
<file path=[Content_Types].xml><?xml version="1.0" encoding="utf-8"?>
<Types xmlns="http://schemas.openxmlformats.org/package/2006/content-types">
  <Override PartName="/ppt/slides/slide47.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theme/theme5.xml" ContentType="application/vnd.openxmlformats-officedocument.theme+xml"/>
  <Override PartName="/ppt/slides/slide120.xml" ContentType="application/vnd.openxmlformats-officedocument.presentationml.slide+xml"/>
  <Override PartName="/ppt/slides/slide218.xml" ContentType="application/vnd.openxmlformats-officedocument.presentationml.slide+xml"/>
  <Override PartName="/ppt/notesSlides/notesSlide38.xml" ContentType="application/vnd.openxmlformats-officedocument.presentationml.notesSlide+xml"/>
  <Override PartName="/ppt/notesSlides/notesSlide85.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notesSlides/notesSlide41.xml" ContentType="application/vnd.openxmlformats-officedocument.presentationml.notesSlide+xml"/>
  <Override PartName="/ppt/notesSlides/notesSlide179.xml" ContentType="application/vnd.openxmlformats-officedocument.presentationml.notesSlide+xml"/>
  <Override PartName="/ppt/slides/slide158.xml" ContentType="application/vnd.openxmlformats-officedocument.presentationml.slide+xml"/>
  <Override PartName="/ppt/theme/themeOverride17.xml" ContentType="application/vnd.openxmlformats-officedocument.themeOverride+xml"/>
  <Override PartName="/ppt/slides/slide136.xml" ContentType="application/vnd.openxmlformats-officedocument.presentationml.slide+xml"/>
  <Override PartName="/ppt/slides/slide183.xml" ContentType="application/vnd.openxmlformats-officedocument.presentationml.slide+xml"/>
  <Override PartName="/ppt/notesSlides/notesSlide7.xml" ContentType="application/vnd.openxmlformats-officedocument.presentationml.notesSlide+xml"/>
  <Override PartName="/ppt/notesSlides/notesSlide157.xml" ContentType="application/vnd.openxmlformats-officedocument.presentationml.notesSlide+xml"/>
  <Override PartName="/ppt/slides/slide88.xml" ContentType="application/vnd.openxmlformats-officedocument.presentationml.slide+xml"/>
  <Override PartName="/ppt/notesSlides/notesSlide135.xml" ContentType="application/vnd.openxmlformats-officedocument.presentationml.notesSlide+xml"/>
  <Override PartName="/ppt/notesSlides/notesSlide182.xml" ContentType="application/vnd.openxmlformats-officedocument.presentationml.notesSlide+xml"/>
  <Override PartName="/ppt/slides/slide19.xml" ContentType="application/vnd.openxmlformats-officedocument.presentationml.slide+xml"/>
  <Override PartName="/ppt/slides/slide66.xml" ContentType="application/vnd.openxmlformats-officedocument.presentationml.slide+xml"/>
  <Override PartName="/ppt/slides/slide114.xml" ContentType="application/vnd.openxmlformats-officedocument.presentationml.slide+xml"/>
  <Override PartName="/ppt/slides/slide161.xml" ContentType="application/vnd.openxmlformats-officedocument.presentationml.slide+xml"/>
  <Default Extension="png" ContentType="image/png"/>
  <Override PartName="/ppt/notesSlides/notesSlide79.xml" ContentType="application/vnd.openxmlformats-officedocument.presentationml.notesSlide+xml"/>
  <Override PartName="/ppt/theme/themeOverride20.xml" ContentType="application/vnd.openxmlformats-officedocument.themeOverride+xml"/>
  <Override PartName="/ppt/slideLayouts/slideLayout18.xml" ContentType="application/vnd.openxmlformats-officedocument.presentationml.slideLayout+xml"/>
  <Override PartName="/ppt/theme/theme2.xml" ContentType="application/vnd.openxmlformats-officedocument.theme+xml"/>
  <Override PartName="/ppt/theme/themeOverride6.xml" ContentType="application/vnd.openxmlformats-officedocument.themeOverride+xml"/>
  <Override PartName="/ppt/notesSlides/notesSlide57.xml" ContentType="application/vnd.openxmlformats-officedocument.presentationml.notesSlide+xml"/>
  <Override PartName="/ppt/notesSlides/notesSlide113.xml" ContentType="application/vnd.openxmlformats-officedocument.presentationml.notesSlide+xml"/>
  <Override PartName="/ppt/notesSlides/notesSlide160.xml" ContentType="application/vnd.openxmlformats-officedocument.presentationml.notesSlide+xml"/>
  <Override PartName="/ppt/slides/slide44.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22.xml" ContentType="application/vnd.openxmlformats-officedocument.presentationml.slide+xml"/>
  <Override PartName="/ppt/slides/slide199.xml" ContentType="application/vnd.openxmlformats-officedocument.presentationml.slide+xml"/>
  <Override PartName="/ppt/notesSlides/notesSlide35.xml" ContentType="application/vnd.openxmlformats-officedocument.presentationml.notesSlide+xml"/>
  <Override PartName="/ppt/notesSlides/notesSlide82.xml" ContentType="application/vnd.openxmlformats-officedocument.presentationml.notesSlide+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77.xml" ContentType="application/vnd.openxmlformats-officedocument.presentationml.slide+xml"/>
  <Override PartName="/ppt/notesSlides/notesSlide129.xml" ContentType="application/vnd.openxmlformats-officedocument.presentationml.notesSlide+xml"/>
  <Override PartName="/ppt/notesSlides/notesSlide176.xml" ContentType="application/vnd.openxmlformats-officedocument.presentationml.notesSlide+xml"/>
  <Override PartName="/ppt/slides/slide108.xml" ContentType="application/vnd.openxmlformats-officedocument.presentationml.slide+xml"/>
  <Override PartName="/ppt/slides/slide155.xml" ContentType="application/vnd.openxmlformats-officedocument.presentationml.slide+xml"/>
  <Override PartName="/ppt/notesSlides/notesSlide4.xml" ContentType="application/vnd.openxmlformats-officedocument.presentationml.notesSlide+xml"/>
  <Override PartName="/ppt/theme/themeOverride14.xml" ContentType="application/vnd.openxmlformats-officedocument.themeOverride+xml"/>
  <Override PartName="/ppt/notesSlides/notesSlide107.xml" ContentType="application/vnd.openxmlformats-officedocument.presentationml.notesSlide+xml"/>
  <Override PartName="/ppt/notesSlides/notesSlide154.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notesSlides/notesSlide98.xml" ContentType="application/vnd.openxmlformats-officedocument.presentationml.notesSlide+xml"/>
  <Override PartName="/ppt/notesSlides/notesSlide132.xml" ContentType="application/vnd.openxmlformats-officedocument.presentationml.notesSlide+xml"/>
  <Override PartName="/ppt/slides/slide111.xml" ContentType="application/vnd.openxmlformats-officedocument.presentationml.slide+xml"/>
  <Override PartName="/ppt/slides/slide209.xml" ContentType="application/vnd.openxmlformats-officedocument.presentationml.slide+xml"/>
  <Override PartName="/ppt/notesSlides/notesSlide29.xml" ContentType="application/vnd.openxmlformats-officedocument.presentationml.notesSlide+xml"/>
  <Override PartName="/ppt/notesSlides/notesSlide76.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theme/themeOverride3.xml" ContentType="application/vnd.openxmlformats-officedocument.themeOverride+xml"/>
  <Default Extension="wmf" ContentType="image/x-wmf"/>
  <Override PartName="/ppt/notesSlides/notesSlide18.xml" ContentType="application/vnd.openxmlformats-officedocument.presentationml.notesSlide+xml"/>
  <Override PartName="/ppt/notesSlides/notesSlide65.xml" ContentType="application/vnd.openxmlformats-officedocument.presentationml.notesSlide+xml"/>
  <Override PartName="/ppt/notesSlides/notesSlide110.xml" ContentType="application/vnd.openxmlformats-officedocument.presentationml.notesSlide+xml"/>
  <Override PartName="/ppt/slides/slide41.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notesSlides/notesSlide32.xml" ContentType="application/vnd.openxmlformats-officedocument.presentationml.notesSlide+xml"/>
  <Override PartName="/ppt/theme/themeOverride19.xml" ContentType="application/vnd.openxmlformats-officedocument.themeOverr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48.xml" ContentType="application/vnd.openxmlformats-officedocument.presentationml.notesSlide+xml"/>
  <Override PartName="/ppt/notesSlides/notesSlide159.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notesSlides/notesSlide137.xml" ContentType="application/vnd.openxmlformats-officedocument.presentationml.notesSlide+xml"/>
  <Override PartName="/ppt/notesSlides/notesSlide184.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Layouts/slideLayout9.xml" ContentType="application/vnd.openxmlformats-officedocument.presentationml.slideLayout+xml"/>
  <Override PartName="/ppt/notesSlides/notesSlide126.xml" ContentType="application/vnd.openxmlformats-officedocument.presentationml.notesSlide+xml"/>
  <Override PartName="/ppt/notesSlides/notesSlide173.xml" ContentType="application/vnd.openxmlformats-officedocument.presentationml.notesSlide+xml"/>
  <Override PartName="/ppt/slideMasters/slideMaster2.xml" ContentType="application/vnd.openxmlformats-officedocument.presentationml.slideMaster+xml"/>
  <Override PartName="/ppt/slides/slide57.xml" ContentType="application/vnd.openxmlformats-officedocument.presentationml.slide+xml"/>
  <Override PartName="/ppt/slides/slide105.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theme/theme4.xml" ContentType="application/vnd.openxmlformats-officedocument.theme+xml"/>
  <Override PartName="/ppt/notesSlides/notesSlide1.xml" ContentType="application/vnd.openxmlformats-officedocument.presentationml.notesSlide+xml"/>
  <Override PartName="/ppt/theme/themeOverride8.xml" ContentType="application/vnd.openxmlformats-officedocument.themeOverride+xml"/>
  <Override PartName="/ppt/theme/themeOverride11.xml" ContentType="application/vnd.openxmlformats-officedocument.themeOverride+xml"/>
  <Override PartName="/ppt/notesSlides/notesSlide59.xml" ContentType="application/vnd.openxmlformats-officedocument.presentationml.notesSlide+xml"/>
  <Override PartName="/ppt/notesSlides/notesSlide104.xml" ContentType="application/vnd.openxmlformats-officedocument.presentationml.notesSlide+xml"/>
  <Override PartName="/ppt/notesSlides/notesSlide115.xml" ContentType="application/vnd.openxmlformats-officedocument.presentationml.notesSlide+xml"/>
  <Override PartName="/ppt/notesSlides/notesSlide151.xml" ContentType="application/vnd.openxmlformats-officedocument.presentationml.notesSlide+xml"/>
  <Override PartName="/ppt/notesSlides/notesSlide162.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130.xml" ContentType="application/vnd.openxmlformats-officedocument.presentationml.slide+xml"/>
  <Override PartName="/ppt/slides/slide217.xml" ContentType="application/vnd.openxmlformats-officedocument.presentationml.slide+xml"/>
  <Override PartName="/ppt/notesSlides/notesSlide48.xml" ContentType="application/vnd.openxmlformats-officedocument.presentationml.notesSlide+xml"/>
  <Override PartName="/ppt/notesSlides/notesSlide95.xml" ContentType="application/vnd.openxmlformats-officedocument.presentationml.notesSlide+xml"/>
  <Override PartName="/ppt/notesSlides/notesSlide140.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Layouts/slideLayout34.xml" ContentType="application/vnd.openxmlformats-officedocument.presentationml.slideLayout+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Default Extension="wav" ContentType="audio/wav"/>
  <Override PartName="/ppt/slides/slide168.xml" ContentType="application/vnd.openxmlformats-officedocument.presentationml.slide+xml"/>
  <Override PartName="/ppt/slides/slide179.xml" ContentType="application/vnd.openxmlformats-officedocument.presentationml.slide+xml"/>
  <Override PartName="/ppt/slideLayouts/slideLayout12.xml" ContentType="application/vnd.openxmlformats-officedocument.presentationml.slideLayout+xml"/>
  <Override PartName="/ppt/notesSlides/notesSlide51.xml" ContentType="application/vnd.openxmlformats-officedocument.presentationml.notesSlide+xml"/>
  <Override PartName="/ppt/notesSlides/notesSlide178.xml" ContentType="application/vnd.openxmlformats-officedocument.presentationml.notesSlide+xml"/>
  <Override PartName="/ppt/slides/slide157.xml" ContentType="application/vnd.openxmlformats-officedocument.presentationml.slide+xml"/>
  <Override PartName="/ppt/notesSlides/notesSlide40.xml" ContentType="application/vnd.openxmlformats-officedocument.presentationml.notesSlide+xml"/>
  <Override PartName="/ppt/notesSlides/notesSlide167.xml" ContentType="application/vnd.openxmlformats-officedocument.presentationml.notesSlide+xml"/>
  <Override PartName="/ppt/slides/slide98.xml" ContentType="application/vnd.openxmlformats-officedocument.presentationml.slide+xml"/>
  <Override PartName="/ppt/slides/slide146.xml" ContentType="application/vnd.openxmlformats-officedocument.presentationml.slide+xml"/>
  <Override PartName="/ppt/slides/slide193.xml" ContentType="application/vnd.openxmlformats-officedocument.presentationml.slide+xml"/>
  <Override PartName="/ppt/notesSlides/notesSlide6.xml" ContentType="application/vnd.openxmlformats-officedocument.presentationml.notesSlide+xml"/>
  <Override PartName="/ppt/theme/themeOverride16.xml" ContentType="application/vnd.openxmlformats-officedocument.themeOverride+xml"/>
  <Override PartName="/ppt/notesSlides/notesSlide109.xml" ContentType="application/vnd.openxmlformats-officedocument.presentationml.notesSlide+xml"/>
  <Override PartName="/ppt/notesSlides/notesSlide156.xml" ContentType="application/vnd.openxmlformats-officedocument.presentationml.notesSlide+xml"/>
  <Override PartName="/ppt/slides/slide87.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71.xml" ContentType="application/vnd.openxmlformats-officedocument.presentationml.slide+xml"/>
  <Override PartName="/ppt/slides/slide182.xml" ContentType="application/vnd.openxmlformats-officedocument.presentationml.slide+xml"/>
  <Override PartName="/ppt/notesSlides/notesSlide89.xml" ContentType="application/vnd.openxmlformats-officedocument.presentationml.notesSlide+xml"/>
  <Override PartName="/ppt/notesSlides/notesSlide145.xml" ContentType="application/vnd.openxmlformats-officedocument.presentationml.notes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notesSlides/notesSlide78.xml" ContentType="application/vnd.openxmlformats-officedocument.presentationml.notesSlide+xml"/>
  <Override PartName="/ppt/notesSlides/notesSlide123.xml" ContentType="application/vnd.openxmlformats-officedocument.presentationml.notesSlide+xml"/>
  <Override PartName="/ppt/notesSlides/notesSlide134.xml" ContentType="application/vnd.openxmlformats-officedocument.presentationml.notesSlide+xml"/>
  <Override PartName="/ppt/notesSlides/notesSlide170.xml" ContentType="application/vnd.openxmlformats-officedocument.presentationml.notesSlide+xml"/>
  <Override PartName="/ppt/notesSlides/notesSlide181.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theme/themeOverride5.xml" ContentType="application/vnd.openxmlformats-officedocument.themeOverride+xml"/>
  <Override PartName="/ppt/notesSlides/notesSlide67.xml" ContentType="application/vnd.openxmlformats-officedocument.presentationml.notesSlide+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notesSlides/notesSlide92.xml" ContentType="application/vnd.openxmlformats-officedocument.presentationml.notesSlide+xml"/>
  <Override PartName="/ppt/notesSlides/notesSlide101.xml" ContentType="application/vnd.openxmlformats-officedocument.presentationml.notesSlide+xml"/>
  <Override PartName="/ppt/slides/slide32.xml" ContentType="application/vnd.openxmlformats-officedocument.presentationml.slide+xml"/>
  <Override PartName="/ppt/slides/slide214.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s/slide187.xml" ContentType="application/vnd.openxmlformats-officedocument.presentationml.slide+xml"/>
  <Override PartName="/ppt/slides/slide198.xml" ContentType="application/vnd.openxmlformats-officedocument.presentationml.slide+xml"/>
  <Override PartName="/ppt/slides/slide203.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notesSlides/notesSlide139.xml" ContentType="application/vnd.openxmlformats-officedocument.presentationml.notesSlide+xml"/>
  <Override PartName="/ppt/notesSlides/notesSlide186.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notesSlides/notesSlide128.xml" ContentType="application/vnd.openxmlformats-officedocument.presentationml.notesSlide+xml"/>
  <Override PartName="/ppt/notesSlides/notesSlide175.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viewProps.xml" ContentType="application/vnd.openxmlformats-officedocument.presentationml.viewProps+xml"/>
  <Override PartName="/ppt/theme/themeOverride13.xml" ContentType="application/vnd.openxmlformats-officedocument.themeOverride+xml"/>
  <Override PartName="/ppt/notesSlides/notesSlide106.xml" ContentType="application/vnd.openxmlformats-officedocument.presentationml.notesSlide+xml"/>
  <Override PartName="/ppt/notesSlides/notesSlide117.xml" ContentType="application/vnd.openxmlformats-officedocument.presentationml.notesSlide+xml"/>
  <Override PartName="/ppt/notesSlides/notesSlide153.xml" ContentType="application/vnd.openxmlformats-officedocument.presentationml.notesSlide+xml"/>
  <Override PartName="/ppt/notesSlides/notesSlide164.xml" ContentType="application/vnd.openxmlformats-officedocument.presentationml.notesSl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Default Extension="bin" ContentType="application/vnd.openxmlformats-officedocument.oleObject"/>
  <Override PartName="/ppt/notesSlides/notesSlide97.xml" ContentType="application/vnd.openxmlformats-officedocument.presentationml.notesSlide+xml"/>
  <Override PartName="/ppt/notesSlides/notesSlide142.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slides/slide219.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notesSlides/notesSlide86.xml" ContentType="application/vnd.openxmlformats-officedocument.presentationml.notesSlide+xml"/>
  <Override PartName="/ppt/notesSlides/notesSlide131.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notesSlides/notesSlide120.xml" ContentType="application/vnd.openxmlformats-officedocument.presentationml.notesSlide+xml"/>
  <Override PartName="/ppt/slides/slide51.xml" ContentType="application/vnd.openxmlformats-officedocument.presentationml.slide+xml"/>
  <Override PartName="/ppt/slideLayouts/slideLayout14.xml" ContentType="application/vnd.openxmlformats-officedocument.presentationml.slideLayout+xml"/>
  <Override PartName="/ppt/theme/themeOverride2.xml" ContentType="application/vnd.openxmlformats-officedocument.themeOverride+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notesSlides/notesSlide42.xml" ContentType="application/vnd.openxmlformats-officedocument.presentationml.notesSlide+xml"/>
  <Override PartName="/ppt/notesSlides/notesSlide169.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Override PartName="/ppt/notesSlides/notesSlide8.xml" ContentType="application/vnd.openxmlformats-officedocument.presentationml.notesSlide+xml"/>
  <Override PartName="/ppt/notesSlides/notesSlide20.xml" ContentType="application/vnd.openxmlformats-officedocument.presentationml.notesSlide+xml"/>
  <Default Extension="vml" ContentType="application/vnd.openxmlformats-officedocument.vmlDrawing"/>
  <Override PartName="/ppt/notesSlides/notesSlide31.xml" ContentType="application/vnd.openxmlformats-officedocument.presentationml.notesSlide+xml"/>
  <Default Extension="gif" ContentType="image/gif"/>
  <Override PartName="/ppt/theme/themeOverride18.xml" ContentType="application/vnd.openxmlformats-officedocument.themeOverride+xml"/>
  <Override PartName="/ppt/notesSlides/notesSlide158.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notesSlides/notesSlide147.xml" ContentType="application/vnd.openxmlformats-officedocument.presentationml.notes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ppt/handoutMasters/handoutMaster1.xml" ContentType="application/vnd.openxmlformats-officedocument.presentationml.handoutMaster+xml"/>
  <Override PartName="/ppt/notesSlides/notesSlide125.xml" ContentType="application/vnd.openxmlformats-officedocument.presentationml.notesSlide+xml"/>
  <Override PartName="/ppt/notesSlides/notesSlide136.xml" ContentType="application/vnd.openxmlformats-officedocument.presentationml.notesSlide+xml"/>
  <Override PartName="/ppt/notesSlides/notesSlide172.xml" ContentType="application/vnd.openxmlformats-officedocument.presentationml.notesSlide+xml"/>
  <Override PartName="/ppt/notesSlides/notesSlide183.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theme/themeOverride7.xml" ContentType="application/vnd.openxmlformats-officedocument.themeOverride+xml"/>
  <Override PartName="/ppt/notesSlides/notesSlide69.xml" ContentType="application/vnd.openxmlformats-officedocument.presentationml.notesSlide+xml"/>
  <Override PartName="/ppt/notesSlides/notesSlide114.xml" ContentType="application/vnd.openxmlformats-officedocument.presentationml.notesSlide+xml"/>
  <Override PartName="/ppt/notesSlides/notesSlide161.xml" ContentType="application/vnd.openxmlformats-officedocument.presentationml.notesSlide+xml"/>
  <Override PartName="/ppt/theme/themeOverride21.xml" ContentType="application/vnd.openxmlformats-officedocument.themeOverr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theme/theme3.xml" ContentType="application/vnd.openxmlformats-officedocument.theme+xml"/>
  <Override PartName="/ppt/notesSlides/notesSlide47.xml" ContentType="application/vnd.openxmlformats-officedocument.presentationml.notesSlide+xml"/>
  <Override PartName="/ppt/theme/themeOverride10.xml" ContentType="application/vnd.openxmlformats-officedocument.themeOverride+xml"/>
  <Override PartName="/ppt/notesSlides/notesSlide58.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notesSlides/notesSlide150.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216.xml" ContentType="application/vnd.openxmlformats-officedocument.presentationml.slide+xml"/>
  <Override PartName="/ppt/notesSlides/notesSlide36.xml" ContentType="application/vnd.openxmlformats-officedocument.presentationml.notesSlide+xml"/>
  <Override PartName="/ppt/notesSlides/notesSlide83.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178.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slides/slide167.xml" ContentType="application/vnd.openxmlformats-officedocument.presentationml.slide+xml"/>
  <Override PartName="/ppt/notesSlides/notesSlide50.xml" ContentType="application/vnd.openxmlformats-officedocument.presentationml.notesSlide+xml"/>
  <Override PartName="/ppt/notesSlides/notesSlide177.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Override PartName="/ppt/theme/themeOverride15.xml" ContentType="application/vnd.openxmlformats-officedocument.themeOverride+xml"/>
  <Override PartName="/ppt/notesSlides/notesSlide108.xml" ContentType="application/vnd.openxmlformats-officedocument.presentationml.notesSlide+xml"/>
  <Override PartName="/ppt/notesSlides/notesSlide119.xml" ContentType="application/vnd.openxmlformats-officedocument.presentationml.notesSlide+xml"/>
  <Override PartName="/ppt/notesSlides/notesSlide155.xml" ContentType="application/vnd.openxmlformats-officedocument.presentationml.notesSlide+xml"/>
  <Override PartName="/ppt/notesSlides/notesSlide166.xml" ContentType="application/vnd.openxmlformats-officedocument.presentationml.notesSlide+xml"/>
  <Override PartName="/ppt/slides/slide97.xml" ContentType="application/vnd.openxmlformats-officedocument.presentationml.slide+xml"/>
  <Override PartName="/ppt/slides/slide134.xml" ContentType="application/vnd.openxmlformats-officedocument.presentationml.slide+xml"/>
  <Override PartName="/ppt/slides/slide181.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notesSlides/notesSlide144.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notesSlides/notesSlide88.xml" ContentType="application/vnd.openxmlformats-officedocument.presentationml.notesSlide+xml"/>
  <Override PartName="/ppt/notesSlides/notesSlide133.xml" ContentType="application/vnd.openxmlformats-officedocument.presentationml.notesSlide+xml"/>
  <Override PartName="/ppt/notesSlides/notesSlide180.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notesSlides/notesSlide122.xml" ContentType="application/vnd.openxmlformats-officedocument.presentationml.notesSlide+xml"/>
  <Override PartName="/ppt/slides/slide53.xml" ContentType="application/vnd.openxmlformats-officedocument.presentationml.slide+xml"/>
  <Override PartName="/ppt/slideLayouts/slideLayout16.xml" ContentType="application/vnd.openxmlformats-officedocument.presentationml.slideLayout+xml"/>
  <Default Extension="jpeg" ContentType="image/jpeg"/>
  <Override PartName="/ppt/theme/themeOverride4.xml" ContentType="application/vnd.openxmlformats-officedocument.themeOverride+xml"/>
  <Override PartName="/ppt/notesSlides/notesSlide55.xml" ContentType="application/vnd.openxmlformats-officedocument.presentationml.notesSlide+xml"/>
  <Override PartName="/ppt/notesSlides/notesSlide100.xml" ContentType="application/vnd.openxmlformats-officedocument.presentationml.notesSlide+xml"/>
  <Override PartName="/ppt/notesSlides/notesSlide111.xml" ContentType="application/vnd.openxmlformats-officedocument.presentationml.notesSlide+xml"/>
  <Override PartName="/ppt/slides/slide31.xml" ContentType="application/vnd.openxmlformats-officedocument.presentationml.slide+xml"/>
  <Override PartName="/ppt/slides/slide42.xml" ContentType="application/vnd.openxmlformats-officedocument.presentationml.slide+xml"/>
  <Override PartName="/ppt/slides/slide213.xml" ContentType="application/vnd.openxmlformats-officedocument.presentationml.slide+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slides/slide20.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notesSlides/notesSlide11.xml" ContentType="application/vnd.openxmlformats-officedocument.presentationml.notesSlide+xml"/>
  <Override PartName="/ppt/notesSlides/notesSlide149.xml" ContentType="application/vnd.openxmlformats-officedocument.presentationml.notesSlide+xml"/>
  <Override PartName="/ppt/slides/slide117.xml" ContentType="application/vnd.openxmlformats-officedocument.presentationml.slide+xml"/>
  <Override PartName="/ppt/slides/slide128.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notesSlides/notesSlide127.xml" ContentType="application/vnd.openxmlformats-officedocument.presentationml.notesSlide+xml"/>
  <Override PartName="/ppt/notesSlides/notesSlide138.xml" ContentType="application/vnd.openxmlformats-officedocument.presentationml.notesSlide+xml"/>
  <Override PartName="/ppt/notesSlides/notesSlide174.xml" ContentType="application/vnd.openxmlformats-officedocument.presentationml.notesSlide+xml"/>
  <Override PartName="/ppt/notesSlides/notesSlide185.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theme/themeOverride9.xml" ContentType="application/vnd.openxmlformats-officedocument.themeOverride+xml"/>
  <Override PartName="/ppt/notesSlides/notesSlide116.xml" ContentType="application/vnd.openxmlformats-officedocument.presentationml.notesSlide+xml"/>
  <Override PartName="/ppt/notesSlides/notesSlide163.xml" ContentType="application/vnd.openxmlformats-officedocument.presentationml.notesSlide+xml"/>
  <Override PartName="/ppt/slideMasters/slideMaster3.xml" ContentType="application/vnd.openxmlformats-officedocument.presentationml.slideMaster+xml"/>
  <Override PartName="/ppt/slides/slide58.xml" ContentType="application/vnd.openxmlformats-officedocument.presentationml.slide+xml"/>
  <Override PartName="/ppt/notesSlides/notesSlide2.xml" ContentType="application/vnd.openxmlformats-officedocument.presentationml.notesSlide+xml"/>
  <Override PartName="/ppt/theme/themeOverride12.xml" ContentType="application/vnd.openxmlformats-officedocument.themeOverride+xml"/>
  <Override PartName="/ppt/notesSlides/notesSlide105.xml" ContentType="application/vnd.openxmlformats-officedocument.presentationml.notesSlide+xml"/>
  <Override PartName="/ppt/notesSlides/notesSlide15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notesSlides/notesSlide49.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slides/slide207.xml" ContentType="application/vnd.openxmlformats-officedocument.presentationml.slide+xml"/>
  <Override PartName="/ppt/slideLayouts/slideLayout35.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theme/themeOverride1.xml" ContentType="application/vnd.openxmlformats-officedocument.themeOverride+xml"/>
  <Override PartName="/ppt/slides/slide169.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Override PartName="/ppt/slides/slide147.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notesSlides/notesSlide30.xml" ContentType="application/vnd.openxmlformats-officedocument.presentationml.notesSlide+xml"/>
  <Override PartName="/ppt/notesSlides/notesSlide168.xml" ContentType="application/vnd.openxmlformats-officedocument.presentationml.notesSlide+xml"/>
  <Override PartName="/ppt/slides/slide99.xml" ContentType="application/vnd.openxmlformats-officedocument.presentationml.slide+xml"/>
  <Override PartName="/ppt/notesSlides/notesSlide146.xml" ContentType="application/vnd.openxmlformats-officedocument.presentationml.notesSlide+xml"/>
  <Override PartName="/ppt/slides/slide77.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150.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notesSlides/notesSlide68.xml" ContentType="application/vnd.openxmlformats-officedocument.presentationml.notesSlide+xml"/>
  <Override PartName="/ppt/notesSlides/notesSlide124.xml" ContentType="application/vnd.openxmlformats-officedocument.presentationml.notesSlide+xml"/>
  <Override PartName="/ppt/notesSlides/notesSlide171.xml" ContentType="application/vnd.openxmlformats-officedocument.presentationml.notesSlide+xml"/>
  <Override PartName="/ppt/slides/slide55.xml" ContentType="application/vnd.openxmlformats-officedocument.presentationml.slide+xml"/>
  <Override PartName="/ppt/notesSlides/notesSlide102.xml" ContentType="application/vnd.openxmlformats-officedocument.presentationml.notesSlide+xml"/>
  <Override PartName="/ppt/slides/slide33.xml" ContentType="application/vnd.openxmlformats-officedocument.presentationml.slide+xml"/>
  <Override PartName="/ppt/slides/slide80.xml" ContentType="application/vnd.openxmlformats-officedocument.presentationml.slide+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119.xml" ContentType="application/vnd.openxmlformats-officedocument.presentationml.slide+xml"/>
  <Override PartName="/ppt/slides/slide166.xml" ContentType="application/vnd.openxmlformats-officedocument.presentationml.slide+xml"/>
  <Override PartName="/ppt/slideLayouts/slideLayout10.xml" ContentType="application/vnd.openxmlformats-officedocument.presentationml.slideLayout+xml"/>
  <Override PartName="/ppt/notesSlides/notesSlide187.xml" ContentType="application/vnd.openxmlformats-officedocument.presentationml.notesSlide+xml"/>
  <Override PartName="/ppt/notesSlides/notesSlide118.xml" ContentType="application/vnd.openxmlformats-officedocument.presentationml.notesSlide+xml"/>
  <Override PartName="/ppt/notesSlides/notesSlide165.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slides/slide122.xml" ContentType="application/vnd.openxmlformats-officedocument.presentationml.slide+xml"/>
  <Override PartName="/ppt/notesSlides/notesSlide87.xml" ContentType="application/vnd.openxmlformats-officedocument.presentationml.notesSlide+xml"/>
  <Override PartName="/ppt/notesSlides/notesSlide143.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notesSlides/notesSlide12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2" r:id="rId2"/>
    <p:sldMasterId id="2147483653" r:id="rId3"/>
  </p:sldMasterIdLst>
  <p:notesMasterIdLst>
    <p:notesMasterId r:id="rId223"/>
  </p:notesMasterIdLst>
  <p:handoutMasterIdLst>
    <p:handoutMasterId r:id="rId224"/>
  </p:handoutMasterIdLst>
  <p:sldIdLst>
    <p:sldId id="256" r:id="rId4"/>
    <p:sldId id="541" r:id="rId5"/>
    <p:sldId id="524" r:id="rId6"/>
    <p:sldId id="364" r:id="rId7"/>
    <p:sldId id="490" r:id="rId8"/>
    <p:sldId id="475" r:id="rId9"/>
    <p:sldId id="486" r:id="rId10"/>
    <p:sldId id="526" r:id="rId11"/>
    <p:sldId id="527" r:id="rId12"/>
    <p:sldId id="528" r:id="rId13"/>
    <p:sldId id="529" r:id="rId14"/>
    <p:sldId id="530" r:id="rId15"/>
    <p:sldId id="531" r:id="rId16"/>
    <p:sldId id="532" r:id="rId17"/>
    <p:sldId id="534" r:id="rId18"/>
    <p:sldId id="535" r:id="rId19"/>
    <p:sldId id="533" r:id="rId20"/>
    <p:sldId id="525" r:id="rId21"/>
    <p:sldId id="422" r:id="rId22"/>
    <p:sldId id="348" r:id="rId23"/>
    <p:sldId id="342" r:id="rId24"/>
    <p:sldId id="489" r:id="rId25"/>
    <p:sldId id="343" r:id="rId26"/>
    <p:sldId id="336" r:id="rId27"/>
    <p:sldId id="273" r:id="rId28"/>
    <p:sldId id="521" r:id="rId29"/>
    <p:sldId id="522" r:id="rId30"/>
    <p:sldId id="410" r:id="rId31"/>
    <p:sldId id="411" r:id="rId32"/>
    <p:sldId id="412" r:id="rId33"/>
    <p:sldId id="349" r:id="rId34"/>
    <p:sldId id="413" r:id="rId35"/>
    <p:sldId id="495" r:id="rId36"/>
    <p:sldId id="416" r:id="rId37"/>
    <p:sldId id="415" r:id="rId38"/>
    <p:sldId id="417" r:id="rId39"/>
    <p:sldId id="350" r:id="rId40"/>
    <p:sldId id="327" r:id="rId41"/>
    <p:sldId id="414" r:id="rId42"/>
    <p:sldId id="497" r:id="rId43"/>
    <p:sldId id="351" r:id="rId44"/>
    <p:sldId id="536" r:id="rId45"/>
    <p:sldId id="326" r:id="rId46"/>
    <p:sldId id="418" r:id="rId47"/>
    <p:sldId id="543" r:id="rId48"/>
    <p:sldId id="501" r:id="rId49"/>
    <p:sldId id="544" r:id="rId50"/>
    <p:sldId id="502" r:id="rId51"/>
    <p:sldId id="545" r:id="rId52"/>
    <p:sldId id="503" r:id="rId53"/>
    <p:sldId id="546" r:id="rId54"/>
    <p:sldId id="504" r:id="rId55"/>
    <p:sldId id="547" r:id="rId56"/>
    <p:sldId id="505" r:id="rId57"/>
    <p:sldId id="548" r:id="rId58"/>
    <p:sldId id="513" r:id="rId59"/>
    <p:sldId id="549" r:id="rId60"/>
    <p:sldId id="514" r:id="rId61"/>
    <p:sldId id="515" r:id="rId62"/>
    <p:sldId id="516" r:id="rId63"/>
    <p:sldId id="550" r:id="rId64"/>
    <p:sldId id="551" r:id="rId65"/>
    <p:sldId id="517" r:id="rId66"/>
    <p:sldId id="477" r:id="rId67"/>
    <p:sldId id="352" r:id="rId68"/>
    <p:sldId id="329" r:id="rId69"/>
    <p:sldId id="330" r:id="rId70"/>
    <p:sldId id="267" r:id="rId71"/>
    <p:sldId id="498" r:id="rId72"/>
    <p:sldId id="499" r:id="rId73"/>
    <p:sldId id="500" r:id="rId74"/>
    <p:sldId id="476" r:id="rId75"/>
    <p:sldId id="353" r:id="rId76"/>
    <p:sldId id="409" r:id="rId77"/>
    <p:sldId id="369" r:id="rId78"/>
    <p:sldId id="345" r:id="rId79"/>
    <p:sldId id="482" r:id="rId80"/>
    <p:sldId id="274" r:id="rId81"/>
    <p:sldId id="407" r:id="rId82"/>
    <p:sldId id="408" r:id="rId83"/>
    <p:sldId id="354" r:id="rId84"/>
    <p:sldId id="286" r:id="rId85"/>
    <p:sldId id="523" r:id="rId86"/>
    <p:sldId id="318" r:id="rId87"/>
    <p:sldId id="310" r:id="rId88"/>
    <p:sldId id="355" r:id="rId89"/>
    <p:sldId id="307" r:id="rId90"/>
    <p:sldId id="308" r:id="rId91"/>
    <p:sldId id="315" r:id="rId92"/>
    <p:sldId id="314" r:id="rId93"/>
    <p:sldId id="312" r:id="rId94"/>
    <p:sldId id="309" r:id="rId95"/>
    <p:sldId id="311" r:id="rId96"/>
    <p:sldId id="344" r:id="rId97"/>
    <p:sldId id="347" r:id="rId98"/>
    <p:sldId id="356" r:id="rId99"/>
    <p:sldId id="419" r:id="rId100"/>
    <p:sldId id="322" r:id="rId101"/>
    <p:sldId id="323" r:id="rId102"/>
    <p:sldId id="377" r:id="rId103"/>
    <p:sldId id="328" r:id="rId104"/>
    <p:sldId id="366" r:id="rId105"/>
    <p:sldId id="423" r:id="rId106"/>
    <p:sldId id="424" r:id="rId107"/>
    <p:sldId id="363" r:id="rId108"/>
    <p:sldId id="368" r:id="rId109"/>
    <p:sldId id="324" r:id="rId110"/>
    <p:sldId id="325" r:id="rId111"/>
    <p:sldId id="313" r:id="rId112"/>
    <p:sldId id="520" r:id="rId113"/>
    <p:sldId id="491" r:id="rId114"/>
    <p:sldId id="480" r:id="rId115"/>
    <p:sldId id="492" r:id="rId116"/>
    <p:sldId id="357" r:id="rId117"/>
    <p:sldId id="303" r:id="rId118"/>
    <p:sldId id="302" r:id="rId119"/>
    <p:sldId id="304" r:id="rId120"/>
    <p:sldId id="483" r:id="rId121"/>
    <p:sldId id="496" r:id="rId122"/>
    <p:sldId id="319" r:id="rId123"/>
    <p:sldId id="358" r:id="rId124"/>
    <p:sldId id="402" r:id="rId125"/>
    <p:sldId id="493" r:id="rId126"/>
    <p:sldId id="261" r:id="rId127"/>
    <p:sldId id="298" r:id="rId128"/>
    <p:sldId id="487" r:id="rId129"/>
    <p:sldId id="339" r:id="rId130"/>
    <p:sldId id="276" r:id="rId131"/>
    <p:sldId id="479" r:id="rId132"/>
    <p:sldId id="538" r:id="rId133"/>
    <p:sldId id="540" r:id="rId134"/>
    <p:sldId id="403" r:id="rId135"/>
    <p:sldId id="456" r:id="rId136"/>
    <p:sldId id="465" r:id="rId137"/>
    <p:sldId id="466" r:id="rId138"/>
    <p:sldId id="398" r:id="rId139"/>
    <p:sldId id="400" r:id="rId140"/>
    <p:sldId id="467" r:id="rId141"/>
    <p:sldId id="472" r:id="rId142"/>
    <p:sldId id="473" r:id="rId143"/>
    <p:sldId id="438" r:id="rId144"/>
    <p:sldId id="264" r:id="rId145"/>
    <p:sldId id="359" r:id="rId146"/>
    <p:sldId id="470" r:id="rId147"/>
    <p:sldId id="471" r:id="rId148"/>
    <p:sldId id="481" r:id="rId149"/>
    <p:sldId id="425" r:id="rId150"/>
    <p:sldId id="426" r:id="rId151"/>
    <p:sldId id="427" r:id="rId152"/>
    <p:sldId id="428" r:id="rId153"/>
    <p:sldId id="429" r:id="rId154"/>
    <p:sldId id="430" r:id="rId155"/>
    <p:sldId id="431" r:id="rId156"/>
    <p:sldId id="432" r:id="rId157"/>
    <p:sldId id="433" r:id="rId158"/>
    <p:sldId id="434" r:id="rId159"/>
    <p:sldId id="435" r:id="rId160"/>
    <p:sldId id="436" r:id="rId161"/>
    <p:sldId id="437" r:id="rId162"/>
    <p:sldId id="439" r:id="rId163"/>
    <p:sldId id="440" r:id="rId164"/>
    <p:sldId id="388" r:id="rId165"/>
    <p:sldId id="396" r:id="rId166"/>
    <p:sldId id="389" r:id="rId167"/>
    <p:sldId id="370" r:id="rId168"/>
    <p:sldId id="442" r:id="rId169"/>
    <p:sldId id="443" r:id="rId170"/>
    <p:sldId id="444" r:id="rId171"/>
    <p:sldId id="511" r:id="rId172"/>
    <p:sldId id="445" r:id="rId173"/>
    <p:sldId id="446" r:id="rId174"/>
    <p:sldId id="447" r:id="rId175"/>
    <p:sldId id="448" r:id="rId176"/>
    <p:sldId id="542" r:id="rId177"/>
    <p:sldId id="449" r:id="rId178"/>
    <p:sldId id="512" r:id="rId179"/>
    <p:sldId id="450" r:id="rId180"/>
    <p:sldId id="478" r:id="rId181"/>
    <p:sldId id="390" r:id="rId182"/>
    <p:sldId id="391" r:id="rId183"/>
    <p:sldId id="392" r:id="rId184"/>
    <p:sldId id="393" r:id="rId185"/>
    <p:sldId id="394" r:id="rId186"/>
    <p:sldId id="395" r:id="rId187"/>
    <p:sldId id="373" r:id="rId188"/>
    <p:sldId id="374" r:id="rId189"/>
    <p:sldId id="375" r:id="rId190"/>
    <p:sldId id="268" r:id="rId191"/>
    <p:sldId id="360" r:id="rId192"/>
    <p:sldId id="488" r:id="rId193"/>
    <p:sldId id="420" r:id="rId194"/>
    <p:sldId id="335" r:id="rId195"/>
    <p:sldId id="272" r:id="rId196"/>
    <p:sldId id="361" r:id="rId197"/>
    <p:sldId id="333" r:id="rId198"/>
    <p:sldId id="518" r:id="rId199"/>
    <p:sldId id="508" r:id="rId200"/>
    <p:sldId id="509" r:id="rId201"/>
    <p:sldId id="510" r:id="rId202"/>
    <p:sldId id="280" r:id="rId203"/>
    <p:sldId id="306" r:id="rId204"/>
    <p:sldId id="334" r:id="rId205"/>
    <p:sldId id="269" r:id="rId206"/>
    <p:sldId id="287" r:id="rId207"/>
    <p:sldId id="421" r:id="rId208"/>
    <p:sldId id="288" r:id="rId209"/>
    <p:sldId id="289" r:id="rId210"/>
    <p:sldId id="283" r:id="rId211"/>
    <p:sldId id="281" r:id="rId212"/>
    <p:sldId id="362" r:id="rId213"/>
    <p:sldId id="469" r:id="rId214"/>
    <p:sldId id="338" r:id="rId215"/>
    <p:sldId id="337" r:id="rId216"/>
    <p:sldId id="279" r:id="rId217"/>
    <p:sldId id="474" r:id="rId218"/>
    <p:sldId id="451" r:id="rId219"/>
    <p:sldId id="461" r:id="rId220"/>
    <p:sldId id="484" r:id="rId221"/>
    <p:sldId id="485" r:id="rId222"/>
  </p:sldIdLst>
  <p:sldSz cx="9144000" cy="6858000" type="screen4x3"/>
  <p:notesSz cx="6858000" cy="9144000"/>
  <p:custShowLst>
    <p:custShow name="How to Organize Elements" id="0">
      <p:sldLst>
        <p:sld r:id="rId23"/>
        <p:sld r:id="rId24"/>
        <p:sld r:id="rId26"/>
        <p:sld r:id="rId27"/>
        <p:sld r:id="rId28"/>
      </p:sldLst>
    </p:custShow>
    <p:custShow name="Mendeleev's Periodic Table" id="1">
      <p:sldLst>
        <p:sld r:id="rId34"/>
      </p:sldLst>
    </p:custShow>
    <p:custShow name="Modern Periodic Table" id="2">
      <p:sldLst>
        <p:sld r:id="rId40"/>
        <p:sld r:id="rId41"/>
      </p:sldLst>
    </p:custShow>
    <p:custShow name="Groups of Elements" id="3">
      <p:sldLst>
        <p:sld r:id="rId44"/>
        <p:sld r:id="rId46"/>
      </p:sldLst>
    </p:custShow>
    <p:custShow name="Metals, Nonmetals, Metalloids" id="4">
      <p:sldLst>
        <p:sld r:id="rId68"/>
        <p:sld r:id="rId69"/>
        <p:sld r:id="rId70"/>
        <p:sld r:id="rId71"/>
      </p:sldLst>
    </p:custShow>
    <p:custShow name="Discovering Elements" id="5">
      <p:sldLst>
        <p:sld r:id="rId76"/>
        <p:sld r:id="rId79"/>
        <p:sld r:id="rId81"/>
      </p:sldLst>
    </p:custShow>
    <p:custShow name="Origin of Names of Elements" id="6">
      <p:sldLst>
        <p:sld r:id="rId84"/>
        <p:sld r:id="rId85"/>
        <p:sld r:id="rId87"/>
        <p:sld r:id="rId88"/>
      </p:sldLst>
    </p:custShow>
    <p:custShow name="Selected Elements" id="7">
      <p:sldLst>
        <p:sld r:id="rId89"/>
        <p:sld r:id="rId90"/>
        <p:sld r:id="rId91"/>
        <p:sld r:id="rId92"/>
        <p:sld r:id="rId93"/>
        <p:sld r:id="rId94"/>
        <p:sld r:id="rId95"/>
        <p:sld r:id="rId96"/>
        <p:sld r:id="rId97"/>
        <p:sld r:id="rId98"/>
      </p:sldLst>
    </p:custShow>
    <p:custShow name="Electron Filling Order" id="8">
      <p:sldLst>
        <p:sld r:id="rId102"/>
        <p:sld r:id="rId104"/>
        <p:sld r:id="rId108"/>
        <p:sld r:id="rId110"/>
        <p:sld r:id="rId111"/>
        <p:sld r:id="rId112"/>
      </p:sldLst>
    </p:custShow>
    <p:custShow name="Diatomic Molecules" id="9">
      <p:sldLst>
        <p:sld r:id="rId117"/>
        <p:sld r:id="rId118"/>
        <p:sld r:id="rId119"/>
        <p:sld r:id="rId120"/>
        <p:sld r:id="rId123"/>
      </p:sldLst>
    </p:custShow>
    <p:custShow name="Size of Atoms - Trends" id="10">
      <p:sldLst>
        <p:sld r:id="rId124"/>
        <p:sld r:id="rId127"/>
        <p:sld r:id="rId128"/>
        <p:sld r:id="rId131"/>
        <p:sld r:id="rId130"/>
        <p:sld r:id="rId145"/>
      </p:sldLst>
    </p:custShow>
    <p:custShow name="Ionization Energy" id="11">
      <p:sldLst>
        <p:sld r:id="rId146"/>
        <p:sld r:id="rId191"/>
      </p:sldLst>
    </p:custShow>
    <p:custShow name="Summary of Periodic Trends" id="12">
      <p:sldLst>
        <p:sld r:id="rId192"/>
        <p:sld r:id="rId195"/>
        <p:sld r:id="rId196"/>
      </p:sldLst>
    </p:custShow>
    <p:custShow name="Essential Elements" id="13">
      <p:sldLst>
        <p:sld r:id="rId197"/>
        <p:sld r:id="rId198"/>
      </p:sldLst>
    </p:custShow>
    <p:custShow name="Element Project" id="14">
      <p:sldLst>
        <p:sld r:id="rId213"/>
        <p:sld r:id="rId216"/>
        <p:sld r:id="rId215"/>
        <p:sld r:id="rId217"/>
      </p:sldLst>
    </p:custShow>
  </p:custShowLst>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showPr>
  <p:clrMru>
    <a:srgbClr val="FFD8C5"/>
    <a:srgbClr val="D9B28B"/>
    <a:srgbClr val="DCB894"/>
    <a:srgbClr val="976431"/>
    <a:srgbClr val="DDDDDD"/>
    <a:srgbClr val="95A3E7"/>
    <a:srgbClr val="FF0000"/>
    <a:srgbClr val="FF66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651" autoAdjust="0"/>
    <p:restoredTop sz="91165" autoAdjust="0"/>
  </p:normalViewPr>
  <p:slideViewPr>
    <p:cSldViewPr snapToGrid="0">
      <p:cViewPr varScale="1">
        <p:scale>
          <a:sx n="91" d="100"/>
          <a:sy n="91" d="100"/>
        </p:scale>
        <p:origin x="-234" y="-102"/>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viewProps" Target="viewProps.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27" Type="http://schemas.openxmlformats.org/officeDocument/2006/relationships/theme" Target="theme/theme1.xml"/><Relationship Id="rId201" Type="http://schemas.openxmlformats.org/officeDocument/2006/relationships/slide" Target="slides/slide198.xml"/><Relationship Id="rId222" Type="http://schemas.openxmlformats.org/officeDocument/2006/relationships/slide" Target="slides/slide219.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notesMaster" Target="notesMasters/notesMaster1.xml"/><Relationship Id="rId228"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224" Type="http://schemas.openxmlformats.org/officeDocument/2006/relationships/handoutMaster" Target="handoutMasters/handoutMaster1.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6.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6.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134147"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134148"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134149"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69E0656E-B498-4E14-A826-13A232C3A9AB}" type="slidenum">
              <a:rPr lang="en-US"/>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02" name="Rectangle 2050"/>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102403" name="Rectangle 2051"/>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102404" name="Rectangle 2052"/>
          <p:cNvSpPr>
            <a:spLocks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102405" name="Rectangle 2053"/>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406" name="Rectangle 2054"/>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102407" name="Rectangle 2055"/>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C9BDFA66-8CA2-4D6F-A759-18CA7504CECD}" type="slidenum">
              <a:rPr lang="en-US"/>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3" Type="http://schemas.openxmlformats.org/officeDocument/2006/relationships/hyperlink" Target="http://www.visionlearning.com/library/module_viewer.php?mid=51#bohr" TargetMode="External"/><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www.backflip.com/perl/go.pl?url=18424625" TargetMode="External"/><Relationship Id="rId7" Type="http://schemas.openxmlformats.org/officeDocument/2006/relationships/hyperlink" Target="window.status=%22http:/www.learner.org/vod/vod_window.html?pid=800%22;%20return%20true" TargetMode="External"/><Relationship Id="rId2" Type="http://schemas.openxmlformats.org/officeDocument/2006/relationships/slide" Target="../slides/slide219.xml"/><Relationship Id="rId1" Type="http://schemas.openxmlformats.org/officeDocument/2006/relationships/notesMaster" Target="../notesMasters/notesMaster1.xml"/><Relationship Id="rId6" Type="http://schemas.openxmlformats.org/officeDocument/2006/relationships/hyperlink" Target="http://www.backflip.com/perl/go.pl?url=18424627" TargetMode="External"/><Relationship Id="rId5" Type="http://schemas.openxmlformats.org/officeDocument/2006/relationships/hyperlink" Target="http://www.backflip.com/members/ANNENBERG/14004380/page=1/sort=0" TargetMode="External"/><Relationship Id="rId4" Type="http://schemas.openxmlformats.org/officeDocument/2006/relationships/hyperlink" Target="window.status=%22http:/www.learner.org/vod/vod_window.html?pid=799%22;%20return%20true" TargetMode="Externa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309523E-73EC-4789-B97D-155BA8EEEE5E}" type="slidenum">
              <a:rPr lang="en-US"/>
              <a:pPr/>
              <a:t>1</a:t>
            </a:fld>
            <a:endParaRPr lang="en-US"/>
          </a:p>
        </p:txBody>
      </p:sp>
      <p:sp>
        <p:nvSpPr>
          <p:cNvPr id="103426" name="Rectangle 2"/>
          <p:cNvSpPr>
            <a:spLocks noChangeArrowheads="1" noTextEdit="1"/>
          </p:cNvSpPr>
          <p:nvPr>
            <p:ph type="sldImg"/>
          </p:nvPr>
        </p:nvSpPr>
        <p:spPr>
          <a:ln/>
        </p:spPr>
      </p:sp>
      <p:sp>
        <p:nvSpPr>
          <p:cNvPr id="103427" name="Rectangle 3"/>
          <p:cNvSpPr>
            <a:spLocks noGrp="1" noChangeArrowheads="1"/>
          </p:cNvSpPr>
          <p:nvPr>
            <p:ph type="body" idx="1"/>
          </p:nvPr>
        </p:nvSpPr>
        <p:spPr/>
        <p:txBody>
          <a:bodyPr/>
          <a:lstStyle/>
          <a:p>
            <a:r>
              <a:rPr lang="en-US" b="1"/>
              <a:t>The Noble Gases</a:t>
            </a:r>
          </a:p>
          <a:p>
            <a:endParaRPr lang="en-US" b="1"/>
          </a:p>
          <a:p>
            <a:r>
              <a:rPr lang="en-US" i="1"/>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endParaRPr lang="en-US" i="1"/>
          </a:p>
          <a:p>
            <a:r>
              <a:rPr lang="en-US"/>
              <a:t>		Eyewitness Science “Chemistry” , Dr. Ann Newmark, DK Publishing, Inc., 1993, pg 32</a:t>
            </a:r>
          </a:p>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FEBFB23-2DDA-4819-94BD-6C42D65F62DA}" type="slidenum">
              <a:rPr lang="en-US"/>
              <a:pPr/>
              <a:t>10</a:t>
            </a:fld>
            <a:endParaRPr lang="en-US"/>
          </a:p>
        </p:txBody>
      </p:sp>
      <p:sp>
        <p:nvSpPr>
          <p:cNvPr id="637954" name="Rectangle 2"/>
          <p:cNvSpPr>
            <a:spLocks noChangeArrowheads="1" noTextEdit="1"/>
          </p:cNvSpPr>
          <p:nvPr>
            <p:ph type="sldImg"/>
          </p:nvPr>
        </p:nvSpPr>
        <p:spPr>
          <a:ln/>
        </p:spPr>
      </p:sp>
      <p:sp>
        <p:nvSpPr>
          <p:cNvPr id="6379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664BB1F-F42E-4CDD-8CF2-0FEB45DE163E}" type="slidenum">
              <a:rPr lang="en-US"/>
              <a:pPr/>
              <a:t>100</a:t>
            </a:fld>
            <a:endParaRPr lang="en-US"/>
          </a:p>
        </p:txBody>
      </p:sp>
      <p:sp>
        <p:nvSpPr>
          <p:cNvPr id="466946" name="Rectangle 2"/>
          <p:cNvSpPr>
            <a:spLocks noChangeArrowheads="1" noTextEdit="1"/>
          </p:cNvSpPr>
          <p:nvPr>
            <p:ph type="sldImg"/>
          </p:nvPr>
        </p:nvSpPr>
        <p:spPr>
          <a:ln/>
        </p:spPr>
      </p:sp>
      <p:sp>
        <p:nvSpPr>
          <p:cNvPr id="4669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C65186E-886A-47FC-B29A-D4E618FDE183}" type="slidenum">
              <a:rPr lang="en-US"/>
              <a:pPr/>
              <a:t>101</a:t>
            </a:fld>
            <a:endParaRPr lang="en-US"/>
          </a:p>
        </p:txBody>
      </p:sp>
      <p:sp>
        <p:nvSpPr>
          <p:cNvPr id="467970" name="Rectangle 2"/>
          <p:cNvSpPr>
            <a:spLocks noChangeArrowheads="1" noTextEdit="1"/>
          </p:cNvSpPr>
          <p:nvPr>
            <p:ph type="sldImg"/>
          </p:nvPr>
        </p:nvSpPr>
        <p:spPr>
          <a:ln/>
        </p:spPr>
      </p:sp>
      <p:sp>
        <p:nvSpPr>
          <p:cNvPr id="4679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5EAB9CC-150D-4FE0-8754-4356F41CF37E}" type="slidenum">
              <a:rPr lang="en-US"/>
              <a:pPr/>
              <a:t>102</a:t>
            </a:fld>
            <a:endParaRPr lang="en-US"/>
          </a:p>
        </p:txBody>
      </p:sp>
      <p:sp>
        <p:nvSpPr>
          <p:cNvPr id="468994" name="Rectangle 2"/>
          <p:cNvSpPr>
            <a:spLocks noChangeArrowheads="1" noTextEdit="1"/>
          </p:cNvSpPr>
          <p:nvPr>
            <p:ph type="sldImg"/>
          </p:nvPr>
        </p:nvSpPr>
        <p:spPr>
          <a:ln/>
        </p:spPr>
      </p:sp>
      <p:sp>
        <p:nvSpPr>
          <p:cNvPr id="4689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13053E7-C240-49EB-9D94-23F87A61FD90}" type="slidenum">
              <a:rPr lang="en-US"/>
              <a:pPr/>
              <a:t>103</a:t>
            </a:fld>
            <a:endParaRPr lang="en-US"/>
          </a:p>
        </p:txBody>
      </p:sp>
      <p:sp>
        <p:nvSpPr>
          <p:cNvPr id="470018" name="Rectangle 2"/>
          <p:cNvSpPr>
            <a:spLocks noChangeArrowheads="1" noTextEdit="1"/>
          </p:cNvSpPr>
          <p:nvPr>
            <p:ph type="sldImg"/>
          </p:nvPr>
        </p:nvSpPr>
        <p:spPr>
          <a:ln/>
        </p:spPr>
      </p:sp>
      <p:sp>
        <p:nvSpPr>
          <p:cNvPr id="4700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92CDE9E-CEB6-4764-8D09-B69DA076317D}" type="slidenum">
              <a:rPr lang="en-US"/>
              <a:pPr/>
              <a:t>104</a:t>
            </a:fld>
            <a:endParaRPr lang="en-US"/>
          </a:p>
        </p:txBody>
      </p:sp>
      <p:sp>
        <p:nvSpPr>
          <p:cNvPr id="318466" name="Rectangle 2"/>
          <p:cNvSpPr>
            <a:spLocks noChangeArrowheads="1" noTextEdit="1"/>
          </p:cNvSpPr>
          <p:nvPr>
            <p:ph type="sldImg"/>
          </p:nvPr>
        </p:nvSpPr>
        <p:spPr>
          <a:ln/>
        </p:spPr>
      </p:sp>
      <p:sp>
        <p:nvSpPr>
          <p:cNvPr id="318467" name="Rectangle 3"/>
          <p:cNvSpPr>
            <a:spLocks noGrp="1" noChangeArrowheads="1"/>
          </p:cNvSpPr>
          <p:nvPr>
            <p:ph type="body" idx="1"/>
          </p:nvPr>
        </p:nvSpPr>
        <p:spPr>
          <a:xfrm>
            <a:off x="685800" y="4343400"/>
            <a:ext cx="5486400" cy="4114800"/>
          </a:xfrm>
        </p:spPr>
        <p:txBody>
          <a:bodyPr/>
          <a:lstStyle/>
          <a:p>
            <a:r>
              <a:rPr lang="en-US" b="1"/>
              <a:t>Element        Year Discovered      Density (g/cm</a:t>
            </a:r>
            <a:r>
              <a:rPr lang="en-US" b="1" baseline="30000"/>
              <a:t>3</a:t>
            </a:r>
            <a:r>
              <a:rPr lang="en-US" b="1"/>
              <a:t>)</a:t>
            </a:r>
          </a:p>
          <a:p>
            <a:r>
              <a:rPr lang="en-US"/>
              <a:t>Osmium		1804			  22.59</a:t>
            </a:r>
          </a:p>
          <a:p>
            <a:r>
              <a:rPr lang="en-US"/>
              <a:t>Iridium		1804			  22.56</a:t>
            </a:r>
          </a:p>
          <a:p>
            <a:r>
              <a:rPr lang="en-US"/>
              <a:t>Platinum		1784			  21.45</a:t>
            </a:r>
          </a:p>
          <a:p>
            <a:r>
              <a:rPr lang="en-US"/>
              <a:t>Rhenium		1925			  21.01</a:t>
            </a:r>
          </a:p>
          <a:p>
            <a:r>
              <a:rPr lang="en-US"/>
              <a:t>Neptunium		1940			  20.47</a:t>
            </a:r>
          </a:p>
          <a:p>
            <a:r>
              <a:rPr lang="en-US"/>
              <a:t>Plutonium		1940			  20.26</a:t>
            </a:r>
          </a:p>
          <a:p>
            <a:r>
              <a:rPr lang="en-US"/>
              <a:t>Gold			prehistoric		  19.32</a:t>
            </a:r>
          </a:p>
          <a:p>
            <a:r>
              <a:rPr lang="en-US"/>
              <a:t>Tungsten		1783			  19.26</a:t>
            </a:r>
          </a:p>
          <a:p>
            <a:r>
              <a:rPr lang="en-US"/>
              <a:t>Uranium		1789			  19.05</a:t>
            </a:r>
          </a:p>
          <a:p>
            <a:r>
              <a:rPr lang="en-US"/>
              <a:t>Tantalum		1802			  16.67</a:t>
            </a:r>
          </a:p>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0FDA490-920A-4D03-9475-A79201E78D9A}" type="slidenum">
              <a:rPr lang="en-US"/>
              <a:pPr/>
              <a:t>105</a:t>
            </a:fld>
            <a:endParaRPr lang="en-US"/>
          </a:p>
        </p:txBody>
      </p:sp>
      <p:sp>
        <p:nvSpPr>
          <p:cNvPr id="471042" name="Rectangle 2"/>
          <p:cNvSpPr>
            <a:spLocks noChangeArrowheads="1" noTextEdit="1"/>
          </p:cNvSpPr>
          <p:nvPr>
            <p:ph type="sldImg"/>
          </p:nvPr>
        </p:nvSpPr>
        <p:spPr>
          <a:ln/>
        </p:spPr>
      </p:sp>
      <p:sp>
        <p:nvSpPr>
          <p:cNvPr id="4710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6485D5B-5C59-4DB9-9AB6-C6BE2866E3C5}" type="slidenum">
              <a:rPr lang="en-US"/>
              <a:pPr/>
              <a:t>106</a:t>
            </a:fld>
            <a:endParaRPr lang="en-US"/>
          </a:p>
        </p:txBody>
      </p:sp>
      <p:sp>
        <p:nvSpPr>
          <p:cNvPr id="472066" name="Rectangle 2"/>
          <p:cNvSpPr>
            <a:spLocks noChangeArrowheads="1" noTextEdit="1"/>
          </p:cNvSpPr>
          <p:nvPr>
            <p:ph type="sldImg"/>
          </p:nvPr>
        </p:nvSpPr>
        <p:spPr>
          <a:ln/>
        </p:spPr>
      </p:sp>
      <p:sp>
        <p:nvSpPr>
          <p:cNvPr id="4720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5815151-90A3-4D13-8DA6-593F5952FBFD}" type="slidenum">
              <a:rPr lang="en-US"/>
              <a:pPr/>
              <a:t>107</a:t>
            </a:fld>
            <a:endParaRPr lang="en-US"/>
          </a:p>
        </p:txBody>
      </p:sp>
      <p:sp>
        <p:nvSpPr>
          <p:cNvPr id="473090" name="Rectangle 2"/>
          <p:cNvSpPr>
            <a:spLocks noChangeArrowheads="1" noTextEdit="1"/>
          </p:cNvSpPr>
          <p:nvPr>
            <p:ph type="sldImg"/>
          </p:nvPr>
        </p:nvSpPr>
        <p:spPr>
          <a:ln/>
        </p:spPr>
      </p:sp>
      <p:sp>
        <p:nvSpPr>
          <p:cNvPr id="4730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0C49BD8-6EC9-4A6A-87F9-A14236C60581}" type="slidenum">
              <a:rPr lang="en-US"/>
              <a:pPr/>
              <a:t>108</a:t>
            </a:fld>
            <a:endParaRPr lang="en-US"/>
          </a:p>
        </p:txBody>
      </p:sp>
      <p:sp>
        <p:nvSpPr>
          <p:cNvPr id="474114" name="Rectangle 2"/>
          <p:cNvSpPr>
            <a:spLocks noChangeArrowheads="1" noTextEdit="1"/>
          </p:cNvSpPr>
          <p:nvPr>
            <p:ph type="sldImg"/>
          </p:nvPr>
        </p:nvSpPr>
        <p:spPr>
          <a:ln/>
        </p:spPr>
      </p:sp>
      <p:sp>
        <p:nvSpPr>
          <p:cNvPr id="474115" name="Rectangle 3"/>
          <p:cNvSpPr>
            <a:spLocks noGrp="1" noChangeArrowheads="1"/>
          </p:cNvSpPr>
          <p:nvPr>
            <p:ph type="body" idx="1"/>
          </p:nvPr>
        </p:nvSpPr>
        <p:spPr/>
        <p:txBody>
          <a:bodyPr/>
          <a:lstStyle/>
          <a:p>
            <a:r>
              <a:rPr lang="en-US" i="1"/>
              <a:t>by Anthony Carpi, Ph.D.</a:t>
            </a:r>
            <a:r>
              <a:rPr lang="en-US"/>
              <a:t>                     http://www.visionlearning.com/library/module_viewer.php?c3=&amp;mid=52&amp;l=</a:t>
            </a:r>
            <a:endParaRPr lang="en-US" b="1"/>
          </a:p>
          <a:p>
            <a:r>
              <a:rPr lang="en-US" b="1"/>
              <a:t>Electron Configuration and the Table</a:t>
            </a:r>
            <a:r>
              <a:rPr lang="en-US"/>
              <a:t> </a:t>
            </a:r>
            <a:br>
              <a:rPr lang="en-US"/>
            </a:br>
            <a:r>
              <a:rPr lang="en-US"/>
              <a:t>The "periodic" nature of chemical properties that Mendeleev had discovered is related to the electron configuration of the atoms of the elements. In other words, the way in which an atom's electrons are arranged around its nucleus affects the properties of the atom. </a:t>
            </a:r>
            <a:endParaRPr lang="en-US">
              <a:hlinkClick r:id="rId3"/>
            </a:endParaRPr>
          </a:p>
          <a:p>
            <a:r>
              <a:rPr lang="en-US">
                <a:hlinkClick r:id="rId3"/>
              </a:rPr>
              <a:t>B</a:t>
            </a:r>
            <a:r>
              <a:rPr lang="en-US"/>
              <a:t>ohr’s theory of the atom tells us that electrons are not located randomly around an atom's nucleus, but they occur in specific electron shells.  Each shell has a limited capacity for electrons.  As lower shells are filled, additional electrons reside in more-distant shells. </a:t>
            </a:r>
          </a:p>
          <a:p>
            <a:r>
              <a:rPr lang="en-US"/>
              <a:t>The capacity of the first electron shell is two electrons and for the second shell the capacity is eight. Thus, in our example discussed above, oxygen, with eight protons and eight electrons, carries two electrons in its first shell and six in its second shell. Fluorine, with nine electrons, carries two in its first shell and seven in the second. Neon, with ten electrons, carries two in the first and eight in the second. Because the number of electrons in the second shell increases, we can begin to imagine why the chemical properties gradually change as we move from oxygen to fluorine to neon. </a:t>
            </a:r>
          </a:p>
          <a:p>
            <a:r>
              <a:rPr lang="en-US"/>
              <a:t>Sodium has eleven electrons. Two fit in its first shell, but remember that the second shell can only carry eight electrons. Sodium's eleventh electron cannot fit into either its first or its second shell. This electron takes up residence in yet another orbit, a third electron shell in sodium. The reason that there is a dramatic shift in chemical properties when moving from neon to sodium is because there is a dramatic shift in electron configuration between the two elements. But why is sodium similar to lithium? Let's look at the electron configurations of these elements. </a:t>
            </a:r>
          </a:p>
          <a:p>
            <a:r>
              <a:rPr lang="en-US"/>
              <a:t>Group IA  VIA  VIIA  VIIIA        Lithium  Oxygen  Fluorine  Neon</a:t>
            </a:r>
          </a:p>
          <a:p>
            <a:r>
              <a:rPr lang="en-US"/>
              <a:t>                                            Sodium</a:t>
            </a:r>
          </a:p>
          <a:p>
            <a:r>
              <a:rPr lang="en-US" b="1"/>
              <a:t>Electron Configurations for Selected Elements</a:t>
            </a:r>
            <a:endParaRPr lang="en-US"/>
          </a:p>
          <a:p>
            <a:r>
              <a:rPr lang="en-US"/>
              <a:t>As you can see in the illustration, while sodium has three electron shells and lithium two, the characteristic they share in common is that they both have only one electron in their outermost electron shell. These outer-shell electrons (called valence electrons) are important in determining the chemical properties of the elements. </a:t>
            </a:r>
          </a:p>
          <a:p>
            <a:r>
              <a:rPr lang="en-US"/>
              <a:t>An element's chemical properties are determined by the way in which its atoms interact with other atoms. If we picture the outer (valence) electron shell of an atom as a sphere encompassing everything inside, then it is only the valence shell that can interact with other atoms - much the same way as it is only the paint on the exterior of your house that "interacts" with, and gets wet by, rain water. </a:t>
            </a:r>
          </a:p>
          <a:p>
            <a:r>
              <a:rPr lang="en-US"/>
              <a:t>    </a:t>
            </a:r>
          </a:p>
          <a:p>
            <a:r>
              <a:rPr lang="en-US" b="1"/>
              <a:t>An atom's valence shell </a:t>
            </a:r>
            <a:r>
              <a:rPr lang="en-US"/>
              <a:t> </a:t>
            </a:r>
            <a:r>
              <a:rPr lang="en-US" b="1"/>
              <a:t>"covers" inner electron shells</a:t>
            </a:r>
            <a:endParaRPr lang="en-US"/>
          </a:p>
          <a:p>
            <a:r>
              <a:rPr lang="en-US"/>
              <a:t>The valence shell electrons in an atom determine the way it will interact with neighboring atoms, and therefore determine its chemical properties. Since both sodium and lithium have one valence electron, they share similar chemical properties. </a:t>
            </a:r>
          </a:p>
          <a:p>
            <a:endParaRPr lang="en-US"/>
          </a:p>
          <a:p>
            <a:r>
              <a:rPr lang="en-US" b="1"/>
              <a:t>Electron Configuration Shorthand:</a:t>
            </a:r>
            <a:r>
              <a:rPr lang="en-US"/>
              <a:t/>
            </a:r>
            <a:br>
              <a:rPr lang="en-US"/>
            </a:br>
            <a:r>
              <a:rPr lang="en-US"/>
              <a:t>For elements in groups labeled A in the periodic table (IA, IIA, etc.), the number of valence electrons corresponds to the group number. Thus Li, Na, and other elements in group IA have one valence electron. Be, Mg, and other group-IIA elements have two valence electrons. B, Al and other group-IIIA elements have three valence electrons, and so on. The row, or period, number that an element resides in on the table is equal to the number of total shells that contain electrons in the atom. H and He in the first period normally have electrons in only the first shell; Li, Be, B, and other period-two elements have two shells occupied, and so on. To write the electron configuration of elements, scientists often use a shorthand in which the element's symbol is followed by the element's electron shells, written as a right-hand parentheses symbol ")". The number of electrons in each shell is then written after the ) symbol. A few examples are shown below. </a:t>
            </a:r>
          </a:p>
          <a:p>
            <a:r>
              <a:rPr lang="en-US" b="1"/>
              <a:t>Element</a:t>
            </a:r>
            <a:endParaRPr lang="en-US"/>
          </a:p>
          <a:p>
            <a:r>
              <a:rPr lang="en-US" b="1"/>
              <a:t>  Configuration Shorthand</a:t>
            </a:r>
            <a:endParaRPr lang="en-US"/>
          </a:p>
          <a:p>
            <a:r>
              <a:rPr lang="en-US"/>
              <a:t>Hydrogen</a:t>
            </a:r>
          </a:p>
          <a:p>
            <a:r>
              <a:rPr lang="en-US"/>
              <a:t>       H )1e-</a:t>
            </a:r>
          </a:p>
          <a:p>
            <a:r>
              <a:rPr lang="en-US"/>
              <a:t>Lithium</a:t>
            </a:r>
          </a:p>
          <a:p>
            <a:r>
              <a:rPr lang="en-US"/>
              <a:t>       Li )2e- )1e-</a:t>
            </a:r>
          </a:p>
          <a:p>
            <a:r>
              <a:rPr lang="en-US"/>
              <a:t>Fluorine</a:t>
            </a:r>
          </a:p>
          <a:p>
            <a:r>
              <a:rPr lang="en-US"/>
              <a:t>       F  )2e- )7e-</a:t>
            </a:r>
          </a:p>
          <a:p>
            <a:r>
              <a:rPr lang="en-US"/>
              <a:t>Sodium</a:t>
            </a:r>
          </a:p>
          <a:p>
            <a:r>
              <a:rPr lang="en-US"/>
              <a:t>       Na )2e- )8e- )1e- </a:t>
            </a:r>
          </a:p>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BE1843F-E09D-45AB-8620-03620C208730}" type="slidenum">
              <a:rPr lang="en-US"/>
              <a:pPr/>
              <a:t>109</a:t>
            </a:fld>
            <a:endParaRPr lang="en-US"/>
          </a:p>
        </p:txBody>
      </p:sp>
      <p:sp>
        <p:nvSpPr>
          <p:cNvPr id="475138" name="Rectangle 2"/>
          <p:cNvSpPr>
            <a:spLocks noChangeArrowheads="1" noTextEdit="1"/>
          </p:cNvSpPr>
          <p:nvPr>
            <p:ph type="sldImg"/>
          </p:nvPr>
        </p:nvSpPr>
        <p:spPr>
          <a:ln/>
        </p:spPr>
      </p:sp>
      <p:sp>
        <p:nvSpPr>
          <p:cNvPr id="4751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E58BAA5-2386-44B3-AE85-48A9E88F8FA6}" type="slidenum">
              <a:rPr lang="en-US"/>
              <a:pPr/>
              <a:t>11</a:t>
            </a:fld>
            <a:endParaRPr lang="en-US"/>
          </a:p>
        </p:txBody>
      </p:sp>
      <p:sp>
        <p:nvSpPr>
          <p:cNvPr id="638978" name="Rectangle 2"/>
          <p:cNvSpPr>
            <a:spLocks noChangeArrowheads="1" noTextEdit="1"/>
          </p:cNvSpPr>
          <p:nvPr>
            <p:ph type="sldImg"/>
          </p:nvPr>
        </p:nvSpPr>
        <p:spPr>
          <a:ln/>
        </p:spPr>
      </p:sp>
      <p:sp>
        <p:nvSpPr>
          <p:cNvPr id="6389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CF8434D-A311-4A66-B4A9-E6A2EFFF936E}" type="slidenum">
              <a:rPr lang="en-US"/>
              <a:pPr/>
              <a:t>110</a:t>
            </a:fld>
            <a:endParaRPr lang="en-US"/>
          </a:p>
        </p:txBody>
      </p:sp>
      <p:sp>
        <p:nvSpPr>
          <p:cNvPr id="589826" name="Rectangle 2"/>
          <p:cNvSpPr>
            <a:spLocks noChangeArrowheads="1" noTextEdit="1"/>
          </p:cNvSpPr>
          <p:nvPr>
            <p:ph type="sldImg"/>
          </p:nvPr>
        </p:nvSpPr>
        <p:spPr>
          <a:ln/>
        </p:spPr>
      </p:sp>
      <p:sp>
        <p:nvSpPr>
          <p:cNvPr id="589827" name="Rectangle 3"/>
          <p:cNvSpPr>
            <a:spLocks noGrp="1" noChangeArrowheads="1"/>
          </p:cNvSpPr>
          <p:nvPr>
            <p:ph type="body" idx="1"/>
          </p:nvPr>
        </p:nvSpPr>
        <p:spPr/>
        <p:txBody>
          <a:bodyPr/>
          <a:lstStyle/>
          <a:p>
            <a:r>
              <a:rPr lang="en-US"/>
              <a:t>A plumbob is heavy and used by carpenters to build walls straight.  The word lead in latin is plumbum meaning heavy.</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30F1F1E-D739-4731-8D4F-89901AA91F5D}" type="slidenum">
              <a:rPr lang="en-US"/>
              <a:pPr/>
              <a:t>111</a:t>
            </a:fld>
            <a:endParaRPr lang="en-US"/>
          </a:p>
        </p:txBody>
      </p:sp>
      <p:sp>
        <p:nvSpPr>
          <p:cNvPr id="529410" name="Rectangle 2"/>
          <p:cNvSpPr>
            <a:spLocks noChangeArrowheads="1" noTextEdit="1"/>
          </p:cNvSpPr>
          <p:nvPr>
            <p:ph type="sldImg"/>
          </p:nvPr>
        </p:nvSpPr>
        <p:spPr>
          <a:xfrm>
            <a:off x="1150938" y="692150"/>
            <a:ext cx="4556125" cy="3416300"/>
          </a:xfrm>
          <a:ln/>
        </p:spPr>
      </p:sp>
      <p:sp>
        <p:nvSpPr>
          <p:cNvPr id="529411" name="Rectangle 3"/>
          <p:cNvSpPr>
            <a:spLocks noGrp="1" noChangeArrowheads="1"/>
          </p:cNvSpPr>
          <p:nvPr>
            <p:ph type="body" idx="1"/>
          </p:nvPr>
        </p:nvSpPr>
        <p:spPr/>
        <p:txBody>
          <a:bodyPr/>
          <a:lstStyle/>
          <a:p>
            <a:r>
              <a:rPr lang="en-US" sz="1600" b="1" i="1">
                <a:sym typeface="Symbol" pitchFamily="18" charset="2"/>
              </a:rPr>
              <a:t>The Pauling electronegativity scale</a:t>
            </a:r>
          </a:p>
          <a:p>
            <a:r>
              <a:rPr lang="en-US" sz="1400" i="1">
                <a:sym typeface="Symbol" pitchFamily="18" charset="2"/>
              </a:rPr>
              <a:t>    	</a:t>
            </a:r>
            <a:r>
              <a:rPr lang="en-US" sz="1400">
                <a:sym typeface="Symbol" pitchFamily="18" charset="2"/>
              </a:rPr>
              <a:t>–  </a:t>
            </a:r>
            <a:r>
              <a:rPr lang="en-US">
                <a:sym typeface="Symbol" pitchFamily="18" charset="2"/>
              </a:rPr>
              <a:t>Based on measurements of the strengths of covalent bonds between different elements</a:t>
            </a:r>
            <a:endParaRPr lang="en-US" sz="700">
              <a:sym typeface="Symbol" pitchFamily="18" charset="2"/>
            </a:endParaRPr>
          </a:p>
          <a:p>
            <a:r>
              <a:rPr lang="en-US">
                <a:sym typeface="Symbol" pitchFamily="18" charset="2"/>
              </a:rPr>
              <a:t>     	–  Pauling arbitrarily set the electronegativity of fluorine at 4.0, thereby creating a scale in which all elements have values between 0 and 4.0</a:t>
            </a:r>
            <a:endParaRPr lang="en-US" sz="700">
              <a:sym typeface="Symbol" pitchFamily="18" charset="2"/>
            </a:endParaRPr>
          </a:p>
          <a:p>
            <a:r>
              <a:rPr lang="en-US" i="1">
                <a:sym typeface="Symbol" pitchFamily="18" charset="2"/>
              </a:rPr>
              <a:t>   	</a:t>
            </a:r>
            <a:r>
              <a:rPr lang="en-US">
                <a:sym typeface="Symbol" pitchFamily="18" charset="2"/>
              </a:rPr>
              <a:t>–  Electronegativities increase diagonally from the lower left to the upper right of the periodic table; elements lying on diagonal lines running from the upper left to lower right tend to have comparable values</a:t>
            </a:r>
            <a:endParaRPr lang="en-US" sz="700">
              <a:sym typeface="Symbol" pitchFamily="18" charset="2"/>
            </a:endParaRPr>
          </a:p>
          <a:p>
            <a:r>
              <a:rPr lang="en-US">
                <a:sym typeface="Symbol" pitchFamily="18" charset="2"/>
              </a:rPr>
              <a:t>    	–  Pauling’s method is limited by the fact that many elements do not form stable covalent compounds with other elements</a:t>
            </a:r>
            <a:endParaRPr lang="en-US" sz="700">
              <a:sym typeface="Symbol" pitchFamily="18" charset="2"/>
            </a:endParaRPr>
          </a:p>
          <a:p>
            <a:r>
              <a:rPr lang="en-US">
                <a:sym typeface="Symbol" pitchFamily="18" charset="2"/>
              </a:rPr>
              <a:t>    	–  Pauling scale is based on the properties of atoms in molecules</a:t>
            </a:r>
          </a:p>
          <a:p>
            <a:endParaRPr lang="en-US">
              <a:sym typeface="Symbol" pitchFamily="18" charset="2"/>
            </a:endParaRPr>
          </a:p>
          <a:p>
            <a:r>
              <a:rPr lang="en-US" b="1">
                <a:sym typeface="Symbol" pitchFamily="18" charset="2"/>
              </a:rPr>
              <a:t>LINUS PAULING</a:t>
            </a:r>
            <a:br>
              <a:rPr lang="en-US" b="1">
                <a:sym typeface="Symbol" pitchFamily="18" charset="2"/>
              </a:rPr>
            </a:br>
            <a:r>
              <a:rPr lang="en-US" b="1">
                <a:sym typeface="Symbol" pitchFamily="18" charset="2"/>
              </a:rPr>
              <a:t>A Biography </a:t>
            </a:r>
          </a:p>
          <a:p>
            <a:r>
              <a:rPr lang="en-US">
                <a:sym typeface="Symbol" pitchFamily="18" charset="2"/>
              </a:rPr>
              <a:t>Linus Pauling was born with twin legacies. Although his parents could give him very little in the way of material wealth, they did give him the better gift of great intelligence. His brilliant mind eventually provided him with financial security as well as his greatest happiness. It can also be argued that this gift of intelligence was responsible for the controversy that seemed to surround everything he did and everything he wrote. He made great intuitive leaps and was frequently criticized for the conclusions he drew from what some felt was too little experimentation, often outside of Pauling's area of expertise. His father was part pharmacist and part "medicine man" and wasn't especially successful at either. At the time when Linus was born in 1901 the family was living in what is now the wealthiest suburb of Portland, Oregon. However, they lived a very precarious existence at the edges of poverty. In fact, when Linus was four, the family moved to his mother's home town of Condon to get financial aid from her family. Condon is a small town in north central Oregon and in many ways then (and now) was a stereotypical 'Western' town with one main street and false fronts on many of the business buildings. In Condon his father took over the town drug store and Linus began exploring the physical world around him. A small creek flows on the south edge of town. There he and a friend explored the rocky creek bed and collected some of the minerals for which Pauling would eventually establish structures at the California Institute of Technology . It was likely during this time in Condon that Pauling developed his antipathy to snow and very cold weather. Condon's altitude is about 4000 feet and during the winter the temperature may not go above -20 Fahrenheit for days at a time. The wind roars through town because the town sits on top of the Columbia Basalt plateau and for miles around there is nothing to deflect the winds. </a:t>
            </a:r>
          </a:p>
          <a:p>
            <a:r>
              <a:rPr lang="en-US">
                <a:sym typeface="Symbol" pitchFamily="18" charset="2"/>
              </a:rPr>
              <a:t>The Pauling family moved back to Portland just after Linus began school. When he was nine, his father died, leaving Linus, his two younger sisters and their mother to make their own way in the world. This began a stretch of more than 15 years when Pauling tried to pursue his education, while his mother tried to get him to quit school and become the support of the family. He did not quit school. However, he did find many ingenious ways to make money and most of it went to help support his mother and sisters. By the time he was twelve he was a freshman at Washington High School in Portland. After four years of learning, with or without the help of his teachers, and of odd jobs (delivering milk, running film projectors, and even working in a shipyard, for example) he left high school. He did not graduate because the high school required their students to take a class in civics and Pauling saw no reason why he should since he could absorb any of that from his own reading. Later, after his Nobel Prize for Peace in 1962, the administration agreed that he had learned civics on his own by granting him his high school diploma. In the fall of 1917 Pauling enrolled in Oregon Agricultural College-now Oregon State University-in Corvallis, Oregon. He sailed through the freshman courses required of a chemical engineering major in spite of the fact that he was also working one hundred hours a month. He was not only supporting himself, but also providing the bulk of his family¹s support. This became more and more arduous after his mother became ill. In fact, he did not return to the college after his sophomore year because of the need for money. However, at the first of November of what would have been his junior year, he received an offer to become an instructor of quantitative analysis at Oregon Agricultural College, a course he had just taken as a sophomore! The offer included a salary of $100 a month and he gladly took it. He himself did not take any courses that year. He met his future wife, Ava Helen Miller, when she was a student in his quantitative analysis class. </a:t>
            </a:r>
          </a:p>
          <a:p>
            <a:r>
              <a:rPr lang="en-US">
                <a:sym typeface="Symbol" pitchFamily="18" charset="2"/>
              </a:rPr>
              <a:t>When he had graduated with his degree in chemical engineering, his mother again began pressuring him to stop his education and make money, perhaps become a secondary school teacher. Pauling, however, had applied to graduate schools at Harvard, Berkeley and the fairly new California Institute of Technology. His first choice was Berkeley because G.N. Lewis himself was the chair of the chemistry department, but Berkeley was too slow in replying to his application. Harvard didn't really interest him much, so his decision was made in favor of Cal. Tech. One year after begining work at Cal. Tech. he married Ava Helen Miller. </a:t>
            </a:r>
          </a:p>
          <a:p>
            <a:r>
              <a:rPr lang="en-US">
                <a:sym typeface="Symbol" pitchFamily="18" charset="2"/>
              </a:rPr>
              <a:t>At the California Institute of Technology his advisor was Roscoe Dickinson, whose area of expertise was X-ray crystallography. At this time Dickinson was investigating the crystal structure of various minerals. In his work with Dickinson, Pauling displayed what was to become his standard method of attacking a problem. According to Dr. Edward Hughes, "He would guess what the structure might be like, and then he would arrange it to fit into the other data. . . he could then calculate the intensities he would get from that structure and then compare it with the observed ones." For the rest of his career Pauling was criticized for using too large an amount of intuition in his work and not always having complete data to back up what he wrote. As well as doing his research work, Pauling was taking courses and serving as a teaching assistant in the freshman chemistry course. He received his Ph. D. in chemistry with high honors in the June of 1925. His dissertation comprized the various papers he had already published on the crystal structure of different minerals. </a:t>
            </a:r>
          </a:p>
          <a:p>
            <a:r>
              <a:rPr lang="en-US">
                <a:sym typeface="Symbol" pitchFamily="18" charset="2"/>
              </a:rPr>
              <a:t>A year later, when he was 25, he received a Guggenheim fellowship to study at the University of Munich under Arnold Sommerfeld, a theoretical physicist. Here he began work with quantum mechanics. In January of 1927 he published "The Theoretical Prediction of the Physical Properties of Many Electron Atoms and Ions; Mole Refraction, Diamagnetic Susceptibility, and Extension in Space" in which he applied the concept of quantum mechanics to chemical bonding. In March, a heated exchange took place between Pauling and W.L. Bragg in London over this paper. Bragg believed that Pauling had used some of his ideas without giving him credit for them. According to Pauling, the ideas originated in a paper by Gregor Wentzel on quantum mechanical calculations for electrons in complex atoms. "Wentzel reported poor agreement between the calculated and experimental values, but I found that his calculation was incomplete and that when it was carried out correctly, it led to values... in good agreement with the experimental values." In 1928 he published six principles to decide the structure of complicated crystals. This bothered Bragg even more since they did not all originate with Pauling. Actually, according to Horach Judson, "Pauling clarified them, codified them, demonstrated their generality and power." However, Bragg was spreading stories in England about Pauling's "thievery" and lack of professional ethics. </a:t>
            </a:r>
          </a:p>
          <a:p>
            <a:r>
              <a:rPr lang="en-US">
                <a:sym typeface="Symbol" pitchFamily="18" charset="2"/>
              </a:rPr>
              <a:t>At this time Pauling took an assistant professorship in chemistry at Cal. Tech. There was a discrepancy, however, in what he thought he was being offered and what he was actually given. He had thought he was taking an appointment as Assistant Professor of Theoretical Chemistry and Mathematical Physics. This misunderstanding seems to have been a thorn in his side. However, thorn or no thorn, he began a period of intense and productive work. In 1928 he published a paper on orbital hybridization and resonance. In 1931 he published the first paper, "The Nature of the Chemical Bond". At this time he was also teaching classes. One of his responsibilities was the freshman chemistry course. Richard Noyes, now professor emeritus of physical chemistry at the University of Oregon, remembers that Pauling was an exciting lecturer and had an unbelievable ability as a demonstrator. He would be explaining something and "suddenly his mind would go off in a new direction, frequently into areas where the freshmen couldn't follow him." Dr. Noyes remembers one redox titration when Pauling turned on the buret then stepped to the chalkboard and began to write the equation for the reaction. He was glancing at the flask in which the reaction was taking place and suddenly moved back to the buret and turned it off, then swirled the mixture in the flask. The color was perfect, a perfect endpoint! </a:t>
            </a:r>
          </a:p>
          <a:p>
            <a:r>
              <a:rPr lang="en-US">
                <a:sym typeface="Symbol" pitchFamily="18" charset="2"/>
              </a:rPr>
              <a:t>In 1931 Pauling was awarded the Langmuir Prize of the American Chemical Society for "the most noteworthy work in pure science done by a man under 30 years of age." In the same year he was offered a joint full professorship in both chemistry and physics at the Massachusetts Institute Of Technology. He seriously considered the offer but he didn't want to have to brave the Massachusetts' winters. He ended up by accepting the position for one year only. In 1933 he was made a member of the National Academy of Sciences. He was 32, the youngest appointment to this body ever made. </a:t>
            </a:r>
          </a:p>
          <a:p>
            <a:r>
              <a:rPr lang="en-US">
                <a:sym typeface="Symbol" pitchFamily="18" charset="2"/>
              </a:rPr>
              <a:t>Pauling was later to write, "By 1935, I had worked out most of the fundamental problems connected with the chemical bond." and "My serious interest in what is now called molecular biology began about 1935." He began with a look at hemoglobin. He discovered that the hemoglobin in arteries is repelled by a magnet while that in the veins is attracted to a magnet. His answer to this puzzle resulted in a paper on oxygen's binding to hemoglobin in 1936. The work on hemoglobin also lead to work on hydrogen-bonding between the polypeptide chains in proteins and another paper that same year on the denaturing of proteins. Also in 1936, he was made chairman of the Division of Chemistry and Chemical Engineering at Cal. Tech. In 1939 he published his most important book, </a:t>
            </a:r>
            <a:r>
              <a:rPr lang="en-US" i="1">
                <a:sym typeface="Symbol" pitchFamily="18" charset="2"/>
              </a:rPr>
              <a:t>The Nature of the Chemical Bond</a:t>
            </a:r>
            <a:r>
              <a:rPr lang="en-US">
                <a:sym typeface="Symbol" pitchFamily="18" charset="2"/>
              </a:rPr>
              <a:t>. </a:t>
            </a:r>
          </a:p>
          <a:p>
            <a:r>
              <a:rPr lang="en-US">
                <a:sym typeface="Symbol" pitchFamily="18" charset="2"/>
              </a:rPr>
              <a:t>His work on hydrogen-bonding in proteins lead him to develop a theory of protein structure. It was generally accepted that proteins were made up of polypeptide chains which were, in turn, made up of long strings of amino acids, bonded end to end. He tried to demonstrate a way of coiling the polypeptide chain in the protein alpha keratin to match the x-rays that crystallographer W.T. Astbury had taken and interpreted, but was unable to fit a model to the data. Working with Corey, he did establish the structures of many small peptides and established that the peptide bond holding amino acids together is planar. In 1939 they formulated a small set of structural conditions for any model of a popypeptide chain. </a:t>
            </a:r>
          </a:p>
          <a:p>
            <a:r>
              <a:rPr lang="en-US">
                <a:sym typeface="Symbol" pitchFamily="18" charset="2"/>
              </a:rPr>
              <a:t>Finally, in 1948, Pauling worked out the alpha helix structure of a polypeptide. He was in Oxford at this time, confined to bed with nephritis and bored with what he had to read. He says, "I took a sheet of paper and sketched the atoms with the bonds between them and then folded the paper to bend one bond at the right angle, what I thought it should be relative to the other, and kept doing this, making a helix, until I could form hydrogen bonds between one turn of the helix and the next turn of the helix, and it only took a few hours doing that to discover the alpha-helix." In 1954 Linus Pauling was given the Nobel Prize for Chemistry for his work on molecular structure, especially proteins. </a:t>
            </a:r>
          </a:p>
          <a:p>
            <a:r>
              <a:rPr lang="en-US">
                <a:sym typeface="Symbol" pitchFamily="18" charset="2"/>
              </a:rPr>
              <a:t>During World War II Pauling worked on various "war" projects as did everyone at Cal. Tech. He chose not to work on the Manhattan Project, however. At the same time his wife was becoming more and more involved in socialist politics. They fought the internment of their Japanese-American gardener and, with the American Civil Liberties Union, the internment of all the Japanese-Americans. He was also becoming more and more worried about the atomic bomb and the radiation it produced. He became involved in the Scientists Movement, a more-or-less nation-wide group of scientists working for safe control of nuclear power. The Movement believed in ³the necessity for all nations to make every effort to cooperate now in setting up an international administration with police powers which can effectively control at least the means of nuclear warfare.² His wife was a member of the Women's International League for Peace and Freedom. In fact, at this time, she was probably more outspoken on the issues of human rights, peace and the banning of nuclear testing than Pauling was. In 1947 President Truman awarded him the presidential Medal of Merit for his work on crystal structure, the nature of the chemical bond, and his efforts to bring about world peace. </a:t>
            </a:r>
          </a:p>
          <a:p>
            <a:r>
              <a:rPr lang="en-US">
                <a:sym typeface="Symbol" pitchFamily="18" charset="2"/>
              </a:rPr>
              <a:t>In November of 1950, he was subpoenaed to appear before the Senate Investigating Committee on Education of the State of California. He testified for over two hours, "mainly about my reasons for objecting to special loyalty oaths involving inquiry into political beliefs." He wrote the next day, "My own political beliefs are well known. I am not a Communist. I have never been a Communist. I have never been involved with the Communist Party. I am a Rooseveltian Democrat." However, he also believed that no governmental body had the right to ask him to answer those same questions under oath. This was during the early days of the McCarthy "witch hunts", which were stronger at the time in California than at most other places. His position upset some of the trustees and some professors at Cal .Tech., who tried to oust him. </a:t>
            </a:r>
          </a:p>
          <a:p>
            <a:r>
              <a:rPr lang="en-US">
                <a:sym typeface="Symbol" pitchFamily="18" charset="2"/>
              </a:rPr>
              <a:t>This was just after Pauling, working with Corey, had used the idea gained from his paper model to work out the structure of many different protein molecules, all of which contained his alpha-helix. His proposed structure was not immediately accepted by the scientific world, however, especially by scientists in England. Therefore, in January of 1952, Pauling requested a passport to attend a meeting in England, specifically to defend his ideas. The passport was denied because granting it "would not be in the best interest of the United States." He applied again and wrote President Eisenhower, asking him to arrange the issuance of the passport since, "I am a loyal citizen of the United States. I have never been guilty of any unpatriotic or criminal act." The answer came back asking him to provide the State Department with some evidence supporting his claims. He sent a statement, made under oath, stating that he was not a communist, never had been a communist, and had never been involved with the Communist Party. The state department replied that his "anti-communist statements were not sufficiently strong" and again denied the passport on the very day he was supposed to leave for the conference. This pattern of Pauling requesting a passport to attend various conferences and the state department denying the application continued for a little over two years. During this time Einstein wrote a letter to the state department supporting Pauling's right to have a passport. He also wrote Pauling telling him, "It is very meritorious of you to fight for the right to travel." </a:t>
            </a:r>
          </a:p>
          <a:p>
            <a:r>
              <a:rPr lang="en-US">
                <a:sym typeface="Symbol" pitchFamily="18" charset="2"/>
              </a:rPr>
              <a:t>In 1953 Pauling published his book, </a:t>
            </a:r>
            <a:r>
              <a:rPr lang="en-US" i="1">
                <a:sym typeface="Symbol" pitchFamily="18" charset="2"/>
              </a:rPr>
              <a:t>No More War</a:t>
            </a:r>
            <a:r>
              <a:rPr lang="en-US">
                <a:sym typeface="Symbol" pitchFamily="18" charset="2"/>
              </a:rPr>
              <a:t>. Again in April of 1954, when he requested a passport, he was denied it. On November 3 of that year, while he was giving a "routine lecture" on hemoglobin at Cornell University, he was called to the telephone to learn that he had just been awarded the Nobel Prize in Chemistry. His first worry was, would he be able to get a passport so he could accept the prize in person? He applied immediately and for weeks he heard nothing. In Washington there were strong voices opposing the granting of the passport. One senator asked, "Are you in the State Department allowing some group of people in some foreign country to determine which Americans get passports?" On November 27, however, barely two weeks before the ceremony in Sweden, his passport did arrive. </a:t>
            </a:r>
          </a:p>
          <a:p>
            <a:r>
              <a:rPr lang="en-US">
                <a:sym typeface="Symbol" pitchFamily="18" charset="2"/>
              </a:rPr>
              <a:t>His years of being unable to get a passport did more than inconvenience him. In 1948 he was already working toward a description of the structure of DNA. By the early 1950's, Rosalind Franklin and others working at Kings College in London had taken some of the sharpest, most detailed photographs of DNA ever. These are what Watson and Crick used in their successful discovery of the DNA double helix. Had Pauling been able to attend the spring 1952 conference he would likely have seen these photographs and might have come to the same conclusion, before Watson and Crick. It is sure that his not seeing them contributed to his proposed structure which had the phosphate groups closely packed inside a single helix with the bases sticking out around the outside. </a:t>
            </a:r>
          </a:p>
          <a:p>
            <a:r>
              <a:rPr lang="en-US">
                <a:sym typeface="Symbol" pitchFamily="18" charset="2"/>
              </a:rPr>
              <a:t>Pauling continued his political activism, particularly his protesting of atomic bomb testing. This culminated in a petition to the United Nations--signed by 11,021 scientists from around the world--calling for an immediate world-wide ban on nuclear testing. Because of this petition he was subpoenaed to appear before the U.S. Senate Internal Security Committee. The committee wanted him to give the names of the petitioning scientists. Under oath, he admitted that he, Barry Commoner, and Edward Condon had initiated the petition, but refused to give any more names. There was much applause from the gallery and, after a while, the committee backed down. Later, during the Kennedy Administration, after Kennedy had decided to go ahead with atmospheric nuclear testing, Pauling sent President Kennedy a telegram asking, ³Are you to give the orders that will cause you to go down in history as one of the most immoral men of all times and one of the greatest enemies of the human race?² Of course, this telegram raised quite a furor. However, the Kennedys still invited him to a White House dinner honoring Nobel Prize winners of the western hemisphere. On the day of the dinner, both Dr. and Mrs. Pauling took part in a demonstration in front of the White House, then left the picket line to go in to dinner. Later that evening, Pauling even danced with Mrs. Kennedy. </a:t>
            </a:r>
          </a:p>
          <a:p>
            <a:r>
              <a:rPr lang="en-US">
                <a:sym typeface="Symbol" pitchFamily="18" charset="2"/>
              </a:rPr>
              <a:t>On October 10, 1962, it was announced that Linus Pauling had been awarded the Nobel Peace Prize for his efforts on behalf of a nuclear test ban treaty. This award was not universally popular. Many newspapers and magazines printed editorials denouncing him, his activism,and his having been given the prize. </a:t>
            </a:r>
          </a:p>
          <a:p>
            <a:r>
              <a:rPr lang="en-US">
                <a:sym typeface="Symbol" pitchFamily="18" charset="2"/>
              </a:rPr>
              <a:t>Since his second Nobel Prize, Dr. Pauling has researched the chemistry of the brain and its effect on mental illness, the cause of sickle-cell anemia and what is happening to the hemoglobin in the red blood cells of people with this disease, and the effects of large doses of vitamin C on both the common cold and some kinds of cancer. He recently published papers on high temperature super conductivity. He has worked at the University of California at San Diego, at Stanford and at the Linus Pauling Institute for Medical Research. He has won many awards in chemistry, including all the major ones. He remains, as he has been all his life, a brilliant man with brilliant ideas. He was once asked by a high school student , "How can I have great ideas?" Pauling's answer was, "The important thing is to have many ideas." He has certainly followed his own advice. </a:t>
            </a:r>
            <a:endParaRPr lang="en-US" b="1">
              <a:sym typeface="Symbol" pitchFamily="18" charset="2"/>
            </a:endParaRPr>
          </a:p>
          <a:p>
            <a:r>
              <a:rPr lang="en-US" b="1">
                <a:sym typeface="Symbol" pitchFamily="18" charset="2"/>
              </a:rPr>
              <a:t>References</a:t>
            </a:r>
          </a:p>
          <a:p>
            <a:r>
              <a:rPr lang="en-US">
                <a:sym typeface="Symbol" pitchFamily="18" charset="2"/>
              </a:rPr>
              <a:t>1. A. Serafini, </a:t>
            </a:r>
            <a:r>
              <a:rPr lang="en-US" i="1">
                <a:sym typeface="Symbol" pitchFamily="18" charset="2"/>
              </a:rPr>
              <a:t>Linus Pauling A Man and His Science</a:t>
            </a:r>
            <a:r>
              <a:rPr lang="en-US">
                <a:sym typeface="Symbol" pitchFamily="18" charset="2"/>
              </a:rPr>
              <a:t>, Paragon House, New York, N.Y., 1991. 2. A.J. Ihde, </a:t>
            </a:r>
            <a:r>
              <a:rPr lang="en-US" i="1">
                <a:sym typeface="Symbol" pitchFamily="18" charset="2"/>
              </a:rPr>
              <a:t>The Development of Modern Chemistry</a:t>
            </a:r>
            <a:r>
              <a:rPr lang="en-US">
                <a:sym typeface="Symbol" pitchFamily="18" charset="2"/>
              </a:rPr>
              <a:t>, Dover, New York, N.Y., 1984, pp. 543 &amp; 544, p 551. </a:t>
            </a:r>
          </a:p>
          <a:p>
            <a:r>
              <a:rPr lang="en-US">
                <a:sym typeface="Symbol" pitchFamily="18" charset="2"/>
              </a:rPr>
              <a:t>3. J. H. Sturdivant, "The Scientific Work of Linus Pauling", A. Rich &amp; N. Davidson, </a:t>
            </a:r>
            <a:r>
              <a:rPr lang="en-US" i="1">
                <a:sym typeface="Symbol" pitchFamily="18" charset="2"/>
              </a:rPr>
              <a:t>Structural Chemistry and Molecular Biology</a:t>
            </a:r>
            <a:r>
              <a:rPr lang="en-US">
                <a:sym typeface="Symbol" pitchFamily="18" charset="2"/>
              </a:rPr>
              <a:t>, W.H. Freeman and Co., San Francisco, CA, 1968, pp. 16, 18, 19. </a:t>
            </a:r>
          </a:p>
          <a:p>
            <a:r>
              <a:rPr lang="en-US">
                <a:sym typeface="Symbol" pitchFamily="18" charset="2"/>
              </a:rPr>
              <a:t>4. D.C. Hodgkin &amp; D.P. Riley, "Some Ancient History of Protein X-Ray Analysis", A.Rich and N. Davidson, </a:t>
            </a:r>
            <a:r>
              <a:rPr lang="en-US" i="1">
                <a:sym typeface="Symbol" pitchFamily="18" charset="2"/>
              </a:rPr>
              <a:t>Structural Chemistry and Molecular Biology</a:t>
            </a:r>
            <a:r>
              <a:rPr lang="en-US">
                <a:sym typeface="Symbol" pitchFamily="18" charset="2"/>
              </a:rPr>
              <a:t>, W.H. Freeman and Co., San Francisco, Ca.,1968, pp. 7, 8, 16, 18, 19. </a:t>
            </a:r>
          </a:p>
          <a:p>
            <a:r>
              <a:rPr lang="en-US">
                <a:sym typeface="Symbol" pitchFamily="18" charset="2"/>
              </a:rPr>
              <a:t>5. "Pauling, Linus Carl", S.P. Parker, ed., </a:t>
            </a:r>
            <a:r>
              <a:rPr lang="en-US" i="1">
                <a:sym typeface="Symbol" pitchFamily="18" charset="2"/>
              </a:rPr>
              <a:t>McGraw-Hill Encyclopedia of Chemistry</a:t>
            </a:r>
            <a:r>
              <a:rPr lang="en-US">
                <a:sym typeface="Symbol" pitchFamily="18" charset="2"/>
              </a:rPr>
              <a:t>, Volume 9, McGraw-Hill, New York, N.Y., 1982, pp. 370 - 372. </a:t>
            </a:r>
          </a:p>
          <a:p>
            <a:endParaRPr lang="en-US">
              <a:sym typeface="Symbol" pitchFamily="18" charset="2"/>
            </a:endParaRPr>
          </a:p>
          <a:p>
            <a:r>
              <a:rPr lang="en-US">
                <a:sym typeface="Symbol" pitchFamily="18" charset="2"/>
              </a:rPr>
              <a:t>http://www.woodrow.org/teachers/chemistry/institutes/1992/Pauling.html</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5109F44-8028-4FB0-8BC9-314D41453039}" type="slidenum">
              <a:rPr lang="en-US"/>
              <a:pPr/>
              <a:t>112</a:t>
            </a:fld>
            <a:endParaRPr lang="en-US"/>
          </a:p>
        </p:txBody>
      </p:sp>
      <p:sp>
        <p:nvSpPr>
          <p:cNvPr id="490498" name="Rectangle 2"/>
          <p:cNvSpPr>
            <a:spLocks noChangeArrowheads="1" noTextEdit="1"/>
          </p:cNvSpPr>
          <p:nvPr>
            <p:ph type="sldImg"/>
          </p:nvPr>
        </p:nvSpPr>
        <p:spPr>
          <a:ln/>
        </p:spPr>
      </p:sp>
      <p:sp>
        <p:nvSpPr>
          <p:cNvPr id="490499" name="Rectangle 3"/>
          <p:cNvSpPr>
            <a:spLocks noGrp="1" noChangeArrowheads="1"/>
          </p:cNvSpPr>
          <p:nvPr>
            <p:ph type="body" idx="1"/>
          </p:nvPr>
        </p:nvSpPr>
        <p:spPr/>
        <p:txBody>
          <a:bodyPr/>
          <a:lstStyle/>
          <a:p>
            <a:r>
              <a:rPr lang="en-US" b="1"/>
              <a:t>Linus Pauling</a:t>
            </a:r>
            <a:r>
              <a:rPr lang="en-US"/>
              <a:t> (1901 - 1994) awarded Nobel Prize in chemistry in 1954 for his 1939 text, </a:t>
            </a:r>
            <a:r>
              <a:rPr lang="en-US" i="1"/>
              <a:t>The Nature of the Chemical Bond</a:t>
            </a:r>
            <a:r>
              <a:rPr lang="en-US"/>
              <a:t>, </a:t>
            </a:r>
          </a:p>
          <a:p>
            <a:r>
              <a:rPr lang="en-US"/>
              <a:t>and also won the Nobel Peace Prize in 1962 for his fight to control nuclear weapons.</a:t>
            </a:r>
          </a:p>
          <a:p>
            <a:endParaRPr lang="en-US"/>
          </a:p>
          <a:p>
            <a:r>
              <a:rPr lang="en-US" b="1" i="1">
                <a:effectLst>
                  <a:outerShdw blurRad="38100" dist="38100" dir="2700000" algn="tl">
                    <a:srgbClr val="C0C0C0"/>
                  </a:outerShdw>
                </a:effectLst>
              </a:rPr>
              <a:t>The greater the electronegativity of an atom in a molecule, the more strongly it attracts the electrons in a covalent bond.</a:t>
            </a:r>
          </a:p>
          <a:p>
            <a:endParaRPr lang="en-US" b="1" i="1">
              <a:effectLst>
                <a:outerShdw blurRad="38100" dist="38100" dir="2700000" algn="tl">
                  <a:srgbClr val="C0C0C0"/>
                </a:outerShdw>
              </a:effectLst>
            </a:endParaRPr>
          </a:p>
          <a:p>
            <a:r>
              <a:rPr lang="en-US">
                <a:sym typeface="Symbol" pitchFamily="18" charset="2"/>
              </a:rPr>
              <a:t>•  Elements with high electronegativities tend to acquire electrons in chemical reactions and are found in the upper-right corner of the periodic table.</a:t>
            </a:r>
          </a:p>
          <a:p>
            <a:r>
              <a:rPr lang="en-US" sz="1000">
                <a:sym typeface="Symbol" pitchFamily="18" charset="2"/>
              </a:rPr>
              <a:t>•  </a:t>
            </a:r>
            <a:r>
              <a:rPr lang="en-US">
                <a:sym typeface="Symbol" pitchFamily="18" charset="2"/>
              </a:rPr>
              <a:t>Elements with low electronegativities tend to lose electrons in chemical reactions and are found in the lower-left corner of the periodic table.</a:t>
            </a:r>
          </a:p>
          <a:p>
            <a:endParaRPr lang="en-US" b="1" i="1">
              <a:effectLst>
                <a:outerShdw blurRad="38100" dist="38100" dir="2700000" algn="tl">
                  <a:srgbClr val="C0C0C0"/>
                </a:outerShdw>
              </a:effectLst>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CB67EA0-A261-4082-99BB-EEBF8BF21D07}" type="slidenum">
              <a:rPr lang="en-US"/>
              <a:pPr/>
              <a:t>113</a:t>
            </a:fld>
            <a:endParaRPr lang="en-US"/>
          </a:p>
        </p:txBody>
      </p:sp>
      <p:sp>
        <p:nvSpPr>
          <p:cNvPr id="531458" name="Rectangle 2"/>
          <p:cNvSpPr>
            <a:spLocks noChangeArrowheads="1" noTextEdit="1"/>
          </p:cNvSpPr>
          <p:nvPr>
            <p:ph type="sldImg"/>
          </p:nvPr>
        </p:nvSpPr>
        <p:spPr>
          <a:xfrm>
            <a:off x="1150938" y="692150"/>
            <a:ext cx="4556125" cy="3416300"/>
          </a:xfrm>
          <a:ln/>
        </p:spPr>
      </p:sp>
      <p:sp>
        <p:nvSpPr>
          <p:cNvPr id="531459" name="Rectangle 3"/>
          <p:cNvSpPr>
            <a:spLocks noGrp="1" noChangeArrowheads="1"/>
          </p:cNvSpPr>
          <p:nvPr>
            <p:ph type="body" idx="1"/>
          </p:nvPr>
        </p:nvSpPr>
        <p:spPr/>
        <p:txBody>
          <a:bodyPr/>
          <a:lstStyle/>
          <a:p>
            <a:r>
              <a:rPr lang="en-US" b="1">
                <a:sym typeface="Symbol" pitchFamily="18" charset="2"/>
              </a:rPr>
              <a:t>Metals</a:t>
            </a:r>
          </a:p>
          <a:p>
            <a:r>
              <a:rPr lang="en-US">
                <a:sym typeface="Symbol" pitchFamily="18" charset="2"/>
              </a:rPr>
              <a:t>      – Elements with a low electronegativity  and that have electron affinities that have either positive or small negative values and small ionization potentials</a:t>
            </a:r>
            <a:endParaRPr lang="en-US" sz="600">
              <a:sym typeface="Symbol" pitchFamily="18" charset="2"/>
            </a:endParaRPr>
          </a:p>
          <a:p>
            <a:r>
              <a:rPr lang="en-US">
                <a:sym typeface="Symbol" pitchFamily="18" charset="2"/>
              </a:rPr>
              <a:t>      – Are good electrical conductors that tend to lose their valence electrons in chemical reactions (they are </a:t>
            </a:r>
            <a:r>
              <a:rPr lang="en-US" i="1">
                <a:sym typeface="Symbol" pitchFamily="18" charset="2"/>
              </a:rPr>
              <a:t>reductants</a:t>
            </a:r>
            <a:r>
              <a:rPr lang="en-US">
                <a:sym typeface="Symbol" pitchFamily="18" charset="2"/>
              </a:rPr>
              <a:t>)</a:t>
            </a:r>
          </a:p>
          <a:p>
            <a:endParaRPr lang="en-US" sz="600">
              <a:sym typeface="Symbol" pitchFamily="18" charset="2"/>
            </a:endParaRPr>
          </a:p>
          <a:p>
            <a:r>
              <a:rPr lang="en-US" b="1">
                <a:sym typeface="Symbol" pitchFamily="18" charset="2"/>
              </a:rPr>
              <a:t>Semimetals</a:t>
            </a:r>
          </a:p>
          <a:p>
            <a:r>
              <a:rPr lang="en-US">
                <a:sym typeface="Symbol" pitchFamily="18" charset="2"/>
              </a:rPr>
              <a:t>       – Elements with intermediate electronegativities </a:t>
            </a:r>
          </a:p>
          <a:p>
            <a:r>
              <a:rPr lang="en-US">
                <a:sym typeface="Symbol" pitchFamily="18" charset="2"/>
              </a:rPr>
              <a:t>       – Elements that have some of the chemical properties of both nonmetals and metals</a:t>
            </a:r>
          </a:p>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A32E878-5F2D-4561-A8A8-03425EE2C76F}" type="slidenum">
              <a:rPr lang="en-US"/>
              <a:pPr/>
              <a:t>114</a:t>
            </a:fld>
            <a:endParaRPr lang="en-US"/>
          </a:p>
        </p:txBody>
      </p:sp>
      <p:sp>
        <p:nvSpPr>
          <p:cNvPr id="476162" name="Rectangle 2"/>
          <p:cNvSpPr>
            <a:spLocks noChangeArrowheads="1" noTextEdit="1"/>
          </p:cNvSpPr>
          <p:nvPr>
            <p:ph type="sldImg"/>
          </p:nvPr>
        </p:nvSpPr>
        <p:spPr>
          <a:ln/>
        </p:spPr>
      </p:sp>
      <p:sp>
        <p:nvSpPr>
          <p:cNvPr id="476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80D4CAC-A51A-493A-8476-4747853BA92C}" type="slidenum">
              <a:rPr lang="en-US"/>
              <a:pPr/>
              <a:t>115</a:t>
            </a:fld>
            <a:endParaRPr lang="en-US"/>
          </a:p>
        </p:txBody>
      </p:sp>
      <p:sp>
        <p:nvSpPr>
          <p:cNvPr id="477186" name="Rectangle 2"/>
          <p:cNvSpPr>
            <a:spLocks noChangeArrowheads="1" noTextEdit="1"/>
          </p:cNvSpPr>
          <p:nvPr>
            <p:ph type="sldImg"/>
          </p:nvPr>
        </p:nvSpPr>
        <p:spPr>
          <a:ln/>
        </p:spPr>
      </p:sp>
      <p:sp>
        <p:nvSpPr>
          <p:cNvPr id="477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DEB1ADD-0E4A-4EC7-991A-DFAB94F2AE8C}" type="slidenum">
              <a:rPr lang="en-US"/>
              <a:pPr/>
              <a:t>116</a:t>
            </a:fld>
            <a:endParaRPr lang="en-US"/>
          </a:p>
        </p:txBody>
      </p:sp>
      <p:sp>
        <p:nvSpPr>
          <p:cNvPr id="478210" name="Rectangle 2"/>
          <p:cNvSpPr>
            <a:spLocks noChangeArrowheads="1" noTextEdit="1"/>
          </p:cNvSpPr>
          <p:nvPr>
            <p:ph type="sldImg"/>
          </p:nvPr>
        </p:nvSpPr>
        <p:spPr>
          <a:ln/>
        </p:spPr>
      </p:sp>
      <p:sp>
        <p:nvSpPr>
          <p:cNvPr id="478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21CEAC7-F858-4B02-94F4-137576306E3A}" type="slidenum">
              <a:rPr lang="en-US"/>
              <a:pPr/>
              <a:t>117</a:t>
            </a:fld>
            <a:endParaRPr lang="en-US"/>
          </a:p>
        </p:txBody>
      </p:sp>
      <p:sp>
        <p:nvSpPr>
          <p:cNvPr id="479234" name="Rectangle 2"/>
          <p:cNvSpPr>
            <a:spLocks noChangeArrowheads="1" noTextEdit="1"/>
          </p:cNvSpPr>
          <p:nvPr>
            <p:ph type="sldImg"/>
          </p:nvPr>
        </p:nvSpPr>
        <p:spPr>
          <a:ln/>
        </p:spPr>
      </p:sp>
      <p:sp>
        <p:nvSpPr>
          <p:cNvPr id="4792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1ABD056-2040-41C7-94CE-58C673ED78C0}" type="slidenum">
              <a:rPr lang="en-US"/>
              <a:pPr/>
              <a:t>118</a:t>
            </a:fld>
            <a:endParaRPr lang="en-US"/>
          </a:p>
        </p:txBody>
      </p:sp>
      <p:sp>
        <p:nvSpPr>
          <p:cNvPr id="501762" name="Rectangle 2"/>
          <p:cNvSpPr>
            <a:spLocks noChangeArrowheads="1" noTextEdit="1"/>
          </p:cNvSpPr>
          <p:nvPr>
            <p:ph type="sldImg"/>
          </p:nvPr>
        </p:nvSpPr>
        <p:spPr>
          <a:ln/>
        </p:spPr>
      </p:sp>
      <p:sp>
        <p:nvSpPr>
          <p:cNvPr id="5017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E73F085-C35B-4535-9E7A-861458209BBA}" type="slidenum">
              <a:rPr lang="en-US"/>
              <a:pPr/>
              <a:t>120</a:t>
            </a:fld>
            <a:endParaRPr lang="en-US"/>
          </a:p>
        </p:txBody>
      </p:sp>
      <p:sp>
        <p:nvSpPr>
          <p:cNvPr id="481282" name="Rectangle 2"/>
          <p:cNvSpPr>
            <a:spLocks noChangeArrowheads="1" noTextEdit="1"/>
          </p:cNvSpPr>
          <p:nvPr>
            <p:ph type="sldImg"/>
          </p:nvPr>
        </p:nvSpPr>
        <p:spPr>
          <a:ln/>
        </p:spPr>
      </p:sp>
      <p:sp>
        <p:nvSpPr>
          <p:cNvPr id="4812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2BCFA2F-6EBD-4E67-ACD0-815EE97BEFE6}" type="slidenum">
              <a:rPr lang="en-US"/>
              <a:pPr/>
              <a:t>12</a:t>
            </a:fld>
            <a:endParaRPr lang="en-US"/>
          </a:p>
        </p:txBody>
      </p:sp>
      <p:sp>
        <p:nvSpPr>
          <p:cNvPr id="640002" name="Rectangle 2"/>
          <p:cNvSpPr>
            <a:spLocks noChangeArrowheads="1" noTextEdit="1"/>
          </p:cNvSpPr>
          <p:nvPr>
            <p:ph type="sldImg"/>
          </p:nvPr>
        </p:nvSpPr>
        <p:spPr>
          <a:ln/>
        </p:spPr>
      </p:sp>
      <p:sp>
        <p:nvSpPr>
          <p:cNvPr id="640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E6B9D77-16DD-4D8F-866C-12C20003B4E6}" type="slidenum">
              <a:rPr lang="en-US"/>
              <a:pPr/>
              <a:t>121</a:t>
            </a:fld>
            <a:endParaRPr lang="en-US"/>
          </a:p>
        </p:txBody>
      </p:sp>
      <p:sp>
        <p:nvSpPr>
          <p:cNvPr id="151554" name="Rectangle 2"/>
          <p:cNvSpPr>
            <a:spLocks noChangeArrowheads="1" noTextEdit="1"/>
          </p:cNvSpPr>
          <p:nvPr>
            <p:ph type="sldImg"/>
          </p:nvPr>
        </p:nvSpPr>
        <p:spPr>
          <a:ln/>
        </p:spPr>
      </p:sp>
      <p:sp>
        <p:nvSpPr>
          <p:cNvPr id="151555" name="Rectangle 3"/>
          <p:cNvSpPr>
            <a:spLocks noGrp="1" noChangeArrowheads="1"/>
          </p:cNvSpPr>
          <p:nvPr>
            <p:ph type="body" idx="1"/>
          </p:nvPr>
        </p:nvSpPr>
        <p:spPr/>
        <p:txBody>
          <a:bodyPr/>
          <a:lstStyle/>
          <a:p>
            <a:r>
              <a:rPr lang="en-US"/>
              <a:t>Objectives:</a:t>
            </a:r>
          </a:p>
          <a:p>
            <a:r>
              <a:rPr lang="en-US"/>
              <a:t>	To state the trend in atomic size within a group or period of elements.</a:t>
            </a:r>
          </a:p>
          <a:p>
            <a:r>
              <a:rPr lang="en-US"/>
              <a:t>	To state the trend in metallic character within a group or period.</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BD31B3D-08A3-4DF5-A084-92B6A333DA78}" type="slidenum">
              <a:rPr lang="en-US"/>
              <a:pPr/>
              <a:t>122</a:t>
            </a:fld>
            <a:endParaRPr lang="en-US"/>
          </a:p>
        </p:txBody>
      </p:sp>
      <p:sp>
        <p:nvSpPr>
          <p:cNvPr id="482306" name="Rectangle 2"/>
          <p:cNvSpPr>
            <a:spLocks noChangeArrowheads="1" noTextEdit="1"/>
          </p:cNvSpPr>
          <p:nvPr>
            <p:ph type="sldImg"/>
          </p:nvPr>
        </p:nvSpPr>
        <p:spPr>
          <a:ln/>
        </p:spPr>
      </p:sp>
      <p:sp>
        <p:nvSpPr>
          <p:cNvPr id="482307" name="Rectangle 3"/>
          <p:cNvSpPr>
            <a:spLocks noGrp="1" noChangeArrowheads="1"/>
          </p:cNvSpPr>
          <p:nvPr>
            <p:ph type="body" idx="1"/>
          </p:nvPr>
        </p:nvSpPr>
        <p:spPr/>
        <p:txBody>
          <a:bodyPr/>
          <a:lstStyle/>
          <a:p>
            <a:r>
              <a:rPr lang="en-US" sz="1400"/>
              <a:t>Difficult to measure the dimensions of an individual atom</a:t>
            </a:r>
          </a:p>
          <a:p>
            <a:endParaRPr lang="en-US" sz="700"/>
          </a:p>
          <a:p>
            <a:r>
              <a:rPr lang="en-US" sz="1400"/>
              <a:t>Distances between the nuclei in pairs of covalently bonded atoms can be measured and are used as a basis for describing the approximate sizes of atoms</a:t>
            </a:r>
          </a:p>
          <a:p>
            <a:endParaRPr lang="en-US" sz="700"/>
          </a:p>
          <a:p>
            <a:r>
              <a:rPr lang="en-US" sz="1400" b="1"/>
              <a:t>Covalent atomic radius</a:t>
            </a:r>
            <a:r>
              <a:rPr lang="en-US" sz="1400"/>
              <a:t> is half the internuclear distance in a molecule that contains two identical atoms bonded to each other, can be determined for most of the nonmetals</a:t>
            </a:r>
          </a:p>
          <a:p>
            <a:endParaRPr lang="en-US" sz="700"/>
          </a:p>
          <a:p>
            <a:r>
              <a:rPr lang="en-US" sz="1400"/>
              <a:t>For metals, the </a:t>
            </a:r>
            <a:r>
              <a:rPr lang="en-US" sz="1400" b="1"/>
              <a:t>metallic atomic radius</a:t>
            </a:r>
            <a:r>
              <a:rPr lang="en-US" sz="1400"/>
              <a:t> is defined as half the distance between the nuclei of two adjacent metal atoms</a:t>
            </a:r>
          </a:p>
          <a:p>
            <a:endParaRPr lang="en-US" sz="700"/>
          </a:p>
          <a:p>
            <a:r>
              <a:rPr lang="en-US" sz="1400"/>
              <a:t>For elements such as the noble gases, most of which form no stable compounds, </a:t>
            </a:r>
            <a:r>
              <a:rPr lang="en-US" sz="1400" b="1"/>
              <a:t>van der Waals atomic radius</a:t>
            </a:r>
            <a:r>
              <a:rPr lang="en-US" sz="1400"/>
              <a:t> is used and is half the internuclear distance between two nonbonded atoms in the solid</a:t>
            </a:r>
          </a:p>
          <a:p>
            <a:endParaRPr lang="en-US" sz="1400"/>
          </a:p>
          <a:p>
            <a:r>
              <a:rPr lang="en-US" sz="1600"/>
              <a:t>Atomic size seems to vary in a periodic fashion.</a:t>
            </a:r>
          </a:p>
          <a:p>
            <a:endParaRPr lang="en-US" sz="700"/>
          </a:p>
          <a:p>
            <a:r>
              <a:rPr lang="en-US" sz="1600">
                <a:latin typeface="Arial"/>
              </a:rPr>
              <a:t>•</a:t>
            </a:r>
            <a:r>
              <a:rPr lang="en-US" sz="1600"/>
              <a:t>  In the periodic table, atomic radii decrease from left to right across a row because of the increase in effective nuclear charge due to poor electron screening by other electrons in the same principal shell.  Atomic radii increase from top to bottom down a column because the effective nuclear charge remains constant as the principal quantum number increases. </a:t>
            </a:r>
          </a:p>
          <a:p>
            <a:endParaRPr lang="en-US" sz="700"/>
          </a:p>
          <a:p>
            <a:r>
              <a:rPr lang="en-US" sz="1600">
                <a:latin typeface="Arial"/>
              </a:rPr>
              <a:t>•</a:t>
            </a:r>
            <a:r>
              <a:rPr lang="en-US" sz="1600"/>
              <a:t>  The largest atoms are found in the lower-left corner of the periodic table and the smallest in the upper-right corner.</a:t>
            </a:r>
          </a:p>
          <a:p>
            <a:endParaRPr lang="en-US" sz="1400"/>
          </a:p>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BC027A8-C0FB-495A-8569-8AECD535045D}" type="slidenum">
              <a:rPr lang="en-US"/>
              <a:pPr/>
              <a:t>123</a:t>
            </a:fld>
            <a:endParaRPr lang="en-US"/>
          </a:p>
        </p:txBody>
      </p:sp>
      <p:sp>
        <p:nvSpPr>
          <p:cNvPr id="656386" name="Rectangle 2"/>
          <p:cNvSpPr>
            <a:spLocks noChangeArrowheads="1" noTextEdit="1"/>
          </p:cNvSpPr>
          <p:nvPr>
            <p:ph type="sldImg"/>
          </p:nvPr>
        </p:nvSpPr>
        <p:spPr>
          <a:ln/>
        </p:spPr>
      </p:sp>
      <p:sp>
        <p:nvSpPr>
          <p:cNvPr id="656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79562DE-17F9-4B66-ABA9-807767996D24}" type="slidenum">
              <a:rPr lang="en-US"/>
              <a:pPr/>
              <a:t>124</a:t>
            </a:fld>
            <a:endParaRPr lang="en-US"/>
          </a:p>
        </p:txBody>
      </p:sp>
      <p:sp>
        <p:nvSpPr>
          <p:cNvPr id="483330" name="Rectangle 2"/>
          <p:cNvSpPr>
            <a:spLocks noChangeArrowheads="1" noTextEdit="1"/>
          </p:cNvSpPr>
          <p:nvPr>
            <p:ph type="sldImg"/>
          </p:nvPr>
        </p:nvSpPr>
        <p:spPr>
          <a:ln/>
        </p:spPr>
      </p:sp>
      <p:sp>
        <p:nvSpPr>
          <p:cNvPr id="4833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AF37FAF-C296-4896-8580-40BA05FE8AC2}" type="slidenum">
              <a:rPr lang="en-US"/>
              <a:pPr/>
              <a:t>128</a:t>
            </a:fld>
            <a:endParaRPr lang="en-US"/>
          </a:p>
        </p:txBody>
      </p:sp>
      <p:sp>
        <p:nvSpPr>
          <p:cNvPr id="665602" name="Rectangle 2"/>
          <p:cNvSpPr>
            <a:spLocks noChangeArrowheads="1" noTextEdit="1"/>
          </p:cNvSpPr>
          <p:nvPr>
            <p:ph type="sldImg"/>
          </p:nvPr>
        </p:nvSpPr>
        <p:spPr>
          <a:ln/>
        </p:spPr>
      </p:sp>
      <p:sp>
        <p:nvSpPr>
          <p:cNvPr id="665603" name="Rectangle 3"/>
          <p:cNvSpPr>
            <a:spLocks noGrp="1" noChangeArrowheads="1"/>
          </p:cNvSpPr>
          <p:nvPr>
            <p:ph type="body" idx="1"/>
          </p:nvPr>
        </p:nvSpPr>
        <p:spPr/>
        <p:txBody>
          <a:bodyPr/>
          <a:lstStyle/>
          <a:p>
            <a:r>
              <a:rPr lang="en-US"/>
              <a:t>Some schools use the term “screening” as I use the term “shielding”.</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086C5EF-2925-4F95-900D-F24E589D6199}" type="slidenum">
              <a:rPr lang="en-US"/>
              <a:pPr/>
              <a:t>129</a:t>
            </a:fld>
            <a:endParaRPr lang="en-US"/>
          </a:p>
        </p:txBody>
      </p:sp>
      <p:sp>
        <p:nvSpPr>
          <p:cNvPr id="488450" name="Rectangle 2"/>
          <p:cNvSpPr>
            <a:spLocks noChangeArrowheads="1" noTextEdit="1"/>
          </p:cNvSpPr>
          <p:nvPr>
            <p:ph type="sldImg"/>
          </p:nvPr>
        </p:nvSpPr>
        <p:spPr>
          <a:ln/>
        </p:spPr>
      </p:sp>
      <p:sp>
        <p:nvSpPr>
          <p:cNvPr id="488451" name="Rectangle 3"/>
          <p:cNvSpPr>
            <a:spLocks noGrp="1" noChangeArrowheads="1"/>
          </p:cNvSpPr>
          <p:nvPr>
            <p:ph type="body" idx="1"/>
          </p:nvPr>
        </p:nvSpPr>
        <p:spPr/>
        <p:txBody>
          <a:bodyPr/>
          <a:lstStyle/>
          <a:p>
            <a:r>
              <a:rPr lang="en-US"/>
              <a:t>"The simplified sketch of a magnesium atom shows the two valence electrons as discrete particles.  </a:t>
            </a:r>
          </a:p>
          <a:p>
            <a:r>
              <a:rPr lang="en-US"/>
              <a:t>The remaining 9 core electrons are shown as a circular cloud of negative electric charge.  </a:t>
            </a:r>
          </a:p>
          <a:p>
            <a:r>
              <a:rPr lang="en-US"/>
              <a:t>Interactions between valence electrons, core electrons, and the atomic nucleus determine an</a:t>
            </a:r>
          </a:p>
          <a:p>
            <a:r>
              <a:rPr lang="en-US"/>
              <a:t>effective nuclear charge.  Attractions are indicated in red and repulsion in blue.“</a:t>
            </a:r>
          </a:p>
          <a:p>
            <a:endParaRPr lang="en-US"/>
          </a:p>
          <a:p>
            <a:r>
              <a:rPr lang="en-US"/>
              <a:t>For an atom or ion that has only a single electron, the potential energy can be calculated by considering only the electrostatic attraction between the positively charged nucleus and the negatively charged electron.</a:t>
            </a:r>
          </a:p>
          <a:p>
            <a:endParaRPr lang="en-US" sz="500"/>
          </a:p>
          <a:p>
            <a:r>
              <a:rPr lang="en-US"/>
              <a:t>When more than one electron is present, the total energy of the atom or ion depends not only on the attractive electron-nucleus interactions but also on repulsive electron-electron interactions.</a:t>
            </a:r>
          </a:p>
          <a:p>
            <a:endParaRPr lang="en-US" sz="500"/>
          </a:p>
          <a:p>
            <a:r>
              <a:rPr lang="en-US"/>
              <a:t>One must use approximate methods to deal with the effect of electron-electron repulsions on orbital energies</a:t>
            </a:r>
            <a:r>
              <a:rPr lang="en-US" b="1"/>
              <a:t> </a:t>
            </a:r>
          </a:p>
          <a:p>
            <a:endParaRPr lang="en-US" b="1"/>
          </a:p>
          <a:p>
            <a:r>
              <a:rPr lang="en-US" b="1"/>
              <a:t>If an electron is far from the nucleus</a:t>
            </a:r>
            <a:r>
              <a:rPr lang="en-US"/>
              <a:t>, then at any given moment, most of the other electrons will be between that electron and the nucleus.</a:t>
            </a:r>
          </a:p>
          <a:p>
            <a:endParaRPr lang="en-US" sz="500"/>
          </a:p>
          <a:p>
            <a:r>
              <a:rPr lang="en-US"/>
              <a:t>The electrons will cancel a portion of the positive charge of the nucleus and will decrease the attractive interaction between it and the electron farther away.</a:t>
            </a:r>
          </a:p>
          <a:p>
            <a:endParaRPr lang="en-US" sz="500"/>
          </a:p>
          <a:p>
            <a:r>
              <a:rPr lang="en-US"/>
              <a:t>Electrons farther away experiences </a:t>
            </a:r>
            <a:r>
              <a:rPr lang="en-US" b="1"/>
              <a:t>an effective</a:t>
            </a:r>
            <a:r>
              <a:rPr lang="en-US"/>
              <a:t> </a:t>
            </a:r>
            <a:r>
              <a:rPr lang="en-US" b="1"/>
              <a:t>nuclear charge</a:t>
            </a:r>
            <a:r>
              <a:rPr lang="en-US"/>
              <a:t>, </a:t>
            </a:r>
            <a:r>
              <a:rPr lang="en-US" i="1"/>
              <a:t>Z</a:t>
            </a:r>
            <a:r>
              <a:rPr lang="en-US" i="1" baseline="-25000"/>
              <a:t>eff</a:t>
            </a:r>
            <a:r>
              <a:rPr lang="en-US" i="1"/>
              <a:t>.</a:t>
            </a:r>
            <a:r>
              <a:rPr lang="en-US"/>
              <a:t> that is less than the actual nuclear charge </a:t>
            </a:r>
            <a:r>
              <a:rPr lang="en-US" i="1"/>
              <a:t>Z</a:t>
            </a:r>
            <a:r>
              <a:rPr lang="en-US"/>
              <a:t>  (an effect called </a:t>
            </a:r>
            <a:r>
              <a:rPr lang="en-US" b="1" i="1"/>
              <a:t>electron shielding</a:t>
            </a:r>
            <a:r>
              <a:rPr lang="en-US" b="1"/>
              <a:t>).</a:t>
            </a:r>
          </a:p>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300171F-8CE2-48B3-8B97-B283A2A811D9}" type="slidenum">
              <a:rPr lang="en-US"/>
              <a:pPr/>
              <a:t>130</a:t>
            </a:fld>
            <a:endParaRPr lang="en-US"/>
          </a:p>
        </p:txBody>
      </p:sp>
      <p:sp>
        <p:nvSpPr>
          <p:cNvPr id="623618" name="Rectangle 2"/>
          <p:cNvSpPr>
            <a:spLocks noChangeArrowheads="1" noTextEdit="1"/>
          </p:cNvSpPr>
          <p:nvPr>
            <p:ph type="sldImg"/>
          </p:nvPr>
        </p:nvSpPr>
        <p:spPr>
          <a:ln/>
        </p:spPr>
      </p:sp>
      <p:sp>
        <p:nvSpPr>
          <p:cNvPr id="62361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7910A13-C239-484A-B6AB-F3F70339B6DC}" type="slidenum">
              <a:rPr lang="en-US"/>
              <a:pPr/>
              <a:t>131</a:t>
            </a:fld>
            <a:endParaRPr lang="en-US"/>
          </a:p>
        </p:txBody>
      </p:sp>
      <p:sp>
        <p:nvSpPr>
          <p:cNvPr id="627714" name="Rectangle 2"/>
          <p:cNvSpPr>
            <a:spLocks noChangeArrowheads="1" noTextEdit="1"/>
          </p:cNvSpPr>
          <p:nvPr>
            <p:ph type="sldImg"/>
          </p:nvPr>
        </p:nvSpPr>
        <p:spPr>
          <a:ln/>
        </p:spPr>
      </p:sp>
      <p:sp>
        <p:nvSpPr>
          <p:cNvPr id="627715" name="Rectangle 3"/>
          <p:cNvSpPr>
            <a:spLocks noGrp="1" noChangeArrowheads="1"/>
          </p:cNvSpPr>
          <p:nvPr>
            <p:ph type="body" idx="1"/>
          </p:nvPr>
        </p:nvSpPr>
        <p:spPr/>
        <p:txBody>
          <a:bodyPr/>
          <a:lstStyle/>
          <a:p>
            <a:pPr>
              <a:lnSpc>
                <a:spcPct val="95000"/>
              </a:lnSpc>
              <a:spcBef>
                <a:spcPct val="0"/>
              </a:spcBef>
            </a:pPr>
            <a:r>
              <a:rPr lang="en-US">
                <a:solidFill>
                  <a:srgbClr val="000099"/>
                </a:solidFill>
                <a:latin typeface="Arial" charset="0"/>
              </a:rPr>
              <a:t>.</a:t>
            </a:r>
          </a:p>
          <a:p>
            <a:endParaRPr lang="en-CA"/>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90D73D7-9994-4CB5-8016-E043561076F7}" type="slidenum">
              <a:rPr lang="en-US"/>
              <a:pPr/>
              <a:t>132</a:t>
            </a:fld>
            <a:endParaRPr lang="en-US"/>
          </a:p>
        </p:txBody>
      </p:sp>
      <p:sp>
        <p:nvSpPr>
          <p:cNvPr id="553986" name="Rectangle 2"/>
          <p:cNvSpPr>
            <a:spLocks noChangeArrowheads="1" noTextEdit="1"/>
          </p:cNvSpPr>
          <p:nvPr>
            <p:ph type="sldImg"/>
          </p:nvPr>
        </p:nvSpPr>
        <p:spPr>
          <a:ln/>
        </p:spPr>
      </p:sp>
      <p:sp>
        <p:nvSpPr>
          <p:cNvPr id="553987" name="Rectangle 3"/>
          <p:cNvSpPr>
            <a:spLocks noGrp="1" noChangeArrowheads="1"/>
          </p:cNvSpPr>
          <p:nvPr>
            <p:ph type="body" idx="1"/>
          </p:nvPr>
        </p:nvSpPr>
        <p:spPr/>
        <p:txBody>
          <a:bodyPr/>
          <a:lstStyle/>
          <a:p>
            <a:r>
              <a:rPr lang="en-US" sz="1600"/>
              <a:t>Atomic size seems to vary in a periodic fashion.</a:t>
            </a:r>
          </a:p>
          <a:p>
            <a:endParaRPr lang="en-US" sz="700"/>
          </a:p>
          <a:p>
            <a:r>
              <a:rPr lang="en-US" sz="1600">
                <a:latin typeface="Arial"/>
              </a:rPr>
              <a:t>•</a:t>
            </a:r>
            <a:r>
              <a:rPr lang="en-US" sz="1600"/>
              <a:t>  In the periodic table, atomic radii decrease from left to right across a row because of the increase in effective nuclear charge due to poor electron screening by other electrons in the same principal shell.  Atomic radii increase from top to bottom down a column because the effective nuclear charge remains constant as the principal quantum number increases. </a:t>
            </a:r>
          </a:p>
          <a:p>
            <a:endParaRPr lang="en-US" sz="700"/>
          </a:p>
          <a:p>
            <a:r>
              <a:rPr lang="en-US" sz="1600">
                <a:latin typeface="Arial"/>
              </a:rPr>
              <a:t>•</a:t>
            </a:r>
            <a:r>
              <a:rPr lang="en-US" sz="1600"/>
              <a:t>  The largest atoms are found in the lower-left corner of the periodic table and the smallest in the upper-right corner.</a:t>
            </a:r>
          </a:p>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0A8D477-C33E-4923-A2B9-A02AA86B6599}" type="slidenum">
              <a:rPr lang="en-US"/>
              <a:pPr/>
              <a:t>133</a:t>
            </a:fld>
            <a:endParaRPr lang="en-US"/>
          </a:p>
        </p:txBody>
      </p:sp>
      <p:sp>
        <p:nvSpPr>
          <p:cNvPr id="657410" name="Rectangle 2"/>
          <p:cNvSpPr>
            <a:spLocks noChangeArrowheads="1" noTextEdit="1"/>
          </p:cNvSpPr>
          <p:nvPr>
            <p:ph type="sldImg"/>
          </p:nvPr>
        </p:nvSpPr>
        <p:spPr>
          <a:ln/>
        </p:spPr>
      </p:sp>
      <p:sp>
        <p:nvSpPr>
          <p:cNvPr id="657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06B333B-3872-4091-880C-B42040F3DC4B}" type="slidenum">
              <a:rPr lang="en-US"/>
              <a:pPr/>
              <a:t>13</a:t>
            </a:fld>
            <a:endParaRPr lang="en-US"/>
          </a:p>
        </p:txBody>
      </p:sp>
      <p:sp>
        <p:nvSpPr>
          <p:cNvPr id="641026" name="Rectangle 2"/>
          <p:cNvSpPr>
            <a:spLocks noChangeArrowheads="1" noTextEdit="1"/>
          </p:cNvSpPr>
          <p:nvPr>
            <p:ph type="sldImg"/>
          </p:nvPr>
        </p:nvSpPr>
        <p:spPr>
          <a:ln/>
        </p:spPr>
      </p:sp>
      <p:sp>
        <p:nvSpPr>
          <p:cNvPr id="6410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00D4446-DC53-4D7C-BFDA-69A9D3488FC2}" type="slidenum">
              <a:rPr lang="en-US"/>
              <a:pPr/>
              <a:t>134</a:t>
            </a:fld>
            <a:endParaRPr lang="en-US"/>
          </a:p>
        </p:txBody>
      </p:sp>
      <p:sp>
        <p:nvSpPr>
          <p:cNvPr id="617474" name="Rectangle 2"/>
          <p:cNvSpPr>
            <a:spLocks noChangeArrowheads="1" noTextEdit="1"/>
          </p:cNvSpPr>
          <p:nvPr>
            <p:ph type="sldImg"/>
          </p:nvPr>
        </p:nvSpPr>
        <p:spPr>
          <a:ln/>
        </p:spPr>
      </p:sp>
      <p:sp>
        <p:nvSpPr>
          <p:cNvPr id="617475" name="Rectangle 3"/>
          <p:cNvSpPr>
            <a:spLocks noGrp="1" noChangeArrowheads="1"/>
          </p:cNvSpPr>
          <p:nvPr>
            <p:ph type="body" idx="1"/>
          </p:nvPr>
        </p:nvSpPr>
        <p:spPr/>
        <p:txBody>
          <a:bodyPr/>
          <a:lstStyle/>
          <a:p>
            <a:r>
              <a:rPr lang="en-US"/>
              <a:t>     The atomic radius increases with atomic number in a particular group or family of elements.  Each element in a group has one more shell or energy level than the element above it.  Even though the nuclear charge increases and tends to decrease the radii of the electron shells by drawing them closer, the addition of a shell more than counteracts this effect.</a:t>
            </a:r>
          </a:p>
          <a:p>
            <a:r>
              <a:rPr lang="en-US"/>
              <a:t>     In a series or period, the atomic radius </a:t>
            </a:r>
            <a:r>
              <a:rPr lang="en-US" i="1"/>
              <a:t>generally</a:t>
            </a:r>
            <a:r>
              <a:rPr lang="en-US"/>
              <a:t> decreases from group 1 to group 7.  The noble gas in group 8 has a larger radius, but not as great a one as that of the elements of groups 1 and 2 of the same period.  The decrease in atomic radius across a period is due to the greater attraction of the increasing nuclear charge for electrons entering the same shell, thus pulling them closer to the nucleus.  The irregularities may be due to the shell-enlarging effect of the mutual repulsion of electrons entering the same subshell.  The greater size of the noble gas atoms is due to the structural stability of an outer shell consisting of an octet.</a:t>
            </a:r>
          </a:p>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5971551-D7DE-4798-8D67-3FCAE90C9072}" type="slidenum">
              <a:rPr lang="en-US"/>
              <a:pPr/>
              <a:t>135</a:t>
            </a:fld>
            <a:endParaRPr lang="en-US"/>
          </a:p>
        </p:txBody>
      </p:sp>
      <p:sp>
        <p:nvSpPr>
          <p:cNvPr id="658434" name="Rectangle 2"/>
          <p:cNvSpPr>
            <a:spLocks noChangeArrowheads="1" noTextEdit="1"/>
          </p:cNvSpPr>
          <p:nvPr>
            <p:ph type="sldImg"/>
          </p:nvPr>
        </p:nvSpPr>
        <p:spPr>
          <a:ln/>
        </p:spPr>
      </p:sp>
      <p:sp>
        <p:nvSpPr>
          <p:cNvPr id="6584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BA7AAF6-2AF2-4412-BDD6-D17F10653766}" type="slidenum">
              <a:rPr lang="en-US"/>
              <a:pPr/>
              <a:t>138</a:t>
            </a:fld>
            <a:endParaRPr lang="en-US"/>
          </a:p>
        </p:txBody>
      </p:sp>
      <p:sp>
        <p:nvSpPr>
          <p:cNvPr id="555010" name="Rectangle 2"/>
          <p:cNvSpPr>
            <a:spLocks noChangeArrowheads="1" noTextEdit="1"/>
          </p:cNvSpPr>
          <p:nvPr>
            <p:ph type="sldImg"/>
          </p:nvPr>
        </p:nvSpPr>
        <p:spPr>
          <a:ln/>
        </p:spPr>
      </p:sp>
      <p:sp>
        <p:nvSpPr>
          <p:cNvPr id="555011" name="Rectangle 3"/>
          <p:cNvSpPr>
            <a:spLocks noGrp="1" noChangeArrowheads="1"/>
          </p:cNvSpPr>
          <p:nvPr>
            <p:ph type="body" idx="1"/>
          </p:nvPr>
        </p:nvSpPr>
        <p:spPr/>
        <p:txBody>
          <a:bodyPr/>
          <a:lstStyle/>
          <a:p>
            <a:pPr>
              <a:lnSpc>
                <a:spcPct val="90000"/>
              </a:lnSpc>
            </a:pPr>
            <a:r>
              <a:rPr lang="en-US" sz="1000">
                <a:latin typeface="Arial"/>
              </a:rPr>
              <a:t>•</a:t>
            </a:r>
            <a:r>
              <a:rPr lang="en-US" sz="1000"/>
              <a:t>   Trends in atomic size result from differences in the effective nuclear charges experienced by electrons in the outermost orbitals of the elements.</a:t>
            </a:r>
          </a:p>
          <a:p>
            <a:pPr>
              <a:lnSpc>
                <a:spcPct val="90000"/>
              </a:lnSpc>
            </a:pPr>
            <a:r>
              <a:rPr lang="en-US" sz="1000">
                <a:latin typeface="Arial"/>
              </a:rPr>
              <a:t>•</a:t>
            </a:r>
            <a:r>
              <a:rPr lang="en-US" sz="1000"/>
              <a:t>   Effective nuclear charge is always less than the actual nuclear charge because of shielding effects.</a:t>
            </a:r>
          </a:p>
          <a:p>
            <a:pPr>
              <a:lnSpc>
                <a:spcPct val="90000"/>
              </a:lnSpc>
            </a:pPr>
            <a:r>
              <a:rPr lang="en-US" sz="1000">
                <a:latin typeface="Arial"/>
              </a:rPr>
              <a:t>•</a:t>
            </a:r>
            <a:r>
              <a:rPr lang="en-US" sz="1000"/>
              <a:t>  The greater the effective nuclear charge, the more strongly the outermost electrons are attracted to the nucleus and the smaller the atomic radius.</a:t>
            </a:r>
          </a:p>
          <a:p>
            <a:pPr>
              <a:lnSpc>
                <a:spcPct val="90000"/>
              </a:lnSpc>
            </a:pPr>
            <a:r>
              <a:rPr lang="en-US" sz="1000">
                <a:latin typeface="Arial"/>
              </a:rPr>
              <a:t>•</a:t>
            </a:r>
            <a:r>
              <a:rPr lang="en-US" sz="1000"/>
              <a:t>   It is possible to measure the distance between the nuclei of a cation and an adjacent anion in an ionic compound in order to determine the </a:t>
            </a:r>
            <a:r>
              <a:rPr lang="en-US" sz="1000" b="1"/>
              <a:t>ionic radius</a:t>
            </a:r>
            <a:r>
              <a:rPr lang="en-US" sz="1000"/>
              <a:t> of one or both.</a:t>
            </a:r>
          </a:p>
          <a:p>
            <a:pPr>
              <a:lnSpc>
                <a:spcPct val="90000"/>
              </a:lnSpc>
            </a:pPr>
            <a:r>
              <a:rPr lang="en-US" sz="1000">
                <a:latin typeface="Arial"/>
              </a:rPr>
              <a:t>•</a:t>
            </a:r>
            <a:r>
              <a:rPr lang="en-US" sz="1000"/>
              <a:t>   Internuclear distance corresponds to the sum of the radii of the cation and anion.</a:t>
            </a:r>
          </a:p>
          <a:p>
            <a:pPr>
              <a:lnSpc>
                <a:spcPct val="90000"/>
              </a:lnSpc>
            </a:pPr>
            <a:r>
              <a:rPr lang="en-US" sz="1000">
                <a:latin typeface="Arial"/>
              </a:rPr>
              <a:t>•</a:t>
            </a:r>
            <a:r>
              <a:rPr lang="en-US" sz="1000"/>
              <a:t>   Comparison of ionic radii with atomic radii shows that cations are always smaller than the parent neutral atom, and anions are always larger than the parent neutral atom.</a:t>
            </a:r>
          </a:p>
          <a:p>
            <a:pPr>
              <a:lnSpc>
                <a:spcPct val="90000"/>
              </a:lnSpc>
            </a:pPr>
            <a:r>
              <a:rPr lang="en-US" sz="1000">
                <a:latin typeface="Arial"/>
              </a:rPr>
              <a:t>•</a:t>
            </a:r>
            <a:r>
              <a:rPr lang="en-US" sz="1000"/>
              <a:t>   When one or more electrons is removed from a neutral atom, two things happen:</a:t>
            </a:r>
          </a:p>
          <a:p>
            <a:pPr>
              <a:lnSpc>
                <a:spcPct val="90000"/>
              </a:lnSpc>
            </a:pPr>
            <a:r>
              <a:rPr lang="en-US" sz="1000"/>
              <a:t>    		1. Repulsions between electrons in the same principal shell decrease because fewer electrons are present.</a:t>
            </a:r>
          </a:p>
          <a:p>
            <a:pPr>
              <a:lnSpc>
                <a:spcPct val="90000"/>
              </a:lnSpc>
            </a:pPr>
            <a:r>
              <a:rPr lang="en-US" sz="1000"/>
              <a:t>    		2. The effective nuclear charge felt by the remaining electrons increases because there are fewer electrons to shield one another from the nucleus. </a:t>
            </a:r>
          </a:p>
          <a:p>
            <a:pPr>
              <a:lnSpc>
                <a:spcPct val="90000"/>
              </a:lnSpc>
            </a:pPr>
            <a:endParaRPr lang="en-US" sz="1000"/>
          </a:p>
          <a:p>
            <a:pPr>
              <a:lnSpc>
                <a:spcPct val="90000"/>
              </a:lnSpc>
            </a:pPr>
            <a:r>
              <a:rPr lang="en-US" sz="900"/>
              <a:t>Most elements form either a cation or an anion but not both.</a:t>
            </a:r>
          </a:p>
          <a:p>
            <a:pPr>
              <a:lnSpc>
                <a:spcPct val="90000"/>
              </a:lnSpc>
            </a:pPr>
            <a:endParaRPr lang="en-US" sz="400"/>
          </a:p>
          <a:p>
            <a:pPr>
              <a:lnSpc>
                <a:spcPct val="90000"/>
              </a:lnSpc>
            </a:pPr>
            <a:r>
              <a:rPr lang="en-US" sz="900">
                <a:latin typeface="Arial"/>
              </a:rPr>
              <a:t>•</a:t>
            </a:r>
            <a:r>
              <a:rPr lang="en-US" sz="900"/>
              <a:t>   There are few opportunities to compare the sizes of a cation and an anion derived from the same neutral atom.</a:t>
            </a:r>
          </a:p>
          <a:p>
            <a:pPr>
              <a:lnSpc>
                <a:spcPct val="90000"/>
              </a:lnSpc>
            </a:pPr>
            <a:r>
              <a:rPr lang="en-US" sz="900">
                <a:latin typeface="Arial"/>
              </a:rPr>
              <a:t>•</a:t>
            </a:r>
            <a:r>
              <a:rPr lang="en-US" sz="900"/>
              <a:t>   Ionic radii follow the same vertical trend as atomic radii. </a:t>
            </a:r>
          </a:p>
          <a:p>
            <a:pPr>
              <a:lnSpc>
                <a:spcPct val="90000"/>
              </a:lnSpc>
            </a:pPr>
            <a:r>
              <a:rPr lang="en-US" sz="900">
                <a:latin typeface="Arial"/>
              </a:rPr>
              <a:t>•</a:t>
            </a:r>
            <a:r>
              <a:rPr lang="en-US" sz="900"/>
              <a:t>   For ions with the same charge, the ionic radius increases going down a column due to shielding by filled inner shells, which produces little change in the effective nuclear charge felt by the outermost electrons.</a:t>
            </a:r>
          </a:p>
          <a:p>
            <a:pPr>
              <a:lnSpc>
                <a:spcPct val="90000"/>
              </a:lnSpc>
            </a:pPr>
            <a:r>
              <a:rPr lang="en-US" sz="900">
                <a:latin typeface="Arial"/>
              </a:rPr>
              <a:t>•</a:t>
            </a:r>
            <a:r>
              <a:rPr lang="en-US" sz="900"/>
              <a:t>   Principal shells with larger values of </a:t>
            </a:r>
            <a:r>
              <a:rPr lang="en-US" sz="900" i="1"/>
              <a:t>n</a:t>
            </a:r>
            <a:r>
              <a:rPr lang="en-US" sz="900"/>
              <a:t> lie at successively greater distances from the nucleus.</a:t>
            </a:r>
          </a:p>
          <a:p>
            <a:pPr>
              <a:lnSpc>
                <a:spcPct val="90000"/>
              </a:lnSpc>
            </a:pPr>
            <a:endParaRPr lang="en-US" sz="1000"/>
          </a:p>
          <a:p>
            <a:pPr>
              <a:lnSpc>
                <a:spcPct val="90000"/>
              </a:lnSpc>
            </a:pPr>
            <a:endParaRPr lang="en-US" sz="90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2372A2E-3521-4ECA-A584-A2664F917C34}" type="slidenum">
              <a:rPr lang="en-US"/>
              <a:pPr/>
              <a:t>139</a:t>
            </a:fld>
            <a:endParaRPr lang="en-US"/>
          </a:p>
        </p:txBody>
      </p:sp>
      <p:sp>
        <p:nvSpPr>
          <p:cNvPr id="556034" name="Rectangle 2"/>
          <p:cNvSpPr>
            <a:spLocks noChangeArrowheads="1" noTextEdit="1"/>
          </p:cNvSpPr>
          <p:nvPr>
            <p:ph type="sldImg"/>
          </p:nvPr>
        </p:nvSpPr>
        <p:spPr>
          <a:ln/>
        </p:spPr>
      </p:sp>
      <p:sp>
        <p:nvSpPr>
          <p:cNvPr id="556035" name="Rectangle 3"/>
          <p:cNvSpPr>
            <a:spLocks noGrp="1" noChangeArrowheads="1"/>
          </p:cNvSpPr>
          <p:nvPr>
            <p:ph type="body" idx="1"/>
          </p:nvPr>
        </p:nvSpPr>
        <p:spPr/>
        <p:txBody>
          <a:bodyPr/>
          <a:lstStyle/>
          <a:p>
            <a:r>
              <a:rPr lang="en-US">
                <a:latin typeface="Arial"/>
              </a:rPr>
              <a:t>•</a:t>
            </a:r>
            <a:r>
              <a:rPr lang="en-US"/>
              <a:t>   Most elements form either a cation or an anion but not both.</a:t>
            </a:r>
          </a:p>
          <a:p>
            <a:r>
              <a:rPr lang="en-US">
                <a:latin typeface="Arial"/>
              </a:rPr>
              <a:t>•</a:t>
            </a:r>
            <a:r>
              <a:rPr lang="en-US"/>
              <a:t>   There are few opportunities to compare the sizes of a cation and an anion derived from the same neutral atom.</a:t>
            </a:r>
          </a:p>
          <a:p>
            <a:r>
              <a:rPr lang="en-US">
                <a:latin typeface="Arial"/>
              </a:rPr>
              <a:t>•</a:t>
            </a:r>
            <a:r>
              <a:rPr lang="en-US"/>
              <a:t>   Ionic radii follow the same vertical trend as atomic radii. </a:t>
            </a:r>
          </a:p>
          <a:p>
            <a:r>
              <a:rPr lang="en-US">
                <a:latin typeface="Arial"/>
              </a:rPr>
              <a:t>•</a:t>
            </a:r>
            <a:r>
              <a:rPr lang="en-US"/>
              <a:t>   For ions with the same charge, the ionic radius increases going down a column due to shielding by filled inner shells, which produces little change in the effective nuclear charge felt by the outermost electrons.</a:t>
            </a:r>
          </a:p>
          <a:p>
            <a:r>
              <a:rPr lang="en-US">
                <a:latin typeface="Arial"/>
              </a:rPr>
              <a:t>•</a:t>
            </a:r>
            <a:r>
              <a:rPr lang="en-US"/>
              <a:t>   Principal shells with larger values of </a:t>
            </a:r>
            <a:r>
              <a:rPr lang="en-US" i="1"/>
              <a:t>n</a:t>
            </a:r>
            <a:r>
              <a:rPr lang="en-US"/>
              <a:t> lie at successively greater distances from the nucleus.</a:t>
            </a:r>
          </a:p>
          <a:p>
            <a:r>
              <a:rPr lang="en-US">
                <a:latin typeface="Arial"/>
              </a:rPr>
              <a:t>•</a:t>
            </a:r>
            <a:r>
              <a:rPr lang="en-US"/>
              <a:t>   Elements in different columns tend to form ions with different charges </a:t>
            </a:r>
            <a:r>
              <a:rPr lang="en-US">
                <a:latin typeface="Arial"/>
              </a:rPr>
              <a:t>—</a:t>
            </a:r>
            <a:r>
              <a:rPr lang="en-US"/>
              <a:t> it is not possible to compare ions of the same charge across a row of the periodic table.</a:t>
            </a:r>
          </a:p>
          <a:p>
            <a:r>
              <a:rPr lang="en-US">
                <a:latin typeface="Arial"/>
              </a:rPr>
              <a:t>•</a:t>
            </a:r>
            <a:r>
              <a:rPr lang="en-US"/>
              <a:t>   Elements that are next to each other tend to form ions with the same number of electrons but with different overall charges because of their different atomic numbers. </a:t>
            </a:r>
          </a:p>
          <a:p>
            <a:r>
              <a:rPr lang="en-US">
                <a:latin typeface="Arial"/>
              </a:rPr>
              <a:t>•</a:t>
            </a:r>
            <a:r>
              <a:rPr lang="en-US"/>
              <a:t>   Comparison of the dimensions of atoms or ions that have the same number of electrons but different nuclear charges called an </a:t>
            </a:r>
            <a:r>
              <a:rPr lang="en-US" b="1" i="1"/>
              <a:t>isoelectronic series</a:t>
            </a:r>
            <a:r>
              <a:rPr lang="en-US" b="1"/>
              <a:t>.</a:t>
            </a:r>
          </a:p>
          <a:p>
            <a:r>
              <a:rPr lang="en-US">
                <a:latin typeface="Arial"/>
              </a:rPr>
              <a:t>•</a:t>
            </a:r>
            <a:r>
              <a:rPr lang="en-US"/>
              <a:t>   An isoelectronic series shows a clear correlation between increasing nuclear charge and decreasing size.</a:t>
            </a:r>
            <a:endParaRPr lang="en-US" b="1"/>
          </a:p>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691C8B5-7ACA-4F4C-AB66-ACB7EF86A136}" type="slidenum">
              <a:rPr lang="en-US"/>
              <a:pPr/>
              <a:t>140</a:t>
            </a:fld>
            <a:endParaRPr lang="en-US"/>
          </a:p>
        </p:txBody>
      </p:sp>
      <p:sp>
        <p:nvSpPr>
          <p:cNvPr id="406530" name="Rectangle 2"/>
          <p:cNvSpPr>
            <a:spLocks noChangeArrowheads="1" noTextEdit="1"/>
          </p:cNvSpPr>
          <p:nvPr>
            <p:ph type="sldImg"/>
          </p:nvPr>
        </p:nvSpPr>
        <p:spPr>
          <a:ln/>
        </p:spPr>
      </p:sp>
      <p:sp>
        <p:nvSpPr>
          <p:cNvPr id="406531" name="Rectangle 3"/>
          <p:cNvSpPr>
            <a:spLocks noGrp="1" noChangeArrowheads="1"/>
          </p:cNvSpPr>
          <p:nvPr>
            <p:ph type="body" idx="1"/>
          </p:nvPr>
        </p:nvSpPr>
        <p:spPr/>
        <p:txBody>
          <a:bodyPr/>
          <a:lstStyle/>
          <a:p>
            <a:r>
              <a:rPr lang="en-US">
                <a:latin typeface="Arial"/>
              </a:rPr>
              <a:t>•</a:t>
            </a:r>
            <a:r>
              <a:rPr lang="en-US"/>
              <a:t>   Most elements form either a cation or an anion but not both.</a:t>
            </a:r>
          </a:p>
          <a:p>
            <a:r>
              <a:rPr lang="en-US">
                <a:latin typeface="Arial"/>
              </a:rPr>
              <a:t>•</a:t>
            </a:r>
            <a:r>
              <a:rPr lang="en-US"/>
              <a:t>   There are few opportunities to compare the sizes of a cation and an anion derived from the same neutral atom.</a:t>
            </a:r>
          </a:p>
          <a:p>
            <a:r>
              <a:rPr lang="en-US">
                <a:latin typeface="Arial"/>
              </a:rPr>
              <a:t>•</a:t>
            </a:r>
            <a:r>
              <a:rPr lang="en-US"/>
              <a:t>   Ionic radii follow the same vertical trend as atomic radii. </a:t>
            </a:r>
          </a:p>
          <a:p>
            <a:r>
              <a:rPr lang="en-US">
                <a:latin typeface="Arial"/>
              </a:rPr>
              <a:t>•</a:t>
            </a:r>
            <a:r>
              <a:rPr lang="en-US"/>
              <a:t>   For ions with the same charge, the ionic radius increases going down a column due to shielding by filled inner shells, which produces little change in the effective nuclear charge felt by the outermost electrons.</a:t>
            </a:r>
          </a:p>
          <a:p>
            <a:r>
              <a:rPr lang="en-US">
                <a:latin typeface="Arial"/>
              </a:rPr>
              <a:t>•</a:t>
            </a:r>
            <a:r>
              <a:rPr lang="en-US"/>
              <a:t>   Principal shells with larger values of </a:t>
            </a:r>
            <a:r>
              <a:rPr lang="en-US" i="1"/>
              <a:t>n</a:t>
            </a:r>
            <a:r>
              <a:rPr lang="en-US"/>
              <a:t> lie at successively greater distances from the nucleus.</a:t>
            </a:r>
          </a:p>
          <a:p>
            <a:r>
              <a:rPr lang="en-US">
                <a:latin typeface="Arial"/>
              </a:rPr>
              <a:t>•</a:t>
            </a:r>
            <a:r>
              <a:rPr lang="en-US"/>
              <a:t>   Elements in different columns tend to form ions with different charges </a:t>
            </a:r>
            <a:r>
              <a:rPr lang="en-US">
                <a:latin typeface="Arial"/>
              </a:rPr>
              <a:t>—</a:t>
            </a:r>
            <a:r>
              <a:rPr lang="en-US"/>
              <a:t> it is not possible to compare ions of the same charge across a row of the periodic table.</a:t>
            </a:r>
          </a:p>
          <a:p>
            <a:r>
              <a:rPr lang="en-US">
                <a:latin typeface="Arial"/>
              </a:rPr>
              <a:t>•</a:t>
            </a:r>
            <a:r>
              <a:rPr lang="en-US"/>
              <a:t>   Elements that are next to each other tend to form ions with the same number of electrons but with different overall charges because of their different atomic numbers. </a:t>
            </a:r>
          </a:p>
          <a:p>
            <a:r>
              <a:rPr lang="en-US">
                <a:latin typeface="Arial"/>
              </a:rPr>
              <a:t>•</a:t>
            </a:r>
            <a:r>
              <a:rPr lang="en-US"/>
              <a:t>   Comparison of the dimensions of atoms or ions that have the same number of electrons but different nuclear charges called an </a:t>
            </a:r>
            <a:r>
              <a:rPr lang="en-US" b="1" i="1"/>
              <a:t>isoelectronic series</a:t>
            </a:r>
            <a:r>
              <a:rPr lang="en-US" b="1"/>
              <a:t>.</a:t>
            </a:r>
          </a:p>
          <a:p>
            <a:r>
              <a:rPr lang="en-US">
                <a:latin typeface="Arial"/>
              </a:rPr>
              <a:t>•</a:t>
            </a:r>
            <a:r>
              <a:rPr lang="en-US"/>
              <a:t>   An isoelectronic series shows a clear correlation between increasing nuclear charge and decreasing size.</a:t>
            </a:r>
            <a:endParaRPr lang="en-US" b="1"/>
          </a:p>
          <a:p>
            <a:endParaRPr lang="en-US"/>
          </a:p>
          <a:p>
            <a:endParaRPr 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49EBDC5-B889-4E00-9A72-589B56C873AE}" type="slidenum">
              <a:rPr lang="en-US"/>
              <a:pPr/>
              <a:t>143</a:t>
            </a:fld>
            <a:endParaRPr lang="en-US"/>
          </a:p>
        </p:txBody>
      </p:sp>
      <p:sp>
        <p:nvSpPr>
          <p:cNvPr id="154626" name="Rectangle 2"/>
          <p:cNvSpPr>
            <a:spLocks noChangeArrowheads="1" noTextEdit="1"/>
          </p:cNvSpPr>
          <p:nvPr>
            <p:ph type="sldImg"/>
          </p:nvPr>
        </p:nvSpPr>
        <p:spPr>
          <a:ln/>
        </p:spPr>
      </p:sp>
      <p:sp>
        <p:nvSpPr>
          <p:cNvPr id="154627" name="Rectangle 3"/>
          <p:cNvSpPr>
            <a:spLocks noGrp="1" noChangeArrowheads="1"/>
          </p:cNvSpPr>
          <p:nvPr>
            <p:ph type="body" idx="1"/>
          </p:nvPr>
        </p:nvSpPr>
        <p:spPr/>
        <p:txBody>
          <a:bodyPr/>
          <a:lstStyle/>
          <a:p>
            <a:r>
              <a:rPr lang="en-US"/>
              <a:t>Objectives:</a:t>
            </a:r>
          </a:p>
          <a:p>
            <a:r>
              <a:rPr lang="en-US"/>
              <a:t>	To state the general trends of ionization energy in the periodic table.</a:t>
            </a:r>
          </a:p>
          <a:p>
            <a:r>
              <a:rPr lang="en-US"/>
              <a:t>	To state the group with the highest and the lowest ionization energies.</a:t>
            </a:r>
          </a:p>
          <a:p>
            <a:r>
              <a:rPr lang="en-US"/>
              <a:t>	To predict the ionic charge for any representative element.</a:t>
            </a:r>
          </a:p>
          <a:p>
            <a:r>
              <a:rPr lang="en-US"/>
              <a:t>	To write the predicted electron configuration for selected ions.</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99D9FA6-45B6-47E8-82BB-E73E772E5CC3}" type="slidenum">
              <a:rPr lang="en-US"/>
              <a:pPr/>
              <a:t>144</a:t>
            </a:fld>
            <a:endParaRPr lang="en-US"/>
          </a:p>
        </p:txBody>
      </p:sp>
      <p:sp>
        <p:nvSpPr>
          <p:cNvPr id="392194" name="Rectangle 2"/>
          <p:cNvSpPr>
            <a:spLocks noChangeArrowheads="1" noTextEdit="1"/>
          </p:cNvSpPr>
          <p:nvPr>
            <p:ph type="sldImg"/>
          </p:nvPr>
        </p:nvSpPr>
        <p:spPr>
          <a:ln/>
        </p:spPr>
      </p:sp>
      <p:sp>
        <p:nvSpPr>
          <p:cNvPr id="392195" name="Rectangle 3"/>
          <p:cNvSpPr>
            <a:spLocks noGrp="1" noChangeArrowheads="1"/>
          </p:cNvSpPr>
          <p:nvPr>
            <p:ph type="body" idx="1"/>
          </p:nvPr>
        </p:nvSpPr>
        <p:spPr/>
        <p:txBody>
          <a:bodyPr/>
          <a:lstStyle/>
          <a:p>
            <a:r>
              <a:rPr lang="en-US"/>
              <a:t>Photograph is of me (Mr. Christopherson in 1973, age 7)</a:t>
            </a:r>
          </a:p>
          <a:p>
            <a:r>
              <a:rPr lang="en-US"/>
              <a:t>Story that goes along with this slide is told in class.</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9F80E24-F779-4CA4-A862-57A930D4095A}" type="slidenum">
              <a:rPr lang="en-US"/>
              <a:pPr/>
              <a:t>145</a:t>
            </a:fld>
            <a:endParaRPr lang="en-US"/>
          </a:p>
        </p:txBody>
      </p:sp>
      <p:sp>
        <p:nvSpPr>
          <p:cNvPr id="586754" name="Rectangle 2"/>
          <p:cNvSpPr>
            <a:spLocks noChangeArrowheads="1" noTextEdit="1"/>
          </p:cNvSpPr>
          <p:nvPr>
            <p:ph type="sldImg"/>
          </p:nvPr>
        </p:nvSpPr>
        <p:spPr>
          <a:ln/>
        </p:spPr>
      </p:sp>
      <p:sp>
        <p:nvSpPr>
          <p:cNvPr id="586755" name="Rectangle 3"/>
          <p:cNvSpPr>
            <a:spLocks noGrp="1" noChangeArrowheads="1"/>
          </p:cNvSpPr>
          <p:nvPr>
            <p:ph type="body" idx="1"/>
          </p:nvPr>
        </p:nvSpPr>
        <p:spPr/>
        <p:txBody>
          <a:bodyPr/>
          <a:lstStyle/>
          <a:p>
            <a:r>
              <a:rPr lang="en-US"/>
              <a:t>Atoms tend to lose, gain or share electrons to reach a total of eight valence electrons, called an </a:t>
            </a:r>
            <a:r>
              <a:rPr lang="en-US" i="1"/>
              <a:t>octet.</a:t>
            </a:r>
          </a:p>
          <a:p>
            <a:endParaRPr lang="en-US" i="1"/>
          </a:p>
          <a:p>
            <a:r>
              <a:rPr lang="en-US" b="1"/>
              <a:t>The octet rule</a:t>
            </a:r>
            <a:r>
              <a:rPr lang="en-US"/>
              <a:t> explains the stoichiometry of most compounds in the </a:t>
            </a:r>
            <a:r>
              <a:rPr lang="en-US" i="1"/>
              <a:t>s </a:t>
            </a:r>
            <a:r>
              <a:rPr lang="en-US"/>
              <a:t>and </a:t>
            </a:r>
            <a:r>
              <a:rPr lang="en-US" i="1"/>
              <a:t>p </a:t>
            </a:r>
            <a:r>
              <a:rPr lang="en-US"/>
              <a:t>blocks of the periodic table.</a:t>
            </a:r>
          </a:p>
          <a:p>
            <a:endParaRPr lang="en-US"/>
          </a:p>
          <a:p>
            <a:r>
              <a:rPr lang="en-US"/>
              <a:t>Number eight corresponds to one</a:t>
            </a:r>
            <a:r>
              <a:rPr lang="en-US" i="1"/>
              <a:t> ns </a:t>
            </a:r>
            <a:r>
              <a:rPr lang="en-US"/>
              <a:t>and three </a:t>
            </a:r>
            <a:r>
              <a:rPr lang="en-US" i="1"/>
              <a:t>np </a:t>
            </a:r>
            <a:r>
              <a:rPr lang="en-US"/>
              <a:t>valence orbitals, which together can accommodate a total of eight electrons.</a:t>
            </a:r>
            <a:endParaRPr lang="en-US" b="1"/>
          </a:p>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D0142F9-1080-4C38-9062-542AD108418F}" type="slidenum">
              <a:rPr lang="en-US"/>
              <a:pPr/>
              <a:t>146</a:t>
            </a:fld>
            <a:endParaRPr lang="en-US"/>
          </a:p>
        </p:txBody>
      </p:sp>
      <p:sp>
        <p:nvSpPr>
          <p:cNvPr id="492546" name="Rectangle 2"/>
          <p:cNvSpPr>
            <a:spLocks noChangeArrowheads="1" noTextEdit="1"/>
          </p:cNvSpPr>
          <p:nvPr>
            <p:ph type="sldImg"/>
          </p:nvPr>
        </p:nvSpPr>
        <p:spPr>
          <a:ln/>
        </p:spPr>
      </p:sp>
      <p:sp>
        <p:nvSpPr>
          <p:cNvPr id="492547" name="Rectangle 3"/>
          <p:cNvSpPr>
            <a:spLocks noGrp="1" noChangeArrowheads="1"/>
          </p:cNvSpPr>
          <p:nvPr>
            <p:ph type="body" idx="1"/>
          </p:nvPr>
        </p:nvSpPr>
        <p:spPr/>
        <p:txBody>
          <a:bodyPr/>
          <a:lstStyle/>
          <a:p>
            <a:r>
              <a:rPr lang="en-US"/>
              <a:t>Linus Pauling (1901 - 1994) awarded Nobel Prize in chemistry in 1954 for his 1939 text, </a:t>
            </a:r>
            <a:r>
              <a:rPr lang="en-US" i="1"/>
              <a:t>The Nature of the Chemical Bond</a:t>
            </a:r>
            <a:r>
              <a:rPr lang="en-US"/>
              <a:t>, </a:t>
            </a:r>
          </a:p>
          <a:p>
            <a:r>
              <a:rPr lang="en-US"/>
              <a:t>and also won the Nobel Peace Prize in 1962 for his fight to control nuclear weapons.</a:t>
            </a:r>
          </a:p>
          <a:p>
            <a:endParaRPr lang="en-US"/>
          </a:p>
          <a:p>
            <a:r>
              <a:rPr lang="en-US" b="1" i="1">
                <a:effectLst>
                  <a:outerShdw blurRad="38100" dist="38100" dir="2700000" algn="tl">
                    <a:srgbClr val="C0C0C0"/>
                  </a:outerShdw>
                </a:effectLst>
              </a:rPr>
              <a:t>The greater the electronegativity of an atom in a molecule, the more strongly it attracts the electrons in a covalent bond.</a:t>
            </a:r>
          </a:p>
          <a:p>
            <a:endParaRPr lang="en-US" b="1" i="1">
              <a:effectLst>
                <a:outerShdw blurRad="38100" dist="38100" dir="2700000" algn="tl">
                  <a:srgbClr val="C0C0C0"/>
                </a:outerShdw>
              </a:effectLst>
            </a:endParaRPr>
          </a:p>
          <a:p>
            <a:r>
              <a:rPr lang="en-US"/>
              <a:t>First ionization energies decrease down a column.</a:t>
            </a:r>
          </a:p>
          <a:p>
            <a:r>
              <a:rPr lang="en-US"/>
              <a:t>        	a. Filled inner shells are effective at screening the valence electrons, so there is a small increase in the effective nuclear charge.</a:t>
            </a:r>
          </a:p>
          <a:p>
            <a:r>
              <a:rPr lang="en-US"/>
              <a:t>        	b. The atoms become larger as they acquire electrons. </a:t>
            </a:r>
          </a:p>
          <a:p>
            <a:r>
              <a:rPr lang="en-US"/>
              <a:t>	c. Valence electrons farther from the nucleus are less tightly bound, making them easier to remove and causing ionization energies to 		decrease.</a:t>
            </a:r>
          </a:p>
          <a:p>
            <a:r>
              <a:rPr lang="en-US"/>
              <a:t>       	b. The atoms become larger as they acquire electrons.</a:t>
            </a:r>
          </a:p>
          <a:p>
            <a:r>
              <a:rPr lang="en-US"/>
              <a:t>        	d. A larger nucleus radius corresponds to a lower 	ionization energy.</a:t>
            </a:r>
          </a:p>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B91134E-8233-4930-B1A0-8E3463C9BE61}" type="slidenum">
              <a:rPr lang="en-US"/>
              <a:pPr/>
              <a:t>147</a:t>
            </a:fld>
            <a:endParaRPr lang="en-US"/>
          </a:p>
        </p:txBody>
      </p:sp>
      <p:sp>
        <p:nvSpPr>
          <p:cNvPr id="320514" name="Rectangle 2"/>
          <p:cNvSpPr>
            <a:spLocks noChangeArrowheads="1" noTextEdit="1"/>
          </p:cNvSpPr>
          <p:nvPr>
            <p:ph type="sldImg"/>
          </p:nvPr>
        </p:nvSpPr>
        <p:spPr>
          <a:ln/>
        </p:spPr>
      </p:sp>
      <p:sp>
        <p:nvSpPr>
          <p:cNvPr id="320515" name="Rectangle 3"/>
          <p:cNvSpPr>
            <a:spLocks noGrp="1" noChangeArrowheads="1"/>
          </p:cNvSpPr>
          <p:nvPr>
            <p:ph type="body" idx="1"/>
          </p:nvPr>
        </p:nvSpPr>
        <p:spPr/>
        <p:txBody>
          <a:bodyPr/>
          <a:lstStyle/>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DCF1DC5-15F2-4E5C-BE57-E942A948C925}" type="slidenum">
              <a:rPr lang="en-US"/>
              <a:pPr/>
              <a:t>14</a:t>
            </a:fld>
            <a:endParaRPr lang="en-US"/>
          </a:p>
        </p:txBody>
      </p:sp>
      <p:sp>
        <p:nvSpPr>
          <p:cNvPr id="642050" name="Rectangle 2"/>
          <p:cNvSpPr>
            <a:spLocks noChangeArrowheads="1" noTextEdit="1"/>
          </p:cNvSpPr>
          <p:nvPr>
            <p:ph type="sldImg"/>
          </p:nvPr>
        </p:nvSpPr>
        <p:spPr>
          <a:ln/>
        </p:spPr>
      </p:sp>
      <p:sp>
        <p:nvSpPr>
          <p:cNvPr id="6420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A80F94C-72AA-4449-A88B-C3316FFF3231}" type="slidenum">
              <a:rPr lang="en-US"/>
              <a:pPr/>
              <a:t>148</a:t>
            </a:fld>
            <a:endParaRPr lang="en-US"/>
          </a:p>
        </p:txBody>
      </p:sp>
      <p:sp>
        <p:nvSpPr>
          <p:cNvPr id="322562" name="Rectangle 2"/>
          <p:cNvSpPr>
            <a:spLocks noChangeArrowheads="1" noTextEdit="1"/>
          </p:cNvSpPr>
          <p:nvPr>
            <p:ph type="sldImg"/>
          </p:nvPr>
        </p:nvSpPr>
        <p:spPr>
          <a:ln/>
        </p:spPr>
      </p:sp>
      <p:sp>
        <p:nvSpPr>
          <p:cNvPr id="322563" name="Rectangle 3"/>
          <p:cNvSpPr>
            <a:spLocks noGrp="1" noChangeArrowheads="1"/>
          </p:cNvSpPr>
          <p:nvPr>
            <p:ph type="body" idx="1"/>
          </p:nvPr>
        </p:nvSpPr>
        <p:spPr/>
        <p:txBody>
          <a:bodyPr/>
          <a:lstStyle/>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0D5C538-FEFD-4E7C-9B92-473F96261D11}" type="slidenum">
              <a:rPr lang="en-US"/>
              <a:pPr/>
              <a:t>149</a:t>
            </a:fld>
            <a:endParaRPr lang="en-US"/>
          </a:p>
        </p:txBody>
      </p:sp>
      <p:sp>
        <p:nvSpPr>
          <p:cNvPr id="324610" name="Rectangle 2"/>
          <p:cNvSpPr>
            <a:spLocks noChangeArrowheads="1" noTextEdit="1"/>
          </p:cNvSpPr>
          <p:nvPr>
            <p:ph type="sldImg"/>
          </p:nvPr>
        </p:nvSpPr>
        <p:spPr>
          <a:ln/>
        </p:spPr>
      </p:sp>
      <p:sp>
        <p:nvSpPr>
          <p:cNvPr id="324611" name="Rectangle 3"/>
          <p:cNvSpPr>
            <a:spLocks noGrp="1" noChangeArrowheads="1"/>
          </p:cNvSpPr>
          <p:nvPr>
            <p:ph type="body" idx="1"/>
          </p:nvPr>
        </p:nvSpPr>
        <p:spPr/>
        <p:txBody>
          <a:bodyPr/>
          <a:lstStyle/>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a:p>
            <a:endParaRPr lang="en-US"/>
          </a:p>
          <a:p>
            <a:r>
              <a:rPr lang="en-US"/>
              <a:t>Note:  Atoms do not lose </a:t>
            </a:r>
            <a:r>
              <a:rPr lang="en-US" i="1"/>
              <a:t>d- </a:t>
            </a:r>
            <a:r>
              <a:rPr lang="en-US"/>
              <a:t>or </a:t>
            </a:r>
            <a:r>
              <a:rPr lang="en-US" i="1"/>
              <a:t>f-sublevel</a:t>
            </a:r>
            <a:r>
              <a:rPr lang="en-US"/>
              <a:t> electrons.  </a:t>
            </a:r>
          </a:p>
          <a:p>
            <a:r>
              <a:rPr lang="en-US"/>
              <a:t>	Why?  Only valence electrons (</a:t>
            </a:r>
            <a:r>
              <a:rPr lang="en-US" i="1"/>
              <a:t>s- </a:t>
            </a:r>
            <a:r>
              <a:rPr lang="en-US"/>
              <a:t>and</a:t>
            </a:r>
            <a:r>
              <a:rPr lang="en-US" i="1"/>
              <a:t> p-</a:t>
            </a:r>
            <a:r>
              <a:rPr lang="en-US"/>
              <a:t> orbitals) are removed. Kernel electrons (</a:t>
            </a:r>
            <a:r>
              <a:rPr lang="en-US" i="1"/>
              <a:t>d-</a:t>
            </a:r>
            <a:r>
              <a:rPr lang="en-US"/>
              <a:t> and </a:t>
            </a:r>
            <a:r>
              <a:rPr lang="en-US" i="1"/>
              <a:t>f-</a:t>
            </a:r>
            <a:r>
              <a:rPr lang="en-US"/>
              <a:t>orbitals) are not lost.</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445D11C-5632-4F88-AC56-2F73B762AD25}" type="slidenum">
              <a:rPr lang="en-US"/>
              <a:pPr/>
              <a:t>150</a:t>
            </a:fld>
            <a:endParaRPr lang="en-US"/>
          </a:p>
        </p:txBody>
      </p:sp>
      <p:sp>
        <p:nvSpPr>
          <p:cNvPr id="326658" name="Rectangle 2"/>
          <p:cNvSpPr>
            <a:spLocks noChangeArrowheads="1" noTextEdit="1"/>
          </p:cNvSpPr>
          <p:nvPr>
            <p:ph type="sldImg"/>
          </p:nvPr>
        </p:nvSpPr>
        <p:spPr>
          <a:xfrm>
            <a:off x="1152525" y="692150"/>
            <a:ext cx="4554538" cy="3416300"/>
          </a:xfrm>
          <a:ln w="12699" cap="flat">
            <a:solidFill>
              <a:schemeClr val="tx1"/>
            </a:solidFill>
          </a:ln>
        </p:spPr>
      </p:sp>
      <p:sp>
        <p:nvSpPr>
          <p:cNvPr id="326659"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C176145-0FCA-4FD3-B189-65E1C0DDB9ED}" type="slidenum">
              <a:rPr lang="en-US"/>
              <a:pPr/>
              <a:t>151</a:t>
            </a:fld>
            <a:endParaRPr lang="en-US"/>
          </a:p>
        </p:txBody>
      </p:sp>
      <p:sp>
        <p:nvSpPr>
          <p:cNvPr id="328706" name="Rectangle 2"/>
          <p:cNvSpPr>
            <a:spLocks noChangeArrowheads="1" noTextEdit="1"/>
          </p:cNvSpPr>
          <p:nvPr>
            <p:ph type="sldImg"/>
          </p:nvPr>
        </p:nvSpPr>
        <p:spPr>
          <a:xfrm>
            <a:off x="1152525" y="692150"/>
            <a:ext cx="4554538" cy="3416300"/>
          </a:xfrm>
          <a:ln w="12699" cap="flat">
            <a:solidFill>
              <a:schemeClr val="tx1"/>
            </a:solidFill>
          </a:ln>
        </p:spPr>
      </p:sp>
      <p:sp>
        <p:nvSpPr>
          <p:cNvPr id="328707"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743FE40-2692-480C-88E4-6C0AA556836B}" type="slidenum">
              <a:rPr lang="en-US"/>
              <a:pPr/>
              <a:t>152</a:t>
            </a:fld>
            <a:endParaRPr lang="en-US"/>
          </a:p>
        </p:txBody>
      </p:sp>
      <p:sp>
        <p:nvSpPr>
          <p:cNvPr id="330754" name="Rectangle 2"/>
          <p:cNvSpPr>
            <a:spLocks noChangeArrowheads="1" noTextEdit="1"/>
          </p:cNvSpPr>
          <p:nvPr>
            <p:ph type="sldImg"/>
          </p:nvPr>
        </p:nvSpPr>
        <p:spPr>
          <a:xfrm>
            <a:off x="1152525" y="692150"/>
            <a:ext cx="4554538" cy="3416300"/>
          </a:xfrm>
          <a:ln w="12699" cap="flat">
            <a:solidFill>
              <a:schemeClr val="tx1"/>
            </a:solidFill>
          </a:ln>
        </p:spPr>
      </p:sp>
      <p:sp>
        <p:nvSpPr>
          <p:cNvPr id="330755"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540600F-D371-4B49-84FB-FAE100D666F9}" type="slidenum">
              <a:rPr lang="en-US"/>
              <a:pPr/>
              <a:t>153</a:t>
            </a:fld>
            <a:endParaRPr lang="en-US"/>
          </a:p>
        </p:txBody>
      </p:sp>
      <p:sp>
        <p:nvSpPr>
          <p:cNvPr id="332802" name="Rectangle 2"/>
          <p:cNvSpPr>
            <a:spLocks noChangeArrowheads="1" noTextEdit="1"/>
          </p:cNvSpPr>
          <p:nvPr>
            <p:ph type="sldImg"/>
          </p:nvPr>
        </p:nvSpPr>
        <p:spPr>
          <a:xfrm>
            <a:off x="1152525" y="692150"/>
            <a:ext cx="4554538" cy="3416300"/>
          </a:xfrm>
          <a:ln w="12699" cap="flat">
            <a:solidFill>
              <a:schemeClr val="tx1"/>
            </a:solidFill>
          </a:ln>
        </p:spPr>
      </p:sp>
      <p:sp>
        <p:nvSpPr>
          <p:cNvPr id="332803"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6C9C505-B014-4689-9709-C59FD2E27315}" type="slidenum">
              <a:rPr lang="en-US"/>
              <a:pPr/>
              <a:t>154</a:t>
            </a:fld>
            <a:endParaRPr lang="en-US"/>
          </a:p>
        </p:txBody>
      </p:sp>
      <p:sp>
        <p:nvSpPr>
          <p:cNvPr id="334850" name="Rectangle 2"/>
          <p:cNvSpPr>
            <a:spLocks noChangeArrowheads="1" noTextEdit="1"/>
          </p:cNvSpPr>
          <p:nvPr>
            <p:ph type="sldImg"/>
          </p:nvPr>
        </p:nvSpPr>
        <p:spPr>
          <a:xfrm>
            <a:off x="1152525" y="692150"/>
            <a:ext cx="4554538" cy="3416300"/>
          </a:xfrm>
          <a:ln w="12699" cap="flat">
            <a:solidFill>
              <a:schemeClr val="tx1"/>
            </a:solidFill>
          </a:ln>
        </p:spPr>
      </p:sp>
      <p:sp>
        <p:nvSpPr>
          <p:cNvPr id="334851"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11F485F-DA70-4A75-A0B5-0B00E8419D08}" type="slidenum">
              <a:rPr lang="en-US"/>
              <a:pPr/>
              <a:t>155</a:t>
            </a:fld>
            <a:endParaRPr lang="en-US"/>
          </a:p>
        </p:txBody>
      </p:sp>
      <p:sp>
        <p:nvSpPr>
          <p:cNvPr id="336898" name="Rectangle 2"/>
          <p:cNvSpPr>
            <a:spLocks noChangeArrowheads="1" noTextEdit="1"/>
          </p:cNvSpPr>
          <p:nvPr>
            <p:ph type="sldImg"/>
          </p:nvPr>
        </p:nvSpPr>
        <p:spPr>
          <a:xfrm>
            <a:off x="1152525" y="692150"/>
            <a:ext cx="4554538" cy="3416300"/>
          </a:xfrm>
          <a:ln w="12699" cap="flat">
            <a:solidFill>
              <a:schemeClr val="tx1"/>
            </a:solidFill>
          </a:ln>
        </p:spPr>
      </p:sp>
      <p:sp>
        <p:nvSpPr>
          <p:cNvPr id="336899"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44E6419-9E1F-40BA-942B-014527552A3B}" type="slidenum">
              <a:rPr lang="en-US"/>
              <a:pPr/>
              <a:t>156</a:t>
            </a:fld>
            <a:endParaRPr lang="en-US"/>
          </a:p>
        </p:txBody>
      </p:sp>
      <p:sp>
        <p:nvSpPr>
          <p:cNvPr id="338946" name="Rectangle 2"/>
          <p:cNvSpPr>
            <a:spLocks noChangeArrowheads="1" noTextEdit="1"/>
          </p:cNvSpPr>
          <p:nvPr>
            <p:ph type="sldImg"/>
          </p:nvPr>
        </p:nvSpPr>
        <p:spPr>
          <a:xfrm>
            <a:off x="1152525" y="692150"/>
            <a:ext cx="4554538" cy="3416300"/>
          </a:xfrm>
          <a:ln w="12699" cap="flat">
            <a:solidFill>
              <a:schemeClr val="tx1"/>
            </a:solidFill>
          </a:ln>
        </p:spPr>
      </p:sp>
      <p:sp>
        <p:nvSpPr>
          <p:cNvPr id="338947"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6774F60-D642-4B2C-9CB2-9E0755A518D1}" type="slidenum">
              <a:rPr lang="en-US"/>
              <a:pPr/>
              <a:t>157</a:t>
            </a:fld>
            <a:endParaRPr lang="en-US"/>
          </a:p>
        </p:txBody>
      </p:sp>
      <p:sp>
        <p:nvSpPr>
          <p:cNvPr id="340994" name="Rectangle 2"/>
          <p:cNvSpPr>
            <a:spLocks noChangeArrowheads="1" noTextEdit="1"/>
          </p:cNvSpPr>
          <p:nvPr>
            <p:ph type="sldImg"/>
          </p:nvPr>
        </p:nvSpPr>
        <p:spPr>
          <a:xfrm>
            <a:off x="1152525" y="692150"/>
            <a:ext cx="4554538" cy="3416300"/>
          </a:xfrm>
          <a:ln w="12699" cap="flat">
            <a:solidFill>
              <a:schemeClr val="tx1"/>
            </a:solidFill>
          </a:ln>
        </p:spPr>
      </p:sp>
      <p:sp>
        <p:nvSpPr>
          <p:cNvPr id="340995"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C0C73FB-FBE9-440F-9F5B-9B8C8F9E1478}" type="slidenum">
              <a:rPr lang="en-US"/>
              <a:pPr/>
              <a:t>15</a:t>
            </a:fld>
            <a:endParaRPr lang="en-US"/>
          </a:p>
        </p:txBody>
      </p:sp>
      <p:sp>
        <p:nvSpPr>
          <p:cNvPr id="643074" name="Rectangle 2"/>
          <p:cNvSpPr>
            <a:spLocks noChangeArrowheads="1" noTextEdit="1"/>
          </p:cNvSpPr>
          <p:nvPr>
            <p:ph type="sldImg"/>
          </p:nvPr>
        </p:nvSpPr>
        <p:spPr>
          <a:ln/>
        </p:spPr>
      </p:sp>
      <p:sp>
        <p:nvSpPr>
          <p:cNvPr id="6430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84EEA2E-538B-424F-ADF8-7EA729DAF462}" type="slidenum">
              <a:rPr lang="en-US"/>
              <a:pPr/>
              <a:t>158</a:t>
            </a:fld>
            <a:endParaRPr lang="en-US"/>
          </a:p>
        </p:txBody>
      </p:sp>
      <p:sp>
        <p:nvSpPr>
          <p:cNvPr id="343042" name="Rectangle 2"/>
          <p:cNvSpPr>
            <a:spLocks noChangeArrowheads="1" noTextEdit="1"/>
          </p:cNvSpPr>
          <p:nvPr>
            <p:ph type="sldImg"/>
          </p:nvPr>
        </p:nvSpPr>
        <p:spPr>
          <a:xfrm>
            <a:off x="1152525" y="692150"/>
            <a:ext cx="4554538" cy="3416300"/>
          </a:xfrm>
          <a:ln w="12699" cap="flat">
            <a:solidFill>
              <a:schemeClr val="tx1"/>
            </a:solidFill>
          </a:ln>
        </p:spPr>
      </p:sp>
      <p:sp>
        <p:nvSpPr>
          <p:cNvPr id="343043"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D79D4C0-DF44-4A62-820B-0F73C2034D64}" type="slidenum">
              <a:rPr lang="en-US"/>
              <a:pPr/>
              <a:t>159</a:t>
            </a:fld>
            <a:endParaRPr lang="en-US"/>
          </a:p>
        </p:txBody>
      </p:sp>
      <p:sp>
        <p:nvSpPr>
          <p:cNvPr id="345090" name="Rectangle 2"/>
          <p:cNvSpPr>
            <a:spLocks noChangeArrowheads="1" noTextEdit="1"/>
          </p:cNvSpPr>
          <p:nvPr>
            <p:ph type="sldImg"/>
          </p:nvPr>
        </p:nvSpPr>
        <p:spPr>
          <a:xfrm>
            <a:off x="1152525" y="692150"/>
            <a:ext cx="4554538" cy="3416300"/>
          </a:xfrm>
          <a:ln w="12699" cap="flat">
            <a:solidFill>
              <a:schemeClr val="tx1"/>
            </a:solidFill>
          </a:ln>
        </p:spPr>
      </p:sp>
      <p:sp>
        <p:nvSpPr>
          <p:cNvPr id="345091"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4599A03-9F9B-42AE-874B-871F34BEE728}" type="slidenum">
              <a:rPr lang="en-US"/>
              <a:pPr/>
              <a:t>160</a:t>
            </a:fld>
            <a:endParaRPr lang="en-US"/>
          </a:p>
        </p:txBody>
      </p:sp>
      <p:sp>
        <p:nvSpPr>
          <p:cNvPr id="348162" name="Rectangle 2"/>
          <p:cNvSpPr>
            <a:spLocks noChangeArrowheads="1" noTextEdit="1"/>
          </p:cNvSpPr>
          <p:nvPr>
            <p:ph type="sldImg"/>
          </p:nvPr>
        </p:nvSpPr>
        <p:spPr>
          <a:xfrm>
            <a:off x="1152525" y="692150"/>
            <a:ext cx="4554538" cy="3416300"/>
          </a:xfrm>
          <a:ln w="12699" cap="flat">
            <a:solidFill>
              <a:schemeClr val="tx1"/>
            </a:solidFill>
          </a:ln>
        </p:spPr>
      </p:sp>
      <p:sp>
        <p:nvSpPr>
          <p:cNvPr id="348163"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0594CE6-E455-473D-9484-621650644477}" type="slidenum">
              <a:rPr lang="en-US"/>
              <a:pPr/>
              <a:t>161</a:t>
            </a:fld>
            <a:endParaRPr lang="en-US"/>
          </a:p>
        </p:txBody>
      </p:sp>
      <p:sp>
        <p:nvSpPr>
          <p:cNvPr id="350210" name="Rectangle 2"/>
          <p:cNvSpPr>
            <a:spLocks noChangeArrowheads="1" noTextEdit="1"/>
          </p:cNvSpPr>
          <p:nvPr>
            <p:ph type="sldImg"/>
          </p:nvPr>
        </p:nvSpPr>
        <p:spPr>
          <a:xfrm>
            <a:off x="1152525" y="692150"/>
            <a:ext cx="4554538" cy="3416300"/>
          </a:xfrm>
          <a:ln w="12699" cap="flat">
            <a:solidFill>
              <a:schemeClr val="tx1"/>
            </a:solidFill>
          </a:ln>
        </p:spPr>
      </p:sp>
      <p:sp>
        <p:nvSpPr>
          <p:cNvPr id="350211" name="Rectangle 3"/>
          <p:cNvSpPr>
            <a:spLocks noGrp="1" noChangeArrowheads="1"/>
          </p:cNvSpPr>
          <p:nvPr>
            <p:ph type="body" idx="1"/>
          </p:nvPr>
        </p:nvSpPr>
        <p:spPr>
          <a:ln/>
        </p:spPr>
        <p:txBody>
          <a:bodyPr lIns="92069" tIns="46037" rIns="92069" bIns="46037"/>
          <a:lstStyle/>
          <a:p>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96CD7FB-77D1-4B90-BAC7-93E8C65963E5}" type="slidenum">
              <a:rPr lang="en-US"/>
              <a:pPr/>
              <a:t>162</a:t>
            </a:fld>
            <a:endParaRPr lang="en-US"/>
          </a:p>
        </p:txBody>
      </p:sp>
      <p:sp>
        <p:nvSpPr>
          <p:cNvPr id="175106" name="Rectangle 2"/>
          <p:cNvSpPr>
            <a:spLocks noChangeArrowheads="1" noTextEdit="1"/>
          </p:cNvSpPr>
          <p:nvPr>
            <p:ph type="sldImg"/>
          </p:nvPr>
        </p:nvSpPr>
        <p:spPr>
          <a:xfrm>
            <a:off x="1150938" y="692150"/>
            <a:ext cx="4556125" cy="3416300"/>
          </a:xfrm>
          <a:ln w="12699" cap="flat">
            <a:solidFill>
              <a:schemeClr val="tx1"/>
            </a:solidFill>
          </a:ln>
        </p:spPr>
      </p:sp>
      <p:sp>
        <p:nvSpPr>
          <p:cNvPr id="175107"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C0F36B8-FE51-422B-9AF3-B3BA7F3F2ABE}" type="slidenum">
              <a:rPr lang="en-US"/>
              <a:pPr/>
              <a:t>163</a:t>
            </a:fld>
            <a:endParaRPr lang="en-US"/>
          </a:p>
        </p:txBody>
      </p:sp>
      <p:sp>
        <p:nvSpPr>
          <p:cNvPr id="191490" name="Rectangle 2"/>
          <p:cNvSpPr>
            <a:spLocks noChangeArrowheads="1" noTextEdit="1"/>
          </p:cNvSpPr>
          <p:nvPr>
            <p:ph type="sldImg"/>
          </p:nvPr>
        </p:nvSpPr>
        <p:spPr>
          <a:xfrm>
            <a:off x="1150938" y="692150"/>
            <a:ext cx="4556125" cy="3416300"/>
          </a:xfrm>
          <a:ln w="12699" cap="flat">
            <a:solidFill>
              <a:schemeClr val="tx1"/>
            </a:solidFill>
          </a:ln>
        </p:spPr>
      </p:sp>
      <p:sp>
        <p:nvSpPr>
          <p:cNvPr id="191491"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0DEC4AB-4BD8-434E-AC4F-994019390394}" type="slidenum">
              <a:rPr lang="en-US"/>
              <a:pPr/>
              <a:t>164</a:t>
            </a:fld>
            <a:endParaRPr lang="en-US"/>
          </a:p>
        </p:txBody>
      </p:sp>
      <p:sp>
        <p:nvSpPr>
          <p:cNvPr id="177154" name="Rectangle 2"/>
          <p:cNvSpPr>
            <a:spLocks noChangeArrowheads="1" noTextEdit="1"/>
          </p:cNvSpPr>
          <p:nvPr>
            <p:ph type="sldImg"/>
          </p:nvPr>
        </p:nvSpPr>
        <p:spPr>
          <a:xfrm>
            <a:off x="1150938" y="692150"/>
            <a:ext cx="4556125" cy="3416300"/>
          </a:xfrm>
          <a:ln w="12699" cap="flat">
            <a:solidFill>
              <a:schemeClr val="tx1"/>
            </a:solidFill>
          </a:ln>
        </p:spPr>
      </p:sp>
      <p:sp>
        <p:nvSpPr>
          <p:cNvPr id="177155"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1B21C3E-252D-4F85-BBD2-E12F4F9EA2D0}" type="slidenum">
              <a:rPr lang="en-US"/>
              <a:pPr/>
              <a:t>165</a:t>
            </a:fld>
            <a:endParaRPr lang="en-US"/>
          </a:p>
        </p:txBody>
      </p:sp>
      <p:sp>
        <p:nvSpPr>
          <p:cNvPr id="565250" name="Rectangle 2"/>
          <p:cNvSpPr>
            <a:spLocks noChangeArrowheads="1" noTextEdit="1"/>
          </p:cNvSpPr>
          <p:nvPr>
            <p:ph type="sldImg"/>
          </p:nvPr>
        </p:nvSpPr>
        <p:spPr>
          <a:ln/>
        </p:spPr>
      </p:sp>
      <p:sp>
        <p:nvSpPr>
          <p:cNvPr id="565251" name="Rectangle 3"/>
          <p:cNvSpPr>
            <a:spLocks noGrp="1" noChangeArrowheads="1"/>
          </p:cNvSpPr>
          <p:nvPr>
            <p:ph type="body" idx="1"/>
          </p:nvPr>
        </p:nvSpPr>
        <p:spPr/>
        <p:txBody>
          <a:bodyPr/>
          <a:lstStyle/>
          <a:p>
            <a:pPr>
              <a:lnSpc>
                <a:spcPct val="80000"/>
              </a:lnSpc>
            </a:pPr>
            <a:r>
              <a:rPr lang="en-US" sz="800" b="1"/>
              <a:t>Ionization energies of</a:t>
            </a:r>
            <a:r>
              <a:rPr lang="en-US" sz="800" b="1" i="1"/>
              <a:t> s</a:t>
            </a:r>
            <a:r>
              <a:rPr lang="en-US" sz="800" b="1"/>
              <a:t>- and</a:t>
            </a:r>
            <a:r>
              <a:rPr lang="en-US" sz="800" b="1" i="1"/>
              <a:t> p-</a:t>
            </a:r>
            <a:r>
              <a:rPr lang="en-US" sz="800" b="1"/>
              <a:t>block elements</a:t>
            </a:r>
          </a:p>
          <a:p>
            <a:pPr>
              <a:lnSpc>
                <a:spcPct val="80000"/>
              </a:lnSpc>
            </a:pPr>
            <a:r>
              <a:rPr lang="en-US" sz="800" b="1" i="1"/>
              <a:t>    	</a:t>
            </a:r>
            <a:r>
              <a:rPr lang="en-US" sz="800" b="1" i="1">
                <a:latin typeface="Arial"/>
              </a:rPr>
              <a:t>–</a:t>
            </a:r>
            <a:r>
              <a:rPr lang="en-US" sz="800" b="1" i="1"/>
              <a:t>  </a:t>
            </a:r>
            <a:r>
              <a:rPr lang="en-US" sz="800"/>
              <a:t>For elements in the third row of the periodic table, successive ionization energies increase steadily as electrons are removed from the valence orbitals (3</a:t>
            </a:r>
            <a:r>
              <a:rPr lang="en-US" sz="800" i="1"/>
              <a:t>s </a:t>
            </a:r>
            <a:r>
              <a:rPr lang="en-US" sz="800"/>
              <a:t>or 3</a:t>
            </a:r>
            <a:r>
              <a:rPr lang="en-US" sz="800" i="1"/>
              <a:t>p</a:t>
            </a:r>
            <a:r>
              <a:rPr lang="en-US" sz="800"/>
              <a:t>) followed by a large increase in ionization energy when electrons are removed from filled core levels.</a:t>
            </a:r>
          </a:p>
          <a:p>
            <a:pPr>
              <a:lnSpc>
                <a:spcPct val="80000"/>
              </a:lnSpc>
            </a:pPr>
            <a:r>
              <a:rPr lang="en-US" sz="800"/>
              <a:t>    	</a:t>
            </a:r>
            <a:r>
              <a:rPr lang="en-US" sz="800">
                <a:latin typeface="Arial"/>
              </a:rPr>
              <a:t>–</a:t>
            </a:r>
            <a:r>
              <a:rPr lang="en-US" sz="800"/>
              <a:t>  First ionization energies tend to increase across the third row of the periodic table because the valence electrons do not screen each other, allowing the effective nuclear charge to increase steadily across the row.</a:t>
            </a:r>
          </a:p>
          <a:p>
            <a:pPr>
              <a:lnSpc>
                <a:spcPct val="80000"/>
              </a:lnSpc>
            </a:pPr>
            <a:r>
              <a:rPr lang="en-US" sz="800"/>
              <a:t>    	</a:t>
            </a:r>
            <a:r>
              <a:rPr lang="en-US" sz="800">
                <a:latin typeface="Arial"/>
              </a:rPr>
              <a:t>–</a:t>
            </a:r>
            <a:r>
              <a:rPr lang="en-US" sz="800"/>
              <a:t>  Valence electrons are attracted more strongly by the nucleus, so atomic sizes decrease and ionization energies increase.</a:t>
            </a:r>
          </a:p>
          <a:p>
            <a:pPr>
              <a:lnSpc>
                <a:spcPct val="80000"/>
              </a:lnSpc>
            </a:pPr>
            <a:r>
              <a:rPr lang="en-US" sz="800" b="1" i="1"/>
              <a:t>    	</a:t>
            </a:r>
            <a:r>
              <a:rPr lang="en-US" sz="800" b="1" i="1">
                <a:latin typeface="Arial"/>
              </a:rPr>
              <a:t>–</a:t>
            </a:r>
            <a:r>
              <a:rPr lang="en-US" sz="800" b="1" i="1"/>
              <a:t>  </a:t>
            </a:r>
            <a:r>
              <a:rPr lang="en-US" sz="800"/>
              <a:t>The first ionization energies of the elements in the first six rows of the periodic table illustrate three trends:</a:t>
            </a:r>
          </a:p>
          <a:p>
            <a:pPr>
              <a:lnSpc>
                <a:spcPct val="80000"/>
              </a:lnSpc>
            </a:pPr>
            <a:r>
              <a:rPr lang="en-US" sz="800"/>
              <a:t>    	1. Changes seen in the second, fourth, fifth, and sixth rows of 	the </a:t>
            </a:r>
            <a:r>
              <a:rPr lang="en-US" sz="800" i="1"/>
              <a:t>s</a:t>
            </a:r>
            <a:r>
              <a:rPr lang="en-US" sz="800"/>
              <a:t> and </a:t>
            </a:r>
            <a:r>
              <a:rPr lang="en-US" sz="800" i="1"/>
              <a:t>p</a:t>
            </a:r>
            <a:r>
              <a:rPr lang="en-US" sz="800"/>
              <a:t> blocks follow a pattern described for the third row of the 	periodic table.</a:t>
            </a:r>
          </a:p>
          <a:p>
            <a:pPr>
              <a:lnSpc>
                <a:spcPct val="80000"/>
              </a:lnSpc>
            </a:pPr>
            <a:r>
              <a:rPr lang="en-US" sz="800"/>
              <a:t>      		a. Transition metals are included in the fourth, fifth, and sixth rows.</a:t>
            </a:r>
          </a:p>
          <a:p>
            <a:pPr>
              <a:lnSpc>
                <a:spcPct val="80000"/>
              </a:lnSpc>
            </a:pPr>
            <a:r>
              <a:rPr lang="en-US" sz="800"/>
              <a:t>      		b. Lanthanides are included in the sixth row.</a:t>
            </a:r>
          </a:p>
          <a:p>
            <a:pPr>
              <a:lnSpc>
                <a:spcPct val="80000"/>
              </a:lnSpc>
            </a:pPr>
            <a:r>
              <a:rPr lang="en-US" sz="800"/>
              <a:t>      		c. Ionization energies increase from left to right across each row.</a:t>
            </a:r>
          </a:p>
          <a:p>
            <a:pPr>
              <a:lnSpc>
                <a:spcPct val="80000"/>
              </a:lnSpc>
            </a:pPr>
            <a:r>
              <a:rPr lang="en-US" sz="800"/>
              <a:t>	2. First ionization energies decrease down a column.</a:t>
            </a:r>
          </a:p>
          <a:p>
            <a:pPr>
              <a:lnSpc>
                <a:spcPct val="80000"/>
              </a:lnSpc>
            </a:pPr>
            <a:r>
              <a:rPr lang="en-US" sz="800"/>
              <a:t>        		a. Filled inner shells are effective at screening the valence electrons, so there is a small increase in the effective nuclear charge.</a:t>
            </a:r>
          </a:p>
          <a:p>
            <a:pPr>
              <a:lnSpc>
                <a:spcPct val="80000"/>
              </a:lnSpc>
            </a:pPr>
            <a:r>
              <a:rPr lang="en-US" sz="800"/>
              <a:t>        		b. The atoms become larger as they acquire electrons. </a:t>
            </a:r>
          </a:p>
          <a:p>
            <a:pPr>
              <a:lnSpc>
                <a:spcPct val="80000"/>
              </a:lnSpc>
            </a:pPr>
            <a:r>
              <a:rPr lang="en-US" sz="800"/>
              <a:t>		c. Valence electrons farther from the nucleus are less tightly bound, making them easier to remove and causing ionization energies to decrease.</a:t>
            </a:r>
          </a:p>
          <a:p>
            <a:pPr>
              <a:lnSpc>
                <a:spcPct val="80000"/>
              </a:lnSpc>
            </a:pPr>
            <a:r>
              <a:rPr lang="en-US" sz="800"/>
              <a:t>       		b. The atoms become larger as they acquire electrons.</a:t>
            </a:r>
          </a:p>
          <a:p>
            <a:pPr>
              <a:lnSpc>
                <a:spcPct val="80000"/>
              </a:lnSpc>
            </a:pPr>
            <a:r>
              <a:rPr lang="en-US" sz="800"/>
              <a:t>        		d. A larger nucleus radius corresponds to a lower 	ionization energy.</a:t>
            </a:r>
          </a:p>
          <a:p>
            <a:pPr>
              <a:lnSpc>
                <a:spcPct val="80000"/>
              </a:lnSpc>
            </a:pPr>
            <a:r>
              <a:rPr lang="en-US" sz="800"/>
              <a:t>	3. Because of the trends described in 1 and 2;</a:t>
            </a:r>
          </a:p>
          <a:p>
            <a:pPr>
              <a:lnSpc>
                <a:spcPct val="80000"/>
              </a:lnSpc>
            </a:pPr>
            <a:r>
              <a:rPr lang="en-US" sz="800"/>
              <a:t>        		a. the elements that form positive ions most easily (have the lowest ionization energies) lie in the lower-left corner of the periodic table;</a:t>
            </a:r>
          </a:p>
          <a:p>
            <a:pPr>
              <a:lnSpc>
                <a:spcPct val="80000"/>
              </a:lnSpc>
            </a:pPr>
            <a:r>
              <a:rPr lang="en-US" sz="800"/>
              <a:t>        		b. those elements that are hardest to ionize lie in the upper-right corner of the periodic table;</a:t>
            </a:r>
          </a:p>
          <a:p>
            <a:pPr>
              <a:lnSpc>
                <a:spcPct val="80000"/>
              </a:lnSpc>
            </a:pPr>
            <a:r>
              <a:rPr lang="en-US" sz="800"/>
              <a:t>        		c. ionization energies increase diagonally from lower left to upper right;</a:t>
            </a:r>
          </a:p>
          <a:p>
            <a:pPr>
              <a:lnSpc>
                <a:spcPct val="80000"/>
              </a:lnSpc>
            </a:pPr>
            <a:r>
              <a:rPr lang="en-US" sz="800"/>
              <a:t>        		d. minor deviations from this trend can be explained in terms of particularly stable electronic configurations, called </a:t>
            </a:r>
            <a:r>
              <a:rPr lang="en-US" sz="800" b="1" i="1"/>
              <a:t>pseudo-inert gas</a:t>
            </a:r>
            <a:r>
              <a:rPr lang="en-US" sz="800" i="1"/>
              <a:t> </a:t>
            </a:r>
            <a:r>
              <a:rPr lang="en-US" sz="800" b="1" i="1"/>
              <a:t>configurations</a:t>
            </a:r>
            <a:r>
              <a:rPr lang="en-US" sz="800" b="1"/>
              <a:t>,</a:t>
            </a:r>
            <a:r>
              <a:rPr lang="en-US" sz="800"/>
              <a:t> in either the parent atom or the resulting ion.</a:t>
            </a:r>
            <a:endParaRPr lang="en-US" sz="800" b="1" i="1" baseline="30000">
              <a:sym typeface="Symbol" pitchFamily="18" charset="2"/>
            </a:endParaRPr>
          </a:p>
          <a:p>
            <a:pPr>
              <a:lnSpc>
                <a:spcPct val="80000"/>
              </a:lnSpc>
            </a:pPr>
            <a:endParaRPr lang="en-US" sz="800"/>
          </a:p>
          <a:p>
            <a:pPr>
              <a:lnSpc>
                <a:spcPct val="80000"/>
              </a:lnSpc>
            </a:pPr>
            <a:r>
              <a:rPr lang="en-US" sz="800">
                <a:latin typeface="Arial"/>
              </a:rPr>
              <a:t>•</a:t>
            </a:r>
            <a:r>
              <a:rPr lang="en-US" sz="800"/>
              <a:t>   </a:t>
            </a:r>
            <a:r>
              <a:rPr lang="en-US" sz="800" b="1" i="1"/>
              <a:t>Ionization energies of transition metals and lanthanides</a:t>
            </a:r>
          </a:p>
          <a:p>
            <a:pPr>
              <a:lnSpc>
                <a:spcPct val="80000"/>
              </a:lnSpc>
            </a:pPr>
            <a:r>
              <a:rPr lang="en-US" sz="800" b="1" i="1"/>
              <a:t>    </a:t>
            </a:r>
            <a:r>
              <a:rPr lang="en-US" sz="800">
                <a:latin typeface="Arial"/>
              </a:rPr>
              <a:t>–</a:t>
            </a:r>
            <a:r>
              <a:rPr lang="en-US" sz="800"/>
              <a:t> First ionization energies of transition metals and lanthanides change very little across each row.</a:t>
            </a:r>
          </a:p>
          <a:p>
            <a:pPr>
              <a:lnSpc>
                <a:spcPct val="80000"/>
              </a:lnSpc>
            </a:pPr>
            <a:r>
              <a:rPr lang="en-US" sz="800"/>
              <a:t>    </a:t>
            </a:r>
            <a:r>
              <a:rPr lang="en-US" sz="800">
                <a:latin typeface="Arial"/>
              </a:rPr>
              <a:t>–</a:t>
            </a:r>
            <a:r>
              <a:rPr lang="en-US" sz="800"/>
              <a:t> Differences in their second and third ionization energies are also small.</a:t>
            </a:r>
          </a:p>
          <a:p>
            <a:pPr>
              <a:lnSpc>
                <a:spcPct val="80000"/>
              </a:lnSpc>
            </a:pPr>
            <a:r>
              <a:rPr lang="en-US" sz="800"/>
              <a:t>    </a:t>
            </a:r>
            <a:r>
              <a:rPr lang="en-US" sz="800">
                <a:latin typeface="Arial"/>
              </a:rPr>
              <a:t>–</a:t>
            </a:r>
            <a:r>
              <a:rPr lang="en-US" sz="800"/>
              <a:t> Transition metals and lanthanides form cations by losing the </a:t>
            </a:r>
            <a:r>
              <a:rPr lang="en-US" sz="800" i="1"/>
              <a:t>ns</a:t>
            </a:r>
            <a:r>
              <a:rPr lang="en-US" sz="800"/>
              <a:t> 	electrons before the (</a:t>
            </a:r>
            <a:r>
              <a:rPr lang="en-US" sz="800" i="1"/>
              <a:t>n</a:t>
            </a:r>
            <a:r>
              <a:rPr lang="en-US" sz="800"/>
              <a:t> </a:t>
            </a:r>
            <a:r>
              <a:rPr lang="en-US" sz="800">
                <a:latin typeface="Arial"/>
              </a:rPr>
              <a:t>–</a:t>
            </a:r>
            <a:r>
              <a:rPr lang="en-US" sz="800"/>
              <a:t> 1)</a:t>
            </a:r>
            <a:r>
              <a:rPr lang="en-US" sz="800" i="1"/>
              <a:t>d</a:t>
            </a:r>
            <a:r>
              <a:rPr lang="en-US" sz="800"/>
              <a:t> or (</a:t>
            </a:r>
            <a:r>
              <a:rPr lang="en-US" sz="800" i="1"/>
              <a:t>n</a:t>
            </a:r>
            <a:r>
              <a:rPr lang="en-US" sz="800"/>
              <a:t> </a:t>
            </a:r>
            <a:r>
              <a:rPr lang="en-US" sz="800">
                <a:latin typeface="Arial"/>
              </a:rPr>
              <a:t>–</a:t>
            </a:r>
            <a:r>
              <a:rPr lang="en-US" sz="800"/>
              <a:t> 2)</a:t>
            </a:r>
            <a:r>
              <a:rPr lang="en-US" sz="800" i="1"/>
              <a:t>f </a:t>
            </a:r>
            <a:r>
              <a:rPr lang="en-US" sz="800"/>
              <a:t>electrons.</a:t>
            </a:r>
          </a:p>
          <a:p>
            <a:pPr>
              <a:lnSpc>
                <a:spcPct val="80000"/>
              </a:lnSpc>
            </a:pPr>
            <a:r>
              <a:rPr lang="en-US" sz="800"/>
              <a:t>    </a:t>
            </a:r>
            <a:r>
              <a:rPr lang="en-US" sz="800">
                <a:latin typeface="Arial"/>
              </a:rPr>
              <a:t>–</a:t>
            </a:r>
            <a:r>
              <a:rPr lang="en-US" sz="800"/>
              <a:t> Because their first, second, and third ionization energies change so little across a row, these elements have important horizontal similarities in chemical properties in addition to the expected vertical similarities.</a:t>
            </a:r>
          </a:p>
          <a:p>
            <a:pPr>
              <a:lnSpc>
                <a:spcPct val="80000"/>
              </a:lnSpc>
            </a:pPr>
            <a:endParaRPr lang="en-US" sz="800"/>
          </a:p>
          <a:p>
            <a:pPr>
              <a:lnSpc>
                <a:spcPct val="80000"/>
              </a:lnSpc>
            </a:pPr>
            <a:endParaRPr lang="en-US" sz="800"/>
          </a:p>
          <a:p>
            <a:pPr>
              <a:lnSpc>
                <a:spcPct val="80000"/>
              </a:lnSpc>
            </a:pPr>
            <a:endParaRPr lang="en-US" sz="800"/>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36E19EB-6B2C-4DEA-91BF-609D9564B667}" type="slidenum">
              <a:rPr lang="en-US"/>
              <a:pPr/>
              <a:t>166</a:t>
            </a:fld>
            <a:endParaRPr lang="en-US"/>
          </a:p>
        </p:txBody>
      </p:sp>
      <p:sp>
        <p:nvSpPr>
          <p:cNvPr id="353282" name="Rectangle 2"/>
          <p:cNvSpPr>
            <a:spLocks noChangeArrowheads="1" noTextEdit="1"/>
          </p:cNvSpPr>
          <p:nvPr>
            <p:ph type="sldImg"/>
          </p:nvPr>
        </p:nvSpPr>
        <p:spPr>
          <a:ln/>
        </p:spPr>
      </p:sp>
      <p:sp>
        <p:nvSpPr>
          <p:cNvPr id="353283" name="Rectangle 3"/>
          <p:cNvSpPr>
            <a:spLocks noGrp="1" noChangeArrowheads="1"/>
          </p:cNvSpPr>
          <p:nvPr>
            <p:ph type="body" idx="1"/>
          </p:nvPr>
        </p:nvSpPr>
        <p:spPr>
          <a:xfrm>
            <a:off x="685800" y="4343400"/>
            <a:ext cx="5486400" cy="4114800"/>
          </a:xfrm>
        </p:spPr>
        <p:txBody>
          <a:bodyPr/>
          <a:lstStyle/>
          <a:p>
            <a:r>
              <a:rPr lang="en-US"/>
              <a:t>Smaller species (atom or ion) will have the higher ionization energy.  The (&lt;) and (&gt;) sign refers to size of atom or ion.</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F89450E-2F88-4478-8D82-5AC3CF764A35}" type="slidenum">
              <a:rPr lang="en-US"/>
              <a:pPr/>
              <a:t>170</a:t>
            </a:fld>
            <a:endParaRPr lang="en-US"/>
          </a:p>
        </p:txBody>
      </p:sp>
      <p:sp>
        <p:nvSpPr>
          <p:cNvPr id="357378" name="Rectangle 2"/>
          <p:cNvSpPr>
            <a:spLocks noChangeArrowheads="1" noTextEdit="1"/>
          </p:cNvSpPr>
          <p:nvPr>
            <p:ph type="sldImg"/>
          </p:nvPr>
        </p:nvSpPr>
        <p:spPr>
          <a:ln/>
        </p:spPr>
      </p:sp>
      <p:sp>
        <p:nvSpPr>
          <p:cNvPr id="357379" name="Rectangle 3"/>
          <p:cNvSpPr>
            <a:spLocks noGrp="1" noChangeArrowheads="1"/>
          </p:cNvSpPr>
          <p:nvPr>
            <p:ph type="body" idx="1"/>
          </p:nvPr>
        </p:nvSpPr>
        <p:spPr/>
        <p:txBody>
          <a:bodyPr/>
          <a:lstStyle/>
          <a:p>
            <a:r>
              <a:rPr lang="en-US"/>
              <a:t>Ionization energy increases with the removal of each additional electron.</a:t>
            </a:r>
          </a:p>
          <a:p>
            <a:endParaRPr lang="en-US"/>
          </a:p>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F9A5CA6-A749-4332-921A-219C4FA28526}" type="slidenum">
              <a:rPr lang="en-US"/>
              <a:pPr/>
              <a:t>16</a:t>
            </a:fld>
            <a:endParaRPr lang="en-US"/>
          </a:p>
        </p:txBody>
      </p:sp>
      <p:sp>
        <p:nvSpPr>
          <p:cNvPr id="644098" name="Rectangle 2"/>
          <p:cNvSpPr>
            <a:spLocks noChangeArrowheads="1" noTextEdit="1"/>
          </p:cNvSpPr>
          <p:nvPr>
            <p:ph type="sldImg"/>
          </p:nvPr>
        </p:nvSpPr>
        <p:spPr>
          <a:ln/>
        </p:spPr>
      </p:sp>
      <p:sp>
        <p:nvSpPr>
          <p:cNvPr id="6440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E503D37-5A1C-41BA-BC84-31B8725104B1}" type="slidenum">
              <a:rPr lang="en-US"/>
              <a:pPr/>
              <a:t>171</a:t>
            </a:fld>
            <a:endParaRPr lang="en-US"/>
          </a:p>
        </p:txBody>
      </p:sp>
      <p:sp>
        <p:nvSpPr>
          <p:cNvPr id="359426" name="Rectangle 2"/>
          <p:cNvSpPr>
            <a:spLocks noChangeArrowheads="1" noTextEdit="1"/>
          </p:cNvSpPr>
          <p:nvPr>
            <p:ph type="sldImg"/>
          </p:nvPr>
        </p:nvSpPr>
        <p:spPr>
          <a:ln/>
        </p:spPr>
      </p:sp>
      <p:sp>
        <p:nvSpPr>
          <p:cNvPr id="359427" name="Rectangle 3"/>
          <p:cNvSpPr>
            <a:spLocks noGrp="1" noChangeArrowheads="1"/>
          </p:cNvSpPr>
          <p:nvPr>
            <p:ph type="body" idx="1"/>
          </p:nvPr>
        </p:nvSpPr>
        <p:spPr/>
        <p:txBody>
          <a:bodyPr/>
          <a:lstStyle/>
          <a:p>
            <a:r>
              <a:rPr lang="en-US"/>
              <a:t>Ionization energy increases with the removal of each additional electron.</a:t>
            </a:r>
          </a:p>
          <a:p>
            <a:endParaRPr lang="en-US"/>
          </a:p>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18E658A-A09D-411C-8DA3-D6E33A9F8A03}" type="slidenum">
              <a:rPr lang="en-US"/>
              <a:pPr/>
              <a:t>172</a:t>
            </a:fld>
            <a:endParaRPr lang="en-US"/>
          </a:p>
        </p:txBody>
      </p:sp>
      <p:sp>
        <p:nvSpPr>
          <p:cNvPr id="361474" name="Rectangle 2"/>
          <p:cNvSpPr>
            <a:spLocks noChangeArrowheads="1" noTextEdit="1"/>
          </p:cNvSpPr>
          <p:nvPr>
            <p:ph type="sldImg"/>
          </p:nvPr>
        </p:nvSpPr>
        <p:spPr>
          <a:ln/>
        </p:spPr>
      </p:sp>
      <p:sp>
        <p:nvSpPr>
          <p:cNvPr id="361475" name="Rectangle 3"/>
          <p:cNvSpPr>
            <a:spLocks noGrp="1" noChangeArrowheads="1"/>
          </p:cNvSpPr>
          <p:nvPr>
            <p:ph type="body" idx="1"/>
          </p:nvPr>
        </p:nvSpPr>
        <p:spPr/>
        <p:txBody>
          <a:bodyPr/>
          <a:lstStyle/>
          <a:p>
            <a:r>
              <a:rPr lang="en-US"/>
              <a:t>Ionization energy increases with the removal of each additional electron.</a:t>
            </a:r>
          </a:p>
          <a:p>
            <a:endParaRPr lang="en-US"/>
          </a:p>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C206AFD-E8E4-44F4-9C15-82F9B5A0019E}" type="slidenum">
              <a:rPr lang="en-US"/>
              <a:pPr/>
              <a:t>173</a:t>
            </a:fld>
            <a:endParaRPr lang="en-US"/>
          </a:p>
        </p:txBody>
      </p:sp>
      <p:sp>
        <p:nvSpPr>
          <p:cNvPr id="363522" name="Rectangle 2"/>
          <p:cNvSpPr>
            <a:spLocks noChangeArrowheads="1" noTextEdit="1"/>
          </p:cNvSpPr>
          <p:nvPr>
            <p:ph type="sldImg"/>
          </p:nvPr>
        </p:nvSpPr>
        <p:spPr>
          <a:ln/>
        </p:spPr>
      </p:sp>
      <p:sp>
        <p:nvSpPr>
          <p:cNvPr id="363523" name="Rectangle 3"/>
          <p:cNvSpPr>
            <a:spLocks noGrp="1" noChangeArrowheads="1"/>
          </p:cNvSpPr>
          <p:nvPr>
            <p:ph type="body" idx="1"/>
          </p:nvPr>
        </p:nvSpPr>
        <p:spPr/>
        <p:txBody>
          <a:bodyPr/>
          <a:lstStyle/>
          <a:p>
            <a:r>
              <a:rPr lang="en-US"/>
              <a:t>Ionization energy increases with the removal of each additional electron.</a:t>
            </a:r>
          </a:p>
          <a:p>
            <a:endParaRPr lang="en-US"/>
          </a:p>
          <a:p>
            <a:r>
              <a:rPr lang="en-US"/>
              <a:t>Metals have </a:t>
            </a:r>
            <a:r>
              <a:rPr lang="en-US" i="1"/>
              <a:t>low</a:t>
            </a:r>
            <a:r>
              <a:rPr lang="en-US"/>
              <a:t> ionization energy; nonmetals have </a:t>
            </a:r>
            <a:r>
              <a:rPr lang="en-US" i="1"/>
              <a:t>high</a:t>
            </a:r>
            <a:r>
              <a:rPr lang="en-US"/>
              <a:t> ionization energy.</a:t>
            </a:r>
          </a:p>
          <a:p>
            <a:endParaRPr lang="en-US"/>
          </a:p>
          <a:p>
            <a:r>
              <a:rPr lang="en-US"/>
              <a:t>This experimental data gives evidence for:</a:t>
            </a:r>
          </a:p>
          <a:p>
            <a:r>
              <a:rPr lang="en-US"/>
              <a:t>	1)  effect of increasing nuclear charge</a:t>
            </a:r>
          </a:p>
          <a:p>
            <a:r>
              <a:rPr lang="en-US"/>
              <a:t>	2)  stability of octet</a:t>
            </a:r>
          </a:p>
          <a:p>
            <a:r>
              <a:rPr lang="en-US"/>
              <a:t>	3)  effect of increased radius</a:t>
            </a:r>
          </a:p>
          <a:p>
            <a:r>
              <a:rPr lang="en-US"/>
              <a:t>	4) </a:t>
            </a:r>
            <a:r>
              <a:rPr lang="en-US" i="1"/>
              <a:t>s </a:t>
            </a:r>
            <a:r>
              <a:rPr lang="en-US"/>
              <a:t>&amp; </a:t>
            </a:r>
            <a:r>
              <a:rPr lang="en-US" i="1"/>
              <a:t>p</a:t>
            </a:r>
            <a:r>
              <a:rPr lang="en-US"/>
              <a:t> sublevel in outer level</a:t>
            </a:r>
          </a:p>
          <a:p>
            <a:endParaRPr lang="en-US"/>
          </a:p>
          <a:p>
            <a:r>
              <a:rPr lang="en-US"/>
              <a:t>SUGGESTION:  Emphasize that theories came from experimental evidence!</a:t>
            </a: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12B9A9E-51D2-46FA-9200-A958886616F1}" type="slidenum">
              <a:rPr lang="en-US"/>
              <a:pPr/>
              <a:t>174</a:t>
            </a:fld>
            <a:endParaRPr lang="en-US"/>
          </a:p>
        </p:txBody>
      </p:sp>
      <p:sp>
        <p:nvSpPr>
          <p:cNvPr id="649218" name="Rectangle 2"/>
          <p:cNvSpPr>
            <a:spLocks noChangeArrowheads="1" noTextEdit="1"/>
          </p:cNvSpPr>
          <p:nvPr>
            <p:ph type="sldImg"/>
          </p:nvPr>
        </p:nvSpPr>
        <p:spPr>
          <a:ln/>
        </p:spPr>
      </p:sp>
      <p:sp>
        <p:nvSpPr>
          <p:cNvPr id="649219" name="Rectangle 3"/>
          <p:cNvSpPr>
            <a:spLocks noGrp="1" noChangeArrowheads="1"/>
          </p:cNvSpPr>
          <p:nvPr>
            <p:ph type="body" idx="1"/>
          </p:nvPr>
        </p:nvSpPr>
        <p:spPr>
          <a:xfrm>
            <a:off x="685800" y="4343400"/>
            <a:ext cx="5486400" cy="4114800"/>
          </a:xfrm>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CF51726-7C2E-4AF5-BF74-1E326745E328}" type="slidenum">
              <a:rPr lang="en-US"/>
              <a:pPr/>
              <a:t>175</a:t>
            </a:fld>
            <a:endParaRPr lang="en-US"/>
          </a:p>
        </p:txBody>
      </p:sp>
      <p:sp>
        <p:nvSpPr>
          <p:cNvPr id="562178" name="Rectangle 2"/>
          <p:cNvSpPr>
            <a:spLocks noChangeArrowheads="1" noTextEdit="1"/>
          </p:cNvSpPr>
          <p:nvPr>
            <p:ph type="sldImg"/>
          </p:nvPr>
        </p:nvSpPr>
        <p:spPr>
          <a:ln/>
        </p:spPr>
      </p:sp>
      <p:sp>
        <p:nvSpPr>
          <p:cNvPr id="562179" name="Rectangle 3"/>
          <p:cNvSpPr>
            <a:spLocks noGrp="1" noChangeArrowheads="1"/>
          </p:cNvSpPr>
          <p:nvPr>
            <p:ph type="body" idx="1"/>
          </p:nvPr>
        </p:nvSpPr>
        <p:spPr/>
        <p:txBody>
          <a:bodyPr/>
          <a:lstStyle/>
          <a:p>
            <a:r>
              <a:rPr lang="en-US">
                <a:latin typeface="Arial"/>
              </a:rPr>
              <a:t>•</a:t>
            </a:r>
            <a:r>
              <a:rPr lang="en-US"/>
              <a:t>   In an atom that possesses more than one electron, the amount of energy needed to remove successive electrons increases steadily. </a:t>
            </a:r>
          </a:p>
          <a:p>
            <a:endParaRPr lang="en-US" sz="600"/>
          </a:p>
          <a:p>
            <a:r>
              <a:rPr lang="en-US">
                <a:latin typeface="Arial"/>
              </a:rPr>
              <a:t>•</a:t>
            </a:r>
            <a:r>
              <a:rPr lang="en-US"/>
              <a:t>   Define a first ionization energy as (</a:t>
            </a:r>
            <a:r>
              <a:rPr lang="en-US" i="1">
                <a:sym typeface="Symbol" pitchFamily="18" charset="2"/>
              </a:rPr>
              <a:t></a:t>
            </a:r>
            <a:r>
              <a:rPr lang="en-US" baseline="-25000"/>
              <a:t>1</a:t>
            </a:r>
            <a:r>
              <a:rPr lang="en-US"/>
              <a:t>), a second ionization energy as (</a:t>
            </a:r>
            <a:r>
              <a:rPr lang="en-US" i="1">
                <a:sym typeface="Symbol" pitchFamily="18" charset="2"/>
              </a:rPr>
              <a:t></a:t>
            </a:r>
            <a:r>
              <a:rPr lang="en-US" baseline="-25000"/>
              <a:t>2</a:t>
            </a:r>
            <a:r>
              <a:rPr lang="en-US"/>
              <a:t>) and in general an </a:t>
            </a:r>
            <a:r>
              <a:rPr lang="en-US" i="1"/>
              <a:t>n</a:t>
            </a:r>
            <a:r>
              <a:rPr lang="en-US"/>
              <a:t>th ionization energy (</a:t>
            </a:r>
            <a:r>
              <a:rPr lang="en-US" i="1">
                <a:sym typeface="Symbol" pitchFamily="18" charset="2"/>
              </a:rPr>
              <a:t></a:t>
            </a:r>
            <a:r>
              <a:rPr lang="en-US" i="1" baseline="-25000"/>
              <a:t>n</a:t>
            </a:r>
            <a:r>
              <a:rPr lang="en-US"/>
              <a:t>) according to the equation</a:t>
            </a:r>
          </a:p>
          <a:p>
            <a:endParaRPr lang="en-US" sz="500"/>
          </a:p>
          <a:p>
            <a:r>
              <a:rPr lang="en-US"/>
              <a:t>         E</a:t>
            </a:r>
            <a:r>
              <a:rPr lang="en-US" baseline="-25000"/>
              <a:t>(g)</a:t>
            </a:r>
            <a:r>
              <a:rPr lang="en-US"/>
              <a:t>  </a:t>
            </a:r>
            <a:r>
              <a:rPr lang="en-US">
                <a:sym typeface="Symbol" pitchFamily="18" charset="2"/>
              </a:rPr>
              <a:t>  E</a:t>
            </a:r>
            <a:r>
              <a:rPr lang="en-US" baseline="30000">
                <a:sym typeface="Symbol" pitchFamily="18" charset="2"/>
              </a:rPr>
              <a:t>+</a:t>
            </a:r>
            <a:r>
              <a:rPr lang="en-US" baseline="-25000">
                <a:sym typeface="Symbol" pitchFamily="18" charset="2"/>
              </a:rPr>
              <a:t>(g) </a:t>
            </a:r>
            <a:r>
              <a:rPr lang="en-US">
                <a:sym typeface="Symbol" pitchFamily="18" charset="2"/>
              </a:rPr>
              <a:t>+ e</a:t>
            </a:r>
            <a:r>
              <a:rPr lang="en-US" baseline="30000">
                <a:sym typeface="Symbol" pitchFamily="18" charset="2"/>
              </a:rPr>
              <a:t>--               </a:t>
            </a:r>
            <a:r>
              <a:rPr lang="en-US" i="1" baseline="30000">
                <a:sym typeface="Symbol" pitchFamily="18" charset="2"/>
              </a:rPr>
              <a:t> </a:t>
            </a:r>
            <a:r>
              <a:rPr lang="en-US" i="1">
                <a:sym typeface="Symbol" pitchFamily="18" charset="2"/>
              </a:rPr>
              <a:t></a:t>
            </a:r>
            <a:r>
              <a:rPr lang="en-US" baseline="-25000">
                <a:sym typeface="Symbol" pitchFamily="18" charset="2"/>
              </a:rPr>
              <a:t>1  </a:t>
            </a:r>
            <a:r>
              <a:rPr lang="en-US">
                <a:sym typeface="Symbol" pitchFamily="18" charset="2"/>
              </a:rPr>
              <a:t>=  1</a:t>
            </a:r>
            <a:r>
              <a:rPr lang="en-US" baseline="30000">
                <a:sym typeface="Symbol" pitchFamily="18" charset="2"/>
              </a:rPr>
              <a:t>st</a:t>
            </a:r>
            <a:r>
              <a:rPr lang="en-US">
                <a:sym typeface="Symbol" pitchFamily="18" charset="2"/>
              </a:rPr>
              <a:t> ionization energy</a:t>
            </a:r>
          </a:p>
          <a:p>
            <a:r>
              <a:rPr lang="en-US">
                <a:sym typeface="Symbol" pitchFamily="18" charset="2"/>
              </a:rPr>
              <a:t>         E</a:t>
            </a:r>
            <a:r>
              <a:rPr lang="en-US" baseline="30000">
                <a:sym typeface="Symbol" pitchFamily="18" charset="2"/>
              </a:rPr>
              <a:t>+</a:t>
            </a:r>
            <a:r>
              <a:rPr lang="en-US" baseline="-25000">
                <a:sym typeface="Symbol" pitchFamily="18" charset="2"/>
              </a:rPr>
              <a:t>(g)  </a:t>
            </a:r>
            <a:r>
              <a:rPr lang="en-US">
                <a:sym typeface="Symbol" pitchFamily="18" charset="2"/>
              </a:rPr>
              <a:t>  E</a:t>
            </a:r>
            <a:r>
              <a:rPr lang="en-US" baseline="30000">
                <a:sym typeface="Symbol" pitchFamily="18" charset="2"/>
              </a:rPr>
              <a:t>2+</a:t>
            </a:r>
            <a:r>
              <a:rPr lang="en-US" baseline="-25000">
                <a:sym typeface="Symbol" pitchFamily="18" charset="2"/>
              </a:rPr>
              <a:t>(g) </a:t>
            </a:r>
            <a:r>
              <a:rPr lang="en-US">
                <a:sym typeface="Symbol" pitchFamily="18" charset="2"/>
              </a:rPr>
              <a:t>+ e</a:t>
            </a:r>
            <a:r>
              <a:rPr lang="en-US" baseline="30000">
                <a:sym typeface="Symbol" pitchFamily="18" charset="2"/>
              </a:rPr>
              <a:t>--             </a:t>
            </a:r>
            <a:r>
              <a:rPr lang="en-US" i="1" baseline="30000">
                <a:sym typeface="Symbol" pitchFamily="18" charset="2"/>
              </a:rPr>
              <a:t> </a:t>
            </a:r>
            <a:r>
              <a:rPr lang="en-US" i="1">
                <a:sym typeface="Symbol" pitchFamily="18" charset="2"/>
              </a:rPr>
              <a:t></a:t>
            </a:r>
            <a:r>
              <a:rPr lang="en-US" baseline="-25000">
                <a:sym typeface="Symbol" pitchFamily="18" charset="2"/>
              </a:rPr>
              <a:t>2  </a:t>
            </a:r>
            <a:r>
              <a:rPr lang="en-US">
                <a:sym typeface="Symbol" pitchFamily="18" charset="2"/>
              </a:rPr>
              <a:t>=  2</a:t>
            </a:r>
            <a:r>
              <a:rPr lang="en-US" baseline="30000">
                <a:sym typeface="Symbol" pitchFamily="18" charset="2"/>
              </a:rPr>
              <a:t>nd</a:t>
            </a:r>
            <a:r>
              <a:rPr lang="en-US">
                <a:sym typeface="Symbol" pitchFamily="18" charset="2"/>
              </a:rPr>
              <a:t> ionization energy</a:t>
            </a:r>
          </a:p>
          <a:p>
            <a:r>
              <a:rPr lang="en-US">
                <a:sym typeface="Symbol" pitchFamily="18" charset="2"/>
              </a:rPr>
              <a:t>         E</a:t>
            </a:r>
            <a:r>
              <a:rPr lang="en-US" baseline="30000">
                <a:sym typeface="Symbol" pitchFamily="18" charset="2"/>
              </a:rPr>
              <a:t>(n-1)+</a:t>
            </a:r>
            <a:r>
              <a:rPr lang="en-US" baseline="-25000">
                <a:sym typeface="Symbol" pitchFamily="18" charset="2"/>
              </a:rPr>
              <a:t>(g) </a:t>
            </a:r>
            <a:r>
              <a:rPr lang="en-US">
                <a:sym typeface="Symbol" pitchFamily="18" charset="2"/>
              </a:rPr>
              <a:t>   E</a:t>
            </a:r>
            <a:r>
              <a:rPr lang="en-US" baseline="30000">
                <a:sym typeface="Symbol" pitchFamily="18" charset="2"/>
              </a:rPr>
              <a:t>n+</a:t>
            </a:r>
            <a:r>
              <a:rPr lang="en-US" baseline="-25000">
                <a:sym typeface="Symbol" pitchFamily="18" charset="2"/>
              </a:rPr>
              <a:t>(g) </a:t>
            </a:r>
            <a:r>
              <a:rPr lang="en-US">
                <a:sym typeface="Symbol" pitchFamily="18" charset="2"/>
              </a:rPr>
              <a:t>+ e</a:t>
            </a:r>
            <a:r>
              <a:rPr lang="en-US" baseline="30000">
                <a:sym typeface="Symbol" pitchFamily="18" charset="2"/>
              </a:rPr>
              <a:t>--      </a:t>
            </a:r>
            <a:r>
              <a:rPr lang="en-US" i="1" baseline="30000">
                <a:sym typeface="Symbol" pitchFamily="18" charset="2"/>
              </a:rPr>
              <a:t> </a:t>
            </a:r>
            <a:r>
              <a:rPr lang="en-US" i="1">
                <a:sym typeface="Symbol" pitchFamily="18" charset="2"/>
              </a:rPr>
              <a:t></a:t>
            </a:r>
            <a:r>
              <a:rPr lang="en-US" i="1" baseline="-25000">
                <a:sym typeface="Symbol" pitchFamily="18" charset="2"/>
              </a:rPr>
              <a:t>n</a:t>
            </a:r>
            <a:r>
              <a:rPr lang="en-US" baseline="-25000">
                <a:sym typeface="Symbol" pitchFamily="18" charset="2"/>
              </a:rPr>
              <a:t> </a:t>
            </a:r>
            <a:r>
              <a:rPr lang="en-US">
                <a:sym typeface="Symbol" pitchFamily="18" charset="2"/>
              </a:rPr>
              <a:t>=  </a:t>
            </a:r>
            <a:r>
              <a:rPr lang="en-US" i="1">
                <a:sym typeface="Symbol" pitchFamily="18" charset="2"/>
              </a:rPr>
              <a:t>n</a:t>
            </a:r>
            <a:r>
              <a:rPr lang="en-US">
                <a:sym typeface="Symbol" pitchFamily="18" charset="2"/>
              </a:rPr>
              <a:t>th ionization energy</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2A246E1-2192-4FCA-83DF-6F9E0DBBC8E8}" type="slidenum">
              <a:rPr lang="en-US"/>
              <a:pPr/>
              <a:t>179</a:t>
            </a:fld>
            <a:endParaRPr lang="en-US"/>
          </a:p>
        </p:txBody>
      </p:sp>
      <p:sp>
        <p:nvSpPr>
          <p:cNvPr id="179202" name="Rectangle 2"/>
          <p:cNvSpPr>
            <a:spLocks noChangeArrowheads="1" noTextEdit="1"/>
          </p:cNvSpPr>
          <p:nvPr>
            <p:ph type="sldImg"/>
          </p:nvPr>
        </p:nvSpPr>
        <p:spPr>
          <a:xfrm>
            <a:off x="1150938" y="692150"/>
            <a:ext cx="4556125" cy="3416300"/>
          </a:xfrm>
          <a:ln w="12699" cap="flat">
            <a:solidFill>
              <a:schemeClr val="tx1"/>
            </a:solidFill>
          </a:ln>
        </p:spPr>
      </p:sp>
      <p:sp>
        <p:nvSpPr>
          <p:cNvPr id="179203"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ED094B4-F0B0-45A8-868E-465E6C6EAE9C}" type="slidenum">
              <a:rPr lang="en-US"/>
              <a:pPr/>
              <a:t>180</a:t>
            </a:fld>
            <a:endParaRPr lang="en-US"/>
          </a:p>
        </p:txBody>
      </p:sp>
      <p:sp>
        <p:nvSpPr>
          <p:cNvPr id="181250" name="Rectangle 2"/>
          <p:cNvSpPr>
            <a:spLocks noChangeArrowheads="1" noTextEdit="1"/>
          </p:cNvSpPr>
          <p:nvPr>
            <p:ph type="sldImg"/>
          </p:nvPr>
        </p:nvSpPr>
        <p:spPr>
          <a:xfrm>
            <a:off x="1150938" y="692150"/>
            <a:ext cx="4556125" cy="3416300"/>
          </a:xfrm>
          <a:ln w="12699" cap="flat">
            <a:solidFill>
              <a:schemeClr val="tx1"/>
            </a:solidFill>
          </a:ln>
        </p:spPr>
      </p:sp>
      <p:sp>
        <p:nvSpPr>
          <p:cNvPr id="181251"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EF2F144-D262-4635-B93F-3FA1423C07F2}" type="slidenum">
              <a:rPr lang="en-US"/>
              <a:pPr/>
              <a:t>181</a:t>
            </a:fld>
            <a:endParaRPr lang="en-US"/>
          </a:p>
        </p:txBody>
      </p:sp>
      <p:sp>
        <p:nvSpPr>
          <p:cNvPr id="183298" name="Rectangle 2"/>
          <p:cNvSpPr>
            <a:spLocks noChangeArrowheads="1" noTextEdit="1"/>
          </p:cNvSpPr>
          <p:nvPr>
            <p:ph type="sldImg"/>
          </p:nvPr>
        </p:nvSpPr>
        <p:spPr>
          <a:xfrm>
            <a:off x="1150938" y="692150"/>
            <a:ext cx="4556125" cy="3416300"/>
          </a:xfrm>
          <a:ln w="12699" cap="flat">
            <a:solidFill>
              <a:schemeClr val="tx1"/>
            </a:solidFill>
          </a:ln>
        </p:spPr>
      </p:sp>
      <p:sp>
        <p:nvSpPr>
          <p:cNvPr id="183299"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4B71A4F-2C94-4532-8FEF-ED620E26F3E2}" type="slidenum">
              <a:rPr lang="en-US"/>
              <a:pPr/>
              <a:t>182</a:t>
            </a:fld>
            <a:endParaRPr lang="en-US"/>
          </a:p>
        </p:txBody>
      </p:sp>
      <p:sp>
        <p:nvSpPr>
          <p:cNvPr id="185346" name="Rectangle 2"/>
          <p:cNvSpPr>
            <a:spLocks noChangeArrowheads="1" noTextEdit="1"/>
          </p:cNvSpPr>
          <p:nvPr>
            <p:ph type="sldImg"/>
          </p:nvPr>
        </p:nvSpPr>
        <p:spPr>
          <a:xfrm>
            <a:off x="1150938" y="692150"/>
            <a:ext cx="4556125" cy="3416300"/>
          </a:xfrm>
          <a:ln w="12699" cap="flat">
            <a:solidFill>
              <a:schemeClr val="tx1"/>
            </a:solidFill>
          </a:ln>
        </p:spPr>
      </p:sp>
      <p:sp>
        <p:nvSpPr>
          <p:cNvPr id="185347" name="Rectangle 3"/>
          <p:cNvSpPr>
            <a:spLocks noGrp="1" noChangeArrowheads="1"/>
          </p:cNvSpPr>
          <p:nvPr>
            <p:ph type="body" idx="1"/>
          </p:nvPr>
        </p:nvSpPr>
        <p:spPr>
          <a:noFill/>
          <a:ln/>
        </p:spPr>
        <p:txBody>
          <a:bodyPr lIns="92075" tIns="46037" rIns="92075" bIns="46037"/>
          <a:lstStyle/>
          <a:p>
            <a:r>
              <a:rPr lang="en-US" b="1"/>
              <a:t>Electron affinity (</a:t>
            </a:r>
            <a:r>
              <a:rPr lang="en-US" i="1"/>
              <a:t>EA</a:t>
            </a:r>
            <a:r>
              <a:rPr lang="en-US" b="1"/>
              <a:t>) </a:t>
            </a:r>
            <a:r>
              <a:rPr lang="en-US"/>
              <a:t>of an element E is defined as the energy change that occurs when an electron is added to a gaseous atom:    </a:t>
            </a:r>
          </a:p>
          <a:p>
            <a:r>
              <a:rPr lang="en-US"/>
              <a:t>        E </a:t>
            </a:r>
            <a:r>
              <a:rPr lang="en-US" baseline="-25000"/>
              <a:t>(g) </a:t>
            </a:r>
            <a:r>
              <a:rPr lang="en-US"/>
              <a:t>+ e</a:t>
            </a:r>
            <a:r>
              <a:rPr lang="en-US" baseline="30000"/>
              <a:t>--  </a:t>
            </a:r>
            <a:r>
              <a:rPr lang="en-US">
                <a:sym typeface="Symbol" pitchFamily="18" charset="2"/>
              </a:rPr>
              <a:t>  E</a:t>
            </a:r>
            <a:r>
              <a:rPr lang="en-US" baseline="30000">
                <a:latin typeface="Arial"/>
                <a:sym typeface="Symbol" pitchFamily="18" charset="2"/>
              </a:rPr>
              <a:t>—</a:t>
            </a:r>
            <a:r>
              <a:rPr lang="en-US" baseline="-25000">
                <a:sym typeface="Symbol" pitchFamily="18" charset="2"/>
              </a:rPr>
              <a:t>(g)  </a:t>
            </a:r>
            <a:r>
              <a:rPr lang="en-US">
                <a:sym typeface="Symbol" pitchFamily="18" charset="2"/>
              </a:rPr>
              <a:t>energy change = </a:t>
            </a:r>
            <a:r>
              <a:rPr lang="en-US" i="1">
                <a:sym typeface="Symbol" pitchFamily="18" charset="2"/>
              </a:rPr>
              <a:t>EA.</a:t>
            </a:r>
          </a:p>
          <a:p>
            <a:endParaRPr lang="en-US" sz="600" i="1">
              <a:sym typeface="Symbol" pitchFamily="18" charset="2"/>
            </a:endParaRPr>
          </a:p>
          <a:p>
            <a:r>
              <a:rPr lang="en-US" i="1">
                <a:latin typeface="Arial"/>
                <a:sym typeface="Symbol" pitchFamily="18" charset="2"/>
              </a:rPr>
              <a:t>•</a:t>
            </a:r>
            <a:r>
              <a:rPr lang="en-US" i="1">
                <a:sym typeface="Symbol" pitchFamily="18" charset="2"/>
              </a:rPr>
              <a:t>   </a:t>
            </a:r>
            <a:r>
              <a:rPr lang="en-US">
                <a:sym typeface="Symbol" pitchFamily="18" charset="2"/>
              </a:rPr>
              <a:t>Electron affinities can be negative (in which case energy is released when an electron is added) or positive (in which case energy must be added to the system to produce an anion) or zero (the process is energetically neutral).</a:t>
            </a:r>
          </a:p>
          <a:p>
            <a:r>
              <a:rPr lang="en-US">
                <a:latin typeface="Arial"/>
                <a:sym typeface="Symbol" pitchFamily="18" charset="2"/>
              </a:rPr>
              <a:t>•</a:t>
            </a:r>
            <a:r>
              <a:rPr lang="en-US">
                <a:sym typeface="Symbol" pitchFamily="18" charset="2"/>
              </a:rPr>
              <a:t>   Halogens have the most negative electron affinities.</a:t>
            </a:r>
          </a:p>
          <a:p>
            <a:r>
              <a:rPr lang="en-US">
                <a:latin typeface="Arial"/>
                <a:sym typeface="Symbol" pitchFamily="18" charset="2"/>
              </a:rPr>
              <a:t>•</a:t>
            </a:r>
            <a:r>
              <a:rPr lang="en-US">
                <a:sym typeface="Symbol" pitchFamily="18" charset="2"/>
              </a:rPr>
              <a:t>   Electron affinities become more negative as we go across a row of the periodic table. </a:t>
            </a:r>
          </a:p>
          <a:p>
            <a:r>
              <a:rPr lang="en-US"/>
              <a:t>Pattern corresponds to the increased effective nuclear charge felt by the valence electrons across a row, which leads to increased electrostatic attractions between the added electron and the nucleus (a more negative </a:t>
            </a:r>
            <a:r>
              <a:rPr lang="en-US" i="1"/>
              <a:t>EA</a:t>
            </a:r>
            <a:r>
              <a:rPr lang="en-US"/>
              <a:t>).</a:t>
            </a:r>
          </a:p>
          <a:p>
            <a:endParaRPr lang="en-US" sz="600"/>
          </a:p>
          <a:p>
            <a:r>
              <a:rPr lang="en-US"/>
              <a:t>The trend is not uniform </a:t>
            </a:r>
            <a:r>
              <a:rPr lang="en-US">
                <a:latin typeface="Arial"/>
              </a:rPr>
              <a:t>—</a:t>
            </a:r>
            <a:r>
              <a:rPr lang="en-US"/>
              <a:t> some of the alkaline earths (Group 2) and all of the noble gases (Group 18) have effective electron affinities of </a:t>
            </a:r>
            <a:r>
              <a:rPr lang="en-US">
                <a:sym typeface="Symbol" pitchFamily="18" charset="2"/>
              </a:rPr>
              <a:t> 0, while the electron affinities for the elements of Group 15 are less negative than those for the Group-14 elements.</a:t>
            </a:r>
          </a:p>
          <a:p>
            <a:endParaRPr lang="en-US" sz="600">
              <a:sym typeface="Symbol" pitchFamily="18" charset="2"/>
            </a:endParaRPr>
          </a:p>
          <a:p>
            <a:r>
              <a:rPr lang="en-US">
                <a:sym typeface="Symbol" pitchFamily="18" charset="2"/>
              </a:rPr>
              <a:t>These exceptions are explained by the groups</a:t>
            </a:r>
            <a:r>
              <a:rPr lang="en-US">
                <a:latin typeface="Arial"/>
                <a:sym typeface="Symbol" pitchFamily="18" charset="2"/>
              </a:rPr>
              <a:t>’</a:t>
            </a:r>
            <a:r>
              <a:rPr lang="en-US">
                <a:sym typeface="Symbol" pitchFamily="18" charset="2"/>
              </a:rPr>
              <a:t> electron</a:t>
            </a:r>
            <a:r>
              <a:rPr lang="en-US" b="1">
                <a:sym typeface="Symbol" pitchFamily="18" charset="2"/>
              </a:rPr>
              <a:t> </a:t>
            </a:r>
            <a:r>
              <a:rPr lang="en-US">
                <a:sym typeface="Symbol" pitchFamily="18" charset="2"/>
              </a:rPr>
              <a:t>configurations. </a:t>
            </a:r>
            <a:endParaRPr lang="en-US" i="1">
              <a:sym typeface="Symbol" pitchFamily="18" charset="2"/>
            </a:endParaRPr>
          </a:p>
          <a:p>
            <a:r>
              <a:rPr lang="en-US"/>
              <a:t>Electron affinities become less negative as we proceed down a column because as </a:t>
            </a:r>
            <a:r>
              <a:rPr lang="en-US" i="1"/>
              <a:t>n</a:t>
            </a:r>
            <a:r>
              <a:rPr lang="en-US"/>
              <a:t> increases, the extra electrons enter orbitals that are increasingly far from the nucleus.</a:t>
            </a:r>
          </a:p>
          <a:p>
            <a:endParaRPr lang="en-US" sz="600"/>
          </a:p>
          <a:p>
            <a:r>
              <a:rPr lang="en-US"/>
              <a:t>Atoms with the largest radii have the lowest ionization energies and have the lowest affinity for an added electron.</a:t>
            </a:r>
          </a:p>
          <a:p>
            <a:endParaRPr lang="en-US" sz="600"/>
          </a:p>
          <a:p>
            <a:r>
              <a:rPr lang="en-US"/>
              <a:t>There are two major exceptions to this trend:</a:t>
            </a:r>
          </a:p>
          <a:p>
            <a:r>
              <a:rPr lang="en-US" i="1">
                <a:sym typeface="Symbol" pitchFamily="18" charset="2"/>
              </a:rPr>
              <a:t>    	</a:t>
            </a:r>
            <a:r>
              <a:rPr lang="en-US">
                <a:sym typeface="Symbol" pitchFamily="18" charset="2"/>
              </a:rPr>
              <a:t>1. Electron affinities of elements B through F in the second row of the periodic table are less negative than those of the elements immediately 		below them in the third row.</a:t>
            </a:r>
          </a:p>
          <a:p>
            <a:r>
              <a:rPr lang="en-US">
                <a:sym typeface="Symbol" pitchFamily="18" charset="2"/>
              </a:rPr>
              <a:t>   	2. Electron affinities of the alkaline earths become more negative from Be to Ba.</a:t>
            </a:r>
          </a:p>
          <a:p>
            <a:endParaRPr lang="en-US"/>
          </a:p>
          <a:p>
            <a:r>
              <a:rPr lang="en-US"/>
              <a:t>Second and higher electron affinities:</a:t>
            </a:r>
          </a:p>
          <a:p>
            <a:r>
              <a:rPr lang="en-US" i="1">
                <a:sym typeface="Symbol" pitchFamily="18" charset="2"/>
              </a:rPr>
              <a:t>      	</a:t>
            </a:r>
            <a:r>
              <a:rPr lang="en-US">
                <a:sym typeface="Symbol" pitchFamily="18" charset="2"/>
              </a:rPr>
              <a:t>E</a:t>
            </a:r>
            <a:r>
              <a:rPr lang="en-US" baseline="-25000">
                <a:sym typeface="Symbol" pitchFamily="18" charset="2"/>
              </a:rPr>
              <a:t>(g) </a:t>
            </a:r>
            <a:r>
              <a:rPr lang="en-US">
                <a:sym typeface="Symbol" pitchFamily="18" charset="2"/>
              </a:rPr>
              <a:t>+  e</a:t>
            </a:r>
            <a:r>
              <a:rPr lang="en-US" baseline="30000">
                <a:sym typeface="Symbol" pitchFamily="18" charset="2"/>
              </a:rPr>
              <a:t>--  </a:t>
            </a:r>
            <a:r>
              <a:rPr lang="en-US">
                <a:sym typeface="Symbol" pitchFamily="18" charset="2"/>
              </a:rPr>
              <a:t>  E</a:t>
            </a:r>
            <a:r>
              <a:rPr lang="en-US" baseline="30000">
                <a:latin typeface="Arial"/>
                <a:sym typeface="Symbol" pitchFamily="18" charset="2"/>
              </a:rPr>
              <a:t>—</a:t>
            </a:r>
            <a:r>
              <a:rPr lang="en-US" baseline="-25000">
                <a:sym typeface="Symbol" pitchFamily="18" charset="2"/>
              </a:rPr>
              <a:t>(g)           </a:t>
            </a:r>
            <a:r>
              <a:rPr lang="en-US">
                <a:sym typeface="Symbol" pitchFamily="18" charset="2"/>
              </a:rPr>
              <a:t>energy change = </a:t>
            </a:r>
            <a:r>
              <a:rPr lang="en-US" i="1">
                <a:sym typeface="Symbol" pitchFamily="18" charset="2"/>
              </a:rPr>
              <a:t>EA</a:t>
            </a:r>
            <a:r>
              <a:rPr lang="en-US" i="1" baseline="-25000">
                <a:sym typeface="Symbol" pitchFamily="18" charset="2"/>
              </a:rPr>
              <a:t>1 </a:t>
            </a:r>
          </a:p>
          <a:p>
            <a:r>
              <a:rPr lang="en-US">
                <a:sym typeface="Symbol" pitchFamily="18" charset="2"/>
              </a:rPr>
              <a:t>      	E</a:t>
            </a:r>
            <a:r>
              <a:rPr lang="en-US" baseline="30000">
                <a:latin typeface="Arial"/>
                <a:sym typeface="Symbol" pitchFamily="18" charset="2"/>
              </a:rPr>
              <a:t>—</a:t>
            </a:r>
            <a:r>
              <a:rPr lang="en-US" baseline="-25000">
                <a:sym typeface="Symbol" pitchFamily="18" charset="2"/>
              </a:rPr>
              <a:t>(g)  </a:t>
            </a:r>
            <a:r>
              <a:rPr lang="en-US">
                <a:sym typeface="Symbol" pitchFamily="18" charset="2"/>
              </a:rPr>
              <a:t>+  e</a:t>
            </a:r>
            <a:r>
              <a:rPr lang="en-US" baseline="30000">
                <a:sym typeface="Symbol" pitchFamily="18" charset="2"/>
              </a:rPr>
              <a:t>--  </a:t>
            </a:r>
            <a:r>
              <a:rPr lang="en-US">
                <a:sym typeface="Symbol" pitchFamily="18" charset="2"/>
              </a:rPr>
              <a:t>  E</a:t>
            </a:r>
            <a:r>
              <a:rPr lang="en-US" baseline="30000">
                <a:sym typeface="Symbol" pitchFamily="18" charset="2"/>
              </a:rPr>
              <a:t>2--          </a:t>
            </a:r>
            <a:r>
              <a:rPr lang="en-US">
                <a:sym typeface="Symbol" pitchFamily="18" charset="2"/>
              </a:rPr>
              <a:t>energy change = </a:t>
            </a:r>
            <a:r>
              <a:rPr lang="en-US" i="1">
                <a:sym typeface="Symbol" pitchFamily="18" charset="2"/>
              </a:rPr>
              <a:t>EA</a:t>
            </a:r>
            <a:r>
              <a:rPr lang="en-US" i="1" baseline="-25000">
                <a:sym typeface="Symbol" pitchFamily="18" charset="2"/>
              </a:rPr>
              <a:t>2</a:t>
            </a:r>
          </a:p>
          <a:p>
            <a:endParaRPr lang="en-US" sz="600" i="1" baseline="-25000">
              <a:sym typeface="Symbol" pitchFamily="18" charset="2"/>
            </a:endParaRPr>
          </a:p>
          <a:p>
            <a:r>
              <a:rPr lang="en-US">
                <a:latin typeface="Arial"/>
                <a:sym typeface="Symbol" pitchFamily="18" charset="2"/>
              </a:rPr>
              <a:t>•</a:t>
            </a:r>
            <a:r>
              <a:rPr lang="en-US">
                <a:sym typeface="Symbol" pitchFamily="18" charset="2"/>
              </a:rPr>
              <a:t>   First electron affinity can be  0 or negative, depending on the electron configuration of the atom.</a:t>
            </a:r>
            <a:endParaRPr lang="en-US" sz="600">
              <a:sym typeface="Symbol" pitchFamily="18" charset="2"/>
            </a:endParaRPr>
          </a:p>
          <a:p>
            <a:r>
              <a:rPr lang="en-US">
                <a:latin typeface="Arial"/>
                <a:sym typeface="Symbol" pitchFamily="18" charset="2"/>
              </a:rPr>
              <a:t>•</a:t>
            </a:r>
            <a:r>
              <a:rPr lang="en-US">
                <a:sym typeface="Symbol" pitchFamily="18" charset="2"/>
              </a:rPr>
              <a:t>   Second electron affinity is always positive because the increased electron-electron repulsions in a dianion are far greater than the attraction of the nucleus for the extra electrons.</a:t>
            </a:r>
          </a:p>
          <a:p>
            <a:endParaRPr lang="en-US" i="1">
              <a:sym typeface="Symbol" pitchFamily="18" charset="2"/>
            </a:endParaRPr>
          </a:p>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49969C5-6D5F-4353-8561-7F47E9D5F353}" type="slidenum">
              <a:rPr lang="en-US"/>
              <a:pPr/>
              <a:t>183</a:t>
            </a:fld>
            <a:endParaRPr lang="en-US"/>
          </a:p>
        </p:txBody>
      </p:sp>
      <p:sp>
        <p:nvSpPr>
          <p:cNvPr id="187394" name="Rectangle 2"/>
          <p:cNvSpPr>
            <a:spLocks noChangeArrowheads="1" noTextEdit="1"/>
          </p:cNvSpPr>
          <p:nvPr>
            <p:ph type="sldImg"/>
          </p:nvPr>
        </p:nvSpPr>
        <p:spPr>
          <a:xfrm>
            <a:off x="1150938" y="692150"/>
            <a:ext cx="4556125" cy="3416300"/>
          </a:xfrm>
          <a:ln w="12699" cap="flat">
            <a:solidFill>
              <a:schemeClr val="tx1"/>
            </a:solidFill>
          </a:ln>
        </p:spPr>
      </p:sp>
      <p:sp>
        <p:nvSpPr>
          <p:cNvPr id="187395"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EE1C529-B54E-424F-A822-3A4DF86608AE}" type="slidenum">
              <a:rPr lang="en-US"/>
              <a:pPr/>
              <a:t>17</a:t>
            </a:fld>
            <a:endParaRPr lang="en-US"/>
          </a:p>
        </p:txBody>
      </p:sp>
      <p:sp>
        <p:nvSpPr>
          <p:cNvPr id="645122" name="Rectangle 2"/>
          <p:cNvSpPr>
            <a:spLocks noChangeArrowheads="1" noTextEdit="1"/>
          </p:cNvSpPr>
          <p:nvPr>
            <p:ph type="sldImg"/>
          </p:nvPr>
        </p:nvSpPr>
        <p:spPr>
          <a:ln/>
        </p:spPr>
      </p:sp>
      <p:sp>
        <p:nvSpPr>
          <p:cNvPr id="6451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9C73BC1-8656-4C66-995C-6233D64DC873}" type="slidenum">
              <a:rPr lang="en-US"/>
              <a:pPr/>
              <a:t>184</a:t>
            </a:fld>
            <a:endParaRPr lang="en-US"/>
          </a:p>
        </p:txBody>
      </p:sp>
      <p:sp>
        <p:nvSpPr>
          <p:cNvPr id="189442" name="Rectangle 2"/>
          <p:cNvSpPr>
            <a:spLocks noChangeArrowheads="1" noTextEdit="1"/>
          </p:cNvSpPr>
          <p:nvPr>
            <p:ph type="sldImg"/>
          </p:nvPr>
        </p:nvSpPr>
        <p:spPr>
          <a:xfrm>
            <a:off x="1150938" y="692150"/>
            <a:ext cx="4556125" cy="3416300"/>
          </a:xfrm>
          <a:ln w="12699" cap="flat">
            <a:solidFill>
              <a:schemeClr val="tx1"/>
            </a:solidFill>
          </a:ln>
        </p:spPr>
      </p:sp>
      <p:sp>
        <p:nvSpPr>
          <p:cNvPr id="189443" name="Rectangle 3"/>
          <p:cNvSpPr>
            <a:spLocks noGrp="1" noChangeArrowheads="1"/>
          </p:cNvSpPr>
          <p:nvPr>
            <p:ph type="body" idx="1"/>
          </p:nvPr>
        </p:nvSpPr>
        <p:spPr>
          <a:ln/>
        </p:spPr>
        <p:txBody>
          <a:bodyPr lIns="92075" tIns="46037" rIns="92075" bIns="46037"/>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71626DA-91B2-42DA-B283-945CFA257892}" type="slidenum">
              <a:rPr lang="en-US"/>
              <a:pPr/>
              <a:t>189</a:t>
            </a:fld>
            <a:endParaRPr lang="en-US"/>
          </a:p>
        </p:txBody>
      </p:sp>
      <p:sp>
        <p:nvSpPr>
          <p:cNvPr id="152578" name="Rectangle 2"/>
          <p:cNvSpPr>
            <a:spLocks noChangeArrowheads="1" noTextEdit="1"/>
          </p:cNvSpPr>
          <p:nvPr>
            <p:ph type="sldImg"/>
          </p:nvPr>
        </p:nvSpPr>
        <p:spPr>
          <a:ln/>
        </p:spPr>
      </p:sp>
      <p:sp>
        <p:nvSpPr>
          <p:cNvPr id="152579" name="Rectangle 3"/>
          <p:cNvSpPr>
            <a:spLocks noGrp="1" noChangeArrowheads="1"/>
          </p:cNvSpPr>
          <p:nvPr>
            <p:ph type="body" idx="1"/>
          </p:nvPr>
        </p:nvSpPr>
        <p:spPr/>
        <p:txBody>
          <a:bodyPr/>
          <a:lstStyle/>
          <a:p>
            <a:r>
              <a:rPr lang="en-US"/>
              <a:t>Objectives:</a:t>
            </a:r>
          </a:p>
          <a:p>
            <a:r>
              <a:rPr lang="en-US"/>
              <a:t>	To predict a physical property for an element given the values of other elements in the same group.</a:t>
            </a:r>
          </a:p>
          <a:p>
            <a:r>
              <a:rPr lang="en-US"/>
              <a:t>	To predict a chemical formula for a compound given the formulas of other compounds containing an element in the same group.</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F9F6348-92DC-4B0A-A0AE-BAFB736D65A5}" type="slidenum">
              <a:rPr lang="en-US"/>
              <a:pPr/>
              <a:t>190</a:t>
            </a:fld>
            <a:endParaRPr lang="en-US"/>
          </a:p>
        </p:txBody>
      </p:sp>
      <p:sp>
        <p:nvSpPr>
          <p:cNvPr id="566274" name="Rectangle 2"/>
          <p:cNvSpPr>
            <a:spLocks noChangeArrowheads="1" noTextEdit="1"/>
          </p:cNvSpPr>
          <p:nvPr>
            <p:ph type="sldImg"/>
          </p:nvPr>
        </p:nvSpPr>
        <p:spPr>
          <a:ln/>
        </p:spPr>
      </p:sp>
      <p:sp>
        <p:nvSpPr>
          <p:cNvPr id="566275" name="Rectangle 3"/>
          <p:cNvSpPr>
            <a:spLocks noGrp="1" noChangeArrowheads="1"/>
          </p:cNvSpPr>
          <p:nvPr>
            <p:ph type="body" idx="1"/>
          </p:nvPr>
        </p:nvSpPr>
        <p:spPr/>
        <p:txBody>
          <a:bodyPr/>
          <a:lstStyle/>
          <a:p>
            <a:r>
              <a:rPr lang="en-US"/>
              <a:t>•  Elements with the highest ionization energies are those with the most negative electron affinities, which are located in the upper-right corner of the periodic table.</a:t>
            </a:r>
          </a:p>
          <a:p>
            <a:r>
              <a:rPr lang="en-US"/>
              <a:t>•  Elements with the lowest ionization energies are those with the least negative electron affinities and are located in the lower-left corner of the periodic table.</a:t>
            </a:r>
          </a:p>
          <a:p>
            <a:r>
              <a:rPr lang="en-US"/>
              <a:t>•  The tendency of an element to gain or lose electrons is important in determining its chemistry.</a:t>
            </a:r>
          </a:p>
          <a:p>
            <a:r>
              <a:rPr lang="en-US"/>
              <a:t>•   Various methods have been developed to describe this tendency quantitatively.</a:t>
            </a:r>
          </a:p>
          <a:p>
            <a:r>
              <a:rPr lang="en-US"/>
              <a:t>•   The most important method is called </a:t>
            </a:r>
            <a:r>
              <a:rPr lang="en-US" b="1" i="1"/>
              <a:t>electronegativity</a:t>
            </a:r>
            <a:r>
              <a:rPr lang="en-US" i="1"/>
              <a:t> </a:t>
            </a:r>
            <a:r>
              <a:rPr lang="en-US"/>
              <a:t>(</a:t>
            </a:r>
            <a:r>
              <a:rPr lang="en-US">
                <a:sym typeface="Symbol" pitchFamily="18" charset="2"/>
              </a:rPr>
              <a:t>), defined as the relative ability of an atom to attract electrons to itself in a chemical compound.</a:t>
            </a:r>
          </a:p>
          <a:p>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14DDC18-8061-430E-A0A8-28D57878FDD7}" type="slidenum">
              <a:rPr lang="en-US"/>
              <a:pPr/>
              <a:t>192</a:t>
            </a:fld>
            <a:endParaRPr lang="en-US"/>
          </a:p>
        </p:txBody>
      </p:sp>
      <p:sp>
        <p:nvSpPr>
          <p:cNvPr id="567298" name="Rectangle 2"/>
          <p:cNvSpPr>
            <a:spLocks noChangeArrowheads="1" noTextEdit="1"/>
          </p:cNvSpPr>
          <p:nvPr>
            <p:ph type="sldImg"/>
          </p:nvPr>
        </p:nvSpPr>
        <p:spPr>
          <a:ln/>
        </p:spPr>
      </p:sp>
      <p:sp>
        <p:nvSpPr>
          <p:cNvPr id="567299" name="Rectangle 3"/>
          <p:cNvSpPr>
            <a:spLocks noGrp="1" noChangeArrowheads="1"/>
          </p:cNvSpPr>
          <p:nvPr>
            <p:ph type="body" idx="1"/>
          </p:nvPr>
        </p:nvSpPr>
        <p:spPr/>
        <p:txBody>
          <a:bodyPr/>
          <a:lstStyle/>
          <a:p>
            <a:r>
              <a:rPr lang="en-US" sz="1000"/>
              <a:t>•  Elements with the highest ionization energies are those with the most negative electron affinities, which are located in the upper-right corner of the periodic table.</a:t>
            </a:r>
          </a:p>
          <a:p>
            <a:r>
              <a:rPr lang="en-US" sz="1000"/>
              <a:t>•  Elements with the lowest ionization energies are those with the least negative electron affinities and are located in the lower-left corner of the periodic table.</a:t>
            </a:r>
          </a:p>
          <a:p>
            <a:r>
              <a:rPr lang="en-US" sz="1000"/>
              <a:t>•  The tendency of an element to gain or lose electrons is important in determining its chemistry.</a:t>
            </a:r>
          </a:p>
          <a:p>
            <a:r>
              <a:rPr lang="en-US" sz="1000"/>
              <a:t>•   Various methods have been developed to describe this tendency quantitatively.</a:t>
            </a:r>
          </a:p>
          <a:p>
            <a:r>
              <a:rPr lang="en-US" sz="1000"/>
              <a:t>•   The most important method is called </a:t>
            </a:r>
            <a:r>
              <a:rPr lang="en-US" sz="1000" b="1" i="1"/>
              <a:t>electronegativity</a:t>
            </a:r>
            <a:r>
              <a:rPr lang="en-US" sz="1000" i="1"/>
              <a:t> </a:t>
            </a:r>
            <a:r>
              <a:rPr lang="en-US" sz="1000"/>
              <a:t>(</a:t>
            </a:r>
            <a:r>
              <a:rPr lang="en-US" sz="1000">
                <a:sym typeface="Symbol" pitchFamily="18" charset="2"/>
              </a:rPr>
              <a:t>), defined as the relative ability of an atom to attract electrons to itself in a chemical compound.</a:t>
            </a:r>
          </a:p>
          <a:p>
            <a:endParaRPr lang="en-US" sz="1000"/>
          </a:p>
          <a:p>
            <a:r>
              <a:rPr lang="en-US" sz="1000"/>
              <a:t>Rules for assigning oxidation states are based on the relative electronegativities of the elements — the more-electronegative element in a binary compound is assigned a negative oxidation state</a:t>
            </a:r>
          </a:p>
          <a:p>
            <a:endParaRPr lang="en-US" sz="500"/>
          </a:p>
          <a:p>
            <a:r>
              <a:rPr lang="en-US" sz="1000"/>
              <a:t>Electronegativity values used to predict bond energies, bond polarities, and the kinds of reactions that compounds undergo</a:t>
            </a:r>
          </a:p>
          <a:p>
            <a:endParaRPr lang="en-US" sz="500"/>
          </a:p>
          <a:p>
            <a:r>
              <a:rPr lang="en-US" sz="1000"/>
              <a:t>Trends in periodic properties:</a:t>
            </a:r>
          </a:p>
          <a:p>
            <a:r>
              <a:rPr lang="en-US" sz="1000"/>
              <a:t>     	1. Atomic radii decrease from lower left to upper right in the periodic table.</a:t>
            </a:r>
          </a:p>
          <a:p>
            <a:r>
              <a:rPr lang="en-US" sz="1000"/>
              <a:t>     	2. Ionization energies become more positive, electron affinities become more negative, and electronegativities increase from 	the lower left to the upper right.</a:t>
            </a:r>
          </a:p>
          <a:p>
            <a:endParaRPr lang="en-US" sz="1000" b="1" i="1">
              <a:effectLst>
                <a:outerShdw blurRad="38100" dist="38100" dir="2700000" algn="tl">
                  <a:srgbClr val="C0C0C0"/>
                </a:outerShdw>
              </a:effectLst>
            </a:endParaRPr>
          </a:p>
          <a:p>
            <a:endParaRPr lang="en-US" sz="1000"/>
          </a:p>
          <a:p>
            <a:endParaRPr lang="en-US" sz="1000"/>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3363F5C-7167-4E55-991D-79DDE2DC3359}" type="slidenum">
              <a:rPr lang="en-US"/>
              <a:pPr/>
              <a:t>195</a:t>
            </a:fld>
            <a:endParaRPr lang="en-US"/>
          </a:p>
        </p:txBody>
      </p:sp>
      <p:sp>
        <p:nvSpPr>
          <p:cNvPr id="122882" name="Rectangle 2"/>
          <p:cNvSpPr>
            <a:spLocks noChangeArrowheads="1" noTextEdit="1"/>
          </p:cNvSpPr>
          <p:nvPr>
            <p:ph type="sldImg"/>
          </p:nvPr>
        </p:nvSpPr>
        <p:spPr>
          <a:ln/>
        </p:spPr>
      </p:sp>
      <p:sp>
        <p:nvSpPr>
          <p:cNvPr id="122883" name="Rectangle 3"/>
          <p:cNvSpPr>
            <a:spLocks noGrp="1" noChangeArrowheads="1"/>
          </p:cNvSpPr>
          <p:nvPr>
            <p:ph type="body" idx="1"/>
          </p:nvPr>
        </p:nvSpPr>
        <p:spPr/>
        <p:txBody>
          <a:bodyPr/>
          <a:lstStyle/>
          <a:p>
            <a:r>
              <a:rPr lang="en-US"/>
              <a:t>Minerals are considered the inorganic elements of the body.  Minerals fall into two categories – the major minerals and the trace minerals, or trace elements, as they are sometimes called.  </a:t>
            </a:r>
          </a:p>
          <a:p>
            <a:r>
              <a:rPr lang="en-US"/>
              <a:t>     Trace elements are minerals with dietary daily requirements of 100 mg or less.  They are found in foods derived from both plants and animals.  Though these elements are present in very small quantities, they perform a variety of essential functions in the body.</a:t>
            </a:r>
          </a:p>
          <a:p>
            <a:endParaRPr lang="en-US"/>
          </a:p>
          <a:p>
            <a:r>
              <a:rPr lang="en-US"/>
              <a:t>Elements that are absolutely required in the diets of humans are called </a:t>
            </a:r>
            <a:r>
              <a:rPr lang="en-US" b="1"/>
              <a:t>essential elements </a:t>
            </a:r>
            <a:r>
              <a:rPr lang="en-US"/>
              <a:t>(highlighted in purple).</a:t>
            </a:r>
          </a:p>
          <a:p>
            <a:endParaRPr lang="en-US" sz="500" b="1"/>
          </a:p>
          <a:p>
            <a:r>
              <a:rPr lang="en-US"/>
              <a:t>Essential elements are restricted to the first four rows of the periodic table with only two exceptions (Mo and </a:t>
            </a:r>
            <a:r>
              <a:rPr lang="en-US">
                <a:sym typeface="Symbol" pitchFamily="18" charset="2"/>
              </a:rPr>
              <a:t>).</a:t>
            </a:r>
          </a:p>
          <a:p>
            <a:endParaRPr lang="en-US" sz="500">
              <a:sym typeface="Symbol" pitchFamily="18" charset="2"/>
            </a:endParaRPr>
          </a:p>
          <a:p>
            <a:r>
              <a:rPr lang="en-US">
                <a:sym typeface="Symbol" pitchFamily="18" charset="2"/>
              </a:rPr>
              <a:t>An essential element is one that is required for life and whose absence results in death.</a:t>
            </a:r>
          </a:p>
          <a:p>
            <a:endParaRPr lang="en-US" sz="500">
              <a:sym typeface="Symbol" pitchFamily="18" charset="2"/>
            </a:endParaRPr>
          </a:p>
          <a:p>
            <a:r>
              <a:rPr lang="en-US">
                <a:sym typeface="Symbol" pitchFamily="18" charset="2"/>
              </a:rPr>
              <a:t>An element is considered to be essential if a deficiency consistently causes abnormal development or functioning and  if dietary supplementation of that element and only that element prevents this adverse effect.</a:t>
            </a:r>
          </a:p>
          <a:p>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1758C2F-B3FC-4140-88E4-92DA55A212C7}" type="slidenum">
              <a:rPr lang="en-US"/>
              <a:pPr/>
              <a:t>196</a:t>
            </a:fld>
            <a:endParaRPr lang="en-US"/>
          </a:p>
        </p:txBody>
      </p:sp>
      <p:sp>
        <p:nvSpPr>
          <p:cNvPr id="585730" name="Rectangle 2"/>
          <p:cNvSpPr>
            <a:spLocks noChangeArrowheads="1" noTextEdit="1"/>
          </p:cNvSpPr>
          <p:nvPr>
            <p:ph type="sldImg"/>
          </p:nvPr>
        </p:nvSpPr>
        <p:spPr>
          <a:ln/>
        </p:spPr>
      </p:sp>
      <p:sp>
        <p:nvSpPr>
          <p:cNvPr id="585731" name="Rectangle 3"/>
          <p:cNvSpPr>
            <a:spLocks noGrp="1" noChangeArrowheads="1"/>
          </p:cNvSpPr>
          <p:nvPr>
            <p:ph type="body" idx="1"/>
          </p:nvPr>
        </p:nvSpPr>
        <p:spPr/>
        <p:txBody>
          <a:bodyPr/>
          <a:lstStyle/>
          <a:p>
            <a:pPr>
              <a:lnSpc>
                <a:spcPct val="80000"/>
              </a:lnSpc>
            </a:pPr>
            <a:r>
              <a:rPr lang="en-US" sz="800"/>
              <a:t>Elements that are present in trace amounts can exert large effects on the health of an organism.</a:t>
            </a:r>
          </a:p>
          <a:p>
            <a:pPr>
              <a:lnSpc>
                <a:spcPct val="80000"/>
              </a:lnSpc>
            </a:pPr>
            <a:endParaRPr lang="en-US" sz="400"/>
          </a:p>
          <a:p>
            <a:pPr>
              <a:lnSpc>
                <a:spcPct val="80000"/>
              </a:lnSpc>
            </a:pPr>
            <a:r>
              <a:rPr lang="en-US" sz="800"/>
              <a:t>Elements function as part of an amplification mechanism, in which a molecule containing a trace element is an essential part of a larger molecule that acts in turn to regulate the concentrations of other molecules.</a:t>
            </a:r>
          </a:p>
          <a:p>
            <a:pPr>
              <a:lnSpc>
                <a:spcPct val="80000"/>
              </a:lnSpc>
            </a:pPr>
            <a:endParaRPr lang="en-US" sz="400"/>
          </a:p>
          <a:p>
            <a:pPr>
              <a:lnSpc>
                <a:spcPct val="80000"/>
              </a:lnSpc>
            </a:pPr>
            <a:r>
              <a:rPr lang="en-US" sz="800"/>
              <a:t>Essential trace elements in mammals have four general roles:</a:t>
            </a:r>
          </a:p>
          <a:p>
            <a:pPr>
              <a:lnSpc>
                <a:spcPct val="80000"/>
              </a:lnSpc>
            </a:pPr>
            <a:r>
              <a:rPr lang="en-US" sz="800"/>
              <a:t>    		1. They can behave as macrominerals.</a:t>
            </a:r>
          </a:p>
          <a:p>
            <a:pPr>
              <a:lnSpc>
                <a:spcPct val="80000"/>
              </a:lnSpc>
            </a:pPr>
            <a:r>
              <a:rPr lang="en-US" sz="800"/>
              <a:t>    		2. They can participate in the catalysis of group transfer reactions.</a:t>
            </a:r>
          </a:p>
          <a:p>
            <a:pPr>
              <a:lnSpc>
                <a:spcPct val="80000"/>
              </a:lnSpc>
            </a:pPr>
            <a:r>
              <a:rPr lang="en-US" sz="800"/>
              <a:t>    		3. They can participate in oxidation-reduction reactions.</a:t>
            </a:r>
          </a:p>
          <a:p>
            <a:pPr>
              <a:lnSpc>
                <a:spcPct val="80000"/>
              </a:lnSpc>
            </a:pPr>
            <a:r>
              <a:rPr lang="en-US" sz="800"/>
              <a:t>    		4. They can serve as structural components.</a:t>
            </a:r>
          </a:p>
          <a:p>
            <a:pPr>
              <a:lnSpc>
                <a:spcPct val="80000"/>
              </a:lnSpc>
            </a:pPr>
            <a:endParaRPr lang="en-US" sz="800"/>
          </a:p>
          <a:p>
            <a:pPr>
              <a:lnSpc>
                <a:spcPct val="80000"/>
              </a:lnSpc>
            </a:pPr>
            <a:r>
              <a:rPr lang="en-US" sz="800"/>
              <a:t>The </a:t>
            </a:r>
            <a:r>
              <a:rPr lang="en-US" sz="800" b="1"/>
              <a:t>macrominerals</a:t>
            </a:r>
            <a:r>
              <a:rPr lang="en-US" sz="800"/>
              <a:t> (sodium, magnesium, potassium, calcium, chlorine, and phosphorus) are found in large amounts in biological tissues.</a:t>
            </a:r>
            <a:endParaRPr lang="en-US" sz="500"/>
          </a:p>
          <a:p>
            <a:pPr>
              <a:lnSpc>
                <a:spcPct val="80000"/>
              </a:lnSpc>
            </a:pPr>
            <a:r>
              <a:rPr lang="en-US" sz="800"/>
              <a:t>•   Macrominerals are present as inorganic compounds, either dissolved or precipitated.</a:t>
            </a:r>
            <a:endParaRPr lang="en-US" sz="500"/>
          </a:p>
          <a:p>
            <a:pPr>
              <a:lnSpc>
                <a:spcPct val="80000"/>
              </a:lnSpc>
            </a:pPr>
            <a:r>
              <a:rPr lang="en-US" sz="800"/>
              <a:t>•   All form monatomic ions except phosphorus.</a:t>
            </a:r>
            <a:endParaRPr lang="en-US" sz="400"/>
          </a:p>
          <a:p>
            <a:pPr>
              <a:lnSpc>
                <a:spcPct val="80000"/>
              </a:lnSpc>
            </a:pPr>
            <a:r>
              <a:rPr lang="en-US" sz="800"/>
              <a:t>•   Body fluids of all multicellular organisms contain high concentrations of these ions.</a:t>
            </a:r>
            <a:endParaRPr lang="en-US" sz="400"/>
          </a:p>
          <a:p>
            <a:pPr>
              <a:lnSpc>
                <a:spcPct val="80000"/>
              </a:lnSpc>
            </a:pPr>
            <a:r>
              <a:rPr lang="en-US" sz="800"/>
              <a:t>•   Substantial energy is required for transport of these ions across cell membranes — selection of ion pumps based on differences in ionic radius.</a:t>
            </a:r>
            <a:endParaRPr lang="en-US" sz="400"/>
          </a:p>
          <a:p>
            <a:pPr>
              <a:lnSpc>
                <a:spcPct val="80000"/>
              </a:lnSpc>
            </a:pPr>
            <a:r>
              <a:rPr lang="en-US" sz="800"/>
              <a:t>•   It is important to maintain optimum levels of macrominerals because temporary changes in their concentrations within a cell affect biological functions.  </a:t>
            </a:r>
          </a:p>
          <a:p>
            <a:pPr>
              <a:lnSpc>
                <a:spcPct val="80000"/>
              </a:lnSpc>
            </a:pPr>
            <a:r>
              <a:rPr lang="en-US" sz="800"/>
              <a:t>Trace metal ions play crucial roles in many biological group transfer reactions.</a:t>
            </a:r>
          </a:p>
          <a:p>
            <a:pPr>
              <a:lnSpc>
                <a:spcPct val="80000"/>
              </a:lnSpc>
            </a:pPr>
            <a:endParaRPr lang="en-US" sz="400"/>
          </a:p>
          <a:p>
            <a:pPr>
              <a:lnSpc>
                <a:spcPct val="80000"/>
              </a:lnSpc>
            </a:pPr>
            <a:r>
              <a:rPr lang="en-US" sz="800"/>
              <a:t>In these reactions, a recognizable functional group is transferred from one molecule to another.</a:t>
            </a:r>
          </a:p>
          <a:p>
            <a:pPr>
              <a:lnSpc>
                <a:spcPct val="80000"/>
              </a:lnSpc>
            </a:pPr>
            <a:endParaRPr lang="en-US" sz="400"/>
          </a:p>
          <a:p>
            <a:pPr>
              <a:lnSpc>
                <a:spcPct val="80000"/>
              </a:lnSpc>
            </a:pPr>
            <a:r>
              <a:rPr lang="en-US" sz="800"/>
              <a:t>To neutralize the negative charge on the molecule that is undergoing the reaction, many biological reactions of this type require the presence of metal ions.</a:t>
            </a:r>
          </a:p>
          <a:p>
            <a:pPr>
              <a:lnSpc>
                <a:spcPct val="80000"/>
              </a:lnSpc>
            </a:pPr>
            <a:endParaRPr lang="en-US" sz="400"/>
          </a:p>
          <a:p>
            <a:pPr>
              <a:lnSpc>
                <a:spcPct val="80000"/>
              </a:lnSpc>
            </a:pPr>
            <a:r>
              <a:rPr lang="en-US" sz="800"/>
              <a:t>Effectiveness of a metal ion depends on its charge and radius. </a:t>
            </a:r>
          </a:p>
          <a:p>
            <a:pPr>
              <a:lnSpc>
                <a:spcPct val="80000"/>
              </a:lnSpc>
            </a:pPr>
            <a:endParaRPr lang="en-US" sz="800"/>
          </a:p>
          <a:p>
            <a:pPr>
              <a:lnSpc>
                <a:spcPct val="80000"/>
              </a:lnSpc>
            </a:pPr>
            <a:r>
              <a:rPr lang="en-US" sz="800"/>
              <a:t>The third important role of trace elements is to transfer electrons in biological oxidation-reduction reactions.</a:t>
            </a:r>
          </a:p>
          <a:p>
            <a:pPr>
              <a:lnSpc>
                <a:spcPct val="80000"/>
              </a:lnSpc>
            </a:pPr>
            <a:endParaRPr lang="en-US" sz="400"/>
          </a:p>
          <a:p>
            <a:pPr>
              <a:lnSpc>
                <a:spcPct val="80000"/>
              </a:lnSpc>
            </a:pPr>
            <a:r>
              <a:rPr lang="en-US" sz="800"/>
              <a:t>Because most transition metals have multiple oxidation states separated by only one electron, they are uniquely suited to transfer multiple electrons one at a time.</a:t>
            </a:r>
          </a:p>
          <a:p>
            <a:pPr>
              <a:lnSpc>
                <a:spcPct val="80000"/>
              </a:lnSpc>
            </a:pPr>
            <a:endParaRPr lang="en-US" sz="400"/>
          </a:p>
          <a:p>
            <a:pPr>
              <a:lnSpc>
                <a:spcPct val="80000"/>
              </a:lnSpc>
            </a:pPr>
            <a:r>
              <a:rPr lang="en-US" sz="800"/>
              <a:t>Many of the</a:t>
            </a:r>
            <a:r>
              <a:rPr lang="en-US" sz="800" i="1"/>
              <a:t> p</a:t>
            </a:r>
            <a:r>
              <a:rPr lang="en-US" sz="800"/>
              <a:t>-block elements are suited for transferring two electrons at once.</a:t>
            </a:r>
          </a:p>
          <a:p>
            <a:pPr>
              <a:lnSpc>
                <a:spcPct val="80000"/>
              </a:lnSpc>
            </a:pPr>
            <a:r>
              <a:rPr lang="en-US" sz="800"/>
              <a:t>Trace elements act as essential structural components of biological tissues or molecules.</a:t>
            </a:r>
          </a:p>
          <a:p>
            <a:pPr>
              <a:lnSpc>
                <a:spcPct val="80000"/>
              </a:lnSpc>
            </a:pPr>
            <a:endParaRPr lang="en-US" sz="300"/>
          </a:p>
          <a:p>
            <a:pPr>
              <a:lnSpc>
                <a:spcPct val="80000"/>
              </a:lnSpc>
            </a:pPr>
            <a:r>
              <a:rPr lang="en-US" sz="800"/>
              <a:t>The trace element stabilizes a particular three-dimensional structure of the biomolecule in which it is found.</a:t>
            </a:r>
          </a:p>
          <a:p>
            <a:pPr>
              <a:lnSpc>
                <a:spcPct val="80000"/>
              </a:lnSpc>
            </a:pPr>
            <a:endParaRPr lang="en-US" sz="800"/>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1D86521-5386-4571-9C48-55EA5D49783C}" type="slidenum">
              <a:rPr lang="en-US"/>
              <a:pPr/>
              <a:t>197</a:t>
            </a:fld>
            <a:endParaRPr lang="en-US"/>
          </a:p>
        </p:txBody>
      </p:sp>
      <p:sp>
        <p:nvSpPr>
          <p:cNvPr id="664578" name="Rectangle 2"/>
          <p:cNvSpPr>
            <a:spLocks noChangeArrowheads="1" noTextEdit="1"/>
          </p:cNvSpPr>
          <p:nvPr>
            <p:ph type="sldImg"/>
          </p:nvPr>
        </p:nvSpPr>
        <p:spPr>
          <a:ln/>
        </p:spPr>
      </p:sp>
      <p:sp>
        <p:nvSpPr>
          <p:cNvPr id="6645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E9DE956-1327-4AFF-9000-0DDF96BB3584}" type="slidenum">
              <a:rPr lang="en-US"/>
              <a:pPr/>
              <a:t>198</a:t>
            </a:fld>
            <a:endParaRPr lang="en-US"/>
          </a:p>
        </p:txBody>
      </p:sp>
      <p:sp>
        <p:nvSpPr>
          <p:cNvPr id="660482" name="Rectangle 2"/>
          <p:cNvSpPr>
            <a:spLocks noChangeArrowheads="1" noTextEdit="1"/>
          </p:cNvSpPr>
          <p:nvPr>
            <p:ph type="sldImg"/>
          </p:nvPr>
        </p:nvSpPr>
        <p:spPr>
          <a:ln/>
        </p:spPr>
      </p:sp>
      <p:sp>
        <p:nvSpPr>
          <p:cNvPr id="6604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255C239-3A00-4B92-A712-28052CE27301}" type="slidenum">
              <a:rPr lang="en-US"/>
              <a:pPr/>
              <a:t>199</a:t>
            </a:fld>
            <a:endParaRPr lang="en-US"/>
          </a:p>
        </p:txBody>
      </p:sp>
      <p:sp>
        <p:nvSpPr>
          <p:cNvPr id="659458" name="Rectangle 2"/>
          <p:cNvSpPr>
            <a:spLocks noChangeArrowheads="1" noTextEdit="1"/>
          </p:cNvSpPr>
          <p:nvPr>
            <p:ph type="sldImg"/>
          </p:nvPr>
        </p:nvSpPr>
        <p:spPr>
          <a:ln/>
        </p:spPr>
      </p:sp>
      <p:sp>
        <p:nvSpPr>
          <p:cNvPr id="6594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19B59A2-A43C-4915-8FD5-C56ED427AFD0}" type="slidenum">
              <a:rPr lang="en-US"/>
              <a:pPr/>
              <a:t>200</a:t>
            </a:fld>
            <a:endParaRPr lang="en-US"/>
          </a:p>
        </p:txBody>
      </p:sp>
      <p:sp>
        <p:nvSpPr>
          <p:cNvPr id="599042" name="Rectangle 2"/>
          <p:cNvSpPr>
            <a:spLocks noChangeArrowheads="1" noTextEdit="1"/>
          </p:cNvSpPr>
          <p:nvPr>
            <p:ph type="sldImg"/>
          </p:nvPr>
        </p:nvSpPr>
        <p:spPr>
          <a:ln/>
        </p:spPr>
      </p:sp>
      <p:sp>
        <p:nvSpPr>
          <p:cNvPr id="599043" name="Rectangle 3"/>
          <p:cNvSpPr>
            <a:spLocks noGrp="1" noChangeArrowheads="1"/>
          </p:cNvSpPr>
          <p:nvPr>
            <p:ph type="body" idx="1"/>
          </p:nvPr>
        </p:nvSpPr>
        <p:spPr/>
        <p:txBody>
          <a:bodyPr/>
          <a:lstStyle/>
          <a:p>
            <a:r>
              <a:rPr lang="en-US"/>
              <a:t>The most stable atom will be one that has a completely filled outer valence region (complete octet with the exception of Hydrogen</a:t>
            </a:r>
          </a:p>
          <a:p>
            <a:r>
              <a:rPr lang="en-US"/>
              <a:t>Group 1=lose 1 electron = +1 ion</a:t>
            </a:r>
          </a:p>
          <a:p>
            <a:r>
              <a:rPr lang="en-US"/>
              <a:t>Group 2 = lose 2 electrons = +2 ion</a:t>
            </a:r>
          </a:p>
          <a:p>
            <a:r>
              <a:rPr lang="en-US"/>
              <a:t>Group 13 = lose 3 electrons = +3 ion</a:t>
            </a:r>
          </a:p>
          <a:p>
            <a:r>
              <a:rPr lang="en-US"/>
              <a:t>Group 14 = lose 4 electrons = +4 ion</a:t>
            </a:r>
          </a:p>
          <a:p>
            <a:r>
              <a:rPr lang="en-US"/>
              <a:t>Group 15= gain 3 electrons = -3 ion</a:t>
            </a:r>
          </a:p>
          <a:p>
            <a:r>
              <a:rPr lang="en-US" sz="1400"/>
              <a:t>Group 16 = gain 2 electrons = -2 ion</a:t>
            </a:r>
          </a:p>
          <a:p>
            <a:r>
              <a:rPr lang="en-US" sz="1400"/>
              <a:t>Group 17 = gain 1 electron = -1 ion</a:t>
            </a:r>
          </a:p>
          <a:p>
            <a:r>
              <a:rPr lang="en-US" sz="1400"/>
              <a:t>Group 18 = gain 0 electrons = no charge</a:t>
            </a:r>
          </a:p>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C93BF91-3544-4316-B6A8-C2872FE909D5}" type="slidenum">
              <a:rPr lang="en-US"/>
              <a:pPr/>
              <a:t>18</a:t>
            </a:fld>
            <a:endParaRPr lang="en-US"/>
          </a:p>
        </p:txBody>
      </p:sp>
      <p:sp>
        <p:nvSpPr>
          <p:cNvPr id="606210" name="Rectangle 2"/>
          <p:cNvSpPr>
            <a:spLocks noChangeArrowheads="1" noTextEdit="1"/>
          </p:cNvSpPr>
          <p:nvPr>
            <p:ph type="sldImg"/>
          </p:nvPr>
        </p:nvSpPr>
        <p:spPr>
          <a:ln/>
        </p:spPr>
      </p:sp>
      <p:sp>
        <p:nvSpPr>
          <p:cNvPr id="606211" name="Rectangle 3"/>
          <p:cNvSpPr>
            <a:spLocks noGrp="1" noChangeArrowheads="1"/>
          </p:cNvSpPr>
          <p:nvPr>
            <p:ph type="body" idx="1"/>
          </p:nvPr>
        </p:nvSpPr>
        <p:spPr/>
        <p:txBody>
          <a:bodyPr/>
          <a:lstStyle/>
          <a:p>
            <a:r>
              <a:rPr lang="en-US" b="1"/>
              <a:t>Video 07: Periodic Table</a:t>
            </a:r>
            <a:r>
              <a:rPr lang="en-US"/>
              <a:t/>
            </a:r>
            <a:br>
              <a:rPr lang="en-US"/>
            </a:br>
            <a:r>
              <a:rPr lang="en-US"/>
              <a:t>The development and arrangement of the periodic table of elements is examined. (added 2006/10/08)</a:t>
            </a:r>
            <a:br>
              <a:rPr lang="en-US"/>
            </a:br>
            <a:r>
              <a:rPr lang="en-US"/>
              <a:t>World of Chemistry </a:t>
            </a:r>
            <a:r>
              <a:rPr lang="en-US" b="1"/>
              <a:t>&gt;</a:t>
            </a:r>
            <a:r>
              <a:rPr lang="en-US"/>
              <a:t> http://www.learner.org/vod/vod_window.html?pid=799</a:t>
            </a:r>
            <a:endParaRPr lang="en-US" b="1"/>
          </a:p>
          <a:p>
            <a:endParaRPr lang="en-US"/>
          </a:p>
          <a:p>
            <a:pPr>
              <a:spcBef>
                <a:spcPct val="0"/>
              </a:spcBef>
            </a:pPr>
            <a:r>
              <a:rPr lang="en-US">
                <a:solidFill>
                  <a:srgbClr val="000000"/>
                </a:solidFill>
              </a:rPr>
              <a:t>Journey through the exciting world of chemistry with Nobel laureate Roald Hoffman as your guide.  </a:t>
            </a:r>
          </a:p>
          <a:p>
            <a:r>
              <a:rPr lang="en-US">
                <a:solidFill>
                  <a:srgbClr val="000000"/>
                </a:solidFill>
              </a:rPr>
              <a:t>The foundations of chemical structures and their behavior are explored through computer animation, </a:t>
            </a:r>
          </a:p>
          <a:p>
            <a:r>
              <a:rPr lang="en-US">
                <a:solidFill>
                  <a:srgbClr val="000000"/>
                </a:solidFill>
              </a:rPr>
              <a:t>demonstrations, and on-site footage at working industrial and research labs.  Distinguished scientists </a:t>
            </a:r>
          </a:p>
          <a:p>
            <a:r>
              <a:rPr lang="en-US">
                <a:solidFill>
                  <a:srgbClr val="000000"/>
                </a:solidFill>
              </a:rPr>
              <a:t>discuss yesterday’s breakthroughs and today’s challenged.  </a:t>
            </a:r>
          </a:p>
          <a:p>
            <a:r>
              <a:rPr lang="en-US">
                <a:solidFill>
                  <a:srgbClr val="000000"/>
                </a:solidFill>
              </a:rPr>
              <a:t> </a:t>
            </a:r>
          </a:p>
          <a:p>
            <a:r>
              <a:rPr lang="en-US">
                <a:solidFill>
                  <a:srgbClr val="000000"/>
                </a:solidFill>
              </a:rPr>
              <a:t>Produced by the University of Maryland and the Educational Film Center.  </a:t>
            </a:r>
          </a:p>
          <a:p>
            <a:r>
              <a:rPr lang="en-US">
                <a:solidFill>
                  <a:srgbClr val="000000"/>
                </a:solidFill>
              </a:rPr>
              <a:t>Released on cassette:  Fall 1989     The Annenberg/ / CPB Collection  1-800-LEARNER</a:t>
            </a:r>
          </a:p>
          <a:p>
            <a:endParaRPr 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F80DC47-BFBE-471F-ADD9-DD25F24256B6}" type="slidenum">
              <a:rPr lang="en-US"/>
              <a:pPr/>
              <a:t>201</a:t>
            </a:fld>
            <a:endParaRPr lang="en-US"/>
          </a:p>
        </p:txBody>
      </p:sp>
      <p:sp>
        <p:nvSpPr>
          <p:cNvPr id="600066" name="Rectangle 2"/>
          <p:cNvSpPr>
            <a:spLocks noChangeArrowheads="1" noTextEdit="1"/>
          </p:cNvSpPr>
          <p:nvPr>
            <p:ph type="sldImg"/>
          </p:nvPr>
        </p:nvSpPr>
        <p:spPr>
          <a:ln/>
        </p:spPr>
      </p:sp>
      <p:sp>
        <p:nvSpPr>
          <p:cNvPr id="600067" name="Rectangle 3"/>
          <p:cNvSpPr>
            <a:spLocks noGrp="1" noChangeArrowheads="1"/>
          </p:cNvSpPr>
          <p:nvPr>
            <p:ph type="body" idx="1"/>
          </p:nvPr>
        </p:nvSpPr>
        <p:spPr/>
        <p:txBody>
          <a:bodyPr/>
          <a:lstStyle/>
          <a:p>
            <a:r>
              <a:rPr lang="en-US"/>
              <a:t>The most stable atom will be one that has a completely filled outer valence region (complete octet with the exception of Hydrogen</a:t>
            </a:r>
          </a:p>
          <a:p>
            <a:r>
              <a:rPr lang="en-US"/>
              <a:t>Group 1=lose 1 electron = +1 ion</a:t>
            </a:r>
          </a:p>
          <a:p>
            <a:r>
              <a:rPr lang="en-US"/>
              <a:t>Group 2 = lose 2 electrons = +2 ion</a:t>
            </a:r>
          </a:p>
          <a:p>
            <a:r>
              <a:rPr lang="en-US"/>
              <a:t>Group 13 = lose 3 electrons = +3 ion</a:t>
            </a:r>
          </a:p>
          <a:p>
            <a:r>
              <a:rPr lang="en-US"/>
              <a:t>Group 14 = lose 4 electrons = +4 ion</a:t>
            </a:r>
          </a:p>
          <a:p>
            <a:r>
              <a:rPr lang="en-US"/>
              <a:t>Group 15= gain 3 electrons = -3 ion</a:t>
            </a:r>
          </a:p>
          <a:p>
            <a:r>
              <a:rPr lang="en-US" sz="1400"/>
              <a:t>Group 16 = gain 2 electrons = -2 ion</a:t>
            </a:r>
          </a:p>
          <a:p>
            <a:r>
              <a:rPr lang="en-US" sz="1400"/>
              <a:t>Group 17 = gain 1 electron = -1 ion</a:t>
            </a:r>
          </a:p>
          <a:p>
            <a:r>
              <a:rPr lang="en-US" sz="1400"/>
              <a:t>Group 18 = gain 0 electrons = no charge</a:t>
            </a:r>
          </a:p>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1694D02-D87B-4127-9E70-13A77BEAB649}" type="slidenum">
              <a:rPr lang="en-US"/>
              <a:pPr/>
              <a:t>202</a:t>
            </a:fld>
            <a:endParaRPr lang="en-US"/>
          </a:p>
        </p:txBody>
      </p:sp>
      <p:sp>
        <p:nvSpPr>
          <p:cNvPr id="552962" name="Rectangle 2"/>
          <p:cNvSpPr>
            <a:spLocks noChangeArrowheads="1" noTextEdit="1"/>
          </p:cNvSpPr>
          <p:nvPr>
            <p:ph type="sldImg"/>
          </p:nvPr>
        </p:nvSpPr>
        <p:spPr>
          <a:ln/>
        </p:spPr>
      </p:sp>
      <p:sp>
        <p:nvSpPr>
          <p:cNvPr id="552963" name="Rectangle 3"/>
          <p:cNvSpPr>
            <a:spLocks noGrp="1" noChangeArrowheads="1"/>
          </p:cNvSpPr>
          <p:nvPr>
            <p:ph type="body" idx="1"/>
          </p:nvPr>
        </p:nvSpPr>
        <p:spPr/>
        <p:txBody>
          <a:bodyPr/>
          <a:lstStyle/>
          <a:p>
            <a:pPr>
              <a:buFont typeface="Symbol" pitchFamily="18" charset="2"/>
              <a:buNone/>
            </a:pPr>
            <a:r>
              <a:rPr lang="en-US"/>
              <a:t>Many elements have a tendency to gain or lose enough electrons to attain the same number of electrons as the noble gas closest to them in the periodic table.</a:t>
            </a:r>
          </a:p>
          <a:p>
            <a:pPr>
              <a:buFont typeface="Symbol" pitchFamily="18" charset="2"/>
              <a:buNone/>
            </a:pPr>
            <a:endParaRPr lang="en-US" sz="500"/>
          </a:p>
          <a:p>
            <a:pPr>
              <a:buFont typeface="Symbol" pitchFamily="18" charset="2"/>
              <a:buNone/>
            </a:pPr>
            <a:r>
              <a:rPr lang="en-US"/>
              <a:t>Monatomic ions contain only a single atom.</a:t>
            </a:r>
          </a:p>
          <a:p>
            <a:pPr>
              <a:buFont typeface="Symbol" pitchFamily="18" charset="2"/>
              <a:buNone/>
            </a:pPr>
            <a:endParaRPr lang="en-US" sz="500"/>
          </a:p>
          <a:p>
            <a:pPr>
              <a:buFont typeface="Symbol" pitchFamily="18" charset="2"/>
              <a:buNone/>
            </a:pPr>
            <a:r>
              <a:rPr lang="en-US"/>
              <a:t>Charges of most monatomic ions derived from the main group elements are predicted by simply looking at the periodic table and counting how many columns an element lies from the extreme left or right.</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A81DE2E-3202-4D03-8D6A-4274F560C71D}" type="slidenum">
              <a:rPr lang="en-US"/>
              <a:pPr/>
              <a:t>203</a:t>
            </a:fld>
            <a:endParaRPr lang="en-US"/>
          </a:p>
        </p:txBody>
      </p:sp>
      <p:sp>
        <p:nvSpPr>
          <p:cNvPr id="661506" name="Rectangle 2"/>
          <p:cNvSpPr>
            <a:spLocks noChangeArrowheads="1" noTextEdit="1"/>
          </p:cNvSpPr>
          <p:nvPr>
            <p:ph type="sldImg"/>
          </p:nvPr>
        </p:nvSpPr>
        <p:spPr>
          <a:ln/>
        </p:spPr>
      </p:sp>
      <p:sp>
        <p:nvSpPr>
          <p:cNvPr id="6615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807C9C8-4E00-40BB-8F40-6ABAFD0909B5}" type="slidenum">
              <a:rPr lang="en-US"/>
              <a:pPr/>
              <a:t>204</a:t>
            </a:fld>
            <a:endParaRPr lang="en-US"/>
          </a:p>
        </p:txBody>
      </p:sp>
      <p:sp>
        <p:nvSpPr>
          <p:cNvPr id="662530" name="Rectangle 2"/>
          <p:cNvSpPr>
            <a:spLocks noChangeArrowheads="1" noTextEdit="1"/>
          </p:cNvSpPr>
          <p:nvPr>
            <p:ph type="sldImg"/>
          </p:nvPr>
        </p:nvSpPr>
        <p:spPr>
          <a:ln/>
        </p:spPr>
      </p:sp>
      <p:sp>
        <p:nvSpPr>
          <p:cNvPr id="6625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C4F4F80-4B6D-44AE-8B86-8722B2CA54DF}" type="slidenum">
              <a:rPr lang="en-US"/>
              <a:pPr/>
              <a:t>205</a:t>
            </a:fld>
            <a:endParaRPr lang="en-US"/>
          </a:p>
        </p:txBody>
      </p:sp>
      <p:sp>
        <p:nvSpPr>
          <p:cNvPr id="663554" name="Rectangle 2"/>
          <p:cNvSpPr>
            <a:spLocks noChangeArrowheads="1" noTextEdit="1"/>
          </p:cNvSpPr>
          <p:nvPr>
            <p:ph type="sldImg"/>
          </p:nvPr>
        </p:nvSpPr>
        <p:spPr>
          <a:ln/>
        </p:spPr>
      </p:sp>
      <p:sp>
        <p:nvSpPr>
          <p:cNvPr id="663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773C1E7-1489-4519-8C7B-FFB0F772BA17}" type="slidenum">
              <a:rPr lang="en-US"/>
              <a:pPr/>
              <a:t>211</a:t>
            </a:fld>
            <a:endParaRPr lang="en-US"/>
          </a:p>
        </p:txBody>
      </p:sp>
      <p:sp>
        <p:nvSpPr>
          <p:cNvPr id="650242" name="Rectangle 2"/>
          <p:cNvSpPr>
            <a:spLocks noChangeArrowheads="1" noTextEdit="1"/>
          </p:cNvSpPr>
          <p:nvPr>
            <p:ph type="sldImg"/>
          </p:nvPr>
        </p:nvSpPr>
        <p:spPr>
          <a:ln/>
        </p:spPr>
      </p:sp>
      <p:sp>
        <p:nvSpPr>
          <p:cNvPr id="6502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5220C93-046B-47CD-8AC0-802028EF2316}" type="slidenum">
              <a:rPr lang="en-US"/>
              <a:pPr/>
              <a:t>218</a:t>
            </a:fld>
            <a:endParaRPr lang="en-US"/>
          </a:p>
        </p:txBody>
      </p:sp>
      <p:sp>
        <p:nvSpPr>
          <p:cNvPr id="505858" name="Rectangle 2"/>
          <p:cNvSpPr>
            <a:spLocks noChangeArrowheads="1" noTextEdit="1"/>
          </p:cNvSpPr>
          <p:nvPr>
            <p:ph type="sldImg"/>
          </p:nvPr>
        </p:nvSpPr>
        <p:spPr>
          <a:xfrm>
            <a:off x="1150938" y="692150"/>
            <a:ext cx="4556125" cy="3416300"/>
          </a:xfrm>
          <a:ln/>
        </p:spPr>
      </p:sp>
      <p:sp>
        <p:nvSpPr>
          <p:cNvPr id="5058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2A99224-8DF2-408D-80BA-4E3648BE9F9B}" type="slidenum">
              <a:rPr lang="en-US"/>
              <a:pPr/>
              <a:t>219</a:t>
            </a:fld>
            <a:endParaRPr lang="en-US"/>
          </a:p>
        </p:txBody>
      </p:sp>
      <p:sp>
        <p:nvSpPr>
          <p:cNvPr id="515074" name="Rectangle 2"/>
          <p:cNvSpPr>
            <a:spLocks noChangeArrowheads="1" noTextEdit="1"/>
          </p:cNvSpPr>
          <p:nvPr>
            <p:ph type="sldImg"/>
          </p:nvPr>
        </p:nvSpPr>
        <p:spPr>
          <a:xfrm>
            <a:off x="1150938" y="692150"/>
            <a:ext cx="4556125" cy="3416300"/>
          </a:xfrm>
          <a:ln/>
        </p:spPr>
      </p:sp>
      <p:sp>
        <p:nvSpPr>
          <p:cNvPr id="515075" name="Rectangle 3"/>
          <p:cNvSpPr>
            <a:spLocks noGrp="1" noChangeArrowheads="1"/>
          </p:cNvSpPr>
          <p:nvPr>
            <p:ph type="body" idx="1"/>
          </p:nvPr>
        </p:nvSpPr>
        <p:spPr/>
        <p:txBody>
          <a:bodyPr/>
          <a:lstStyle/>
          <a:p>
            <a:r>
              <a:rPr lang="en-US" b="1">
                <a:hlinkClick r:id="rId3"/>
                <a:hlinkMouseOver r:id="rId4"/>
              </a:rPr>
              <a:t>Video 07: Periodic Table</a:t>
            </a:r>
            <a:r>
              <a:rPr lang="en-US"/>
              <a:t/>
            </a:r>
            <a:br>
              <a:rPr lang="en-US"/>
            </a:br>
            <a:r>
              <a:rPr lang="en-US"/>
              <a:t>The development and arrangement of the periodic table of elements is examined. (added 2006/10/08)</a:t>
            </a:r>
            <a:br>
              <a:rPr lang="en-US"/>
            </a:br>
            <a:r>
              <a:rPr lang="en-US">
                <a:hlinkClick r:id="rId5"/>
              </a:rPr>
              <a:t>World of Chemistry</a:t>
            </a:r>
            <a:r>
              <a:rPr lang="en-US"/>
              <a:t> </a:t>
            </a:r>
            <a:r>
              <a:rPr lang="en-US" b="1"/>
              <a:t>&gt;</a:t>
            </a:r>
            <a:r>
              <a:rPr lang="en-US"/>
              <a:t> http://www.learner.org/vod/vod_window.html?pid=799</a:t>
            </a:r>
            <a:r>
              <a:rPr lang="en-US" b="1">
                <a:hlinkClick r:id="rId6"/>
                <a:hlinkMouseOver r:id="rId7"/>
              </a:rPr>
              <a:t>Video 08: Chemical Bonds</a:t>
            </a:r>
            <a:r>
              <a:rPr lang="en-US"/>
              <a:t/>
            </a:r>
            <a:br>
              <a:rPr lang="en-US"/>
            </a:br>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BF88622-E2EF-4678-BB2F-7861FA15E048}" type="slidenum">
              <a:rPr lang="en-US"/>
              <a:pPr/>
              <a:t>19</a:t>
            </a:fld>
            <a:endParaRPr lang="en-US"/>
          </a:p>
        </p:txBody>
      </p:sp>
      <p:sp>
        <p:nvSpPr>
          <p:cNvPr id="315394" name="Rectangle 2"/>
          <p:cNvSpPr>
            <a:spLocks noChangeArrowheads="1" noTextEdit="1"/>
          </p:cNvSpPr>
          <p:nvPr>
            <p:ph type="sldImg"/>
          </p:nvPr>
        </p:nvSpPr>
        <p:spPr>
          <a:ln/>
        </p:spPr>
      </p:sp>
      <p:sp>
        <p:nvSpPr>
          <p:cNvPr id="315395" name="Rectangle 3"/>
          <p:cNvSpPr>
            <a:spLocks noGrp="1" noChangeArrowheads="1"/>
          </p:cNvSpPr>
          <p:nvPr>
            <p:ph type="body" idx="1"/>
          </p:nvPr>
        </p:nvSpPr>
        <p:spPr/>
        <p:txBody>
          <a:bodyPr/>
          <a:lstStyle/>
          <a:p>
            <a:r>
              <a:rPr lang="en-US"/>
              <a:t>Original reference:  Pimental, </a:t>
            </a:r>
            <a:r>
              <a:rPr lang="en-US" u="sng"/>
              <a:t>Chemistry An Experimental Science</a:t>
            </a:r>
            <a:r>
              <a:rPr lang="en-US"/>
              <a:t>, (CHEM Study), 1969, page 266.</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A0D7C42-6293-43F3-9B08-E6BCB5E309E3}" type="slidenum">
              <a:rPr lang="en-US"/>
              <a:pPr/>
              <a:t>2</a:t>
            </a:fld>
            <a:endParaRPr lang="en-US"/>
          </a:p>
        </p:txBody>
      </p:sp>
      <p:sp>
        <p:nvSpPr>
          <p:cNvPr id="633858" name="Rectangle 2"/>
          <p:cNvSpPr>
            <a:spLocks noChangeArrowheads="1" noTextEdit="1"/>
          </p:cNvSpPr>
          <p:nvPr>
            <p:ph type="sldImg"/>
          </p:nvPr>
        </p:nvSpPr>
        <p:spPr>
          <a:ln/>
        </p:spPr>
      </p:sp>
      <p:sp>
        <p:nvSpPr>
          <p:cNvPr id="6338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0BF3B10-CB28-45A9-AE28-677527D69239}" type="slidenum">
              <a:rPr lang="en-US"/>
              <a:pPr/>
              <a:t>20</a:t>
            </a:fld>
            <a:endParaRPr lang="en-US"/>
          </a:p>
        </p:txBody>
      </p:sp>
      <p:sp>
        <p:nvSpPr>
          <p:cNvPr id="435202" name="Rectangle 2"/>
          <p:cNvSpPr>
            <a:spLocks noChangeArrowheads="1" noTextEdit="1"/>
          </p:cNvSpPr>
          <p:nvPr>
            <p:ph type="sldImg"/>
          </p:nvPr>
        </p:nvSpPr>
        <p:spPr>
          <a:ln/>
        </p:spPr>
      </p:sp>
      <p:sp>
        <p:nvSpPr>
          <p:cNvPr id="4352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B1A1D59-F89A-434F-B7DB-437671494D98}" type="slidenum">
              <a:rPr lang="en-US"/>
              <a:pPr/>
              <a:t>21</a:t>
            </a:fld>
            <a:endParaRPr lang="en-US"/>
          </a:p>
        </p:txBody>
      </p:sp>
      <p:sp>
        <p:nvSpPr>
          <p:cNvPr id="436226" name="Rectangle 2"/>
          <p:cNvSpPr>
            <a:spLocks noChangeArrowheads="1" noTextEdit="1"/>
          </p:cNvSpPr>
          <p:nvPr>
            <p:ph type="sldImg"/>
          </p:nvPr>
        </p:nvSpPr>
        <p:spPr>
          <a:ln/>
        </p:spPr>
      </p:sp>
      <p:sp>
        <p:nvSpPr>
          <p:cNvPr id="4362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E14E3D9-4C36-4E59-BC0B-48C8E081B2EB}" type="slidenum">
              <a:rPr lang="en-US"/>
              <a:pPr/>
              <a:t>22</a:t>
            </a:fld>
            <a:endParaRPr lang="en-US"/>
          </a:p>
        </p:txBody>
      </p:sp>
      <p:sp>
        <p:nvSpPr>
          <p:cNvPr id="525314" name="Rectangle 2"/>
          <p:cNvSpPr>
            <a:spLocks noChangeArrowheads="1" noTextEdit="1"/>
          </p:cNvSpPr>
          <p:nvPr>
            <p:ph type="sldImg"/>
          </p:nvPr>
        </p:nvSpPr>
        <p:spPr>
          <a:ln/>
        </p:spPr>
      </p:sp>
      <p:sp>
        <p:nvSpPr>
          <p:cNvPr id="525315" name="Rectangle 3"/>
          <p:cNvSpPr>
            <a:spLocks noGrp="1" noChangeArrowheads="1"/>
          </p:cNvSpPr>
          <p:nvPr>
            <p:ph type="body" idx="1"/>
          </p:nvPr>
        </p:nvSpPr>
        <p:spPr/>
        <p:txBody>
          <a:bodyPr/>
          <a:lstStyle/>
          <a:p>
            <a:r>
              <a:rPr lang="en-US"/>
              <a:t>A periodic table by itself is not that interesting.  It is when we add the "human element", i.e. you and me, that chemistry becomes interesting.</a:t>
            </a:r>
          </a:p>
          <a:p>
            <a:endParaRPr lang="en-US"/>
          </a:p>
          <a:p>
            <a:r>
              <a:rPr lang="en-US" i="1"/>
              <a:t>And just like that, the laws of chemistry change.  A world that includes the Human Element, along with hydrogen, oxygen and other elements, is a very different world indeed.  Suddenly, chemistry is put to work solving human problems.  Bonds are formed between aspirations and commitments.  And the energy released from reactions fuels a boundless spirit that will make the planet a safer, cleaner, more comfortable place for generations to come.  A world that welcomes change is about to meet the element of change:  the Human Element.</a:t>
            </a:r>
          </a:p>
          <a:p>
            <a:endParaRPr lang="en-US" i="1"/>
          </a:p>
          <a:p>
            <a:r>
              <a:rPr lang="en-US"/>
              <a:t>By itself, a human body is worth very little (perhaps $5.00 as elements).  When we look at the incredible enzymes and hormones in the body we can see we are worth ~millions of dollars.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1E5CB62-C08E-4CB8-ABFD-C35FBFB07799}" type="slidenum">
              <a:rPr lang="en-US"/>
              <a:pPr/>
              <a:t>23</a:t>
            </a:fld>
            <a:endParaRPr lang="en-US"/>
          </a:p>
        </p:txBody>
      </p:sp>
      <p:sp>
        <p:nvSpPr>
          <p:cNvPr id="437250" name="Rectangle 2"/>
          <p:cNvSpPr>
            <a:spLocks noChangeArrowheads="1" noTextEdit="1"/>
          </p:cNvSpPr>
          <p:nvPr>
            <p:ph type="sldImg"/>
          </p:nvPr>
        </p:nvSpPr>
        <p:spPr>
          <a:ln/>
        </p:spPr>
      </p:sp>
      <p:sp>
        <p:nvSpPr>
          <p:cNvPr id="4372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2E1BC5C-C377-421B-9251-ECB7564D6BEA}" type="slidenum">
              <a:rPr lang="en-US"/>
              <a:pPr/>
              <a:t>24</a:t>
            </a:fld>
            <a:endParaRPr lang="en-US"/>
          </a:p>
        </p:txBody>
      </p:sp>
      <p:sp>
        <p:nvSpPr>
          <p:cNvPr id="438274" name="Rectangle 2"/>
          <p:cNvSpPr>
            <a:spLocks noChangeArrowheads="1" noTextEdit="1"/>
          </p:cNvSpPr>
          <p:nvPr>
            <p:ph type="sldImg"/>
          </p:nvPr>
        </p:nvSpPr>
        <p:spPr>
          <a:ln/>
        </p:spPr>
      </p:sp>
      <p:sp>
        <p:nvSpPr>
          <p:cNvPr id="438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14AB7A5-1293-4EC3-8F14-4D94E9F25E80}" type="slidenum">
              <a:rPr lang="en-US"/>
              <a:pPr/>
              <a:t>25</a:t>
            </a:fld>
            <a:endParaRPr lang="en-US"/>
          </a:p>
        </p:txBody>
      </p:sp>
      <p:sp>
        <p:nvSpPr>
          <p:cNvPr id="439298" name="Rectangle 2"/>
          <p:cNvSpPr>
            <a:spLocks noChangeArrowheads="1" noTextEdit="1"/>
          </p:cNvSpPr>
          <p:nvPr>
            <p:ph type="sldImg"/>
          </p:nvPr>
        </p:nvSpPr>
        <p:spPr>
          <a:ln/>
        </p:spPr>
      </p:sp>
      <p:sp>
        <p:nvSpPr>
          <p:cNvPr id="439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DC19777-0656-4E47-8B60-6433BF7C8E16}" type="slidenum">
              <a:rPr lang="en-US"/>
              <a:pPr/>
              <a:t>26</a:t>
            </a:fld>
            <a:endParaRPr lang="en-US"/>
          </a:p>
        </p:txBody>
      </p:sp>
      <p:sp>
        <p:nvSpPr>
          <p:cNvPr id="646146" name="Rectangle 2"/>
          <p:cNvSpPr>
            <a:spLocks noChangeArrowheads="1" noTextEdit="1"/>
          </p:cNvSpPr>
          <p:nvPr>
            <p:ph type="sldImg"/>
          </p:nvPr>
        </p:nvSpPr>
        <p:spPr>
          <a:ln/>
        </p:spPr>
      </p:sp>
      <p:sp>
        <p:nvSpPr>
          <p:cNvPr id="6461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5F7ED39-EEEB-4550-BD26-2478121199AC}" type="slidenum">
              <a:rPr lang="en-US"/>
              <a:pPr/>
              <a:t>27</a:t>
            </a:fld>
            <a:endParaRPr lang="en-US"/>
          </a:p>
        </p:txBody>
      </p:sp>
      <p:sp>
        <p:nvSpPr>
          <p:cNvPr id="647170" name="Rectangle 2"/>
          <p:cNvSpPr>
            <a:spLocks noChangeArrowheads="1" noTextEdit="1"/>
          </p:cNvSpPr>
          <p:nvPr>
            <p:ph type="sldImg"/>
          </p:nvPr>
        </p:nvSpPr>
        <p:spPr>
          <a:ln/>
        </p:spPr>
      </p:sp>
      <p:sp>
        <p:nvSpPr>
          <p:cNvPr id="6471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A0209BA-1C99-43D8-A730-03B8C7B51E54}" type="slidenum">
              <a:rPr lang="en-US"/>
              <a:pPr/>
              <a:t>28</a:t>
            </a:fld>
            <a:endParaRPr lang="en-US"/>
          </a:p>
        </p:txBody>
      </p:sp>
      <p:sp>
        <p:nvSpPr>
          <p:cNvPr id="294914" name="Rectangle 2"/>
          <p:cNvSpPr>
            <a:spLocks noChangeArrowheads="1" noTextEdit="1"/>
          </p:cNvSpPr>
          <p:nvPr>
            <p:ph type="sldImg"/>
          </p:nvPr>
        </p:nvSpPr>
        <p:spPr>
          <a:ln/>
        </p:spPr>
      </p:sp>
      <p:sp>
        <p:nvSpPr>
          <p:cNvPr id="294915" name="Rectangle 3"/>
          <p:cNvSpPr>
            <a:spLocks noGrp="1" noChangeArrowheads="1"/>
          </p:cNvSpPr>
          <p:nvPr>
            <p:ph type="body" idx="1"/>
          </p:nvPr>
        </p:nvSpPr>
        <p:spPr>
          <a:xfrm>
            <a:off x="685800" y="4343400"/>
            <a:ext cx="5486400" cy="4114800"/>
          </a:xfrm>
        </p:spPr>
        <p:txBody>
          <a:bodyPr/>
          <a:lstStyle/>
          <a:p>
            <a:r>
              <a:rPr lang="en-US" b="1"/>
              <a:t>D</a:t>
            </a:r>
            <a:r>
              <a:rPr lang="en-US" b="1">
                <a:cs typeface="Times New Roman" pitchFamily="18" charset="0"/>
              </a:rPr>
              <a:t>ö</a:t>
            </a:r>
            <a:r>
              <a:rPr lang="en-US" b="1"/>
              <a:t>bereiner</a:t>
            </a:r>
            <a:r>
              <a:rPr lang="en-US"/>
              <a:t> found that the properties of the metals calcium, barium, and strontium were very similar.  </a:t>
            </a:r>
          </a:p>
          <a:p>
            <a:r>
              <a:rPr lang="en-US"/>
              <a:t>He also noted that the atomic mass of strontium was about midway between those of calcium and barium.  </a:t>
            </a:r>
          </a:p>
          <a:p>
            <a:endParaRPr lang="en-US"/>
          </a:p>
          <a:p>
            <a:r>
              <a:rPr lang="en-US"/>
              <a:t>D</a:t>
            </a:r>
            <a:r>
              <a:rPr lang="en-US">
                <a:cs typeface="Times New Roman" pitchFamily="18" charset="0"/>
              </a:rPr>
              <a:t>ö</a:t>
            </a:r>
            <a:r>
              <a:rPr lang="en-US"/>
              <a:t>bereiner discovered groups of three related elements which he termed a triad.</a:t>
            </a:r>
          </a:p>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7DCFFEA-63D2-48B4-BD47-C1D26CF99EFF}" type="slidenum">
              <a:rPr lang="en-US"/>
              <a:pPr/>
              <a:t>29</a:t>
            </a:fld>
            <a:endParaRPr lang="en-US"/>
          </a:p>
        </p:txBody>
      </p:sp>
      <p:sp>
        <p:nvSpPr>
          <p:cNvPr id="296962" name="Rectangle 2"/>
          <p:cNvSpPr>
            <a:spLocks noChangeArrowheads="1" noTextEdit="1"/>
          </p:cNvSpPr>
          <p:nvPr>
            <p:ph type="sldImg"/>
          </p:nvPr>
        </p:nvSpPr>
        <p:spPr>
          <a:ln/>
        </p:spPr>
      </p:sp>
      <p:sp>
        <p:nvSpPr>
          <p:cNvPr id="296963" name="Rectangle 3"/>
          <p:cNvSpPr>
            <a:spLocks noGrp="1" noChangeArrowheads="1"/>
          </p:cNvSpPr>
          <p:nvPr>
            <p:ph type="body" idx="1"/>
          </p:nvPr>
        </p:nvSpPr>
        <p:spPr>
          <a:xfrm>
            <a:off x="685800" y="4343400"/>
            <a:ext cx="5486400" cy="4114800"/>
          </a:xfrm>
        </p:spPr>
        <p:txBody>
          <a:bodyPr/>
          <a:lstStyle/>
          <a:p>
            <a:r>
              <a:rPr lang="en-US" b="1"/>
              <a:t>John Newlands</a:t>
            </a:r>
            <a:r>
              <a:rPr lang="en-US"/>
              <a:t>, suggested another classification.  He arranged the elements in order of their increasing atomic masses.  He noted that there appeared to be a repetition of similar properties for every eighth element.  Therefore, he arranged the elements known at that time into seven groups of seven each.  [Noble gases were not known at the time]. Newland’s referred to his arrangement as the </a:t>
            </a:r>
            <a:r>
              <a:rPr lang="en-US" b="1"/>
              <a:t>law of octaves</a:t>
            </a:r>
            <a:r>
              <a:rPr lang="en-US"/>
              <a:t>.</a:t>
            </a:r>
          </a:p>
          <a:p>
            <a:endParaRPr lang="en-US"/>
          </a:p>
          <a:p>
            <a:r>
              <a:rPr lang="en-US"/>
              <a:t>Newland’s law of octaves was proposed to explain the properties which occurred with every eighth element when the elements were arranged in order of increasing atomic mass.</a:t>
            </a:r>
          </a:p>
          <a:p>
            <a:endParaRPr lang="en-US"/>
          </a:p>
          <a:p>
            <a:r>
              <a:rPr lang="en-US"/>
              <a:t>http://web.lemoyne.edu/~giunta/EA/NEWLANDSann.HTML</a:t>
            </a:r>
          </a:p>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7CBC55C-646B-45F8-938E-1234265F9AEA}" type="slidenum">
              <a:rPr lang="en-US"/>
              <a:pPr/>
              <a:t>3</a:t>
            </a:fld>
            <a:endParaRPr lang="en-US"/>
          </a:p>
        </p:txBody>
      </p:sp>
      <p:sp>
        <p:nvSpPr>
          <p:cNvPr id="634882" name="Rectangle 2"/>
          <p:cNvSpPr>
            <a:spLocks noChangeArrowheads="1" noTextEdit="1"/>
          </p:cNvSpPr>
          <p:nvPr>
            <p:ph type="sldImg"/>
          </p:nvPr>
        </p:nvSpPr>
        <p:spPr>
          <a:ln/>
        </p:spPr>
      </p:sp>
      <p:sp>
        <p:nvSpPr>
          <p:cNvPr id="634883" name="Rectangle 3"/>
          <p:cNvSpPr>
            <a:spLocks noGrp="1" noChangeArrowheads="1"/>
          </p:cNvSpPr>
          <p:nvPr>
            <p:ph type="body" idx="1"/>
          </p:nvPr>
        </p:nvSpPr>
        <p:spPr/>
        <p:txBody>
          <a:bodyPr/>
          <a:lstStyle/>
          <a:p>
            <a:r>
              <a:rPr lang="en-US" b="1"/>
              <a:t>Periodic Table </a:t>
            </a:r>
            <a:br>
              <a:rPr lang="en-US" b="1"/>
            </a:br>
            <a:r>
              <a:rPr lang="en-US" i="1"/>
              <a:t>Study Questions</a:t>
            </a:r>
          </a:p>
          <a:p>
            <a:r>
              <a:rPr lang="en-US"/>
              <a:t> </a:t>
            </a:r>
          </a:p>
          <a:p>
            <a:r>
              <a:rPr lang="en-US"/>
              <a:t>1.         Why did chemists make the periodic table?</a:t>
            </a:r>
          </a:p>
          <a:p>
            <a:r>
              <a:rPr lang="en-US"/>
              <a:t>2.         Why was the table difficult to make?</a:t>
            </a:r>
          </a:p>
          <a:p>
            <a:r>
              <a:rPr lang="en-US"/>
              <a:t>3.         Why were Dobereiner’s triads of limited use at a periodic table?</a:t>
            </a:r>
          </a:p>
          <a:p>
            <a:r>
              <a:rPr lang="en-US"/>
              <a:t>4.         What did Newland discover about the elements?</a:t>
            </a:r>
          </a:p>
          <a:p>
            <a:r>
              <a:rPr lang="en-US"/>
              <a:t>5.         What did Meyer contribute to the development of the periodic table?</a:t>
            </a:r>
          </a:p>
          <a:p>
            <a:r>
              <a:rPr lang="en-US"/>
              <a:t>6.         What did Mendeleev use as the organizing property for the periodic table?</a:t>
            </a:r>
          </a:p>
          <a:p>
            <a:r>
              <a:rPr lang="en-US"/>
              <a:t>7.         What problem developed from the use of this property?</a:t>
            </a:r>
          </a:p>
          <a:p>
            <a:r>
              <a:rPr lang="en-US"/>
              <a:t>8.         What is common to elements in a column of the table?</a:t>
            </a:r>
          </a:p>
          <a:p>
            <a:r>
              <a:rPr lang="en-US"/>
              <a:t>9.         How did properties change in a row of the table?</a:t>
            </a:r>
          </a:p>
          <a:p>
            <a:r>
              <a:rPr lang="en-US"/>
              <a:t>10.       What was the significance of gaps in Mendeleev’s periodic table?</a:t>
            </a:r>
          </a:p>
          <a:p>
            <a:r>
              <a:rPr lang="en-US"/>
              <a:t>11.       What did Moseley use to order the elements in the periodic table?</a:t>
            </a:r>
          </a:p>
          <a:p>
            <a:r>
              <a:rPr lang="en-US"/>
              <a:t>12.       How did Moseley change the periodic law?</a:t>
            </a:r>
          </a:p>
          <a:p>
            <a:r>
              <a:rPr lang="en-US"/>
              <a:t>13.       What determines the identity of an element?</a:t>
            </a:r>
          </a:p>
          <a:p>
            <a:r>
              <a:rPr lang="en-US"/>
              <a:t>14.       Why do elements in a column of the periodic table have similar properties?</a:t>
            </a:r>
          </a:p>
          <a:p>
            <a:r>
              <a:rPr lang="en-US"/>
              <a:t>15.       With respect to the Periodic Table, what is the meaning of periodic?</a:t>
            </a:r>
          </a:p>
          <a:p>
            <a:r>
              <a:rPr lang="en-US"/>
              <a:t>16.       What does a row of the Periodic table represent?</a:t>
            </a:r>
          </a:p>
          <a:p>
            <a:r>
              <a:rPr lang="en-US"/>
              <a:t>17.       What happens to valence electrons as you move left to right in a row?</a:t>
            </a:r>
          </a:p>
          <a:p>
            <a:r>
              <a:rPr lang="en-US"/>
              <a:t>18.       When determines stability in an atom?</a:t>
            </a:r>
          </a:p>
          <a:p>
            <a:r>
              <a:rPr lang="en-US"/>
              <a:t>19.       List, from least to most, the stable configurations in an atom.</a:t>
            </a:r>
          </a:p>
          <a:p>
            <a:r>
              <a:rPr lang="en-US"/>
              <a:t>20.       What determines the column of the periodic table an element is in?</a:t>
            </a:r>
          </a:p>
          <a:p>
            <a:r>
              <a:rPr lang="en-US"/>
              <a:t>21.       What sublevels are in the outer level of an atom?</a:t>
            </a:r>
          </a:p>
          <a:p>
            <a:r>
              <a:rPr lang="en-US"/>
              <a:t>22.       What is the maximum number of electrons in the outer level of an atom?</a:t>
            </a:r>
          </a:p>
          <a:p>
            <a:r>
              <a:rPr lang="en-US"/>
              <a:t>23.       What determines the row and column of the periodic table an element is in?</a:t>
            </a:r>
          </a:p>
          <a:p>
            <a:r>
              <a:rPr lang="en-US"/>
              <a:t>24.       What are common properties of metals?</a:t>
            </a:r>
          </a:p>
          <a:p>
            <a:r>
              <a:rPr lang="en-US"/>
              <a:t>25.       What are common properties of non-metals?</a:t>
            </a:r>
          </a:p>
          <a:p>
            <a:r>
              <a:rPr lang="en-US"/>
              <a:t>26.       What three things can happen to electrons when atoms form compounds?</a:t>
            </a:r>
          </a:p>
          <a:p>
            <a:r>
              <a:rPr lang="en-US"/>
              <a:t>27.       The configuration of He is 1s</a:t>
            </a:r>
            <a:r>
              <a:rPr lang="en-US" baseline="30000"/>
              <a:t>2</a:t>
            </a:r>
            <a:r>
              <a:rPr lang="en-US"/>
              <a:t>, but it is placed in column 18.  Explain this discrepancy.</a:t>
            </a:r>
          </a:p>
          <a:p>
            <a:r>
              <a:rPr lang="en-US"/>
              <a:t>28.       Hydrogen is obviously not an alkali metal.  Why is it in column 1 of the table?</a:t>
            </a:r>
          </a:p>
          <a:p>
            <a:r>
              <a:rPr lang="en-US"/>
              <a:t>29.       What is necessary for a metalloid to act as a semiconductor?</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64B52BE-F1E7-4918-AADB-E09EB4E8C9BD}" type="slidenum">
              <a:rPr lang="en-US"/>
              <a:pPr/>
              <a:t>30</a:t>
            </a:fld>
            <a:endParaRPr lang="en-US"/>
          </a:p>
        </p:txBody>
      </p:sp>
      <p:sp>
        <p:nvSpPr>
          <p:cNvPr id="299010" name="Rectangle 2"/>
          <p:cNvSpPr>
            <a:spLocks noChangeArrowheads="1" noTextEdit="1"/>
          </p:cNvSpPr>
          <p:nvPr>
            <p:ph type="sldImg"/>
          </p:nvPr>
        </p:nvSpPr>
        <p:spPr>
          <a:ln/>
        </p:spPr>
      </p:sp>
      <p:sp>
        <p:nvSpPr>
          <p:cNvPr id="299011" name="Rectangle 3"/>
          <p:cNvSpPr>
            <a:spLocks noGrp="1" noChangeArrowheads="1"/>
          </p:cNvSpPr>
          <p:nvPr>
            <p:ph type="body" idx="1"/>
          </p:nvPr>
        </p:nvSpPr>
        <p:spPr/>
        <p:txBody>
          <a:bodyPr/>
          <a:lstStyle/>
          <a:p>
            <a:r>
              <a:rPr lang="en-US" b="1"/>
              <a:t>The Periodic Table</a:t>
            </a:r>
          </a:p>
          <a:p>
            <a:r>
              <a:rPr lang="en-US"/>
              <a:t>     “As new elements were discovered, their atomic masses were determined, and the way each reacted with other substances was studied.  Chemists began to notice families of elements that showed similar behavior.  As early as 1829 Johan D</a:t>
            </a:r>
            <a:r>
              <a:rPr lang="en-US">
                <a:cs typeface="Times New Roman" pitchFamily="18" charset="0"/>
              </a:rPr>
              <a:t>ö</a:t>
            </a:r>
            <a:r>
              <a:rPr lang="en-US"/>
              <a:t>bereiner (1780-1849) had introduced the idea of triads of elements (groups of three):  thus lithium, sodium, and potassium, all similar metals, formed one group, and they tended to behave in the same way.  The Russian chemist Dmitri Mendeleyev (1834-1907) observed that elements listed in order of atomic mass showed regularly (or periodically) repeating properties.  He announced his Periodic Law in 1869 and published a list of known elements in a tabular form.  He had the courage to </a:t>
            </a:r>
            <a:r>
              <a:rPr lang="en-US" i="1"/>
              <a:t>leave gaps where the Periodic Law did not seen to fit, predicting that new elements would be discovered</a:t>
            </a:r>
            <a:r>
              <a:rPr lang="en-US"/>
              <a:t> to fill them.”</a:t>
            </a:r>
          </a:p>
          <a:p>
            <a:endParaRPr lang="en-US"/>
          </a:p>
          <a:p>
            <a:r>
              <a:rPr lang="en-US"/>
              <a:t>The modern periodic table has evolved through a long history of attempts by chemists to arrange the elements according to their properties as an aid in predicting chemical behavior.</a:t>
            </a:r>
          </a:p>
          <a:p>
            <a:endParaRPr lang="en-US" sz="600"/>
          </a:p>
          <a:p>
            <a:r>
              <a:rPr lang="en-US"/>
              <a:t>Johannes D</a:t>
            </a:r>
            <a:r>
              <a:rPr lang="en-US">
                <a:latin typeface="Arial"/>
                <a:cs typeface="Times New Roman" pitchFamily="18" charset="0"/>
              </a:rPr>
              <a:t>ö</a:t>
            </a:r>
            <a:r>
              <a:rPr lang="en-US"/>
              <a:t>bereiner in circa 1800 noticed that many of the known elements could be grouped in </a:t>
            </a:r>
            <a:r>
              <a:rPr lang="en-US" b="1"/>
              <a:t>triads</a:t>
            </a:r>
            <a:r>
              <a:rPr lang="en-US"/>
              <a:t>, sets of three elements that have similar properties.</a:t>
            </a:r>
          </a:p>
          <a:p>
            <a:r>
              <a:rPr lang="en-US"/>
              <a:t>In the early 1800's Dobereiner noted that similar elements often had relative atomic masses, and DeChancourtois made a cylindrical table of elements to display the periodic reoccurrence of properties. </a:t>
            </a:r>
            <a:br>
              <a:rPr lang="en-US"/>
            </a:br>
            <a:endParaRPr lang="en-US" sz="600"/>
          </a:p>
          <a:p>
            <a:r>
              <a:rPr lang="en-US"/>
              <a:t>By the mid-nineteenth century, John Newlands hypothesized that the chemistry of the elements might be related to their masses and arranged the known elements in order of increasing atomic mass and found  that every seventh element had similar properties.  Newlands suggested that the elements could be classified into </a:t>
            </a:r>
            <a:r>
              <a:rPr lang="en-US" b="1"/>
              <a:t>octaves</a:t>
            </a:r>
            <a:r>
              <a:rPr lang="en-US"/>
              <a:t>, corresponding to the horizontal rows in the main group elements, but this did not seem to work for elements heavier than calcium.</a:t>
            </a:r>
          </a:p>
          <a:p>
            <a:endParaRPr lang="en-US"/>
          </a:p>
          <a:p>
            <a:r>
              <a:rPr lang="en-US"/>
              <a:t>Cannizaro determined atomic weights for the 60 or so elements known in the 1860s, then a table was arranged by Newlands, with the elements given a number in series in order of their atomic weights, beginning with Hydrogen. </a:t>
            </a:r>
            <a:br>
              <a:rPr lang="en-US"/>
            </a:br>
            <a:r>
              <a:rPr lang="en-US"/>
              <a:t/>
            </a:r>
            <a:br>
              <a:rPr lang="en-US"/>
            </a:br>
            <a:r>
              <a:rPr lang="en-US"/>
              <a:t>This made evident that "the eighth element, starting from a given one, is a kind of repetition of the first", which Newlands called the Law of Octaves. </a:t>
            </a:r>
          </a:p>
          <a:p>
            <a:r>
              <a:rPr lang="en-US"/>
              <a:t>  </a:t>
            </a:r>
          </a:p>
          <a:p>
            <a:r>
              <a:rPr lang="en-US"/>
              <a:t>Both Meyer and Mendeleyev constructed periodic tables independently that are credited as being the basis of the modern table. Meyer was more impressed by the periodicity of physical properties, while Mendeleyev was more interested in the chemical properties.</a:t>
            </a:r>
            <a:br>
              <a:rPr lang="en-US"/>
            </a:br>
            <a:endParaRPr lang="en-US"/>
          </a:p>
          <a:p>
            <a:r>
              <a:rPr lang="en-US"/>
              <a:t>“No one foresaw the discovery of an entirely new group of elements in the 1890’s.  They were added as a separate column.  The periodic table did not immediately have an impact on chemical theory until the discovery of missing elements.”</a:t>
            </a:r>
          </a:p>
          <a:p>
            <a:endParaRPr lang="en-US"/>
          </a:p>
          <a:p>
            <a:r>
              <a:rPr lang="en-US"/>
              <a:t>The periodic table achieved its modern form through the work of Julius Meyer and Dimitri Mendeleev, who focused on the relationships between atomic mass and various chemical properties.</a:t>
            </a:r>
          </a:p>
          <a:p>
            <a:endParaRPr lang="en-US"/>
          </a:p>
          <a:p>
            <a:r>
              <a:rPr lang="en-US"/>
              <a:t>Mendeleyev published his periodic table &amp; law in 1869 and forecast the properties of missing elements, and chemists began to appreciate it when the discovery of elements predicted by the table took place. Periodic tables have always been related to the way scientists thought about the shape and structure of the atom, and has changed accordingly. </a:t>
            </a:r>
            <a:br>
              <a:rPr lang="en-US"/>
            </a:br>
            <a:r>
              <a:rPr lang="en-US" i="1"/>
              <a:t>Dimitri Mendeleyev</a:t>
            </a:r>
            <a:endParaRPr lang="en-US"/>
          </a:p>
          <a:p>
            <a:r>
              <a:rPr lang="en-US" b="1" i="1"/>
              <a:t>     "...if all the elements be arranged in order of their atomic weights a periodic repetition of properties is obtained." - Mendeleyev </a:t>
            </a:r>
          </a:p>
          <a:p>
            <a:endParaRPr lang="en-US"/>
          </a:p>
          <a:p>
            <a:r>
              <a:rPr lang="en-US"/>
              <a:t>Mendeleev had gained considerable notoriety by boldly predicting chemical properties of certain undiscovered elements.</a:t>
            </a:r>
            <a:endParaRPr lang="en-US" i="1"/>
          </a:p>
          <a:p>
            <a:endParaRPr lang="en-US" sz="600"/>
          </a:p>
          <a:p>
            <a:r>
              <a:rPr lang="en-US"/>
              <a:t>In 1869, they independently proposed essentially identical arrangements of the elements.  The periodic law appears to have been discovered by at least six people independently within the one decade - Mendeleyev, Lothar Meyer, Hinrichs, Odling, Newlands, and De Chancourtois.</a:t>
            </a:r>
          </a:p>
          <a:p>
            <a:endParaRPr lang="en-US" sz="600"/>
          </a:p>
          <a:p>
            <a:r>
              <a:rPr lang="en-US"/>
              <a:t>Meyer aligned the elements according to periodic variations in simple atomic properties such as atomic volume, which he obtained by dividing the atomic mass (molar mass) in grams per mole by the density of the element in grams per cubic centimeter:</a:t>
            </a:r>
          </a:p>
          <a:p>
            <a:endParaRPr lang="en-US"/>
          </a:p>
          <a:p>
            <a:r>
              <a:rPr lang="en-US"/>
              <a:t>            </a:t>
            </a:r>
            <a:r>
              <a:rPr lang="en-US" sz="1000" b="1" u="sng"/>
              <a:t>molar mass (g/mol)</a:t>
            </a:r>
          </a:p>
          <a:p>
            <a:r>
              <a:rPr lang="en-US" sz="1000" b="1"/>
              <a:t>                  density (g/cm</a:t>
            </a:r>
            <a:r>
              <a:rPr lang="en-US" sz="1000" b="1" baseline="30000"/>
              <a:t>3</a:t>
            </a:r>
            <a:r>
              <a:rPr lang="en-US" sz="1000" b="1"/>
              <a:t>)                  =       molar volume (cm</a:t>
            </a:r>
            <a:r>
              <a:rPr lang="en-US" sz="1000" b="1" baseline="30000"/>
              <a:t>3</a:t>
            </a:r>
            <a:r>
              <a:rPr lang="en-US" sz="1000" b="1"/>
              <a:t>/mol)</a:t>
            </a:r>
          </a:p>
          <a:p>
            <a:endParaRPr lang="en-US"/>
          </a:p>
          <a:p>
            <a:r>
              <a:rPr lang="en-US"/>
              <a:t>The `modern' periodic table is very much like a later table by Meyer, arranged, as was Mendeleyev's, according to the size of the atomic weight, but with Group 0 added by Ramsay. Later, the table was reordered by Mosely according to atomic numbers (nuclear charge) rather than by weight.</a:t>
            </a:r>
          </a:p>
          <a:p>
            <a:endParaRPr lang="en-US"/>
          </a:p>
          <a:p>
            <a:r>
              <a:rPr lang="en-US"/>
              <a:t>-Eyewitness Science “Chemistry” , Dr. Ann Newmark, DK Publishing, Inc., 1993, pg 23</a:t>
            </a:r>
          </a:p>
          <a:p>
            <a:endParaRPr lang="en-US"/>
          </a:p>
          <a:p>
            <a:r>
              <a:rPr lang="en-US"/>
              <a:t>Newlands (English chemist) idea was rejected by the scientific community for ~20 years.  In 1887, Newlands accepted the Davy Medal from the Royal Society of Great Britain.</a:t>
            </a:r>
          </a:p>
          <a:p>
            <a:endParaRPr lang="en-US"/>
          </a:p>
          <a:p>
            <a:r>
              <a:rPr lang="en-US"/>
              <a:t>1800 		Only 30 elements had been isolated and identified.</a:t>
            </a:r>
          </a:p>
          <a:p>
            <a:r>
              <a:rPr lang="en-US"/>
              <a:t>1870 		60 known elements</a:t>
            </a:r>
          </a:p>
          <a:p>
            <a:endParaRPr lang="en-US"/>
          </a:p>
          <a:p>
            <a:r>
              <a:rPr lang="en-US"/>
              <a:t>Lothar Meyer (German chemist) </a:t>
            </a:r>
          </a:p>
          <a:p>
            <a:endParaRPr lang="en-US"/>
          </a:p>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DC84E45-7E5E-4479-9B19-5494A0082F01}" type="slidenum">
              <a:rPr lang="en-US"/>
              <a:pPr/>
              <a:t>31</a:t>
            </a:fld>
            <a:endParaRPr lang="en-US"/>
          </a:p>
        </p:txBody>
      </p:sp>
      <p:sp>
        <p:nvSpPr>
          <p:cNvPr id="148482" name="Rectangle 2"/>
          <p:cNvSpPr>
            <a:spLocks noChangeArrowheads="1" noTextEdit="1"/>
          </p:cNvSpPr>
          <p:nvPr>
            <p:ph type="sldImg"/>
          </p:nvPr>
        </p:nvSpPr>
        <p:spPr>
          <a:ln/>
        </p:spPr>
      </p:sp>
      <p:sp>
        <p:nvSpPr>
          <p:cNvPr id="148483" name="Rectangle 3"/>
          <p:cNvSpPr>
            <a:spLocks noGrp="1" noChangeArrowheads="1"/>
          </p:cNvSpPr>
          <p:nvPr>
            <p:ph type="body" idx="1"/>
          </p:nvPr>
        </p:nvSpPr>
        <p:spPr/>
        <p:txBody>
          <a:bodyPr/>
          <a:lstStyle/>
          <a:p>
            <a:pPr marL="228600" indent="-228600"/>
            <a:r>
              <a:rPr lang="en-US"/>
              <a:t>Objective:  </a:t>
            </a:r>
          </a:p>
          <a:p>
            <a:pPr marL="228600" indent="-228600"/>
            <a:r>
              <a:rPr lang="en-US"/>
              <a:t>	To state the original periodic law proposed by Mendeleev.</a:t>
            </a:r>
          </a:p>
          <a:p>
            <a:pPr marL="228600" indent="-228600"/>
            <a:endParaRPr lang="en-US"/>
          </a:p>
          <a:p>
            <a:pPr marL="228600" indent="-228600"/>
            <a:r>
              <a:rPr lang="en-US" b="1"/>
              <a:t>"Ich bin Mendelejeff"</a:t>
            </a:r>
          </a:p>
          <a:p>
            <a:pPr marL="228600" indent="-228600"/>
            <a:r>
              <a:rPr lang="en-US" i="1"/>
              <a:t>Once there lived and existed a great learned man with a beard almost as long as God's. And one day the people came to this man and said 'Go to the Lord, and tell him of our misery.' 'I will go,' said the man. So he caught a great bubble, and sat down on top of it, and flew up and up until he pierced the heaven above us. And there he saw God and told him of our misery and God pardoned our sins and lightened our burdens. Then the great bearded man came down from the heavens and the people were happy. And for this, the authorities and the tsar made this man a very great scientist. (16)</a:t>
            </a:r>
            <a:r>
              <a:rPr lang="en-US"/>
              <a:t> Dmitri Ivanovich Mendeleev was born in Tobolsk, Siberia, on February 7, 1834 (ns). The blonde-haired, blue-eyed boy was the youngest of 14 children (or 11 or 17, depending on the authority) born to Maria Dmitrievna Korniliev and Ivan Pavlovitch Mendeleev. His father (called Mendeleev because early in life he dealt in horses, "mjenu djelatj" = to make an exchange</a:t>
            </a:r>
            <a:r>
              <a:rPr lang="en-US" i="1"/>
              <a:t>(4)</a:t>
            </a:r>
            <a:r>
              <a:rPr lang="en-US"/>
              <a:t>) was director of the local gymnasium. Maria Korniliev's family settled in Tobolsk in the early 1700's and introduced paper- and glass-making to Siberia.(4) Unfortunately, Ivan died when Dmitri was quite young, leaving his wife to support the large family. The pension for educators at that time (1000 rubles) was drastically insufficient, especially for a large family, which meant that Maria had no other choice but to find work. Maria's family owned a glass factory in Aremziansk, and they allowed her to take over managing the company for a modest wage from which she could support the family. </a:t>
            </a:r>
          </a:p>
          <a:p>
            <a:pPr marL="228600" indent="-228600"/>
            <a:r>
              <a:rPr lang="en-US"/>
              <a:t>Dmitri, being the youngest, appears to have been his mother's favorite child and was provided as many opportunities as she could afford. From his early years, she began to save money for Dmitri to attend the university. However, it was not only his mother who offered him special favors. He spent many hours in the glass factory his mother operated, learning from the chemist about the concepts behind glass making and from the glass blower about the art of making glass. Another influence in Dmitri's life was his sister Olga's husband, Bessargin. After being banished to Siberia for his political beliefs as a Russian Decembrist (Dekabrists, a group of literary men who headed a revolution in 1825</a:t>
            </a:r>
            <a:r>
              <a:rPr lang="en-US" i="1"/>
              <a:t>(4),</a:t>
            </a:r>
            <a:r>
              <a:rPr lang="en-US"/>
              <a:t>), Bessargin occupied himself teaching Dmitri the science of the day. Mendeleev's early years were guided by these people, and he was thus raised with three key thoughts: </a:t>
            </a:r>
            <a:endParaRPr lang="en-US" i="1"/>
          </a:p>
          <a:p>
            <a:pPr marL="228600" indent="-228600"/>
            <a:r>
              <a:rPr lang="en-US" i="1"/>
              <a:t>"Everything in the world is science," from Bessargin</a:t>
            </a:r>
            <a:br>
              <a:rPr lang="en-US" i="1"/>
            </a:br>
            <a:r>
              <a:rPr lang="en-US" i="1"/>
              <a:t>"Everything in the world is art," from Timofei the glass blower.</a:t>
            </a:r>
            <a:br>
              <a:rPr lang="en-US" i="1"/>
            </a:br>
            <a:r>
              <a:rPr lang="en-US" i="1"/>
              <a:t>"Everything in the world is love," from Maria his mother. (16)</a:t>
            </a:r>
            <a:r>
              <a:rPr lang="en-US"/>
              <a:t> As he grew older, it became apparent that he had exceptional comprehension of complex topics. At the age of 14, he was attending the Gymnasium in Tobolsk and his mother was continuing to plan for his future. In that year, however, a second major family tragedy occurred; the glass factory burned to the ground. The family was devastated; there was no money to rebuild and the only money they had was the money saved for Dmitri to go to the university. Maria was not about to give up her dreams for her son. She knew at this point that Dmitri's only hope to go on to school was to win a scholarship. So in his final years at the gymnasium, Maria pushed Dmitri to improve his grades and prepare for entrance exams. </a:t>
            </a:r>
          </a:p>
          <a:p>
            <a:pPr marL="228600" indent="-228600"/>
            <a:r>
              <a:rPr lang="en-US"/>
              <a:t>This was no easy task, as Dmitri was not a "classical" scholar. He knew at a very young age that he wanted to study science and saw very little need for studying topics such as Latin and history. He felt that these were dead topics and a waste of his time. After much coaxing from his mother and Bessargin, Mendeleev passed his gymnasium exams and prepared to enter the university. This disdain of the "classical" education was to color his later writings on education when, in 1901, he stated: </a:t>
            </a:r>
            <a:endParaRPr lang="en-US" i="1"/>
          </a:p>
          <a:p>
            <a:pPr marL="228600" indent="-228600"/>
            <a:r>
              <a:rPr lang="en-US" i="1"/>
              <a:t>...We could live at the present day without a Plato, but a double number of Newtons is required to discover the secrets of nature, and to bring life into harmony with the laws of nature. (4)</a:t>
            </a:r>
            <a:r>
              <a:rPr lang="en-US"/>
              <a:t> In 1849, with nothing left for the family at Aremziansk, Maria loaded up the family's belongings and headed for Moscow. At this point the family included Maria, Dmitri, and Elizabeth (Dmitri's older sister). In Moscow, they entered a climate of considerable political unrest, which made the university reluctant to admit anyone from outside of Moscow. Mendeleev was rejected. Maria did not give up, however, and the family headed for St. Petersburg. </a:t>
            </a:r>
          </a:p>
          <a:p>
            <a:pPr marL="228600" indent="-228600"/>
            <a:r>
              <a:rPr lang="en-US"/>
              <a:t>Again, they encountered similar turmoil but this time they found a friend of Ivan's working at the Pedagogical Institute, his father's school. With a little persuasion, Dmitri was allowed to take the entrance exams, which he passed, not with honors but well enough to be admitted to the science teacher training program on a full scholarship. He entered the university in the fall of 1850. </a:t>
            </a:r>
          </a:p>
          <a:p>
            <a:pPr marL="228600" indent="-228600"/>
            <a:r>
              <a:rPr lang="en-US"/>
              <a:t>Maria died shortly after Dmitri's acceptance at St. Petersburg, followed a few short months later by Elizabeth; both died from tuberculosis. Mendeleev was left alone to face his work at the university, but was to later eulogize his mother in his book on Solutions: </a:t>
            </a:r>
            <a:endParaRPr lang="en-US" i="1"/>
          </a:p>
          <a:p>
            <a:pPr marL="228600" indent="-228600"/>
            <a:r>
              <a:rPr lang="en-US" i="1"/>
              <a:t>This investigation is dedicated to the memory of a mother by her youngest offspring. Conducting a factory she could educate him only by her own work. She instructed by example, corrected with love, and in order to devote him to science she left Siberia with him, spending thus her last resources and strength. When dying she said, 'Refrain from illusions, insist on work and not on words. Patiently search divine and scientific truth.' She understood how often dialectical methods deceive, how much there is still to be learned, and how, with the aid of science without violence, with love but firmness, all superstition, untruth and error are removed, bringing in their stead the safety of undiscovered truth, freedom for further development, general welfare, and inward happiness. Dmitri Mendeleev regards as sacred a mother's dying words. (19) </a:t>
            </a:r>
          </a:p>
          <a:p>
            <a:pPr marL="228600" indent="-228600"/>
            <a:r>
              <a:rPr lang="en-US" i="1"/>
              <a:t>Dmitri fell right into his work at St. Petersburg. His studies progressed rapidly until his third year. At that point he was struck with an illness that caused him to be bedridden for the next year. He continued his studies, however, with professors and fellow students visiting him to give him assignments, etc. Mendeleev graduated on time and was awarded the medal of excellence for being first in his class. Dmitri's illness did not improve. His doctor suggested that he had tuberculosis and that, at most, he had two years to live providing he moved to a more suitable climate. Mendeleev already had his life's ambitions in mind and, hoping to extend his life as long as possible, he moved to Simferopol in the Crimean Peninsula near the Black Sea in 1855 as chief science master of the gymnasium. He was 21 years old. At this point in his life he was driven by "the vision of the Russian people whom he knew he could aid through science." Needless to say, his move to the south was very beneficial. He progressively regained his strength to the point where the doctors found no sign of tuberculosis in his system. </a:t>
            </a:r>
          </a:p>
          <a:p>
            <a:pPr marL="228600" indent="-228600"/>
            <a:r>
              <a:rPr lang="en-US" i="1"/>
              <a:t>In 1856, Mendeleev returned to St. Petersburg and defended his master's thesis: "Research and Theories on Expansion of Substances due to Heat." Following his masters program, Dmitri focused his life on his career of teaching and research. He was essentially a teacher devoted to his work and to his students; he was next a lover of his country and of his fellow men. The first led to his books and the periodic table, while the latter gave rise to his studies of chemical technology and the organization of Russia's industries, agriculture, transport meteorology and metrology. (17) </a:t>
            </a:r>
          </a:p>
          <a:p>
            <a:pPr marL="228600" indent="-228600"/>
            <a:r>
              <a:rPr lang="en-US" i="1"/>
              <a:t>In 1859, he was assigned by the Minister of Public Instruction to go abroad to study and develop scientific and technological innovations. Between 1859 and 1861 he studied the densities of gases with Regnault in Paris and the workings of the spectroscope with Kirchoff in Heidelberg. He also pursued studies of capillarity and surface tension that led to his theory of "absolute boiling point," later known as critical temperature. While in Heidelberg he made the acquaintance of A.P. Borodin, a chemist who was to achieve greater reknown as a composer.(9) In 1860 at the Chemical Congress at Karlsruhe, Mendeleev had the opportunity to hear Cannizzaro discuss his work on atomic weights. These people greatly influenced the work which Mendeleev would pursue the rest of his life. </a:t>
            </a:r>
          </a:p>
          <a:p>
            <a:pPr marL="228600" indent="-228600"/>
            <a:r>
              <a:rPr lang="en-US" i="1"/>
              <a:t>Following his trip abroad, the Russian chemist returned to his homeland where he settled down to a life of teaching and research in St. Petersburg. In 1863 he was named Professor of Chemistry at the Technological Institute and, in 1866, he became Professor of Chemistry at the University and was made Doctor of Science for his dissertation "On the Combinations of Water with Alcohol". As will be seen, his research findings were expansive and beneficial to the Russian people. Dmitri was always in touch with the classroom. Much of his lab work, including that on the periodic chart, occurred in his spare time following his lectures. He truly enjoyed educating the people, and they, in turned enjoyed his efforts: </a:t>
            </a:r>
          </a:p>
          <a:p>
            <a:pPr marL="228600" indent="-228600"/>
            <a:r>
              <a:rPr lang="en-US" i="1"/>
              <a:t>...For me it was a revelation, a beautiful improvisation, a stimulant to the intellect which left deep traces on my development. (16) Mendeleev not only taught in the university classrooms but anywhere he travelled. Many excerpts discuss his journeys by train where he would travel third class with the mouzhiks (peasants). It was on those journeys that he would share his findings about agriculture with the peasants over a cup of tea. The admiration that Mendeleev had for the people of Russia was reciprocated by the people. On the trains the mouzhiks would all gather round to see and talk with the man. The university students also adored him. Crowds of students would fill lecture halls to hear him speak of chemistry. </a:t>
            </a:r>
          </a:p>
          <a:p>
            <a:pPr marL="228600" indent="-228600"/>
            <a:r>
              <a:rPr lang="en-US" i="1"/>
              <a:t>For Mendeleev, science was always the most important subject, but in that time period of unrest, just as today, science could be expanded to the realms of politics and social inequality. Mendeleev was not afraid to express his views on these topics: </a:t>
            </a:r>
          </a:p>
          <a:p>
            <a:pPr marL="228600" indent="-228600"/>
            <a:r>
              <a:rPr lang="en-US" i="1"/>
              <a:t>&gt; There exists everywhere a medium in things, determined by equilibrium. The Russian proverb says, 'Too much salt or too little salt is alike an evil.' It is the same in political and social relations... It is the function of science to discover the existence of a general reign of order in nature and to find the causes governing this order. And this refers in equal measure to the relations of man - social and political - and to the entire universe as a whole. (16) These profound thoughts of order led him to the discovery of the periodic law, among other things, but also led to his resignation from the University on August 17, 1890. Throughout his life he witnessed a country repressed and in turmoil. As he grew older and more famous, he used his new-found prestige and power to try to speak out against repression. </a:t>
            </a:r>
          </a:p>
          <a:p>
            <a:pPr marL="228600" indent="-228600"/>
            <a:r>
              <a:rPr lang="en-US" i="1"/>
              <a:t>The most all penetrating spirit before which will open the possibility of tilting not tables, but planets, is the spirit of free human inquiry. Believe only in that. (16) His resignation from the university came as the result of carrying a student petition to the Minister of Education. The Minister refused to acknowledge the requests, stating that Mendeleev should keep to teaching and not involve himself with students and politics. Mendeleev's final lecture at the University of St. Petersburg was broken up by police who feared that he might lead the students in an uprising. </a:t>
            </a:r>
          </a:p>
          <a:p>
            <a:pPr marL="228600" indent="-228600"/>
            <a:r>
              <a:rPr lang="en-US" i="1"/>
              <a:t>Dmitri's personal life also appears to have been in turmoil for many years. In 1863, with the heavy influence of his sister Olga, Dmitri married Feozva Nikitchna Lascheva. They had two children, a boy named Volodya, and a daughter named Olga. Mendeleev never really loved Feozva and actually spent little time with her. One story suggests that, at one point in their life together, Feozva asked Mendeleev if he was married to her or to science; his response was that he was married to both unless that was bigamy, in which case he was married to science. In January 1882, he divorced Feozva so he could marry his niece's best friend, Anna Ivanova Popova. According to the Orthodox Church, Mendeleev was officially a bigamist; however, he was so famous in Russia that the Czar said "Mendeleev has two wives, yes, but I have only one Mendeleev".(11) Anna was considerably younger than Dmitri but the two loved each other very much and were together until his death. They had four children: Liubov, Ivan, and twins Vassili and Maria. Anna also had considerable influence over Mendeleev's views on art, and he was elected to the Academy of Arts for both his insightful criticism and his painting. </a:t>
            </a:r>
          </a:p>
          <a:p>
            <a:pPr marL="228600" indent="-228600"/>
            <a:r>
              <a:rPr lang="en-US" i="1"/>
              <a:t>As he grew older it also became apparent that personal appearance became less and less significant to him. Many stories abound relating to the idea that in his later years, Dmitri would only cut his hair and beard once a year. He would not even cut it by request of the tsar. One observer stated, "Every hair acted separate from the others." It becomes apparent that, in most respects, work came first for Dmitri Mendeleev. </a:t>
            </a:r>
          </a:p>
          <a:p>
            <a:pPr marL="228600" indent="-228600"/>
            <a:r>
              <a:rPr lang="en-US" i="1"/>
              <a:t>From his first publication in 1854 entitled "Chemical Analysis of a Sample from Finland" to his final works in 1906 such as "A Project for a School for Teachers" and "Toward Knowledge of Russia", Mendeleev's transcripts revealing his research findings and beliefs number well over 250. His most famous publications include Organic Chemistry, which was published in 1861 when he was 27 years old. This book won the Domidov Prize and put Mendeleev on the forefront of Russian chemical education. The first edition of Principles of Chemistry was printed in 1868. Both of these books are classroom texts. Again, Mendeleev never lost sight of the importance of education. </a:t>
            </a:r>
          </a:p>
          <a:p>
            <a:pPr marL="228600" indent="-228600"/>
            <a:r>
              <a:rPr lang="en-US" i="1"/>
              <a:t>Besides his work on general chemical concepts as discussed earlier, Mendeleev spent much of his time working to improve technological advances of Russia. Many of his research findings dealt with agricultural chemistry, oil refining, and mineral recovery. Dmitri was also one of the founding members of the Russian Chemical Society in 1868, and helped open the lines of communication between scientists in Europe and the United States. </a:t>
            </a:r>
          </a:p>
          <a:p>
            <a:pPr marL="228600" indent="-228600"/>
            <a:r>
              <a:rPr lang="en-US" i="1"/>
              <a:t>Mendeleev also pursued studies on the properties and behavior of gases at high and low pressures, which led to his development of a very accurate differential barometer and further studies in meteorology. He also became interested in balloons, which led to a rather perilous adventure in 1887. In order to observe the solar eclipse above Klin, he made a solo ascent, without any prior experience; while his family was rather concerned, he paid no attention to controlling the balloon until after he had completed his observations, at which time he figured out how to land his conveyance. (4,9) </a:t>
            </a:r>
          </a:p>
          <a:p>
            <a:pPr marL="228600" indent="-228600"/>
            <a:r>
              <a:rPr lang="en-US" i="1"/>
              <a:t>His greatest accomplishment, however, was the stating of the Periodic Law and the development of the Periodic Table. From early in his career, he felt that there was some type of order to the elements, and he spent more than thirteen years of his life collecting data and assembling the concept, initially with the idea of resolving some of the chaos in the field for his students. Mendeleev was one of the first modern-day scientists in that he did not rely solely on his own work but rather was in correspondence with scientists around the world in order to receive data that they had collected. He then used used their data along with his own data to arrange the elements according to their properties. </a:t>
            </a:r>
          </a:p>
          <a:p>
            <a:pPr marL="228600" indent="-228600"/>
            <a:r>
              <a:rPr lang="en-US" i="1"/>
              <a:t>No law of nature, however general , has been established all at once; its recognition has always been preceded by many presentiments. The establishment of a law, moreover, does not take place when the first thought of it takes form, or even when its significance is recognised, but only when it has been confirmed by the results of the experiment. The man of science must consider these results as the only proof of the correctness of his conjectures and opinions. (9) In 1866, Newlands published a relationship of the elements entitled the "Law of Octaves". Mendeleev's ideas were similar to those of Newlands but Dmitri had more data and felt that Newlands had not gone far enough in his research. By 1869, the Russian chemist had assembled detailed descriptions of more than 60 elements and, on March 6, 1869 a formal presentation was made to the Russian Chemical Society entitled "The Dependence Between the Properties of the Atomic Weights of the Elements." Unfortunately, Mendeleev was ill and the presentation was given by his colleague Professor Menshutken. There were eight points to his presentation: </a:t>
            </a:r>
          </a:p>
          <a:p>
            <a:pPr marL="228600" indent="-228600"/>
            <a:r>
              <a:rPr lang="en-US" i="1"/>
              <a:t>The elements, if arranged according to their atomic weights, exhibit an apparent periodicity of properties. </a:t>
            </a:r>
          </a:p>
          <a:p>
            <a:pPr marL="228600" indent="-228600"/>
            <a:r>
              <a:rPr lang="en-US" i="1"/>
              <a:t>Elements which are similar as regards their chemical properties have atomic weights which are either of nearly the same value (eg. Pt, Ir, Os) or which increase regularly (eg. K, Ru, Cs). </a:t>
            </a:r>
          </a:p>
          <a:p>
            <a:pPr marL="228600" indent="-228600"/>
            <a:r>
              <a:rPr lang="en-US" i="1"/>
              <a:t>The arrangement of the elements, or of groups of elements in the order of their atomic weights, corresponds to their so-called valencies, as well as, to some extent, to their distinctive chemical properties; as is apparent among other series in that of Li, Be, Ba, C, N, O, and Sn. </a:t>
            </a:r>
          </a:p>
          <a:p>
            <a:pPr marL="228600" indent="-228600"/>
            <a:r>
              <a:rPr lang="en-US" i="1"/>
              <a:t>The elements which are the most widely diffused have small atomic weights. </a:t>
            </a:r>
          </a:p>
          <a:p>
            <a:pPr marL="228600" indent="-228600"/>
            <a:r>
              <a:rPr lang="en-US" i="1"/>
              <a:t>The magnitude of the atomic weight determines the character of the element, just as the magnitude of the molecule determines the character of a compound body. </a:t>
            </a:r>
          </a:p>
          <a:p>
            <a:pPr marL="228600" indent="-228600"/>
            <a:r>
              <a:rPr lang="en-US" i="1"/>
              <a:t>We must expect the discovery of many as yet unknown elements-for example, elements analogous to aluminum and silicon- whose atomic weight would be between 65 and 75. </a:t>
            </a:r>
          </a:p>
          <a:p>
            <a:pPr marL="228600" indent="-228600"/>
            <a:r>
              <a:rPr lang="en-US" i="1"/>
              <a:t>The atomic weight of an element may sometimes be amended by a knowledge of those of its contiguous elements. Thus the atomic weight of tellurium must lie between 123 and 126, and cannot be 128. </a:t>
            </a:r>
          </a:p>
          <a:p>
            <a:pPr marL="228600" indent="-228600"/>
            <a:r>
              <a:rPr lang="en-US" i="1"/>
              <a:t>Certain characteristic properties of elements can be foretold from their atomic weights. (18) On November 29, 1870, Mendeleev took his concept even further by stating that it was possible to predict the properties of undiscovered elements. He then proceeded to make predictions for three new elements (eka-aluminum, eka-boron and eka-silicon) and suggested several properties of each, including density, radii, and combining ratios with oxygen, among others. The science world was perplexed, and many scoffed at Mendeleev's predictions. It was not until November, 1875, when the Frenchman Lecoq de Boisbaudran discovered one of the predicted elements (eka-aluminum) which he named Gallium, that Dmitri's ideas were taken seriously. The other two elements were discovered later and their properties were found to be remarkably similar to those predicted by Mendeleev. These discoveries, verifying his predictions and substantiating his law, took him to the top of the science world. He was 35 years old when the initial paper was presented </a:t>
            </a:r>
          </a:p>
          <a:p>
            <a:pPr marL="228600" indent="-228600"/>
            <a:r>
              <a:rPr lang="en-US" i="1"/>
              <a:t>Throughout the remainder of his life, Dmitri Mendeleev received numerous awards from various organizations including the Davy Medal from the Royal Society of England in 1882, the Copley Medal, the Society's highest award, in 1905, and honorary degrees from universities around the world. Following his resignation from the University of St. Petersburg, the Russian government in 1893 appointed him Director of the Bureau of Weights and Measures. This was believed to have been done to keep down public disapproval of the government. Mendeleev continued to be a popular social figure until his death. In his last lecture at the University of St. Petersburg Mendeleev said: </a:t>
            </a:r>
          </a:p>
          <a:p>
            <a:pPr marL="228600" indent="-228600"/>
            <a:r>
              <a:rPr lang="en-US" i="1"/>
              <a:t>I have achieved an inner freedom. There is nothing in this world that I fear to say. No one nor anything can silence me. This is a good feeling. This is the feeling of a man. I want you to have this feeling too - it is my moral responsibility to help you achieve this inner freedom. I am an evolutionist of a peaceable type. Proceed in a logical and systematic manner. (16) Dmitri Mendeleev was a man who rose out of the crowd to lead his people into the future. The motto of Mendeleev's life was work, which he stated as: </a:t>
            </a:r>
          </a:p>
          <a:p>
            <a:pPr marL="228600" indent="-228600"/>
            <a:r>
              <a:rPr lang="en-US" i="1"/>
              <a:t>Work, look for peace and calm in work: you will find it nowhere else. Pleasures flit by - they are only for yourself; work leaves a mark of long-lasting joy, work is for others. (17) On January 20, 1907 at the age of 73, while listening to a reading of Jules Verne's Journey to the North Pole, (4) Mendeleev floated away, peacefully, for the last time. </a:t>
            </a:r>
          </a:p>
          <a:p>
            <a:pPr marL="228600" indent="-228600"/>
            <a:r>
              <a:rPr lang="en-US" b="1" i="1"/>
              <a:t>Bibliography</a:t>
            </a:r>
          </a:p>
          <a:p>
            <a:pPr marL="228600" indent="-228600"/>
            <a:r>
              <a:rPr lang="en-US" i="1"/>
              <a:t>1. D. Abbott, , Ed. "Mendeleev, Dmitri Ivanovich", The Biographical Dictionary of Scientists, Peter Bedrick Books, New York, 1986. </a:t>
            </a:r>
          </a:p>
          <a:p>
            <a:pPr marL="228600" indent="-228600"/>
            <a:r>
              <a:rPr lang="en-US" i="1"/>
              <a:t>2. I. Asimov, Ed. "Mendeleev, Dmitri Ivanovich", Asimov's Biographical Encyclopedia of Science and Technology, 2nd Rev. Ed..,Doubleday, Garden City, NY, 1982. </a:t>
            </a:r>
          </a:p>
          <a:p>
            <a:pPr marL="228600" indent="-228600"/>
            <a:r>
              <a:rPr lang="en-US" i="1"/>
              <a:t>3. R. Clemens, Modern Chemical Discoveries, E.P. Dutton &amp; Co., New York,1956, pp. 3-12. </a:t>
            </a:r>
          </a:p>
          <a:p>
            <a:pPr marL="228600" indent="-228600"/>
            <a:r>
              <a:rPr lang="en-US" i="1"/>
              <a:t>4. B. Harrow, Eminent Chemists of Our Time, 2nd Ed., Van Nostrand, New York,1927, pp. 18-40; 273-285. </a:t>
            </a:r>
          </a:p>
          <a:p>
            <a:pPr marL="228600" indent="-228600"/>
            <a:r>
              <a:rPr lang="en-US" i="1"/>
              <a:t>5. E.J. Holmyard, Makers of Chemistry, Clarendon Press, Oxford, 1929, pp. 267-273. </a:t>
            </a:r>
          </a:p>
          <a:p>
            <a:pPr marL="228600" indent="-228600"/>
            <a:r>
              <a:rPr lang="en-US" i="1"/>
              <a:t>6. A.J. Ihde, The Development of Modern Chemistry, Harper &amp; Row, New York, 1964, pp. 243-256. </a:t>
            </a:r>
          </a:p>
          <a:p>
            <a:pPr marL="228600" indent="-228600"/>
            <a:r>
              <a:rPr lang="en-US" i="1"/>
              <a:t>7. B. Jaffe, Crucibles: The Story of Chemistry, Dover, New York, 1930, pp. 150-163. </a:t>
            </a:r>
          </a:p>
          <a:p>
            <a:pPr marL="228600" indent="-228600"/>
            <a:r>
              <a:rPr lang="en-US" i="1"/>
              <a:t>8. G.B. Kauffman, "Mendeleev, Dimitry Ivanovich", The Electronic Encyclopedia, Grolier, New York, 1988. </a:t>
            </a:r>
          </a:p>
          <a:p>
            <a:pPr marL="228600" indent="-228600"/>
            <a:r>
              <a:rPr lang="en-US" i="1"/>
              <a:t>9. J. Kendall, Young Chemists and Great Discoveries, Appleton-Century, New York, 1939, pp. 186-201. </a:t>
            </a:r>
          </a:p>
          <a:p>
            <a:pPr marL="228600" indent="-228600"/>
            <a:r>
              <a:rPr lang="en-US" i="1"/>
              <a:t>10. H.M. Leicester, The Historical Background of Chemistry, Dover, New York, 1956, pp. 192-198. </a:t>
            </a:r>
          </a:p>
          <a:p>
            <a:pPr marL="228600" indent="-228600"/>
            <a:r>
              <a:rPr lang="en-US" i="1"/>
              <a:t>11. H.M. Leicester, "Dmitrii Ivanovich Mendeleev", in E. Farber, ed., Great Chemists., Interscience, New York, 1961. </a:t>
            </a:r>
          </a:p>
          <a:p>
            <a:pPr marL="228600" indent="-228600"/>
            <a:r>
              <a:rPr lang="en-US" i="1"/>
              <a:t>12. E.G. Mazurs, Graphic Representations of the Periodic System During One Hundred Years, Univ. Alabama Press, University, Alabama, 1975. </a:t>
            </a:r>
          </a:p>
          <a:p>
            <a:pPr marL="228600" indent="-228600"/>
            <a:r>
              <a:rPr lang="en-US" i="1"/>
              <a:t>13. D. Mendeleeff, The Principles of Chemistry, 3rd English Ed., Longmans, Green, and Co., London, 1905. </a:t>
            </a:r>
          </a:p>
          <a:p>
            <a:pPr marL="228600" indent="-228600"/>
            <a:r>
              <a:rPr lang="en-US" i="1"/>
              <a:t>14. J.R. Partington, A History of Chemistry, Vol. 4, Macmillan &amp; Co., London, 1964, pp. 891-898. </a:t>
            </a:r>
          </a:p>
          <a:p>
            <a:pPr marL="228600" indent="-228600"/>
            <a:r>
              <a:rPr lang="en-US" i="1"/>
              <a:t>15. M.M. Pattison Muir, A History of Chemical Theories and Laws, Arno Press, New York, 1975, pp. 353-375. </a:t>
            </a:r>
          </a:p>
          <a:p>
            <a:pPr marL="228600" indent="-228600"/>
            <a:r>
              <a:rPr lang="en-US" i="1"/>
              <a:t>16. D.Q. Posin, Mendeleev, The Story of a Great Chemist, Whittlesey House, New York, 1948. </a:t>
            </a:r>
          </a:p>
          <a:p>
            <a:pPr marL="228600" indent="-228600"/>
            <a:r>
              <a:rPr lang="en-US" i="1"/>
              <a:t>17. T.R. Seshadri, "Mendeleev-as Teacher and Patriot", in T.R. Sheshadri, , ed., Mendeleev's Periodic Classification of Elements and Its Applications, Proceedings of the Symposium held at IIT Kharagpur to celebrate the centenary of Mendeleev's Periodic Classification, Hindustan Pub. Co., Delhi-110007, India, 1973. </a:t>
            </a:r>
          </a:p>
          <a:p>
            <a:pPr marL="228600" indent="-228600"/>
            <a:r>
              <a:rPr lang="en-US" i="1"/>
              <a:t>18. T.E. Thorpe, "Scientific Worthies XXVI. Dmitri Ivanowitsh Mendeleeff", Nature , </a:t>
            </a:r>
            <a:r>
              <a:rPr lang="en-US" b="1" i="1"/>
              <a:t>1889</a:t>
            </a:r>
            <a:r>
              <a:rPr lang="en-US" i="1"/>
              <a:t>, XL, 193-197. </a:t>
            </a:r>
          </a:p>
          <a:p>
            <a:pPr marL="228600" indent="-228600"/>
            <a:r>
              <a:rPr lang="en-US" i="1"/>
              <a:t>19. W.A. Tilden, Famous Chemists, The Men and their Work, Books for Libraries, Freeport, New York, 1921 (rep. 1968) pp. 240-258. </a:t>
            </a:r>
          </a:p>
          <a:p>
            <a:pPr marL="228600" indent="-228600"/>
            <a:r>
              <a:rPr lang="en-US" i="1"/>
              <a:t>20. S.E. Vides Lemus, Clasificacion Periodica de Mendelejew, Editorial del Ministerio de Educacion Publica, Guatemala, 1959, pp. 25-27. </a:t>
            </a:r>
          </a:p>
          <a:p>
            <a:pPr marL="228600" indent="-228600"/>
            <a:endParaRPr lang="en-US"/>
          </a:p>
          <a:p>
            <a:pPr marL="228600" indent="-228600"/>
            <a:r>
              <a:rPr lang="en-US"/>
              <a:t>http://www.woodrow.org/teachers/chemistry/institutes/1992/Mendeleev.html</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27F545A-3E88-4E24-9714-3197A9D4D03D}" type="slidenum">
              <a:rPr lang="en-US"/>
              <a:pPr/>
              <a:t>32</a:t>
            </a:fld>
            <a:endParaRPr lang="en-US"/>
          </a:p>
        </p:txBody>
      </p:sp>
      <p:sp>
        <p:nvSpPr>
          <p:cNvPr id="301058" name="Rectangle 2"/>
          <p:cNvSpPr>
            <a:spLocks noChangeArrowheads="1" noTextEdit="1"/>
          </p:cNvSpPr>
          <p:nvPr>
            <p:ph type="sldImg"/>
          </p:nvPr>
        </p:nvSpPr>
        <p:spPr>
          <a:ln/>
        </p:spPr>
      </p:sp>
      <p:sp>
        <p:nvSpPr>
          <p:cNvPr id="301059" name="Rectangle 3"/>
          <p:cNvSpPr>
            <a:spLocks noGrp="1" noChangeArrowheads="1"/>
          </p:cNvSpPr>
          <p:nvPr>
            <p:ph type="body" idx="1"/>
          </p:nvPr>
        </p:nvSpPr>
        <p:spPr/>
        <p:txBody>
          <a:bodyPr/>
          <a:lstStyle/>
          <a:p>
            <a:r>
              <a:rPr lang="en-US"/>
              <a:t>Dmitri  Ivanovich Mendeleev (1834 – 1907)</a:t>
            </a:r>
          </a:p>
          <a:p>
            <a:r>
              <a:rPr lang="en-US"/>
              <a:t>	Arranged elements by increasing atomic mass.  Proposed that properties of different elements repeat at regular intervals. </a:t>
            </a:r>
          </a:p>
          <a:p>
            <a:r>
              <a:rPr lang="en-US"/>
              <a:t>	1860’s proposed new arrangements of elements.  </a:t>
            </a:r>
          </a:p>
          <a:p>
            <a:r>
              <a:rPr lang="en-US"/>
              <a:t>	1869 Published original periodic table</a:t>
            </a:r>
          </a:p>
          <a:p>
            <a:endParaRPr lang="en-US"/>
          </a:p>
          <a:p>
            <a:r>
              <a:rPr lang="en-US"/>
              <a:t>Dmitri Mendeleev was the Russian chemist who invented the periodic table of the elements.  </a:t>
            </a:r>
          </a:p>
          <a:p>
            <a:r>
              <a:rPr lang="en-US"/>
              <a:t>	He was born in Siberia and was the youngest of 17 children. </a:t>
            </a:r>
          </a:p>
          <a:p>
            <a:r>
              <a:rPr lang="en-US"/>
              <a:t>	Mendeleev missed receiving the Nobel prize in chemistry by just one vote in 1906, and died before the next year’s election.</a:t>
            </a:r>
          </a:p>
          <a:p>
            <a:r>
              <a:rPr lang="en-US"/>
              <a:t> 	Element 101 (discovered in 1955) was named Mendelevium in his honor.</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52456F0-817B-477E-B742-2233924F6C61}" type="slidenum">
              <a:rPr lang="en-US"/>
              <a:pPr/>
              <a:t>33</a:t>
            </a:fld>
            <a:endParaRPr lang="en-US"/>
          </a:p>
        </p:txBody>
      </p:sp>
      <p:sp>
        <p:nvSpPr>
          <p:cNvPr id="595970" name="Rectangle 2"/>
          <p:cNvSpPr>
            <a:spLocks noChangeArrowheads="1" noTextEdit="1"/>
          </p:cNvSpPr>
          <p:nvPr>
            <p:ph type="sldImg"/>
          </p:nvPr>
        </p:nvSpPr>
        <p:spPr>
          <a:ln/>
        </p:spPr>
      </p:sp>
      <p:sp>
        <p:nvSpPr>
          <p:cNvPr id="595971" name="Rectangle 3"/>
          <p:cNvSpPr>
            <a:spLocks noGrp="1" noChangeArrowheads="1"/>
          </p:cNvSpPr>
          <p:nvPr>
            <p:ph type="body" idx="1"/>
          </p:nvPr>
        </p:nvSpPr>
        <p:spPr/>
        <p:txBody>
          <a:bodyPr/>
          <a:lstStyle/>
          <a:p>
            <a:r>
              <a:rPr lang="en-US"/>
              <a:t>In 1869 Mendeléev published the first effective version of the periodic table of the elements. Unknown to Mendeléev, five years earlier John Newlands had proposed a similar table based on strictly increasing atomic masses forming periods of eight elements. Mendeléev's table used valences as well as atomic masses, enabling him to recognize periods of 18 elements later in the table. Mendeléev was bold in predicting three new elements and their properties for his 1871 version of the table and in rearranging the order from that of atomic masses where needed to make properties fall in line. The three predicted elements were found by 1885, exactly as described, and the rearrangements were justified in 1913 by the discovery of atomic number.</a:t>
            </a:r>
          </a:p>
          <a:p>
            <a:endParaRPr lang="en-US"/>
          </a:p>
          <a:p>
            <a:r>
              <a:rPr lang="en-US" b="1"/>
              <a:t>The Periodic Table of Elements</a:t>
            </a:r>
            <a:r>
              <a:rPr lang="en-US"/>
              <a:t/>
            </a:r>
            <a:br>
              <a:rPr lang="en-US"/>
            </a:br>
            <a:r>
              <a:rPr lang="en-US" i="1"/>
              <a:t>by Anthony Carpi, Ph.D.</a:t>
            </a:r>
            <a:r>
              <a:rPr lang="en-US"/>
              <a:t>                    http://www.visionlearning.com/library/module_viewer.php?c3=&amp;mid=52&amp;l=   </a:t>
            </a:r>
          </a:p>
          <a:p>
            <a:r>
              <a:rPr lang="en-US"/>
              <a:t>   In 1869, the Russian chemist Dmitri Mendeleev first proposed that the chemical elements exhibited a "periodicity of properties."  Mendeleev had tried to organize the chemical elements according to their atomic weights, assuming that the properties of the elements would gradually change as atomic weight increased.  What he found, however, was that the chemical and physical properties of the elements increased gradually and then suddenly changed at distinct steps, or periods.  To account for these repeating trends, Mendeleev grouped the elements in a table that had both rows and columns. The modern periodic table of elements is based on Mendeleev's observations; however, instead of being organized by atomic weight, the modern table is arranged by atomic number (Z).  As one moves from left to right in a row of the periodic table, the properties of the elements gradually change.  At the end of each row, a drastic shift occurs in chemical properties. The next element in order of atomic number is more similar (chemically speaking) to the first element in the row above it; thus a new row begins on the table.  For example, oxygen (O), fluorine (F), and neon (Ne) (Z = 8, 9 and 10, respectively) all are stable nonmetals that are gases at room temperature. Sodium (Na, Z = 11), however, is a silver metal that is solid at room temperature, much like the element lithium (Z = 3). Thus sodium begins a new row in the periodic table and is placed directly beneath lithium, highlighting their chemical similarities. Rows in the periodic table are called </a:t>
            </a:r>
            <a:r>
              <a:rPr lang="en-US" b="1"/>
              <a:t>periods</a:t>
            </a:r>
            <a:r>
              <a:rPr lang="en-US"/>
              <a:t>.  As one moves from left to right in a given period, the chemical properties of the elements slowly change.  Columns in the periodic table are called </a:t>
            </a:r>
            <a:r>
              <a:rPr lang="en-US" b="1"/>
              <a:t>groups</a:t>
            </a:r>
            <a:r>
              <a:rPr lang="en-US"/>
              <a:t>.  Elements in a given group in the periodic table share many similar chemical and physical properties.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37F0163-846F-47F1-A9EA-A7978BCECED6}" type="slidenum">
              <a:rPr lang="en-US"/>
              <a:pPr/>
              <a:t>34</a:t>
            </a:fld>
            <a:endParaRPr lang="en-US"/>
          </a:p>
        </p:txBody>
      </p:sp>
      <p:sp>
        <p:nvSpPr>
          <p:cNvPr id="307202" name="Rectangle 2"/>
          <p:cNvSpPr>
            <a:spLocks noChangeArrowheads="1" noTextEdit="1"/>
          </p:cNvSpPr>
          <p:nvPr>
            <p:ph type="sldImg"/>
          </p:nvPr>
        </p:nvSpPr>
        <p:spPr>
          <a:ln/>
        </p:spPr>
      </p:sp>
      <p:sp>
        <p:nvSpPr>
          <p:cNvPr id="307203" name="Rectangle 3"/>
          <p:cNvSpPr>
            <a:spLocks noGrp="1" noChangeArrowheads="1"/>
          </p:cNvSpPr>
          <p:nvPr>
            <p:ph type="body" idx="1"/>
          </p:nvPr>
        </p:nvSpPr>
        <p:spPr/>
        <p:txBody>
          <a:bodyPr/>
          <a:lstStyle/>
          <a:p>
            <a:r>
              <a:rPr lang="en-US" b="1"/>
              <a:t>Dmitri Mendeleyev</a:t>
            </a:r>
            <a:endParaRPr lang="en-US"/>
          </a:p>
          <a:p>
            <a:r>
              <a:rPr lang="en-US"/>
              <a:t>     </a:t>
            </a:r>
            <a:r>
              <a:rPr lang="en-US" i="1"/>
              <a:t>“To put some order into his study of the known chemical elements, Mendeleyev made up a set of cards, one for each element, listing their chemical properties.  He discovered the Periodic Law while arranging these cards.  When he put them in order of increasing atomic masses, the properties were repeated periodically.”</a:t>
            </a:r>
          </a:p>
          <a:p>
            <a:endParaRPr lang="en-US"/>
          </a:p>
          <a:p>
            <a:r>
              <a:rPr lang="en-US"/>
              <a:t>		-Eyewitness Science “Chemistry” , Dr. Ann Newmark, DK Publishing, Inc., 1993, pg 23</a:t>
            </a:r>
          </a:p>
          <a:p>
            <a:endParaRPr lang="en-US"/>
          </a:p>
          <a:p>
            <a:r>
              <a:rPr lang="en-US"/>
              <a:t>Mendeleev assumed that all of the elements had not been discovered.</a:t>
            </a:r>
          </a:p>
          <a:p>
            <a:endParaRPr lang="en-US" sz="600"/>
          </a:p>
          <a:p>
            <a:r>
              <a:rPr lang="en-US"/>
              <a:t>He left blanks in his table at atomic masses 44, 68, 72, and 100.</a:t>
            </a:r>
          </a:p>
          <a:p>
            <a:endParaRPr lang="en-US" sz="600"/>
          </a:p>
          <a:p>
            <a:r>
              <a:rPr lang="en-US"/>
              <a:t>When chemical properties of an element suggested that it might have been assigned the wrong place in earlier tables, Mendeleev reexamined its atomic masses and found that some of the atomic masses were incorrect.</a:t>
            </a:r>
          </a:p>
          <a:p>
            <a:endParaRPr lang="en-US" sz="600"/>
          </a:p>
          <a:p>
            <a:r>
              <a:rPr lang="en-US"/>
              <a:t>Noble gases were absent from Mendeleev</a:t>
            </a:r>
            <a:r>
              <a:rPr lang="en-US">
                <a:latin typeface="Arial"/>
              </a:rPr>
              <a:t>’</a:t>
            </a:r>
            <a:r>
              <a:rPr lang="en-US"/>
              <a:t>s table. </a:t>
            </a:r>
          </a:p>
          <a:p>
            <a:endParaRPr lang="en-US" sz="600"/>
          </a:p>
          <a:p>
            <a:r>
              <a:rPr lang="en-US"/>
              <a:t>William Ramsay discovered the noble gases between 1894 and 1898.</a:t>
            </a:r>
          </a:p>
          <a:p>
            <a:endParaRPr lang="en-US"/>
          </a:p>
          <a:p>
            <a:endParaRPr lang="en-US" b="1"/>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4D70616-CEFD-4CF8-BA44-3F24D02F0641}" type="slidenum">
              <a:rPr lang="en-US"/>
              <a:pPr/>
              <a:t>35</a:t>
            </a:fld>
            <a:endParaRPr lang="en-US"/>
          </a:p>
        </p:txBody>
      </p:sp>
      <p:sp>
        <p:nvSpPr>
          <p:cNvPr id="305154" name="Rectangle 2"/>
          <p:cNvSpPr>
            <a:spLocks noChangeArrowheads="1" noTextEdit="1"/>
          </p:cNvSpPr>
          <p:nvPr>
            <p:ph type="sldImg"/>
          </p:nvPr>
        </p:nvSpPr>
        <p:spPr>
          <a:ln/>
        </p:spPr>
      </p:sp>
      <p:sp>
        <p:nvSpPr>
          <p:cNvPr id="305155" name="Rectangle 3"/>
          <p:cNvSpPr>
            <a:spLocks noGrp="1" noChangeArrowheads="1"/>
          </p:cNvSpPr>
          <p:nvPr>
            <p:ph type="body" idx="1"/>
          </p:nvPr>
        </p:nvSpPr>
        <p:spPr>
          <a:xfrm>
            <a:off x="685800" y="4343400"/>
            <a:ext cx="5486400" cy="4114800"/>
          </a:xfrm>
        </p:spPr>
        <p:txBody>
          <a:bodyPr/>
          <a:lstStyle/>
          <a:p>
            <a:r>
              <a:rPr lang="en-US"/>
              <a:t>In the 1860’s, Mendeleev and the German chemist Lothar Meyer, each working alone, made an eight-column table of the elements.</a:t>
            </a:r>
          </a:p>
          <a:p>
            <a:r>
              <a:rPr lang="en-US"/>
              <a:t>However, Mendeleev had to leave some blank spots in order to group all the elements with similar properties in the same column.  To explain these blank spots, Mendeleev suggested there must be other elements that had not yet been discovered.  On the basis of his arrangement, Mendeleev predicted the properties and atomic masses of several elements that were unknown at the time.  </a:t>
            </a:r>
          </a:p>
          <a:p>
            <a:endParaRPr lang="en-US"/>
          </a:p>
          <a:p>
            <a:r>
              <a:rPr lang="en-US"/>
              <a:t>Mendeleev left blanks in his table for undiscovered elements.</a:t>
            </a:r>
          </a:p>
          <a:p>
            <a:endParaRPr lang="en-US"/>
          </a:p>
          <a:p>
            <a:r>
              <a:rPr lang="en-US"/>
              <a:t>Mendeleev predicted properties and masses of unknown elements correctly.</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9F6B20B-CA3F-416D-8B58-6AEE68141838}" type="slidenum">
              <a:rPr lang="en-US"/>
              <a:pPr/>
              <a:t>36</a:t>
            </a:fld>
            <a:endParaRPr lang="en-US"/>
          </a:p>
        </p:txBody>
      </p:sp>
      <p:sp>
        <p:nvSpPr>
          <p:cNvPr id="309250" name="Rectangle 2"/>
          <p:cNvSpPr>
            <a:spLocks noChangeArrowheads="1" noTextEdit="1"/>
          </p:cNvSpPr>
          <p:nvPr>
            <p:ph type="sldImg"/>
          </p:nvPr>
        </p:nvSpPr>
        <p:spPr>
          <a:ln/>
        </p:spPr>
      </p:sp>
      <p:sp>
        <p:nvSpPr>
          <p:cNvPr id="309251" name="Rectangle 3"/>
          <p:cNvSpPr>
            <a:spLocks noGrp="1" noChangeArrowheads="1"/>
          </p:cNvSpPr>
          <p:nvPr>
            <p:ph type="body" idx="1"/>
          </p:nvPr>
        </p:nvSpPr>
        <p:spPr/>
        <p:txBody>
          <a:bodyPr/>
          <a:lstStyle/>
          <a:p>
            <a:r>
              <a:rPr lang="en-US" sz="1000" b="1"/>
              <a:t>Fitting in New Elements</a:t>
            </a:r>
          </a:p>
          <a:p>
            <a:r>
              <a:rPr lang="en-US" sz="1000"/>
              <a:t>     </a:t>
            </a:r>
            <a:r>
              <a:rPr lang="en-US" sz="1000" i="1"/>
              <a:t>“The crowning achievement of Mendeleyev’s periodic table lay in his prophecy of new elements.  Gallium, germanium, and scandium were unknown in 1871, but Mendeleyev left spaces for them and even predicted what the atomic masses and other chemical properties would be.  The first of these to be discovered in 1875, was gallium.  All the characteristics fitted those he had predicted for the elements Mendeleyev called eka-aluminum – because it came below aluminum in his table.”</a:t>
            </a:r>
          </a:p>
          <a:p>
            <a:r>
              <a:rPr lang="en-US" sz="1000"/>
              <a:t>		-Eyewitness Science “Chemistry” , Dr. Ann Newmark, DK Publishing, Inc., 1993, pg 23</a:t>
            </a:r>
          </a:p>
          <a:p>
            <a:endParaRPr lang="en-US" sz="1000"/>
          </a:p>
          <a:p>
            <a:r>
              <a:rPr lang="en-US" sz="1000"/>
              <a:t>In the 1860’s, Mendeleev and the German chemist Lothar Meyer, each working alone, made an eight-column table of the elements.</a:t>
            </a:r>
          </a:p>
          <a:p>
            <a:r>
              <a:rPr lang="en-US" sz="1000"/>
              <a:t>However, Mendeleev had to leave some blank spots in order to group all the elements with similar properties in the same column.  To explain these blank spots, Mendeleev suggested there must be other elements that had not yet been discovered.  On the basis of his arrangement, Mendeleev predicted the properties and atomic masses of several elements that were unknown at the time.  </a:t>
            </a:r>
          </a:p>
          <a:p>
            <a:endParaRPr lang="en-US" sz="1000"/>
          </a:p>
          <a:p>
            <a:r>
              <a:rPr lang="en-US" sz="1000"/>
              <a:t>Mendeleev left blanks in his table for undiscovered elements.</a:t>
            </a:r>
          </a:p>
          <a:p>
            <a:endParaRPr lang="en-US" sz="1000"/>
          </a:p>
          <a:p>
            <a:r>
              <a:rPr lang="en-US" sz="1000"/>
              <a:t>Mendeleev predicted properties and masses of unknown elements correctly.</a:t>
            </a:r>
          </a:p>
          <a:p>
            <a:endParaRPr lang="en-US" sz="1000"/>
          </a:p>
          <a:p>
            <a:endParaRPr lang="en-US" sz="100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D8E0B23-7988-41F6-8B4E-17E2FD304B7E}" type="slidenum">
              <a:rPr lang="en-US"/>
              <a:pPr/>
              <a:t>37</a:t>
            </a:fld>
            <a:endParaRPr lang="en-US"/>
          </a:p>
        </p:txBody>
      </p:sp>
      <p:sp>
        <p:nvSpPr>
          <p:cNvPr id="149506" name="Rectangle 2"/>
          <p:cNvSpPr>
            <a:spLocks noChangeArrowheads="1" noTextEdit="1"/>
          </p:cNvSpPr>
          <p:nvPr>
            <p:ph type="sldImg"/>
          </p:nvPr>
        </p:nvSpPr>
        <p:spPr>
          <a:ln/>
        </p:spPr>
      </p:sp>
      <p:sp>
        <p:nvSpPr>
          <p:cNvPr id="149507" name="Rectangle 3"/>
          <p:cNvSpPr>
            <a:spLocks noGrp="1" noChangeArrowheads="1"/>
          </p:cNvSpPr>
          <p:nvPr>
            <p:ph type="body" idx="1"/>
          </p:nvPr>
        </p:nvSpPr>
        <p:spPr/>
        <p:txBody>
          <a:bodyPr/>
          <a:lstStyle/>
          <a:p>
            <a:r>
              <a:rPr lang="en-US"/>
              <a:t>Objective:</a:t>
            </a:r>
          </a:p>
          <a:p>
            <a:r>
              <a:rPr lang="en-US"/>
              <a:t>	To explain the modern periodic law concept proposed by Moseley.</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481E189-9B7C-4965-A1EE-FCD14959D934}" type="slidenum">
              <a:rPr lang="en-US"/>
              <a:pPr/>
              <a:t>38</a:t>
            </a:fld>
            <a:endParaRPr lang="en-US"/>
          </a:p>
        </p:txBody>
      </p:sp>
      <p:sp>
        <p:nvSpPr>
          <p:cNvPr id="440322" name="Rectangle 2"/>
          <p:cNvSpPr>
            <a:spLocks noChangeArrowheads="1" noTextEdit="1"/>
          </p:cNvSpPr>
          <p:nvPr>
            <p:ph type="sldImg"/>
          </p:nvPr>
        </p:nvSpPr>
        <p:spPr>
          <a:ln/>
        </p:spPr>
      </p:sp>
      <p:sp>
        <p:nvSpPr>
          <p:cNvPr id="4403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E47E19E-039A-494A-A0D2-6905C817B894}" type="slidenum">
              <a:rPr lang="en-US"/>
              <a:pPr/>
              <a:t>39</a:t>
            </a:fld>
            <a:endParaRPr lang="en-US"/>
          </a:p>
        </p:txBody>
      </p:sp>
      <p:sp>
        <p:nvSpPr>
          <p:cNvPr id="303106" name="Rectangle 2"/>
          <p:cNvSpPr>
            <a:spLocks noChangeArrowheads="1" noTextEdit="1"/>
          </p:cNvSpPr>
          <p:nvPr>
            <p:ph type="sldImg"/>
          </p:nvPr>
        </p:nvSpPr>
        <p:spPr>
          <a:ln/>
        </p:spPr>
      </p:sp>
      <p:sp>
        <p:nvSpPr>
          <p:cNvPr id="303107" name="Rectangle 3"/>
          <p:cNvSpPr>
            <a:spLocks noGrp="1" noChangeArrowheads="1"/>
          </p:cNvSpPr>
          <p:nvPr>
            <p:ph type="body" idx="1"/>
          </p:nvPr>
        </p:nvSpPr>
        <p:spPr/>
        <p:txBody>
          <a:bodyPr/>
          <a:lstStyle/>
          <a:p>
            <a:r>
              <a:rPr lang="en-US" b="1"/>
              <a:t>H.G.J. Moseley</a:t>
            </a:r>
            <a:r>
              <a:rPr lang="en-US"/>
              <a:t> (1887- 1915)  while doing post-doctoral work (with Ernest Rutherford) bombarded X-rays at atoms in increasing number and noted that the nuclear charge increased by 1 for each element.  This gave him the idea to organize the elements by increasing atomic number.</a:t>
            </a:r>
          </a:p>
          <a:p>
            <a:endParaRPr lang="en-US"/>
          </a:p>
          <a:p>
            <a:r>
              <a:rPr lang="en-US" i="1"/>
              <a:t>Periodic law</a:t>
            </a:r>
            <a:r>
              <a:rPr lang="en-US"/>
              <a:t> – elements organized by increasing atomic number on periodic table (1913)</a:t>
            </a:r>
          </a:p>
          <a:p>
            <a:endParaRPr lang="en-US"/>
          </a:p>
          <a:p>
            <a:r>
              <a:rPr lang="en-US"/>
              <a:t>In 1913, Moseley analyzed the frequencies of X -rays emitted by the elements and discovered that the underlying foundation of the order of the elements was </a:t>
            </a:r>
            <a:r>
              <a:rPr lang="en-US" b="1"/>
              <a:t>atomic number</a:t>
            </a:r>
            <a:r>
              <a:rPr lang="en-US"/>
              <a:t>, not atomic mass.</a:t>
            </a:r>
          </a:p>
          <a:p>
            <a:endParaRPr lang="en-US" sz="500"/>
          </a:p>
          <a:p>
            <a:r>
              <a:rPr lang="en-US"/>
              <a:t>Moseley hypothesized that the placement of each element in his series corresponded to its atomic number </a:t>
            </a:r>
            <a:r>
              <a:rPr lang="en-US" i="1"/>
              <a:t>Z</a:t>
            </a:r>
            <a:r>
              <a:rPr lang="en-US"/>
              <a:t>, which is the number of positive charges (protons) in its nucleus.</a:t>
            </a:r>
          </a:p>
          <a:p>
            <a:endParaRPr lang="en-US"/>
          </a:p>
          <a:p>
            <a:r>
              <a:rPr lang="en-US" sz="1400"/>
              <a:t>Moseley- wavelengths in X-rays determined by the number of protons in the nucleus of the anode atoms  </a:t>
            </a:r>
          </a:p>
          <a:p>
            <a:r>
              <a:rPr lang="en-US" sz="1400"/>
              <a:t>	- change anode, change wavelength</a:t>
            </a:r>
            <a:endParaRPr lang="en-US"/>
          </a:p>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0CC2110-AC50-4DE9-B2CC-BC96A3FA280B}" type="slidenum">
              <a:rPr lang="en-US"/>
              <a:pPr/>
              <a:t>4</a:t>
            </a:fld>
            <a:endParaRPr lang="en-US"/>
          </a:p>
        </p:txBody>
      </p:sp>
      <p:sp>
        <p:nvSpPr>
          <p:cNvPr id="433154" name="Rectangle 2"/>
          <p:cNvSpPr>
            <a:spLocks noChangeArrowheads="1" noTextEdit="1"/>
          </p:cNvSpPr>
          <p:nvPr>
            <p:ph type="sldImg"/>
          </p:nvPr>
        </p:nvSpPr>
        <p:spPr>
          <a:ln/>
        </p:spPr>
      </p:sp>
      <p:sp>
        <p:nvSpPr>
          <p:cNvPr id="433155" name="Rectangle 3"/>
          <p:cNvSpPr>
            <a:spLocks noGrp="1" noChangeArrowheads="1"/>
          </p:cNvSpPr>
          <p:nvPr>
            <p:ph type="body" idx="1"/>
          </p:nvPr>
        </p:nvSpPr>
        <p:spPr/>
        <p:txBody>
          <a:bodyPr/>
          <a:lstStyle/>
          <a:p>
            <a:pPr marL="228600" indent="-228600"/>
            <a:r>
              <a:rPr lang="en-US"/>
              <a:t>When elements are listed in order according to the number of protons, repeating patterns of physical and chemical properties result and can be used to make predictions </a:t>
            </a:r>
          </a:p>
          <a:p>
            <a:pPr marL="228600" indent="-228600"/>
            <a:r>
              <a:rPr lang="en-US"/>
              <a:t>The ability to create a model and then make predictions that prove to be correct, based upon that model, is what science is all about. </a:t>
            </a:r>
          </a:p>
          <a:p>
            <a:pPr marL="228600" indent="-228600"/>
            <a:endParaRPr lang="en-US"/>
          </a:p>
          <a:p>
            <a:pPr marL="228600" indent="-228600"/>
            <a:r>
              <a:rPr lang="en-US" b="1"/>
              <a:t>More Specifically...:</a:t>
            </a:r>
          </a:p>
          <a:p>
            <a:pPr marL="228600" indent="-228600"/>
            <a:r>
              <a:rPr lang="en-US" u="sng"/>
              <a:t>History</a:t>
            </a:r>
            <a:r>
              <a:rPr lang="en-US"/>
              <a:t>  </a:t>
            </a:r>
          </a:p>
          <a:p>
            <a:pPr marL="685800" lvl="1" indent="-228600"/>
            <a:r>
              <a:rPr lang="en-US"/>
              <a:t>Describe the contributions of Mendeleev and Mosley on the periodic table </a:t>
            </a:r>
          </a:p>
          <a:p>
            <a:pPr marL="1143000" lvl="2" indent="-228600"/>
            <a:r>
              <a:rPr lang="en-US"/>
              <a:t>a. periodic table by atomic mass and property - Dimitri Mendeleev </a:t>
            </a:r>
          </a:p>
          <a:p>
            <a:pPr marL="1143000" lvl="2" indent="-228600"/>
            <a:r>
              <a:rPr lang="en-US"/>
              <a:t>b. periodic table by atomic number - Henry Moseley </a:t>
            </a:r>
          </a:p>
          <a:p>
            <a:pPr marL="228600" indent="-228600"/>
            <a:r>
              <a:rPr lang="en-US" u="sng"/>
              <a:t>Trends - Physical Properties</a:t>
            </a:r>
            <a:r>
              <a:rPr lang="en-US"/>
              <a:t>  </a:t>
            </a:r>
          </a:p>
          <a:p>
            <a:pPr marL="685800" lvl="1" indent="-228600"/>
            <a:r>
              <a:rPr lang="en-US"/>
              <a:t>Associate rows with periods and columns with families or groups. </a:t>
            </a:r>
          </a:p>
          <a:p>
            <a:pPr marL="685800" lvl="1" indent="-228600"/>
            <a:r>
              <a:rPr lang="en-US"/>
              <a:t>Identify the seven diatomic gases </a:t>
            </a:r>
          </a:p>
          <a:p>
            <a:pPr marL="685800" lvl="1" indent="-228600"/>
            <a:r>
              <a:rPr lang="en-US"/>
              <a:t>Give locations and list characteristic properties of metals, non-metals, metalloids, and noble gases. </a:t>
            </a:r>
          </a:p>
          <a:p>
            <a:pPr marL="685800" lvl="1" indent="-228600"/>
            <a:r>
              <a:rPr lang="en-US"/>
              <a:t>Label the following areas on a periodic chart </a:t>
            </a:r>
          </a:p>
          <a:p>
            <a:pPr marL="1143000" lvl="2" indent="-228600"/>
            <a:r>
              <a:rPr lang="en-US"/>
              <a:t>a. Alkali metals </a:t>
            </a:r>
          </a:p>
          <a:p>
            <a:pPr marL="1143000" lvl="2" indent="-228600"/>
            <a:r>
              <a:rPr lang="en-US"/>
              <a:t>b. Alkaline Earth Metals </a:t>
            </a:r>
          </a:p>
          <a:p>
            <a:pPr marL="1143000" lvl="2" indent="-228600"/>
            <a:r>
              <a:rPr lang="en-US"/>
              <a:t>c. Transition Metals </a:t>
            </a:r>
          </a:p>
          <a:p>
            <a:pPr marL="1143000" lvl="2" indent="-228600"/>
            <a:r>
              <a:rPr lang="en-US"/>
              <a:t>d. Metalloids </a:t>
            </a:r>
          </a:p>
          <a:p>
            <a:pPr marL="1143000" lvl="2" indent="-228600"/>
            <a:r>
              <a:rPr lang="en-US"/>
              <a:t>e. Halogens </a:t>
            </a:r>
          </a:p>
          <a:p>
            <a:pPr marL="1143000" lvl="2" indent="-228600"/>
            <a:r>
              <a:rPr lang="en-US"/>
              <a:t>f. Noble gases </a:t>
            </a:r>
          </a:p>
          <a:p>
            <a:pPr marL="1143000" lvl="2" indent="-228600"/>
            <a:r>
              <a:rPr lang="en-US"/>
              <a:t>g. Lanthanides </a:t>
            </a:r>
          </a:p>
          <a:p>
            <a:pPr marL="1143000" lvl="2" indent="-228600"/>
            <a:r>
              <a:rPr lang="en-US"/>
              <a:t>h. Actinides </a:t>
            </a:r>
          </a:p>
          <a:p>
            <a:pPr marL="228600" indent="-228600"/>
            <a:r>
              <a:rPr lang="en-US" u="sng"/>
              <a:t>Trends - Chemical Properties</a:t>
            </a:r>
            <a:r>
              <a:rPr lang="en-US"/>
              <a:t> </a:t>
            </a:r>
          </a:p>
          <a:p>
            <a:pPr marL="228600" indent="-228600"/>
            <a:r>
              <a:rPr lang="en-US"/>
              <a:t>Define and give the general trends on the periodic table for </a:t>
            </a:r>
          </a:p>
          <a:p>
            <a:pPr marL="1143000" lvl="2" indent="-228600"/>
            <a:r>
              <a:rPr lang="en-US"/>
              <a:t>a. Ionization energy </a:t>
            </a:r>
          </a:p>
          <a:p>
            <a:pPr marL="1143000" lvl="2" indent="-228600"/>
            <a:r>
              <a:rPr lang="en-US"/>
              <a:t>b. Electronegativity </a:t>
            </a:r>
          </a:p>
          <a:p>
            <a:pPr marL="1143000" lvl="2" indent="-228600"/>
            <a:r>
              <a:rPr lang="en-US"/>
              <a:t>c. Atomic radius / Ion radius </a:t>
            </a:r>
          </a:p>
          <a:p>
            <a:pPr marL="1143000" lvl="2" indent="-228600"/>
            <a:r>
              <a:rPr lang="en-US"/>
              <a:t>d. Electron affinity </a:t>
            </a:r>
          </a:p>
          <a:p>
            <a:pPr marL="1143000" lvl="2" indent="-228600"/>
            <a:r>
              <a:rPr lang="en-US"/>
              <a:t>e. Reactivity </a:t>
            </a:r>
          </a:p>
          <a:p>
            <a:pPr marL="685800" lvl="1" indent="-228600"/>
            <a:r>
              <a:rPr lang="en-US"/>
              <a:t>Define shielding effect and use it to explain trends in families </a:t>
            </a:r>
          </a:p>
          <a:p>
            <a:pPr marL="685800" lvl="1" indent="-228600"/>
            <a:r>
              <a:rPr lang="en-US"/>
              <a:t>Define effective nuclear charge and use it to explain trends in periods </a:t>
            </a:r>
          </a:p>
          <a:p>
            <a:pPr marL="685800" lvl="1" indent="-228600"/>
            <a:r>
              <a:rPr lang="en-US"/>
              <a:t>Predict location on periodic table given ionization energy data </a:t>
            </a:r>
          </a:p>
          <a:p>
            <a:pPr marL="685800" lvl="1" indent="-228600"/>
            <a:r>
              <a:rPr lang="en-US"/>
              <a:t>State that the noble gas configuration is the most stable electron configuration </a:t>
            </a:r>
          </a:p>
          <a:p>
            <a:pPr marL="685800" lvl="1" indent="-228600"/>
            <a:r>
              <a:rPr lang="en-US"/>
              <a:t>Predict oxidation states for various elements based on their proximity to a noble gas in the periodic table </a:t>
            </a:r>
          </a:p>
          <a:p>
            <a:pPr marL="685800" lvl="1" indent="-228600"/>
            <a:r>
              <a:rPr lang="en-US"/>
              <a:t>Write electron configurations and orbital diagrams of ions </a:t>
            </a:r>
          </a:p>
          <a:p>
            <a:pPr marL="228600" indent="-228600"/>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3C32972-50E2-47C6-BF2A-3A017FA7BEE0}" type="slidenum">
              <a:rPr lang="en-US"/>
              <a:pPr/>
              <a:t>40</a:t>
            </a:fld>
            <a:endParaRPr lang="en-US"/>
          </a:p>
        </p:txBody>
      </p:sp>
      <p:sp>
        <p:nvSpPr>
          <p:cNvPr id="651266" name="Rectangle 2"/>
          <p:cNvSpPr>
            <a:spLocks noChangeArrowheads="1" noTextEdit="1"/>
          </p:cNvSpPr>
          <p:nvPr>
            <p:ph type="sldImg"/>
          </p:nvPr>
        </p:nvSpPr>
        <p:spPr>
          <a:ln/>
        </p:spPr>
      </p:sp>
      <p:sp>
        <p:nvSpPr>
          <p:cNvPr id="6512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BEFEB79-5BF9-446A-ADE0-B64F336885A2}" type="slidenum">
              <a:rPr lang="en-US"/>
              <a:pPr/>
              <a:t>41</a:t>
            </a:fld>
            <a:endParaRPr lang="en-US"/>
          </a:p>
        </p:txBody>
      </p:sp>
      <p:sp>
        <p:nvSpPr>
          <p:cNvPr id="150530" name="Rectangle 2"/>
          <p:cNvSpPr>
            <a:spLocks noChangeArrowheads="1" noTextEdit="1"/>
          </p:cNvSpPr>
          <p:nvPr>
            <p:ph type="sldImg"/>
          </p:nvPr>
        </p:nvSpPr>
        <p:spPr>
          <a:ln/>
        </p:spPr>
      </p:sp>
      <p:sp>
        <p:nvSpPr>
          <p:cNvPr id="150531" name="Rectangle 3"/>
          <p:cNvSpPr>
            <a:spLocks noGrp="1" noChangeArrowheads="1"/>
          </p:cNvSpPr>
          <p:nvPr>
            <p:ph type="body" idx="1"/>
          </p:nvPr>
        </p:nvSpPr>
        <p:spPr/>
        <p:txBody>
          <a:bodyPr/>
          <a:lstStyle/>
          <a:p>
            <a:r>
              <a:rPr lang="en-US"/>
              <a:t>Objectives:</a:t>
            </a:r>
          </a:p>
          <a:p>
            <a:r>
              <a:rPr lang="en-US"/>
              <a:t>	To apply the following terms to the periodic table of elements:</a:t>
            </a:r>
          </a:p>
          <a:p>
            <a:r>
              <a:rPr lang="en-US"/>
              <a:t>	(a) groups (families) and periods (series)</a:t>
            </a:r>
          </a:p>
          <a:p>
            <a:r>
              <a:rPr lang="en-US"/>
              <a:t>	(b) representative elements and transition elements</a:t>
            </a:r>
          </a:p>
          <a:p>
            <a:r>
              <a:rPr lang="en-US"/>
              <a:t>	(c) metals, semimetals (metalloids), and nonmetals</a:t>
            </a:r>
          </a:p>
          <a:p>
            <a:r>
              <a:rPr lang="en-US"/>
              <a:t>	(d) alkali metals, alkaline earth metals, halogens, and noble gases</a:t>
            </a:r>
          </a:p>
          <a:p>
            <a:r>
              <a:rPr lang="en-US"/>
              <a:t>	(e) lanthanide series and actinide series</a:t>
            </a:r>
          </a:p>
          <a:p>
            <a:r>
              <a:rPr lang="en-US"/>
              <a:t>	(f) rare earth elements and transuranium elements</a:t>
            </a:r>
          </a:p>
          <a:p>
            <a:r>
              <a:rPr lang="en-US"/>
              <a:t>	To designate a group of elements in the periodic table using both the American convention (IA-VIIIA) and the IUPAC convention (1-18)</a:t>
            </a:r>
          </a:p>
          <a:p>
            <a:endParaRPr lang="en-US"/>
          </a:p>
          <a:p>
            <a:r>
              <a:rPr lang="en-US"/>
              <a:t>http://www.omni-chem.com/images/product_header.jpg</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16ECE65-8BF2-489B-8AC0-EF275EA16824}" type="slidenum">
              <a:rPr lang="en-US"/>
              <a:pPr/>
              <a:t>42</a:t>
            </a:fld>
            <a:endParaRPr lang="en-US"/>
          </a:p>
        </p:txBody>
      </p:sp>
      <p:sp>
        <p:nvSpPr>
          <p:cNvPr id="619522" name="Rectangle 2"/>
          <p:cNvSpPr>
            <a:spLocks noChangeArrowheads="1" noTextEdit="1"/>
          </p:cNvSpPr>
          <p:nvPr>
            <p:ph type="sldImg"/>
          </p:nvPr>
        </p:nvSpPr>
        <p:spPr>
          <a:ln/>
        </p:spPr>
      </p:sp>
      <p:sp>
        <p:nvSpPr>
          <p:cNvPr id="6195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2A38DED-04FF-44D5-ACD2-BE2AB962A030}" type="slidenum">
              <a:rPr lang="en-US"/>
              <a:pPr/>
              <a:t>43</a:t>
            </a:fld>
            <a:endParaRPr lang="en-US"/>
          </a:p>
        </p:txBody>
      </p:sp>
      <p:sp>
        <p:nvSpPr>
          <p:cNvPr id="441346" name="Rectangle 2"/>
          <p:cNvSpPr>
            <a:spLocks noChangeArrowheads="1" noTextEdit="1"/>
          </p:cNvSpPr>
          <p:nvPr>
            <p:ph type="sldImg"/>
          </p:nvPr>
        </p:nvSpPr>
        <p:spPr>
          <a:ln/>
        </p:spPr>
      </p:sp>
      <p:sp>
        <p:nvSpPr>
          <p:cNvPr id="441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7C230D4-EAA9-4A16-B953-9092FADBDC17}" type="slidenum">
              <a:rPr lang="en-US"/>
              <a:pPr/>
              <a:t>44</a:t>
            </a:fld>
            <a:endParaRPr lang="en-US"/>
          </a:p>
        </p:txBody>
      </p:sp>
      <p:sp>
        <p:nvSpPr>
          <p:cNvPr id="401410" name="Rectangle 2"/>
          <p:cNvSpPr>
            <a:spLocks noChangeArrowheads="1" noTextEdit="1"/>
          </p:cNvSpPr>
          <p:nvPr>
            <p:ph type="sldImg"/>
          </p:nvPr>
        </p:nvSpPr>
        <p:spPr>
          <a:ln/>
        </p:spPr>
      </p:sp>
      <p:sp>
        <p:nvSpPr>
          <p:cNvPr id="401411" name="Rectangle 3"/>
          <p:cNvSpPr>
            <a:spLocks noGrp="1" noChangeArrowheads="1"/>
          </p:cNvSpPr>
          <p:nvPr>
            <p:ph type="body" idx="1"/>
          </p:nvPr>
        </p:nvSpPr>
        <p:spPr/>
        <p:txBody>
          <a:bodyPr/>
          <a:lstStyle/>
          <a:p>
            <a:r>
              <a:rPr lang="en-US" b="1"/>
              <a:t>The Noble Gases</a:t>
            </a:r>
          </a:p>
          <a:p>
            <a:endParaRPr lang="en-US" b="1"/>
          </a:p>
          <a:p>
            <a:r>
              <a:rPr lang="en-US" i="1"/>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endParaRPr lang="en-US" i="1"/>
          </a:p>
          <a:p>
            <a:r>
              <a:rPr lang="en-US"/>
              <a:t>		Eyewitness Science “Chemistry” , Dr. Ann Newmark, DK Publishing, Inc., 1993, pg 32</a:t>
            </a:r>
          </a:p>
          <a:p>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3EB856B-6E1A-4EE1-8CDC-2F00ED76C806}" type="slidenum">
              <a:rPr lang="en-US"/>
              <a:pPr/>
              <a:t>45</a:t>
            </a:fld>
            <a:endParaRPr lang="en-US"/>
          </a:p>
        </p:txBody>
      </p:sp>
      <p:sp>
        <p:nvSpPr>
          <p:cNvPr id="669698" name="Rectangle 2"/>
          <p:cNvSpPr>
            <a:spLocks noChangeArrowheads="1" noTextEdit="1"/>
          </p:cNvSpPr>
          <p:nvPr>
            <p:ph type="sldImg"/>
          </p:nvPr>
        </p:nvSpPr>
        <p:spPr>
          <a:ln/>
        </p:spPr>
      </p:sp>
      <p:sp>
        <p:nvSpPr>
          <p:cNvPr id="6696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342028F-BBC6-428B-AB79-42BCC738BD7C}" type="slidenum">
              <a:rPr lang="en-US"/>
              <a:pPr/>
              <a:t>46</a:t>
            </a:fld>
            <a:endParaRPr lang="en-US"/>
          </a:p>
        </p:txBody>
      </p:sp>
      <p:sp>
        <p:nvSpPr>
          <p:cNvPr id="652290" name="Rectangle 2"/>
          <p:cNvSpPr>
            <a:spLocks noChangeArrowheads="1" noTextEdit="1"/>
          </p:cNvSpPr>
          <p:nvPr>
            <p:ph type="sldImg"/>
          </p:nvPr>
        </p:nvSpPr>
        <p:spPr>
          <a:ln/>
        </p:spPr>
      </p:sp>
      <p:sp>
        <p:nvSpPr>
          <p:cNvPr id="652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31E61E7-18C4-4862-827E-C57AB0B6073A}" type="slidenum">
              <a:rPr lang="en-US"/>
              <a:pPr/>
              <a:t>47</a:t>
            </a:fld>
            <a:endParaRPr lang="en-US"/>
          </a:p>
        </p:txBody>
      </p:sp>
      <p:sp>
        <p:nvSpPr>
          <p:cNvPr id="673794" name="Rectangle 2"/>
          <p:cNvSpPr>
            <a:spLocks noChangeArrowheads="1" noTextEdit="1"/>
          </p:cNvSpPr>
          <p:nvPr>
            <p:ph type="sldImg"/>
          </p:nvPr>
        </p:nvSpPr>
        <p:spPr>
          <a:ln/>
        </p:spPr>
      </p:sp>
      <p:sp>
        <p:nvSpPr>
          <p:cNvPr id="6737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9F0EFDB-DB77-423D-91FC-55775B5C4F9E}" type="slidenum">
              <a:rPr lang="en-US"/>
              <a:pPr/>
              <a:t>48</a:t>
            </a:fld>
            <a:endParaRPr lang="en-US"/>
          </a:p>
        </p:txBody>
      </p:sp>
      <p:sp>
        <p:nvSpPr>
          <p:cNvPr id="580610" name="Rectangle 2"/>
          <p:cNvSpPr>
            <a:spLocks noChangeArrowheads="1" noTextEdit="1"/>
          </p:cNvSpPr>
          <p:nvPr>
            <p:ph type="sldImg"/>
          </p:nvPr>
        </p:nvSpPr>
        <p:spPr>
          <a:ln/>
        </p:spPr>
      </p:sp>
      <p:sp>
        <p:nvSpPr>
          <p:cNvPr id="580611" name="Rectangle 3"/>
          <p:cNvSpPr>
            <a:spLocks noGrp="1" noChangeArrowheads="1"/>
          </p:cNvSpPr>
          <p:nvPr>
            <p:ph type="body" idx="1"/>
          </p:nvPr>
        </p:nvSpPr>
        <p:spPr/>
        <p:txBody>
          <a:bodyPr/>
          <a:lstStyle/>
          <a:p>
            <a:r>
              <a:rPr lang="en-US" sz="1800" b="1" i="1"/>
              <a:t>Group 1, the alkali metals</a:t>
            </a:r>
            <a:endParaRPr lang="en-US" sz="800" b="1" i="1"/>
          </a:p>
          <a:p>
            <a:r>
              <a:rPr lang="en-US" sz="1400" b="1" i="1"/>
              <a:t>    </a:t>
            </a:r>
            <a:r>
              <a:rPr lang="en-US" b="1" i="1"/>
              <a:t>– </a:t>
            </a:r>
            <a:r>
              <a:rPr lang="en-US"/>
              <a:t>Elements are hydrogen, lithium, sodium, potassium, rubidium, and cesium; the heaviest element (francium) is radioactive</a:t>
            </a:r>
            <a:endParaRPr lang="en-US" sz="800"/>
          </a:p>
          <a:p>
            <a:r>
              <a:rPr lang="en-US"/>
              <a:t>    – Become less reactive with air or water as their atomic numbers decrease</a:t>
            </a:r>
            <a:endParaRPr lang="en-US" sz="800"/>
          </a:p>
          <a:p>
            <a:r>
              <a:rPr lang="en-US"/>
              <a:t>    – Alkali metals have </a:t>
            </a:r>
            <a:r>
              <a:rPr lang="en-US" i="1"/>
              <a:t>ns</a:t>
            </a:r>
            <a:r>
              <a:rPr lang="en-US" baseline="30000"/>
              <a:t>1</a:t>
            </a:r>
            <a:r>
              <a:rPr lang="en-US"/>
              <a:t> valence-electron configurations and the lowest 	electronegativity of any group</a:t>
            </a:r>
            <a:endParaRPr lang="en-US" sz="800"/>
          </a:p>
          <a:p>
            <a:r>
              <a:rPr lang="en-US"/>
              <a:t>    – Have a strong tendency to lose their single electron valence electron to form 	compounds in the +1 oxidation state, producing the EX monohalides and the E</a:t>
            </a:r>
            <a:r>
              <a:rPr lang="en-US" baseline="-25000"/>
              <a:t>2</a:t>
            </a:r>
            <a:r>
              <a:rPr lang="en-US"/>
              <a:t>O oxides</a:t>
            </a:r>
          </a:p>
          <a:p>
            <a:r>
              <a:rPr lang="en-US"/>
              <a:t>    – Very reactive and are powerful reducing agents</a:t>
            </a:r>
          </a:p>
          <a:p>
            <a:r>
              <a:rPr lang="en-US"/>
              <a:t>    – Used in lithium batteries and cardiac pacemakers; are important industrial chemicals and are important in biology</a:t>
            </a:r>
          </a:p>
          <a:p>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555AC9D-72A2-4E1E-A298-7E2FD081D0BC}" type="slidenum">
              <a:rPr lang="en-US"/>
              <a:pPr/>
              <a:t>49</a:t>
            </a:fld>
            <a:endParaRPr lang="en-US"/>
          </a:p>
        </p:txBody>
      </p:sp>
      <p:sp>
        <p:nvSpPr>
          <p:cNvPr id="677890" name="Rectangle 2"/>
          <p:cNvSpPr>
            <a:spLocks noChangeArrowheads="1" noTextEdit="1"/>
          </p:cNvSpPr>
          <p:nvPr>
            <p:ph type="sldImg"/>
          </p:nvPr>
        </p:nvSpPr>
        <p:spPr>
          <a:ln/>
        </p:spPr>
      </p:sp>
      <p:sp>
        <p:nvSpPr>
          <p:cNvPr id="6778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E4FF0C1-CD3B-4B7D-AB32-985FBAFF2298}" type="slidenum">
              <a:rPr lang="en-US"/>
              <a:pPr/>
              <a:t>5</a:t>
            </a:fld>
            <a:endParaRPr lang="en-US"/>
          </a:p>
        </p:txBody>
      </p:sp>
      <p:sp>
        <p:nvSpPr>
          <p:cNvPr id="527362" name="Rectangle 2"/>
          <p:cNvSpPr>
            <a:spLocks noChangeArrowheads="1" noTextEdit="1"/>
          </p:cNvSpPr>
          <p:nvPr>
            <p:ph type="sldImg"/>
          </p:nvPr>
        </p:nvSpPr>
        <p:spPr>
          <a:ln/>
        </p:spPr>
      </p:sp>
      <p:sp>
        <p:nvSpPr>
          <p:cNvPr id="527363" name="Rectangle 3"/>
          <p:cNvSpPr>
            <a:spLocks noGrp="1" noChangeArrowheads="1"/>
          </p:cNvSpPr>
          <p:nvPr>
            <p:ph type="body" idx="1"/>
          </p:nvPr>
        </p:nvSpPr>
        <p:spPr/>
        <p:txBody>
          <a:bodyPr/>
          <a:lstStyle/>
          <a:p>
            <a:pPr marL="228600" indent="-228600"/>
            <a:r>
              <a:rPr lang="en-US"/>
              <a:t>Fast Track to a 5 (page 61)</a:t>
            </a:r>
          </a:p>
          <a:p>
            <a:pPr marL="228600" indent="-228600"/>
            <a:endParaRPr lang="en-US"/>
          </a:p>
          <a:p>
            <a:pPr marL="228600" indent="-228600"/>
            <a:r>
              <a:rPr lang="en-US" b="1"/>
              <a:t>OBJECTIVES:</a:t>
            </a:r>
          </a:p>
          <a:p>
            <a:pPr marL="228600" indent="-228600"/>
            <a:r>
              <a:rPr lang="en-US"/>
              <a:t>	To become familiar with the history of the periodic table</a:t>
            </a:r>
          </a:p>
          <a:p>
            <a:pPr marL="228600" indent="-228600"/>
            <a:r>
              <a:rPr lang="en-US"/>
              <a:t>	To understand periodic trends in atomic radii</a:t>
            </a:r>
          </a:p>
          <a:p>
            <a:pPr marL="228600" indent="-228600"/>
            <a:r>
              <a:rPr lang="en-US"/>
              <a:t>	To be able to predict relative ionic sizes within an isoelectronic series</a:t>
            </a:r>
          </a:p>
          <a:p>
            <a:pPr marL="228600" indent="-228600"/>
            <a:r>
              <a:rPr lang="en-US"/>
              <a:t>	To correlate ionization energies and electron affinities with the chemistry of the elements</a:t>
            </a:r>
          </a:p>
          <a:p>
            <a:pPr marL="228600" indent="-228600"/>
            <a:r>
              <a:rPr lang="en-US"/>
              <a:t>	To become familiar with the relationship between the electronegativity of an element and its chemistry</a:t>
            </a:r>
          </a:p>
          <a:p>
            <a:pPr marL="228600" indent="-228600"/>
            <a:r>
              <a:rPr lang="en-US"/>
              <a:t>	To understand the correlation between the chemical properties and the reactivity of the elements and their positions in the periodic table</a:t>
            </a:r>
          </a:p>
          <a:p>
            <a:pPr marL="228600" indent="-228600"/>
            <a:r>
              <a:rPr lang="en-US"/>
              <a:t>	To be able to describe some of the roles of trace elements in biological systems</a:t>
            </a:r>
          </a:p>
          <a:p>
            <a:pPr marL="228600" indent="-228600"/>
            <a:endParaRPr lang="en-US"/>
          </a:p>
          <a:p>
            <a:pPr marL="228600" indent="-228600"/>
            <a:r>
              <a:rPr lang="en-US" b="1"/>
              <a:t>Periodic Properties  -</a:t>
            </a:r>
            <a:r>
              <a:rPr lang="en-US" i="1"/>
              <a:t>Study Questions</a:t>
            </a:r>
          </a:p>
          <a:p>
            <a:pPr marL="228600" indent="-228600"/>
            <a:r>
              <a:rPr lang="en-US"/>
              <a:t>1. What 4 things determine how properties change? </a:t>
            </a:r>
          </a:p>
          <a:p>
            <a:pPr marL="228600" indent="-228600"/>
            <a:r>
              <a:rPr lang="en-US"/>
              <a:t>2. What two properties determine the reaction tendency of an element? </a:t>
            </a:r>
          </a:p>
          <a:p>
            <a:pPr marL="228600" indent="-228600"/>
            <a:r>
              <a:rPr lang="en-US"/>
              <a:t>3. What is atomic radius? </a:t>
            </a:r>
          </a:p>
          <a:p>
            <a:pPr marL="228600" indent="-228600"/>
            <a:r>
              <a:rPr lang="en-US"/>
              <a:t>4. What are the patterns for atomic radius in the periodic table? </a:t>
            </a:r>
          </a:p>
          <a:p>
            <a:pPr marL="228600" indent="-228600"/>
            <a:r>
              <a:rPr lang="en-US"/>
              <a:t>5. What two factors determine the force felt by the outer electrons? </a:t>
            </a:r>
          </a:p>
          <a:p>
            <a:pPr marL="228600" indent="-228600"/>
            <a:r>
              <a:rPr lang="en-US"/>
              <a:t>6. What is the shielding effect? </a:t>
            </a:r>
          </a:p>
          <a:p>
            <a:pPr marL="228600" indent="-228600"/>
            <a:r>
              <a:rPr lang="en-US"/>
              <a:t>7. What two factors cause atomic radius to increase in the elements of a column? </a:t>
            </a:r>
          </a:p>
          <a:p>
            <a:pPr marL="228600" indent="-228600"/>
            <a:r>
              <a:rPr lang="en-US"/>
              <a:t>8. What causes the atomic radius to decrease across a row? </a:t>
            </a:r>
          </a:p>
          <a:p>
            <a:pPr marL="228600" indent="-228600"/>
            <a:r>
              <a:rPr lang="en-US"/>
              <a:t>9. Why are the noble gas atoms larger than expected? </a:t>
            </a:r>
          </a:p>
          <a:p>
            <a:pPr marL="228600" indent="-228600"/>
            <a:r>
              <a:rPr lang="en-US"/>
              <a:t>10. What configuration is found in ions? </a:t>
            </a:r>
          </a:p>
          <a:p>
            <a:pPr marL="228600" indent="-228600"/>
            <a:r>
              <a:rPr lang="en-US"/>
              <a:t>11. Why is a positive ion smaller than its atom? </a:t>
            </a:r>
          </a:p>
          <a:p>
            <a:pPr marL="228600" indent="-228600"/>
            <a:r>
              <a:rPr lang="en-US"/>
              <a:t>12. Why is a negative ion larger than its atom? </a:t>
            </a:r>
          </a:p>
          <a:p>
            <a:pPr marL="228600" indent="-228600"/>
            <a:r>
              <a:rPr lang="en-US"/>
              <a:t>13. What is an oxidation number? </a:t>
            </a:r>
          </a:p>
          <a:p>
            <a:pPr marL="228600" indent="-228600"/>
            <a:r>
              <a:rPr lang="en-US"/>
              <a:t>14. What is the pattern for oxidation numbers? </a:t>
            </a:r>
          </a:p>
          <a:p>
            <a:pPr marL="228600" indent="-228600"/>
            <a:r>
              <a:rPr lang="en-US"/>
              <a:t>15. What property determines the reactivity of the metals? </a:t>
            </a:r>
          </a:p>
          <a:p>
            <a:pPr marL="228600" indent="-228600"/>
            <a:r>
              <a:rPr lang="en-US"/>
              <a:t>16. What property determines the reactivity of the non-metals? </a:t>
            </a:r>
          </a:p>
          <a:p>
            <a:pPr marL="228600" indent="-228600"/>
            <a:r>
              <a:rPr lang="en-US"/>
              <a:t>17. What is ionization energy? </a:t>
            </a:r>
          </a:p>
          <a:p>
            <a:pPr marL="228600" indent="-228600"/>
            <a:r>
              <a:rPr lang="en-US"/>
              <a:t>18. What factors affect ionization energy? </a:t>
            </a:r>
          </a:p>
          <a:p>
            <a:pPr marL="228600" indent="-228600"/>
            <a:r>
              <a:rPr lang="en-US"/>
              <a:t>19. What are the patterns for ionization energy in the periodic table? </a:t>
            </a:r>
          </a:p>
          <a:p>
            <a:pPr marL="228600" indent="-228600"/>
            <a:r>
              <a:rPr lang="en-US"/>
              <a:t>20. Why do these patterns form? </a:t>
            </a:r>
          </a:p>
          <a:p>
            <a:pPr marL="228600" indent="-228600"/>
            <a:r>
              <a:rPr lang="en-US"/>
              <a:t>21. Why are second and higher ionization energies higher? </a:t>
            </a:r>
          </a:p>
          <a:p>
            <a:pPr marL="228600" indent="-228600"/>
            <a:r>
              <a:rPr lang="en-US"/>
              <a:t>22. Why do the alkali metals react violently with H2O? </a:t>
            </a:r>
          </a:p>
          <a:p>
            <a:pPr marL="228600" indent="-228600"/>
            <a:r>
              <a:rPr lang="en-US"/>
              <a:t>23. Why are the alkaline earth metals less reactive than the alkali metals? </a:t>
            </a:r>
          </a:p>
          <a:p>
            <a:pPr marL="228600" indent="-228600"/>
            <a:r>
              <a:rPr lang="en-US"/>
              <a:t>24. What is electron affinity? </a:t>
            </a:r>
          </a:p>
          <a:p>
            <a:pPr marL="228600" indent="-228600"/>
            <a:r>
              <a:rPr lang="en-US"/>
              <a:t>25. What factors influence electron affinity? </a:t>
            </a:r>
          </a:p>
          <a:p>
            <a:pPr marL="228600" indent="-228600"/>
            <a:r>
              <a:rPr lang="en-US"/>
              <a:t>26. Why does electron affinity drop down a column? </a:t>
            </a:r>
          </a:p>
          <a:p>
            <a:pPr marL="228600" indent="-228600"/>
            <a:r>
              <a:rPr lang="en-US"/>
              <a:t>27. What happens to electron affinity across a row and why? </a:t>
            </a:r>
          </a:p>
          <a:p>
            <a:pPr marL="228600" indent="-228600"/>
            <a:r>
              <a:rPr lang="en-US"/>
              <a:t>28. Explain why Be, N, and Ne are exceptions to the trends. </a:t>
            </a:r>
          </a:p>
          <a:p>
            <a:pPr marL="228600" indent="-228600"/>
            <a:r>
              <a:rPr lang="en-US"/>
              <a:t>29. Why does ionization energy have the greatest effect on the reactivity of metals? </a:t>
            </a:r>
          </a:p>
          <a:p>
            <a:pPr marL="228600" indent="-228600"/>
            <a:r>
              <a:rPr lang="en-US"/>
              <a:t>30. Why does electron affinity have the greatest effect on the reactivity of non-metals? </a:t>
            </a:r>
          </a:p>
          <a:p>
            <a:pPr marL="228600" indent="-228600"/>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A3C8991-E9FA-4DB9-88FA-E5735C1209CA}" type="slidenum">
              <a:rPr lang="en-US"/>
              <a:pPr/>
              <a:t>50</a:t>
            </a:fld>
            <a:endParaRPr lang="en-US"/>
          </a:p>
        </p:txBody>
      </p:sp>
      <p:sp>
        <p:nvSpPr>
          <p:cNvPr id="579586" name="Rectangle 2"/>
          <p:cNvSpPr>
            <a:spLocks noChangeArrowheads="1" noTextEdit="1"/>
          </p:cNvSpPr>
          <p:nvPr>
            <p:ph type="sldImg"/>
          </p:nvPr>
        </p:nvSpPr>
        <p:spPr>
          <a:ln/>
        </p:spPr>
      </p:sp>
      <p:sp>
        <p:nvSpPr>
          <p:cNvPr id="579587" name="Rectangle 3"/>
          <p:cNvSpPr>
            <a:spLocks noGrp="1" noChangeArrowheads="1"/>
          </p:cNvSpPr>
          <p:nvPr>
            <p:ph type="body" idx="1"/>
          </p:nvPr>
        </p:nvSpPr>
        <p:spPr/>
        <p:txBody>
          <a:bodyPr/>
          <a:lstStyle/>
          <a:p>
            <a:r>
              <a:rPr lang="en-US" sz="1600" b="1" i="1"/>
              <a:t>Group 2, the alkaline earth metals</a:t>
            </a:r>
            <a:endParaRPr lang="en-US" sz="700" b="1" i="1"/>
          </a:p>
          <a:p>
            <a:r>
              <a:rPr lang="en-US"/>
              <a:t>    – Consist of beryllium, magnesium, calcium, strontium, and barium; the 	heaviest element, radium, is radioactive</a:t>
            </a:r>
            <a:endParaRPr lang="en-US" sz="700"/>
          </a:p>
          <a:p>
            <a:r>
              <a:rPr lang="en-US"/>
              <a:t>    – Beryllium is relatively unreactive but forms many covalent compounds 	whereas the other group members are much more reactive metals and form ionic compounds </a:t>
            </a:r>
            <a:endParaRPr lang="en-US" sz="700"/>
          </a:p>
          <a:p>
            <a:r>
              <a:rPr lang="en-US"/>
              <a:t>    – All alkaline earth elements have </a:t>
            </a:r>
            <a:r>
              <a:rPr lang="en-US" i="1"/>
              <a:t>ns</a:t>
            </a:r>
            <a:r>
              <a:rPr lang="en-US" baseline="30000"/>
              <a:t>2 </a:t>
            </a:r>
            <a:r>
              <a:rPr lang="en-US"/>
              <a:t>valence-electron configurations</a:t>
            </a:r>
            <a:endParaRPr lang="en-US" sz="700"/>
          </a:p>
          <a:p>
            <a:r>
              <a:rPr lang="en-US"/>
              <a:t>    – All have low electronegativities </a:t>
            </a:r>
            <a:endParaRPr lang="en-US" sz="700"/>
          </a:p>
          <a:p>
            <a:r>
              <a:rPr lang="en-US"/>
              <a:t>    – Behave chemically as metals and lose two valence electrons to form compounds in the +2 oxidation state</a:t>
            </a:r>
          </a:p>
          <a:p>
            <a:r>
              <a:rPr lang="en-US"/>
              <a:t>    – Are commercially important and are important biologically</a:t>
            </a:r>
            <a:r>
              <a:rPr lang="en-US" sz="1400"/>
              <a:t> </a:t>
            </a:r>
          </a:p>
          <a:p>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1188314-E504-44C2-B714-8FE1A1C25108}" type="slidenum">
              <a:rPr lang="en-US"/>
              <a:pPr/>
              <a:t>51</a:t>
            </a:fld>
            <a:endParaRPr lang="en-US"/>
          </a:p>
        </p:txBody>
      </p:sp>
      <p:sp>
        <p:nvSpPr>
          <p:cNvPr id="681986" name="Rectangle 2"/>
          <p:cNvSpPr>
            <a:spLocks noChangeArrowheads="1" noTextEdit="1"/>
          </p:cNvSpPr>
          <p:nvPr>
            <p:ph type="sldImg"/>
          </p:nvPr>
        </p:nvSpPr>
        <p:spPr>
          <a:ln/>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0784A59-387B-47F4-AD71-67E3FE76E48A}" type="slidenum">
              <a:rPr lang="en-US"/>
              <a:pPr/>
              <a:t>52</a:t>
            </a:fld>
            <a:endParaRPr lang="en-US"/>
          </a:p>
        </p:txBody>
      </p:sp>
      <p:sp>
        <p:nvSpPr>
          <p:cNvPr id="569346" name="Rectangle 2"/>
          <p:cNvSpPr>
            <a:spLocks noChangeArrowheads="1" noTextEdit="1"/>
          </p:cNvSpPr>
          <p:nvPr>
            <p:ph type="sldImg"/>
          </p:nvPr>
        </p:nvSpPr>
        <p:spPr>
          <a:ln/>
        </p:spPr>
      </p:sp>
      <p:sp>
        <p:nvSpPr>
          <p:cNvPr id="569347" name="Rectangle 3"/>
          <p:cNvSpPr>
            <a:spLocks noGrp="1" noChangeArrowheads="1"/>
          </p:cNvSpPr>
          <p:nvPr>
            <p:ph type="body" idx="1"/>
          </p:nvPr>
        </p:nvSpPr>
        <p:spPr/>
        <p:txBody>
          <a:bodyPr/>
          <a:lstStyle/>
          <a:p>
            <a:pPr>
              <a:lnSpc>
                <a:spcPct val="80000"/>
              </a:lnSpc>
            </a:pPr>
            <a:r>
              <a:rPr lang="en-US" b="1" i="1"/>
              <a:t>Group 17, the Halogens</a:t>
            </a:r>
          </a:p>
          <a:p>
            <a:pPr>
              <a:lnSpc>
                <a:spcPct val="80000"/>
              </a:lnSpc>
            </a:pPr>
            <a:r>
              <a:rPr lang="en-US" sz="400" b="1" i="1"/>
              <a:t>    </a:t>
            </a:r>
            <a:r>
              <a:rPr lang="en-US" sz="1000" i="1"/>
              <a:t>–</a:t>
            </a:r>
            <a:r>
              <a:rPr lang="en-US" sz="1000" b="1" i="1"/>
              <a:t> </a:t>
            </a:r>
            <a:r>
              <a:rPr lang="en-US" sz="1000"/>
              <a:t>The halogens are fluorine, chlorine, bromine, iodine, and astatine.</a:t>
            </a:r>
            <a:endParaRPr lang="en-US" sz="500" b="1" i="1"/>
          </a:p>
          <a:p>
            <a:pPr>
              <a:lnSpc>
                <a:spcPct val="80000"/>
              </a:lnSpc>
            </a:pPr>
            <a:r>
              <a:rPr lang="en-US" sz="1000">
                <a:sym typeface="Symbol" pitchFamily="18" charset="2"/>
              </a:rPr>
              <a:t>    – All halogens have an </a:t>
            </a:r>
            <a:r>
              <a:rPr lang="en-US" sz="1000" i="1">
                <a:sym typeface="Symbol" pitchFamily="18" charset="2"/>
              </a:rPr>
              <a:t>ns</a:t>
            </a:r>
            <a:r>
              <a:rPr lang="en-US" sz="1000" baseline="30000">
                <a:sym typeface="Symbol" pitchFamily="18" charset="2"/>
              </a:rPr>
              <a:t>2</a:t>
            </a:r>
            <a:r>
              <a:rPr lang="en-US" sz="1000" i="1">
                <a:sym typeface="Symbol" pitchFamily="18" charset="2"/>
              </a:rPr>
              <a:t>np</a:t>
            </a:r>
            <a:r>
              <a:rPr lang="en-US" sz="1000" baseline="30000">
                <a:sym typeface="Symbol" pitchFamily="18" charset="2"/>
              </a:rPr>
              <a:t>5 </a:t>
            </a:r>
            <a:r>
              <a:rPr lang="en-US" sz="1000">
                <a:sym typeface="Symbol" pitchFamily="18" charset="2"/>
              </a:rPr>
              <a:t>valence-electron configuration.</a:t>
            </a:r>
            <a:endParaRPr lang="en-US" sz="500">
              <a:sym typeface="Symbol" pitchFamily="18" charset="2"/>
            </a:endParaRPr>
          </a:p>
          <a:p>
            <a:pPr>
              <a:lnSpc>
                <a:spcPct val="80000"/>
              </a:lnSpc>
            </a:pPr>
            <a:r>
              <a:rPr lang="en-US" sz="1000">
                <a:sym typeface="Symbol" pitchFamily="18" charset="2"/>
              </a:rPr>
              <a:t>    – All but astatine are diatomic molecules in which the two halogen atoms share a pair of electrons.</a:t>
            </a:r>
            <a:endParaRPr lang="en-US" sz="500">
              <a:sym typeface="Symbol" pitchFamily="18" charset="2"/>
            </a:endParaRPr>
          </a:p>
          <a:p>
            <a:pPr>
              <a:lnSpc>
                <a:spcPct val="80000"/>
              </a:lnSpc>
            </a:pPr>
            <a:r>
              <a:rPr lang="en-US" sz="1000">
                <a:sym typeface="Symbol" pitchFamily="18" charset="2"/>
              </a:rPr>
              <a:t>    – They were not isolated until the eighteenth and nineteenth centuries.</a:t>
            </a:r>
            <a:endParaRPr lang="en-US" sz="500">
              <a:sym typeface="Symbol" pitchFamily="18" charset="2"/>
            </a:endParaRPr>
          </a:p>
          <a:p>
            <a:pPr>
              <a:lnSpc>
                <a:spcPct val="80000"/>
              </a:lnSpc>
            </a:pPr>
            <a:r>
              <a:rPr lang="en-US" sz="1000">
                <a:sym typeface="Symbol" pitchFamily="18" charset="2"/>
              </a:rPr>
              <a:t>    – Halogens are nonmetallic and react by gaining one electron per 	atom to attain a noble gas electron configuration and an oxidation state of –1.</a:t>
            </a:r>
          </a:p>
          <a:p>
            <a:pPr>
              <a:lnSpc>
                <a:spcPct val="80000"/>
              </a:lnSpc>
            </a:pPr>
            <a:r>
              <a:rPr lang="en-US" sz="1000">
                <a:sym typeface="Symbol" pitchFamily="18" charset="2"/>
              </a:rPr>
              <a:t>    – They have high electronegativities.</a:t>
            </a:r>
          </a:p>
          <a:p>
            <a:pPr>
              <a:lnSpc>
                <a:spcPct val="80000"/>
              </a:lnSpc>
            </a:pPr>
            <a:r>
              <a:rPr lang="en-US" sz="1000">
                <a:sym typeface="Symbol" pitchFamily="18" charset="2"/>
              </a:rPr>
              <a:t>    – Elemental fluorine is the most reactive of the halogens and iodine the least.</a:t>
            </a:r>
          </a:p>
          <a:p>
            <a:pPr>
              <a:lnSpc>
                <a:spcPct val="80000"/>
              </a:lnSpc>
            </a:pPr>
            <a:r>
              <a:rPr lang="en-US" sz="1000">
                <a:sym typeface="Symbol" pitchFamily="18" charset="2"/>
              </a:rPr>
              <a:t>    – </a:t>
            </a:r>
            <a:r>
              <a:rPr lang="en-US" sz="1000" i="1">
                <a:sym typeface="Symbol" pitchFamily="18" charset="2"/>
              </a:rPr>
              <a:t>Halides</a:t>
            </a:r>
            <a:r>
              <a:rPr lang="en-US" sz="1000">
                <a:sym typeface="Symbol" pitchFamily="18" charset="2"/>
              </a:rPr>
              <a:t> are produced according to the following equation, in which X denotes a halogen:</a:t>
            </a:r>
          </a:p>
          <a:p>
            <a:pPr>
              <a:lnSpc>
                <a:spcPct val="80000"/>
              </a:lnSpc>
            </a:pPr>
            <a:r>
              <a:rPr lang="en-US" sz="1000">
                <a:sym typeface="Symbol" pitchFamily="18" charset="2"/>
              </a:rPr>
              <a:t>                            </a:t>
            </a:r>
            <a:r>
              <a:rPr lang="en-US" sz="900" b="1">
                <a:sym typeface="Symbol" pitchFamily="18" charset="2"/>
              </a:rPr>
              <a:t>E + </a:t>
            </a:r>
            <a:r>
              <a:rPr lang="en-US" sz="900" b="1" i="1" u="sng">
                <a:sym typeface="Symbol" pitchFamily="18" charset="2"/>
              </a:rPr>
              <a:t>n</a:t>
            </a:r>
            <a:r>
              <a:rPr lang="en-US" sz="900" b="1" i="1">
                <a:sym typeface="Symbol" pitchFamily="18" charset="2"/>
              </a:rPr>
              <a:t> </a:t>
            </a:r>
            <a:r>
              <a:rPr lang="en-US" sz="900" b="1">
                <a:sym typeface="Symbol" pitchFamily="18" charset="2"/>
              </a:rPr>
              <a:t>X</a:t>
            </a:r>
            <a:r>
              <a:rPr lang="en-US" sz="900" b="1" baseline="-25000">
                <a:sym typeface="Symbol" pitchFamily="18" charset="2"/>
              </a:rPr>
              <a:t>2  </a:t>
            </a:r>
            <a:r>
              <a:rPr lang="en-US" sz="900" b="1">
                <a:sym typeface="Symbol" pitchFamily="18" charset="2"/>
              </a:rPr>
              <a:t> EX</a:t>
            </a:r>
            <a:r>
              <a:rPr lang="en-US" sz="900" b="1" baseline="-25000">
                <a:sym typeface="Symbol" pitchFamily="18" charset="2"/>
              </a:rPr>
              <a:t>n </a:t>
            </a:r>
          </a:p>
          <a:p>
            <a:pPr>
              <a:lnSpc>
                <a:spcPct val="80000"/>
              </a:lnSpc>
            </a:pPr>
            <a:r>
              <a:rPr lang="en-US" sz="900" b="1" baseline="-25000">
                <a:sym typeface="Symbol" pitchFamily="18" charset="2"/>
              </a:rPr>
              <a:t>                                                            </a:t>
            </a:r>
            <a:r>
              <a:rPr lang="en-US" sz="900" b="1">
                <a:sym typeface="Symbol" pitchFamily="18" charset="2"/>
              </a:rPr>
              <a:t>2</a:t>
            </a:r>
          </a:p>
          <a:p>
            <a:pPr>
              <a:lnSpc>
                <a:spcPct val="80000"/>
              </a:lnSpc>
            </a:pPr>
            <a:r>
              <a:rPr lang="en-US" sz="1000">
                <a:sym typeface="Symbol" pitchFamily="18" charset="2"/>
              </a:rPr>
              <a:t>     – If the element E has a low electronegativity, the product is an ionic halide, nonvolatile substances with high melting points.</a:t>
            </a:r>
          </a:p>
          <a:p>
            <a:pPr>
              <a:lnSpc>
                <a:spcPct val="80000"/>
              </a:lnSpc>
            </a:pPr>
            <a:r>
              <a:rPr lang="en-US" sz="1000" b="1" baseline="-25000">
                <a:sym typeface="Symbol" pitchFamily="18" charset="2"/>
              </a:rPr>
              <a:t>       </a:t>
            </a:r>
            <a:r>
              <a:rPr lang="en-US" sz="1000">
                <a:sym typeface="Symbol" pitchFamily="18" charset="2"/>
              </a:rPr>
              <a:t>–</a:t>
            </a:r>
            <a:r>
              <a:rPr lang="en-US" sz="1000" b="1">
                <a:sym typeface="Symbol" pitchFamily="18" charset="2"/>
              </a:rPr>
              <a:t> </a:t>
            </a:r>
            <a:r>
              <a:rPr lang="en-US" sz="1000">
                <a:sym typeface="Symbol" pitchFamily="18" charset="2"/>
              </a:rPr>
              <a:t>If the element E is highly electronegative, the product is a covalent halide, volatile substances with low melting points.</a:t>
            </a:r>
          </a:p>
          <a:p>
            <a:pPr>
              <a:lnSpc>
                <a:spcPct val="80000"/>
              </a:lnSpc>
            </a:pPr>
            <a:r>
              <a:rPr lang="en-US" sz="1000" baseline="-25000">
                <a:sym typeface="Symbol" pitchFamily="18" charset="2"/>
              </a:rPr>
              <a:t>       </a:t>
            </a:r>
            <a:r>
              <a:rPr lang="en-US" sz="1000">
                <a:sym typeface="Symbol" pitchFamily="18" charset="2"/>
              </a:rPr>
              <a:t>– Halogens react with hydrogen to form the hydrogen halides (HX):</a:t>
            </a:r>
          </a:p>
          <a:p>
            <a:pPr>
              <a:lnSpc>
                <a:spcPct val="80000"/>
              </a:lnSpc>
            </a:pPr>
            <a:r>
              <a:rPr lang="en-US" sz="1000" baseline="-25000">
                <a:sym typeface="Symbol" pitchFamily="18" charset="2"/>
              </a:rPr>
              <a:t>                                        </a:t>
            </a:r>
            <a:r>
              <a:rPr lang="en-US" sz="900" b="1">
                <a:sym typeface="Symbol" pitchFamily="18" charset="2"/>
              </a:rPr>
              <a:t>H</a:t>
            </a:r>
            <a:r>
              <a:rPr lang="en-US" sz="900" b="1" baseline="-25000">
                <a:sym typeface="Symbol" pitchFamily="18" charset="2"/>
              </a:rPr>
              <a:t>2(g)  </a:t>
            </a:r>
            <a:r>
              <a:rPr lang="en-US" sz="900" b="1">
                <a:sym typeface="Symbol" pitchFamily="18" charset="2"/>
              </a:rPr>
              <a:t>+  X</a:t>
            </a:r>
            <a:r>
              <a:rPr lang="en-US" sz="900" b="1" baseline="-25000">
                <a:sym typeface="Symbol" pitchFamily="18" charset="2"/>
              </a:rPr>
              <a:t>2 (g, l, s) </a:t>
            </a:r>
            <a:r>
              <a:rPr lang="en-US" sz="900" b="1">
                <a:sym typeface="Symbol" pitchFamily="18" charset="2"/>
              </a:rPr>
              <a:t> 2HX </a:t>
            </a:r>
            <a:r>
              <a:rPr lang="en-US" sz="900" b="1" baseline="-25000">
                <a:sym typeface="Symbol" pitchFamily="18" charset="2"/>
              </a:rPr>
              <a:t>(g)</a:t>
            </a:r>
          </a:p>
          <a:p>
            <a:pPr>
              <a:lnSpc>
                <a:spcPct val="80000"/>
              </a:lnSpc>
            </a:pPr>
            <a:r>
              <a:rPr lang="en-US" sz="1000">
                <a:sym typeface="Symbol" pitchFamily="18" charset="2"/>
              </a:rPr>
              <a:t>     – Fluorine, the most electronegative element, never has a positive oxidation state in any compound. </a:t>
            </a:r>
            <a:endParaRPr lang="en-US" sz="500">
              <a:sym typeface="Symbol" pitchFamily="18" charset="2"/>
            </a:endParaRPr>
          </a:p>
          <a:p>
            <a:pPr>
              <a:lnSpc>
                <a:spcPct val="80000"/>
              </a:lnSpc>
            </a:pPr>
            <a:r>
              <a:rPr lang="en-US" sz="1000" baseline="-25000">
                <a:sym typeface="Symbol" pitchFamily="18" charset="2"/>
              </a:rPr>
              <a:t>      </a:t>
            </a:r>
            <a:r>
              <a:rPr lang="en-US" sz="1000">
                <a:sym typeface="Symbol" pitchFamily="18" charset="2"/>
              </a:rPr>
              <a:t>– Other halogens (Cl, Br, ) form compounds in which their oxidation states are +1, +3, +5, and +7, as in the </a:t>
            </a:r>
            <a:r>
              <a:rPr lang="en-US" sz="1000" i="1">
                <a:sym typeface="Symbol" pitchFamily="18" charset="2"/>
              </a:rPr>
              <a:t>oxoanions</a:t>
            </a:r>
            <a:r>
              <a:rPr lang="en-US" sz="1000">
                <a:sym typeface="Symbol" pitchFamily="18" charset="2"/>
              </a:rPr>
              <a:t> (XO</a:t>
            </a:r>
            <a:r>
              <a:rPr lang="en-US" sz="1000" baseline="30000">
                <a:sym typeface="Symbol" pitchFamily="18" charset="2"/>
              </a:rPr>
              <a:t>-</a:t>
            </a:r>
            <a:r>
              <a:rPr lang="en-US" sz="1000" i="1" baseline="-25000">
                <a:sym typeface="Symbol" pitchFamily="18" charset="2"/>
              </a:rPr>
              <a:t>n</a:t>
            </a:r>
            <a:r>
              <a:rPr lang="en-US" sz="1000">
                <a:sym typeface="Symbol" pitchFamily="18" charset="2"/>
              </a:rPr>
              <a:t>), 	where </a:t>
            </a:r>
            <a:r>
              <a:rPr lang="en-US" sz="1000" i="1">
                <a:sym typeface="Symbol" pitchFamily="18" charset="2"/>
              </a:rPr>
              <a:t>n</a:t>
            </a:r>
            <a:r>
              <a:rPr lang="en-US" sz="1000">
                <a:sym typeface="Symbol" pitchFamily="18" charset="2"/>
              </a:rPr>
              <a:t> = 1-4</a:t>
            </a:r>
            <a:endParaRPr lang="en-US" sz="500">
              <a:sym typeface="Symbol" pitchFamily="18" charset="2"/>
            </a:endParaRPr>
          </a:p>
          <a:p>
            <a:pPr>
              <a:lnSpc>
                <a:spcPct val="80000"/>
              </a:lnSpc>
            </a:pPr>
            <a:r>
              <a:rPr lang="en-US" sz="1000" baseline="-25000">
                <a:sym typeface="Symbol" pitchFamily="18" charset="2"/>
              </a:rPr>
              <a:t>      </a:t>
            </a:r>
            <a:r>
              <a:rPr lang="en-US" sz="1000">
                <a:sym typeface="Symbol" pitchFamily="18" charset="2"/>
              </a:rPr>
              <a:t>– All of the halogens except astatine (radioactive) are commercially important.</a:t>
            </a:r>
            <a:endParaRPr lang="en-US" sz="1000" baseline="-25000">
              <a:sym typeface="Symbol" pitchFamily="18" charset="2"/>
            </a:endParaRPr>
          </a:p>
          <a:p>
            <a:pPr>
              <a:lnSpc>
                <a:spcPct val="80000"/>
              </a:lnSpc>
            </a:pPr>
            <a:endParaRPr lang="en-US" sz="900" b="1" baseline="-25000">
              <a:sym typeface="Symbol" pitchFamily="18" charset="2"/>
            </a:endParaRPr>
          </a:p>
          <a:p>
            <a:pPr>
              <a:lnSpc>
                <a:spcPct val="80000"/>
              </a:lnSpc>
            </a:pPr>
            <a:endParaRPr lang="en-US" sz="1000">
              <a:sym typeface="Symbol" pitchFamily="18" charset="2"/>
            </a:endParaRPr>
          </a:p>
          <a:p>
            <a:pPr>
              <a:lnSpc>
                <a:spcPct val="80000"/>
              </a:lnSpc>
            </a:pPr>
            <a:endParaRPr lang="en-US" sz="100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4D7E9ED-AAFE-4533-8B89-4DFD457BBA87}" type="slidenum">
              <a:rPr lang="en-US"/>
              <a:pPr/>
              <a:t>53</a:t>
            </a:fld>
            <a:endParaRPr lang="en-US"/>
          </a:p>
        </p:txBody>
      </p:sp>
      <p:sp>
        <p:nvSpPr>
          <p:cNvPr id="686082" name="Rectangle 2"/>
          <p:cNvSpPr>
            <a:spLocks noChangeArrowheads="1" noTextEdit="1"/>
          </p:cNvSpPr>
          <p:nvPr>
            <p:ph type="sldImg"/>
          </p:nvPr>
        </p:nvSpPr>
        <p:spPr>
          <a:ln/>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D4F4560-A11E-4E61-8694-E45D8592CB2A}" type="slidenum">
              <a:rPr lang="en-US"/>
              <a:pPr/>
              <a:t>54</a:t>
            </a:fld>
            <a:endParaRPr lang="en-US"/>
          </a:p>
        </p:txBody>
      </p:sp>
      <p:sp>
        <p:nvSpPr>
          <p:cNvPr id="568322" name="Rectangle 2"/>
          <p:cNvSpPr>
            <a:spLocks noChangeArrowheads="1" noTextEdit="1"/>
          </p:cNvSpPr>
          <p:nvPr>
            <p:ph type="sldImg"/>
          </p:nvPr>
        </p:nvSpPr>
        <p:spPr>
          <a:ln/>
        </p:spPr>
      </p:sp>
      <p:sp>
        <p:nvSpPr>
          <p:cNvPr id="568323" name="Rectangle 3"/>
          <p:cNvSpPr>
            <a:spLocks noGrp="1" noChangeArrowheads="1"/>
          </p:cNvSpPr>
          <p:nvPr>
            <p:ph type="body" idx="1"/>
          </p:nvPr>
        </p:nvSpPr>
        <p:spPr/>
        <p:txBody>
          <a:bodyPr/>
          <a:lstStyle/>
          <a:p>
            <a:r>
              <a:rPr lang="en-US" sz="1600" b="1" i="1"/>
              <a:t>Group 18, the noble gases</a:t>
            </a:r>
          </a:p>
          <a:p>
            <a:r>
              <a:rPr lang="en-US" sz="300"/>
              <a:t>    </a:t>
            </a:r>
            <a:r>
              <a:rPr lang="en-US"/>
              <a:t>– Noble gases are helium, neon, argon, krypton, xenon, and radon.</a:t>
            </a:r>
          </a:p>
          <a:p>
            <a:r>
              <a:rPr lang="en-US"/>
              <a:t>    – All have filled valence-electron configuration. </a:t>
            </a:r>
          </a:p>
          <a:p>
            <a:r>
              <a:rPr lang="en-US"/>
              <a:t>    – They are referred to as either </a:t>
            </a:r>
            <a:r>
              <a:rPr lang="en-US" i="1"/>
              <a:t>rare gases</a:t>
            </a:r>
            <a:r>
              <a:rPr lang="en-US"/>
              <a:t> or </a:t>
            </a:r>
            <a:r>
              <a:rPr lang="en-US" i="1"/>
              <a:t>inert gases.</a:t>
            </a:r>
          </a:p>
          <a:p>
            <a:r>
              <a:rPr lang="en-US"/>
              <a:t>    – They are monatomic gases that are chemically unreactive.</a:t>
            </a:r>
          </a:p>
          <a:p>
            <a:r>
              <a:rPr lang="en-US"/>
              <a:t>    – They are the last major family of elements to be discovered.</a:t>
            </a:r>
          </a:p>
          <a:p>
            <a:r>
              <a:rPr lang="en-US"/>
              <a:t>    – They have </a:t>
            </a:r>
            <a:r>
              <a:rPr lang="en-US" i="1"/>
              <a:t>EA</a:t>
            </a:r>
            <a:r>
              <a:rPr lang="en-US"/>
              <a:t> </a:t>
            </a:r>
            <a:r>
              <a:rPr lang="en-US">
                <a:sym typeface="Symbol" pitchFamily="18" charset="2"/>
              </a:rPr>
              <a:t> 0 so they do not form compounds in which they have 	negative oxidation states.</a:t>
            </a:r>
          </a:p>
          <a:p>
            <a:r>
              <a:rPr lang="en-US">
                <a:sym typeface="Symbol" pitchFamily="18" charset="2"/>
              </a:rPr>
              <a:t>    – The only noble gases that form compounds in which they have positive oxidation states are Kr, Xe, and Rn, only xenon forms an extensive series of compounds, radon is radioactive, and krypton has a high ionization energy.</a:t>
            </a:r>
            <a:endParaRPr lang="en-US" sz="700">
              <a:sym typeface="Symbol" pitchFamily="18" charset="2"/>
            </a:endParaRPr>
          </a:p>
          <a:p>
            <a:r>
              <a:rPr lang="en-US">
                <a:sym typeface="Symbol" pitchFamily="18" charset="2"/>
              </a:rPr>
              <a:t>    – Some of the noble gas compounds are commercially significant.</a:t>
            </a:r>
          </a:p>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AA18DA8-4576-4305-83DE-A605DB5612E8}" type="slidenum">
              <a:rPr lang="en-US"/>
              <a:pPr/>
              <a:t>55</a:t>
            </a:fld>
            <a:endParaRPr lang="en-US"/>
          </a:p>
        </p:txBody>
      </p:sp>
      <p:sp>
        <p:nvSpPr>
          <p:cNvPr id="690178" name="Rectangle 2"/>
          <p:cNvSpPr>
            <a:spLocks noChangeArrowheads="1" noTextEdit="1"/>
          </p:cNvSpPr>
          <p:nvPr>
            <p:ph type="sldImg"/>
          </p:nvPr>
        </p:nvSpPr>
        <p:spPr>
          <a:ln/>
        </p:spPr>
      </p:sp>
      <p:sp>
        <p:nvSpPr>
          <p:cNvPr id="6901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E2231BA-2A47-40FE-9CE4-1C9495F7F9C3}" type="slidenum">
              <a:rPr lang="en-US"/>
              <a:pPr/>
              <a:t>56</a:t>
            </a:fld>
            <a:endParaRPr lang="en-US"/>
          </a:p>
        </p:txBody>
      </p:sp>
      <p:sp>
        <p:nvSpPr>
          <p:cNvPr id="572418" name="Rectangle 2"/>
          <p:cNvSpPr>
            <a:spLocks noChangeArrowheads="1" noTextEdit="1"/>
          </p:cNvSpPr>
          <p:nvPr>
            <p:ph type="sldImg"/>
          </p:nvPr>
        </p:nvSpPr>
        <p:spPr>
          <a:ln/>
        </p:spPr>
      </p:sp>
      <p:sp>
        <p:nvSpPr>
          <p:cNvPr id="572419" name="Rectangle 3"/>
          <p:cNvSpPr>
            <a:spLocks noGrp="1" noChangeArrowheads="1"/>
          </p:cNvSpPr>
          <p:nvPr>
            <p:ph type="body" idx="1"/>
          </p:nvPr>
        </p:nvSpPr>
        <p:spPr/>
        <p:txBody>
          <a:bodyPr/>
          <a:lstStyle/>
          <a:p>
            <a:pPr>
              <a:lnSpc>
                <a:spcPct val="80000"/>
              </a:lnSpc>
            </a:pPr>
            <a:r>
              <a:rPr lang="en-US" sz="900"/>
              <a:t>The chalcogens possess different properties.</a:t>
            </a:r>
            <a:endParaRPr lang="en-US" sz="500"/>
          </a:p>
          <a:p>
            <a:pPr>
              <a:lnSpc>
                <a:spcPct val="80000"/>
              </a:lnSpc>
            </a:pPr>
            <a:r>
              <a:rPr lang="en-US" sz="900"/>
              <a:t>    1.  </a:t>
            </a:r>
            <a:r>
              <a:rPr lang="en-US" sz="900" b="1"/>
              <a:t>Oxygen</a:t>
            </a:r>
          </a:p>
          <a:p>
            <a:pPr>
              <a:lnSpc>
                <a:spcPct val="80000"/>
              </a:lnSpc>
            </a:pPr>
            <a:r>
              <a:rPr lang="en-US" sz="900"/>
              <a:t>          - Has unique properties</a:t>
            </a:r>
          </a:p>
          <a:p>
            <a:pPr>
              <a:lnSpc>
                <a:spcPct val="80000"/>
              </a:lnSpc>
            </a:pPr>
            <a:r>
              <a:rPr lang="en-US" sz="900"/>
              <a:t>          - In its most common form, it is a diatomic gas (O</a:t>
            </a:r>
            <a:r>
              <a:rPr lang="en-US" sz="900" baseline="-25000"/>
              <a:t>2</a:t>
            </a:r>
            <a:r>
              <a:rPr lang="en-US" sz="900"/>
              <a:t>)</a:t>
            </a:r>
          </a:p>
          <a:p>
            <a:pPr>
              <a:lnSpc>
                <a:spcPct val="80000"/>
              </a:lnSpc>
            </a:pPr>
            <a:r>
              <a:rPr lang="en-US" sz="900"/>
              <a:t>          - Has the second highest electronegativity of any element</a:t>
            </a:r>
          </a:p>
          <a:p>
            <a:pPr>
              <a:lnSpc>
                <a:spcPct val="80000"/>
              </a:lnSpc>
            </a:pPr>
            <a:r>
              <a:rPr lang="en-US" sz="900"/>
              <a:t>          - Chemistry dominated by the –2 oxidation state</a:t>
            </a:r>
          </a:p>
          <a:p>
            <a:pPr>
              <a:lnSpc>
                <a:spcPct val="80000"/>
              </a:lnSpc>
            </a:pPr>
            <a:r>
              <a:rPr lang="en-US" sz="900"/>
              <a:t>          - Constitutes 20% of the atmosphere and is the most abundant element in the earth’s crust</a:t>
            </a:r>
          </a:p>
          <a:p>
            <a:pPr>
              <a:lnSpc>
                <a:spcPct val="80000"/>
              </a:lnSpc>
            </a:pPr>
            <a:r>
              <a:rPr lang="en-US" sz="900"/>
              <a:t>          - Essential for life because metabolism is based on the oxidation of organic compounds by O</a:t>
            </a:r>
            <a:r>
              <a:rPr lang="en-US" sz="900" baseline="-25000"/>
              <a:t>2 </a:t>
            </a:r>
            <a:r>
              <a:rPr lang="en-US" sz="900"/>
              <a:t>to produce CO</a:t>
            </a:r>
            <a:r>
              <a:rPr lang="en-US" sz="900" baseline="-25000"/>
              <a:t>2 </a:t>
            </a:r>
            <a:r>
              <a:rPr lang="en-US" sz="900"/>
              <a:t>and H</a:t>
            </a:r>
            <a:r>
              <a:rPr lang="en-US" sz="900" baseline="-25000"/>
              <a:t>2</a:t>
            </a:r>
            <a:r>
              <a:rPr lang="en-US" sz="900"/>
              <a:t>O</a:t>
            </a:r>
          </a:p>
          <a:p>
            <a:pPr>
              <a:lnSpc>
                <a:spcPct val="80000"/>
              </a:lnSpc>
            </a:pPr>
            <a:r>
              <a:rPr lang="en-US" sz="900"/>
              <a:t>	 - Used commercially in the conversion of pig iron to steel, as an oxidant in torches, as a fuel, and in hospital respirators</a:t>
            </a:r>
          </a:p>
          <a:p>
            <a:pPr>
              <a:lnSpc>
                <a:spcPct val="80000"/>
              </a:lnSpc>
            </a:pPr>
            <a:endParaRPr lang="en-US" sz="500"/>
          </a:p>
          <a:p>
            <a:pPr>
              <a:lnSpc>
                <a:spcPct val="80000"/>
              </a:lnSpc>
            </a:pPr>
            <a:r>
              <a:rPr lang="en-US" sz="900"/>
              <a:t>    2.  </a:t>
            </a:r>
            <a:r>
              <a:rPr lang="en-US" sz="900" b="1"/>
              <a:t>Sulfur</a:t>
            </a:r>
          </a:p>
          <a:p>
            <a:pPr>
              <a:lnSpc>
                <a:spcPct val="80000"/>
              </a:lnSpc>
            </a:pPr>
            <a:r>
              <a:rPr lang="en-US" sz="900"/>
              <a:t>         - A volatile solid that contains S</a:t>
            </a:r>
            <a:r>
              <a:rPr lang="en-US" sz="900" baseline="-25000"/>
              <a:t>8 </a:t>
            </a:r>
            <a:r>
              <a:rPr lang="en-US" sz="900"/>
              <a:t>rings</a:t>
            </a:r>
          </a:p>
          <a:p>
            <a:pPr>
              <a:lnSpc>
                <a:spcPct val="80000"/>
              </a:lnSpc>
            </a:pPr>
            <a:r>
              <a:rPr lang="en-US" sz="900"/>
              <a:t>         - Can form compounds in all three oxidation states</a:t>
            </a:r>
          </a:p>
          <a:p>
            <a:pPr>
              <a:lnSpc>
                <a:spcPct val="80000"/>
              </a:lnSpc>
            </a:pPr>
            <a:r>
              <a:rPr lang="en-US" sz="900"/>
              <a:t>         - Accepts electrons from less-electronegative elements and donates electrons to more-electronegative elements</a:t>
            </a:r>
          </a:p>
          <a:p>
            <a:pPr>
              <a:lnSpc>
                <a:spcPct val="80000"/>
              </a:lnSpc>
            </a:pPr>
            <a:r>
              <a:rPr lang="en-US" sz="900"/>
              <a:t>         - Employed in a wide variety of commercial  products and processes</a:t>
            </a:r>
          </a:p>
          <a:p>
            <a:pPr>
              <a:lnSpc>
                <a:spcPct val="80000"/>
              </a:lnSpc>
            </a:pPr>
            <a:endParaRPr lang="en-US" sz="900"/>
          </a:p>
          <a:p>
            <a:pPr>
              <a:lnSpc>
                <a:spcPct val="80000"/>
              </a:lnSpc>
            </a:pPr>
            <a:r>
              <a:rPr lang="en-US" sz="900"/>
              <a:t>3.  </a:t>
            </a:r>
            <a:r>
              <a:rPr lang="en-US" sz="900" b="1"/>
              <a:t>Selenium and tellurium</a:t>
            </a:r>
          </a:p>
          <a:p>
            <a:pPr>
              <a:lnSpc>
                <a:spcPct val="80000"/>
              </a:lnSpc>
            </a:pPr>
            <a:r>
              <a:rPr lang="en-US" sz="900"/>
              <a:t>         - Are gray or silver solids that have chains of atoms</a:t>
            </a:r>
          </a:p>
          <a:p>
            <a:pPr>
              <a:lnSpc>
                <a:spcPct val="80000"/>
              </a:lnSpc>
            </a:pPr>
            <a:r>
              <a:rPr lang="en-US" sz="900"/>
              <a:t>         - Likely to be found in positive oxidation states</a:t>
            </a:r>
          </a:p>
          <a:p>
            <a:pPr>
              <a:lnSpc>
                <a:spcPct val="80000"/>
              </a:lnSpc>
            </a:pPr>
            <a:r>
              <a:rPr lang="en-US" sz="900"/>
              <a:t>         - Selenium used in light-sensitive applications</a:t>
            </a:r>
          </a:p>
          <a:p>
            <a:pPr>
              <a:lnSpc>
                <a:spcPct val="80000"/>
              </a:lnSpc>
            </a:pPr>
            <a:endParaRPr lang="en-US" sz="500"/>
          </a:p>
          <a:p>
            <a:pPr>
              <a:lnSpc>
                <a:spcPct val="80000"/>
              </a:lnSpc>
            </a:pPr>
            <a:r>
              <a:rPr lang="en-US" sz="900"/>
              <a:t>    4.  </a:t>
            </a:r>
            <a:r>
              <a:rPr lang="en-US" sz="900" b="1"/>
              <a:t>Polonium</a:t>
            </a:r>
          </a:p>
          <a:p>
            <a:pPr>
              <a:lnSpc>
                <a:spcPct val="80000"/>
              </a:lnSpc>
            </a:pPr>
            <a:r>
              <a:rPr lang="en-US" sz="900"/>
              <a:t>         - A silvery metal with a regular array of atoms</a:t>
            </a:r>
          </a:p>
          <a:p>
            <a:pPr>
              <a:lnSpc>
                <a:spcPct val="80000"/>
              </a:lnSpc>
            </a:pPr>
            <a:r>
              <a:rPr lang="en-US" sz="900"/>
              <a:t>         - A highly radioactive metallic element</a:t>
            </a:r>
          </a:p>
          <a:p>
            <a:pPr>
              <a:lnSpc>
                <a:spcPct val="80000"/>
              </a:lnSpc>
            </a:pPr>
            <a:endParaRPr lang="en-US" sz="90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C6FA80D-EBB6-4C1F-B055-D7FDC4377F43}" type="slidenum">
              <a:rPr lang="en-US"/>
              <a:pPr/>
              <a:t>57</a:t>
            </a:fld>
            <a:endParaRPr lang="en-US"/>
          </a:p>
        </p:txBody>
      </p:sp>
      <p:sp>
        <p:nvSpPr>
          <p:cNvPr id="694274" name="Rectangle 2"/>
          <p:cNvSpPr>
            <a:spLocks noChangeArrowheads="1" noTextEdit="1"/>
          </p:cNvSpPr>
          <p:nvPr>
            <p:ph type="sldImg"/>
          </p:nvPr>
        </p:nvSpPr>
        <p:spPr>
          <a:ln/>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56596BF6-62CC-4CE2-A527-DD8B735064C4}" type="slidenum">
              <a:rPr lang="en-US"/>
              <a:pPr/>
              <a:t>58</a:t>
            </a:fld>
            <a:endParaRPr lang="en-US"/>
          </a:p>
        </p:txBody>
      </p:sp>
      <p:sp>
        <p:nvSpPr>
          <p:cNvPr id="574466" name="Rectangle 2"/>
          <p:cNvSpPr>
            <a:spLocks noChangeArrowheads="1" noTextEdit="1"/>
          </p:cNvSpPr>
          <p:nvPr>
            <p:ph type="sldImg"/>
          </p:nvPr>
        </p:nvSpPr>
        <p:spPr>
          <a:ln/>
        </p:spPr>
      </p:sp>
      <p:sp>
        <p:nvSpPr>
          <p:cNvPr id="574467" name="Rectangle 3"/>
          <p:cNvSpPr>
            <a:spLocks noGrp="1" noChangeArrowheads="1"/>
          </p:cNvSpPr>
          <p:nvPr>
            <p:ph type="body" idx="1"/>
          </p:nvPr>
        </p:nvSpPr>
        <p:spPr/>
        <p:txBody>
          <a:bodyPr/>
          <a:lstStyle/>
          <a:p>
            <a:pPr>
              <a:lnSpc>
                <a:spcPct val="80000"/>
              </a:lnSpc>
            </a:pPr>
            <a:r>
              <a:rPr lang="en-US" sz="800"/>
              <a:t> The </a:t>
            </a:r>
            <a:r>
              <a:rPr lang="en-US" sz="800" b="1"/>
              <a:t>pnicogens </a:t>
            </a:r>
            <a:r>
              <a:rPr lang="en-US" sz="800"/>
              <a:t>possess different properties.</a:t>
            </a:r>
          </a:p>
          <a:p>
            <a:pPr>
              <a:lnSpc>
                <a:spcPct val="80000"/>
              </a:lnSpc>
            </a:pPr>
            <a:endParaRPr lang="en-US" sz="800"/>
          </a:p>
          <a:p>
            <a:pPr>
              <a:lnSpc>
                <a:spcPct val="80000"/>
              </a:lnSpc>
            </a:pPr>
            <a:r>
              <a:rPr lang="en-US" sz="800"/>
              <a:t>     1. </a:t>
            </a:r>
            <a:r>
              <a:rPr lang="en-US" sz="800" b="1"/>
              <a:t>Nitrogen</a:t>
            </a:r>
          </a:p>
          <a:p>
            <a:pPr>
              <a:lnSpc>
                <a:spcPct val="80000"/>
              </a:lnSpc>
            </a:pPr>
            <a:r>
              <a:rPr lang="en-US" sz="800"/>
              <a:t>         - A nonmetal but under standard conditions is a diatomic gas (N</a:t>
            </a:r>
            <a:r>
              <a:rPr lang="en-US" sz="800" baseline="-25000"/>
              <a:t>2</a:t>
            </a:r>
            <a:r>
              <a:rPr lang="en-US" sz="800"/>
              <a:t>)</a:t>
            </a:r>
          </a:p>
          <a:p>
            <a:pPr>
              <a:lnSpc>
                <a:spcPct val="80000"/>
              </a:lnSpc>
            </a:pPr>
            <a:r>
              <a:rPr lang="en-US" sz="800"/>
              <a:t>         - Accepts electrons from most elements to form compounds in the –3 oxidation state</a:t>
            </a:r>
          </a:p>
          <a:p>
            <a:pPr>
              <a:lnSpc>
                <a:spcPct val="80000"/>
              </a:lnSpc>
            </a:pPr>
            <a:r>
              <a:rPr lang="en-US" sz="800"/>
              <a:t>         - Has only positive oxidation states when combined with highly electronegative elements</a:t>
            </a:r>
          </a:p>
          <a:p>
            <a:pPr>
              <a:lnSpc>
                <a:spcPct val="80000"/>
              </a:lnSpc>
            </a:pPr>
            <a:r>
              <a:rPr lang="en-US" sz="800"/>
              <a:t>         - Present in most biological molecules</a:t>
            </a:r>
          </a:p>
          <a:p>
            <a:pPr>
              <a:lnSpc>
                <a:spcPct val="80000"/>
              </a:lnSpc>
            </a:pPr>
            <a:r>
              <a:rPr lang="en-US" sz="800"/>
              <a:t>         - Used agriculturally in huge amounts, as preservatives in meat products and in explosives</a:t>
            </a:r>
          </a:p>
          <a:p>
            <a:pPr>
              <a:lnSpc>
                <a:spcPct val="80000"/>
              </a:lnSpc>
            </a:pPr>
            <a:r>
              <a:rPr lang="en-US" sz="800"/>
              <a:t>2.  </a:t>
            </a:r>
            <a:r>
              <a:rPr lang="en-US" sz="800" b="1"/>
              <a:t>Phosphorus</a:t>
            </a:r>
          </a:p>
          <a:p>
            <a:pPr>
              <a:lnSpc>
                <a:spcPct val="80000"/>
              </a:lnSpc>
            </a:pPr>
            <a:r>
              <a:rPr lang="en-US" sz="800" b="1"/>
              <a:t>          </a:t>
            </a:r>
            <a:r>
              <a:rPr lang="en-US" sz="800"/>
              <a:t>- A nonmetal that consists of three allotropes</a:t>
            </a:r>
          </a:p>
          <a:p>
            <a:pPr>
              <a:lnSpc>
                <a:spcPct val="80000"/>
              </a:lnSpc>
            </a:pPr>
            <a:r>
              <a:rPr lang="en-US" sz="800"/>
              <a:t>          - Combines with active metals and hydrogen to produce compounds in which they have a –3 oxidation state</a:t>
            </a:r>
          </a:p>
          <a:p>
            <a:pPr>
              <a:lnSpc>
                <a:spcPct val="80000"/>
              </a:lnSpc>
            </a:pPr>
            <a:r>
              <a:rPr lang="en-US" sz="800"/>
              <a:t>          - Attains oxidation states of +3 and +5 when combined with more electronegative elements</a:t>
            </a:r>
          </a:p>
          <a:p>
            <a:pPr>
              <a:lnSpc>
                <a:spcPct val="80000"/>
              </a:lnSpc>
            </a:pPr>
            <a:r>
              <a:rPr lang="en-US" sz="800"/>
              <a:t>          - Essential for life and is used in fertilizers, </a:t>
            </a:r>
          </a:p>
          <a:p>
            <a:pPr>
              <a:lnSpc>
                <a:spcPct val="80000"/>
              </a:lnSpc>
            </a:pPr>
            <a:r>
              <a:rPr lang="en-US" sz="800"/>
              <a:t>   	 	toothpaste, and baking powder </a:t>
            </a:r>
          </a:p>
          <a:p>
            <a:pPr>
              <a:lnSpc>
                <a:spcPct val="80000"/>
              </a:lnSpc>
            </a:pPr>
            <a:r>
              <a:rPr lang="en-US" sz="800"/>
              <a:t>3.  </a:t>
            </a:r>
            <a:r>
              <a:rPr lang="en-US" sz="800" b="1"/>
              <a:t>Arsenic</a:t>
            </a:r>
          </a:p>
          <a:p>
            <a:pPr>
              <a:lnSpc>
                <a:spcPct val="80000"/>
              </a:lnSpc>
            </a:pPr>
            <a:r>
              <a:rPr lang="en-US" sz="800"/>
              <a:t>          - A semimetal with extended three-dimensional network structures</a:t>
            </a:r>
            <a:endParaRPr lang="en-US" sz="400"/>
          </a:p>
          <a:p>
            <a:pPr>
              <a:lnSpc>
                <a:spcPct val="80000"/>
              </a:lnSpc>
            </a:pPr>
            <a:r>
              <a:rPr lang="en-US" sz="800"/>
              <a:t>          - Can combine with active metals and hydrogen to produce compounds in which they have a –3 oxidation state</a:t>
            </a:r>
            <a:endParaRPr lang="en-US" sz="400"/>
          </a:p>
          <a:p>
            <a:pPr>
              <a:lnSpc>
                <a:spcPct val="80000"/>
              </a:lnSpc>
            </a:pPr>
            <a:r>
              <a:rPr lang="en-US" sz="800"/>
              <a:t>          - Attains oxidation states of +3 and +5 when combined with more electronegative elements</a:t>
            </a:r>
            <a:endParaRPr lang="en-US" sz="400"/>
          </a:p>
          <a:p>
            <a:pPr>
              <a:lnSpc>
                <a:spcPct val="80000"/>
              </a:lnSpc>
            </a:pPr>
            <a:r>
              <a:rPr lang="en-US" sz="800"/>
              <a:t>          - Is toxic and is used in pesticides and poisons</a:t>
            </a:r>
          </a:p>
          <a:p>
            <a:pPr>
              <a:lnSpc>
                <a:spcPct val="80000"/>
              </a:lnSpc>
            </a:pPr>
            <a:r>
              <a:rPr lang="en-US" sz="800"/>
              <a:t>4.  </a:t>
            </a:r>
            <a:r>
              <a:rPr lang="en-US" sz="800" b="1"/>
              <a:t>Antimony</a:t>
            </a:r>
          </a:p>
          <a:p>
            <a:pPr>
              <a:lnSpc>
                <a:spcPct val="80000"/>
              </a:lnSpc>
            </a:pPr>
            <a:r>
              <a:rPr lang="en-US" sz="800"/>
              <a:t>          - A semimetal with extended three-dimensional network structures</a:t>
            </a:r>
          </a:p>
          <a:p>
            <a:pPr>
              <a:lnSpc>
                <a:spcPct val="80000"/>
              </a:lnSpc>
            </a:pPr>
            <a:r>
              <a:rPr lang="en-US" sz="800"/>
              <a:t>          - Unreactive metal but forms compounds with oxygen and the  halogens in which the oxidation states are +3 and +5</a:t>
            </a:r>
          </a:p>
          <a:p>
            <a:pPr>
              <a:lnSpc>
                <a:spcPct val="80000"/>
              </a:lnSpc>
            </a:pPr>
            <a:r>
              <a:rPr lang="en-US" sz="800"/>
              <a:t>          - Used in metal alloys</a:t>
            </a:r>
          </a:p>
          <a:p>
            <a:pPr>
              <a:lnSpc>
                <a:spcPct val="80000"/>
              </a:lnSpc>
            </a:pPr>
            <a:r>
              <a:rPr lang="en-US" sz="800"/>
              <a:t>    5. </a:t>
            </a:r>
            <a:r>
              <a:rPr lang="en-US" sz="800" b="1"/>
              <a:t> Bismuth  </a:t>
            </a:r>
            <a:r>
              <a:rPr lang="en-US" sz="800"/>
              <a:t>     </a:t>
            </a:r>
          </a:p>
          <a:p>
            <a:pPr>
              <a:lnSpc>
                <a:spcPct val="80000"/>
              </a:lnSpc>
            </a:pPr>
            <a:r>
              <a:rPr lang="en-US" sz="800"/>
              <a:t>         - A silvery metal with a pink tint, used in metal alloys</a:t>
            </a:r>
          </a:p>
          <a:p>
            <a:pPr>
              <a:lnSpc>
                <a:spcPct val="80000"/>
              </a:lnSpc>
            </a:pPr>
            <a:r>
              <a:rPr lang="en-US" sz="800"/>
              <a:t>         - An unreactive metal but forms compounds with oxygen and the halogens in which their oxidation states are +3 and +5</a:t>
            </a:r>
          </a:p>
          <a:p>
            <a:pPr>
              <a:lnSpc>
                <a:spcPct val="80000"/>
              </a:lnSpc>
            </a:pPr>
            <a:r>
              <a:rPr lang="en-US" sz="900"/>
              <a:t>        </a:t>
            </a:r>
          </a:p>
          <a:p>
            <a:pPr>
              <a:lnSpc>
                <a:spcPct val="80000"/>
              </a:lnSpc>
            </a:pPr>
            <a:endParaRPr lang="en-US" sz="80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B446737-77D2-4968-9C5E-1644DFAE8D30}" type="slidenum">
              <a:rPr lang="en-US"/>
              <a:pPr/>
              <a:t>59</a:t>
            </a:fld>
            <a:endParaRPr lang="en-US"/>
          </a:p>
        </p:txBody>
      </p:sp>
      <p:sp>
        <p:nvSpPr>
          <p:cNvPr id="576514" name="Rectangle 2"/>
          <p:cNvSpPr>
            <a:spLocks noChangeArrowheads="1" noTextEdit="1"/>
          </p:cNvSpPr>
          <p:nvPr>
            <p:ph type="sldImg"/>
          </p:nvPr>
        </p:nvSpPr>
        <p:spPr>
          <a:ln/>
        </p:spPr>
      </p:sp>
      <p:sp>
        <p:nvSpPr>
          <p:cNvPr id="576515" name="Rectangle 3"/>
          <p:cNvSpPr>
            <a:spLocks noGrp="1" noChangeArrowheads="1"/>
          </p:cNvSpPr>
          <p:nvPr>
            <p:ph type="body" idx="1"/>
          </p:nvPr>
        </p:nvSpPr>
        <p:spPr/>
        <p:txBody>
          <a:bodyPr/>
          <a:lstStyle/>
          <a:p>
            <a:r>
              <a:rPr lang="en-US"/>
              <a:t>    – </a:t>
            </a:r>
            <a:r>
              <a:rPr lang="en-US" sz="1000"/>
              <a:t>Electronegativities of the Group-14 elements are lower than those of Groups 15–18.</a:t>
            </a:r>
          </a:p>
          <a:p>
            <a:r>
              <a:rPr lang="en-US" sz="1000"/>
              <a:t>    –  All form compounds in the +4 oxidation states, so they are able to form dioxides and tetrachlorides.</a:t>
            </a:r>
          </a:p>
          <a:p>
            <a:r>
              <a:rPr lang="en-US" sz="1000"/>
              <a:t>    – Only the two metallic elements tin and lead form an extensive series of compounds in the +2 oxidation state.</a:t>
            </a:r>
          </a:p>
          <a:p>
            <a:r>
              <a:rPr lang="en-US" sz="1000"/>
              <a:t>    – Group-14 elements possess different properties:</a:t>
            </a:r>
          </a:p>
          <a:p>
            <a:r>
              <a:rPr lang="en-US" sz="1000"/>
              <a:t>1.  </a:t>
            </a:r>
            <a:r>
              <a:rPr lang="en-US" sz="1000" b="1"/>
              <a:t>Carbon</a:t>
            </a:r>
          </a:p>
          <a:p>
            <a:r>
              <a:rPr lang="en-US" sz="1000"/>
              <a:t>            - Forms covalent compounds with a wide variety of elements and 	is the basis of all organic compounds</a:t>
            </a:r>
          </a:p>
          <a:p>
            <a:r>
              <a:rPr lang="en-US" sz="1000"/>
              <a:t>            - Has at least four allotropes that are stable at room temperature: 	graphite, diamond, fullerenes, and nanotubes</a:t>
            </a:r>
            <a:r>
              <a:rPr lang="en-US"/>
              <a:t> </a:t>
            </a:r>
          </a:p>
          <a:p>
            <a:r>
              <a:rPr lang="en-US" sz="1000"/>
              <a:t>2. </a:t>
            </a:r>
            <a:r>
              <a:rPr lang="en-US" sz="1000" b="1"/>
              <a:t>Silicon and germanium</a:t>
            </a:r>
          </a:p>
          <a:p>
            <a:r>
              <a:rPr lang="en-US" sz="1000"/>
              <a:t>           - Have strong, three-dimensional network structures </a:t>
            </a:r>
          </a:p>
          <a:p>
            <a:r>
              <a:rPr lang="en-US" sz="1000"/>
              <a:t>           - Silicon is the second most abundant element in the </a:t>
            </a:r>
          </a:p>
          <a:p>
            <a:r>
              <a:rPr lang="en-US" sz="1000"/>
              <a:t>          	earth’s crust</a:t>
            </a:r>
          </a:p>
          <a:p>
            <a:r>
              <a:rPr lang="en-US" sz="1000"/>
              <a:t>3. </a:t>
            </a:r>
            <a:r>
              <a:rPr lang="en-US" sz="1000" b="1"/>
              <a:t>Tin and lead</a:t>
            </a:r>
          </a:p>
          <a:p>
            <a:r>
              <a:rPr lang="en-US" sz="1000"/>
              <a:t>          - Elemental tin and lead are metallic solids</a:t>
            </a:r>
          </a:p>
          <a:p>
            <a:r>
              <a:rPr lang="en-US" sz="1000"/>
              <a:t>          - Tin is used to make alloys</a:t>
            </a:r>
          </a:p>
          <a:p>
            <a:r>
              <a:rPr lang="en-US" sz="1000"/>
              <a:t>          - Lead is toxic </a:t>
            </a:r>
          </a:p>
          <a:p>
            <a:r>
              <a:rPr lang="en-US" sz="1000"/>
              <a:t>          - Lead is used in lead storage batteries</a:t>
            </a:r>
          </a:p>
          <a:p>
            <a:endParaRPr lang="en-US" sz="100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6116CF3-772F-4AF4-ABFA-ED2E4C1841DC}" type="slidenum">
              <a:rPr lang="en-US"/>
              <a:pPr/>
              <a:t>6</a:t>
            </a:fld>
            <a:endParaRPr lang="en-US"/>
          </a:p>
        </p:txBody>
      </p:sp>
      <p:sp>
        <p:nvSpPr>
          <p:cNvPr id="434178" name="Rectangle 2"/>
          <p:cNvSpPr>
            <a:spLocks noChangeArrowheads="1" noTextEdit="1"/>
          </p:cNvSpPr>
          <p:nvPr>
            <p:ph type="sldImg"/>
          </p:nvPr>
        </p:nvSpPr>
        <p:spPr>
          <a:ln/>
        </p:spPr>
      </p:sp>
      <p:sp>
        <p:nvSpPr>
          <p:cNvPr id="4341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08398C2-E276-4B57-9FB1-BD4A4A2456FC}" type="slidenum">
              <a:rPr lang="en-US"/>
              <a:pPr/>
              <a:t>60</a:t>
            </a:fld>
            <a:endParaRPr lang="en-US"/>
          </a:p>
        </p:txBody>
      </p:sp>
      <p:sp>
        <p:nvSpPr>
          <p:cNvPr id="578562" name="Rectangle 2"/>
          <p:cNvSpPr>
            <a:spLocks noChangeArrowheads="1" noTextEdit="1"/>
          </p:cNvSpPr>
          <p:nvPr>
            <p:ph type="sldImg"/>
          </p:nvPr>
        </p:nvSpPr>
        <p:spPr>
          <a:ln/>
        </p:spPr>
      </p:sp>
      <p:sp>
        <p:nvSpPr>
          <p:cNvPr id="578563" name="Rectangle 3"/>
          <p:cNvSpPr>
            <a:spLocks noGrp="1" noChangeArrowheads="1"/>
          </p:cNvSpPr>
          <p:nvPr>
            <p:ph type="body" idx="1"/>
          </p:nvPr>
        </p:nvSpPr>
        <p:spPr/>
        <p:txBody>
          <a:bodyPr/>
          <a:lstStyle/>
          <a:p>
            <a:r>
              <a:rPr lang="en-US"/>
              <a:t>     – Group-13 elements have two oxidation states:</a:t>
            </a:r>
          </a:p>
          <a:p>
            <a:r>
              <a:rPr lang="en-US"/>
              <a:t>        		1. +3, from losing three valence electrons to give the closed-shell electron configuration of the preceding noble gas</a:t>
            </a:r>
          </a:p>
          <a:p>
            <a:r>
              <a:rPr lang="en-US"/>
              <a:t>        		2. +1, from losing the single electron in the </a:t>
            </a:r>
            <a:r>
              <a:rPr lang="en-US" i="1"/>
              <a:t>np</a:t>
            </a:r>
            <a:r>
              <a:rPr lang="en-US"/>
              <a:t> subshell</a:t>
            </a:r>
            <a:endParaRPr lang="en-US" sz="700"/>
          </a:p>
          <a:p>
            <a:r>
              <a:rPr lang="en-US"/>
              <a:t>     – Group-13 elements have high electron affinities.</a:t>
            </a:r>
            <a:endParaRPr lang="en-US" sz="700"/>
          </a:p>
          <a:p>
            <a:r>
              <a:rPr lang="en-US"/>
              <a:t>     – Boron has a melting point and is resistant to corrosion, it is used in materials that are exposed to extreme conditions and is a major component of glass.</a:t>
            </a:r>
            <a:endParaRPr lang="en-US" sz="700"/>
          </a:p>
          <a:p>
            <a:r>
              <a:rPr lang="en-US"/>
              <a:t>     – Aluminum is widely used and is valued for its combination of low density, high strength, and corrosion resistance.</a:t>
            </a:r>
          </a:p>
          <a:p>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39F13EE-3C40-470C-AB5A-724832D833AB}" type="slidenum">
              <a:rPr lang="en-US"/>
              <a:pPr/>
              <a:t>61</a:t>
            </a:fld>
            <a:endParaRPr lang="en-US"/>
          </a:p>
        </p:txBody>
      </p:sp>
      <p:sp>
        <p:nvSpPr>
          <p:cNvPr id="698370" name="Rectangle 2"/>
          <p:cNvSpPr>
            <a:spLocks noChangeArrowheads="1" noTextEdit="1"/>
          </p:cNvSpPr>
          <p:nvPr>
            <p:ph type="sldImg"/>
          </p:nvPr>
        </p:nvSpPr>
        <p:spPr>
          <a:ln/>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E19FD03-B884-4FE7-B896-8F7AF90CE08C}" type="slidenum">
              <a:rPr lang="en-US"/>
              <a:pPr/>
              <a:t>62</a:t>
            </a:fld>
            <a:endParaRPr lang="en-US"/>
          </a:p>
        </p:txBody>
      </p:sp>
      <p:sp>
        <p:nvSpPr>
          <p:cNvPr id="702466" name="Rectangle 2"/>
          <p:cNvSpPr>
            <a:spLocks noChangeArrowheads="1" noTextEdit="1"/>
          </p:cNvSpPr>
          <p:nvPr>
            <p:ph type="sldImg"/>
          </p:nvPr>
        </p:nvSpPr>
        <p:spPr>
          <a:ln/>
        </p:spPr>
      </p:sp>
      <p:sp>
        <p:nvSpPr>
          <p:cNvPr id="7024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6C45579-97FB-4E65-BA2D-737977448B1F}" type="slidenum">
              <a:rPr lang="en-US"/>
              <a:pPr/>
              <a:t>63</a:t>
            </a:fld>
            <a:endParaRPr lang="en-US"/>
          </a:p>
        </p:txBody>
      </p:sp>
      <p:sp>
        <p:nvSpPr>
          <p:cNvPr id="582658" name="Rectangle 2"/>
          <p:cNvSpPr>
            <a:spLocks noChangeArrowheads="1" noTextEdit="1"/>
          </p:cNvSpPr>
          <p:nvPr>
            <p:ph type="sldImg"/>
          </p:nvPr>
        </p:nvSpPr>
        <p:spPr>
          <a:ln/>
        </p:spPr>
      </p:sp>
      <p:sp>
        <p:nvSpPr>
          <p:cNvPr id="582659" name="Rectangle 3"/>
          <p:cNvSpPr>
            <a:spLocks noGrp="1" noChangeArrowheads="1"/>
          </p:cNvSpPr>
          <p:nvPr>
            <p:ph type="body" idx="1"/>
          </p:nvPr>
        </p:nvSpPr>
        <p:spPr/>
        <p:txBody>
          <a:bodyPr/>
          <a:lstStyle/>
          <a:p>
            <a:r>
              <a:rPr lang="en-US" sz="1000"/>
              <a:t>Elements in each column of the </a:t>
            </a:r>
            <a:r>
              <a:rPr lang="en-US" sz="1000" i="1"/>
              <a:t>d</a:t>
            </a:r>
            <a:r>
              <a:rPr lang="en-US" sz="1000"/>
              <a:t> block  have vertical similarities in chemical behavior and also display strong horizontal similarities.</a:t>
            </a:r>
          </a:p>
          <a:p>
            <a:endParaRPr lang="en-US" sz="500"/>
          </a:p>
          <a:p>
            <a:r>
              <a:rPr lang="en-US" sz="1000"/>
              <a:t>Horizontal trends compete with vertical trends.</a:t>
            </a:r>
          </a:p>
          <a:p>
            <a:endParaRPr lang="en-US" sz="500"/>
          </a:p>
          <a:p>
            <a:r>
              <a:rPr lang="en-US" sz="1000"/>
              <a:t>Transition metals have multiple oxidation states that are separated by only one electron.</a:t>
            </a:r>
          </a:p>
          <a:p>
            <a:endParaRPr lang="en-US" sz="500"/>
          </a:p>
          <a:p>
            <a:r>
              <a:rPr lang="en-US" sz="1000"/>
              <a:t>Group-6 elements chromium, molybdenum, and tungsten illustrate the competition that occurs between these horizontal and vertical trends — transition metals in Group 6 have different tendencies to achieve their maximum oxidation state.</a:t>
            </a:r>
          </a:p>
          <a:p>
            <a:endParaRPr lang="en-US" sz="500"/>
          </a:p>
          <a:p>
            <a:r>
              <a:rPr lang="en-US" sz="1000"/>
              <a:t>Groups 3 (scandium, lanthanum, actinium), 11 (copper, silver, gold) and 12 (zinc, cadmium, mercury) are the only transition metal groups in which the oxidation state predicted by the valence-electron configuration dominates the chemistry of the group.</a:t>
            </a:r>
          </a:p>
          <a:p>
            <a:r>
              <a:rPr lang="en-US" sz="1000"/>
              <a:t>Transition metals contain partially filled sets of </a:t>
            </a:r>
            <a:r>
              <a:rPr lang="en-US" sz="1000" i="1"/>
              <a:t>d</a:t>
            </a:r>
            <a:r>
              <a:rPr lang="en-US" sz="1000"/>
              <a:t> orbitals and the lanthanides and actinides are those groups in which </a:t>
            </a:r>
            <a:r>
              <a:rPr lang="en-US" sz="1000" i="1"/>
              <a:t>f</a:t>
            </a:r>
            <a:r>
              <a:rPr lang="en-US" sz="1000"/>
              <a:t> orbitals are being filled.</a:t>
            </a:r>
          </a:p>
          <a:p>
            <a:endParaRPr lang="en-US" sz="1000"/>
          </a:p>
          <a:p>
            <a:r>
              <a:rPr lang="en-US" sz="1000"/>
              <a:t>These groups exhibit strong horizontal similarities in behavior. </a:t>
            </a:r>
          </a:p>
          <a:p>
            <a:endParaRPr lang="en-US" sz="1000"/>
          </a:p>
          <a:p>
            <a:r>
              <a:rPr lang="en-US" sz="1000"/>
              <a:t>Many of the transition metals form M</a:t>
            </a:r>
            <a:r>
              <a:rPr lang="en-US" sz="1000" baseline="30000"/>
              <a:t>2+</a:t>
            </a:r>
            <a:r>
              <a:rPr lang="en-US" sz="1000"/>
              <a:t> ions.</a:t>
            </a:r>
          </a:p>
          <a:p>
            <a:endParaRPr lang="en-US" sz="1000"/>
          </a:p>
          <a:p>
            <a:r>
              <a:rPr lang="en-US" sz="1000"/>
              <a:t>Chemistry of lanthanides and actinides is dominated by M</a:t>
            </a:r>
            <a:r>
              <a:rPr lang="en-US" sz="1000" baseline="30000"/>
              <a:t>3+ </a:t>
            </a:r>
            <a:r>
              <a:rPr lang="en-US" sz="1000"/>
              <a:t>ions.</a:t>
            </a:r>
          </a:p>
          <a:p>
            <a:endParaRPr lang="en-US" sz="1000"/>
          </a:p>
          <a:p>
            <a:endParaRPr lang="en-US" sz="100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520C253-D27A-4570-AF22-CF7CFAD923AF}" type="slidenum">
              <a:rPr lang="en-US"/>
              <a:pPr/>
              <a:t>64</a:t>
            </a:fld>
            <a:endParaRPr lang="en-US"/>
          </a:p>
        </p:txBody>
      </p:sp>
      <p:sp>
        <p:nvSpPr>
          <p:cNvPr id="442370" name="Rectangle 2"/>
          <p:cNvSpPr>
            <a:spLocks noChangeArrowheads="1" noTextEdit="1"/>
          </p:cNvSpPr>
          <p:nvPr>
            <p:ph type="sldImg"/>
          </p:nvPr>
        </p:nvSpPr>
        <p:spPr>
          <a:ln/>
        </p:spPr>
      </p:sp>
      <p:sp>
        <p:nvSpPr>
          <p:cNvPr id="442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B0B84E6-953B-42C9-83B8-4852C7AAD30D}" type="slidenum">
              <a:rPr lang="en-US"/>
              <a:pPr/>
              <a:t>65</a:t>
            </a:fld>
            <a:endParaRPr lang="en-US"/>
          </a:p>
        </p:txBody>
      </p:sp>
      <p:sp>
        <p:nvSpPr>
          <p:cNvPr id="443394" name="Rectangle 2"/>
          <p:cNvSpPr>
            <a:spLocks noChangeArrowheads="1" noTextEdit="1"/>
          </p:cNvSpPr>
          <p:nvPr>
            <p:ph type="sldImg"/>
          </p:nvPr>
        </p:nvSpPr>
        <p:spPr>
          <a:ln/>
        </p:spPr>
      </p:sp>
      <p:sp>
        <p:nvSpPr>
          <p:cNvPr id="443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F9204FFB-F87C-487D-872E-F67B78441E74}" type="slidenum">
              <a:rPr lang="en-US"/>
              <a:pPr/>
              <a:t>66</a:t>
            </a:fld>
            <a:endParaRPr lang="en-US"/>
          </a:p>
        </p:txBody>
      </p:sp>
      <p:sp>
        <p:nvSpPr>
          <p:cNvPr id="444418" name="Rectangle 2"/>
          <p:cNvSpPr>
            <a:spLocks noChangeArrowheads="1" noTextEdit="1"/>
          </p:cNvSpPr>
          <p:nvPr>
            <p:ph type="sldImg"/>
          </p:nvPr>
        </p:nvSpPr>
        <p:spPr>
          <a:ln/>
        </p:spPr>
      </p:sp>
      <p:sp>
        <p:nvSpPr>
          <p:cNvPr id="444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3B47DF6-C6D0-4735-8459-C7A6EB5073FF}" type="slidenum">
              <a:rPr lang="en-US"/>
              <a:pPr/>
              <a:t>67</a:t>
            </a:fld>
            <a:endParaRPr lang="en-US"/>
          </a:p>
        </p:txBody>
      </p:sp>
      <p:sp>
        <p:nvSpPr>
          <p:cNvPr id="445442" name="Rectangle 2"/>
          <p:cNvSpPr>
            <a:spLocks noChangeArrowheads="1" noTextEdit="1"/>
          </p:cNvSpPr>
          <p:nvPr>
            <p:ph type="sldImg"/>
          </p:nvPr>
        </p:nvSpPr>
        <p:spPr>
          <a:ln/>
        </p:spPr>
      </p:sp>
      <p:sp>
        <p:nvSpPr>
          <p:cNvPr id="4454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FDF9572-72E0-43D7-BC25-0D280080F5C7}" type="slidenum">
              <a:rPr lang="en-US"/>
              <a:pPr/>
              <a:t>68</a:t>
            </a:fld>
            <a:endParaRPr lang="en-US"/>
          </a:p>
        </p:txBody>
      </p:sp>
      <p:sp>
        <p:nvSpPr>
          <p:cNvPr id="446466" name="Rectangle 2"/>
          <p:cNvSpPr>
            <a:spLocks noChangeArrowheads="1" noTextEdit="1"/>
          </p:cNvSpPr>
          <p:nvPr>
            <p:ph type="sldImg"/>
          </p:nvPr>
        </p:nvSpPr>
        <p:spPr>
          <a:ln/>
        </p:spPr>
      </p:sp>
      <p:sp>
        <p:nvSpPr>
          <p:cNvPr id="4464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BAE50B2-2086-41B5-836D-4AC1C75A2181}" type="slidenum">
              <a:rPr lang="en-US"/>
              <a:pPr/>
              <a:t>69</a:t>
            </a:fld>
            <a:endParaRPr lang="en-US"/>
          </a:p>
        </p:txBody>
      </p:sp>
      <p:sp>
        <p:nvSpPr>
          <p:cNvPr id="653314" name="Rectangle 2"/>
          <p:cNvSpPr>
            <a:spLocks noChangeArrowheads="1" noTextEdit="1"/>
          </p:cNvSpPr>
          <p:nvPr>
            <p:ph type="sldImg"/>
          </p:nvPr>
        </p:nvSpPr>
        <p:spPr>
          <a:ln/>
        </p:spPr>
      </p:sp>
      <p:sp>
        <p:nvSpPr>
          <p:cNvPr id="653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57C5345-8A29-4C74-9D6F-6D8EE91EBFCB}" type="slidenum">
              <a:rPr lang="en-US"/>
              <a:pPr/>
              <a:t>7</a:t>
            </a:fld>
            <a:endParaRPr lang="en-US"/>
          </a:p>
        </p:txBody>
      </p:sp>
      <p:sp>
        <p:nvSpPr>
          <p:cNvPr id="519170" name="Rectangle 2"/>
          <p:cNvSpPr>
            <a:spLocks noChangeArrowheads="1" noTextEdit="1"/>
          </p:cNvSpPr>
          <p:nvPr>
            <p:ph type="sldImg"/>
          </p:nvPr>
        </p:nvSpPr>
        <p:spPr>
          <a:ln/>
        </p:spPr>
      </p:sp>
      <p:sp>
        <p:nvSpPr>
          <p:cNvPr id="519171" name="Rectangle 3"/>
          <p:cNvSpPr>
            <a:spLocks noGrp="1" noChangeArrowheads="1"/>
          </p:cNvSpPr>
          <p:nvPr>
            <p:ph type="body" idx="1"/>
          </p:nvPr>
        </p:nvSpPr>
        <p:spPr/>
        <p:txBody>
          <a:bodyPr/>
          <a:lstStyle/>
          <a:p>
            <a:pPr marL="228600" indent="-228600"/>
            <a:r>
              <a:rPr lang="en-US" b="1"/>
              <a:t>ALL students should;</a:t>
            </a:r>
            <a:r>
              <a:rPr lang="en-US"/>
              <a:t> </a:t>
            </a:r>
          </a:p>
          <a:p>
            <a:pPr marL="228600" indent="-228600"/>
            <a:r>
              <a:rPr lang="en-US"/>
              <a:t>Know what are meant by the terms, "group" and "period", when applied to the periodic table </a:t>
            </a:r>
          </a:p>
          <a:p>
            <a:pPr marL="228600" indent="-228600"/>
            <a:r>
              <a:rPr lang="en-US"/>
              <a:t>Be able to recall the group names of groups 1A (1), 2A (2), 7A (17) and 8A (18) </a:t>
            </a:r>
          </a:p>
          <a:p>
            <a:pPr marL="228600" indent="-228600"/>
            <a:r>
              <a:rPr lang="en-US"/>
              <a:t>Understand that regular, repeatable patterns occur in the periodic table </a:t>
            </a:r>
          </a:p>
          <a:p>
            <a:pPr marL="228600" indent="-228600"/>
            <a:r>
              <a:rPr lang="en-US"/>
              <a:t>Appreciate that these patterns sometimes have notable exceptions </a:t>
            </a:r>
          </a:p>
          <a:p>
            <a:pPr marL="228600" indent="-228600"/>
            <a:r>
              <a:rPr lang="en-US"/>
              <a:t>Recall and understand that the noble gases have full outer shells that represent stable electronic configurations </a:t>
            </a:r>
          </a:p>
          <a:p>
            <a:pPr marL="228600" indent="-228600"/>
            <a:r>
              <a:rPr lang="en-US"/>
              <a:t>Recall how, and understand why, group 1A, 2A, 6A and 7A elements achieve pseudo noble gas electronic configurations </a:t>
            </a:r>
          </a:p>
          <a:p>
            <a:pPr marL="228600" indent="-228600"/>
            <a:r>
              <a:rPr lang="en-US"/>
              <a:t>Recall the definition of ionization energy </a:t>
            </a:r>
          </a:p>
          <a:p>
            <a:pPr marL="228600" indent="-228600"/>
            <a:r>
              <a:rPr lang="en-US"/>
              <a:t>Recall the definition of electron affinity </a:t>
            </a:r>
          </a:p>
          <a:p>
            <a:pPr marL="228600" indent="-228600"/>
            <a:r>
              <a:rPr lang="en-US"/>
              <a:t>Recall and understand the variation in ionization energy and electron affinity when moving about the periodic table </a:t>
            </a:r>
          </a:p>
          <a:p>
            <a:pPr marL="228600" indent="-228600"/>
            <a:r>
              <a:rPr lang="en-US"/>
              <a:t>Be able to predict the group an element is in from ionization energy data </a:t>
            </a:r>
          </a:p>
          <a:p>
            <a:pPr marL="228600" indent="-228600"/>
            <a:r>
              <a:rPr lang="en-US"/>
              <a:t>Recall how and why atomic and ionic size vary when moving about the periodic table </a:t>
            </a:r>
          </a:p>
          <a:p>
            <a:pPr marL="228600" indent="-228600"/>
            <a:r>
              <a:rPr lang="en-US"/>
              <a:t>Understand how many physical properties change gradually when moving about the periodic table </a:t>
            </a:r>
          </a:p>
          <a:p>
            <a:pPr marL="228600" indent="-228600"/>
            <a:endParaRPr lang="en-US"/>
          </a:p>
          <a:p>
            <a:pPr marL="228600" indent="-228600"/>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10F4680-CA43-4F61-BB1E-79BD24E73702}" type="slidenum">
              <a:rPr lang="en-US"/>
              <a:pPr/>
              <a:t>70</a:t>
            </a:fld>
            <a:endParaRPr lang="en-US"/>
          </a:p>
        </p:txBody>
      </p:sp>
      <p:sp>
        <p:nvSpPr>
          <p:cNvPr id="654338" name="Rectangle 2"/>
          <p:cNvSpPr>
            <a:spLocks noChangeArrowheads="1" noTextEdit="1"/>
          </p:cNvSpPr>
          <p:nvPr>
            <p:ph type="sldImg"/>
          </p:nvPr>
        </p:nvSpPr>
        <p:spPr>
          <a:ln/>
        </p:spPr>
      </p:sp>
      <p:sp>
        <p:nvSpPr>
          <p:cNvPr id="654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81C8435-A8E0-4E68-A075-8E91D03FC355}" type="slidenum">
              <a:rPr lang="en-US"/>
              <a:pPr/>
              <a:t>71</a:t>
            </a:fld>
            <a:endParaRPr lang="en-US"/>
          </a:p>
        </p:txBody>
      </p:sp>
      <p:sp>
        <p:nvSpPr>
          <p:cNvPr id="655362" name="Rectangle 2"/>
          <p:cNvSpPr>
            <a:spLocks noChangeArrowheads="1" noTextEdit="1"/>
          </p:cNvSpPr>
          <p:nvPr>
            <p:ph type="sldImg"/>
          </p:nvPr>
        </p:nvSpPr>
        <p:spPr>
          <a:ln/>
        </p:spPr>
      </p:sp>
      <p:sp>
        <p:nvSpPr>
          <p:cNvPr id="655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1DEE061-C488-45F3-B27C-98D197863C63}" type="slidenum">
              <a:rPr lang="en-US"/>
              <a:pPr/>
              <a:t>72</a:t>
            </a:fld>
            <a:endParaRPr lang="en-US"/>
          </a:p>
        </p:txBody>
      </p:sp>
      <p:sp>
        <p:nvSpPr>
          <p:cNvPr id="447490" name="Rectangle 2"/>
          <p:cNvSpPr>
            <a:spLocks noChangeArrowheads="1" noTextEdit="1"/>
          </p:cNvSpPr>
          <p:nvPr>
            <p:ph type="sldImg"/>
          </p:nvPr>
        </p:nvSpPr>
        <p:spPr>
          <a:ln/>
        </p:spPr>
      </p:sp>
      <p:sp>
        <p:nvSpPr>
          <p:cNvPr id="4474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56FA726-9000-47DB-8795-4F0693FDC594}" type="slidenum">
              <a:rPr lang="en-US"/>
              <a:pPr/>
              <a:t>73</a:t>
            </a:fld>
            <a:endParaRPr lang="en-US"/>
          </a:p>
        </p:txBody>
      </p:sp>
      <p:sp>
        <p:nvSpPr>
          <p:cNvPr id="448514" name="Rectangle 2"/>
          <p:cNvSpPr>
            <a:spLocks noChangeArrowheads="1" noTextEdit="1"/>
          </p:cNvSpPr>
          <p:nvPr>
            <p:ph type="sldImg"/>
          </p:nvPr>
        </p:nvSpPr>
        <p:spPr>
          <a:ln/>
        </p:spPr>
      </p:sp>
      <p:sp>
        <p:nvSpPr>
          <p:cNvPr id="4485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9B2A399-BC81-404F-8841-7BAE6F05EDAF}" type="slidenum">
              <a:rPr lang="en-US"/>
              <a:pPr/>
              <a:t>74</a:t>
            </a:fld>
            <a:endParaRPr lang="en-US"/>
          </a:p>
        </p:txBody>
      </p:sp>
      <p:sp>
        <p:nvSpPr>
          <p:cNvPr id="292866" name="Rectangle 2"/>
          <p:cNvSpPr>
            <a:spLocks noChangeArrowheads="1" noTextEdit="1"/>
          </p:cNvSpPr>
          <p:nvPr>
            <p:ph type="sldImg"/>
          </p:nvPr>
        </p:nvSpPr>
        <p:spPr>
          <a:ln/>
        </p:spPr>
      </p:sp>
      <p:sp>
        <p:nvSpPr>
          <p:cNvPr id="292867" name="Rectangle 3"/>
          <p:cNvSpPr>
            <a:spLocks noGrp="1" noChangeArrowheads="1"/>
          </p:cNvSpPr>
          <p:nvPr>
            <p:ph type="body" idx="1"/>
          </p:nvPr>
        </p:nvSpPr>
        <p:spPr/>
        <p:txBody>
          <a:bodyPr/>
          <a:lstStyle/>
          <a:p>
            <a:pPr marL="228600" indent="-228600">
              <a:buFontTx/>
              <a:buAutoNum type="arabicPlain" startAt="1800"/>
            </a:pPr>
            <a:r>
              <a:rPr lang="en-US"/>
              <a:t>   	30 elements had been isolated and identified</a:t>
            </a:r>
          </a:p>
          <a:p>
            <a:pPr marL="228600" indent="-228600"/>
            <a:r>
              <a:rPr lang="en-US"/>
              <a:t>1870		60 known elements</a:t>
            </a:r>
          </a:p>
          <a:p>
            <a:pPr marL="228600" indent="-228600"/>
            <a:endParaRPr lang="en-US"/>
          </a:p>
          <a:p>
            <a:pPr marL="228600" indent="-228600"/>
            <a:r>
              <a:rPr lang="en-US" b="1"/>
              <a:t>The Noble Gases</a:t>
            </a:r>
          </a:p>
          <a:p>
            <a:pPr marL="228600" indent="-228600"/>
            <a:endParaRPr lang="en-US" b="1"/>
          </a:p>
          <a:p>
            <a:pPr marL="228600" indent="-228600"/>
            <a:r>
              <a:rPr lang="en-US" i="1"/>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pPr marL="228600" indent="-228600"/>
            <a:endParaRPr lang="en-US" i="1"/>
          </a:p>
          <a:p>
            <a:pPr marL="228600" indent="-228600"/>
            <a:r>
              <a:rPr lang="en-US"/>
              <a:t>		Eyewitness Science “Chemistry” , Dr. Ann Newmark, DK Publishing, Inc., 1993, pg 32</a:t>
            </a:r>
          </a:p>
          <a:p>
            <a:pPr marL="228600" indent="-228600"/>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A647C77-DC99-4F8A-9C0F-993D7050F3C1}" type="slidenum">
              <a:rPr lang="en-US"/>
              <a:pPr/>
              <a:t>75</a:t>
            </a:fld>
            <a:endParaRPr lang="en-US"/>
          </a:p>
        </p:txBody>
      </p:sp>
      <p:sp>
        <p:nvSpPr>
          <p:cNvPr id="399362" name="Rectangle 2"/>
          <p:cNvSpPr>
            <a:spLocks noChangeArrowheads="1" noTextEdit="1"/>
          </p:cNvSpPr>
          <p:nvPr>
            <p:ph type="sldImg"/>
          </p:nvPr>
        </p:nvSpPr>
        <p:spPr>
          <a:ln/>
        </p:spPr>
      </p:sp>
      <p:sp>
        <p:nvSpPr>
          <p:cNvPr id="399363" name="Rectangle 3"/>
          <p:cNvSpPr>
            <a:spLocks noGrp="1" noChangeArrowheads="1"/>
          </p:cNvSpPr>
          <p:nvPr>
            <p:ph type="body" idx="1"/>
          </p:nvPr>
        </p:nvSpPr>
        <p:spPr/>
        <p:txBody>
          <a:bodyPr/>
          <a:lstStyle/>
          <a:p>
            <a:r>
              <a:rPr lang="en-US" b="1"/>
              <a:t>The Noble Gases</a:t>
            </a:r>
          </a:p>
          <a:p>
            <a:endParaRPr lang="en-US" b="1"/>
          </a:p>
          <a:p>
            <a:r>
              <a:rPr lang="en-US" i="1"/>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endParaRPr lang="en-US" i="1"/>
          </a:p>
          <a:p>
            <a:r>
              <a:rPr lang="en-US"/>
              <a:t>		Eyewitness Science “Chemistry” , Dr. Ann Newmark, DK Publishing, Inc., 1993, pg 32</a:t>
            </a:r>
          </a:p>
          <a:p>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94CF041-E9CB-4A7A-B492-3323ED2D73DD}" type="slidenum">
              <a:rPr lang="en-US"/>
              <a:pPr/>
              <a:t>76</a:t>
            </a:fld>
            <a:endParaRPr lang="en-US"/>
          </a:p>
        </p:txBody>
      </p:sp>
      <p:sp>
        <p:nvSpPr>
          <p:cNvPr id="400386" name="Rectangle 2"/>
          <p:cNvSpPr>
            <a:spLocks noChangeArrowheads="1" noTextEdit="1"/>
          </p:cNvSpPr>
          <p:nvPr>
            <p:ph type="sldImg"/>
          </p:nvPr>
        </p:nvSpPr>
        <p:spPr>
          <a:ln/>
        </p:spPr>
      </p:sp>
      <p:sp>
        <p:nvSpPr>
          <p:cNvPr id="400387" name="Rectangle 3"/>
          <p:cNvSpPr>
            <a:spLocks noGrp="1" noChangeArrowheads="1"/>
          </p:cNvSpPr>
          <p:nvPr>
            <p:ph type="body" idx="1"/>
          </p:nvPr>
        </p:nvSpPr>
        <p:spPr/>
        <p:txBody>
          <a:bodyPr/>
          <a:lstStyle/>
          <a:p>
            <a:r>
              <a:rPr lang="en-US" b="1"/>
              <a:t>The Noble Gases</a:t>
            </a:r>
          </a:p>
          <a:p>
            <a:endParaRPr lang="en-US" b="1"/>
          </a:p>
          <a:p>
            <a:r>
              <a:rPr lang="en-US" i="1"/>
              <a:t>At the start of the 1890s, no one had any idea that there was a separate group of gases in the periodic table, the noble gases.  Noble gases are familiar to us from their use in neon signs and helium balloons.  By 1900 this whole new group had been identified and isolated.  While trying to determine an accurate atomic mass for nitrogen, British physicist Lord Raleigh (1842-1919) discovered that nitrogen prepared from ammonia was noticeably lighter than nitrogen that came from the atmosphere.  He and William Ramsay (1852-1916) both studied “atmospheric” nitrogen.  By removing the nitrogen from it, they produced a tiny quantity of another gas.  Since it did not react with anything they called it argon, from the Greek word for lazy.  The discovery of helium followed a year later in 1895.  Ramsay and his assistant Morris Travers (1872-1961) then started to search for additional elements in this new group.  They attempted this by fractional distillation of large quantities of liquid air and argon.  In 1898, their efforts were rewarded; they had prepared krypton, neon, and xenon.</a:t>
            </a:r>
          </a:p>
          <a:p>
            <a:endParaRPr lang="en-US" i="1"/>
          </a:p>
          <a:p>
            <a:r>
              <a:rPr lang="en-US"/>
              <a:t>		Eyewitness Science “Chemistry” , Dr. Ann Newmark, DK Publishing, Inc., 1993, pg 32</a:t>
            </a:r>
          </a:p>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DDBFFC7-EFC1-4590-83BB-EAF9E3DC5B80}" type="slidenum">
              <a:rPr lang="en-US"/>
              <a:pPr/>
              <a:t>77</a:t>
            </a:fld>
            <a:endParaRPr lang="en-US"/>
          </a:p>
        </p:txBody>
      </p:sp>
      <p:sp>
        <p:nvSpPr>
          <p:cNvPr id="495618" name="Rectangle 2"/>
          <p:cNvSpPr>
            <a:spLocks noChangeArrowheads="1" noTextEdit="1"/>
          </p:cNvSpPr>
          <p:nvPr>
            <p:ph type="sldImg"/>
          </p:nvPr>
        </p:nvSpPr>
        <p:spPr>
          <a:ln/>
        </p:spPr>
      </p:sp>
      <p:sp>
        <p:nvSpPr>
          <p:cNvPr id="495619" name="Rectangle 3"/>
          <p:cNvSpPr>
            <a:spLocks noGrp="1" noChangeArrowheads="1"/>
          </p:cNvSpPr>
          <p:nvPr>
            <p:ph type="body" idx="1"/>
          </p:nvPr>
        </p:nvSpPr>
        <p:spPr/>
        <p:txBody>
          <a:bodyPr/>
          <a:lstStyle/>
          <a:p>
            <a:r>
              <a:rPr lang="en-US" i="1"/>
              <a:t>“A tidy laboratory means a lazy chemist.”</a:t>
            </a:r>
            <a:r>
              <a:rPr lang="en-US"/>
              <a:t> -- Jöns Jacob Berzelius (Swedish chemist,1779-1848) </a:t>
            </a:r>
          </a:p>
          <a:p>
            <a:endParaRPr lang="en-US"/>
          </a:p>
          <a:p>
            <a:r>
              <a:rPr lang="en-US"/>
              <a:t>Image:  http://www.sil.si.edu/digitalcollections/hst/scientific-identity/fullsize/SIL14-B3-14a.jpg</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9F235B1-0962-41F4-B9CF-2CF2390F5B07}" type="slidenum">
              <a:rPr lang="en-US"/>
              <a:pPr/>
              <a:t>78</a:t>
            </a:fld>
            <a:endParaRPr lang="en-US"/>
          </a:p>
        </p:txBody>
      </p:sp>
      <p:sp>
        <p:nvSpPr>
          <p:cNvPr id="449538" name="Rectangle 2"/>
          <p:cNvSpPr>
            <a:spLocks noChangeArrowheads="1" noTextEdit="1"/>
          </p:cNvSpPr>
          <p:nvPr>
            <p:ph type="sldImg"/>
          </p:nvPr>
        </p:nvSpPr>
        <p:spPr>
          <a:ln/>
        </p:spPr>
      </p:sp>
      <p:sp>
        <p:nvSpPr>
          <p:cNvPr id="4495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094010EC-C3B2-4A21-8C8A-8D4BF9940EBF}" type="slidenum">
              <a:rPr lang="en-US"/>
              <a:pPr/>
              <a:t>79</a:t>
            </a:fld>
            <a:endParaRPr lang="en-US"/>
          </a:p>
        </p:txBody>
      </p:sp>
      <p:sp>
        <p:nvSpPr>
          <p:cNvPr id="450562" name="Rectangle 2"/>
          <p:cNvSpPr>
            <a:spLocks noChangeArrowheads="1" noTextEdit="1"/>
          </p:cNvSpPr>
          <p:nvPr>
            <p:ph type="sldImg"/>
          </p:nvPr>
        </p:nvSpPr>
        <p:spPr>
          <a:ln/>
        </p:spPr>
      </p:sp>
      <p:sp>
        <p:nvSpPr>
          <p:cNvPr id="450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1E41C33-968D-4F10-BB00-5EB4A1006AE3}" type="slidenum">
              <a:rPr lang="en-US"/>
              <a:pPr/>
              <a:t>8</a:t>
            </a:fld>
            <a:endParaRPr lang="en-US"/>
          </a:p>
        </p:txBody>
      </p:sp>
      <p:sp>
        <p:nvSpPr>
          <p:cNvPr id="635906" name="Rectangle 2"/>
          <p:cNvSpPr>
            <a:spLocks noChangeArrowheads="1" noTextEdit="1"/>
          </p:cNvSpPr>
          <p:nvPr>
            <p:ph type="sldImg"/>
          </p:nvPr>
        </p:nvSpPr>
        <p:spPr>
          <a:ln/>
        </p:spPr>
      </p:sp>
      <p:sp>
        <p:nvSpPr>
          <p:cNvPr id="6359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A6457ED-A67E-4BE1-81C8-75BEB833AFB3}" type="slidenum">
              <a:rPr lang="en-US"/>
              <a:pPr/>
              <a:t>80</a:t>
            </a:fld>
            <a:endParaRPr lang="en-US"/>
          </a:p>
        </p:txBody>
      </p:sp>
      <p:sp>
        <p:nvSpPr>
          <p:cNvPr id="451586" name="Rectangle 2"/>
          <p:cNvSpPr>
            <a:spLocks noChangeArrowheads="1" noTextEdit="1"/>
          </p:cNvSpPr>
          <p:nvPr>
            <p:ph type="sldImg"/>
          </p:nvPr>
        </p:nvSpPr>
        <p:spPr>
          <a:ln/>
        </p:spPr>
      </p:sp>
      <p:sp>
        <p:nvSpPr>
          <p:cNvPr id="4515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9490BBD4-B80E-4251-BD88-801065E7920A}" type="slidenum">
              <a:rPr lang="en-US"/>
              <a:pPr/>
              <a:t>81</a:t>
            </a:fld>
            <a:endParaRPr lang="en-US"/>
          </a:p>
        </p:txBody>
      </p:sp>
      <p:sp>
        <p:nvSpPr>
          <p:cNvPr id="452610" name="Rectangle 2"/>
          <p:cNvSpPr>
            <a:spLocks noChangeArrowheads="1" noTextEdit="1"/>
          </p:cNvSpPr>
          <p:nvPr>
            <p:ph type="sldImg"/>
          </p:nvPr>
        </p:nvSpPr>
        <p:spPr>
          <a:ln/>
        </p:spPr>
      </p:sp>
      <p:sp>
        <p:nvSpPr>
          <p:cNvPr id="4526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5BEECEE-9DD7-4C03-8774-3501A8DF5753}" type="slidenum">
              <a:rPr lang="en-US"/>
              <a:pPr/>
              <a:t>82</a:t>
            </a:fld>
            <a:endParaRPr lang="en-US"/>
          </a:p>
        </p:txBody>
      </p:sp>
      <p:sp>
        <p:nvSpPr>
          <p:cNvPr id="453634" name="Rectangle 2"/>
          <p:cNvSpPr>
            <a:spLocks noChangeArrowheads="1" noTextEdit="1"/>
          </p:cNvSpPr>
          <p:nvPr>
            <p:ph type="sldImg"/>
          </p:nvPr>
        </p:nvSpPr>
        <p:spPr>
          <a:ln/>
        </p:spPr>
      </p:sp>
      <p:sp>
        <p:nvSpPr>
          <p:cNvPr id="453635" name="Rectangle 3"/>
          <p:cNvSpPr>
            <a:spLocks noGrp="1" noChangeArrowheads="1"/>
          </p:cNvSpPr>
          <p:nvPr>
            <p:ph type="body" idx="1"/>
          </p:nvPr>
        </p:nvSpPr>
        <p:spPr/>
        <p:txBody>
          <a:bodyPr/>
          <a:lstStyle/>
          <a:p>
            <a:r>
              <a:rPr lang="en-US"/>
              <a:t>Graphic from:  http://www.science-house.org/learn/astro/origins.JPG</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48599D00-6F11-4B3F-945E-12200F8C6F2E}" type="slidenum">
              <a:rPr lang="en-US"/>
              <a:pPr/>
              <a:t>83</a:t>
            </a:fld>
            <a:endParaRPr lang="en-US"/>
          </a:p>
        </p:txBody>
      </p:sp>
      <p:sp>
        <p:nvSpPr>
          <p:cNvPr id="598018" name="Rectangle 2"/>
          <p:cNvSpPr>
            <a:spLocks noChangeArrowheads="1" noTextEdit="1"/>
          </p:cNvSpPr>
          <p:nvPr>
            <p:ph type="sldImg"/>
          </p:nvPr>
        </p:nvSpPr>
        <p:spPr>
          <a:ln/>
        </p:spPr>
      </p:sp>
      <p:sp>
        <p:nvSpPr>
          <p:cNvPr id="598019" name="Rectangle 3"/>
          <p:cNvSpPr>
            <a:spLocks noGrp="1" noChangeArrowheads="1"/>
          </p:cNvSpPr>
          <p:nvPr>
            <p:ph type="body" idx="1"/>
          </p:nvPr>
        </p:nvSpPr>
        <p:spPr/>
        <p:txBody>
          <a:bodyPr/>
          <a:lstStyle/>
          <a:p>
            <a:r>
              <a:rPr lang="en-US"/>
              <a:t>Graphic from:  http://www.science-house.org/learn/astro/origins.JPG</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2FDA48D-CDAB-41B2-8961-3DD20B037C2C}" type="slidenum">
              <a:rPr lang="en-US"/>
              <a:pPr/>
              <a:t>84</a:t>
            </a:fld>
            <a:endParaRPr lang="en-US"/>
          </a:p>
        </p:txBody>
      </p:sp>
      <p:sp>
        <p:nvSpPr>
          <p:cNvPr id="454658" name="Rectangle 2"/>
          <p:cNvSpPr>
            <a:spLocks noChangeArrowheads="1" noTextEdit="1"/>
          </p:cNvSpPr>
          <p:nvPr>
            <p:ph type="sldImg"/>
          </p:nvPr>
        </p:nvSpPr>
        <p:spPr>
          <a:ln/>
        </p:spPr>
      </p:sp>
      <p:sp>
        <p:nvSpPr>
          <p:cNvPr id="4546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E7648BD7-A49E-45E0-AA6A-24B94E840AC5}" type="slidenum">
              <a:rPr lang="en-US"/>
              <a:pPr/>
              <a:t>85</a:t>
            </a:fld>
            <a:endParaRPr lang="en-US"/>
          </a:p>
        </p:txBody>
      </p:sp>
      <p:sp>
        <p:nvSpPr>
          <p:cNvPr id="455682" name="Rectangle 2"/>
          <p:cNvSpPr>
            <a:spLocks noChangeArrowheads="1" noTextEdit="1"/>
          </p:cNvSpPr>
          <p:nvPr>
            <p:ph type="sldImg"/>
          </p:nvPr>
        </p:nvSpPr>
        <p:spPr>
          <a:ln/>
        </p:spPr>
      </p:sp>
      <p:sp>
        <p:nvSpPr>
          <p:cNvPr id="4556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8DCD781-691F-4C34-B7BC-D4E09A64AC96}" type="slidenum">
              <a:rPr lang="en-US"/>
              <a:pPr/>
              <a:t>86</a:t>
            </a:fld>
            <a:endParaRPr lang="en-US"/>
          </a:p>
        </p:txBody>
      </p:sp>
      <p:sp>
        <p:nvSpPr>
          <p:cNvPr id="456706" name="Rectangle 2"/>
          <p:cNvSpPr>
            <a:spLocks noChangeArrowheads="1" noTextEdit="1"/>
          </p:cNvSpPr>
          <p:nvPr>
            <p:ph type="sldImg"/>
          </p:nvPr>
        </p:nvSpPr>
        <p:spPr>
          <a:ln/>
        </p:spPr>
      </p:sp>
      <p:sp>
        <p:nvSpPr>
          <p:cNvPr id="4567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6812C0F-DDDA-4C7D-A609-DCDA9C2790C7}" type="slidenum">
              <a:rPr lang="en-US"/>
              <a:pPr/>
              <a:t>87</a:t>
            </a:fld>
            <a:endParaRPr lang="en-US"/>
          </a:p>
        </p:txBody>
      </p:sp>
      <p:sp>
        <p:nvSpPr>
          <p:cNvPr id="457730" name="Rectangle 2"/>
          <p:cNvSpPr>
            <a:spLocks noChangeArrowheads="1" noTextEdit="1"/>
          </p:cNvSpPr>
          <p:nvPr>
            <p:ph type="sldImg"/>
          </p:nvPr>
        </p:nvSpPr>
        <p:spPr>
          <a:ln/>
        </p:spPr>
      </p:sp>
      <p:sp>
        <p:nvSpPr>
          <p:cNvPr id="457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C41C3602-9CB4-46C8-9ED4-3DD95BBFD53F}" type="slidenum">
              <a:rPr lang="en-US"/>
              <a:pPr/>
              <a:t>88</a:t>
            </a:fld>
            <a:endParaRPr lang="en-US"/>
          </a:p>
        </p:txBody>
      </p:sp>
      <p:sp>
        <p:nvSpPr>
          <p:cNvPr id="458754" name="Rectangle 2"/>
          <p:cNvSpPr>
            <a:spLocks noChangeArrowheads="1" noTextEdit="1"/>
          </p:cNvSpPr>
          <p:nvPr>
            <p:ph type="sldImg"/>
          </p:nvPr>
        </p:nvSpPr>
        <p:spPr>
          <a:ln/>
        </p:spPr>
      </p:sp>
      <p:sp>
        <p:nvSpPr>
          <p:cNvPr id="458755" name="Rectangle 3"/>
          <p:cNvSpPr>
            <a:spLocks noGrp="1" noChangeArrowheads="1"/>
          </p:cNvSpPr>
          <p:nvPr>
            <p:ph type="body" idx="1"/>
          </p:nvPr>
        </p:nvSpPr>
        <p:spPr/>
        <p:txBody>
          <a:bodyPr/>
          <a:lstStyle/>
          <a:p>
            <a:r>
              <a:rPr lang="en-US" b="1"/>
              <a:t>MARIE SKLODOWSKA CURIE:</a:t>
            </a:r>
          </a:p>
          <a:p>
            <a:r>
              <a:rPr lang="en-US"/>
              <a:t>Her Life as a Media Compendium</a:t>
            </a:r>
          </a:p>
          <a:p>
            <a:r>
              <a:rPr lang="en-US"/>
              <a:t>The following is an account of the life Marie Sklodowska Curie presented as a series of simulated news articles that might have been written during her life time. </a:t>
            </a:r>
          </a:p>
          <a:p>
            <a:r>
              <a:rPr lang="en-US" b="1" i="1"/>
              <a:t>THE WARSAW TIMES</a:t>
            </a:r>
            <a:endParaRPr lang="en-US" b="1"/>
          </a:p>
          <a:p>
            <a:r>
              <a:rPr lang="en-US" b="1"/>
              <a:t>BIRTHS:</a:t>
            </a:r>
          </a:p>
          <a:p>
            <a:r>
              <a:rPr lang="en-US"/>
              <a:t>Maria Sklodowska born, Warsaw, Poland, 7 November, 1867; parents, Wladyslaw and Bronislawa Boguska Sklodowska </a:t>
            </a:r>
            <a:r>
              <a:rPr lang="en-US" b="1"/>
              <a:t>OBITUARIES:</a:t>
            </a:r>
          </a:p>
          <a:p>
            <a:r>
              <a:rPr lang="en-US" i="1"/>
              <a:t>Sophie Sklodowska</a:t>
            </a:r>
            <a:endParaRPr lang="en-US"/>
          </a:p>
          <a:p>
            <a:r>
              <a:rPr lang="en-US"/>
              <a:t/>
            </a:r>
            <a:br>
              <a:rPr lang="en-US"/>
            </a:br>
            <a:r>
              <a:rPr lang="en-US"/>
              <a:t>Sophie Skolodowska (1863), eldest daughter of Professor Wladyslaw and Madame Bronislawa Sklodowska died in January,1876 of typhus. She is survived by her parents, three sisters, Bronia, Hela, Maria and one brother Joseph. </a:t>
            </a:r>
          </a:p>
          <a:p>
            <a:r>
              <a:rPr lang="en-US" i="1"/>
              <a:t>Bronislawa Skolodowska</a:t>
            </a:r>
            <a:endParaRPr lang="en-US"/>
          </a:p>
          <a:p>
            <a:r>
              <a:rPr lang="en-US"/>
              <a:t/>
            </a:r>
            <a:br>
              <a:rPr lang="en-US"/>
            </a:br>
            <a:r>
              <a:rPr lang="en-US"/>
              <a:t>Bronislaw Skodowska, nee Boguska, succumbed to tuberculosis after a long illness on 9 May,1878. During her lifetime she successfully managed a private boarding school for girls. She is survived by her husband Wladyslaw Sklodowska and her three daughters, Bronia, Hela and Maria and one son, Joseph. </a:t>
            </a:r>
          </a:p>
          <a:p>
            <a:r>
              <a:rPr lang="en-US" b="1"/>
              <a:t>LOCAL GIRL GRADUATES WITH TOP HONORS</a:t>
            </a:r>
          </a:p>
          <a:p>
            <a:r>
              <a:rPr lang="en-US"/>
              <a:t>Maria Sklodowska crowned her brilliant high school career by graduating first in her class of 1883. She was awarded a gold medal for her outstanding achievements. Maria continues the family tradition of academic excellence. She is the fourth Sklodowska child to receive this great distinction. </a:t>
            </a:r>
            <a:r>
              <a:rPr lang="en-US" b="1"/>
              <a:t>CLASSIFIED ADVERTISING:</a:t>
            </a:r>
          </a:p>
          <a:p>
            <a:r>
              <a:rPr lang="en-US" i="1"/>
              <a:t>Help Wanted: </a:t>
            </a:r>
            <a:r>
              <a:rPr lang="en-US"/>
              <a:t>(Maria's First Position)</a:t>
            </a:r>
          </a:p>
          <a:p>
            <a:r>
              <a:rPr lang="en-US"/>
              <a:t>Governess, teacher, disciplinarian, bilinguist for two young girls; position open on 1 January, 1886. Inquire: M. Zorawski, Czartoryski Estate, Szezuki, Plock district, Poland. </a:t>
            </a:r>
          </a:p>
          <a:p>
            <a:r>
              <a:rPr lang="en-US" b="1" i="1"/>
              <a:t>THE PARIS TIMES</a:t>
            </a:r>
            <a:endParaRPr lang="en-US" b="1"/>
          </a:p>
          <a:p>
            <a:r>
              <a:rPr lang="en-US" b="1"/>
              <a:t>FEMALE TAKES TOP HONORS</a:t>
            </a:r>
          </a:p>
          <a:p>
            <a:r>
              <a:rPr lang="en-US"/>
              <a:t>At the graduation ceremonies conducted at the Sorbonne on 28 July, 1894, Maria Sklodowska took second honors in mathematics. Professors Appell and Bouty spoke highly of her gifts and enthusiasm. Professor Lippman has agreed to allow her to work in his laboratory. Only last year did Marie obtain her license in Physics, having ranked first in the graduating class. </a:t>
            </a:r>
            <a:r>
              <a:rPr lang="en-US" b="1"/>
              <a:t>NUPTIALS:</a:t>
            </a:r>
          </a:p>
          <a:p>
            <a:r>
              <a:rPr lang="en-US"/>
              <a:t>On 26 July, 1895, in Sceaux, France, Marie Sklodowska, daughter of Professor Wladyslaw Sklodowska of Warsaw, Poland became the wife of Pierre Curie, son of Dr.and Mme. Eugene Curie of Sceaux, France in a simple civil ceremony. A reception, held in the garden of the Curie home, immediately followed the ceremony. The couple plan to honeymoon by bicycling in the countryside surrounding Paris. </a:t>
            </a:r>
            <a:r>
              <a:rPr lang="en-US" b="1"/>
              <a:t>BIRTHS:</a:t>
            </a:r>
          </a:p>
          <a:p>
            <a:r>
              <a:rPr lang="en-US"/>
              <a:t>Irene Curie, born 12 September, 1897; Paris, parents, Pierre and Marie Curie. </a:t>
            </a:r>
            <a:r>
              <a:rPr lang="en-US" b="1"/>
              <a:t>A FIRST!!!! WOMAN WINS NOBEL PRIZE</a:t>
            </a:r>
          </a:p>
          <a:p>
            <a:r>
              <a:rPr lang="en-US"/>
              <a:t>The 1903 Nobel Prize for Physics was jointly awarded to Pierre and Marie Sklodowska Curie and Henri Becquerel for the discovery of the two radioactive elements, radium and polonium. The Curies isolated the chloride salts of the elements from uranium-free pitchblende through qualitative analysis and then purified these salts using a series of multiple fractional crystallizations. The presence of these salts were detected using the electrometer, invented by Pierre. Because of the low concentration of these newly discovered elements, it required approximately one ton of the pitchblende to produce 0.1 gram of the salt. Much of the work was done as the subject of Mme. Curie's doctoral thesis in Physics in 1898. She coined the term, radioactivity, and named the elements Polonium, after her native country, Poland, and radium for its radiant blue glow. Pierre and Marie's research also included the electric, photographic, luminous, heat, and color effects of radioactivity. Their future goals include plans to isolate and study the properties of the pure metals. </a:t>
            </a:r>
            <a:r>
              <a:rPr lang="en-US" b="1"/>
              <a:t>BIRTHS:</a:t>
            </a:r>
          </a:p>
          <a:p>
            <a:r>
              <a:rPr lang="en-US"/>
              <a:t>Eve Curie, born 6 December, 1904; Paris , parents, Pierre and Marie Curie. </a:t>
            </a:r>
            <a:r>
              <a:rPr lang="en-US" b="1"/>
              <a:t>TRAFFIC ACCIDENT CLAIMS LIFE OF NOBEL PRIZE WINNER PIERRE CURIE</a:t>
            </a:r>
          </a:p>
          <a:p>
            <a:r>
              <a:rPr lang="en-US"/>
              <a:t>19 April, 1906: Pierre Curie, who held the Physics chair at the Sorbonne for the past two years, died yesterday as a result of the injuries sustained in a traffic accident. He was struck by a horse-drawn wagon as he walked from his laboratory. He is well known for his discovery of piezoelectricity and for his invention of the electrometer. Most recently, together with his wife and colleague, Marie Curie, and Henri Becquerel, Pierre won the Nobel prize in Physics for their discovery of radioactivity (1903). He is survived by his wife, Marie, two young daughters, Irene and Eve, his father, Dr. Eugene Curie, and one brother, Jacques Curie. </a:t>
            </a:r>
            <a:r>
              <a:rPr lang="en-US" b="1"/>
              <a:t>MARIE CURIE: FIRST WOMAN LECTURER AT THE SORBONNE</a:t>
            </a:r>
          </a:p>
          <a:p>
            <a:r>
              <a:rPr lang="en-US"/>
              <a:t>Marie Curie has been invited to occupy the Physics chair at the Sorbonne held by her late husband, Pierre Curie, until his recent accidental death. Madame Curie, Nobel prize winner and authority on radioactivity, plans to continue the work she started with her husband. Her inaugural lecture, scheduled for 5 November, 1906 at 1:30 p.m.will explain the theory of ions in gases and her treatise on radioactivity. This will be a unique occurrence in the history of the Sorbonne and only 120 places will be available for students, public and press. </a:t>
            </a:r>
            <a:r>
              <a:rPr lang="en-US" b="1"/>
              <a:t>MADAME CURIE ISOLATES RADIUM - EARNS SECOND NOBEL PRIZE</a:t>
            </a:r>
          </a:p>
          <a:p>
            <a:r>
              <a:rPr lang="en-US"/>
              <a:t>11 December, 1911, Stockholm, Sweden: For the first time, a person has earned two Nobel prizes. This distinction belongs to a woman, Madame Marie Sklodowska Curie. Professor Curie has already won international acclaim because of her contributions in the discovery of radium and polonium in 1903. Her most recent research isolated radium by electrolyzing molten radium chloride. At the negative electrode the radium formed an amalgam with mercury. Heating the amalgam in a silica tube filled with nitrogen at low pressure boiled away the mercury, leaving pure white deposits of radium. Her work at the Sorbonne shows much promise for medical applications. It is interesting to note that this prize was for individual achievements in Chemistry, whereas the 1903 prize was a collaborative effort with her husband, Pierre, and Henri Becquerel in Physics. </a:t>
            </a:r>
            <a:r>
              <a:rPr lang="en-US" b="1"/>
              <a:t>MARIE CURIE JOINS THE WAR EFFORT</a:t>
            </a:r>
          </a:p>
          <a:p>
            <a:r>
              <a:rPr lang="en-US"/>
              <a:t>1 January, 1915: Nobel laureate, Marie Curie, is using her expertise in science to aid the war efforts in France. With funds from the Union of Women of France, she has converted cars into mobile radiological units. These units, containing portable Roentgen X-ray apparatus and their own dynamo, travel from post to post and are used to help pinpoint the location of shell fragments and bullets in wounds. Due to the efforts of Madame Curie, university laboratories and benefactors have contributed the materials and 150 young women have been selected and trained by her to operate these units. These mobile cars, known as "little curies", and her personal unit, a Renault, are omnipresent on the battlefields. </a:t>
            </a:r>
            <a:r>
              <a:rPr lang="en-US" b="1"/>
              <a:t>MARIE CURIE RECEIVES GIFT FROM WOMEN OF AMERICA</a:t>
            </a:r>
          </a:p>
          <a:p>
            <a:r>
              <a:rPr lang="en-US"/>
              <a:t>20 May, 1921: Through the efforts of the American journalist, Mrs. William Brown Meloney, the women of America have honored Madame Marie Curie with a gift of one gram of radium. In a specially planned White House ceremony, President Warren G. Harding welcomed Madame Curie and her daughters, Irene and Eve, presenting Marie with the gold key to the case holding the radium. Her sacrifice and tireless efforts throughout the war prompted the women of America to grant the fulfillment of her fondest wish. During her stay in the United states, Madame Curie will also visit prominent academic institutes including Yale, the University of Chicago, Northwestern University, Columbia University and others to receive honorary Doctor of Science degrees, their own acknowledgement of her contributions to science. </a:t>
            </a:r>
            <a:r>
              <a:rPr lang="en-US" b="1"/>
              <a:t>THE WORLD MOURNS THE DEATH OF A GREAT WOMAN</a:t>
            </a:r>
          </a:p>
          <a:p>
            <a:r>
              <a:rPr lang="en-US"/>
              <a:t>4 July, 1934: Sancellemoz, France. Today the world mourns the death of one of its most prominent scientists. Madame Marie Sklodowska Curie succumbed today to a disease caused by the elusive radium that she devoted her life to discovering and eventually isolating. Her life can be described as a series of paradoxes; she was naturally shy and reserved but because of the magnitude of her discoveries, she was frequently thrown into world limelight. When she and her husband, Pierre, discovered a method of separating radium salts from pitchblende, they shared their method freely, choosing not to patent the process. This decision virtually guaranteed a life of poverty in terms of scientific research for them. Marie's faith in science, her tenacity and her strong work ethic allowed her to pursue and realize her dreams. Her pioneering spirit led the way for the discovery of twenty-nine new radioactive isotopes in the period 1903 to 1912. Her work has affected the lives of people everywhere through applications of radioactive principles in medicine, in communication and in industrial technologies. Today, The Radium Institutes in both Warsaw and Paris continue the work Marie and Pierre Curie began. The Curie Institutes stand as living memorials to lives filled with devotion to the pursuit of science. </a:t>
            </a:r>
            <a:r>
              <a:rPr lang="en-US" b="1"/>
              <a:t>Bibliography</a:t>
            </a:r>
          </a:p>
          <a:p>
            <a:r>
              <a:rPr lang="en-US"/>
              <a:t>Eve Curie, </a:t>
            </a:r>
            <a:r>
              <a:rPr lang="en-US" i="1"/>
              <a:t>Madame Curie</a:t>
            </a:r>
            <a:r>
              <a:rPr lang="en-US"/>
              <a:t>, Doubleday, Doran, and Company, Inc., Garden City, N.Y., 1937. "Marie Curie", </a:t>
            </a:r>
            <a:r>
              <a:rPr lang="en-US" i="1"/>
              <a:t>Dictionary of Scientific Biographies</a:t>
            </a:r>
            <a:r>
              <a:rPr lang="en-US"/>
              <a:t> , III, Charles C. Gillespie, ed., Charles Scribner's Sons, New York, N.Y., pp497-503. </a:t>
            </a:r>
          </a:p>
          <a:p>
            <a:r>
              <a:rPr lang="en-US"/>
              <a:t>Robert Reid, </a:t>
            </a:r>
            <a:r>
              <a:rPr lang="en-US" i="1"/>
              <a:t>Marie Curie</a:t>
            </a:r>
            <a:r>
              <a:rPr lang="en-US"/>
              <a:t>, The American Library, New York, N.Y., 1978. </a:t>
            </a:r>
          </a:p>
          <a:p>
            <a:r>
              <a:rPr lang="en-US"/>
              <a:t>Edward Farber, </a:t>
            </a:r>
            <a:r>
              <a:rPr lang="en-US" i="1"/>
              <a:t>Nobel Prize Winners in Chemistry 1901-1961</a:t>
            </a:r>
            <a:r>
              <a:rPr lang="en-US"/>
              <a:t>, Abelard-Schuman, New York, N.Y., 1963, pp.45-48. </a:t>
            </a:r>
          </a:p>
          <a:p>
            <a:r>
              <a:rPr lang="en-US"/>
              <a:t>Bernard, Jaffe, </a:t>
            </a:r>
            <a:r>
              <a:rPr lang="en-US" i="1"/>
              <a:t>Crucibles: The Story of Chemistry</a:t>
            </a:r>
            <a:r>
              <a:rPr lang="en-US"/>
              <a:t>, Fawcett Publications, Grennwich, Conn., 1967, pp,155-171. </a:t>
            </a:r>
          </a:p>
          <a:p>
            <a:r>
              <a:rPr lang="en-US"/>
              <a:t>Aaron J. Ihde, </a:t>
            </a:r>
            <a:r>
              <a:rPr lang="en-US" i="1"/>
              <a:t>The Development of Modern Chemistry</a:t>
            </a:r>
            <a:r>
              <a:rPr lang="en-US"/>
              <a:t>, Dover Publication, Inc., New York, N.Y., 1984, pp.487-493.</a:t>
            </a:r>
            <a:br>
              <a:rPr lang="en-US"/>
            </a:br>
            <a:endParaRPr lang="en-US"/>
          </a:p>
          <a:p>
            <a:r>
              <a:rPr lang="en-US"/>
              <a:t>http://www.woodrow.org/teachers/chemistry/institutes/1992/MarieCurie.html</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0273C59-C483-410C-8EFB-E252D814BE23}" type="slidenum">
              <a:rPr lang="en-US"/>
              <a:pPr/>
              <a:t>89</a:t>
            </a:fld>
            <a:endParaRPr lang="en-US"/>
          </a:p>
        </p:txBody>
      </p:sp>
      <p:sp>
        <p:nvSpPr>
          <p:cNvPr id="104450" name="Rectangle 2"/>
          <p:cNvSpPr>
            <a:spLocks noChangeArrowheads="1" noTextEdit="1"/>
          </p:cNvSpPr>
          <p:nvPr>
            <p:ph type="sldImg"/>
          </p:nvPr>
        </p:nvSpPr>
        <p:spPr>
          <a:ln/>
        </p:spPr>
      </p:sp>
      <p:sp>
        <p:nvSpPr>
          <p:cNvPr id="1044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26A1A29-FF50-433D-8CC3-BF8DB2A52BB2}" type="slidenum">
              <a:rPr lang="en-US"/>
              <a:pPr/>
              <a:t>9</a:t>
            </a:fld>
            <a:endParaRPr lang="en-US"/>
          </a:p>
        </p:txBody>
      </p:sp>
      <p:sp>
        <p:nvSpPr>
          <p:cNvPr id="636930" name="Rectangle 2"/>
          <p:cNvSpPr>
            <a:spLocks noChangeArrowheads="1" noTextEdit="1"/>
          </p:cNvSpPr>
          <p:nvPr>
            <p:ph type="sldImg"/>
          </p:nvPr>
        </p:nvSpPr>
        <p:spPr>
          <a:ln/>
        </p:spPr>
      </p:sp>
      <p:sp>
        <p:nvSpPr>
          <p:cNvPr id="6369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75F29AE7-D058-4AD4-BCA5-845A57CF85B1}" type="slidenum">
              <a:rPr lang="en-US"/>
              <a:pPr/>
              <a:t>90</a:t>
            </a:fld>
            <a:endParaRPr lang="en-US"/>
          </a:p>
        </p:txBody>
      </p:sp>
      <p:sp>
        <p:nvSpPr>
          <p:cNvPr id="105474" name="Rectangle 2"/>
          <p:cNvSpPr>
            <a:spLocks noChangeArrowheads="1" noTextEdit="1"/>
          </p:cNvSpPr>
          <p:nvPr>
            <p:ph type="sldImg"/>
          </p:nvPr>
        </p:nvSpPr>
        <p:spPr>
          <a:ln/>
        </p:spPr>
      </p:sp>
      <p:sp>
        <p:nvSpPr>
          <p:cNvPr id="105475" name="Rectangle 3"/>
          <p:cNvSpPr>
            <a:spLocks noGrp="1" noChangeArrowheads="1"/>
          </p:cNvSpPr>
          <p:nvPr>
            <p:ph type="body" idx="1"/>
          </p:nvPr>
        </p:nvSpPr>
        <p:spPr/>
        <p:txBody>
          <a:bodyPr/>
          <a:lstStyle/>
          <a:p>
            <a:r>
              <a:rPr lang="en-US" b="1"/>
              <a:t>SOURCES OF RADON</a:t>
            </a:r>
          </a:p>
          <a:p>
            <a:endParaRPr lang="en-US" b="1"/>
          </a:p>
          <a:p>
            <a:r>
              <a:rPr lang="en-US"/>
              <a:t>     </a:t>
            </a:r>
            <a:r>
              <a:rPr lang="en-US" i="1"/>
              <a:t>“Radon, the heaviest noble gas, was first observed as the gas produced by the radioactive element radium when it decayed.  Some granites used for building houses have been found to give off tiny amounts of radon, which can accumulate in confined areas.”</a:t>
            </a:r>
          </a:p>
          <a:p>
            <a:endParaRPr lang="en-US" i="1"/>
          </a:p>
          <a:p>
            <a:r>
              <a:rPr lang="en-US"/>
              <a:t>		Eyewitness Science “Chemistry” , Dr. Ann Newmark, DK Publishing, Inc., 1993, pg 33</a:t>
            </a:r>
          </a:p>
          <a:p>
            <a:endParaRPr lang="en-US"/>
          </a:p>
          <a:p>
            <a:r>
              <a:rPr lang="en-US"/>
              <a:t>http://www.kgs.ku.edu/Publications/PIC/25figures/fig1.gif</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2302160A-5F52-477F-859D-D0041BBB76AA}" type="slidenum">
              <a:rPr lang="en-US"/>
              <a:pPr/>
              <a:t>91</a:t>
            </a:fld>
            <a:endParaRPr lang="en-US"/>
          </a:p>
        </p:txBody>
      </p:sp>
      <p:sp>
        <p:nvSpPr>
          <p:cNvPr id="459778" name="Rectangle 2"/>
          <p:cNvSpPr>
            <a:spLocks noChangeArrowheads="1" noTextEdit="1"/>
          </p:cNvSpPr>
          <p:nvPr>
            <p:ph type="sldImg"/>
          </p:nvPr>
        </p:nvSpPr>
        <p:spPr>
          <a:ln/>
        </p:spPr>
      </p:sp>
      <p:sp>
        <p:nvSpPr>
          <p:cNvPr id="459779" name="Rectangle 3"/>
          <p:cNvSpPr>
            <a:spLocks noGrp="1" noChangeArrowheads="1"/>
          </p:cNvSpPr>
          <p:nvPr>
            <p:ph type="body" idx="1"/>
          </p:nvPr>
        </p:nvSpPr>
        <p:spPr/>
        <p:txBody>
          <a:bodyPr/>
          <a:lstStyle/>
          <a:p>
            <a:r>
              <a:rPr lang="en-US"/>
              <a:t>     Alfred Bernhard Nobel (1833-1896) was born in Stockholm, Sweden on October 31, 1833.  When he was 9 years old, his family moved to St. Petersburg.  He was educated mostly privately and at the age of 16 was a scientifically trained chemist. </a:t>
            </a:r>
            <a:br>
              <a:rPr lang="en-US"/>
            </a:br>
            <a:r>
              <a:rPr lang="en-US"/>
              <a:t>     He loved literature and the natural sciences.  He knew English,  German, French, Swedish and Russian.  He traveled to Paris and USA to continue his studies.  Then he worked in his father’s factory. He began to experiment with nitroglycerine, the manufacture of which developed into a world industry. Then he invented new, improved explosive, dynamite. He received a patent in 1867. </a:t>
            </a:r>
            <a:br>
              <a:rPr lang="en-US"/>
            </a:br>
            <a:r>
              <a:rPr lang="en-US"/>
              <a:t>     But it isn’t his only discovery. He discovered other explosives, use to mining, constructing highways, railways etc. He traveled a lot, so he wasn’t at home and he was here only on temporary visits. He became very rich. </a:t>
            </a:r>
            <a:br>
              <a:rPr lang="en-US"/>
            </a:br>
            <a:r>
              <a:rPr lang="en-US"/>
              <a:t>     He died on December 10, 1896 in San Remo, Italy and left the major part of his large estate in trust to established five prizes.  They are awarded every year in physics, chemistry, psychology or medicine, literature and peace. The distribution of these prizes was begun on December 10, 1901, the fifth anniversary of Nobel’s death. The peace prize is presented in Oslo, other prizes in Stockholm. </a:t>
            </a:r>
            <a:br>
              <a:rPr lang="en-US"/>
            </a:br>
            <a:r>
              <a:rPr lang="en-US"/>
              <a:t>     Two people from Czech republic were awarded the Nobel prizes: Professor Jaroslav Heyrovský in 1959 for the discovery and development of polarography and National Artist Jaroslav Seifert in 1984 for his outstanding contribution to poetry.</a:t>
            </a:r>
            <a:br>
              <a:rPr lang="en-US"/>
            </a:br>
            <a:endParaRPr lang="en-US"/>
          </a:p>
          <a:p>
            <a:r>
              <a:rPr lang="en-US"/>
              <a:t> Image of Alfred Nobel from http://www.europarl.europa.eu/eplive/expert/photo/20070507PHT06394/pict_20070507PHT06394.jpg</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BDD3BAF9-2DF7-4024-A0C0-77725989935D}" type="slidenum">
              <a:rPr lang="en-US"/>
              <a:pPr/>
              <a:t>92</a:t>
            </a:fld>
            <a:endParaRPr lang="en-US"/>
          </a:p>
        </p:txBody>
      </p:sp>
      <p:sp>
        <p:nvSpPr>
          <p:cNvPr id="460802" name="Rectangle 2"/>
          <p:cNvSpPr>
            <a:spLocks noChangeArrowheads="1" noTextEdit="1"/>
          </p:cNvSpPr>
          <p:nvPr>
            <p:ph type="sldImg"/>
          </p:nvPr>
        </p:nvSpPr>
        <p:spPr>
          <a:ln/>
        </p:spPr>
      </p:sp>
      <p:sp>
        <p:nvSpPr>
          <p:cNvPr id="460803" name="Rectangle 3"/>
          <p:cNvSpPr>
            <a:spLocks noGrp="1" noChangeArrowheads="1"/>
          </p:cNvSpPr>
          <p:nvPr>
            <p:ph type="body" idx="1"/>
          </p:nvPr>
        </p:nvSpPr>
        <p:spPr/>
        <p:txBody>
          <a:bodyPr/>
          <a:lstStyle/>
          <a:p>
            <a:r>
              <a:rPr lang="en-US" b="1"/>
              <a:t>GLENN SEABORG:</a:t>
            </a:r>
            <a:br>
              <a:rPr lang="en-US" b="1"/>
            </a:br>
            <a:r>
              <a:rPr lang="en-US" b="1"/>
              <a:t>Fizz and Fission</a:t>
            </a:r>
          </a:p>
          <a:p>
            <a:r>
              <a:rPr lang="en-US"/>
              <a:t>On April 19, 1912 the Seaborgs, a hard working Swedish family in the mining town of Ispeming, Michigan, welcomed a son they named Glenn Theodore. They taught him their family traditions and language from the old country. His father, grandfather, and great-grandfather shared another tradition: they were machinists and that is what Glenn might have been, but his parents decided to move to Southern California when he was ten years old. </a:t>
            </a:r>
          </a:p>
          <a:p>
            <a:r>
              <a:rPr lang="en-US"/>
              <a:t>Seaborg attended high school in the Watts district of Los Angeles where his heritage was one of many ethnic backgrounds. His parents encouraged him to take business courses because the work was cleaner and more reliable than the machinist trade. He chose, however, the college prep courses. </a:t>
            </a:r>
          </a:p>
          <a:p>
            <a:r>
              <a:rPr lang="en-US"/>
              <a:t>In his freshman year, Seaborg decided the textbook was too boring and refused to take a science course. He made the same decision in his sophomore year. In his junior year, he was reminded that if he wanted to go to UCLA he would have to take two years of laboratory science, so he signed up for chemistry. Mr. Reed, his teacher, had a tremendous love for science and built up a great deal of human interest with stories about chemists and chemical discoveries. Seaborg loved chemistry. The next year he took physics and he loved that, too. He thought of majoring in physics in college, but decided on chemistry. </a:t>
            </a:r>
          </a:p>
          <a:p>
            <a:r>
              <a:rPr lang="en-US"/>
              <a:t>When Seaborg started college at UCLA in 1929, the school consisted of only four permanent buildings. To pay his tuition, he worked as a dock laborer, an apricot picker, a lab assistant at a rubber company, and a printer's apprentice. Seaborg's enthusiasm for science grew as he learned of new discoveries in nuclear chemistry and physics which were taking place in Europe and at the nearby Berkeley campus of the University of California. He soon decided to become involved in this emerging science. </a:t>
            </a:r>
          </a:p>
          <a:p>
            <a:r>
              <a:rPr lang="en-US"/>
              <a:t>He earned his degree in chemistry in 1934 and immedaitely went to the University of California at Berkeley, the school of his dreams, to earn his PhD. His background of hard work was an asset as he stayed up all night working the "graveyard shift" in the lead-shielded caveroom using the cyclotron. Here he was involved in the discovery of the elements 93 through 102, a task that required decades of hard work. These elements are today known as neptunium, plutonium, americium, curium, berkelium, californium, einsteinium, fermium, mendelevium, and nobelium. His extensive knowledge of radioactive materials led to his inclusion on the team of scientists who paricipated in the Manhattan Project, the race to produce the atomic bomb. </a:t>
            </a:r>
          </a:p>
          <a:p>
            <a:r>
              <a:rPr lang="en-US"/>
              <a:t>Seaborg worked extensively on the reorganization of the periodic table to show the relationship of the new elements to those already known. His discoveries made the greatest changes in the periodic table since the time of Mendeleev. Because of his extensive knowledge of radioactive elements, in 1961 he was chosen to head the Atomic Energy Commission, a position he held for ten years. </a:t>
            </a:r>
          </a:p>
          <a:p>
            <a:r>
              <a:rPr lang="en-US"/>
              <a:t>Seaborg's achievements led to appearances on radio, television, and in films that were made for teaching. The CHEM Study film, "The Transuranium Elements", shows the chemistry of radioactive elements - the Lanthanides and the Actinides. He wrote several books explaining his work to adults and children. He shared his enthusiasm for discovery with the world and frequently gave credit to the teachers who had helped and inspired him. Even after winning the Nobel Prize in 1951, he was always anxious to retain the connections with his former teachers. </a:t>
            </a:r>
          </a:p>
          <a:p>
            <a:r>
              <a:rPr lang="en-US"/>
              <a:t>Two teachers were especially important to Seaborg. Gilbert N. Lewis introduced him to the idea of valence and bonding and encouraged Seaborg to work hard on his endeavors. Earnest O. Lawrence taught him to use the cyclotron and introduced him to his secretary, Helen Griggs, whom Seaborg later married. </a:t>
            </a:r>
          </a:p>
          <a:p>
            <a:r>
              <a:rPr lang="en-US"/>
              <a:t>Seaborg has been an enthusiastic supporter of education during his entire career. He has helped improve higher education and science and mathematics education at all levels, doing everything from directing research to teaching freshman chemistry. When the Soviet Union launched Sputnick in 1957, Seaborg served as chairman of the steering committee for the CHEM Study curriculum and was on a number of government advisory committees for science and science education. From 1958 to 1961 he was the second Chancellor of the University of California at Berkeley. He has also worked to promote peace between the super powers of the world. </a:t>
            </a:r>
          </a:p>
          <a:p>
            <a:r>
              <a:rPr lang="en-US"/>
              <a:t>On a radio game show, The Quiz Kids, Seaborg was a guest questioner when the host turned the tables and allowed the children to question him. One student asked Seaborg if he had discovered any new elements. Though the announcement was scheduled for the next day, Seaborg answered, " Yes. Recently there have been two new elements discovered, elements with atomic numbers 95 and 96." The program ended with a commercial, making this the first and only time that the announcement of the discovery of new elements was sponsored by Alka-Seltzer. </a:t>
            </a:r>
          </a:p>
          <a:p>
            <a:r>
              <a:rPr lang="en-US"/>
              <a:t>Because of his great concern for education, Seaborg was asked what advice he would give the students. He responded, "If I could tell students anything, it would be two words, 'Work hard'." </a:t>
            </a:r>
            <a:endParaRPr lang="en-US" b="1"/>
          </a:p>
          <a:p>
            <a:r>
              <a:rPr lang="en-US" b="1"/>
              <a:t>Bibliography</a:t>
            </a:r>
          </a:p>
          <a:p>
            <a:r>
              <a:rPr lang="en-US"/>
              <a:t>1. J.F. Henahan, "Glenn T. Seaborg -- The Man from Ishpeming", </a:t>
            </a:r>
            <a:r>
              <a:rPr lang="en-US" i="1"/>
              <a:t>Chemistry</a:t>
            </a:r>
            <a:r>
              <a:rPr lang="en-US"/>
              <a:t>, </a:t>
            </a:r>
            <a:r>
              <a:rPr lang="en-US" b="1"/>
              <a:t>1978</a:t>
            </a:r>
            <a:r>
              <a:rPr lang="en-US"/>
              <a:t>, 51, 26-28. 2. G.B. Kauffman, "Transuranium Power: Glenn T. Seaborg", </a:t>
            </a:r>
            <a:r>
              <a:rPr lang="en-US" i="1"/>
              <a:t>Today's Chemist</a:t>
            </a:r>
            <a:r>
              <a:rPr lang="en-US"/>
              <a:t>, </a:t>
            </a:r>
            <a:r>
              <a:rPr lang="en-US" b="1"/>
              <a:t>1991</a:t>
            </a:r>
            <a:r>
              <a:rPr lang="en-US"/>
              <a:t>, 4, 18-24, 32. </a:t>
            </a:r>
          </a:p>
          <a:p>
            <a:r>
              <a:rPr lang="en-US"/>
              <a:t>3. D.W. Ridgway, "Interview with Glenn T. Seaborg", </a:t>
            </a:r>
            <a:r>
              <a:rPr lang="en-US" i="1"/>
              <a:t>Journal of Chemical Education</a:t>
            </a:r>
            <a:r>
              <a:rPr lang="en-US"/>
              <a:t>, </a:t>
            </a:r>
            <a:r>
              <a:rPr lang="en-US" b="1"/>
              <a:t>1975</a:t>
            </a:r>
            <a:r>
              <a:rPr lang="en-US"/>
              <a:t>, 52, 70-75. </a:t>
            </a:r>
          </a:p>
          <a:p>
            <a:r>
              <a:rPr lang="en-US"/>
              <a:t>4. G.T. Seaborg, </a:t>
            </a:r>
            <a:r>
              <a:rPr lang="en-US" i="1"/>
              <a:t>Elements of the Universe</a:t>
            </a:r>
            <a:r>
              <a:rPr lang="en-US"/>
              <a:t>, E.P. Dutton, New York, N.Y., 1958. </a:t>
            </a:r>
          </a:p>
          <a:p>
            <a:r>
              <a:rPr lang="en-US"/>
              <a:t>5. G.T. Seaborg, "Modern Alchemy", </a:t>
            </a:r>
            <a:r>
              <a:rPr lang="en-US" i="1"/>
              <a:t>The Science Teacher</a:t>
            </a:r>
            <a:r>
              <a:rPr lang="en-US"/>
              <a:t>,</a:t>
            </a:r>
            <a:r>
              <a:rPr lang="en-US" b="1"/>
              <a:t>1983</a:t>
            </a:r>
            <a:r>
              <a:rPr lang="en-US"/>
              <a:t>, 50, 29-34. </a:t>
            </a:r>
          </a:p>
          <a:p>
            <a:r>
              <a:rPr lang="en-US"/>
              <a:t>6. G.T. Seaborg, "The Transuranium Elements", </a:t>
            </a:r>
            <a:r>
              <a:rPr lang="en-US" i="1"/>
              <a:t>Journal of Chemical Education</a:t>
            </a:r>
            <a:r>
              <a:rPr lang="en-US"/>
              <a:t>, </a:t>
            </a:r>
            <a:r>
              <a:rPr lang="en-US" b="1"/>
              <a:t>1985</a:t>
            </a:r>
            <a:r>
              <a:rPr lang="en-US"/>
              <a:t>, 62, 463-467. </a:t>
            </a:r>
            <a:endParaRPr lang="en-US" b="1"/>
          </a:p>
          <a:p>
            <a:r>
              <a:rPr lang="en-US" b="1"/>
              <a:t>Important Films</a:t>
            </a:r>
          </a:p>
          <a:p>
            <a:r>
              <a:rPr lang="en-US"/>
              <a:t>7. G.T. Seaborg, Principal Consultant, </a:t>
            </a:r>
            <a:r>
              <a:rPr lang="en-US" i="1"/>
              <a:t>Transuranium Elements</a:t>
            </a:r>
            <a:r>
              <a:rPr lang="en-US"/>
              <a:t>, CHEM Study Video Series, 1963, updated 1981. </a:t>
            </a:r>
          </a:p>
          <a:p>
            <a:r>
              <a:rPr lang="en-US"/>
              <a:t>8. G.T. Seaborg, </a:t>
            </a:r>
            <a:r>
              <a:rPr lang="en-US" i="1"/>
              <a:t>Updating the Periodic Table</a:t>
            </a:r>
            <a:r>
              <a:rPr lang="en-US"/>
              <a:t>, Discovery Corner, The Lawrence Hall of Science, Audio Graphic Films and Video, Hollywood, CA, 1986. </a:t>
            </a:r>
          </a:p>
          <a:p>
            <a:endParaRPr lang="en-US"/>
          </a:p>
          <a:p>
            <a:r>
              <a:rPr lang="en-US"/>
              <a:t>http://www.woodrow.org/teachers/chemistry/institutes/1992/Seaborg.html</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118D3453-61C4-4AE2-AA4D-B0E3AC5FF87C}" type="slidenum">
              <a:rPr lang="en-US"/>
              <a:pPr/>
              <a:t>93</a:t>
            </a:fld>
            <a:endParaRPr lang="en-US"/>
          </a:p>
        </p:txBody>
      </p:sp>
      <p:sp>
        <p:nvSpPr>
          <p:cNvPr id="461826" name="Rectangle 2"/>
          <p:cNvSpPr>
            <a:spLocks noChangeArrowheads="1" noTextEdit="1"/>
          </p:cNvSpPr>
          <p:nvPr>
            <p:ph type="sldImg"/>
          </p:nvPr>
        </p:nvSpPr>
        <p:spPr>
          <a:ln/>
        </p:spPr>
      </p:sp>
      <p:sp>
        <p:nvSpPr>
          <p:cNvPr id="4618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68AC41BA-45B4-4D26-A89B-E0E0B66AF5FA}" type="slidenum">
              <a:rPr lang="en-US"/>
              <a:pPr/>
              <a:t>94</a:t>
            </a:fld>
            <a:endParaRPr lang="en-US"/>
          </a:p>
        </p:txBody>
      </p:sp>
      <p:sp>
        <p:nvSpPr>
          <p:cNvPr id="106498" name="Rectangle 2"/>
          <p:cNvSpPr>
            <a:spLocks noChangeArrowheads="1" noTextEdit="1"/>
          </p:cNvSpPr>
          <p:nvPr>
            <p:ph type="sldImg"/>
          </p:nvPr>
        </p:nvSpPr>
        <p:spPr>
          <a:ln/>
        </p:spPr>
      </p:sp>
      <p:sp>
        <p:nvSpPr>
          <p:cNvPr id="106499" name="Rectangle 3"/>
          <p:cNvSpPr>
            <a:spLocks noGrp="1" noChangeArrowheads="1"/>
          </p:cNvSpPr>
          <p:nvPr>
            <p:ph type="body" idx="1"/>
          </p:nvPr>
        </p:nvSpPr>
        <p:spPr/>
        <p:txBody>
          <a:bodyPr/>
          <a:lstStyle/>
          <a:p>
            <a:r>
              <a:rPr lang="en-US" b="1"/>
              <a:t>FLASH  PHOTOGRAPHY</a:t>
            </a:r>
          </a:p>
          <a:p>
            <a:endParaRPr lang="en-US" b="1"/>
          </a:p>
          <a:p>
            <a:r>
              <a:rPr lang="en-US" i="1"/>
              <a:t>“Magnesium metal was produced commercially from the 1860s as wire or ribbon.  It readily burns in air, the metal being oxidized to magnesium oxide.  The brightness of the white flame made it useful in photography to provide studio lighting.”</a:t>
            </a:r>
          </a:p>
          <a:p>
            <a:endParaRPr lang="en-US" i="1"/>
          </a:p>
          <a:p>
            <a:r>
              <a:rPr lang="en-US"/>
              <a:t>		Eyewitness Science “Chemistry” , Dr. Ann Newmark, DK Publishing, Inc., 1993, pg 40</a:t>
            </a:r>
          </a:p>
          <a:p>
            <a:endParaRPr lang="en-US"/>
          </a:p>
          <a:p>
            <a:r>
              <a:rPr lang="en-US"/>
              <a:t>The magnesium fire starter uses magnesium as a flame source of 5400</a:t>
            </a:r>
            <a:r>
              <a:rPr lang="en-US" baseline="30000"/>
              <a:t>o</a:t>
            </a:r>
            <a:r>
              <a:rPr lang="en-US"/>
              <a:t>F.</a:t>
            </a:r>
          </a:p>
          <a:p>
            <a:r>
              <a:rPr lang="en-US"/>
              <a:t>http://www.survival-gear.com/survival-gear-images/magnesium-fire-starter.jpg</a:t>
            </a:r>
          </a:p>
          <a:p>
            <a:endParaRPr lang="en-US" b="1"/>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59A574D-E464-4274-8CC2-58CDFF261F42}" type="slidenum">
              <a:rPr lang="en-US"/>
              <a:pPr/>
              <a:t>95</a:t>
            </a:fld>
            <a:endParaRPr lang="en-US"/>
          </a:p>
        </p:txBody>
      </p:sp>
      <p:sp>
        <p:nvSpPr>
          <p:cNvPr id="462850" name="Rectangle 2"/>
          <p:cNvSpPr>
            <a:spLocks noChangeArrowheads="1" noTextEdit="1"/>
          </p:cNvSpPr>
          <p:nvPr>
            <p:ph type="sldImg"/>
          </p:nvPr>
        </p:nvSpPr>
        <p:spPr>
          <a:ln/>
        </p:spPr>
      </p:sp>
      <p:sp>
        <p:nvSpPr>
          <p:cNvPr id="4628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8396C2C3-0D3A-4DB7-BA30-F7946C7425E0}" type="slidenum">
              <a:rPr lang="en-US"/>
              <a:pPr/>
              <a:t>96</a:t>
            </a:fld>
            <a:endParaRPr lang="en-US"/>
          </a:p>
        </p:txBody>
      </p:sp>
      <p:sp>
        <p:nvSpPr>
          <p:cNvPr id="153602" name="Rectangle 2"/>
          <p:cNvSpPr>
            <a:spLocks noChangeArrowheads="1" noTextEdit="1"/>
          </p:cNvSpPr>
          <p:nvPr>
            <p:ph type="sldImg"/>
          </p:nvPr>
        </p:nvSpPr>
        <p:spPr>
          <a:ln/>
        </p:spPr>
      </p:sp>
      <p:sp>
        <p:nvSpPr>
          <p:cNvPr id="153603" name="Rectangle 3"/>
          <p:cNvSpPr>
            <a:spLocks noGrp="1" noChangeArrowheads="1"/>
          </p:cNvSpPr>
          <p:nvPr>
            <p:ph type="body" idx="1"/>
          </p:nvPr>
        </p:nvSpPr>
        <p:spPr/>
        <p:txBody>
          <a:bodyPr/>
          <a:lstStyle/>
          <a:p>
            <a:r>
              <a:rPr lang="en-US"/>
              <a:t>Objectives:</a:t>
            </a:r>
          </a:p>
          <a:p>
            <a:r>
              <a:rPr lang="en-US"/>
              <a:t>	To predict the highest energy sublevel for an element given its position in the periodic table.</a:t>
            </a:r>
          </a:p>
          <a:p>
            <a:r>
              <a:rPr lang="en-US"/>
              <a:t>	To predict the electron configuration for an element given its position in the periodic table.</a:t>
            </a:r>
          </a:p>
          <a:p>
            <a:r>
              <a:rPr lang="en-US"/>
              <a:t>	To predict the number of valence electrons for any representative element.</a:t>
            </a:r>
          </a:p>
          <a:p>
            <a:r>
              <a:rPr lang="en-US"/>
              <a:t>	To draw the electron dot formula for any representative element.</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3AC138DC-E00E-4B68-BF20-4A14E1F8C4FD}" type="slidenum">
              <a:rPr lang="en-US"/>
              <a:pPr/>
              <a:t>97</a:t>
            </a:fld>
            <a:endParaRPr lang="en-US"/>
          </a:p>
        </p:txBody>
      </p:sp>
      <p:sp>
        <p:nvSpPr>
          <p:cNvPr id="463874" name="Rectangle 2"/>
          <p:cNvSpPr>
            <a:spLocks noChangeArrowheads="1" noTextEdit="1"/>
          </p:cNvSpPr>
          <p:nvPr>
            <p:ph type="sldImg"/>
          </p:nvPr>
        </p:nvSpPr>
        <p:spPr>
          <a:ln/>
        </p:spPr>
      </p:sp>
      <p:sp>
        <p:nvSpPr>
          <p:cNvPr id="463875" name="Rectangle 3"/>
          <p:cNvSpPr>
            <a:spLocks noGrp="1" noChangeArrowheads="1"/>
          </p:cNvSpPr>
          <p:nvPr>
            <p:ph type="body" idx="1"/>
          </p:nvPr>
        </p:nvSpPr>
        <p:spPr/>
        <p:txBody>
          <a:bodyPr/>
          <a:lstStyle/>
          <a:p>
            <a:r>
              <a:rPr lang="en-US"/>
              <a:t>Elements with the same valence electron configuration (elements located in the same column of the periodic table) have similar chemistry. </a:t>
            </a:r>
          </a:p>
          <a:p>
            <a:endParaRPr lang="en-US" sz="600"/>
          </a:p>
          <a:p>
            <a:r>
              <a:rPr lang="en-US"/>
              <a:t>Correlation is evident for the elements of Groups 1, 2, 3, 13, 16, 17, and 18.</a:t>
            </a:r>
          </a:p>
          <a:p>
            <a:endParaRPr lang="en-US" sz="600"/>
          </a:p>
          <a:p>
            <a:r>
              <a:rPr lang="en-US"/>
              <a:t>Intervening families in the</a:t>
            </a:r>
            <a:r>
              <a:rPr lang="en-US" i="1"/>
              <a:t> p</a:t>
            </a:r>
            <a:r>
              <a:rPr lang="en-US"/>
              <a:t> block (Groups 14 and 15) straddle the diagonal line separating metals from nonmetals.</a:t>
            </a:r>
          </a:p>
          <a:p>
            <a:endParaRPr lang="en-US" sz="600"/>
          </a:p>
          <a:p>
            <a:r>
              <a:rPr lang="en-US"/>
              <a:t>Noble gases (Group 18) have full valence electron shells.</a:t>
            </a:r>
          </a:p>
          <a:p>
            <a:endParaRPr lang="en-US" sz="600"/>
          </a:p>
          <a:p>
            <a:r>
              <a:rPr lang="en-US"/>
              <a:t>Alkali metals (Group 1) contain only a single electron outside a full shell.</a:t>
            </a:r>
          </a:p>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D6ECEAB0-35CE-48FD-B727-E1157E6112FD}" type="slidenum">
              <a:rPr lang="en-US"/>
              <a:pPr/>
              <a:t>98</a:t>
            </a:fld>
            <a:endParaRPr lang="en-US"/>
          </a:p>
        </p:txBody>
      </p:sp>
      <p:sp>
        <p:nvSpPr>
          <p:cNvPr id="464898" name="Rectangle 2"/>
          <p:cNvSpPr>
            <a:spLocks noChangeArrowheads="1" noTextEdit="1"/>
          </p:cNvSpPr>
          <p:nvPr>
            <p:ph type="sldImg"/>
          </p:nvPr>
        </p:nvSpPr>
        <p:spPr>
          <a:ln/>
        </p:spPr>
      </p:sp>
      <p:sp>
        <p:nvSpPr>
          <p:cNvPr id="464899" name="Rectangle 3"/>
          <p:cNvSpPr>
            <a:spLocks noGrp="1" noChangeArrowheads="1"/>
          </p:cNvSpPr>
          <p:nvPr>
            <p:ph type="body" idx="1"/>
          </p:nvPr>
        </p:nvSpPr>
        <p:spPr/>
        <p:txBody>
          <a:bodyPr/>
          <a:lstStyle/>
          <a:p>
            <a:r>
              <a:rPr lang="en-US" b="1" i="1"/>
              <a:t>Blocks in the periodic table</a:t>
            </a:r>
          </a:p>
          <a:p>
            <a:endParaRPr lang="en-US" sz="600" b="1" i="1"/>
          </a:p>
          <a:p>
            <a:pPr lvl="1"/>
            <a:r>
              <a:rPr lang="en-US"/>
              <a:t>   – The periodic table can be divided into “blocks” corresponding to the type of subshell that is being filled.</a:t>
            </a:r>
          </a:p>
          <a:p>
            <a:pPr lvl="1"/>
            <a:r>
              <a:rPr lang="en-US"/>
              <a:t>   – Two columns on the left are known as the </a:t>
            </a:r>
            <a:r>
              <a:rPr lang="en-US" b="1" i="1"/>
              <a:t>s-block</a:t>
            </a:r>
            <a:r>
              <a:rPr lang="en-US" i="1"/>
              <a:t> </a:t>
            </a:r>
            <a:r>
              <a:rPr lang="en-US" b="1" i="1"/>
              <a:t>elements</a:t>
            </a:r>
            <a:r>
              <a:rPr lang="en-US"/>
              <a:t> 	and consist of elements in which the</a:t>
            </a:r>
            <a:r>
              <a:rPr lang="en-US" i="1"/>
              <a:t> ns </a:t>
            </a:r>
            <a:r>
              <a:rPr lang="en-US"/>
              <a:t>orbitals are being filled.</a:t>
            </a:r>
          </a:p>
          <a:p>
            <a:pPr lvl="1"/>
            <a:r>
              <a:rPr lang="en-US"/>
              <a:t>   – Six columns on the right consist of elements in which the </a:t>
            </a:r>
            <a:r>
              <a:rPr lang="en-US" i="1"/>
              <a:t>np</a:t>
            </a:r>
            <a:r>
              <a:rPr lang="en-US"/>
              <a:t> orbitals are being filled and constitute the </a:t>
            </a:r>
            <a:r>
              <a:rPr lang="en-US" b="1" i="1"/>
              <a:t>p</a:t>
            </a:r>
            <a:r>
              <a:rPr lang="en-US" b="1"/>
              <a:t> block.</a:t>
            </a:r>
          </a:p>
          <a:p>
            <a:pPr lvl="1"/>
            <a:r>
              <a:rPr lang="en-US"/>
              <a:t>   – In between are the 10 columns of the </a:t>
            </a:r>
            <a:r>
              <a:rPr lang="en-US" b="1" i="1"/>
              <a:t>d</a:t>
            </a:r>
            <a:r>
              <a:rPr lang="en-US" b="1"/>
              <a:t> block</a:t>
            </a:r>
            <a:r>
              <a:rPr lang="en-US"/>
              <a:t> elements in which the (</a:t>
            </a:r>
            <a:r>
              <a:rPr lang="en-US" i="1"/>
              <a:t>n </a:t>
            </a:r>
            <a:r>
              <a:rPr lang="en-US"/>
              <a:t>-1))</a:t>
            </a:r>
            <a:r>
              <a:rPr lang="en-US" i="1"/>
              <a:t>d</a:t>
            </a:r>
            <a:r>
              <a:rPr lang="en-US"/>
              <a:t> orbitals are filled.</a:t>
            </a:r>
          </a:p>
          <a:p>
            <a:pPr lvl="1"/>
            <a:r>
              <a:rPr lang="en-US"/>
              <a:t>   – At the bottom are the 14 columns of the</a:t>
            </a:r>
            <a:r>
              <a:rPr lang="en-US" i="1"/>
              <a:t> </a:t>
            </a:r>
            <a:r>
              <a:rPr lang="en-US" b="1" i="1"/>
              <a:t>f </a:t>
            </a:r>
            <a:r>
              <a:rPr lang="en-US" b="1"/>
              <a:t>block</a:t>
            </a:r>
            <a:r>
              <a:rPr lang="en-US"/>
              <a:t>, elements in which the (</a:t>
            </a:r>
            <a:r>
              <a:rPr lang="en-US" i="1"/>
              <a:t>n </a:t>
            </a:r>
            <a:r>
              <a:rPr lang="en-US"/>
              <a:t>- 2</a:t>
            </a:r>
            <a:r>
              <a:rPr lang="en-US" i="1"/>
              <a:t>)f</a:t>
            </a:r>
            <a:r>
              <a:rPr lang="en-US"/>
              <a:t> orbitals are filled.</a:t>
            </a:r>
          </a:p>
          <a:p>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055"/>
          <p:cNvSpPr>
            <a:spLocks noGrp="1" noChangeArrowheads="1"/>
          </p:cNvSpPr>
          <p:nvPr>
            <p:ph type="sldNum" sz="quarter" idx="5"/>
          </p:nvPr>
        </p:nvSpPr>
        <p:spPr>
          <a:ln/>
        </p:spPr>
        <p:txBody>
          <a:bodyPr/>
          <a:lstStyle/>
          <a:p>
            <a:fld id="{A8D287C4-5DAA-49D0-9A80-A09085EF8371}" type="slidenum">
              <a:rPr lang="en-US"/>
              <a:pPr/>
              <a:t>99</a:t>
            </a:fld>
            <a:endParaRPr lang="en-US"/>
          </a:p>
        </p:txBody>
      </p:sp>
      <p:sp>
        <p:nvSpPr>
          <p:cNvPr id="465922" name="Rectangle 2"/>
          <p:cNvSpPr>
            <a:spLocks noChangeArrowheads="1" noTextEdit="1"/>
          </p:cNvSpPr>
          <p:nvPr>
            <p:ph type="sldImg"/>
          </p:nvPr>
        </p:nvSpPr>
        <p:spPr>
          <a:ln/>
        </p:spPr>
      </p:sp>
      <p:sp>
        <p:nvSpPr>
          <p:cNvPr id="465923" name="Rectangle 3"/>
          <p:cNvSpPr>
            <a:spLocks noGrp="1" noChangeArrowheads="1"/>
          </p:cNvSpPr>
          <p:nvPr>
            <p:ph type="body" idx="1"/>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2709789-700D-49FB-8432-85427F1D7528}"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A03D31B-C5CE-43E3-B8CC-38FE2DC8F17E}"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6C5120B-B5E5-4C47-8B70-D0C9FD8105BE}" type="slidenum">
              <a:rPr lang="en-US"/>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25963"/>
          </a:xfrm>
        </p:spPr>
        <p:txBody>
          <a:bodyPr/>
          <a:lstStyle/>
          <a:p>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endParaRPr lang="en-US"/>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DDB2D058-482A-46E4-B1C3-08F23A73B3F5}" type="slidenum">
              <a:rPr lang="en-US"/>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F534853-884C-4944-902D-A7EA85C0ABAC}" type="slidenum">
              <a:rPr lang="en-US"/>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5318DCE-CC1D-4995-866C-61844C3EB85F}" type="slidenum">
              <a:rPr lang="en-US"/>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1B05D1B-D4EC-4F1C-ABE6-989F7001A5F1}" type="slidenum">
              <a:rPr lang="en-US"/>
              <a:pPr/>
              <a:t>‹#›</a:t>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FDF8107-A6C2-4F95-B0BB-DE3780FA791D}" type="slidenum">
              <a:rPr lang="en-US"/>
              <a:pPr/>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0C29AC-0063-4C84-8D77-39A30432C1C3}" type="slidenum">
              <a:rPr lang="en-US"/>
              <a:pPr/>
              <a:t>‹#›</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F38DA7DE-33F7-42F8-8E2E-B4D22D4909A0}" type="slidenum">
              <a:rPr lang="en-US"/>
              <a:pPr/>
              <a:t>‹#›</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8143BDF2-C947-4CC1-A167-953315ED8E4E}" type="slidenum">
              <a:rPr lang="en-US"/>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74CDF3-CC2D-41AF-A6F5-88E2CEDB5F3F}" type="slidenum">
              <a:rPr lang="en-US"/>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ACB95F-74A4-4E87-A8CF-F488D02A065C}" type="slidenum">
              <a:rPr lang="en-US"/>
              <a:pPr/>
              <a:t>‹#›</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25C454C9-465C-4E8D-A96C-D78633C7E79E}" type="slidenum">
              <a:rPr lang="en-US"/>
              <a:pPr/>
              <a:t>‹#›</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6AF07E15-887E-49F8-891F-8405C3E1BE6F}" type="slidenum">
              <a:rPr lang="en-US"/>
              <a:pPr/>
              <a:t>‹#›</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EFB6896-810C-48B3-AAC8-ED5E56C0C25B}" type="slidenum">
              <a:rPr lang="en-US"/>
              <a:pPr/>
              <a:t>‹#›</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37DA9A61-FCA5-441E-B0FD-D23FE5371311}" type="slidenum">
              <a:rPr lang="en-US"/>
              <a:pPr/>
              <a:t>‹#›</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E5515C7-CD6B-4967-8857-C06CDDA0A937}" type="slidenum">
              <a:rPr lang="en-US"/>
              <a:pPr/>
              <a:t>‹#›</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68858DD4-101E-4171-A135-53C352CD9311}" type="slidenum">
              <a:rPr lang="en-US"/>
              <a:pPr/>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CA22953-9EEB-417F-9139-AE90874C71F3}" type="slidenum">
              <a:rPr lang="en-US"/>
              <a:pPr/>
              <a:t>‹#›</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DEBC215C-3EC2-4360-A1E7-1E8E3D3A514D}" type="slidenum">
              <a:rPr lang="en-US"/>
              <a:pPr/>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49E584D5-EADA-4B9C-8146-C46C9D7FDA8B}" type="slidenum">
              <a:rPr lang="en-US"/>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40A2EA8-1C4E-4AC3-8DFB-5301D4E36488}" type="slidenum">
              <a:rPr lang="en-US"/>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3D7638A3-0F6D-479B-A351-9C1698FDF04F}" type="slidenum">
              <a:rPr lang="en-US"/>
              <a:pPr/>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39D78BF0-CE75-4465-9E93-0D66DB38D1FC}" type="slidenum">
              <a:rPr lang="en-US"/>
              <a:pPr/>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EC18D771-30D3-4553-A3C0-43D2EEB6699E}" type="slidenum">
              <a:rPr lang="en-US"/>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6E7405BA-3685-4AB6-BB3B-D5137C5C72F5}" type="slidenum">
              <a:rPr lang="en-US"/>
              <a:pPr/>
              <a:t>‹#›</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BB0EDB4-ED2B-4C43-841B-BCC36D4F53C9}" type="slidenum">
              <a:rPr lang="en-US"/>
              <a:pPr/>
              <a:t>‹#›</a:t>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4CDA63D-43AC-4748-930D-A12E94EE4E75}" type="slidenum">
              <a:rPr lang="en-US"/>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744CB866-2292-46C7-9D42-AF79ADF94BDF}" type="slidenum">
              <a:rPr lang="en-US"/>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B83859CC-D55D-48B4-824D-59D665B6B84F}" type="slidenum">
              <a:rPr lang="en-US"/>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BFF395-2898-4960-BD5A-38A8A24C8054}"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D81083D3-45E8-437D-AC7F-B642A8E240C8}" type="slidenum">
              <a:rPr lang="en-US"/>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D26D5980-5850-4CDC-AC10-B8561089F0DE}" type="slidenum">
              <a:rPr lang="en-US"/>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395AC752-94E9-4779-B324-AC18DA7F9892}"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2598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259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4259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42599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A118C4C5-26B7-43ED-8480-9AFE59C1C48E}"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 id="2147483657" r:id="rId4"/>
    <p:sldLayoutId id="2147483658" r:id="rId5"/>
    <p:sldLayoutId id="2147483659" r:id="rId6"/>
    <p:sldLayoutId id="2147483660" r:id="rId7"/>
    <p:sldLayoutId id="2147483661" r:id="rId8"/>
    <p:sldLayoutId id="2147483662" r:id="rId9"/>
    <p:sldLayoutId id="2147483663" r:id="rId10"/>
    <p:sldLayoutId id="2147483664" r:id="rId11"/>
    <p:sldLayoutId id="2147483687"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21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321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321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p>
        </p:txBody>
      </p:sp>
      <p:sp>
        <p:nvSpPr>
          <p:cNvPr id="4321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p>
        </p:txBody>
      </p:sp>
      <p:sp>
        <p:nvSpPr>
          <p:cNvPr id="4321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C894C0CB-E219-47B4-9C74-A82B1AC2480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 id="21474836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13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3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513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513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96DE604F-B22A-4265-95CA-985119EFDE30}"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www.periodictable.com/"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hyperlink" Target="http://en.wikipedia.org/wiki/Periodic_table" TargetMode="External"/><Relationship Id="rId5" Type="http://schemas.openxmlformats.org/officeDocument/2006/relationships/hyperlink" Target="http://www.chem1.com/acad/webtext/atoms/" TargetMode="Externa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5.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10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06.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10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08.xml"/><Relationship Id="rId1" Type="http://schemas.openxmlformats.org/officeDocument/2006/relationships/slideLayout" Target="../slideLayouts/slideLayout7.xml"/><Relationship Id="rId4" Type="http://schemas.openxmlformats.org/officeDocument/2006/relationships/slide" Target="slide4.xml"/></Relationships>
</file>

<file path=ppt/slides/_rels/slide10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hyperlink" Target="http://en.wikipedia.org/wiki/Linus_Pauling" TargetMode="External"/><Relationship Id="rId2" Type="http://schemas.openxmlformats.org/officeDocument/2006/relationships/notesSlide" Target="../notesSlides/notesSlide111.xml"/><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11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12.xml"/><Relationship Id="rId1" Type="http://schemas.openxmlformats.org/officeDocument/2006/relationships/slideLayout" Target="../slideLayouts/slideLayout6.xml"/><Relationship Id="rId4" Type="http://schemas.openxmlformats.org/officeDocument/2006/relationships/hyperlink" Target="http://en.wikipedia.org/wiki/Electronegativity" TargetMode="Externa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14.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15.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11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11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7.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11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18.xml"/><Relationship Id="rId1" Type="http://schemas.openxmlformats.org/officeDocument/2006/relationships/slideLayout" Target="../slideLayouts/slideLayout2.xml"/><Relationship Id="rId4" Type="http://schemas.openxmlformats.org/officeDocument/2006/relationships/image" Target="../media/image64.jpeg"/></Relationships>
</file>

<file path=ppt/slides/_rels/slide119.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19.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1.xml"/><Relationship Id="rId1" Type="http://schemas.openxmlformats.org/officeDocument/2006/relationships/slideLayout" Target="../slideLayouts/slideLayout2.xml"/><Relationship Id="rId4" Type="http://schemas.openxmlformats.org/officeDocument/2006/relationships/hyperlink" Target="http://en.wikipedia.org/wiki/Atomic_radius" TargetMode="Externa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12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4.xml"/><Relationship Id="rId1" Type="http://schemas.openxmlformats.org/officeDocument/2006/relationships/slideLayout" Target="../slideLayouts/slideLayout2.xml"/><Relationship Id="rId4" Type="http://schemas.openxmlformats.org/officeDocument/2006/relationships/hyperlink" Target="http://en.wikipedia.org/wiki/Shielding_effect" TargetMode="Externa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audio" Target="../media/audio4.wav"/><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hyperlink" Target="http://en.wikipedia.org/wiki/Ionic_radius" TargetMode="External"/></Relationships>
</file>

<file path=ppt/slides/_rels/slide136.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hyperlink" Target="http://en.wikipedia.org/wiki/Octet_rule" TargetMode="External"/><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slide" Target="slide1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3" Type="http://schemas.openxmlformats.org/officeDocument/2006/relationships/hyperlink" Target="http://en.wikipedia.org/wiki/Lewis_structure" TargetMode="External"/><Relationship Id="rId2" Type="http://schemas.openxmlformats.org/officeDocument/2006/relationships/slide" Target="slide4.xml"/><Relationship Id="rId1" Type="http://schemas.openxmlformats.org/officeDocument/2006/relationships/slideLayout" Target="../slideLayouts/slideLayout2.xml"/><Relationship Id="rId5" Type="http://schemas.openxmlformats.org/officeDocument/2006/relationships/image" Target="../media/image68.jpeg"/><Relationship Id="rId4" Type="http://schemas.openxmlformats.org/officeDocument/2006/relationships/hyperlink" Target="http://en.wikipedia.org/wiki/Gilbert_N._Lewis" TargetMode="External"/></Relationships>
</file>

<file path=ppt/slides/_rels/slide142.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36.xml"/><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slide" Target="slide84.xml"/><Relationship Id="rId4" Type="http://schemas.openxmlformats.org/officeDocument/2006/relationships/image" Target="../media/image70.png"/></Relationships>
</file>

<file path=ppt/slides/_rels/slide145.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slideLayout" Target="../slideLayouts/slideLayout2.xml"/><Relationship Id="rId7" Type="http://schemas.openxmlformats.org/officeDocument/2006/relationships/image" Target="../media/image73.png"/><Relationship Id="rId2" Type="http://schemas.openxmlformats.org/officeDocument/2006/relationships/audio" Target="../media/audio6.wav"/><Relationship Id="rId1" Type="http://schemas.openxmlformats.org/officeDocument/2006/relationships/audio" Target="../media/audio5.wav"/><Relationship Id="rId6" Type="http://schemas.openxmlformats.org/officeDocument/2006/relationships/image" Target="../media/image72.jpeg"/><Relationship Id="rId5" Type="http://schemas.openxmlformats.org/officeDocument/2006/relationships/image" Target="../media/image71.jpeg"/><Relationship Id="rId10" Type="http://schemas.openxmlformats.org/officeDocument/2006/relationships/slide" Target="slide4.xml"/><Relationship Id="rId4" Type="http://schemas.openxmlformats.org/officeDocument/2006/relationships/notesSlide" Target="../notesSlides/notesSlide137.xml"/><Relationship Id="rId9" Type="http://schemas.openxmlformats.org/officeDocument/2006/relationships/image" Target="../media/image75.png"/></Relationships>
</file>

<file path=ppt/slides/_rels/slide14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8.xml"/><Relationship Id="rId1" Type="http://schemas.openxmlformats.org/officeDocument/2006/relationships/slideLayout" Target="../slideLayouts/slideLayout6.xml"/><Relationship Id="rId4" Type="http://schemas.openxmlformats.org/officeDocument/2006/relationships/hyperlink" Target="http://en.wikipedia.org/wiki/Ionization_potential" TargetMode="External"/></Relationships>
</file>

<file path=ppt/slides/_rels/slide14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2.xml"/><Relationship Id="rId1" Type="http://schemas.openxmlformats.org/officeDocument/2006/relationships/slideLayout" Target="../slideLayouts/slideLayout24.xml"/></Relationships>
</file>

<file path=ppt/slides/_rels/slide15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3.xml"/><Relationship Id="rId1" Type="http://schemas.openxmlformats.org/officeDocument/2006/relationships/slideLayout" Target="../slideLayouts/slideLayout19.xml"/></Relationships>
</file>

<file path=ppt/slides/_rels/slide15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4.xml"/><Relationship Id="rId1" Type="http://schemas.openxmlformats.org/officeDocument/2006/relationships/slideLayout" Target="../slideLayouts/slideLayout19.xml"/></Relationships>
</file>

<file path=ppt/slides/_rels/slide15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5.xml"/><Relationship Id="rId1" Type="http://schemas.openxmlformats.org/officeDocument/2006/relationships/slideLayout" Target="../slideLayouts/slideLayout19.xml"/></Relationships>
</file>

<file path=ppt/slides/_rels/slide15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6.xml"/><Relationship Id="rId1" Type="http://schemas.openxmlformats.org/officeDocument/2006/relationships/slideLayout" Target="../slideLayouts/slideLayout19.xml"/></Relationships>
</file>

<file path=ppt/slides/_rels/slide15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7.xml"/><Relationship Id="rId1" Type="http://schemas.openxmlformats.org/officeDocument/2006/relationships/slideLayout" Target="../slideLayouts/slideLayout19.xml"/></Relationships>
</file>

<file path=ppt/slides/_rels/slide15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8.xml"/><Relationship Id="rId1" Type="http://schemas.openxmlformats.org/officeDocument/2006/relationships/slideLayout" Target="../slideLayouts/slideLayout24.xml"/></Relationships>
</file>

<file path=ppt/slides/_rels/slide15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49.xml"/><Relationship Id="rId1" Type="http://schemas.openxmlformats.org/officeDocument/2006/relationships/slideLayout" Target="../slideLayouts/slideLayout19.xml"/></Relationships>
</file>

<file path=ppt/slides/_rels/slide15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1.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2.xml"/><Relationship Id="rId1" Type="http://schemas.openxmlformats.org/officeDocument/2006/relationships/slideLayout" Target="../slideLayouts/slideLayout19.xml"/></Relationships>
</file>

<file path=ppt/slides/_rels/slide16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3.xml"/><Relationship Id="rId1" Type="http://schemas.openxmlformats.org/officeDocument/2006/relationships/slideLayout" Target="../slideLayouts/slideLayout19.xml"/></Relationships>
</file>

<file path=ppt/slides/_rels/slide16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4.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5.xml"/><Relationship Id="rId1" Type="http://schemas.openxmlformats.org/officeDocument/2006/relationships/slideLayout" Target="../slideLayouts/slideLayout19.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9.xml"/><Relationship Id="rId1" Type="http://schemas.openxmlformats.org/officeDocument/2006/relationships/vmlDrawing" Target="../drawings/vmlDrawing3.vml"/><Relationship Id="rId5" Type="http://schemas.openxmlformats.org/officeDocument/2006/relationships/slide" Target="slide4.xml"/><Relationship Id="rId4" Type="http://schemas.openxmlformats.org/officeDocument/2006/relationships/oleObject" Target="../embeddings/oleObject3.bin"/></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slide" Target="slide4.xml"/><Relationship Id="rId4" Type="http://schemas.openxmlformats.org/officeDocument/2006/relationships/oleObject" Target="../embeddings/oleObject4.bin"/></Relationships>
</file>

<file path=ppt/slides/_rels/slide16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8.xml"/><Relationship Id="rId1" Type="http://schemas.openxmlformats.org/officeDocument/2006/relationships/slideLayout" Target="../slideLayouts/slideLayout14.xml"/></Relationships>
</file>

<file path=ppt/slides/_rels/slide167.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1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77.wmf"/><Relationship Id="rId2" Type="http://schemas.openxmlformats.org/officeDocument/2006/relationships/notesSlide" Target="../notesSlides/notesSlide163.xml"/><Relationship Id="rId1" Type="http://schemas.openxmlformats.org/officeDocument/2006/relationships/slideLayout" Target="../slideLayouts/slideLayout1.xml"/><Relationship Id="rId6" Type="http://schemas.openxmlformats.org/officeDocument/2006/relationships/image" Target="../media/image80.wmf"/><Relationship Id="rId5" Type="http://schemas.openxmlformats.org/officeDocument/2006/relationships/image" Target="../media/image79.wmf"/><Relationship Id="rId4" Type="http://schemas.openxmlformats.org/officeDocument/2006/relationships/image" Target="../media/image78.wmf"/></Relationships>
</file>

<file path=ppt/slides/_rels/slide17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hyperlink" Target="../Period%20Word/11ionenergy.doc" TargetMode="External"/><Relationship Id="rId2" Type="http://schemas.openxmlformats.org/officeDocument/2006/relationships/slideLayout" Target="../slideLayouts/slideLayout6.xml"/><Relationship Id="rId1" Type="http://schemas.openxmlformats.org/officeDocument/2006/relationships/themeOverride" Target="../theme/themeOverride19.xml"/><Relationship Id="rId6" Type="http://schemas.openxmlformats.org/officeDocument/2006/relationships/hyperlink" Target="http://www.unit5.org/christjs/ionization%20energy.htm" TargetMode="External"/><Relationship Id="rId5" Type="http://schemas.openxmlformats.org/officeDocument/2006/relationships/hyperlink" Target="http://www.unit5.org/christjs/11ionenergy.doc" TargetMode="External"/><Relationship Id="rId4" Type="http://schemas.openxmlformats.org/officeDocument/2006/relationships/hyperlink" Target="http://www.unit5.org/christjs/11topiclist6.doc" TargetMode="External"/></Relationships>
</file>

<file path=ppt/slides/_rels/slide17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xml"/><Relationship Id="rId1" Type="http://schemas.openxmlformats.org/officeDocument/2006/relationships/themeOverride" Target="../theme/themeOverride5.xml"/><Relationship Id="rId5" Type="http://schemas.openxmlformats.org/officeDocument/2006/relationships/hyperlink" Target="http://www.backflip.com/perl/go.pl?url=18424625" TargetMode="External"/><Relationship Id="rId4" Type="http://schemas.openxmlformats.org/officeDocument/2006/relationships/hyperlink" Target="../Video/World%20of%20Chemistry%20Notes/Episode%207%20-%20The%20Periodic%20Table.doc" TargetMode="External"/></Relationships>
</file>

<file path=ppt/slides/_rels/slide18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hyperlink" Target="http://en.wikipedia.org/wiki/Ionic_bond" TargetMode="External"/><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slide" Target="slide132.xml"/><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73.xml"/><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1.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74.xml"/><Relationship Id="rId1" Type="http://schemas.openxmlformats.org/officeDocument/2006/relationships/slideLayout" Target="../slideLayouts/slideLayout6.xml"/><Relationship Id="rId4" Type="http://schemas.openxmlformats.org/officeDocument/2006/relationships/hyperlink" Target="http://en.wikipedia.org/wiki/Essential_nutrient" TargetMode="Externa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hemeOverride" Target="../theme/themeOverride1.xml"/><Relationship Id="rId6" Type="http://schemas.openxmlformats.org/officeDocument/2006/relationships/hyperlink" Target="http://www.periodictable.com/Posters/index.html" TargetMode="External"/><Relationship Id="rId5" Type="http://schemas.openxmlformats.org/officeDocument/2006/relationships/hyperlink" Target="http://www.periodictable.com/" TargetMode="Externa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20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79.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20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80.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20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8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83.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20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5.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6.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8.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themeOverride" Target="../theme/themeOverride6.xml"/><Relationship Id="rId6" Type="http://schemas.openxmlformats.org/officeDocument/2006/relationships/slide" Target="slide4.xml"/><Relationship Id="rId5" Type="http://schemas.openxmlformats.org/officeDocument/2006/relationships/image" Target="../media/image8.jpeg"/><Relationship Id="rId4" Type="http://schemas.openxmlformats.org/officeDocument/2006/relationships/image" Target="../media/image7.jpeg"/></Relationships>
</file>

<file path=ppt/slides/_rels/slide210.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6.xml"/><Relationship Id="rId1" Type="http://schemas.openxmlformats.org/officeDocument/2006/relationships/themeOverride" Target="../theme/themeOverride20.xml"/><Relationship Id="rId5" Type="http://schemas.openxmlformats.org/officeDocument/2006/relationships/hyperlink" Target="http://www.unit5.org/christjs/IRIDIUM_BROCHURE.pdf" TargetMode="External"/><Relationship Id="rId4" Type="http://schemas.openxmlformats.org/officeDocument/2006/relationships/slide" Target="slide4.xml"/></Relationships>
</file>

<file path=ppt/slides/_rels/slide212.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hyperlink" Target="http://www.unit5.org/christjs/2MolarMass_element.doc" TargetMode="Externa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slide" Target="slide4.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8" Type="http://schemas.openxmlformats.org/officeDocument/2006/relationships/hyperlink" Target="../Keys%20Worksheets/TextQuestions.ppt" TargetMode="External"/><Relationship Id="rId3" Type="http://schemas.openxmlformats.org/officeDocument/2006/relationships/notesSlide" Target="../notesSlides/notesSlide186.xml"/><Relationship Id="rId7" Type="http://schemas.openxmlformats.org/officeDocument/2006/relationships/hyperlink" Target="../Keys%20Worksheets/perwordlist%20key.doc" TargetMode="External"/><Relationship Id="rId2" Type="http://schemas.openxmlformats.org/officeDocument/2006/relationships/slideLayout" Target="../slideLayouts/slideLayout6.xml"/><Relationship Id="rId1" Type="http://schemas.openxmlformats.org/officeDocument/2006/relationships/themeOverride" Target="../theme/themeOverride21.xml"/><Relationship Id="rId6" Type="http://schemas.openxmlformats.org/officeDocument/2006/relationships/hyperlink" Target="../LABS%20&amp;%20Activities/Alien's%20Activity/Aliens%20Activity.ppt" TargetMode="External"/><Relationship Id="rId11" Type="http://schemas.openxmlformats.org/officeDocument/2006/relationships/hyperlink" Target="../Keys%20Worksheets/Text%20Notes%20KEYS/u4textnoteskey.doc" TargetMode="External"/><Relationship Id="rId5" Type="http://schemas.openxmlformats.org/officeDocument/2006/relationships/hyperlink" Target="../Keys%20Worksheets/Vocabulary/11vocabpertabkey.doc" TargetMode="External"/><Relationship Id="rId10" Type="http://schemas.openxmlformats.org/officeDocument/2006/relationships/hyperlink" Target="periodicityreviewgame.ppt" TargetMode="External"/><Relationship Id="rId4" Type="http://schemas.openxmlformats.org/officeDocument/2006/relationships/hyperlink" Target="../../Objectives%20-%20Chemistry/PeriodicTableTO.doc" TargetMode="External"/><Relationship Id="rId9" Type="http://schemas.openxmlformats.org/officeDocument/2006/relationships/hyperlink" Target="../Keys%20Worksheets/periodtablequest.doc" TargetMode="External"/></Relationships>
</file>

<file path=ppt/slides/_rels/slide219.xml.rels><?xml version="1.0" encoding="UTF-8" standalone="yes"?>
<Relationships xmlns="http://schemas.openxmlformats.org/package/2006/relationships"><Relationship Id="rId8" Type="http://schemas.openxmlformats.org/officeDocument/2006/relationships/hyperlink" Target="../Aliens%20Activity.ppt" TargetMode="External"/><Relationship Id="rId13" Type="http://schemas.openxmlformats.org/officeDocument/2006/relationships/hyperlink" Target="../Period%20Word/PhysicalData.doc" TargetMode="External"/><Relationship Id="rId18" Type="http://schemas.openxmlformats.org/officeDocument/2006/relationships/hyperlink" Target="../jdbchemppts/u4.ppt" TargetMode="External"/><Relationship Id="rId3" Type="http://schemas.openxmlformats.org/officeDocument/2006/relationships/hyperlink" Target="../../Objectives%20-%20Chemistry/PeriodicTableTO.doc" TargetMode="External"/><Relationship Id="rId7" Type="http://schemas.openxmlformats.org/officeDocument/2006/relationships/hyperlink" Target="../Period%20Word/alien%202.jpg" TargetMode="External"/><Relationship Id="rId12" Type="http://schemas.openxmlformats.org/officeDocument/2006/relationships/hyperlink" Target="../Period%20Word/Trend.doc" TargetMode="External"/><Relationship Id="rId17" Type="http://schemas.openxmlformats.org/officeDocument/2006/relationships/hyperlink" Target="http://www.backflip.com/perl/go.pl?url=18424625" TargetMode="External"/><Relationship Id="rId2" Type="http://schemas.openxmlformats.org/officeDocument/2006/relationships/notesSlide" Target="../notesSlides/notesSlide187.xml"/><Relationship Id="rId16" Type="http://schemas.openxmlformats.org/officeDocument/2006/relationships/hyperlink" Target="../Video/World%20of%20Chemistry%20Notes/Episode%207%20-%20The%20Periodic%20Table.doc" TargetMode="External"/><Relationship Id="rId1" Type="http://schemas.openxmlformats.org/officeDocument/2006/relationships/slideLayout" Target="../slideLayouts/slideLayout30.xml"/><Relationship Id="rId6" Type="http://schemas.openxmlformats.org/officeDocument/2006/relationships/hyperlink" Target="../Period%20Word/alien%201.jpg" TargetMode="External"/><Relationship Id="rId11" Type="http://schemas.openxmlformats.org/officeDocument/2006/relationships/hyperlink" Target="../Period%20Word/11ionenergy.doc" TargetMode="External"/><Relationship Id="rId5" Type="http://schemas.openxmlformats.org/officeDocument/2006/relationships/hyperlink" Target="../Period%20Word/11alienlab.doc" TargetMode="External"/><Relationship Id="rId15" Type="http://schemas.openxmlformats.org/officeDocument/2006/relationships/hyperlink" Target="../Period%20Word/periodtablequest.doc" TargetMode="External"/><Relationship Id="rId10" Type="http://schemas.openxmlformats.org/officeDocument/2006/relationships/hyperlink" Target="../Period%20Word/11perwordlist.doc" TargetMode="External"/><Relationship Id="rId19" Type="http://schemas.openxmlformats.org/officeDocument/2006/relationships/hyperlink" Target="../Outlines/Text%20Notes%20-%20General/u4textnotes.doc" TargetMode="External"/><Relationship Id="rId4" Type="http://schemas.openxmlformats.org/officeDocument/2006/relationships/hyperlink" Target="../Period%20Word/11vocabpertab.doc" TargetMode="External"/><Relationship Id="rId9" Type="http://schemas.openxmlformats.org/officeDocument/2006/relationships/hyperlink" Target="../Period%20Word/2pertable.xls" TargetMode="External"/><Relationship Id="rId14" Type="http://schemas.openxmlformats.org/officeDocument/2006/relationships/hyperlink" Target="../Period%20Word/IRIDIUM_BROCHURE.pdf" TargetMode="Externa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themeOverride" Target="../theme/themeOverride7.xml"/><Relationship Id="rId6" Type="http://schemas.openxmlformats.org/officeDocument/2006/relationships/hyperlink" Target="periodic%20table.ppt" TargetMode="External"/><Relationship Id="rId5" Type="http://schemas.openxmlformats.org/officeDocument/2006/relationships/image" Target="../media/image9.jpeg"/><Relationship Id="rId4" Type="http://schemas.openxmlformats.org/officeDocument/2006/relationships/slide" Target="slide4.xml"/></Relationships>
</file>

<file path=ppt/slides/_rels/slide2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hyperlink" Target="../Aliens%20Activity.ppt" TargetMode="External"/><Relationship Id="rId5" Type="http://schemas.openxmlformats.org/officeDocument/2006/relationships/hyperlink" Target="http://www.unit5.org/christjs/11alienlab.doc" TargetMode="External"/><Relationship Id="rId4" Type="http://schemas.openxmlformats.org/officeDocument/2006/relationships/slide" Target="slide4.xml"/></Relationships>
</file>

<file path=ppt/slides/_rels/slide2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hyperlink" Target="http://en.wikipedia.org/wiki/Johann_Wolfgang_D%C3%B6bereiner" TargetMode="External"/></Relationships>
</file>

<file path=ppt/slides/_rels/slide2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15.jpeg"/><Relationship Id="rId4" Type="http://schemas.openxmlformats.org/officeDocument/2006/relationships/hyperlink" Target="http://en.wikipedia.org/wiki/John_Newlands"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image" Target="../media/image16.jpeg"/></Relationships>
</file>

<file path=ppt/slides/_rels/slide32.xml.rels><?xml version="1.0" encoding="UTF-8" standalone="yes"?>
<Relationships xmlns="http://schemas.openxmlformats.org/package/2006/relationships"><Relationship Id="rId3" Type="http://schemas.openxmlformats.org/officeDocument/2006/relationships/hyperlink" Target="http://web.lemoyne.edu/~giunta/EA/MENDELEEVann.HTML" TargetMode="External"/><Relationship Id="rId2" Type="http://schemas.openxmlformats.org/officeDocument/2006/relationships/notesSlide" Target="../notesSlides/notesSlide32.xml"/><Relationship Id="rId1" Type="http://schemas.openxmlformats.org/officeDocument/2006/relationships/slideLayout" Target="../slideLayouts/slideLayout12.xml"/><Relationship Id="rId6" Type="http://schemas.openxmlformats.org/officeDocument/2006/relationships/hyperlink" Target="http://en.wikipedia.org/wiki/Dmitri_Mendeleev" TargetMode="External"/><Relationship Id="rId5" Type="http://schemas.openxmlformats.org/officeDocument/2006/relationships/slide" Target="slide4.xml"/><Relationship Id="rId4" Type="http://schemas.openxmlformats.org/officeDocument/2006/relationships/image" Target="../media/image17.png"/></Relationships>
</file>

<file path=ppt/slides/_rels/slide3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image" Target="../media/image19.jpeg"/></Relationships>
</file>

<file path=ppt/slides/_rels/slide3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4.xml"/><Relationship Id="rId1" Type="http://schemas.openxmlformats.org/officeDocument/2006/relationships/slideLayout" Target="../slideLayouts/slideLayout6.xml"/><Relationship Id="rId5" Type="http://schemas.openxmlformats.org/officeDocument/2006/relationships/image" Target="../media/image21.gif"/><Relationship Id="rId4" Type="http://schemas.openxmlformats.org/officeDocument/2006/relationships/slide" Target="slide4.xml"/></Relationships>
</file>

<file path=ppt/slides/_rels/slide3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4.wmf"/></Relationships>
</file>

<file path=ppt/slides/_rels/slide3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8.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39.xml.rels><?xml version="1.0" encoding="UTF-8" standalone="yes"?>
<Relationships xmlns="http://schemas.openxmlformats.org/package/2006/relationships"><Relationship Id="rId3" Type="http://schemas.openxmlformats.org/officeDocument/2006/relationships/hyperlink" Target="http://en.wikipedia.org/wiki/Henry_Moseley" TargetMode="External"/><Relationship Id="rId2" Type="http://schemas.openxmlformats.org/officeDocument/2006/relationships/notesSlide" Target="../notesSlides/notesSlide39.xml"/><Relationship Id="rId1" Type="http://schemas.openxmlformats.org/officeDocument/2006/relationships/slideLayout" Target="../slideLayouts/slideLayout12.xml"/><Relationship Id="rId5" Type="http://schemas.openxmlformats.org/officeDocument/2006/relationships/slide" Target="slide4.xml"/><Relationship Id="rId4" Type="http://schemas.openxmlformats.org/officeDocument/2006/relationships/image" Target="../media/image5.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themeOverride" Target="../theme/themeOverride2.xml"/><Relationship Id="rId6" Type="http://schemas.openxmlformats.org/officeDocument/2006/relationships/slide" Target="slide96.xml"/><Relationship Id="rId5" Type="http://schemas.openxmlformats.org/officeDocument/2006/relationships/slide" Target="slide31.xml"/><Relationship Id="rId4" Type="http://schemas.openxmlformats.org/officeDocument/2006/relationships/slide" Target="slide2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41.xml"/><Relationship Id="rId1" Type="http://schemas.openxmlformats.org/officeDocument/2006/relationships/slideLayout" Target="../slideLayouts/slideLayout6.xml"/><Relationship Id="rId4" Type="http://schemas.openxmlformats.org/officeDocument/2006/relationships/image" Target="../media/image23.jpeg"/></Relationships>
</file>

<file path=ppt/slides/_rels/slide4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6.xml"/><Relationship Id="rId1" Type="http://schemas.openxmlformats.org/officeDocument/2006/relationships/themeOverride" Target="../theme/themeOverride8.xml"/></Relationships>
</file>

<file path=ppt/slides/_rels/slide46.xml.rels><?xml version="1.0" encoding="UTF-8" standalone="yes"?>
<Relationships xmlns="http://schemas.openxmlformats.org/package/2006/relationships"><Relationship Id="rId3" Type="http://schemas.openxmlformats.org/officeDocument/2006/relationships/hyperlink" Target="http://en.wikipedia.org/wiki/Halogen" TargetMode="External"/><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hyperlink" Target="http://en.wikipedia.org/wiki/Noble_gas" TargetMode="External"/><Relationship Id="rId5" Type="http://schemas.openxmlformats.org/officeDocument/2006/relationships/hyperlink" Target="http://en.wikipedia.org/wiki/Alkaline_earth_metal" TargetMode="External"/><Relationship Id="rId4" Type="http://schemas.openxmlformats.org/officeDocument/2006/relationships/hyperlink" Target="http://en.wikipedia.org/wiki/Alkali_metal" TargetMode="Externa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6.xml"/><Relationship Id="rId1" Type="http://schemas.openxmlformats.org/officeDocument/2006/relationships/themeOverride" Target="../theme/themeOverride9.xml"/></Relationships>
</file>

<file path=ppt/slides/_rels/slide48.xml.rels><?xml version="1.0" encoding="UTF-8" standalone="yes"?>
<Relationships xmlns="http://schemas.openxmlformats.org/package/2006/relationships"><Relationship Id="rId3" Type="http://schemas.openxmlformats.org/officeDocument/2006/relationships/hyperlink" Target="http://en.wikipedia.org/wiki/Alkali_metal" TargetMode="Externa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hyperlink" Target="http://en.wikipedia.org/wiki/Alkaline_earth_metal" TargetMode="External"/><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6.xml"/><Relationship Id="rId1" Type="http://schemas.openxmlformats.org/officeDocument/2006/relationships/themeOverride" Target="../theme/themeOverride11.xml"/></Relationships>
</file>

<file path=ppt/slides/_rels/slide52.xml.rels><?xml version="1.0" encoding="UTF-8" standalone="yes"?>
<Relationships xmlns="http://schemas.openxmlformats.org/package/2006/relationships"><Relationship Id="rId3" Type="http://schemas.openxmlformats.org/officeDocument/2006/relationships/hyperlink" Target="http://en.wikipedia.org/wiki/Halogen" TargetMode="External"/><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6.xml"/><Relationship Id="rId1" Type="http://schemas.openxmlformats.org/officeDocument/2006/relationships/themeOverride" Target="../theme/themeOverride12.xml"/></Relationships>
</file>

<file path=ppt/slides/_rels/slide5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hyperlink" Target="http://en.wikipedia.org/wiki/Noble_gas" TargetMode="Externa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6.xml"/><Relationship Id="rId1" Type="http://schemas.openxmlformats.org/officeDocument/2006/relationships/themeOverride" Target="../theme/themeOverride13.xml"/></Relationships>
</file>

<file path=ppt/slides/_rels/slide56.xml.rels><?xml version="1.0" encoding="UTF-8" standalone="yes"?>
<Relationships xmlns="http://schemas.openxmlformats.org/package/2006/relationships"><Relationship Id="rId3" Type="http://schemas.openxmlformats.org/officeDocument/2006/relationships/hyperlink" Target="http://en.wikipedia.org/wiki/Chalcogen" TargetMode="External"/><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6.xml"/><Relationship Id="rId1" Type="http://schemas.openxmlformats.org/officeDocument/2006/relationships/themeOverride" Target="../theme/themeOverride1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themeOverride" Target="../theme/themeOverride3.xml"/><Relationship Id="rId6" Type="http://schemas.openxmlformats.org/officeDocument/2006/relationships/hyperlink" Target="http://www.unit5.org/christjs/11vocabpertab.doc" TargetMode="External"/><Relationship Id="rId5" Type="http://schemas.openxmlformats.org/officeDocument/2006/relationships/hyperlink" Target="../Period%20Word/11vocabpertab.doc" TargetMode="External"/><Relationship Id="rId4" Type="http://schemas.openxmlformats.org/officeDocument/2006/relationships/hyperlink" Target="../Keys%20Worksheets/Vocabulary/11vocabpertabkey.doc" TargetMode="Externa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6.xml"/><Relationship Id="rId1" Type="http://schemas.openxmlformats.org/officeDocument/2006/relationships/themeOverride" Target="../theme/themeOverride15.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6.xml"/><Relationship Id="rId1" Type="http://schemas.openxmlformats.org/officeDocument/2006/relationships/themeOverride" Target="../theme/themeOverride1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8" Type="http://schemas.openxmlformats.org/officeDocument/2006/relationships/hyperlink" Target="http://www.unit5.org/christjs/11pertabgrps.xls" TargetMode="External"/><Relationship Id="rId3" Type="http://schemas.openxmlformats.org/officeDocument/2006/relationships/hyperlink" Target="../Period%20Word/11minipertab.xls" TargetMode="External"/><Relationship Id="rId7" Type="http://schemas.openxmlformats.org/officeDocument/2006/relationships/hyperlink" Target="http://www.unit5.org/christjs/2pertable.xls" TargetMode="External"/><Relationship Id="rId2" Type="http://schemas.openxmlformats.org/officeDocument/2006/relationships/notesSlide" Target="../notesSlides/notesSlide64.xml"/><Relationship Id="rId1" Type="http://schemas.openxmlformats.org/officeDocument/2006/relationships/slideLayout" Target="../slideLayouts/slideLayout6.xml"/><Relationship Id="rId6" Type="http://schemas.openxmlformats.org/officeDocument/2006/relationships/hyperlink" Target="http://www.unit5.org/christjs/11minipertab.xls" TargetMode="External"/><Relationship Id="rId5" Type="http://schemas.openxmlformats.org/officeDocument/2006/relationships/hyperlink" Target="../Period%20Word/11pertabgrps.xls" TargetMode="External"/><Relationship Id="rId4" Type="http://schemas.openxmlformats.org/officeDocument/2006/relationships/hyperlink" Target="../Period%20Word/2pertable.xls" TargetMode="External"/></Relationships>
</file>

<file path=ppt/slides/_rels/slide6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6.xml"/><Relationship Id="rId1" Type="http://schemas.openxmlformats.org/officeDocument/2006/relationships/themeOverride" Target="../theme/themeOverride17.xml"/><Relationship Id="rId4" Type="http://schemas.openxmlformats.org/officeDocument/2006/relationships/slide" Target="slide4.xml"/></Relationships>
</file>

<file path=ppt/slides/_rels/slide6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hyperlink" Target="../Outlines/Text%20Notes%20-%20General/u4textnotes.doc" TargetMode="External"/><Relationship Id="rId3" Type="http://schemas.openxmlformats.org/officeDocument/2006/relationships/notesSlide" Target="../notesSlides/notesSlide7.xml"/><Relationship Id="rId7" Type="http://schemas.openxmlformats.org/officeDocument/2006/relationships/hyperlink" Target="../Outlines/Student%20Notes/u4lectout.doc" TargetMode="External"/><Relationship Id="rId2" Type="http://schemas.openxmlformats.org/officeDocument/2006/relationships/slideLayout" Target="../slideLayouts/slideLayout6.xml"/><Relationship Id="rId1" Type="http://schemas.openxmlformats.org/officeDocument/2006/relationships/themeOverride" Target="../theme/themeOverride4.xml"/><Relationship Id="rId6" Type="http://schemas.openxmlformats.org/officeDocument/2006/relationships/hyperlink" Target="http://www.unit5.org/chemistry/christjs/General%20Notes/u1ohnotes18f2005%5b1%5d.doc" TargetMode="External"/><Relationship Id="rId11" Type="http://schemas.openxmlformats.org/officeDocument/2006/relationships/hyperlink" Target="../Keys%20Worksheets/Text%20Notes%20KEYS/u4textnoteskey.doc" TargetMode="External"/><Relationship Id="rId5" Type="http://schemas.openxmlformats.org/officeDocument/2006/relationships/hyperlink" Target="../Outlines/General%20Chemistry%20PP/u4ohnotes18f2005.doc" TargetMode="External"/><Relationship Id="rId10" Type="http://schemas.openxmlformats.org/officeDocument/2006/relationships/hyperlink" Target="http://www.chem1.com/acad/webtext/atoms/" TargetMode="External"/><Relationship Id="rId4" Type="http://schemas.openxmlformats.org/officeDocument/2006/relationships/hyperlink" Target="../Keys%20Worksheets/Overhead%20Notes%20-%20General/u4ohnotes18f2005.doc" TargetMode="External"/><Relationship Id="rId9" Type="http://schemas.openxmlformats.org/officeDocument/2006/relationships/hyperlink" Target="../Keys%20Worksheets/periodtablequest.doc" TargetMode="Externa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6.xml"/><Relationship Id="rId1" Type="http://schemas.openxmlformats.org/officeDocument/2006/relationships/themeOverride" Target="../theme/themeOverride18.xml"/><Relationship Id="rId6" Type="http://schemas.openxmlformats.org/officeDocument/2006/relationships/hyperlink" Target="http://www.unit5.org/christjs/11perwordlist.doc" TargetMode="External"/><Relationship Id="rId5" Type="http://schemas.openxmlformats.org/officeDocument/2006/relationships/hyperlink" Target="../Period%20Word/11perwordlist.doc" TargetMode="External"/><Relationship Id="rId4" Type="http://schemas.openxmlformats.org/officeDocument/2006/relationships/hyperlink" Target="../Keys%20Worksheets/perwordlist%20key.doc" TargetMode="External"/></Relationships>
</file>

<file path=ppt/slides/_rels/slide7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74.xml"/><Relationship Id="rId1" Type="http://schemas.openxmlformats.org/officeDocument/2006/relationships/slideLayout" Target="../slideLayouts/slideLayout6.xml"/><Relationship Id="rId4" Type="http://schemas.openxmlformats.org/officeDocument/2006/relationships/hyperlink" Target="http://www.unit5.org/christjs/TIMELINEThe%20Discovery%20of%20Element1.doc" TargetMode="External"/></Relationships>
</file>

<file path=ppt/slides/_rels/slide7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7.xml"/><Relationship Id="rId1" Type="http://schemas.openxmlformats.org/officeDocument/2006/relationships/slideLayout" Target="../slideLayouts/slideLayout6.xml"/><Relationship Id="rId6" Type="http://schemas.openxmlformats.org/officeDocument/2006/relationships/image" Target="../media/image27.jpeg"/><Relationship Id="rId5" Type="http://schemas.openxmlformats.org/officeDocument/2006/relationships/hyperlink" Target="http://en.wikipedia.org/wiki/J%C3%B6ns_Jakob_Berzelius" TargetMode="External"/><Relationship Id="rId4" Type="http://schemas.openxmlformats.org/officeDocument/2006/relationships/image" Target="../media/image26.png"/></Relationships>
</file>

<file path=ppt/slides/_rels/slide7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8.xml"/><Relationship Id="rId1" Type="http://schemas.openxmlformats.org/officeDocument/2006/relationships/slideLayout" Target="../slideLayouts/slideLayout2.xml"/><Relationship Id="rId4" Type="http://schemas.openxmlformats.org/officeDocument/2006/relationships/slide" Target="slide4.xml"/></Relationships>
</file>

<file path=ppt/slides/_rels/slide7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hyperlink" Target="../Period%20Word/periodtablequest.doc" TargetMode="External"/><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5.jpeg"/><Relationship Id="rId5" Type="http://schemas.openxmlformats.org/officeDocument/2006/relationships/hyperlink" Target="http://en.wikipedia.org/wiki/Henry_Moseley" TargetMode="External"/><Relationship Id="rId4" Type="http://schemas.openxmlformats.org/officeDocument/2006/relationships/image" Target="../media/image4.wmf"/></Relationships>
</file>

<file path=ppt/slides/_rels/slide8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81.xml"/><Relationship Id="rId1" Type="http://schemas.openxmlformats.org/officeDocument/2006/relationships/slideLayout" Target="../slideLayouts/slideLayout6.xml"/><Relationship Id="rId4" Type="http://schemas.openxmlformats.org/officeDocument/2006/relationships/hyperlink" Target="http://www.unit5.org/christjs/TIMELINEThe%20Discovery%20of%20Element1.doc" TargetMode="External"/></Relationships>
</file>

<file path=ppt/slides/_rels/slide8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8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4.xml"/><Relationship Id="rId1" Type="http://schemas.openxmlformats.org/officeDocument/2006/relationships/slideLayout" Target="../slideLayouts/slideLayout6.xml"/><Relationship Id="rId4" Type="http://schemas.openxmlformats.org/officeDocument/2006/relationships/slide" Target="slide4.xml"/></Relationships>
</file>

<file path=ppt/slides/_rels/slide85.xml.rels><?xml version="1.0" encoding="UTF-8" standalone="yes"?>
<Relationships xmlns="http://schemas.openxmlformats.org/package/2006/relationships"><Relationship Id="rId3" Type="http://schemas.openxmlformats.org/officeDocument/2006/relationships/slide" Target="slide4.xml"/><Relationship Id="rId7" Type="http://schemas.openxmlformats.org/officeDocument/2006/relationships/hyperlink" Target="http://en.wikipedia.org/wiki/Americium" TargetMode="External"/><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hyperlink" Target="http://en.wikipedia.org/wiki/Californium" TargetMode="External"/><Relationship Id="rId5" Type="http://schemas.openxmlformats.org/officeDocument/2006/relationships/hyperlink" Target="http://en.wikipedia.org/wiki/Berkelium" TargetMode="External"/><Relationship Id="rId4" Type="http://schemas.openxmlformats.org/officeDocument/2006/relationships/image" Target="../media/image31.jpeg"/></Relationships>
</file>

<file path=ppt/slides/_rels/slide8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hyperlink" Target="http://en.wikipedia.org/wiki/Albert_Einstein" TargetMode="External"/><Relationship Id="rId7" Type="http://schemas.openxmlformats.org/officeDocument/2006/relationships/hyperlink" Target="http://en.wikipedia.org/wiki/Photoelectric_effect" TargetMode="External"/><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hyperlink" Target="http://en.wikipedia.org/wiki/Einsteinium" TargetMode="External"/><Relationship Id="rId5" Type="http://schemas.openxmlformats.org/officeDocument/2006/relationships/slide" Target="slide4.xml"/><Relationship Id="rId4" Type="http://schemas.openxmlformats.org/officeDocument/2006/relationships/image" Target="../media/image32.png"/></Relationships>
</file>

<file path=ppt/slides/_rels/slide88.xml.rels><?xml version="1.0" encoding="UTF-8" standalone="yes"?>
<Relationships xmlns="http://schemas.openxmlformats.org/package/2006/relationships"><Relationship Id="rId3" Type="http://schemas.openxmlformats.org/officeDocument/2006/relationships/hyperlink" Target="http://en.wikipedia.org/wiki/Marie_Curie" TargetMode="External"/><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slide" Target="slide4.xml"/><Relationship Id="rId4" Type="http://schemas.openxmlformats.org/officeDocument/2006/relationships/image" Target="../media/image33.jpeg"/></Relationships>
</file>

<file path=ppt/slides/_rels/slide8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89.xml"/><Relationship Id="rId1" Type="http://schemas.openxmlformats.org/officeDocument/2006/relationships/slideLayout" Target="../slideLayouts/slideLayout6.xml"/><Relationship Id="rId5" Type="http://schemas.openxmlformats.org/officeDocument/2006/relationships/hyperlink" Target="http://en.wikipedia.org/wiki/Radium" TargetMode="External"/><Relationship Id="rId4" Type="http://schemas.openxmlformats.org/officeDocument/2006/relationships/slide" Target="slide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5.png"/><Relationship Id="rId7" Type="http://schemas.openxmlformats.org/officeDocument/2006/relationships/hyperlink" Target="http://en.wikipedia.org/wiki/Radon" TargetMode="External"/><Relationship Id="rId12" Type="http://schemas.openxmlformats.org/officeDocument/2006/relationships/image" Target="../media/image42.png"/><Relationship Id="rId2" Type="http://schemas.openxmlformats.org/officeDocument/2006/relationships/notesSlide" Target="../notesSlides/notesSlide90.xml"/><Relationship Id="rId1" Type="http://schemas.openxmlformats.org/officeDocument/2006/relationships/slideLayout" Target="../slideLayouts/slideLayout6.xml"/><Relationship Id="rId6" Type="http://schemas.openxmlformats.org/officeDocument/2006/relationships/slide" Target="slide4.xml"/><Relationship Id="rId11" Type="http://schemas.openxmlformats.org/officeDocument/2006/relationships/image" Target="../media/image41.png"/><Relationship Id="rId5" Type="http://schemas.openxmlformats.org/officeDocument/2006/relationships/image" Target="../media/image37.png"/><Relationship Id="rId10" Type="http://schemas.openxmlformats.org/officeDocument/2006/relationships/image" Target="../media/image40.png"/><Relationship Id="rId4" Type="http://schemas.openxmlformats.org/officeDocument/2006/relationships/image" Target="../media/image36.png"/><Relationship Id="rId9" Type="http://schemas.openxmlformats.org/officeDocument/2006/relationships/image" Target="../media/image39.png"/></Relationships>
</file>

<file path=ppt/slides/_rels/slide91.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47.jpeg"/><Relationship Id="rId3" Type="http://schemas.openxmlformats.org/officeDocument/2006/relationships/notesSlide" Target="../notesSlides/notesSlide91.xml"/><Relationship Id="rId7" Type="http://schemas.openxmlformats.org/officeDocument/2006/relationships/image" Target="../media/image45.jpeg"/><Relationship Id="rId12" Type="http://schemas.openxmlformats.org/officeDocument/2006/relationships/hyperlink" Target="http://en.wikipedia.org/wiki/Alfred_Nobel" TargetMode="External"/><Relationship Id="rId2" Type="http://schemas.openxmlformats.org/officeDocument/2006/relationships/slideLayout" Target="../slideLayouts/slideLayout6.xml"/><Relationship Id="rId1" Type="http://schemas.openxmlformats.org/officeDocument/2006/relationships/vmlDrawing" Target="../drawings/vmlDrawing2.vml"/><Relationship Id="rId6" Type="http://schemas.openxmlformats.org/officeDocument/2006/relationships/hyperlink" Target="http://nobelprize.org/" TargetMode="External"/><Relationship Id="rId11" Type="http://schemas.openxmlformats.org/officeDocument/2006/relationships/oleObject" Target="../embeddings/oleObject2.bin"/><Relationship Id="rId5" Type="http://schemas.openxmlformats.org/officeDocument/2006/relationships/image" Target="../media/image44.jpeg"/><Relationship Id="rId15" Type="http://schemas.openxmlformats.org/officeDocument/2006/relationships/hyperlink" Target="http://en.wikipedia.org/wiki/Nobel_Prize_in_Chemistry" TargetMode="External"/><Relationship Id="rId10" Type="http://schemas.openxmlformats.org/officeDocument/2006/relationships/hyperlink" Target="http://en.wikipedia.org/wiki/Trinitrotoluene" TargetMode="External"/><Relationship Id="rId4" Type="http://schemas.openxmlformats.org/officeDocument/2006/relationships/audio" Target="../media/audio1.wav"/><Relationship Id="rId9" Type="http://schemas.openxmlformats.org/officeDocument/2006/relationships/slide" Target="slide4.xml"/><Relationship Id="rId14" Type="http://schemas.openxmlformats.org/officeDocument/2006/relationships/hyperlink" Target="http://en.wikipedia.org/wiki/Nobel_Prize" TargetMode="External"/></Relationships>
</file>

<file path=ppt/slides/_rels/slide92.xml.rels><?xml version="1.0" encoding="UTF-8" standalone="yes"?>
<Relationships xmlns="http://schemas.openxmlformats.org/package/2006/relationships"><Relationship Id="rId3" Type="http://schemas.openxmlformats.org/officeDocument/2006/relationships/hyperlink" Target="http://en.wikipedia.org/wiki/Glenn_T._Seaborg" TargetMode="External"/><Relationship Id="rId7" Type="http://schemas.openxmlformats.org/officeDocument/2006/relationships/image" Target="../media/image49.jpeg"/><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hyperlink" Target="http://en.wikipedia.org/wiki/Seaborgium" TargetMode="External"/><Relationship Id="rId5" Type="http://schemas.openxmlformats.org/officeDocument/2006/relationships/slide" Target="slide4.xml"/><Relationship Id="rId4" Type="http://schemas.openxmlformats.org/officeDocument/2006/relationships/image" Target="../media/image48.jpeg"/></Relationships>
</file>

<file path=ppt/slides/_rels/slide93.xml.rels><?xml version="1.0" encoding="UTF-8" standalone="yes"?>
<Relationships xmlns="http://schemas.openxmlformats.org/package/2006/relationships"><Relationship Id="rId8" Type="http://schemas.openxmlformats.org/officeDocument/2006/relationships/hyperlink" Target="http://en.wikipedia.org/wiki/Silicone" TargetMode="External"/><Relationship Id="rId3" Type="http://schemas.openxmlformats.org/officeDocument/2006/relationships/image" Target="../media/image50.jpeg"/><Relationship Id="rId7" Type="http://schemas.openxmlformats.org/officeDocument/2006/relationships/hyperlink" Target="http://en.wikipedia.org/wiki/Silicon" TargetMode="External"/><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slide" Target="slide4.xml"/><Relationship Id="rId5" Type="http://schemas.openxmlformats.org/officeDocument/2006/relationships/image" Target="../media/image52.jpeg"/><Relationship Id="rId4" Type="http://schemas.openxmlformats.org/officeDocument/2006/relationships/image" Target="../media/image51.jpeg"/></Relationships>
</file>

<file path=ppt/slides/_rels/slide94.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audio" Target="../media/audio2.wav"/><Relationship Id="rId7" Type="http://schemas.openxmlformats.org/officeDocument/2006/relationships/image" Target="../media/image54.jpeg"/><Relationship Id="rId2" Type="http://schemas.openxmlformats.org/officeDocument/2006/relationships/notesSlide" Target="../notesSlides/notesSlide94.xml"/><Relationship Id="rId1" Type="http://schemas.openxmlformats.org/officeDocument/2006/relationships/slideLayout" Target="../slideLayouts/slideLayout6.xml"/><Relationship Id="rId6" Type="http://schemas.openxmlformats.org/officeDocument/2006/relationships/hyperlink" Target="http://en.wikipedia.org/wiki/Magnesium" TargetMode="External"/><Relationship Id="rId5" Type="http://schemas.openxmlformats.org/officeDocument/2006/relationships/slide" Target="slide4.xml"/><Relationship Id="rId4" Type="http://schemas.openxmlformats.org/officeDocument/2006/relationships/image" Target="../media/image53.gif"/></Relationships>
</file>

<file path=ppt/slides/_rels/slide9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95.xml"/><Relationship Id="rId1" Type="http://schemas.openxmlformats.org/officeDocument/2006/relationships/slideLayout" Target="../slideLayouts/slideLayout6.xml"/><Relationship Id="rId5" Type="http://schemas.openxmlformats.org/officeDocument/2006/relationships/hyperlink" Target="http://en.wikipedia.org/wiki/Potassium" TargetMode="External"/><Relationship Id="rId4" Type="http://schemas.openxmlformats.org/officeDocument/2006/relationships/slide" Target="slide4.xml"/></Relationships>
</file>

<file path=ppt/slides/_rels/slide9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762000" y="1371600"/>
            <a:ext cx="7772400" cy="1143000"/>
          </a:xfrm>
        </p:spPr>
        <p:txBody>
          <a:bodyPr/>
          <a:lstStyle/>
          <a:p>
            <a:r>
              <a:rPr lang="en-US"/>
              <a:t>Periodic Table</a:t>
            </a:r>
          </a:p>
        </p:txBody>
      </p:sp>
      <p:pic>
        <p:nvPicPr>
          <p:cNvPr id="2052" name="Picture 4" descr="periodic table"/>
          <p:cNvPicPr>
            <a:picLocks noChangeAspect="1" noChangeArrowheads="1"/>
          </p:cNvPicPr>
          <p:nvPr/>
        </p:nvPicPr>
        <p:blipFill>
          <a:blip r:embed="rId4" cstate="print">
            <a:lum bright="2000" contrast="24000"/>
          </a:blip>
          <a:srcRect/>
          <a:stretch>
            <a:fillRect/>
          </a:stretch>
        </p:blipFill>
        <p:spPr bwMode="auto">
          <a:xfrm>
            <a:off x="1371600" y="2438400"/>
            <a:ext cx="6172200" cy="3856038"/>
          </a:xfrm>
          <a:prstGeom prst="rect">
            <a:avLst/>
          </a:prstGeom>
          <a:noFill/>
        </p:spPr>
      </p:pic>
      <p:sp>
        <p:nvSpPr>
          <p:cNvPr id="2053" name="Rectangle 5"/>
          <p:cNvSpPr>
            <a:spLocks noChangeArrowheads="1"/>
          </p:cNvSpPr>
          <p:nvPr/>
        </p:nvSpPr>
        <p:spPr bwMode="auto">
          <a:xfrm>
            <a:off x="76200" y="6567488"/>
            <a:ext cx="3125788" cy="214312"/>
          </a:xfrm>
          <a:prstGeom prst="rect">
            <a:avLst/>
          </a:prstGeom>
          <a:noFill/>
          <a:ln w="9525">
            <a:noFill/>
            <a:miter lim="800000"/>
            <a:headEnd/>
            <a:tailEnd/>
          </a:ln>
          <a:effectLst/>
        </p:spPr>
        <p:txBody>
          <a:bodyPr wrap="none">
            <a:spAutoFit/>
          </a:bodyPr>
          <a:lstStyle/>
          <a:p>
            <a:r>
              <a:rPr lang="en-US" sz="800"/>
              <a:t>Kelter, Carr, Scott, </a:t>
            </a:r>
            <a:r>
              <a:rPr lang="en-US" sz="800" u="sng"/>
              <a:t>Chemistry A Wolrd of Choices </a:t>
            </a:r>
            <a:r>
              <a:rPr lang="en-US" sz="800"/>
              <a:t>1999, page 74</a:t>
            </a:r>
          </a:p>
        </p:txBody>
      </p:sp>
      <p:sp>
        <p:nvSpPr>
          <p:cNvPr id="2054" name="AutoShape 6">
            <a:hlinkClick r:id="rId5" highlightClick="1"/>
          </p:cNvPr>
          <p:cNvSpPr>
            <a:spLocks noChangeArrowheads="1"/>
          </p:cNvSpPr>
          <p:nvPr/>
        </p:nvSpPr>
        <p:spPr bwMode="auto">
          <a:xfrm>
            <a:off x="8564563" y="6426200"/>
            <a:ext cx="309562" cy="309563"/>
          </a:xfrm>
          <a:prstGeom prst="actionButtonInformation">
            <a:avLst/>
          </a:prstGeom>
          <a:solidFill>
            <a:schemeClr val="accent1">
              <a:alpha val="50000"/>
            </a:schemeClr>
          </a:solidFill>
          <a:ln w="9525">
            <a:noFill/>
            <a:miter lim="800000"/>
            <a:headEnd/>
            <a:tailEnd/>
          </a:ln>
          <a:effectLst/>
        </p:spPr>
        <p:txBody>
          <a:bodyPr wrap="none" anchor="ctr"/>
          <a:lstStyle/>
          <a:p>
            <a:endParaRPr lang="en-US"/>
          </a:p>
        </p:txBody>
      </p:sp>
      <p:sp>
        <p:nvSpPr>
          <p:cNvPr id="2055" name="Rectangle 7">
            <a:hlinkClick r:id="rId6" tooltip="Wikipedia -  P E R I O D I C   T A B L E"/>
          </p:cNvPr>
          <p:cNvSpPr>
            <a:spLocks noChangeArrowheads="1"/>
          </p:cNvSpPr>
          <p:nvPr/>
        </p:nvSpPr>
        <p:spPr bwMode="auto">
          <a:xfrm>
            <a:off x="2846388" y="1647825"/>
            <a:ext cx="3605212" cy="593725"/>
          </a:xfrm>
          <a:prstGeom prst="rect">
            <a:avLst/>
          </a:prstGeom>
          <a:noFill/>
          <a:ln w="9525">
            <a:noFill/>
            <a:miter lim="800000"/>
            <a:headEnd/>
            <a:tailEnd/>
          </a:ln>
          <a:effectLst/>
        </p:spPr>
        <p:txBody>
          <a:bodyPr wrap="none" anchor="ctr"/>
          <a:lstStyle/>
          <a:p>
            <a:endParaRPr lang="en-US"/>
          </a:p>
        </p:txBody>
      </p:sp>
      <p:sp>
        <p:nvSpPr>
          <p:cNvPr id="2056" name="Rectangle 8">
            <a:hlinkClick r:id="rId7" tooltip="On-Line Periodic Table"/>
          </p:cNvPr>
          <p:cNvSpPr>
            <a:spLocks noChangeArrowheads="1"/>
          </p:cNvSpPr>
          <p:nvPr/>
        </p:nvSpPr>
        <p:spPr bwMode="auto">
          <a:xfrm>
            <a:off x="2800350" y="1666875"/>
            <a:ext cx="3695700" cy="619125"/>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9282" name="Rectangle 2"/>
          <p:cNvSpPr>
            <a:spLocks noChangeArrowheads="1"/>
          </p:cNvSpPr>
          <p:nvPr/>
        </p:nvSpPr>
        <p:spPr bwMode="auto">
          <a:xfrm>
            <a:off x="539750" y="258763"/>
            <a:ext cx="7810500" cy="4033837"/>
          </a:xfrm>
          <a:prstGeom prst="rect">
            <a:avLst/>
          </a:prstGeom>
          <a:noFill/>
          <a:ln w="9525">
            <a:noFill/>
            <a:miter lim="800000"/>
            <a:headEnd/>
            <a:tailEnd/>
          </a:ln>
          <a:effectLst/>
        </p:spPr>
        <p:txBody>
          <a:bodyPr wrap="none" lIns="0" tIns="0" rIns="0" bIns="0" anchor="ctr">
            <a:spAutoFit/>
          </a:bodyPr>
          <a:lstStyle/>
          <a:p>
            <a:r>
              <a:rPr lang="en-US" sz="1600">
                <a:cs typeface="Times New Roman" pitchFamily="18" charset="0"/>
              </a:rPr>
              <a:t>13.  What are the transition elements?</a:t>
            </a:r>
            <a:endParaRPr lang="en-US" sz="1600"/>
          </a:p>
          <a:p>
            <a:pPr eaLnBrk="0" hangingPunct="0"/>
            <a:r>
              <a:rPr lang="en-US" sz="1600" b="1" i="1">
                <a:cs typeface="Times New Roman" pitchFamily="18" charset="0"/>
              </a:rPr>
              <a:t>		</a:t>
            </a:r>
            <a:r>
              <a:rPr lang="en-US" sz="1600" b="1" i="1">
                <a:solidFill>
                  <a:srgbClr val="0000FF"/>
                </a:solidFill>
                <a:cs typeface="Times New Roman" pitchFamily="18" charset="0"/>
              </a:rPr>
              <a:t> </a:t>
            </a:r>
          </a:p>
          <a:p>
            <a:pPr eaLnBrk="0" hangingPunct="0"/>
            <a:endParaRPr lang="en-US" sz="800" b="1" i="1">
              <a:solidFill>
                <a:srgbClr val="0000FF"/>
              </a:solidFill>
              <a:cs typeface="Times New Roman" pitchFamily="18" charset="0"/>
            </a:endParaRPr>
          </a:p>
          <a:p>
            <a:pPr eaLnBrk="0" hangingPunct="0"/>
            <a:r>
              <a:rPr lang="en-US" sz="1600">
                <a:cs typeface="Times New Roman" pitchFamily="18" charset="0"/>
              </a:rPr>
              <a:t>14.  In what type of orbitals are the actinide and lanthanide electrons found?</a:t>
            </a:r>
            <a:endParaRPr lang="en-US" sz="1600"/>
          </a:p>
          <a:p>
            <a:pPr eaLnBrk="0" hangingPunct="0"/>
            <a:r>
              <a:rPr lang="en-US" sz="1600" b="1" i="1">
                <a:cs typeface="Times New Roman" pitchFamily="18" charset="0"/>
              </a:rPr>
              <a:t>		</a:t>
            </a:r>
            <a:r>
              <a:rPr lang="en-US" sz="1600" b="1" i="1">
                <a:solidFill>
                  <a:srgbClr val="0000FF"/>
                </a:solidFill>
                <a:cs typeface="Times New Roman" pitchFamily="18" charset="0"/>
              </a:rPr>
              <a:t> </a:t>
            </a:r>
          </a:p>
          <a:p>
            <a:pPr eaLnBrk="0" hangingPunct="0"/>
            <a:endParaRPr lang="en-US" sz="800" b="1" i="1">
              <a:solidFill>
                <a:srgbClr val="0000FF"/>
              </a:solidFill>
              <a:cs typeface="Times New Roman" pitchFamily="18" charset="0"/>
            </a:endParaRPr>
          </a:p>
          <a:p>
            <a:pPr eaLnBrk="0" hangingPunct="0"/>
            <a:r>
              <a:rPr lang="en-US" sz="1600">
                <a:cs typeface="Times New Roman" pitchFamily="18" charset="0"/>
              </a:rPr>
              <a:t>15.  Would you expect strontium to be, chemically, more similar to calcium or rubidium </a:t>
            </a:r>
          </a:p>
          <a:p>
            <a:pPr eaLnBrk="0" hangingPunct="0"/>
            <a:r>
              <a:rPr lang="en-US" sz="1600">
                <a:cs typeface="Times New Roman" pitchFamily="18" charset="0"/>
              </a:rPr>
              <a:t>       and WHY?</a:t>
            </a:r>
            <a:endParaRPr lang="en-US" sz="1600"/>
          </a:p>
          <a:p>
            <a:pPr eaLnBrk="0" hangingPunct="0"/>
            <a:r>
              <a:rPr lang="en-US" sz="1600" b="1" i="1">
                <a:cs typeface="Times New Roman" pitchFamily="18" charset="0"/>
              </a:rPr>
              <a:t>		</a:t>
            </a:r>
            <a:r>
              <a:rPr lang="en-US" sz="1600" b="1" i="1">
                <a:solidFill>
                  <a:srgbClr val="0000FF"/>
                </a:solidFill>
                <a:cs typeface="Times New Roman" pitchFamily="18" charset="0"/>
              </a:rPr>
              <a:t> </a:t>
            </a:r>
          </a:p>
          <a:p>
            <a:pPr eaLnBrk="0" hangingPunct="0"/>
            <a:endParaRPr lang="en-US" sz="800" b="1" i="1">
              <a:solidFill>
                <a:srgbClr val="0000FF"/>
              </a:solidFill>
              <a:cs typeface="Times New Roman" pitchFamily="18" charset="0"/>
            </a:endParaRPr>
          </a:p>
          <a:p>
            <a:pPr eaLnBrk="0" hangingPunct="0"/>
            <a:r>
              <a:rPr lang="en-US" sz="1600">
                <a:cs typeface="Times New Roman" pitchFamily="18" charset="0"/>
              </a:rPr>
              <a:t>16.  What are the coinage elements?</a:t>
            </a:r>
            <a:endParaRPr lang="en-US" sz="1600"/>
          </a:p>
          <a:p>
            <a:pPr eaLnBrk="0" hangingPunct="0"/>
            <a:r>
              <a:rPr lang="en-US" sz="1600" b="1" i="1">
                <a:cs typeface="Times New Roman" pitchFamily="18" charset="0"/>
              </a:rPr>
              <a:t>		</a:t>
            </a:r>
            <a:r>
              <a:rPr lang="en-US" sz="1600" b="1" i="1">
                <a:solidFill>
                  <a:srgbClr val="0000FF"/>
                </a:solidFill>
                <a:cs typeface="Times New Roman" pitchFamily="18" charset="0"/>
              </a:rPr>
              <a:t> </a:t>
            </a:r>
          </a:p>
          <a:p>
            <a:pPr eaLnBrk="0" hangingPunct="0"/>
            <a:endParaRPr lang="en-US" sz="800" b="1" i="1">
              <a:solidFill>
                <a:srgbClr val="0000FF"/>
              </a:solidFill>
              <a:cs typeface="Times New Roman" pitchFamily="18" charset="0"/>
            </a:endParaRPr>
          </a:p>
          <a:p>
            <a:pPr eaLnBrk="0" hangingPunct="0"/>
            <a:r>
              <a:rPr lang="en-US" sz="1600">
                <a:cs typeface="Times New Roman" pitchFamily="18" charset="0"/>
              </a:rPr>
              <a:t>17.  What is the heaviest noble gas? What is the heaviest alkaline earth metal?</a:t>
            </a:r>
            <a:endParaRPr lang="en-US" sz="1600"/>
          </a:p>
          <a:p>
            <a:pPr eaLnBrk="0" hangingPunct="0"/>
            <a:r>
              <a:rPr lang="en-US" sz="1600" b="1" i="1">
                <a:cs typeface="Times New Roman" pitchFamily="18" charset="0"/>
              </a:rPr>
              <a:t>		</a:t>
            </a:r>
            <a:r>
              <a:rPr lang="en-US" sz="1600" b="1" i="1">
                <a:solidFill>
                  <a:srgbClr val="0000FF"/>
                </a:solidFill>
                <a:cs typeface="Times New Roman" pitchFamily="18" charset="0"/>
              </a:rPr>
              <a:t> </a:t>
            </a:r>
          </a:p>
          <a:p>
            <a:pPr eaLnBrk="0" hangingPunct="0"/>
            <a:endParaRPr lang="en-US" sz="800" b="1" i="1">
              <a:solidFill>
                <a:srgbClr val="0000FF"/>
              </a:solidFill>
              <a:cs typeface="Times New Roman" pitchFamily="18" charset="0"/>
            </a:endParaRPr>
          </a:p>
          <a:p>
            <a:pPr eaLnBrk="0" hangingPunct="0"/>
            <a:r>
              <a:rPr lang="en-US" sz="1600">
                <a:cs typeface="Times New Roman" pitchFamily="18" charset="0"/>
              </a:rPr>
              <a:t>18.  In going from top to bottom of any group, each element has  </a:t>
            </a:r>
            <a:r>
              <a:rPr lang="en-US" sz="1600" b="1" i="1">
                <a:solidFill>
                  <a:srgbClr val="0000FF"/>
                </a:solidFill>
                <a:cs typeface="Times New Roman" pitchFamily="18" charset="0"/>
              </a:rPr>
              <a:t>      </a:t>
            </a:r>
            <a:r>
              <a:rPr lang="en-US" sz="1600">
                <a:cs typeface="Times New Roman" pitchFamily="18" charset="0"/>
              </a:rPr>
              <a:t>    more occupied </a:t>
            </a:r>
          </a:p>
          <a:p>
            <a:pPr eaLnBrk="0" hangingPunct="0"/>
            <a:r>
              <a:rPr lang="en-US" sz="1600">
                <a:cs typeface="Times New Roman" pitchFamily="18" charset="0"/>
              </a:rPr>
              <a:t>       energy level(s) than the element above it.	</a:t>
            </a:r>
            <a:endParaRPr lang="en-US" sz="1600"/>
          </a:p>
          <a:p>
            <a:pPr eaLnBrk="0" hangingPunct="0"/>
            <a:endParaRPr lang="en-US" sz="1600"/>
          </a:p>
        </p:txBody>
      </p:sp>
      <p:sp>
        <p:nvSpPr>
          <p:cNvPr id="609283" name="Rectangle 3"/>
          <p:cNvSpPr>
            <a:spLocks noChangeArrowheads="1"/>
          </p:cNvSpPr>
          <p:nvPr/>
        </p:nvSpPr>
        <p:spPr bwMode="auto">
          <a:xfrm>
            <a:off x="444500" y="4084638"/>
            <a:ext cx="8699500" cy="3146425"/>
          </a:xfrm>
          <a:prstGeom prst="rect">
            <a:avLst/>
          </a:prstGeom>
          <a:noFill/>
          <a:ln w="9525">
            <a:noFill/>
            <a:miter lim="800000"/>
            <a:headEnd/>
            <a:tailEnd/>
          </a:ln>
          <a:effectLst/>
        </p:spPr>
        <p:txBody>
          <a:bodyPr>
            <a:spAutoFit/>
          </a:bodyPr>
          <a:lstStyle/>
          <a:p>
            <a:r>
              <a:rPr lang="en-US" sz="1600"/>
              <a:t>19.  What are the Group 1 elements called?	</a:t>
            </a:r>
            <a:r>
              <a:rPr lang="en-US" sz="1600" b="1" i="1">
                <a:solidFill>
                  <a:srgbClr val="0000FF"/>
                </a:solidFill>
              </a:rPr>
              <a:t> </a:t>
            </a:r>
          </a:p>
          <a:p>
            <a:endParaRPr lang="en-US" sz="1000"/>
          </a:p>
          <a:p>
            <a:r>
              <a:rPr lang="en-US" sz="1600"/>
              <a:t>20.  What are the Group 2 elements called?	</a:t>
            </a:r>
            <a:r>
              <a:rPr lang="en-US" sz="1600" b="1" i="1">
                <a:solidFill>
                  <a:srgbClr val="0000FF"/>
                </a:solidFill>
              </a:rPr>
              <a:t> </a:t>
            </a:r>
          </a:p>
          <a:p>
            <a:endParaRPr lang="en-US" sz="1000"/>
          </a:p>
          <a:p>
            <a:r>
              <a:rPr lang="en-US" sz="1600"/>
              <a:t>21.  What are the Group 17 elements called?	</a:t>
            </a:r>
            <a:r>
              <a:rPr lang="en-US" sz="1600" b="1" i="1">
                <a:solidFill>
                  <a:srgbClr val="0000FF"/>
                </a:solidFill>
              </a:rPr>
              <a:t> </a:t>
            </a:r>
          </a:p>
          <a:p>
            <a:endParaRPr lang="en-US" sz="1000"/>
          </a:p>
          <a:p>
            <a:r>
              <a:rPr lang="en-US" sz="1600"/>
              <a:t>22.  What are the Group 18 elements called?	</a:t>
            </a:r>
            <a:r>
              <a:rPr lang="en-US" sz="1600" b="1" i="1">
                <a:solidFill>
                  <a:srgbClr val="0000FF"/>
                </a:solidFill>
              </a:rPr>
              <a:t> </a:t>
            </a:r>
          </a:p>
          <a:p>
            <a:endParaRPr lang="en-US" sz="1000"/>
          </a:p>
          <a:p>
            <a:r>
              <a:rPr lang="en-US" sz="1600"/>
              <a:t>23.  What is the name given to the group of elements that have the following valence shell electron configurations?</a:t>
            </a:r>
          </a:p>
          <a:p>
            <a:r>
              <a:rPr lang="en-US" sz="1600"/>
              <a:t>	a. </a:t>
            </a:r>
            <a:r>
              <a:rPr lang="en-US" sz="1600" i="1"/>
              <a:t>s</a:t>
            </a:r>
            <a:r>
              <a:rPr lang="en-US" sz="1600" baseline="30000"/>
              <a:t>2</a:t>
            </a:r>
            <a:r>
              <a:rPr lang="en-US" sz="1600"/>
              <a:t>	 </a:t>
            </a:r>
            <a:r>
              <a:rPr lang="en-US" sz="1600" b="1" i="1">
                <a:solidFill>
                  <a:srgbClr val="0000FF"/>
                </a:solidFill>
              </a:rPr>
              <a:t> 			</a:t>
            </a:r>
            <a:r>
              <a:rPr lang="en-US" sz="1600"/>
              <a:t> 	b. </a:t>
            </a:r>
            <a:r>
              <a:rPr lang="en-US" sz="1600" i="1"/>
              <a:t>s</a:t>
            </a:r>
            <a:r>
              <a:rPr lang="en-US" sz="1600" baseline="30000"/>
              <a:t>2</a:t>
            </a:r>
            <a:r>
              <a:rPr lang="en-US" sz="1600" i="1"/>
              <a:t>p</a:t>
            </a:r>
            <a:r>
              <a:rPr lang="en-US" sz="1600" baseline="30000"/>
              <a:t>6</a:t>
            </a:r>
            <a:r>
              <a:rPr lang="en-US" sz="1600"/>
              <a:t>	 </a:t>
            </a:r>
            <a:r>
              <a:rPr lang="en-US" sz="1600" b="1" i="1">
                <a:solidFill>
                  <a:srgbClr val="0000FF"/>
                </a:solidFill>
              </a:rPr>
              <a:t>	</a:t>
            </a:r>
            <a:r>
              <a:rPr lang="en-US" sz="1600"/>
              <a:t> 	</a:t>
            </a:r>
          </a:p>
          <a:p>
            <a:r>
              <a:rPr lang="en-US" sz="1600"/>
              <a:t>	c. </a:t>
            </a:r>
            <a:r>
              <a:rPr lang="en-US" sz="1600" i="1"/>
              <a:t>s</a:t>
            </a:r>
            <a:r>
              <a:rPr lang="en-US" sz="1600" baseline="30000"/>
              <a:t>2</a:t>
            </a:r>
            <a:r>
              <a:rPr lang="en-US" sz="1600" i="1"/>
              <a:t>p</a:t>
            </a:r>
            <a:r>
              <a:rPr lang="en-US" sz="1600" baseline="30000"/>
              <a:t>5</a:t>
            </a:r>
            <a:r>
              <a:rPr lang="en-US" sz="1600"/>
              <a:t>	 </a:t>
            </a:r>
            <a:r>
              <a:rPr lang="en-US" sz="1600" b="1" i="1">
                <a:solidFill>
                  <a:srgbClr val="0000FF"/>
                </a:solidFill>
              </a:rPr>
              <a:t>	</a:t>
            </a:r>
            <a:r>
              <a:rPr lang="en-US" sz="1600"/>
              <a:t>			d. </a:t>
            </a:r>
            <a:r>
              <a:rPr lang="en-US" sz="1600" i="1"/>
              <a:t>s</a:t>
            </a:r>
            <a:r>
              <a:rPr lang="en-US" sz="1600" baseline="30000"/>
              <a:t>1</a:t>
            </a:r>
            <a:r>
              <a:rPr lang="en-US" sz="1600"/>
              <a:t>	</a:t>
            </a:r>
            <a:r>
              <a:rPr lang="en-US" sz="1600" b="1" i="1">
                <a:solidFill>
                  <a:srgbClr val="0000FF"/>
                </a:solidFill>
              </a:rPr>
              <a:t>	</a:t>
            </a:r>
            <a:endParaRPr lang="en-US" sz="1600" b="1" i="1"/>
          </a:p>
          <a:p>
            <a:endParaRPr lang="en-US" sz="1600" b="1" i="1"/>
          </a:p>
          <a:p>
            <a:r>
              <a:rPr lang="en-US" sz="1600" b="1" i="1">
                <a:solidFill>
                  <a:srgbClr val="0000FF"/>
                </a:solidFill>
              </a:rPr>
              <a:t>				</a:t>
            </a:r>
          </a:p>
        </p:txBody>
      </p:sp>
      <p:sp>
        <p:nvSpPr>
          <p:cNvPr id="609284" name="Rectangle 4"/>
          <p:cNvSpPr>
            <a:spLocks noChangeArrowheads="1"/>
          </p:cNvSpPr>
          <p:nvPr/>
        </p:nvSpPr>
        <p:spPr bwMode="auto">
          <a:xfrm>
            <a:off x="2276475" y="501650"/>
            <a:ext cx="1527175"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GROUPS 3-12</a:t>
            </a:r>
          </a:p>
        </p:txBody>
      </p:sp>
      <p:sp>
        <p:nvSpPr>
          <p:cNvPr id="609285" name="Rectangle 5"/>
          <p:cNvSpPr>
            <a:spLocks noChangeArrowheads="1"/>
          </p:cNvSpPr>
          <p:nvPr/>
        </p:nvSpPr>
        <p:spPr bwMode="auto">
          <a:xfrm>
            <a:off x="2279650" y="1114425"/>
            <a:ext cx="1357313"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f-ORBITALS</a:t>
            </a:r>
          </a:p>
        </p:txBody>
      </p:sp>
      <p:sp>
        <p:nvSpPr>
          <p:cNvPr id="609286" name="Rectangle 6"/>
          <p:cNvSpPr>
            <a:spLocks noChangeArrowheads="1"/>
          </p:cNvSpPr>
          <p:nvPr/>
        </p:nvSpPr>
        <p:spPr bwMode="auto">
          <a:xfrm>
            <a:off x="2279650" y="1925638"/>
            <a:ext cx="442913"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Ca</a:t>
            </a:r>
          </a:p>
        </p:txBody>
      </p:sp>
      <p:sp>
        <p:nvSpPr>
          <p:cNvPr id="609287" name="Rectangle 7"/>
          <p:cNvSpPr>
            <a:spLocks noChangeArrowheads="1"/>
          </p:cNvSpPr>
          <p:nvPr/>
        </p:nvSpPr>
        <p:spPr bwMode="auto">
          <a:xfrm>
            <a:off x="2538413" y="1916113"/>
            <a:ext cx="5562600"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   BOTH Ca AND Sr HAVE TWO VALENCE ELECTRONS</a:t>
            </a:r>
          </a:p>
        </p:txBody>
      </p:sp>
      <p:sp>
        <p:nvSpPr>
          <p:cNvPr id="609288" name="Rectangle 8"/>
          <p:cNvSpPr>
            <a:spLocks noChangeArrowheads="1"/>
          </p:cNvSpPr>
          <p:nvPr/>
        </p:nvSpPr>
        <p:spPr bwMode="auto">
          <a:xfrm>
            <a:off x="2287588" y="2589213"/>
            <a:ext cx="1211262"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GROUP 11</a:t>
            </a:r>
          </a:p>
        </p:txBody>
      </p:sp>
      <p:sp>
        <p:nvSpPr>
          <p:cNvPr id="609289" name="Rectangle 9"/>
          <p:cNvSpPr>
            <a:spLocks noChangeArrowheads="1"/>
          </p:cNvSpPr>
          <p:nvPr/>
        </p:nvSpPr>
        <p:spPr bwMode="auto">
          <a:xfrm>
            <a:off x="3300413" y="2589213"/>
            <a:ext cx="1462087" cy="336550"/>
          </a:xfrm>
          <a:prstGeom prst="rect">
            <a:avLst/>
          </a:prstGeom>
          <a:noFill/>
          <a:ln w="9525">
            <a:noFill/>
            <a:miter lim="800000"/>
            <a:headEnd/>
            <a:tailEnd/>
          </a:ln>
          <a:effectLst/>
        </p:spPr>
        <p:txBody>
          <a:bodyPr wrap="none">
            <a:spAutoFit/>
          </a:bodyPr>
          <a:lstStyle/>
          <a:p>
            <a:pPr eaLnBrk="0" hangingPunct="0"/>
            <a:r>
              <a:rPr lang="en-US" sz="1600" b="1" i="1">
                <a:solidFill>
                  <a:srgbClr val="0000FF"/>
                </a:solidFill>
                <a:cs typeface="Times New Roman" pitchFamily="18" charset="0"/>
              </a:rPr>
              <a:t>;   Cu, Ag, Au</a:t>
            </a:r>
          </a:p>
        </p:txBody>
      </p:sp>
      <p:sp>
        <p:nvSpPr>
          <p:cNvPr id="609290" name="Rectangle 10"/>
          <p:cNvSpPr>
            <a:spLocks noChangeArrowheads="1"/>
          </p:cNvSpPr>
          <p:nvPr/>
        </p:nvSpPr>
        <p:spPr bwMode="auto">
          <a:xfrm>
            <a:off x="2276475" y="3197225"/>
            <a:ext cx="1458913"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RADON (Rn);</a:t>
            </a:r>
          </a:p>
        </p:txBody>
      </p:sp>
      <p:sp>
        <p:nvSpPr>
          <p:cNvPr id="609291" name="Rectangle 11"/>
          <p:cNvSpPr>
            <a:spLocks noChangeArrowheads="1"/>
          </p:cNvSpPr>
          <p:nvPr/>
        </p:nvSpPr>
        <p:spPr bwMode="auto">
          <a:xfrm>
            <a:off x="3724275" y="3203575"/>
            <a:ext cx="1447800" cy="336550"/>
          </a:xfrm>
          <a:prstGeom prst="rect">
            <a:avLst/>
          </a:prstGeom>
          <a:noFill/>
          <a:ln w="9525">
            <a:noFill/>
            <a:miter lim="800000"/>
            <a:headEnd/>
            <a:tailEnd/>
          </a:ln>
          <a:effectLst/>
        </p:spPr>
        <p:txBody>
          <a:bodyPr wrap="none">
            <a:spAutoFit/>
          </a:bodyPr>
          <a:lstStyle/>
          <a:p>
            <a:pPr eaLnBrk="0" hangingPunct="0"/>
            <a:r>
              <a:rPr lang="en-US" sz="1600" b="1" i="1">
                <a:solidFill>
                  <a:srgbClr val="0000FF"/>
                </a:solidFill>
                <a:cs typeface="Times New Roman" pitchFamily="18" charset="0"/>
              </a:rPr>
              <a:t>RADIUM (Ra)</a:t>
            </a:r>
          </a:p>
        </p:txBody>
      </p:sp>
      <p:sp>
        <p:nvSpPr>
          <p:cNvPr id="609292" name="Rectangle 12"/>
          <p:cNvSpPr>
            <a:spLocks noChangeArrowheads="1"/>
          </p:cNvSpPr>
          <p:nvPr/>
        </p:nvSpPr>
        <p:spPr bwMode="auto">
          <a:xfrm>
            <a:off x="6294438" y="3511550"/>
            <a:ext cx="623887" cy="336550"/>
          </a:xfrm>
          <a:prstGeom prst="rect">
            <a:avLst/>
          </a:prstGeom>
          <a:noFill/>
          <a:ln w="9525">
            <a:noFill/>
            <a:miter lim="800000"/>
            <a:headEnd/>
            <a:tailEnd/>
          </a:ln>
          <a:effectLst/>
        </p:spPr>
        <p:txBody>
          <a:bodyPr wrap="none">
            <a:spAutoFit/>
          </a:bodyPr>
          <a:lstStyle/>
          <a:p>
            <a:r>
              <a:rPr lang="en-US" sz="1600" b="1" i="1">
                <a:solidFill>
                  <a:srgbClr val="0000FF"/>
                </a:solidFill>
                <a:cs typeface="Times New Roman" pitchFamily="18" charset="0"/>
              </a:rPr>
              <a:t>ONE</a:t>
            </a:r>
          </a:p>
        </p:txBody>
      </p:sp>
      <p:sp>
        <p:nvSpPr>
          <p:cNvPr id="609293" name="Rectangle 13"/>
          <p:cNvSpPr>
            <a:spLocks noChangeArrowheads="1"/>
          </p:cNvSpPr>
          <p:nvPr/>
        </p:nvSpPr>
        <p:spPr bwMode="auto">
          <a:xfrm>
            <a:off x="5016500" y="4081463"/>
            <a:ext cx="1817688" cy="336550"/>
          </a:xfrm>
          <a:prstGeom prst="rect">
            <a:avLst/>
          </a:prstGeom>
          <a:noFill/>
          <a:ln w="9525">
            <a:noFill/>
            <a:miter lim="800000"/>
            <a:headEnd/>
            <a:tailEnd/>
          </a:ln>
          <a:effectLst/>
        </p:spPr>
        <p:txBody>
          <a:bodyPr wrap="none">
            <a:spAutoFit/>
          </a:bodyPr>
          <a:lstStyle/>
          <a:p>
            <a:r>
              <a:rPr lang="en-US" sz="1600" b="1" i="1">
                <a:solidFill>
                  <a:srgbClr val="0000FF"/>
                </a:solidFill>
              </a:rPr>
              <a:t>ALKALI METALS</a:t>
            </a:r>
          </a:p>
        </p:txBody>
      </p:sp>
      <p:sp>
        <p:nvSpPr>
          <p:cNvPr id="609294" name="Rectangle 14"/>
          <p:cNvSpPr>
            <a:spLocks noChangeArrowheads="1"/>
          </p:cNvSpPr>
          <p:nvPr/>
        </p:nvSpPr>
        <p:spPr bwMode="auto">
          <a:xfrm>
            <a:off x="5022850" y="4473575"/>
            <a:ext cx="2852738" cy="336550"/>
          </a:xfrm>
          <a:prstGeom prst="rect">
            <a:avLst/>
          </a:prstGeom>
          <a:noFill/>
          <a:ln w="9525">
            <a:noFill/>
            <a:miter lim="800000"/>
            <a:headEnd/>
            <a:tailEnd/>
          </a:ln>
          <a:effectLst/>
        </p:spPr>
        <p:txBody>
          <a:bodyPr wrap="none">
            <a:spAutoFit/>
          </a:bodyPr>
          <a:lstStyle/>
          <a:p>
            <a:r>
              <a:rPr lang="en-US" sz="1600" b="1" i="1">
                <a:solidFill>
                  <a:srgbClr val="0000FF"/>
                </a:solidFill>
              </a:rPr>
              <a:t>ALKALINE EARTH METALS</a:t>
            </a:r>
          </a:p>
        </p:txBody>
      </p:sp>
      <p:sp>
        <p:nvSpPr>
          <p:cNvPr id="609295" name="Rectangle 15"/>
          <p:cNvSpPr>
            <a:spLocks noChangeArrowheads="1"/>
          </p:cNvSpPr>
          <p:nvPr/>
        </p:nvSpPr>
        <p:spPr bwMode="auto">
          <a:xfrm>
            <a:off x="5024438" y="4883150"/>
            <a:ext cx="1333500" cy="336550"/>
          </a:xfrm>
          <a:prstGeom prst="rect">
            <a:avLst/>
          </a:prstGeom>
          <a:noFill/>
          <a:ln w="9525">
            <a:noFill/>
            <a:miter lim="800000"/>
            <a:headEnd/>
            <a:tailEnd/>
          </a:ln>
          <a:effectLst/>
        </p:spPr>
        <p:txBody>
          <a:bodyPr wrap="none">
            <a:spAutoFit/>
          </a:bodyPr>
          <a:lstStyle/>
          <a:p>
            <a:r>
              <a:rPr lang="en-US" sz="1600" b="1" i="1">
                <a:solidFill>
                  <a:srgbClr val="0000FF"/>
                </a:solidFill>
              </a:rPr>
              <a:t>HALOGENS</a:t>
            </a:r>
          </a:p>
        </p:txBody>
      </p:sp>
      <p:sp>
        <p:nvSpPr>
          <p:cNvPr id="609296" name="Rectangle 16"/>
          <p:cNvSpPr>
            <a:spLocks noChangeArrowheads="1"/>
          </p:cNvSpPr>
          <p:nvPr/>
        </p:nvSpPr>
        <p:spPr bwMode="auto">
          <a:xfrm>
            <a:off x="5021263" y="5276850"/>
            <a:ext cx="1660525" cy="336550"/>
          </a:xfrm>
          <a:prstGeom prst="rect">
            <a:avLst/>
          </a:prstGeom>
          <a:noFill/>
          <a:ln w="9525">
            <a:noFill/>
            <a:miter lim="800000"/>
            <a:headEnd/>
            <a:tailEnd/>
          </a:ln>
          <a:effectLst/>
        </p:spPr>
        <p:txBody>
          <a:bodyPr wrap="none">
            <a:spAutoFit/>
          </a:bodyPr>
          <a:lstStyle/>
          <a:p>
            <a:r>
              <a:rPr lang="en-US" sz="1600" b="1" i="1">
                <a:solidFill>
                  <a:srgbClr val="0000FF"/>
                </a:solidFill>
              </a:rPr>
              <a:t>NOBLE GASES</a:t>
            </a:r>
          </a:p>
        </p:txBody>
      </p:sp>
      <p:sp>
        <p:nvSpPr>
          <p:cNvPr id="609297" name="Rectangle 17"/>
          <p:cNvSpPr>
            <a:spLocks noChangeArrowheads="1"/>
          </p:cNvSpPr>
          <p:nvPr/>
        </p:nvSpPr>
        <p:spPr bwMode="auto">
          <a:xfrm>
            <a:off x="2333625" y="6153150"/>
            <a:ext cx="2852738" cy="336550"/>
          </a:xfrm>
          <a:prstGeom prst="rect">
            <a:avLst/>
          </a:prstGeom>
          <a:noFill/>
          <a:ln w="9525">
            <a:noFill/>
            <a:miter lim="800000"/>
            <a:headEnd/>
            <a:tailEnd/>
          </a:ln>
          <a:effectLst/>
        </p:spPr>
        <p:txBody>
          <a:bodyPr wrap="none">
            <a:spAutoFit/>
          </a:bodyPr>
          <a:lstStyle/>
          <a:p>
            <a:r>
              <a:rPr lang="en-US" sz="1600" b="1" i="1">
                <a:solidFill>
                  <a:srgbClr val="0000FF"/>
                </a:solidFill>
              </a:rPr>
              <a:t>ALKALINE EARTH METALS</a:t>
            </a:r>
          </a:p>
        </p:txBody>
      </p:sp>
      <p:sp>
        <p:nvSpPr>
          <p:cNvPr id="609298" name="Rectangle 18"/>
          <p:cNvSpPr>
            <a:spLocks noChangeArrowheads="1"/>
          </p:cNvSpPr>
          <p:nvPr/>
        </p:nvSpPr>
        <p:spPr bwMode="auto">
          <a:xfrm>
            <a:off x="2336800" y="6405563"/>
            <a:ext cx="1333500" cy="336550"/>
          </a:xfrm>
          <a:prstGeom prst="rect">
            <a:avLst/>
          </a:prstGeom>
          <a:noFill/>
          <a:ln w="9525">
            <a:noFill/>
            <a:miter lim="800000"/>
            <a:headEnd/>
            <a:tailEnd/>
          </a:ln>
          <a:effectLst/>
        </p:spPr>
        <p:txBody>
          <a:bodyPr wrap="none">
            <a:spAutoFit/>
          </a:bodyPr>
          <a:lstStyle/>
          <a:p>
            <a:r>
              <a:rPr lang="en-US" sz="1600" b="1" i="1">
                <a:solidFill>
                  <a:srgbClr val="0000FF"/>
                </a:solidFill>
              </a:rPr>
              <a:t>HALOGENS</a:t>
            </a:r>
          </a:p>
        </p:txBody>
      </p:sp>
      <p:sp>
        <p:nvSpPr>
          <p:cNvPr id="609299" name="Rectangle 19"/>
          <p:cNvSpPr>
            <a:spLocks noChangeArrowheads="1"/>
          </p:cNvSpPr>
          <p:nvPr/>
        </p:nvSpPr>
        <p:spPr bwMode="auto">
          <a:xfrm>
            <a:off x="6904038" y="6153150"/>
            <a:ext cx="1660525" cy="336550"/>
          </a:xfrm>
          <a:prstGeom prst="rect">
            <a:avLst/>
          </a:prstGeom>
          <a:noFill/>
          <a:ln w="9525">
            <a:noFill/>
            <a:miter lim="800000"/>
            <a:headEnd/>
            <a:tailEnd/>
          </a:ln>
          <a:effectLst/>
        </p:spPr>
        <p:txBody>
          <a:bodyPr wrap="none">
            <a:spAutoFit/>
          </a:bodyPr>
          <a:lstStyle/>
          <a:p>
            <a:r>
              <a:rPr lang="en-US" sz="1600" b="1" i="1">
                <a:solidFill>
                  <a:srgbClr val="0000FF"/>
                </a:solidFill>
              </a:rPr>
              <a:t>NOBLE GASES</a:t>
            </a:r>
          </a:p>
        </p:txBody>
      </p:sp>
      <p:sp>
        <p:nvSpPr>
          <p:cNvPr id="609300" name="Rectangle 20"/>
          <p:cNvSpPr>
            <a:spLocks noChangeArrowheads="1"/>
          </p:cNvSpPr>
          <p:nvPr/>
        </p:nvSpPr>
        <p:spPr bwMode="auto">
          <a:xfrm>
            <a:off x="6846888" y="6413500"/>
            <a:ext cx="1817687" cy="336550"/>
          </a:xfrm>
          <a:prstGeom prst="rect">
            <a:avLst/>
          </a:prstGeom>
          <a:noFill/>
          <a:ln w="9525">
            <a:noFill/>
            <a:miter lim="800000"/>
            <a:headEnd/>
            <a:tailEnd/>
          </a:ln>
          <a:effectLst/>
        </p:spPr>
        <p:txBody>
          <a:bodyPr wrap="none">
            <a:spAutoFit/>
          </a:bodyPr>
          <a:lstStyle/>
          <a:p>
            <a:r>
              <a:rPr lang="en-US" sz="1600" b="1" i="1">
                <a:solidFill>
                  <a:srgbClr val="0000FF"/>
                </a:solidFill>
              </a:rPr>
              <a:t>ALKALI METALS</a:t>
            </a:r>
          </a:p>
        </p:txBody>
      </p:sp>
      <p:sp>
        <p:nvSpPr>
          <p:cNvPr id="609301" name="Line 21"/>
          <p:cNvSpPr>
            <a:spLocks noChangeShapeType="1"/>
          </p:cNvSpPr>
          <p:nvPr/>
        </p:nvSpPr>
        <p:spPr bwMode="auto">
          <a:xfrm>
            <a:off x="6335713" y="3760788"/>
            <a:ext cx="560387" cy="0"/>
          </a:xfrm>
          <a:prstGeom prst="line">
            <a:avLst/>
          </a:prstGeom>
          <a:noFill/>
          <a:ln w="9525">
            <a:solidFill>
              <a:schemeClr val="tx1"/>
            </a:solidFill>
            <a:round/>
            <a:headEnd/>
            <a:tailEnd/>
          </a:ln>
          <a:effec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09284"/>
                                        </p:tgtEl>
                                        <p:attrNameLst>
                                          <p:attrName>style.visibility</p:attrName>
                                        </p:attrNameLst>
                                      </p:cBhvr>
                                      <p:to>
                                        <p:strVal val="visible"/>
                                      </p:to>
                                    </p:set>
                                    <p:animEffect transition="in" filter="dissolve">
                                      <p:cBhvr>
                                        <p:cTn id="7" dur="500"/>
                                        <p:tgtEl>
                                          <p:spTgt spid="60928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9285"/>
                                        </p:tgtEl>
                                        <p:attrNameLst>
                                          <p:attrName>style.visibility</p:attrName>
                                        </p:attrNameLst>
                                      </p:cBhvr>
                                      <p:to>
                                        <p:strVal val="visible"/>
                                      </p:to>
                                    </p:set>
                                    <p:animEffect transition="in" filter="dissolve">
                                      <p:cBhvr>
                                        <p:cTn id="12" dur="500"/>
                                        <p:tgtEl>
                                          <p:spTgt spid="609285"/>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09284"/>
                                        </p:tgtEl>
                                        <p:attrNameLst>
                                          <p:attrName>style.opacity</p:attrName>
                                        </p:attrNameLst>
                                      </p:cBhvr>
                                      <p:to>
                                        <p:strVal val="0.5"/>
                                      </p:to>
                                    </p:set>
                                    <p:animEffect filter="image" prLst="opacity: 0.5">
                                      <p:cBhvr rctx="IE">
                                        <p:cTn id="16" dur="indefinite"/>
                                        <p:tgtEl>
                                          <p:spTgt spid="60928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09286"/>
                                        </p:tgtEl>
                                        <p:attrNameLst>
                                          <p:attrName>style.visibility</p:attrName>
                                        </p:attrNameLst>
                                      </p:cBhvr>
                                      <p:to>
                                        <p:strVal val="visible"/>
                                      </p:to>
                                    </p:set>
                                    <p:animEffect transition="in" filter="dissolve">
                                      <p:cBhvr>
                                        <p:cTn id="21" dur="500"/>
                                        <p:tgtEl>
                                          <p:spTgt spid="609286"/>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09285"/>
                                        </p:tgtEl>
                                        <p:attrNameLst>
                                          <p:attrName>style.opacity</p:attrName>
                                        </p:attrNameLst>
                                      </p:cBhvr>
                                      <p:to>
                                        <p:strVal val="0.5"/>
                                      </p:to>
                                    </p:set>
                                    <p:animEffect filter="image" prLst="opacity: 0.5">
                                      <p:cBhvr rctx="IE">
                                        <p:cTn id="25" dur="indefinite"/>
                                        <p:tgtEl>
                                          <p:spTgt spid="609285"/>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09287"/>
                                        </p:tgtEl>
                                        <p:attrNameLst>
                                          <p:attrName>style.visibility</p:attrName>
                                        </p:attrNameLst>
                                      </p:cBhvr>
                                      <p:to>
                                        <p:strVal val="visible"/>
                                      </p:to>
                                    </p:set>
                                    <p:animEffect transition="in" filter="dissolve">
                                      <p:cBhvr>
                                        <p:cTn id="30" dur="500"/>
                                        <p:tgtEl>
                                          <p:spTgt spid="609287"/>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09288"/>
                                        </p:tgtEl>
                                        <p:attrNameLst>
                                          <p:attrName>style.visibility</p:attrName>
                                        </p:attrNameLst>
                                      </p:cBhvr>
                                      <p:to>
                                        <p:strVal val="visible"/>
                                      </p:to>
                                    </p:set>
                                    <p:animEffect transition="in" filter="dissolve">
                                      <p:cBhvr>
                                        <p:cTn id="35" dur="500"/>
                                        <p:tgtEl>
                                          <p:spTgt spid="609288"/>
                                        </p:tgtEl>
                                      </p:cBhvr>
                                    </p:animEffect>
                                  </p:childTnLst>
                                </p:cTn>
                              </p:par>
                            </p:childTnLst>
                          </p:cTn>
                        </p:par>
                        <p:par>
                          <p:cTn id="36" fill="hold">
                            <p:stCondLst>
                              <p:cond delay="500"/>
                            </p:stCondLst>
                            <p:childTnLst>
                              <p:par>
                                <p:cTn id="37" presetID="9" presetClass="emph" presetSubtype="0" grpId="1" nodeType="afterEffect">
                                  <p:stCondLst>
                                    <p:cond delay="0"/>
                                  </p:stCondLst>
                                  <p:childTnLst>
                                    <p:set>
                                      <p:cBhvr rctx="PPT">
                                        <p:cTn id="38" dur="indefinite"/>
                                        <p:tgtEl>
                                          <p:spTgt spid="609286"/>
                                        </p:tgtEl>
                                        <p:attrNameLst>
                                          <p:attrName>style.opacity</p:attrName>
                                        </p:attrNameLst>
                                      </p:cBhvr>
                                      <p:to>
                                        <p:strVal val="0.5"/>
                                      </p:to>
                                    </p:set>
                                    <p:animEffect filter="image" prLst="opacity: 0.5">
                                      <p:cBhvr rctx="IE">
                                        <p:cTn id="39" dur="indefinite"/>
                                        <p:tgtEl>
                                          <p:spTgt spid="609286"/>
                                        </p:tgtEl>
                                      </p:cBhvr>
                                    </p:animEffect>
                                  </p:childTnLst>
                                </p:cTn>
                              </p:par>
                            </p:childTnLst>
                          </p:cTn>
                        </p:par>
                        <p:par>
                          <p:cTn id="40" fill="hold">
                            <p:stCondLst>
                              <p:cond delay="500"/>
                            </p:stCondLst>
                            <p:childTnLst>
                              <p:par>
                                <p:cTn id="41" presetID="9" presetClass="emph" presetSubtype="0" grpId="1" nodeType="afterEffect">
                                  <p:stCondLst>
                                    <p:cond delay="0"/>
                                  </p:stCondLst>
                                  <p:childTnLst>
                                    <p:set>
                                      <p:cBhvr rctx="PPT">
                                        <p:cTn id="42" dur="indefinite"/>
                                        <p:tgtEl>
                                          <p:spTgt spid="609287"/>
                                        </p:tgtEl>
                                        <p:attrNameLst>
                                          <p:attrName>style.opacity</p:attrName>
                                        </p:attrNameLst>
                                      </p:cBhvr>
                                      <p:to>
                                        <p:strVal val="0.5"/>
                                      </p:to>
                                    </p:set>
                                    <p:animEffect filter="image" prLst="opacity: 0.5">
                                      <p:cBhvr rctx="IE">
                                        <p:cTn id="43" dur="indefinite"/>
                                        <p:tgtEl>
                                          <p:spTgt spid="60928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609289"/>
                                        </p:tgtEl>
                                        <p:attrNameLst>
                                          <p:attrName>style.visibility</p:attrName>
                                        </p:attrNameLst>
                                      </p:cBhvr>
                                      <p:to>
                                        <p:strVal val="visible"/>
                                      </p:to>
                                    </p:set>
                                    <p:animEffect transition="in" filter="dissolve">
                                      <p:cBhvr>
                                        <p:cTn id="48" dur="500"/>
                                        <p:tgtEl>
                                          <p:spTgt spid="609289"/>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609290"/>
                                        </p:tgtEl>
                                        <p:attrNameLst>
                                          <p:attrName>style.visibility</p:attrName>
                                        </p:attrNameLst>
                                      </p:cBhvr>
                                      <p:to>
                                        <p:strVal val="visible"/>
                                      </p:to>
                                    </p:set>
                                    <p:animEffect transition="in" filter="dissolve">
                                      <p:cBhvr>
                                        <p:cTn id="53" dur="500"/>
                                        <p:tgtEl>
                                          <p:spTgt spid="609290"/>
                                        </p:tgtEl>
                                      </p:cBhvr>
                                    </p:animEffect>
                                  </p:childTnLst>
                                </p:cTn>
                              </p:par>
                            </p:childTnLst>
                          </p:cTn>
                        </p:par>
                        <p:par>
                          <p:cTn id="54" fill="hold">
                            <p:stCondLst>
                              <p:cond delay="500"/>
                            </p:stCondLst>
                            <p:childTnLst>
                              <p:par>
                                <p:cTn id="55" presetID="9" presetClass="emph" presetSubtype="0" grpId="1" nodeType="afterEffect">
                                  <p:stCondLst>
                                    <p:cond delay="0"/>
                                  </p:stCondLst>
                                  <p:childTnLst>
                                    <p:set>
                                      <p:cBhvr rctx="PPT">
                                        <p:cTn id="56" dur="indefinite"/>
                                        <p:tgtEl>
                                          <p:spTgt spid="609288"/>
                                        </p:tgtEl>
                                        <p:attrNameLst>
                                          <p:attrName>style.opacity</p:attrName>
                                        </p:attrNameLst>
                                      </p:cBhvr>
                                      <p:to>
                                        <p:strVal val="0.5"/>
                                      </p:to>
                                    </p:set>
                                    <p:animEffect filter="image" prLst="opacity: 0.5">
                                      <p:cBhvr rctx="IE">
                                        <p:cTn id="57" dur="indefinite"/>
                                        <p:tgtEl>
                                          <p:spTgt spid="609288"/>
                                        </p:tgtEl>
                                      </p:cBhvr>
                                    </p:animEffect>
                                  </p:childTnLst>
                                </p:cTn>
                              </p:par>
                            </p:childTnLst>
                          </p:cTn>
                        </p:par>
                        <p:par>
                          <p:cTn id="58" fill="hold">
                            <p:stCondLst>
                              <p:cond delay="500"/>
                            </p:stCondLst>
                            <p:childTnLst>
                              <p:par>
                                <p:cTn id="59" presetID="9" presetClass="emph" presetSubtype="0" grpId="1" nodeType="afterEffect">
                                  <p:stCondLst>
                                    <p:cond delay="0"/>
                                  </p:stCondLst>
                                  <p:childTnLst>
                                    <p:set>
                                      <p:cBhvr rctx="PPT">
                                        <p:cTn id="60" dur="indefinite"/>
                                        <p:tgtEl>
                                          <p:spTgt spid="609289"/>
                                        </p:tgtEl>
                                        <p:attrNameLst>
                                          <p:attrName>style.opacity</p:attrName>
                                        </p:attrNameLst>
                                      </p:cBhvr>
                                      <p:to>
                                        <p:strVal val="0.5"/>
                                      </p:to>
                                    </p:set>
                                    <p:animEffect filter="image" prLst="opacity: 0.5">
                                      <p:cBhvr rctx="IE">
                                        <p:cTn id="61" dur="indefinite"/>
                                        <p:tgtEl>
                                          <p:spTgt spid="609289"/>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609291"/>
                                        </p:tgtEl>
                                        <p:attrNameLst>
                                          <p:attrName>style.visibility</p:attrName>
                                        </p:attrNameLst>
                                      </p:cBhvr>
                                      <p:to>
                                        <p:strVal val="visible"/>
                                      </p:to>
                                    </p:set>
                                    <p:animEffect transition="in" filter="dissolve">
                                      <p:cBhvr>
                                        <p:cTn id="66" dur="500"/>
                                        <p:tgtEl>
                                          <p:spTgt spid="609291"/>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609292"/>
                                        </p:tgtEl>
                                        <p:attrNameLst>
                                          <p:attrName>style.visibility</p:attrName>
                                        </p:attrNameLst>
                                      </p:cBhvr>
                                      <p:to>
                                        <p:strVal val="visible"/>
                                      </p:to>
                                    </p:set>
                                    <p:animEffect transition="in" filter="dissolve">
                                      <p:cBhvr>
                                        <p:cTn id="71" dur="500"/>
                                        <p:tgtEl>
                                          <p:spTgt spid="609292"/>
                                        </p:tgtEl>
                                      </p:cBhvr>
                                    </p:animEffect>
                                  </p:childTnLst>
                                </p:cTn>
                              </p:par>
                              <p:par>
                                <p:cTn id="72" presetID="55" presetClass="exit" presetSubtype="0" fill="hold" grpId="0" nodeType="withEffect">
                                  <p:stCondLst>
                                    <p:cond delay="0"/>
                                  </p:stCondLst>
                                  <p:childTnLst>
                                    <p:anim calcmode="lin" valueType="num">
                                      <p:cBhvr>
                                        <p:cTn id="73" dur="1000"/>
                                        <p:tgtEl>
                                          <p:spTgt spid="609301"/>
                                        </p:tgtEl>
                                        <p:attrNameLst>
                                          <p:attrName>ppt_w</p:attrName>
                                        </p:attrNameLst>
                                      </p:cBhvr>
                                      <p:tavLst>
                                        <p:tav tm="0">
                                          <p:val>
                                            <p:strVal val="ppt_w"/>
                                          </p:val>
                                        </p:tav>
                                        <p:tav tm="100000">
                                          <p:val>
                                            <p:strVal val="ppt_w*0.70"/>
                                          </p:val>
                                        </p:tav>
                                      </p:tavLst>
                                    </p:anim>
                                    <p:anim calcmode="lin" valueType="num">
                                      <p:cBhvr>
                                        <p:cTn id="74" dur="1000"/>
                                        <p:tgtEl>
                                          <p:spTgt spid="609301"/>
                                        </p:tgtEl>
                                        <p:attrNameLst>
                                          <p:attrName>ppt_h</p:attrName>
                                        </p:attrNameLst>
                                      </p:cBhvr>
                                      <p:tavLst>
                                        <p:tav tm="0">
                                          <p:val>
                                            <p:strVal val="ppt_h"/>
                                          </p:val>
                                        </p:tav>
                                        <p:tav tm="100000">
                                          <p:val>
                                            <p:strVal val="ppt_h"/>
                                          </p:val>
                                        </p:tav>
                                      </p:tavLst>
                                    </p:anim>
                                    <p:animEffect transition="out" filter="fade">
                                      <p:cBhvr>
                                        <p:cTn id="75" dur="1000"/>
                                        <p:tgtEl>
                                          <p:spTgt spid="609301"/>
                                        </p:tgtEl>
                                      </p:cBhvr>
                                    </p:animEffect>
                                    <p:set>
                                      <p:cBhvr>
                                        <p:cTn id="76" dur="1" fill="hold">
                                          <p:stCondLst>
                                            <p:cond delay="999"/>
                                          </p:stCondLst>
                                        </p:cTn>
                                        <p:tgtEl>
                                          <p:spTgt spid="609301"/>
                                        </p:tgtEl>
                                        <p:attrNameLst>
                                          <p:attrName>style.visibility</p:attrName>
                                        </p:attrNameLst>
                                      </p:cBhvr>
                                      <p:to>
                                        <p:strVal val="hidden"/>
                                      </p:to>
                                    </p:set>
                                  </p:childTnLst>
                                </p:cTn>
                              </p:par>
                            </p:childTnLst>
                          </p:cTn>
                        </p:par>
                        <p:par>
                          <p:cTn id="77" fill="hold">
                            <p:stCondLst>
                              <p:cond delay="1000"/>
                            </p:stCondLst>
                            <p:childTnLst>
                              <p:par>
                                <p:cTn id="78" presetID="9" presetClass="emph" presetSubtype="0" grpId="1" nodeType="afterEffect">
                                  <p:stCondLst>
                                    <p:cond delay="0"/>
                                  </p:stCondLst>
                                  <p:childTnLst>
                                    <p:set>
                                      <p:cBhvr rctx="PPT">
                                        <p:cTn id="79" dur="indefinite"/>
                                        <p:tgtEl>
                                          <p:spTgt spid="609290"/>
                                        </p:tgtEl>
                                        <p:attrNameLst>
                                          <p:attrName>style.opacity</p:attrName>
                                        </p:attrNameLst>
                                      </p:cBhvr>
                                      <p:to>
                                        <p:strVal val="0.5"/>
                                      </p:to>
                                    </p:set>
                                    <p:animEffect filter="image" prLst="opacity: 0.5">
                                      <p:cBhvr rctx="IE">
                                        <p:cTn id="80" dur="indefinite"/>
                                        <p:tgtEl>
                                          <p:spTgt spid="609290"/>
                                        </p:tgtEl>
                                      </p:cBhvr>
                                    </p:animEffect>
                                  </p:childTnLst>
                                </p:cTn>
                              </p:par>
                            </p:childTnLst>
                          </p:cTn>
                        </p:par>
                        <p:par>
                          <p:cTn id="81" fill="hold">
                            <p:stCondLst>
                              <p:cond delay="1000"/>
                            </p:stCondLst>
                            <p:childTnLst>
                              <p:par>
                                <p:cTn id="82" presetID="9" presetClass="emph" presetSubtype="0" grpId="1" nodeType="afterEffect">
                                  <p:stCondLst>
                                    <p:cond delay="0"/>
                                  </p:stCondLst>
                                  <p:childTnLst>
                                    <p:set>
                                      <p:cBhvr rctx="PPT">
                                        <p:cTn id="83" dur="indefinite"/>
                                        <p:tgtEl>
                                          <p:spTgt spid="609291"/>
                                        </p:tgtEl>
                                        <p:attrNameLst>
                                          <p:attrName>style.opacity</p:attrName>
                                        </p:attrNameLst>
                                      </p:cBhvr>
                                      <p:to>
                                        <p:strVal val="0.5"/>
                                      </p:to>
                                    </p:set>
                                    <p:animEffect filter="image" prLst="opacity: 0.5">
                                      <p:cBhvr rctx="IE">
                                        <p:cTn id="84" dur="indefinite"/>
                                        <p:tgtEl>
                                          <p:spTgt spid="609291"/>
                                        </p:tgtEl>
                                      </p:cBhvr>
                                    </p:animEffect>
                                  </p:childTnLst>
                                </p:cTn>
                              </p:par>
                            </p:childTnLst>
                          </p:cTn>
                        </p:par>
                      </p:childTnLst>
                    </p:cTn>
                  </p:par>
                  <p:par>
                    <p:cTn id="85" fill="hold">
                      <p:stCondLst>
                        <p:cond delay="indefinite"/>
                      </p:stCondLst>
                      <p:childTnLst>
                        <p:par>
                          <p:cTn id="86" fill="hold">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609293"/>
                                        </p:tgtEl>
                                        <p:attrNameLst>
                                          <p:attrName>style.visibility</p:attrName>
                                        </p:attrNameLst>
                                      </p:cBhvr>
                                      <p:to>
                                        <p:strVal val="visible"/>
                                      </p:to>
                                    </p:set>
                                    <p:animEffect transition="in" filter="dissolve">
                                      <p:cBhvr>
                                        <p:cTn id="89" dur="500"/>
                                        <p:tgtEl>
                                          <p:spTgt spid="609293"/>
                                        </p:tgtEl>
                                      </p:cBhvr>
                                    </p:animEffect>
                                  </p:childTnLst>
                                </p:cTn>
                              </p:par>
                            </p:childTnLst>
                          </p:cTn>
                        </p:par>
                        <p:par>
                          <p:cTn id="90" fill="hold">
                            <p:stCondLst>
                              <p:cond delay="500"/>
                            </p:stCondLst>
                            <p:childTnLst>
                              <p:par>
                                <p:cTn id="91" presetID="9" presetClass="emph" presetSubtype="0" grpId="1" nodeType="afterEffect">
                                  <p:stCondLst>
                                    <p:cond delay="0"/>
                                  </p:stCondLst>
                                  <p:childTnLst>
                                    <p:set>
                                      <p:cBhvr rctx="PPT">
                                        <p:cTn id="92" dur="indefinite"/>
                                        <p:tgtEl>
                                          <p:spTgt spid="609292"/>
                                        </p:tgtEl>
                                        <p:attrNameLst>
                                          <p:attrName>style.opacity</p:attrName>
                                        </p:attrNameLst>
                                      </p:cBhvr>
                                      <p:to>
                                        <p:strVal val="0.5"/>
                                      </p:to>
                                    </p:set>
                                    <p:animEffect filter="image" prLst="opacity: 0.5">
                                      <p:cBhvr rctx="IE">
                                        <p:cTn id="93" dur="indefinite"/>
                                        <p:tgtEl>
                                          <p:spTgt spid="609292"/>
                                        </p:tgtEl>
                                      </p:cBhvr>
                                    </p:animEffect>
                                  </p:childTnLst>
                                </p:cTn>
                              </p:par>
                            </p:childTnLst>
                          </p:cTn>
                        </p:par>
                      </p:childTnLst>
                    </p:cTn>
                  </p:par>
                  <p:par>
                    <p:cTn id="94" fill="hold">
                      <p:stCondLst>
                        <p:cond delay="indefinite"/>
                      </p:stCondLst>
                      <p:childTnLst>
                        <p:par>
                          <p:cTn id="95" fill="hold">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609294"/>
                                        </p:tgtEl>
                                        <p:attrNameLst>
                                          <p:attrName>style.visibility</p:attrName>
                                        </p:attrNameLst>
                                      </p:cBhvr>
                                      <p:to>
                                        <p:strVal val="visible"/>
                                      </p:to>
                                    </p:set>
                                    <p:animEffect transition="in" filter="dissolve">
                                      <p:cBhvr>
                                        <p:cTn id="98" dur="500"/>
                                        <p:tgtEl>
                                          <p:spTgt spid="609294"/>
                                        </p:tgtEl>
                                      </p:cBhvr>
                                    </p:animEffect>
                                  </p:childTnLst>
                                </p:cTn>
                              </p:par>
                            </p:childTnLst>
                          </p:cTn>
                        </p:par>
                        <p:par>
                          <p:cTn id="99" fill="hold">
                            <p:stCondLst>
                              <p:cond delay="500"/>
                            </p:stCondLst>
                            <p:childTnLst>
                              <p:par>
                                <p:cTn id="100" presetID="9" presetClass="emph" presetSubtype="0" grpId="1" nodeType="afterEffect">
                                  <p:stCondLst>
                                    <p:cond delay="0"/>
                                  </p:stCondLst>
                                  <p:childTnLst>
                                    <p:set>
                                      <p:cBhvr rctx="PPT">
                                        <p:cTn id="101" dur="indefinite"/>
                                        <p:tgtEl>
                                          <p:spTgt spid="609293"/>
                                        </p:tgtEl>
                                        <p:attrNameLst>
                                          <p:attrName>style.opacity</p:attrName>
                                        </p:attrNameLst>
                                      </p:cBhvr>
                                      <p:to>
                                        <p:strVal val="0.5"/>
                                      </p:to>
                                    </p:set>
                                    <p:animEffect filter="image" prLst="opacity: 0.5">
                                      <p:cBhvr rctx="IE">
                                        <p:cTn id="102" dur="indefinite"/>
                                        <p:tgtEl>
                                          <p:spTgt spid="609293"/>
                                        </p:tgtEl>
                                      </p:cBhvr>
                                    </p:animEffect>
                                  </p:childTnLst>
                                </p:cTn>
                              </p:par>
                            </p:childTnLst>
                          </p:cTn>
                        </p:par>
                      </p:childTnLst>
                    </p:cTn>
                  </p:par>
                  <p:par>
                    <p:cTn id="103" fill="hold">
                      <p:stCondLst>
                        <p:cond delay="indefinite"/>
                      </p:stCondLst>
                      <p:childTnLst>
                        <p:par>
                          <p:cTn id="104" fill="hold">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609295"/>
                                        </p:tgtEl>
                                        <p:attrNameLst>
                                          <p:attrName>style.visibility</p:attrName>
                                        </p:attrNameLst>
                                      </p:cBhvr>
                                      <p:to>
                                        <p:strVal val="visible"/>
                                      </p:to>
                                    </p:set>
                                    <p:animEffect transition="in" filter="dissolve">
                                      <p:cBhvr>
                                        <p:cTn id="107" dur="500"/>
                                        <p:tgtEl>
                                          <p:spTgt spid="609295"/>
                                        </p:tgtEl>
                                      </p:cBhvr>
                                    </p:animEffect>
                                  </p:childTnLst>
                                </p:cTn>
                              </p:par>
                            </p:childTnLst>
                          </p:cTn>
                        </p:par>
                        <p:par>
                          <p:cTn id="108" fill="hold">
                            <p:stCondLst>
                              <p:cond delay="500"/>
                            </p:stCondLst>
                            <p:childTnLst>
                              <p:par>
                                <p:cTn id="109" presetID="9" presetClass="emph" presetSubtype="0" grpId="1" nodeType="afterEffect">
                                  <p:stCondLst>
                                    <p:cond delay="0"/>
                                  </p:stCondLst>
                                  <p:childTnLst>
                                    <p:set>
                                      <p:cBhvr rctx="PPT">
                                        <p:cTn id="110" dur="indefinite"/>
                                        <p:tgtEl>
                                          <p:spTgt spid="609294"/>
                                        </p:tgtEl>
                                        <p:attrNameLst>
                                          <p:attrName>style.opacity</p:attrName>
                                        </p:attrNameLst>
                                      </p:cBhvr>
                                      <p:to>
                                        <p:strVal val="0.5"/>
                                      </p:to>
                                    </p:set>
                                    <p:animEffect filter="image" prLst="opacity: 0.5">
                                      <p:cBhvr rctx="IE">
                                        <p:cTn id="111" dur="indefinite"/>
                                        <p:tgtEl>
                                          <p:spTgt spid="609294"/>
                                        </p:tgtEl>
                                      </p:cBhvr>
                                    </p:animEffect>
                                  </p:childTnLst>
                                </p:cTn>
                              </p:par>
                            </p:childTnLst>
                          </p:cTn>
                        </p:par>
                      </p:childTnLst>
                    </p:cTn>
                  </p:par>
                  <p:par>
                    <p:cTn id="112" fill="hold">
                      <p:stCondLst>
                        <p:cond delay="indefinite"/>
                      </p:stCondLst>
                      <p:childTnLst>
                        <p:par>
                          <p:cTn id="113" fill="hold">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609296"/>
                                        </p:tgtEl>
                                        <p:attrNameLst>
                                          <p:attrName>style.visibility</p:attrName>
                                        </p:attrNameLst>
                                      </p:cBhvr>
                                      <p:to>
                                        <p:strVal val="visible"/>
                                      </p:to>
                                    </p:set>
                                    <p:animEffect transition="in" filter="dissolve">
                                      <p:cBhvr>
                                        <p:cTn id="116" dur="500"/>
                                        <p:tgtEl>
                                          <p:spTgt spid="609296"/>
                                        </p:tgtEl>
                                      </p:cBhvr>
                                    </p:animEffect>
                                  </p:childTnLst>
                                </p:cTn>
                              </p:par>
                            </p:childTnLst>
                          </p:cTn>
                        </p:par>
                        <p:par>
                          <p:cTn id="117" fill="hold">
                            <p:stCondLst>
                              <p:cond delay="500"/>
                            </p:stCondLst>
                            <p:childTnLst>
                              <p:par>
                                <p:cTn id="118" presetID="9" presetClass="emph" presetSubtype="0" grpId="1" nodeType="afterEffect">
                                  <p:stCondLst>
                                    <p:cond delay="0"/>
                                  </p:stCondLst>
                                  <p:childTnLst>
                                    <p:set>
                                      <p:cBhvr rctx="PPT">
                                        <p:cTn id="119" dur="indefinite"/>
                                        <p:tgtEl>
                                          <p:spTgt spid="609295"/>
                                        </p:tgtEl>
                                        <p:attrNameLst>
                                          <p:attrName>style.opacity</p:attrName>
                                        </p:attrNameLst>
                                      </p:cBhvr>
                                      <p:to>
                                        <p:strVal val="0.5"/>
                                      </p:to>
                                    </p:set>
                                    <p:animEffect filter="image" prLst="opacity: 0.5">
                                      <p:cBhvr rctx="IE">
                                        <p:cTn id="120" dur="indefinite"/>
                                        <p:tgtEl>
                                          <p:spTgt spid="609295"/>
                                        </p:tgtEl>
                                      </p:cBhvr>
                                    </p:animEffect>
                                  </p:childTnLst>
                                </p:cTn>
                              </p:par>
                            </p:childTnLst>
                          </p:cTn>
                        </p:par>
                      </p:childTnLst>
                    </p:cTn>
                  </p:par>
                  <p:par>
                    <p:cTn id="121" fill="hold">
                      <p:stCondLst>
                        <p:cond delay="indefinite"/>
                      </p:stCondLst>
                      <p:childTnLst>
                        <p:par>
                          <p:cTn id="122" fill="hold">
                            <p:stCondLst>
                              <p:cond delay="0"/>
                            </p:stCondLst>
                            <p:childTnLst>
                              <p:par>
                                <p:cTn id="123" presetID="9" presetClass="entr" presetSubtype="0" fill="hold" grpId="0" nodeType="clickEffect">
                                  <p:stCondLst>
                                    <p:cond delay="0"/>
                                  </p:stCondLst>
                                  <p:childTnLst>
                                    <p:set>
                                      <p:cBhvr>
                                        <p:cTn id="124" dur="1" fill="hold">
                                          <p:stCondLst>
                                            <p:cond delay="0"/>
                                          </p:stCondLst>
                                        </p:cTn>
                                        <p:tgtEl>
                                          <p:spTgt spid="609297"/>
                                        </p:tgtEl>
                                        <p:attrNameLst>
                                          <p:attrName>style.visibility</p:attrName>
                                        </p:attrNameLst>
                                      </p:cBhvr>
                                      <p:to>
                                        <p:strVal val="visible"/>
                                      </p:to>
                                    </p:set>
                                    <p:animEffect transition="in" filter="dissolve">
                                      <p:cBhvr>
                                        <p:cTn id="125" dur="500"/>
                                        <p:tgtEl>
                                          <p:spTgt spid="609297"/>
                                        </p:tgtEl>
                                      </p:cBhvr>
                                    </p:animEffect>
                                  </p:childTnLst>
                                </p:cTn>
                              </p:par>
                            </p:childTnLst>
                          </p:cTn>
                        </p:par>
                        <p:par>
                          <p:cTn id="126" fill="hold">
                            <p:stCondLst>
                              <p:cond delay="500"/>
                            </p:stCondLst>
                            <p:childTnLst>
                              <p:par>
                                <p:cTn id="127" presetID="9" presetClass="emph" presetSubtype="0" grpId="1" nodeType="afterEffect">
                                  <p:stCondLst>
                                    <p:cond delay="0"/>
                                  </p:stCondLst>
                                  <p:childTnLst>
                                    <p:set>
                                      <p:cBhvr rctx="PPT">
                                        <p:cTn id="128" dur="indefinite"/>
                                        <p:tgtEl>
                                          <p:spTgt spid="609296"/>
                                        </p:tgtEl>
                                        <p:attrNameLst>
                                          <p:attrName>style.opacity</p:attrName>
                                        </p:attrNameLst>
                                      </p:cBhvr>
                                      <p:to>
                                        <p:strVal val="0.5"/>
                                      </p:to>
                                    </p:set>
                                    <p:animEffect filter="image" prLst="opacity: 0.5">
                                      <p:cBhvr rctx="IE">
                                        <p:cTn id="129" dur="indefinite"/>
                                        <p:tgtEl>
                                          <p:spTgt spid="609296"/>
                                        </p:tgtEl>
                                      </p:cBhvr>
                                    </p:animEffect>
                                  </p:childTnLst>
                                </p:cTn>
                              </p:par>
                            </p:childTnLst>
                          </p:cTn>
                        </p:par>
                      </p:childTnLst>
                    </p:cTn>
                  </p:par>
                  <p:par>
                    <p:cTn id="130" fill="hold">
                      <p:stCondLst>
                        <p:cond delay="indefinite"/>
                      </p:stCondLst>
                      <p:childTnLst>
                        <p:par>
                          <p:cTn id="131" fill="hold">
                            <p:stCondLst>
                              <p:cond delay="0"/>
                            </p:stCondLst>
                            <p:childTnLst>
                              <p:par>
                                <p:cTn id="132" presetID="9" presetClass="entr" presetSubtype="0" fill="hold" grpId="0" nodeType="clickEffect">
                                  <p:stCondLst>
                                    <p:cond delay="0"/>
                                  </p:stCondLst>
                                  <p:childTnLst>
                                    <p:set>
                                      <p:cBhvr>
                                        <p:cTn id="133" dur="1" fill="hold">
                                          <p:stCondLst>
                                            <p:cond delay="0"/>
                                          </p:stCondLst>
                                        </p:cTn>
                                        <p:tgtEl>
                                          <p:spTgt spid="609299"/>
                                        </p:tgtEl>
                                        <p:attrNameLst>
                                          <p:attrName>style.visibility</p:attrName>
                                        </p:attrNameLst>
                                      </p:cBhvr>
                                      <p:to>
                                        <p:strVal val="visible"/>
                                      </p:to>
                                    </p:set>
                                    <p:animEffect transition="in" filter="dissolve">
                                      <p:cBhvr>
                                        <p:cTn id="134" dur="500"/>
                                        <p:tgtEl>
                                          <p:spTgt spid="609299"/>
                                        </p:tgtEl>
                                      </p:cBhvr>
                                    </p:animEffect>
                                  </p:childTnLst>
                                </p:cTn>
                              </p:par>
                            </p:childTnLst>
                          </p:cTn>
                        </p:par>
                        <p:par>
                          <p:cTn id="135" fill="hold">
                            <p:stCondLst>
                              <p:cond delay="500"/>
                            </p:stCondLst>
                            <p:childTnLst>
                              <p:par>
                                <p:cTn id="136" presetID="9" presetClass="emph" presetSubtype="0" grpId="1" nodeType="afterEffect">
                                  <p:stCondLst>
                                    <p:cond delay="0"/>
                                  </p:stCondLst>
                                  <p:childTnLst>
                                    <p:set>
                                      <p:cBhvr rctx="PPT">
                                        <p:cTn id="137" dur="indefinite"/>
                                        <p:tgtEl>
                                          <p:spTgt spid="609297"/>
                                        </p:tgtEl>
                                        <p:attrNameLst>
                                          <p:attrName>style.opacity</p:attrName>
                                        </p:attrNameLst>
                                      </p:cBhvr>
                                      <p:to>
                                        <p:strVal val="0.5"/>
                                      </p:to>
                                    </p:set>
                                    <p:animEffect filter="image" prLst="opacity: 0.5">
                                      <p:cBhvr rctx="IE">
                                        <p:cTn id="138" dur="indefinite"/>
                                        <p:tgtEl>
                                          <p:spTgt spid="609297"/>
                                        </p:tgtEl>
                                      </p:cBhvr>
                                    </p:animEffect>
                                  </p:childTnLst>
                                </p:cTn>
                              </p:par>
                            </p:childTnLst>
                          </p:cTn>
                        </p:par>
                      </p:childTnLst>
                    </p:cTn>
                  </p:par>
                  <p:par>
                    <p:cTn id="139" fill="hold">
                      <p:stCondLst>
                        <p:cond delay="indefinite"/>
                      </p:stCondLst>
                      <p:childTnLst>
                        <p:par>
                          <p:cTn id="140" fill="hold">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609298"/>
                                        </p:tgtEl>
                                        <p:attrNameLst>
                                          <p:attrName>style.visibility</p:attrName>
                                        </p:attrNameLst>
                                      </p:cBhvr>
                                      <p:to>
                                        <p:strVal val="visible"/>
                                      </p:to>
                                    </p:set>
                                    <p:animEffect transition="in" filter="dissolve">
                                      <p:cBhvr>
                                        <p:cTn id="143" dur="500"/>
                                        <p:tgtEl>
                                          <p:spTgt spid="609298"/>
                                        </p:tgtEl>
                                      </p:cBhvr>
                                    </p:animEffect>
                                  </p:childTnLst>
                                </p:cTn>
                              </p:par>
                            </p:childTnLst>
                          </p:cTn>
                        </p:par>
                        <p:par>
                          <p:cTn id="144" fill="hold">
                            <p:stCondLst>
                              <p:cond delay="500"/>
                            </p:stCondLst>
                            <p:childTnLst>
                              <p:par>
                                <p:cTn id="145" presetID="9" presetClass="emph" presetSubtype="0" grpId="1" nodeType="afterEffect">
                                  <p:stCondLst>
                                    <p:cond delay="0"/>
                                  </p:stCondLst>
                                  <p:childTnLst>
                                    <p:set>
                                      <p:cBhvr rctx="PPT">
                                        <p:cTn id="146" dur="indefinite"/>
                                        <p:tgtEl>
                                          <p:spTgt spid="609299"/>
                                        </p:tgtEl>
                                        <p:attrNameLst>
                                          <p:attrName>style.opacity</p:attrName>
                                        </p:attrNameLst>
                                      </p:cBhvr>
                                      <p:to>
                                        <p:strVal val="0.5"/>
                                      </p:to>
                                    </p:set>
                                    <p:animEffect filter="image" prLst="opacity: 0.5">
                                      <p:cBhvr rctx="IE">
                                        <p:cTn id="147" dur="indefinite"/>
                                        <p:tgtEl>
                                          <p:spTgt spid="609299"/>
                                        </p:tgtEl>
                                      </p:cBhvr>
                                    </p:animEffect>
                                  </p:childTnLst>
                                </p:cTn>
                              </p:par>
                            </p:childTnLst>
                          </p:cTn>
                        </p:par>
                      </p:childTnLst>
                    </p:cTn>
                  </p:par>
                  <p:par>
                    <p:cTn id="148" fill="hold">
                      <p:stCondLst>
                        <p:cond delay="indefinite"/>
                      </p:stCondLst>
                      <p:childTnLst>
                        <p:par>
                          <p:cTn id="149" fill="hold">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609300"/>
                                        </p:tgtEl>
                                        <p:attrNameLst>
                                          <p:attrName>style.visibility</p:attrName>
                                        </p:attrNameLst>
                                      </p:cBhvr>
                                      <p:to>
                                        <p:strVal val="visible"/>
                                      </p:to>
                                    </p:set>
                                    <p:animEffect transition="in" filter="dissolve">
                                      <p:cBhvr>
                                        <p:cTn id="152" dur="500"/>
                                        <p:tgtEl>
                                          <p:spTgt spid="609300"/>
                                        </p:tgtEl>
                                      </p:cBhvr>
                                    </p:animEffect>
                                  </p:childTnLst>
                                </p:cTn>
                              </p:par>
                            </p:childTnLst>
                          </p:cTn>
                        </p:par>
                        <p:par>
                          <p:cTn id="153" fill="hold">
                            <p:stCondLst>
                              <p:cond delay="500"/>
                            </p:stCondLst>
                            <p:childTnLst>
                              <p:par>
                                <p:cTn id="154" presetID="9" presetClass="emph" presetSubtype="0" grpId="1" nodeType="afterEffect">
                                  <p:stCondLst>
                                    <p:cond delay="0"/>
                                  </p:stCondLst>
                                  <p:childTnLst>
                                    <p:set>
                                      <p:cBhvr rctx="PPT">
                                        <p:cTn id="155" dur="indefinite"/>
                                        <p:tgtEl>
                                          <p:spTgt spid="609298"/>
                                        </p:tgtEl>
                                        <p:attrNameLst>
                                          <p:attrName>style.opacity</p:attrName>
                                        </p:attrNameLst>
                                      </p:cBhvr>
                                      <p:to>
                                        <p:strVal val="0.5"/>
                                      </p:to>
                                    </p:set>
                                    <p:animEffect filter="image" prLst="opacity: 0.5">
                                      <p:cBhvr rctx="IE">
                                        <p:cTn id="156" dur="indefinite"/>
                                        <p:tgtEl>
                                          <p:spTgt spid="60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284" grpId="0"/>
      <p:bldP spid="609284" grpId="1"/>
      <p:bldP spid="609285" grpId="0"/>
      <p:bldP spid="609285" grpId="1"/>
      <p:bldP spid="609286" grpId="0"/>
      <p:bldP spid="609286" grpId="1"/>
      <p:bldP spid="609287" grpId="0"/>
      <p:bldP spid="609287" grpId="1"/>
      <p:bldP spid="609288" grpId="0"/>
      <p:bldP spid="609288" grpId="1"/>
      <p:bldP spid="609289" grpId="0"/>
      <p:bldP spid="609289" grpId="1"/>
      <p:bldP spid="609290" grpId="0"/>
      <p:bldP spid="609290" grpId="1"/>
      <p:bldP spid="609291" grpId="0"/>
      <p:bldP spid="609291" grpId="1"/>
      <p:bldP spid="609292" grpId="0"/>
      <p:bldP spid="609292" grpId="1"/>
      <p:bldP spid="609293" grpId="0"/>
      <p:bldP spid="609293" grpId="1"/>
      <p:bldP spid="609294" grpId="0"/>
      <p:bldP spid="609294" grpId="1"/>
      <p:bldP spid="609295" grpId="0"/>
      <p:bldP spid="609295" grpId="1"/>
      <p:bldP spid="609296" grpId="0"/>
      <p:bldP spid="609296" grpId="1"/>
      <p:bldP spid="609297" grpId="0"/>
      <p:bldP spid="609297" grpId="1"/>
      <p:bldP spid="609298" grpId="0"/>
      <p:bldP spid="609298" grpId="1"/>
      <p:bldP spid="609299" grpId="0"/>
      <p:bldP spid="609299" grpId="1"/>
      <p:bldP spid="609300" grpId="0"/>
      <p:bldP spid="6093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a:xfrm>
            <a:off x="228600" y="152400"/>
            <a:ext cx="7772400" cy="762000"/>
          </a:xfrm>
        </p:spPr>
        <p:txBody>
          <a:bodyPr/>
          <a:lstStyle/>
          <a:p>
            <a:r>
              <a:rPr lang="en-US" sz="3600"/>
              <a:t>Electron Filling in Periodic Table</a:t>
            </a:r>
          </a:p>
        </p:txBody>
      </p:sp>
      <p:sp>
        <p:nvSpPr>
          <p:cNvPr id="146435"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37" name="Rectangle 5"/>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38" name="Rectangle 6"/>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39" name="Rectangle 7"/>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0" name="Rectangle 8"/>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1" name="Rectangle 9"/>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2" name="Rectangle 10"/>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3" name="Rectangle 11"/>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4" name="Rectangle 12"/>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5" name="Rectangle 13"/>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6" name="Rectangle 14"/>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7" name="Rectangle 15"/>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8" name="Rectangle 16"/>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49" name="Rectangle 17"/>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0" name="Rectangle 18"/>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1" name="Rectangle 19"/>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2" name="Rectangle 20"/>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3" name="Rectangle 21"/>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4" name="Rectangle 22"/>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5" name="Rectangle 23"/>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6" name="Rectangle 24"/>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7" name="Rectangle 25"/>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8" name="Rectangle 26"/>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59" name="Rectangle 27"/>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0" name="Rectangle 28"/>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1" name="Rectangle 29"/>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2" name="Rectangle 30"/>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3" name="Rectangle 31"/>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4" name="Rectangle 32"/>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5" name="Rectangle 33"/>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6" name="Rectangle 34"/>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7" name="Rectangle 35"/>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8" name="Rectangle 36"/>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69" name="Rectangle 37"/>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0" name="Rectangle 38"/>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1" name="Rectangle 39"/>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2" name="Rectangle 40"/>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3" name="Rectangle 41"/>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4" name="Rectangle 42"/>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5" name="Rectangle 43"/>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6" name="Rectangle 44"/>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7" name="Rectangle 45"/>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8" name="Rectangle 46"/>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79" name="Rectangle 47"/>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0" name="Rectangle 48"/>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1" name="Rectangle 49"/>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2" name="Rectangle 50"/>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3" name="Rectangle 51"/>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4" name="Rectangle 52"/>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5" name="Rectangle 53"/>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6" name="Rectangle 54"/>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7" name="Rectangle 55"/>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8" name="Rectangle 56"/>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89" name="Rectangle 57"/>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0" name="Rectangle 58"/>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1" name="Rectangle 59"/>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2" name="Rectangle 60"/>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3" name="Rectangle 61"/>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4" name="Rectangle 62"/>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5" name="Rectangle 63"/>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6" name="Rectangle 64"/>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7" name="Rectangle 65"/>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8" name="Rectangle 66"/>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499" name="Rectangle 67"/>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0" name="Rectangle 68"/>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1" name="Rectangle 69"/>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2" name="Rectangle 70"/>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3" name="Rectangle 71"/>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4" name="Rectangle 72"/>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5" name="Rectangle 73"/>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6" name="Rectangle 74"/>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7" name="Rectangle 75"/>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8" name="Rectangle 76"/>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09" name="Rectangle 77"/>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0" name="Rectangle 78"/>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1" name="Rectangle 79"/>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2" name="Rectangle 80"/>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3" name="Rectangle 81"/>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4" name="Rectangle 82"/>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5" name="Rectangle 83"/>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16" name="Rectangle 84"/>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46570" name="AutoShape 13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6571" name="Freeform 139"/>
          <p:cNvSpPr>
            <a:spLocks/>
          </p:cNvSpPr>
          <p:nvPr/>
        </p:nvSpPr>
        <p:spPr bwMode="auto">
          <a:xfrm>
            <a:off x="1295400" y="1447800"/>
            <a:ext cx="6858000" cy="3733800"/>
          </a:xfrm>
          <a:custGeom>
            <a:avLst/>
            <a:gdLst/>
            <a:ahLst/>
            <a:cxnLst>
              <a:cxn ang="0">
                <a:pos x="0" y="0"/>
              </a:cxn>
              <a:cxn ang="0">
                <a:pos x="240" y="0"/>
              </a:cxn>
              <a:cxn ang="0">
                <a:pos x="240" y="336"/>
              </a:cxn>
              <a:cxn ang="0">
                <a:pos x="480" y="336"/>
              </a:cxn>
              <a:cxn ang="0">
                <a:pos x="480" y="1008"/>
              </a:cxn>
              <a:cxn ang="0">
                <a:pos x="2880" y="1008"/>
              </a:cxn>
              <a:cxn ang="0">
                <a:pos x="2880" y="336"/>
              </a:cxn>
              <a:cxn ang="0">
                <a:pos x="4080" y="336"/>
              </a:cxn>
              <a:cxn ang="0">
                <a:pos x="4080" y="0"/>
              </a:cxn>
              <a:cxn ang="0">
                <a:pos x="4320" y="0"/>
              </a:cxn>
              <a:cxn ang="0">
                <a:pos x="4320" y="2016"/>
              </a:cxn>
              <a:cxn ang="0">
                <a:pos x="2160" y="2016"/>
              </a:cxn>
              <a:cxn ang="0">
                <a:pos x="2160" y="2352"/>
              </a:cxn>
              <a:cxn ang="0">
                <a:pos x="0" y="2352"/>
              </a:cxn>
              <a:cxn ang="0">
                <a:pos x="0" y="0"/>
              </a:cxn>
            </a:cxnLst>
            <a:rect l="0" t="0" r="r" b="b"/>
            <a:pathLst>
              <a:path w="4320" h="2352">
                <a:moveTo>
                  <a:pt x="0" y="0"/>
                </a:moveTo>
                <a:lnTo>
                  <a:pt x="240" y="0"/>
                </a:lnTo>
                <a:lnTo>
                  <a:pt x="240" y="336"/>
                </a:lnTo>
                <a:lnTo>
                  <a:pt x="480" y="336"/>
                </a:lnTo>
                <a:lnTo>
                  <a:pt x="480" y="1008"/>
                </a:lnTo>
                <a:lnTo>
                  <a:pt x="2880" y="1008"/>
                </a:lnTo>
                <a:lnTo>
                  <a:pt x="2880" y="336"/>
                </a:lnTo>
                <a:lnTo>
                  <a:pt x="4080" y="336"/>
                </a:lnTo>
                <a:lnTo>
                  <a:pt x="4080" y="0"/>
                </a:lnTo>
                <a:lnTo>
                  <a:pt x="4320" y="0"/>
                </a:lnTo>
                <a:lnTo>
                  <a:pt x="4320" y="2016"/>
                </a:lnTo>
                <a:lnTo>
                  <a:pt x="2160" y="2016"/>
                </a:lnTo>
                <a:lnTo>
                  <a:pt x="2160" y="2352"/>
                </a:lnTo>
                <a:lnTo>
                  <a:pt x="0" y="2352"/>
                </a:lnTo>
                <a:lnTo>
                  <a:pt x="0" y="0"/>
                </a:lnTo>
                <a:close/>
              </a:path>
            </a:pathLst>
          </a:custGeom>
          <a:gradFill rotWithShape="1">
            <a:gsLst>
              <a:gs pos="0">
                <a:schemeClr val="bg2"/>
              </a:gs>
              <a:gs pos="100000">
                <a:schemeClr val="accent1">
                  <a:alpha val="50000"/>
                </a:schemeClr>
              </a:gs>
            </a:gsLst>
            <a:lin ang="18900000" scaled="1"/>
          </a:gradFill>
          <a:ln w="9525">
            <a:noFill/>
            <a:round/>
            <a:headEnd/>
            <a:tailEnd/>
          </a:ln>
          <a:effectLst/>
        </p:spPr>
        <p:txBody>
          <a:bodyPr wrap="none" anchor="ctr"/>
          <a:lstStyle/>
          <a:p>
            <a:endParaRPr lang="en-US"/>
          </a:p>
        </p:txBody>
      </p:sp>
      <p:sp>
        <p:nvSpPr>
          <p:cNvPr id="146572" name="Line 140"/>
          <p:cNvSpPr>
            <a:spLocks noChangeShapeType="1"/>
          </p:cNvSpPr>
          <p:nvPr/>
        </p:nvSpPr>
        <p:spPr bwMode="auto">
          <a:xfrm flipH="1">
            <a:off x="1828800" y="1219200"/>
            <a:ext cx="58674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146573" name="Text Box 141"/>
          <p:cNvSpPr txBox="1">
            <a:spLocks noChangeArrowheads="1"/>
          </p:cNvSpPr>
          <p:nvPr/>
        </p:nvSpPr>
        <p:spPr bwMode="auto">
          <a:xfrm>
            <a:off x="3562350" y="914400"/>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146574" name="Line 142"/>
          <p:cNvSpPr>
            <a:spLocks noChangeShapeType="1"/>
          </p:cNvSpPr>
          <p:nvPr/>
        </p:nvSpPr>
        <p:spPr bwMode="auto">
          <a:xfrm flipH="1">
            <a:off x="1828800" y="5791200"/>
            <a:ext cx="5867400" cy="0"/>
          </a:xfrm>
          <a:prstGeom prst="line">
            <a:avLst/>
          </a:prstGeom>
          <a:noFill/>
          <a:ln w="9525">
            <a:solidFill>
              <a:schemeClr val="tx1"/>
            </a:solidFill>
            <a:round/>
            <a:headEnd type="triangle" w="med" len="med"/>
            <a:tailEnd/>
          </a:ln>
          <a:effectLst/>
        </p:spPr>
        <p:txBody>
          <a:bodyPr wrap="none" anchor="ctr"/>
          <a:lstStyle/>
          <a:p>
            <a:endParaRPr lang="en-US"/>
          </a:p>
        </p:txBody>
      </p:sp>
      <p:sp>
        <p:nvSpPr>
          <p:cNvPr id="146575" name="Text Box 143"/>
          <p:cNvSpPr txBox="1">
            <a:spLocks noChangeArrowheads="1"/>
          </p:cNvSpPr>
          <p:nvPr/>
        </p:nvSpPr>
        <p:spPr bwMode="auto">
          <a:xfrm>
            <a:off x="3414713" y="5486400"/>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
        <p:nvSpPr>
          <p:cNvPr id="146576" name="Line 144"/>
          <p:cNvSpPr>
            <a:spLocks noChangeShapeType="1"/>
          </p:cNvSpPr>
          <p:nvPr/>
        </p:nvSpPr>
        <p:spPr bwMode="auto">
          <a:xfrm>
            <a:off x="838200" y="1981200"/>
            <a:ext cx="0" cy="30480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46577" name="Line 145"/>
          <p:cNvSpPr>
            <a:spLocks noChangeShapeType="1"/>
          </p:cNvSpPr>
          <p:nvPr/>
        </p:nvSpPr>
        <p:spPr bwMode="auto">
          <a:xfrm>
            <a:off x="8686800" y="1600200"/>
            <a:ext cx="0" cy="3048000"/>
          </a:xfrm>
          <a:prstGeom prst="line">
            <a:avLst/>
          </a:prstGeom>
          <a:noFill/>
          <a:ln w="9525">
            <a:solidFill>
              <a:schemeClr val="tx1"/>
            </a:solidFill>
            <a:round/>
            <a:headEnd type="triangle" w="med" len="med"/>
            <a:tailEnd/>
          </a:ln>
          <a:effectLst/>
        </p:spPr>
        <p:txBody>
          <a:bodyPr wrap="none" anchor="ctr"/>
          <a:lstStyle/>
          <a:p>
            <a:endParaRPr lang="en-US"/>
          </a:p>
        </p:txBody>
      </p:sp>
      <p:sp>
        <p:nvSpPr>
          <p:cNvPr id="146578" name="Text Box 146"/>
          <p:cNvSpPr txBox="1">
            <a:spLocks noChangeArrowheads="1"/>
          </p:cNvSpPr>
          <p:nvPr/>
        </p:nvSpPr>
        <p:spPr bwMode="auto">
          <a:xfrm rot="-5400000">
            <a:off x="-581025" y="3248025"/>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146579" name="Text Box 147"/>
          <p:cNvSpPr txBox="1">
            <a:spLocks noChangeArrowheads="1"/>
          </p:cNvSpPr>
          <p:nvPr/>
        </p:nvSpPr>
        <p:spPr bwMode="auto">
          <a:xfrm rot="-5400000">
            <a:off x="7119937" y="3014663"/>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0" name="Rectangle 4"/>
          <p:cNvSpPr>
            <a:spLocks noChangeArrowheads="1"/>
          </p:cNvSpPr>
          <p:nvPr/>
        </p:nvSpPr>
        <p:spPr bwMode="auto">
          <a:xfrm>
            <a:off x="1295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01" name="Rectangle 5"/>
          <p:cNvSpPr>
            <a:spLocks noChangeArrowheads="1"/>
          </p:cNvSpPr>
          <p:nvPr/>
        </p:nvSpPr>
        <p:spPr bwMode="auto">
          <a:xfrm>
            <a:off x="7391400" y="1143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02" name="Rectangle 6"/>
          <p:cNvSpPr>
            <a:spLocks noChangeArrowheads="1"/>
          </p:cNvSpPr>
          <p:nvPr/>
        </p:nvSpPr>
        <p:spPr bwMode="auto">
          <a:xfrm>
            <a:off x="7772400" y="1143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03" name="Rectangle 7"/>
          <p:cNvSpPr>
            <a:spLocks noChangeArrowheads="1"/>
          </p:cNvSpPr>
          <p:nvPr/>
        </p:nvSpPr>
        <p:spPr bwMode="auto">
          <a:xfrm>
            <a:off x="6248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04" name="Rectangle 8"/>
          <p:cNvSpPr>
            <a:spLocks noChangeArrowheads="1"/>
          </p:cNvSpPr>
          <p:nvPr/>
        </p:nvSpPr>
        <p:spPr bwMode="auto">
          <a:xfrm>
            <a:off x="6629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05" name="Rectangle 9"/>
          <p:cNvSpPr>
            <a:spLocks noChangeArrowheads="1"/>
          </p:cNvSpPr>
          <p:nvPr/>
        </p:nvSpPr>
        <p:spPr bwMode="auto">
          <a:xfrm>
            <a:off x="7010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06" name="Rectangle 10"/>
          <p:cNvSpPr>
            <a:spLocks noChangeArrowheads="1"/>
          </p:cNvSpPr>
          <p:nvPr/>
        </p:nvSpPr>
        <p:spPr bwMode="auto">
          <a:xfrm>
            <a:off x="7391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07" name="Rectangle 11"/>
          <p:cNvSpPr>
            <a:spLocks noChangeArrowheads="1"/>
          </p:cNvSpPr>
          <p:nvPr/>
        </p:nvSpPr>
        <p:spPr bwMode="auto">
          <a:xfrm>
            <a:off x="7772400" y="19812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09" name="Rectangle 13"/>
          <p:cNvSpPr>
            <a:spLocks noChangeArrowheads="1"/>
          </p:cNvSpPr>
          <p:nvPr/>
        </p:nvSpPr>
        <p:spPr bwMode="auto">
          <a:xfrm>
            <a:off x="1295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10" name="Rectangle 14"/>
          <p:cNvSpPr>
            <a:spLocks noChangeArrowheads="1"/>
          </p:cNvSpPr>
          <p:nvPr/>
        </p:nvSpPr>
        <p:spPr bwMode="auto">
          <a:xfrm>
            <a:off x="5867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1" name="Rectangle 15"/>
          <p:cNvSpPr>
            <a:spLocks noChangeArrowheads="1"/>
          </p:cNvSpPr>
          <p:nvPr/>
        </p:nvSpPr>
        <p:spPr bwMode="auto">
          <a:xfrm>
            <a:off x="1676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12" name="Rectangle 16"/>
          <p:cNvSpPr>
            <a:spLocks noChangeArrowheads="1"/>
          </p:cNvSpPr>
          <p:nvPr/>
        </p:nvSpPr>
        <p:spPr bwMode="auto">
          <a:xfrm>
            <a:off x="1295400" y="1447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13" name="Rectangle 17"/>
          <p:cNvSpPr>
            <a:spLocks noChangeArrowheads="1"/>
          </p:cNvSpPr>
          <p:nvPr/>
        </p:nvSpPr>
        <p:spPr bwMode="auto">
          <a:xfrm>
            <a:off x="5867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4" name="Rectangle 18"/>
          <p:cNvSpPr>
            <a:spLocks noChangeArrowheads="1"/>
          </p:cNvSpPr>
          <p:nvPr/>
        </p:nvSpPr>
        <p:spPr bwMode="auto">
          <a:xfrm>
            <a:off x="6248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5" name="Rectangle 19"/>
          <p:cNvSpPr>
            <a:spLocks noChangeArrowheads="1"/>
          </p:cNvSpPr>
          <p:nvPr/>
        </p:nvSpPr>
        <p:spPr bwMode="auto">
          <a:xfrm>
            <a:off x="6629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6" name="Rectangle 20"/>
          <p:cNvSpPr>
            <a:spLocks noChangeArrowheads="1"/>
          </p:cNvSpPr>
          <p:nvPr/>
        </p:nvSpPr>
        <p:spPr bwMode="auto">
          <a:xfrm>
            <a:off x="7010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7" name="Rectangle 21"/>
          <p:cNvSpPr>
            <a:spLocks noChangeArrowheads="1"/>
          </p:cNvSpPr>
          <p:nvPr/>
        </p:nvSpPr>
        <p:spPr bwMode="auto">
          <a:xfrm>
            <a:off x="7391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18" name="Rectangle 22"/>
          <p:cNvSpPr>
            <a:spLocks noChangeArrowheads="1"/>
          </p:cNvSpPr>
          <p:nvPr/>
        </p:nvSpPr>
        <p:spPr bwMode="auto">
          <a:xfrm>
            <a:off x="7772400" y="25146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20" name="Rectangle 24"/>
          <p:cNvSpPr>
            <a:spLocks noChangeArrowheads="1"/>
          </p:cNvSpPr>
          <p:nvPr/>
        </p:nvSpPr>
        <p:spPr bwMode="auto">
          <a:xfrm>
            <a:off x="1295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21" name="Rectangle 25"/>
          <p:cNvSpPr>
            <a:spLocks noChangeArrowheads="1"/>
          </p:cNvSpPr>
          <p:nvPr/>
        </p:nvSpPr>
        <p:spPr bwMode="auto">
          <a:xfrm>
            <a:off x="1676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22" name="Rectangle 26"/>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3" name="Rectangle 27"/>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4" name="Rectangle 28"/>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5" name="Rectangle 29"/>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6" name="Rectangle 30"/>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7" name="Rectangle 31"/>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8" name="Rectangle 32"/>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29" name="Rectangle 33"/>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30" name="Rectangle 34"/>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31" name="Rectangle 35"/>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32" name="Rectangle 36"/>
          <p:cNvSpPr>
            <a:spLocks noChangeArrowheads="1"/>
          </p:cNvSpPr>
          <p:nvPr/>
        </p:nvSpPr>
        <p:spPr bwMode="auto">
          <a:xfrm>
            <a:off x="5867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33" name="Rectangle 37"/>
          <p:cNvSpPr>
            <a:spLocks noChangeArrowheads="1"/>
          </p:cNvSpPr>
          <p:nvPr/>
        </p:nvSpPr>
        <p:spPr bwMode="auto">
          <a:xfrm>
            <a:off x="6248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34" name="Rectangle 38"/>
          <p:cNvSpPr>
            <a:spLocks noChangeArrowheads="1"/>
          </p:cNvSpPr>
          <p:nvPr/>
        </p:nvSpPr>
        <p:spPr bwMode="auto">
          <a:xfrm>
            <a:off x="6629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35" name="Rectangle 39"/>
          <p:cNvSpPr>
            <a:spLocks noChangeArrowheads="1"/>
          </p:cNvSpPr>
          <p:nvPr/>
        </p:nvSpPr>
        <p:spPr bwMode="auto">
          <a:xfrm>
            <a:off x="7010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36" name="Rectangle 40"/>
          <p:cNvSpPr>
            <a:spLocks noChangeArrowheads="1"/>
          </p:cNvSpPr>
          <p:nvPr/>
        </p:nvSpPr>
        <p:spPr bwMode="auto">
          <a:xfrm>
            <a:off x="7391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37" name="Rectangle 41"/>
          <p:cNvSpPr>
            <a:spLocks noChangeArrowheads="1"/>
          </p:cNvSpPr>
          <p:nvPr/>
        </p:nvSpPr>
        <p:spPr bwMode="auto">
          <a:xfrm>
            <a:off x="7772400" y="3048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39" name="Rectangle 43"/>
          <p:cNvSpPr>
            <a:spLocks noChangeArrowheads="1"/>
          </p:cNvSpPr>
          <p:nvPr/>
        </p:nvSpPr>
        <p:spPr bwMode="auto">
          <a:xfrm>
            <a:off x="1295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40" name="Rectangle 44"/>
          <p:cNvSpPr>
            <a:spLocks noChangeArrowheads="1"/>
          </p:cNvSpPr>
          <p:nvPr/>
        </p:nvSpPr>
        <p:spPr bwMode="auto">
          <a:xfrm>
            <a:off x="1676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41" name="Rectangle 45"/>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2" name="Rectangle 46"/>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3" name="Rectangle 47"/>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4" name="Rectangle 48"/>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5" name="Rectangle 49"/>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6" name="Rectangle 50"/>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7" name="Rectangle 51"/>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8" name="Rectangle 52"/>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49" name="Rectangle 53"/>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50" name="Rectangle 54"/>
          <p:cNvSpPr>
            <a:spLocks noChangeArrowheads="1"/>
          </p:cNvSpPr>
          <p:nvPr/>
        </p:nvSpPr>
        <p:spPr bwMode="auto">
          <a:xfrm>
            <a:off x="5486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51" name="Rectangle 55"/>
          <p:cNvSpPr>
            <a:spLocks noChangeArrowheads="1"/>
          </p:cNvSpPr>
          <p:nvPr/>
        </p:nvSpPr>
        <p:spPr bwMode="auto">
          <a:xfrm>
            <a:off x="5867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52" name="Rectangle 56"/>
          <p:cNvSpPr>
            <a:spLocks noChangeArrowheads="1"/>
          </p:cNvSpPr>
          <p:nvPr/>
        </p:nvSpPr>
        <p:spPr bwMode="auto">
          <a:xfrm>
            <a:off x="6248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53" name="Rectangle 57"/>
          <p:cNvSpPr>
            <a:spLocks noChangeArrowheads="1"/>
          </p:cNvSpPr>
          <p:nvPr/>
        </p:nvSpPr>
        <p:spPr bwMode="auto">
          <a:xfrm>
            <a:off x="6629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54" name="Rectangle 58"/>
          <p:cNvSpPr>
            <a:spLocks noChangeArrowheads="1"/>
          </p:cNvSpPr>
          <p:nvPr/>
        </p:nvSpPr>
        <p:spPr bwMode="auto">
          <a:xfrm>
            <a:off x="7010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55" name="Rectangle 59"/>
          <p:cNvSpPr>
            <a:spLocks noChangeArrowheads="1"/>
          </p:cNvSpPr>
          <p:nvPr/>
        </p:nvSpPr>
        <p:spPr bwMode="auto">
          <a:xfrm>
            <a:off x="7391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56" name="Rectangle 60"/>
          <p:cNvSpPr>
            <a:spLocks noChangeArrowheads="1"/>
          </p:cNvSpPr>
          <p:nvPr/>
        </p:nvSpPr>
        <p:spPr bwMode="auto">
          <a:xfrm>
            <a:off x="7772400" y="35814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58" name="Rectangle 62"/>
          <p:cNvSpPr>
            <a:spLocks noChangeArrowheads="1"/>
          </p:cNvSpPr>
          <p:nvPr/>
        </p:nvSpPr>
        <p:spPr bwMode="auto">
          <a:xfrm>
            <a:off x="1295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59" name="Rectangle 63"/>
          <p:cNvSpPr>
            <a:spLocks noChangeArrowheads="1"/>
          </p:cNvSpPr>
          <p:nvPr/>
        </p:nvSpPr>
        <p:spPr bwMode="auto">
          <a:xfrm>
            <a:off x="1676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60" name="Rectangle 64"/>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0961" name="Rectangle 65"/>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2" name="Rectangle 66"/>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3" name="Rectangle 67"/>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4" name="Rectangle 68"/>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5" name="Rectangle 69"/>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6" name="Rectangle 70"/>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7" name="Rectangle 71"/>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8" name="Rectangle 72"/>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69" name="Rectangle 73"/>
          <p:cNvSpPr>
            <a:spLocks noChangeArrowheads="1"/>
          </p:cNvSpPr>
          <p:nvPr/>
        </p:nvSpPr>
        <p:spPr bwMode="auto">
          <a:xfrm>
            <a:off x="5486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70" name="Rectangle 74"/>
          <p:cNvSpPr>
            <a:spLocks noChangeArrowheads="1"/>
          </p:cNvSpPr>
          <p:nvPr/>
        </p:nvSpPr>
        <p:spPr bwMode="auto">
          <a:xfrm>
            <a:off x="5867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71" name="Rectangle 75"/>
          <p:cNvSpPr>
            <a:spLocks noChangeArrowheads="1"/>
          </p:cNvSpPr>
          <p:nvPr/>
        </p:nvSpPr>
        <p:spPr bwMode="auto">
          <a:xfrm>
            <a:off x="6248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72" name="Rectangle 76"/>
          <p:cNvSpPr>
            <a:spLocks noChangeArrowheads="1"/>
          </p:cNvSpPr>
          <p:nvPr/>
        </p:nvSpPr>
        <p:spPr bwMode="auto">
          <a:xfrm>
            <a:off x="6629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73" name="Rectangle 77"/>
          <p:cNvSpPr>
            <a:spLocks noChangeArrowheads="1"/>
          </p:cNvSpPr>
          <p:nvPr/>
        </p:nvSpPr>
        <p:spPr bwMode="auto">
          <a:xfrm>
            <a:off x="7010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74" name="Rectangle 78"/>
          <p:cNvSpPr>
            <a:spLocks noChangeArrowheads="1"/>
          </p:cNvSpPr>
          <p:nvPr/>
        </p:nvSpPr>
        <p:spPr bwMode="auto">
          <a:xfrm>
            <a:off x="7391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80975" name="Rectangle 79"/>
          <p:cNvSpPr>
            <a:spLocks noChangeArrowheads="1"/>
          </p:cNvSpPr>
          <p:nvPr/>
        </p:nvSpPr>
        <p:spPr bwMode="auto">
          <a:xfrm>
            <a:off x="7772400" y="41148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80977" name="Rectangle 81"/>
          <p:cNvSpPr>
            <a:spLocks noChangeArrowheads="1"/>
          </p:cNvSpPr>
          <p:nvPr/>
        </p:nvSpPr>
        <p:spPr bwMode="auto">
          <a:xfrm>
            <a:off x="1295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78" name="Rectangle 82"/>
          <p:cNvSpPr>
            <a:spLocks noChangeArrowheads="1"/>
          </p:cNvSpPr>
          <p:nvPr/>
        </p:nvSpPr>
        <p:spPr bwMode="auto">
          <a:xfrm>
            <a:off x="1676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79" name="Rectangle 83"/>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0980" name="Rectangle 84"/>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1" name="Rectangle 85"/>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2" name="Rectangle 86"/>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3" name="Rectangle 87"/>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4" name="Rectangle 88"/>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5" name="Rectangle 89"/>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80986" name="Rectangle 90"/>
          <p:cNvSpPr>
            <a:spLocks noChangeArrowheads="1"/>
          </p:cNvSpPr>
          <p:nvPr/>
        </p:nvSpPr>
        <p:spPr bwMode="auto">
          <a:xfrm>
            <a:off x="1676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80988" name="Rectangle 92"/>
          <p:cNvSpPr>
            <a:spLocks noChangeArrowheads="1"/>
          </p:cNvSpPr>
          <p:nvPr/>
        </p:nvSpPr>
        <p:spPr bwMode="auto">
          <a:xfrm>
            <a:off x="281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89" name="Rectangle 93"/>
          <p:cNvSpPr>
            <a:spLocks noChangeArrowheads="1"/>
          </p:cNvSpPr>
          <p:nvPr/>
        </p:nvSpPr>
        <p:spPr bwMode="auto">
          <a:xfrm>
            <a:off x="320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0" name="Rectangle 94"/>
          <p:cNvSpPr>
            <a:spLocks noChangeArrowheads="1"/>
          </p:cNvSpPr>
          <p:nvPr/>
        </p:nvSpPr>
        <p:spPr bwMode="auto">
          <a:xfrm>
            <a:off x="358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1" name="Rectangle 95"/>
          <p:cNvSpPr>
            <a:spLocks noChangeArrowheads="1"/>
          </p:cNvSpPr>
          <p:nvPr/>
        </p:nvSpPr>
        <p:spPr bwMode="auto">
          <a:xfrm>
            <a:off x="396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2" name="Rectangle 96"/>
          <p:cNvSpPr>
            <a:spLocks noChangeArrowheads="1"/>
          </p:cNvSpPr>
          <p:nvPr/>
        </p:nvSpPr>
        <p:spPr bwMode="auto">
          <a:xfrm>
            <a:off x="4343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3" name="Rectangle 97"/>
          <p:cNvSpPr>
            <a:spLocks noChangeArrowheads="1"/>
          </p:cNvSpPr>
          <p:nvPr/>
        </p:nvSpPr>
        <p:spPr bwMode="auto">
          <a:xfrm>
            <a:off x="4724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4" name="Rectangle 98"/>
          <p:cNvSpPr>
            <a:spLocks noChangeArrowheads="1"/>
          </p:cNvSpPr>
          <p:nvPr/>
        </p:nvSpPr>
        <p:spPr bwMode="auto">
          <a:xfrm>
            <a:off x="5105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5" name="Rectangle 99"/>
          <p:cNvSpPr>
            <a:spLocks noChangeArrowheads="1"/>
          </p:cNvSpPr>
          <p:nvPr/>
        </p:nvSpPr>
        <p:spPr bwMode="auto">
          <a:xfrm>
            <a:off x="5486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6" name="Rectangle 100"/>
          <p:cNvSpPr>
            <a:spLocks noChangeArrowheads="1"/>
          </p:cNvSpPr>
          <p:nvPr/>
        </p:nvSpPr>
        <p:spPr bwMode="auto">
          <a:xfrm>
            <a:off x="5867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7" name="Rectangle 101"/>
          <p:cNvSpPr>
            <a:spLocks noChangeArrowheads="1"/>
          </p:cNvSpPr>
          <p:nvPr/>
        </p:nvSpPr>
        <p:spPr bwMode="auto">
          <a:xfrm>
            <a:off x="6248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8" name="Rectangle 102"/>
          <p:cNvSpPr>
            <a:spLocks noChangeArrowheads="1"/>
          </p:cNvSpPr>
          <p:nvPr/>
        </p:nvSpPr>
        <p:spPr bwMode="auto">
          <a:xfrm>
            <a:off x="662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0999" name="Rectangle 103"/>
          <p:cNvSpPr>
            <a:spLocks noChangeArrowheads="1"/>
          </p:cNvSpPr>
          <p:nvPr/>
        </p:nvSpPr>
        <p:spPr bwMode="auto">
          <a:xfrm>
            <a:off x="701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0" name="Rectangle 104"/>
          <p:cNvSpPr>
            <a:spLocks noChangeArrowheads="1"/>
          </p:cNvSpPr>
          <p:nvPr/>
        </p:nvSpPr>
        <p:spPr bwMode="auto">
          <a:xfrm>
            <a:off x="739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1" name="Rectangle 105"/>
          <p:cNvSpPr>
            <a:spLocks noChangeArrowheads="1"/>
          </p:cNvSpPr>
          <p:nvPr/>
        </p:nvSpPr>
        <p:spPr bwMode="auto">
          <a:xfrm>
            <a:off x="777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2" name="Rectangle 106"/>
          <p:cNvSpPr>
            <a:spLocks noChangeArrowheads="1"/>
          </p:cNvSpPr>
          <p:nvPr/>
        </p:nvSpPr>
        <p:spPr bwMode="auto">
          <a:xfrm>
            <a:off x="281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3" name="Rectangle 107"/>
          <p:cNvSpPr>
            <a:spLocks noChangeArrowheads="1"/>
          </p:cNvSpPr>
          <p:nvPr/>
        </p:nvSpPr>
        <p:spPr bwMode="auto">
          <a:xfrm>
            <a:off x="320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4" name="Rectangle 108"/>
          <p:cNvSpPr>
            <a:spLocks noChangeArrowheads="1"/>
          </p:cNvSpPr>
          <p:nvPr/>
        </p:nvSpPr>
        <p:spPr bwMode="auto">
          <a:xfrm>
            <a:off x="358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5" name="Rectangle 109"/>
          <p:cNvSpPr>
            <a:spLocks noChangeArrowheads="1"/>
          </p:cNvSpPr>
          <p:nvPr/>
        </p:nvSpPr>
        <p:spPr bwMode="auto">
          <a:xfrm>
            <a:off x="396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6" name="Rectangle 110"/>
          <p:cNvSpPr>
            <a:spLocks noChangeArrowheads="1"/>
          </p:cNvSpPr>
          <p:nvPr/>
        </p:nvSpPr>
        <p:spPr bwMode="auto">
          <a:xfrm>
            <a:off x="4343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7" name="Rectangle 111"/>
          <p:cNvSpPr>
            <a:spLocks noChangeArrowheads="1"/>
          </p:cNvSpPr>
          <p:nvPr/>
        </p:nvSpPr>
        <p:spPr bwMode="auto">
          <a:xfrm>
            <a:off x="4724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8" name="Rectangle 112"/>
          <p:cNvSpPr>
            <a:spLocks noChangeArrowheads="1"/>
          </p:cNvSpPr>
          <p:nvPr/>
        </p:nvSpPr>
        <p:spPr bwMode="auto">
          <a:xfrm>
            <a:off x="5105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09" name="Rectangle 113"/>
          <p:cNvSpPr>
            <a:spLocks noChangeArrowheads="1"/>
          </p:cNvSpPr>
          <p:nvPr/>
        </p:nvSpPr>
        <p:spPr bwMode="auto">
          <a:xfrm>
            <a:off x="5486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0" name="Rectangle 114"/>
          <p:cNvSpPr>
            <a:spLocks noChangeArrowheads="1"/>
          </p:cNvSpPr>
          <p:nvPr/>
        </p:nvSpPr>
        <p:spPr bwMode="auto">
          <a:xfrm>
            <a:off x="5867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1" name="Rectangle 115"/>
          <p:cNvSpPr>
            <a:spLocks noChangeArrowheads="1"/>
          </p:cNvSpPr>
          <p:nvPr/>
        </p:nvSpPr>
        <p:spPr bwMode="auto">
          <a:xfrm>
            <a:off x="6248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2" name="Rectangle 116"/>
          <p:cNvSpPr>
            <a:spLocks noChangeArrowheads="1"/>
          </p:cNvSpPr>
          <p:nvPr/>
        </p:nvSpPr>
        <p:spPr bwMode="auto">
          <a:xfrm>
            <a:off x="662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3" name="Rectangle 117"/>
          <p:cNvSpPr>
            <a:spLocks noChangeArrowheads="1"/>
          </p:cNvSpPr>
          <p:nvPr/>
        </p:nvSpPr>
        <p:spPr bwMode="auto">
          <a:xfrm>
            <a:off x="701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4" name="Rectangle 118"/>
          <p:cNvSpPr>
            <a:spLocks noChangeArrowheads="1"/>
          </p:cNvSpPr>
          <p:nvPr/>
        </p:nvSpPr>
        <p:spPr bwMode="auto">
          <a:xfrm>
            <a:off x="739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5" name="Rectangle 119"/>
          <p:cNvSpPr>
            <a:spLocks noChangeArrowheads="1"/>
          </p:cNvSpPr>
          <p:nvPr/>
        </p:nvSpPr>
        <p:spPr bwMode="auto">
          <a:xfrm>
            <a:off x="777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81016" name="Rectangle 120"/>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1017" name="Rectangle 121"/>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1018" name="AutoShape 122"/>
          <p:cNvSpPr>
            <a:spLocks/>
          </p:cNvSpPr>
          <p:nvPr/>
        </p:nvSpPr>
        <p:spPr bwMode="auto">
          <a:xfrm rot="-5400000">
            <a:off x="1562100" y="8763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81019" name="AutoShape 123"/>
          <p:cNvSpPr>
            <a:spLocks/>
          </p:cNvSpPr>
          <p:nvPr/>
        </p:nvSpPr>
        <p:spPr bwMode="auto">
          <a:xfrm rot="-5400000">
            <a:off x="3886200" y="1066800"/>
            <a:ext cx="152400" cy="3657600"/>
          </a:xfrm>
          <a:prstGeom prst="rightBrace">
            <a:avLst>
              <a:gd name="adj1" fmla="val 200000"/>
              <a:gd name="adj2" fmla="val 50000"/>
            </a:avLst>
          </a:prstGeom>
          <a:noFill/>
          <a:ln w="9525">
            <a:solidFill>
              <a:schemeClr val="tx1"/>
            </a:solidFill>
            <a:round/>
            <a:headEnd/>
            <a:tailEnd/>
          </a:ln>
          <a:effectLst/>
        </p:spPr>
        <p:txBody>
          <a:bodyPr wrap="none" anchor="ctr"/>
          <a:lstStyle/>
          <a:p>
            <a:endParaRPr lang="en-US"/>
          </a:p>
        </p:txBody>
      </p:sp>
      <p:sp>
        <p:nvSpPr>
          <p:cNvPr id="81020" name="Line 124"/>
          <p:cNvSpPr>
            <a:spLocks noChangeShapeType="1"/>
          </p:cNvSpPr>
          <p:nvPr/>
        </p:nvSpPr>
        <p:spPr bwMode="auto">
          <a:xfrm flipV="1">
            <a:off x="2057400" y="1447800"/>
            <a:ext cx="0" cy="457200"/>
          </a:xfrm>
          <a:prstGeom prst="line">
            <a:avLst/>
          </a:prstGeom>
          <a:noFill/>
          <a:ln w="9525" cap="rnd">
            <a:solidFill>
              <a:schemeClr val="tx1"/>
            </a:solidFill>
            <a:prstDash val="sysDot"/>
            <a:round/>
            <a:headEnd/>
            <a:tailEnd/>
          </a:ln>
          <a:effectLst/>
        </p:spPr>
        <p:txBody>
          <a:bodyPr/>
          <a:lstStyle/>
          <a:p>
            <a:endParaRPr lang="en-US"/>
          </a:p>
        </p:txBody>
      </p:sp>
      <p:sp>
        <p:nvSpPr>
          <p:cNvPr id="81021" name="AutoShape 125"/>
          <p:cNvSpPr>
            <a:spLocks/>
          </p:cNvSpPr>
          <p:nvPr/>
        </p:nvSpPr>
        <p:spPr bwMode="auto">
          <a:xfrm rot="-5400000">
            <a:off x="6934200" y="685800"/>
            <a:ext cx="152400" cy="2286000"/>
          </a:xfrm>
          <a:prstGeom prst="rightBrace">
            <a:avLst>
              <a:gd name="adj1" fmla="val 125000"/>
              <a:gd name="adj2" fmla="val 50000"/>
            </a:avLst>
          </a:prstGeom>
          <a:noFill/>
          <a:ln w="9525">
            <a:solidFill>
              <a:schemeClr val="tx1"/>
            </a:solidFill>
            <a:round/>
            <a:headEnd/>
            <a:tailEnd/>
          </a:ln>
          <a:effectLst/>
        </p:spPr>
        <p:txBody>
          <a:bodyPr wrap="none" anchor="ctr"/>
          <a:lstStyle/>
          <a:p>
            <a:endParaRPr lang="en-US"/>
          </a:p>
        </p:txBody>
      </p:sp>
      <p:sp>
        <p:nvSpPr>
          <p:cNvPr id="81022" name="AutoShape 126"/>
          <p:cNvSpPr>
            <a:spLocks/>
          </p:cNvSpPr>
          <p:nvPr/>
        </p:nvSpPr>
        <p:spPr bwMode="auto">
          <a:xfrm rot="-5400000">
            <a:off x="7658100" y="5715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81023" name="Text Box 127"/>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81024" name="Text Box 128"/>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81025" name="Text Box 129"/>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81026" name="Text Box 130"/>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81027" name="Text Box 131"/>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81028" name="Text Box 132"/>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81029" name="Text Box 133"/>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81030" name="Text Box 134"/>
          <p:cNvSpPr txBox="1">
            <a:spLocks noChangeArrowheads="1"/>
          </p:cNvSpPr>
          <p:nvPr/>
        </p:nvSpPr>
        <p:spPr bwMode="auto">
          <a:xfrm>
            <a:off x="1568450" y="8493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81031" name="Text Box 135"/>
          <p:cNvSpPr txBox="1">
            <a:spLocks noChangeArrowheads="1"/>
          </p:cNvSpPr>
          <p:nvPr/>
        </p:nvSpPr>
        <p:spPr bwMode="auto">
          <a:xfrm>
            <a:off x="3846513" y="2525713"/>
            <a:ext cx="292100" cy="304800"/>
          </a:xfrm>
          <a:prstGeom prst="rect">
            <a:avLst/>
          </a:prstGeom>
          <a:noFill/>
          <a:ln w="9525">
            <a:noFill/>
            <a:miter lim="800000"/>
            <a:headEnd/>
            <a:tailEnd/>
          </a:ln>
          <a:effectLst/>
        </p:spPr>
        <p:txBody>
          <a:bodyPr wrap="none">
            <a:spAutoFit/>
          </a:bodyPr>
          <a:lstStyle/>
          <a:p>
            <a:r>
              <a:rPr lang="en-US" sz="1400" b="1" i="1"/>
              <a:t>d</a:t>
            </a:r>
          </a:p>
        </p:txBody>
      </p:sp>
      <p:sp>
        <p:nvSpPr>
          <p:cNvPr id="81032" name="Text Box 136"/>
          <p:cNvSpPr txBox="1">
            <a:spLocks noChangeArrowheads="1"/>
          </p:cNvSpPr>
          <p:nvPr/>
        </p:nvSpPr>
        <p:spPr bwMode="auto">
          <a:xfrm>
            <a:off x="6894513" y="1458913"/>
            <a:ext cx="292100" cy="304800"/>
          </a:xfrm>
          <a:prstGeom prst="rect">
            <a:avLst/>
          </a:prstGeom>
          <a:noFill/>
          <a:ln w="9525">
            <a:noFill/>
            <a:miter lim="800000"/>
            <a:headEnd/>
            <a:tailEnd/>
          </a:ln>
          <a:effectLst/>
        </p:spPr>
        <p:txBody>
          <a:bodyPr wrap="none">
            <a:spAutoFit/>
          </a:bodyPr>
          <a:lstStyle/>
          <a:p>
            <a:r>
              <a:rPr lang="en-US" sz="1400" b="1" i="1"/>
              <a:t>p</a:t>
            </a:r>
          </a:p>
        </p:txBody>
      </p:sp>
      <p:sp>
        <p:nvSpPr>
          <p:cNvPr id="81033" name="Text Box 137"/>
          <p:cNvSpPr txBox="1">
            <a:spLocks noChangeArrowheads="1"/>
          </p:cNvSpPr>
          <p:nvPr/>
        </p:nvSpPr>
        <p:spPr bwMode="auto">
          <a:xfrm>
            <a:off x="7664450" y="5445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81034" name="AutoShape 138"/>
          <p:cNvSpPr>
            <a:spLocks/>
          </p:cNvSpPr>
          <p:nvPr/>
        </p:nvSpPr>
        <p:spPr bwMode="auto">
          <a:xfrm rot="-5400000">
            <a:off x="5410200" y="2819400"/>
            <a:ext cx="152400" cy="5334000"/>
          </a:xfrm>
          <a:prstGeom prst="rightBrace">
            <a:avLst>
              <a:gd name="adj1" fmla="val 291667"/>
              <a:gd name="adj2" fmla="val 50000"/>
            </a:avLst>
          </a:prstGeom>
          <a:noFill/>
          <a:ln w="9525">
            <a:solidFill>
              <a:schemeClr val="tx1"/>
            </a:solidFill>
            <a:round/>
            <a:headEnd/>
            <a:tailEnd/>
          </a:ln>
          <a:effectLst/>
        </p:spPr>
        <p:txBody>
          <a:bodyPr wrap="none" anchor="ctr"/>
          <a:lstStyle/>
          <a:p>
            <a:endParaRPr lang="en-US"/>
          </a:p>
        </p:txBody>
      </p:sp>
      <p:sp>
        <p:nvSpPr>
          <p:cNvPr id="81035" name="Text Box 139"/>
          <p:cNvSpPr txBox="1">
            <a:spLocks noChangeArrowheads="1"/>
          </p:cNvSpPr>
          <p:nvPr/>
        </p:nvSpPr>
        <p:spPr bwMode="auto">
          <a:xfrm>
            <a:off x="5394325" y="5083175"/>
            <a:ext cx="242888" cy="304800"/>
          </a:xfrm>
          <a:prstGeom prst="rect">
            <a:avLst/>
          </a:prstGeom>
          <a:noFill/>
          <a:ln w="9525">
            <a:noFill/>
            <a:miter lim="800000"/>
            <a:headEnd/>
            <a:tailEnd/>
          </a:ln>
          <a:effectLst/>
        </p:spPr>
        <p:txBody>
          <a:bodyPr wrap="none">
            <a:spAutoFit/>
          </a:bodyPr>
          <a:lstStyle/>
          <a:p>
            <a:r>
              <a:rPr lang="en-US" sz="1400" b="1" i="1"/>
              <a:t>f</a:t>
            </a:r>
          </a:p>
        </p:txBody>
      </p:sp>
      <p:sp>
        <p:nvSpPr>
          <p:cNvPr id="81036" name="Text Box 140"/>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81037" name="Text Box 141"/>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81038" name="Text Box 142"/>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81039" name="Text Box 143"/>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81040" name="Rectangle 144"/>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81041" name="Rectangle 145"/>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81042" name="Rectangle 146"/>
          <p:cNvSpPr>
            <a:spLocks noChangeArrowheads="1"/>
          </p:cNvSpPr>
          <p:nvPr/>
        </p:nvSpPr>
        <p:spPr bwMode="auto">
          <a:xfrm>
            <a:off x="7391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endParaRPr lang="en-US" sz="1000"/>
          </a:p>
          <a:p>
            <a:pPr algn="ctr"/>
            <a:endParaRPr lang="en-US" sz="1000"/>
          </a:p>
          <a:p>
            <a:pPr algn="ctr"/>
            <a:r>
              <a:rPr lang="en-US" sz="1000"/>
              <a:t>1</a:t>
            </a:r>
            <a:endParaRPr lang="en-US" sz="1000" baseline="30000"/>
          </a:p>
        </p:txBody>
      </p:sp>
      <p:sp>
        <p:nvSpPr>
          <p:cNvPr id="81043" name="Rectangle 147"/>
          <p:cNvSpPr>
            <a:spLocks noChangeArrowheads="1"/>
          </p:cNvSpPr>
          <p:nvPr/>
        </p:nvSpPr>
        <p:spPr bwMode="auto">
          <a:xfrm>
            <a:off x="7772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81044" name="Rectangle 148"/>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81045" name="Rectangle 149"/>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81046" name="Rectangle 150"/>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81047" name="Rectangle 151"/>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81048" name="Rectangle 152"/>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81049" name="Rectangle 153"/>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81050" name="Rectangle 154"/>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81051" name="Rectangle 155"/>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81052" name="Rectangle 156"/>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81053" name="Rectangle 157"/>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81054" name="Rectangle 158"/>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81055" name="Rectangle 159"/>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81056" name="Rectangle 160"/>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81057" name="Rectangle 161"/>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81058" name="Rectangle 162"/>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81059" name="Rectangle 163"/>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81060" name="Rectangle 164"/>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81061" name="Rectangle 165"/>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81062" name="Rectangle 166"/>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81063" name="Rectangle 167"/>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81064" name="Rectangle 168"/>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81065" name="Rectangle 169"/>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81066" name="Rectangle 170"/>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81067" name="Rectangle 171"/>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81068" name="Rectangle 172"/>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81069" name="Rectangle 173"/>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81070" name="Rectangle 174"/>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81071" name="Rectangle 175"/>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81072" name="Rectangle 176"/>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81073" name="Rectangle 177"/>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81074" name="Rectangle 178"/>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81075" name="Rectangle 179"/>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81076" name="Rectangle 180"/>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81077" name="Rectangle 181"/>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81078" name="Rectangle 182"/>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81079" name="Rectangle 183"/>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81080" name="Rectangle 184"/>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81081" name="Rectangle 185"/>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81082" name="Rectangle 186"/>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81083" name="Rectangle 187"/>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81084" name="Rectangle 188"/>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81085" name="Rectangle 189"/>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81086" name="Rectangle 190"/>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81087" name="Rectangle 191"/>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81088" name="Rectangle 192"/>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81089" name="Rectangle 193"/>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81090" name="Rectangle 194"/>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81091" name="Rectangle 195"/>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81092" name="Rectangle 196"/>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81093" name="Rectangle 197"/>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81094" name="Rectangle 198"/>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81095" name="Rectangle 199"/>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81096" name="Rectangle 200"/>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81097" name="Rectangle 201"/>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1098" name="Rectangle 202"/>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81099" name="Rectangle 203"/>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81100" name="Rectangle 204"/>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81101" name="Rectangle 205"/>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81102" name="Rectangle 206"/>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81103" name="Rectangle 207"/>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81104" name="Rectangle 208"/>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81105" name="Rectangle 209"/>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81106" name="Rectangle 210"/>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81107" name="Rectangle 211"/>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81108" name="Rectangle 212"/>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81109" name="Rectangle 213"/>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81110" name="Rectangle 214"/>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81111" name="Rectangle 215"/>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81112" name="Rectangle 216"/>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81113" name="Rectangle 217"/>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81114" name="Rectangle 218"/>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81115" name="Rectangle 219"/>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81116" name="Rectangle 220"/>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81117" name="Rectangle 221"/>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81118" name="Rectangle 222"/>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81119" name="Rectangle 223"/>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81120" name="Rectangle 224"/>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81121" name="Rectangle 225"/>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81122" name="Rectangle 226"/>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81123" name="Rectangle 227"/>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81124" name="Rectangle 228"/>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81125" name="Rectangle 229"/>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81126" name="Rectangle 230"/>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81127" name="Rectangle 231"/>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81128" name="Rectangle 232"/>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81129" name="Rectangle 233"/>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81130" name="Rectangle 234"/>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81131" name="Rectangle 235"/>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81132" name="Rectangle 236"/>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81133" name="Rectangle 237"/>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81134" name="Rectangle 238"/>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81135" name="Rectangle 239"/>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81136" name="Rectangle 240"/>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81137" name="Rectangle 241"/>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81138" name="Rectangle 242"/>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81139" name="Rectangle 243"/>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81140" name="Rectangle 244"/>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81141" name="Rectangle 245"/>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81142" name="Rectangle 246"/>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81143" name="Rectangle 247"/>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81144" name="Rectangle 248"/>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81145" name="Rectangle 249"/>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81146" name="Rectangle 250"/>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81147" name="Rectangle 251"/>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81148" name="Rectangle 252"/>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81149" name="Rectangle 253"/>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81150" name="Rectangle 254"/>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81151" name="Rectangle 255"/>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81152" name="Rectangle 256"/>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81153" name="Text Box 257"/>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81154" name="Text Box 258"/>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81155" name="Text Box 259"/>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81156" name="Text Box 260"/>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81157" name="Text Box 261"/>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81158" name="Text Box 262"/>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81159" name="Text Box 263"/>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81160" name="Text Box 264"/>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81161" name="Text Box 265"/>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81162" name="Text Box 266"/>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81163" name="Rectangle 267"/>
          <p:cNvSpPr>
            <a:spLocks noGrp="1" noChangeArrowheads="1"/>
          </p:cNvSpPr>
          <p:nvPr>
            <p:ph type="title"/>
          </p:nvPr>
        </p:nvSpPr>
        <p:spPr>
          <a:xfrm>
            <a:off x="2133600" y="533400"/>
            <a:ext cx="4800600" cy="609600"/>
          </a:xfrm>
        </p:spPr>
        <p:txBody>
          <a:bodyPr/>
          <a:lstStyle/>
          <a:p>
            <a:r>
              <a:rPr lang="en-US"/>
              <a:t>Periodic Table</a:t>
            </a:r>
          </a:p>
        </p:txBody>
      </p:sp>
      <p:sp>
        <p:nvSpPr>
          <p:cNvPr id="81164" name="AutoShape 26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76" name="Rectangle 4"/>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077" name="Rectangle 5"/>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78" name="Rectangle 6"/>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79" name="Rectangle 7"/>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0" name="Rectangle 8"/>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1" name="Rectangle 9"/>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082" name="Rectangle 10"/>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3" name="Rectangle 11"/>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4" name="Rectangle 12"/>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5" name="Rectangle 13"/>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6" name="Rectangle 14"/>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7" name="Rectangle 15"/>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8" name="Rectangle 16"/>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89" name="Rectangle 17"/>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0" name="Rectangle 18"/>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1" name="Rectangle 19"/>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092" name="Rectangle 20"/>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3" name="Rectangle 21"/>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4" name="Rectangle 22"/>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5" name="Rectangle 23"/>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6" name="Rectangle 24"/>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7" name="Rectangle 25"/>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8" name="Rectangle 26"/>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099" name="Rectangle 27"/>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0" name="Rectangle 28"/>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1" name="Rectangle 29"/>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2" name="Rectangle 30"/>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3" name="Rectangle 31"/>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4" name="Rectangle 32"/>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5" name="Rectangle 33"/>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6" name="Rectangle 34"/>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7" name="Rectangle 35"/>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8" name="Rectangle 36"/>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09" name="Rectangle 37"/>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110" name="Rectangle 38"/>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1" name="Rectangle 39"/>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2" name="Rectangle 40"/>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3" name="Rectangle 41"/>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4" name="Rectangle 42"/>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5" name="Rectangle 43"/>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6" name="Rectangle 44"/>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7" name="Rectangle 45"/>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8" name="Rectangle 46"/>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19" name="Rectangle 47"/>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0" name="Rectangle 48"/>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1" name="Rectangle 49"/>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2" name="Rectangle 50"/>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3" name="Rectangle 51"/>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4" name="Rectangle 52"/>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5" name="Rectangle 53"/>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6" name="Rectangle 54"/>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7" name="Rectangle 55"/>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128" name="Rectangle 56"/>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29" name="Rectangle 57"/>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1" name="Rectangle 59"/>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2" name="Rectangle 60"/>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3" name="Rectangle 61"/>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4" name="Rectangle 62"/>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5" name="Rectangle 63"/>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6" name="Rectangle 64"/>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7" name="Rectangle 65"/>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8" name="Rectangle 66"/>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39" name="Rectangle 67"/>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0" name="Rectangle 68"/>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1" name="Rectangle 69"/>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2" name="Rectangle 70"/>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3" name="Rectangle 71"/>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4" name="Rectangle 72"/>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45" name="Rectangle 73"/>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155" name="Rectangle 83"/>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131184" name="Rectangle 112"/>
          <p:cNvSpPr>
            <a:spLocks noChangeArrowheads="1"/>
          </p:cNvSpPr>
          <p:nvPr/>
        </p:nvSpPr>
        <p:spPr bwMode="auto">
          <a:xfrm>
            <a:off x="3200400" y="1524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31191" name="Text Box 119"/>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131192" name="Text Box 120"/>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131193" name="Text Box 121"/>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131194" name="Text Box 122"/>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131195" name="Text Box 123"/>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131196" name="Text Box 124"/>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131209" name="Rectangle 137"/>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baseline="30000"/>
              <a:t>180.5</a:t>
            </a:r>
          </a:p>
        </p:txBody>
      </p:sp>
      <p:sp>
        <p:nvSpPr>
          <p:cNvPr id="131211" name="Rectangle 139"/>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-269.7</a:t>
            </a:r>
            <a:endParaRPr lang="en-US" sz="1000" baseline="30000"/>
          </a:p>
        </p:txBody>
      </p:sp>
      <p:sp>
        <p:nvSpPr>
          <p:cNvPr id="131212" name="Rectangle 140"/>
          <p:cNvSpPr>
            <a:spLocks noChangeArrowheads="1"/>
          </p:cNvSpPr>
          <p:nvPr/>
        </p:nvSpPr>
        <p:spPr bwMode="auto">
          <a:xfrm>
            <a:off x="6248400" y="1981200"/>
            <a:ext cx="381000" cy="533400"/>
          </a:xfrm>
          <a:prstGeom prst="rect">
            <a:avLst/>
          </a:prstGeom>
          <a:solidFill>
            <a:srgbClr val="BA7C3E"/>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4100</a:t>
            </a:r>
            <a:endParaRPr lang="en-US" sz="1000" baseline="30000"/>
          </a:p>
        </p:txBody>
      </p:sp>
      <p:sp>
        <p:nvSpPr>
          <p:cNvPr id="131213" name="Rectangle 141"/>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-210.1</a:t>
            </a:r>
            <a:endParaRPr lang="en-US" sz="1000" baseline="30000"/>
          </a:p>
        </p:txBody>
      </p:sp>
      <p:sp>
        <p:nvSpPr>
          <p:cNvPr id="131214" name="Rectangle 142"/>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-218.8</a:t>
            </a:r>
            <a:endParaRPr lang="en-US" sz="1000" baseline="30000"/>
          </a:p>
        </p:txBody>
      </p:sp>
      <p:sp>
        <p:nvSpPr>
          <p:cNvPr id="131215" name="Rectangle 143"/>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-219.6</a:t>
            </a:r>
            <a:endParaRPr lang="en-US" sz="1000" baseline="30000"/>
          </a:p>
        </p:txBody>
      </p:sp>
      <p:sp>
        <p:nvSpPr>
          <p:cNvPr id="131216" name="Rectangle 144"/>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-248.6</a:t>
            </a:r>
            <a:endParaRPr lang="en-US" sz="1000" baseline="30000"/>
          </a:p>
        </p:txBody>
      </p:sp>
      <p:sp>
        <p:nvSpPr>
          <p:cNvPr id="131217" name="Rectangle 145"/>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98</a:t>
            </a:r>
            <a:endParaRPr lang="en-US" sz="1000" baseline="30000"/>
          </a:p>
        </p:txBody>
      </p:sp>
      <p:sp>
        <p:nvSpPr>
          <p:cNvPr id="131218" name="Rectangle 146"/>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2027</a:t>
            </a:r>
            <a:endParaRPr lang="en-US" sz="1000" baseline="30000"/>
          </a:p>
        </p:txBody>
      </p:sp>
      <p:sp>
        <p:nvSpPr>
          <p:cNvPr id="131219" name="Rectangle 147"/>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1283</a:t>
            </a:r>
            <a:endParaRPr lang="en-US" sz="1000" baseline="30000"/>
          </a:p>
        </p:txBody>
      </p:sp>
      <p:sp>
        <p:nvSpPr>
          <p:cNvPr id="131220" name="Rectangle 148"/>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-259.2</a:t>
            </a:r>
            <a:endParaRPr lang="en-US" sz="1000" baseline="30000"/>
          </a:p>
        </p:txBody>
      </p:sp>
      <p:sp>
        <p:nvSpPr>
          <p:cNvPr id="131221" name="Rectangle 149"/>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660</a:t>
            </a:r>
            <a:endParaRPr lang="en-US" sz="1000" baseline="30000"/>
          </a:p>
        </p:txBody>
      </p:sp>
      <p:sp>
        <p:nvSpPr>
          <p:cNvPr id="131222" name="Rectangle 150"/>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1423</a:t>
            </a:r>
            <a:endParaRPr lang="en-US" sz="1000" baseline="30000"/>
          </a:p>
        </p:txBody>
      </p:sp>
      <p:sp>
        <p:nvSpPr>
          <p:cNvPr id="131223" name="Rectangle 151"/>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44.2</a:t>
            </a:r>
            <a:endParaRPr lang="en-US" sz="1000" baseline="30000"/>
          </a:p>
        </p:txBody>
      </p:sp>
      <p:sp>
        <p:nvSpPr>
          <p:cNvPr id="131224" name="Rectangle 152"/>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119</a:t>
            </a:r>
            <a:endParaRPr lang="en-US" sz="1000" baseline="30000"/>
          </a:p>
        </p:txBody>
      </p:sp>
      <p:sp>
        <p:nvSpPr>
          <p:cNvPr id="131225" name="Rectangle 153"/>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-101</a:t>
            </a:r>
            <a:endParaRPr lang="en-US" sz="1000" baseline="30000"/>
          </a:p>
        </p:txBody>
      </p:sp>
      <p:sp>
        <p:nvSpPr>
          <p:cNvPr id="131226" name="Rectangle 154"/>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-189.6</a:t>
            </a:r>
            <a:endParaRPr lang="en-US" sz="1000" baseline="30000"/>
          </a:p>
        </p:txBody>
      </p:sp>
      <p:sp>
        <p:nvSpPr>
          <p:cNvPr id="131227" name="Rectangle 155"/>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63.2</a:t>
            </a:r>
          </a:p>
        </p:txBody>
      </p:sp>
      <p:sp>
        <p:nvSpPr>
          <p:cNvPr id="131228" name="Rectangle 156"/>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850</a:t>
            </a:r>
            <a:endParaRPr lang="en-US" sz="1000" baseline="30000"/>
          </a:p>
        </p:txBody>
      </p:sp>
      <p:sp>
        <p:nvSpPr>
          <p:cNvPr id="131229" name="Rectangle 157"/>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1423</a:t>
            </a:r>
            <a:endParaRPr lang="en-US" sz="1000" baseline="30000"/>
          </a:p>
        </p:txBody>
      </p:sp>
      <p:sp>
        <p:nvSpPr>
          <p:cNvPr id="131230" name="Rectangle 158"/>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1677</a:t>
            </a:r>
            <a:endParaRPr lang="en-US" sz="1000" baseline="30000"/>
          </a:p>
        </p:txBody>
      </p:sp>
      <p:sp>
        <p:nvSpPr>
          <p:cNvPr id="131231" name="Rectangle 159"/>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1917</a:t>
            </a:r>
            <a:endParaRPr lang="en-US" sz="1000" baseline="30000"/>
          </a:p>
        </p:txBody>
      </p:sp>
      <p:sp>
        <p:nvSpPr>
          <p:cNvPr id="131232" name="Rectangle 160"/>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1900</a:t>
            </a:r>
            <a:endParaRPr lang="en-US" sz="1000" baseline="30000"/>
          </a:p>
        </p:txBody>
      </p:sp>
      <p:sp>
        <p:nvSpPr>
          <p:cNvPr id="131233" name="Rectangle 161"/>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1244</a:t>
            </a:r>
            <a:endParaRPr lang="en-US" sz="1000" baseline="30000"/>
          </a:p>
        </p:txBody>
      </p:sp>
      <p:sp>
        <p:nvSpPr>
          <p:cNvPr id="131234" name="Rectangle 162"/>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1539</a:t>
            </a:r>
            <a:endParaRPr lang="en-US" sz="1000" baseline="30000"/>
          </a:p>
        </p:txBody>
      </p:sp>
      <p:sp>
        <p:nvSpPr>
          <p:cNvPr id="131235" name="Rectangle 163"/>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1495</a:t>
            </a:r>
            <a:endParaRPr lang="en-US" sz="1000" baseline="30000"/>
          </a:p>
        </p:txBody>
      </p:sp>
      <p:sp>
        <p:nvSpPr>
          <p:cNvPr id="131236" name="Rectangle 164"/>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1455</a:t>
            </a:r>
            <a:endParaRPr lang="en-US" sz="1000" baseline="30000"/>
          </a:p>
        </p:txBody>
      </p:sp>
      <p:sp>
        <p:nvSpPr>
          <p:cNvPr id="131237" name="Rectangle 165"/>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1083</a:t>
            </a:r>
            <a:endParaRPr lang="en-US" sz="1000" baseline="30000"/>
          </a:p>
        </p:txBody>
      </p:sp>
      <p:sp>
        <p:nvSpPr>
          <p:cNvPr id="131238" name="Rectangle 166"/>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420</a:t>
            </a:r>
            <a:endParaRPr lang="en-US" sz="1000" baseline="30000"/>
          </a:p>
        </p:txBody>
      </p:sp>
      <p:sp>
        <p:nvSpPr>
          <p:cNvPr id="131239" name="Rectangle 167"/>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29.78</a:t>
            </a:r>
            <a:endParaRPr lang="en-US" sz="1000" baseline="30000"/>
          </a:p>
        </p:txBody>
      </p:sp>
      <p:sp>
        <p:nvSpPr>
          <p:cNvPr id="131240" name="Rectangle 168"/>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960</a:t>
            </a:r>
            <a:endParaRPr lang="en-US" sz="1000" baseline="30000"/>
          </a:p>
        </p:txBody>
      </p:sp>
      <p:sp>
        <p:nvSpPr>
          <p:cNvPr id="131241" name="Rectangle 169"/>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817</a:t>
            </a:r>
            <a:endParaRPr lang="en-US" sz="1000" baseline="30000"/>
          </a:p>
        </p:txBody>
      </p:sp>
      <p:sp>
        <p:nvSpPr>
          <p:cNvPr id="131242" name="Rectangle 170"/>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217.4</a:t>
            </a:r>
            <a:endParaRPr lang="en-US" sz="1000" baseline="30000"/>
          </a:p>
        </p:txBody>
      </p:sp>
      <p:sp>
        <p:nvSpPr>
          <p:cNvPr id="131243" name="Rectangle 171"/>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-7.2</a:t>
            </a:r>
            <a:endParaRPr lang="en-US" sz="1000" baseline="30000"/>
          </a:p>
        </p:txBody>
      </p:sp>
      <p:sp>
        <p:nvSpPr>
          <p:cNvPr id="131244" name="Rectangle 172"/>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-157.2</a:t>
            </a:r>
            <a:endParaRPr lang="en-US" sz="1000" baseline="30000"/>
          </a:p>
        </p:txBody>
      </p:sp>
      <p:sp>
        <p:nvSpPr>
          <p:cNvPr id="131245" name="Rectangle 173"/>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38.8</a:t>
            </a:r>
            <a:endParaRPr lang="en-US" sz="1000" baseline="30000"/>
          </a:p>
        </p:txBody>
      </p:sp>
      <p:sp>
        <p:nvSpPr>
          <p:cNvPr id="131246" name="Rectangle 174"/>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770</a:t>
            </a:r>
            <a:endParaRPr lang="en-US" sz="1000" baseline="30000"/>
          </a:p>
        </p:txBody>
      </p:sp>
      <p:sp>
        <p:nvSpPr>
          <p:cNvPr id="131247" name="Rectangle 175"/>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1500</a:t>
            </a:r>
            <a:endParaRPr lang="en-US" sz="1000" baseline="30000"/>
          </a:p>
        </p:txBody>
      </p:sp>
      <p:sp>
        <p:nvSpPr>
          <p:cNvPr id="131248" name="Rectangle 176"/>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1852</a:t>
            </a:r>
            <a:endParaRPr lang="en-US" sz="1000" baseline="30000"/>
          </a:p>
        </p:txBody>
      </p:sp>
      <p:sp>
        <p:nvSpPr>
          <p:cNvPr id="131249" name="Rectangle 177"/>
          <p:cNvSpPr>
            <a:spLocks noChangeArrowheads="1"/>
          </p:cNvSpPr>
          <p:nvPr/>
        </p:nvSpPr>
        <p:spPr bwMode="auto">
          <a:xfrm>
            <a:off x="2819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2487</a:t>
            </a:r>
            <a:endParaRPr lang="en-US" sz="1000" baseline="30000"/>
          </a:p>
        </p:txBody>
      </p:sp>
      <p:sp>
        <p:nvSpPr>
          <p:cNvPr id="131250" name="Rectangle 178"/>
          <p:cNvSpPr>
            <a:spLocks noChangeArrowheads="1"/>
          </p:cNvSpPr>
          <p:nvPr/>
        </p:nvSpPr>
        <p:spPr bwMode="auto">
          <a:xfrm>
            <a:off x="3200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2610</a:t>
            </a:r>
            <a:endParaRPr lang="en-US" sz="1000" baseline="30000"/>
          </a:p>
        </p:txBody>
      </p:sp>
      <p:sp>
        <p:nvSpPr>
          <p:cNvPr id="131251" name="Rectangle 179"/>
          <p:cNvSpPr>
            <a:spLocks noChangeArrowheads="1"/>
          </p:cNvSpPr>
          <p:nvPr/>
        </p:nvSpPr>
        <p:spPr bwMode="auto">
          <a:xfrm>
            <a:off x="3581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2127</a:t>
            </a:r>
            <a:endParaRPr lang="en-US" sz="1000" baseline="30000"/>
          </a:p>
        </p:txBody>
      </p:sp>
      <p:sp>
        <p:nvSpPr>
          <p:cNvPr id="131252" name="Rectangle 180"/>
          <p:cNvSpPr>
            <a:spLocks noChangeArrowheads="1"/>
          </p:cNvSpPr>
          <p:nvPr/>
        </p:nvSpPr>
        <p:spPr bwMode="auto">
          <a:xfrm>
            <a:off x="3962400" y="35814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2427</a:t>
            </a:r>
            <a:endParaRPr lang="en-US" sz="1000" baseline="30000"/>
          </a:p>
        </p:txBody>
      </p:sp>
      <p:sp>
        <p:nvSpPr>
          <p:cNvPr id="131253" name="Rectangle 181"/>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1966</a:t>
            </a:r>
            <a:endParaRPr lang="en-US" sz="1000" baseline="30000"/>
          </a:p>
        </p:txBody>
      </p:sp>
      <p:sp>
        <p:nvSpPr>
          <p:cNvPr id="131254" name="Rectangle 182"/>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1550</a:t>
            </a:r>
            <a:endParaRPr lang="en-US" sz="1000" baseline="30000"/>
          </a:p>
        </p:txBody>
      </p:sp>
      <p:sp>
        <p:nvSpPr>
          <p:cNvPr id="131255" name="Rectangle 183"/>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961</a:t>
            </a:r>
            <a:endParaRPr lang="en-US" sz="1000" baseline="30000"/>
          </a:p>
        </p:txBody>
      </p:sp>
      <p:sp>
        <p:nvSpPr>
          <p:cNvPr id="131256" name="Rectangle 184"/>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321</a:t>
            </a:r>
            <a:endParaRPr lang="en-US" sz="1000" baseline="30000"/>
          </a:p>
        </p:txBody>
      </p:sp>
      <p:sp>
        <p:nvSpPr>
          <p:cNvPr id="131257" name="Rectangle 185"/>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156.2</a:t>
            </a:r>
            <a:endParaRPr lang="en-US" sz="1000" baseline="30000"/>
          </a:p>
        </p:txBody>
      </p:sp>
      <p:sp>
        <p:nvSpPr>
          <p:cNvPr id="131258" name="Rectangle 186"/>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231.9</a:t>
            </a:r>
            <a:endParaRPr lang="en-US" sz="1000" baseline="30000"/>
          </a:p>
        </p:txBody>
      </p:sp>
      <p:sp>
        <p:nvSpPr>
          <p:cNvPr id="131259" name="Rectangle 187"/>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630.5</a:t>
            </a:r>
            <a:endParaRPr lang="en-US" sz="1000" baseline="30000"/>
          </a:p>
        </p:txBody>
      </p:sp>
      <p:sp>
        <p:nvSpPr>
          <p:cNvPr id="131260" name="Rectangle 188"/>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450</a:t>
            </a:r>
            <a:endParaRPr lang="en-US" sz="1000" baseline="30000"/>
          </a:p>
        </p:txBody>
      </p:sp>
      <p:sp>
        <p:nvSpPr>
          <p:cNvPr id="131261" name="Rectangle 189"/>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113.6</a:t>
            </a:r>
            <a:endParaRPr lang="en-US" sz="1000" baseline="30000"/>
          </a:p>
        </p:txBody>
      </p:sp>
      <p:sp>
        <p:nvSpPr>
          <p:cNvPr id="131262" name="Rectangle 190"/>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-111.9</a:t>
            </a:r>
            <a:endParaRPr lang="en-US" sz="1000" baseline="30000"/>
          </a:p>
        </p:txBody>
      </p:sp>
      <p:sp>
        <p:nvSpPr>
          <p:cNvPr id="131263" name="Rectangle 191"/>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28.6</a:t>
            </a:r>
            <a:endParaRPr lang="en-US" sz="1000" baseline="30000"/>
          </a:p>
        </p:txBody>
      </p:sp>
      <p:sp>
        <p:nvSpPr>
          <p:cNvPr id="131264" name="Rectangle 192"/>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710</a:t>
            </a:r>
            <a:endParaRPr lang="en-US" sz="1000" baseline="30000"/>
          </a:p>
        </p:txBody>
      </p:sp>
      <p:sp>
        <p:nvSpPr>
          <p:cNvPr id="131266" name="Rectangle 194"/>
          <p:cNvSpPr>
            <a:spLocks noChangeArrowheads="1"/>
          </p:cNvSpPr>
          <p:nvPr/>
        </p:nvSpPr>
        <p:spPr bwMode="auto">
          <a:xfrm>
            <a:off x="2438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2222</a:t>
            </a:r>
            <a:endParaRPr lang="en-US" sz="1000" baseline="30000"/>
          </a:p>
        </p:txBody>
      </p:sp>
      <p:sp>
        <p:nvSpPr>
          <p:cNvPr id="131267" name="Rectangle 195"/>
          <p:cNvSpPr>
            <a:spLocks noChangeArrowheads="1"/>
          </p:cNvSpPr>
          <p:nvPr/>
        </p:nvSpPr>
        <p:spPr bwMode="auto">
          <a:xfrm>
            <a:off x="2819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2997</a:t>
            </a:r>
            <a:endParaRPr lang="en-US" sz="1000" baseline="30000"/>
          </a:p>
        </p:txBody>
      </p:sp>
      <p:sp>
        <p:nvSpPr>
          <p:cNvPr id="131268" name="Rectangle 196"/>
          <p:cNvSpPr>
            <a:spLocks noChangeArrowheads="1"/>
          </p:cNvSpPr>
          <p:nvPr/>
        </p:nvSpPr>
        <p:spPr bwMode="auto">
          <a:xfrm>
            <a:off x="3200400" y="4114800"/>
            <a:ext cx="381000" cy="533400"/>
          </a:xfrm>
          <a:prstGeom prst="rect">
            <a:avLst/>
          </a:prstGeom>
          <a:solidFill>
            <a:srgbClr val="BA7C3E"/>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3380</a:t>
            </a:r>
            <a:endParaRPr lang="en-US" sz="1000" baseline="30000"/>
          </a:p>
        </p:txBody>
      </p:sp>
      <p:sp>
        <p:nvSpPr>
          <p:cNvPr id="131269" name="Rectangle 197"/>
          <p:cNvSpPr>
            <a:spLocks noChangeArrowheads="1"/>
          </p:cNvSpPr>
          <p:nvPr/>
        </p:nvSpPr>
        <p:spPr bwMode="auto">
          <a:xfrm>
            <a:off x="3581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3180</a:t>
            </a:r>
            <a:endParaRPr lang="en-US" sz="1000" baseline="30000"/>
          </a:p>
        </p:txBody>
      </p:sp>
      <p:sp>
        <p:nvSpPr>
          <p:cNvPr id="131270" name="Rectangle 198"/>
          <p:cNvSpPr>
            <a:spLocks noChangeArrowheads="1"/>
          </p:cNvSpPr>
          <p:nvPr/>
        </p:nvSpPr>
        <p:spPr bwMode="auto">
          <a:xfrm>
            <a:off x="3962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2727</a:t>
            </a:r>
            <a:endParaRPr lang="en-US" sz="1000" baseline="30000"/>
          </a:p>
        </p:txBody>
      </p:sp>
      <p:sp>
        <p:nvSpPr>
          <p:cNvPr id="131271" name="Rectangle 199"/>
          <p:cNvSpPr>
            <a:spLocks noChangeArrowheads="1"/>
          </p:cNvSpPr>
          <p:nvPr/>
        </p:nvSpPr>
        <p:spPr bwMode="auto">
          <a:xfrm>
            <a:off x="4343400" y="4114800"/>
            <a:ext cx="381000" cy="533400"/>
          </a:xfrm>
          <a:prstGeom prst="rect">
            <a:avLst/>
          </a:prstGeom>
          <a:solidFill>
            <a:srgbClr val="DDBA97">
              <a:alpha val="50000"/>
            </a:srgb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2454</a:t>
            </a:r>
            <a:endParaRPr lang="en-US" sz="1000" baseline="30000"/>
          </a:p>
        </p:txBody>
      </p:sp>
      <p:sp>
        <p:nvSpPr>
          <p:cNvPr id="131272" name="Rectangle 200"/>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1769</a:t>
            </a:r>
            <a:endParaRPr lang="en-US" sz="1000" baseline="30000"/>
          </a:p>
        </p:txBody>
      </p:sp>
      <p:sp>
        <p:nvSpPr>
          <p:cNvPr id="131273" name="Rectangle 201"/>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1063</a:t>
            </a:r>
            <a:endParaRPr lang="en-US" sz="1000" baseline="30000"/>
          </a:p>
        </p:txBody>
      </p:sp>
      <p:sp>
        <p:nvSpPr>
          <p:cNvPr id="131274" name="Rectangle 202"/>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-38.9</a:t>
            </a:r>
            <a:endParaRPr lang="en-US" sz="1000" baseline="30000"/>
          </a:p>
        </p:txBody>
      </p:sp>
      <p:sp>
        <p:nvSpPr>
          <p:cNvPr id="131275" name="Rectangle 203"/>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303.6</a:t>
            </a:r>
            <a:endParaRPr lang="en-US" sz="1000" baseline="30000"/>
          </a:p>
        </p:txBody>
      </p:sp>
      <p:sp>
        <p:nvSpPr>
          <p:cNvPr id="131276" name="Rectangle 204"/>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327.4</a:t>
            </a:r>
            <a:endParaRPr lang="en-US" sz="1000" baseline="30000"/>
          </a:p>
        </p:txBody>
      </p:sp>
      <p:sp>
        <p:nvSpPr>
          <p:cNvPr id="131277" name="Rectangle 205"/>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271.3</a:t>
            </a:r>
            <a:endParaRPr lang="en-US" sz="1000" baseline="30000"/>
          </a:p>
        </p:txBody>
      </p:sp>
      <p:sp>
        <p:nvSpPr>
          <p:cNvPr id="131278" name="Rectangle 206"/>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254</a:t>
            </a:r>
            <a:endParaRPr lang="en-US" sz="1000" baseline="30000"/>
          </a:p>
        </p:txBody>
      </p:sp>
      <p:sp>
        <p:nvSpPr>
          <p:cNvPr id="131279" name="Rectangle 207"/>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endParaRPr lang="en-US" sz="1000" baseline="30000"/>
          </a:p>
        </p:txBody>
      </p:sp>
      <p:sp>
        <p:nvSpPr>
          <p:cNvPr id="131280" name="Rectangle 208"/>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-71</a:t>
            </a:r>
            <a:endParaRPr lang="en-US" sz="1000" baseline="30000"/>
          </a:p>
        </p:txBody>
      </p:sp>
      <p:sp>
        <p:nvSpPr>
          <p:cNvPr id="131290" name="Rectangle 218"/>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650</a:t>
            </a:r>
            <a:endParaRPr lang="en-US" sz="1000" baseline="30000"/>
          </a:p>
        </p:txBody>
      </p:sp>
      <p:sp>
        <p:nvSpPr>
          <p:cNvPr id="131319" name="Rectangle 247"/>
          <p:cNvSpPr>
            <a:spLocks noChangeArrowheads="1"/>
          </p:cNvSpPr>
          <p:nvPr/>
        </p:nvSpPr>
        <p:spPr bwMode="auto">
          <a:xfrm>
            <a:off x="3200400" y="15240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650</a:t>
            </a:r>
            <a:endParaRPr lang="en-US" sz="1000" baseline="30000"/>
          </a:p>
        </p:txBody>
      </p:sp>
      <p:sp>
        <p:nvSpPr>
          <p:cNvPr id="131321" name="Text Box 249"/>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131322" name="Text Box 250"/>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131323" name="Text Box 251"/>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131324" name="Text Box 252"/>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131325" name="Text Box 253"/>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131326" name="Text Box 254"/>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131331" name="Rectangle 259"/>
          <p:cNvSpPr>
            <a:spLocks noGrp="1" noChangeArrowheads="1"/>
          </p:cNvSpPr>
          <p:nvPr>
            <p:ph type="title"/>
          </p:nvPr>
        </p:nvSpPr>
        <p:spPr>
          <a:xfrm>
            <a:off x="2133600" y="533400"/>
            <a:ext cx="4800600" cy="609600"/>
          </a:xfrm>
        </p:spPr>
        <p:txBody>
          <a:bodyPr/>
          <a:lstStyle/>
          <a:p>
            <a:r>
              <a:rPr lang="en-US"/>
              <a:t>Melting Points</a:t>
            </a:r>
          </a:p>
        </p:txBody>
      </p:sp>
      <p:sp>
        <p:nvSpPr>
          <p:cNvPr id="131332" name="AutoShape 26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31333" name="Line 261"/>
          <p:cNvSpPr>
            <a:spLocks noChangeShapeType="1"/>
          </p:cNvSpPr>
          <p:nvPr/>
        </p:nvSpPr>
        <p:spPr bwMode="auto">
          <a:xfrm>
            <a:off x="3581400" y="1676400"/>
            <a:ext cx="228600" cy="0"/>
          </a:xfrm>
          <a:prstGeom prst="line">
            <a:avLst/>
          </a:prstGeom>
          <a:noFill/>
          <a:ln w="9525">
            <a:solidFill>
              <a:schemeClr val="tx1"/>
            </a:solidFill>
            <a:round/>
            <a:headEnd/>
            <a:tailEnd/>
          </a:ln>
          <a:effectLst/>
        </p:spPr>
        <p:txBody>
          <a:bodyPr/>
          <a:lstStyle/>
          <a:p>
            <a:endParaRPr lang="en-US"/>
          </a:p>
        </p:txBody>
      </p:sp>
      <p:sp>
        <p:nvSpPr>
          <p:cNvPr id="131334" name="Text Box 262"/>
          <p:cNvSpPr txBox="1">
            <a:spLocks noChangeArrowheads="1"/>
          </p:cNvSpPr>
          <p:nvPr/>
        </p:nvSpPr>
        <p:spPr bwMode="auto">
          <a:xfrm>
            <a:off x="3886200" y="1600200"/>
            <a:ext cx="1430338" cy="517525"/>
          </a:xfrm>
          <a:prstGeom prst="rect">
            <a:avLst/>
          </a:prstGeom>
          <a:noFill/>
          <a:ln w="9525">
            <a:noFill/>
            <a:miter lim="800000"/>
            <a:headEnd/>
            <a:tailEnd/>
          </a:ln>
          <a:effectLst/>
        </p:spPr>
        <p:txBody>
          <a:bodyPr wrap="none">
            <a:spAutoFit/>
          </a:bodyPr>
          <a:lstStyle/>
          <a:p>
            <a:r>
              <a:rPr lang="en-US" sz="1400"/>
              <a:t>Symbol</a:t>
            </a:r>
          </a:p>
          <a:p>
            <a:r>
              <a:rPr lang="en-US" sz="1400"/>
              <a:t>Melting point </a:t>
            </a:r>
            <a:r>
              <a:rPr lang="en-US" sz="1400" baseline="30000"/>
              <a:t>o</a:t>
            </a:r>
            <a:r>
              <a:rPr lang="en-US" sz="1400"/>
              <a:t>C</a:t>
            </a:r>
          </a:p>
        </p:txBody>
      </p:sp>
      <p:sp>
        <p:nvSpPr>
          <p:cNvPr id="131335" name="Line 263"/>
          <p:cNvSpPr>
            <a:spLocks noChangeShapeType="1"/>
          </p:cNvSpPr>
          <p:nvPr/>
        </p:nvSpPr>
        <p:spPr bwMode="auto">
          <a:xfrm>
            <a:off x="3581400" y="1981200"/>
            <a:ext cx="228600" cy="0"/>
          </a:xfrm>
          <a:prstGeom prst="line">
            <a:avLst/>
          </a:prstGeom>
          <a:noFill/>
          <a:ln w="9525">
            <a:solidFill>
              <a:schemeClr val="tx1"/>
            </a:solidFill>
            <a:round/>
            <a:headEnd/>
            <a:tailEnd/>
          </a:ln>
          <a:effectLst/>
        </p:spPr>
        <p:txBody>
          <a:bodyPr/>
          <a:lstStyle/>
          <a:p>
            <a:endParaRPr lang="en-US"/>
          </a:p>
        </p:txBody>
      </p:sp>
      <p:sp>
        <p:nvSpPr>
          <p:cNvPr id="131336" name="Rectangle 264"/>
          <p:cNvSpPr>
            <a:spLocks noChangeArrowheads="1"/>
          </p:cNvSpPr>
          <p:nvPr/>
        </p:nvSpPr>
        <p:spPr bwMode="auto">
          <a:xfrm>
            <a:off x="2420938" y="2438400"/>
            <a:ext cx="228600" cy="228600"/>
          </a:xfrm>
          <a:prstGeom prst="rect">
            <a:avLst/>
          </a:prstGeom>
          <a:solidFill>
            <a:srgbClr val="BA7C3E"/>
          </a:solidFill>
          <a:ln w="9525">
            <a:solidFill>
              <a:schemeClr val="tx1"/>
            </a:solidFill>
            <a:miter lim="800000"/>
            <a:headEnd/>
            <a:tailEnd/>
          </a:ln>
          <a:effectLst/>
        </p:spPr>
        <p:txBody>
          <a:bodyPr wrap="none" anchor="ctr"/>
          <a:lstStyle/>
          <a:p>
            <a:endParaRPr lang="en-US"/>
          </a:p>
        </p:txBody>
      </p:sp>
      <p:sp>
        <p:nvSpPr>
          <p:cNvPr id="131337" name="Rectangle 265"/>
          <p:cNvSpPr>
            <a:spLocks noChangeArrowheads="1"/>
          </p:cNvSpPr>
          <p:nvPr/>
        </p:nvSpPr>
        <p:spPr bwMode="auto">
          <a:xfrm>
            <a:off x="3944938" y="2438400"/>
            <a:ext cx="228600" cy="228600"/>
          </a:xfrm>
          <a:prstGeom prst="rect">
            <a:avLst/>
          </a:prstGeom>
          <a:solidFill>
            <a:srgbClr val="DDBA97"/>
          </a:solidFill>
          <a:ln w="9525">
            <a:solidFill>
              <a:schemeClr val="tx1"/>
            </a:solidFill>
            <a:miter lim="800000"/>
            <a:headEnd/>
            <a:tailEnd/>
          </a:ln>
          <a:effectLst/>
        </p:spPr>
        <p:txBody>
          <a:bodyPr wrap="none" anchor="ctr"/>
          <a:lstStyle/>
          <a:p>
            <a:endParaRPr lang="en-US"/>
          </a:p>
        </p:txBody>
      </p:sp>
      <p:sp>
        <p:nvSpPr>
          <p:cNvPr id="131338" name="Text Box 266"/>
          <p:cNvSpPr txBox="1">
            <a:spLocks noChangeArrowheads="1"/>
          </p:cNvSpPr>
          <p:nvPr/>
        </p:nvSpPr>
        <p:spPr bwMode="auto">
          <a:xfrm>
            <a:off x="2668588" y="2438400"/>
            <a:ext cx="971550" cy="304800"/>
          </a:xfrm>
          <a:prstGeom prst="rect">
            <a:avLst/>
          </a:prstGeom>
          <a:noFill/>
          <a:ln w="9525">
            <a:noFill/>
            <a:miter lim="800000"/>
            <a:headEnd/>
            <a:tailEnd/>
          </a:ln>
          <a:effectLst/>
        </p:spPr>
        <p:txBody>
          <a:bodyPr wrap="none">
            <a:spAutoFit/>
          </a:bodyPr>
          <a:lstStyle/>
          <a:p>
            <a:r>
              <a:rPr lang="en-US" sz="1400"/>
              <a:t>&gt; 3000 </a:t>
            </a:r>
            <a:r>
              <a:rPr lang="en-US" sz="1400" baseline="30000"/>
              <a:t>o</a:t>
            </a:r>
            <a:r>
              <a:rPr lang="en-US" sz="1400"/>
              <a:t>C</a:t>
            </a:r>
          </a:p>
        </p:txBody>
      </p:sp>
      <p:sp>
        <p:nvSpPr>
          <p:cNvPr id="131339" name="Text Box 267"/>
          <p:cNvSpPr txBox="1">
            <a:spLocks noChangeArrowheads="1"/>
          </p:cNvSpPr>
          <p:nvPr/>
        </p:nvSpPr>
        <p:spPr bwMode="auto">
          <a:xfrm>
            <a:off x="4192588" y="2438400"/>
            <a:ext cx="1370012" cy="304800"/>
          </a:xfrm>
          <a:prstGeom prst="rect">
            <a:avLst/>
          </a:prstGeom>
          <a:noFill/>
          <a:ln w="9525">
            <a:noFill/>
            <a:miter lim="800000"/>
            <a:headEnd/>
            <a:tailEnd/>
          </a:ln>
          <a:effectLst/>
        </p:spPr>
        <p:txBody>
          <a:bodyPr wrap="none">
            <a:spAutoFit/>
          </a:bodyPr>
          <a:lstStyle/>
          <a:p>
            <a:r>
              <a:rPr lang="en-US" sz="1400"/>
              <a:t>2000 - 3000 </a:t>
            </a:r>
            <a:r>
              <a:rPr lang="en-US" sz="1400" baseline="30000"/>
              <a:t>o</a:t>
            </a:r>
            <a:r>
              <a:rPr lang="en-US" sz="1400"/>
              <a:t>C</a:t>
            </a:r>
          </a:p>
        </p:txBody>
      </p:sp>
      <p:sp>
        <p:nvSpPr>
          <p:cNvPr id="131343" name="Rectangle 271"/>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344" name="Rectangle 272"/>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920</a:t>
            </a:r>
            <a:endParaRPr lang="en-US" sz="1000" baseline="30000"/>
          </a:p>
        </p:txBody>
      </p:sp>
      <p:sp>
        <p:nvSpPr>
          <p:cNvPr id="131345" name="Rectangle 273"/>
          <p:cNvSpPr>
            <a:spLocks noChangeArrowheads="1"/>
          </p:cNvSpPr>
          <p:nvPr/>
        </p:nvSpPr>
        <p:spPr bwMode="auto">
          <a:xfrm>
            <a:off x="7772400" y="1143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131346" name="Rectangle 274"/>
          <p:cNvSpPr>
            <a:spLocks noChangeArrowheads="1"/>
          </p:cNvSpPr>
          <p:nvPr/>
        </p:nvSpPr>
        <p:spPr bwMode="auto">
          <a:xfrm>
            <a:off x="7772400" y="1143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0.126</a:t>
            </a:r>
            <a:endParaRPr lang="en-US" sz="1000" baseline="30000"/>
          </a:p>
        </p:txBody>
      </p:sp>
      <p:sp>
        <p:nvSpPr>
          <p:cNvPr id="131347" name="Rectangle 275"/>
          <p:cNvSpPr>
            <a:spLocks noChangeArrowheads="1"/>
          </p:cNvSpPr>
          <p:nvPr/>
        </p:nvSpPr>
        <p:spPr bwMode="auto">
          <a:xfrm>
            <a:off x="76200" y="6553200"/>
            <a:ext cx="3062288" cy="214313"/>
          </a:xfrm>
          <a:prstGeom prst="rect">
            <a:avLst/>
          </a:prstGeom>
          <a:noFill/>
          <a:ln w="9525">
            <a:noFill/>
            <a:miter lim="800000"/>
            <a:headEnd/>
            <a:tailEnd/>
          </a:ln>
          <a:effectLst/>
        </p:spPr>
        <p:txBody>
          <a:bodyPr wrap="none">
            <a:spAutoFit/>
          </a:bodyPr>
          <a:lstStyle/>
          <a:p>
            <a:r>
              <a:rPr lang="en-US" sz="800"/>
              <a:t>Ralph A. Burns, </a:t>
            </a:r>
            <a:r>
              <a:rPr lang="en-US" sz="800" u="sng"/>
              <a:t>Fundamentals of Chemistry </a:t>
            </a:r>
            <a:r>
              <a:rPr lang="en-US" sz="800"/>
              <a:t>, 1999, page 1999</a:t>
            </a:r>
          </a:p>
        </p:txBody>
      </p:sp>
    </p:spTree>
  </p:cSld>
  <p:clrMapOvr>
    <a:masterClrMapping/>
  </p:clrMapOvr>
  <p:transition spd="slow">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p:cNvSpPr>
            <a:spLocks noChangeArrowheads="1"/>
          </p:cNvSpPr>
          <p:nvPr/>
        </p:nvSpPr>
        <p:spPr bwMode="auto">
          <a:xfrm>
            <a:off x="914400" y="1600200"/>
            <a:ext cx="7315200" cy="4876800"/>
          </a:xfrm>
          <a:prstGeom prst="rect">
            <a:avLst/>
          </a:prstGeom>
          <a:gradFill rotWithShape="1">
            <a:gsLst>
              <a:gs pos="0">
                <a:srgbClr val="D7AFFF">
                  <a:alpha val="49001"/>
                </a:srgbClr>
              </a:gs>
              <a:gs pos="100000">
                <a:schemeClr val="bg1"/>
              </a:gs>
            </a:gsLst>
            <a:lin ang="5400000" scaled="1"/>
          </a:gradFill>
          <a:ln w="9525">
            <a:solidFill>
              <a:schemeClr val="tx1"/>
            </a:solidFill>
            <a:miter lim="800000"/>
            <a:headEnd/>
            <a:tailEnd/>
          </a:ln>
          <a:effectLst/>
        </p:spPr>
        <p:txBody>
          <a:bodyPr wrap="none" anchor="ctr"/>
          <a:lstStyle/>
          <a:p>
            <a:endParaRPr lang="en-US"/>
          </a:p>
        </p:txBody>
      </p:sp>
      <p:sp>
        <p:nvSpPr>
          <p:cNvPr id="316419" name="Rectangle 3"/>
          <p:cNvSpPr>
            <a:spLocks noGrp="1" noChangeArrowheads="1"/>
          </p:cNvSpPr>
          <p:nvPr>
            <p:ph type="title"/>
          </p:nvPr>
        </p:nvSpPr>
        <p:spPr/>
        <p:txBody>
          <a:bodyPr/>
          <a:lstStyle/>
          <a:p>
            <a:r>
              <a:rPr lang="en-US"/>
              <a:t>Elements with Highest Densities</a:t>
            </a:r>
          </a:p>
        </p:txBody>
      </p:sp>
      <p:sp>
        <p:nvSpPr>
          <p:cNvPr id="316420" name="Text Box 4"/>
          <p:cNvSpPr txBox="1">
            <a:spLocks noChangeArrowheads="1"/>
          </p:cNvSpPr>
          <p:nvPr/>
        </p:nvSpPr>
        <p:spPr bwMode="auto">
          <a:xfrm>
            <a:off x="1219200" y="1752600"/>
            <a:ext cx="6657975" cy="701675"/>
          </a:xfrm>
          <a:prstGeom prst="rect">
            <a:avLst/>
          </a:prstGeom>
          <a:noFill/>
          <a:ln w="9525">
            <a:noFill/>
            <a:miter lim="800000"/>
            <a:headEnd/>
            <a:tailEnd/>
          </a:ln>
          <a:effectLst/>
        </p:spPr>
        <p:txBody>
          <a:bodyPr wrap="none">
            <a:spAutoFit/>
          </a:bodyPr>
          <a:lstStyle/>
          <a:p>
            <a:r>
              <a:rPr lang="en-US"/>
              <a:t>		     	</a:t>
            </a:r>
            <a:r>
              <a:rPr lang="en-US" sz="2000" b="1"/>
              <a:t>Year 			 Density</a:t>
            </a:r>
          </a:p>
          <a:p>
            <a:r>
              <a:rPr lang="en-US" sz="2000" b="1"/>
              <a:t>Element 	         Discovered		 (g/cm</a:t>
            </a:r>
            <a:r>
              <a:rPr lang="en-US" sz="2000" b="1" baseline="30000"/>
              <a:t>3</a:t>
            </a:r>
            <a:r>
              <a:rPr lang="en-US" sz="2000" b="1"/>
              <a:t>)</a:t>
            </a:r>
          </a:p>
        </p:txBody>
      </p:sp>
      <p:sp>
        <p:nvSpPr>
          <p:cNvPr id="316421" name="Text Box 5"/>
          <p:cNvSpPr txBox="1">
            <a:spLocks noChangeArrowheads="1"/>
          </p:cNvSpPr>
          <p:nvPr/>
        </p:nvSpPr>
        <p:spPr bwMode="auto">
          <a:xfrm>
            <a:off x="1219200" y="2466975"/>
            <a:ext cx="6602413" cy="3743325"/>
          </a:xfrm>
          <a:prstGeom prst="rect">
            <a:avLst/>
          </a:prstGeom>
          <a:noFill/>
          <a:ln w="9525">
            <a:noFill/>
            <a:miter lim="800000"/>
            <a:headEnd/>
            <a:tailEnd/>
          </a:ln>
          <a:effectLst/>
        </p:spPr>
        <p:txBody>
          <a:bodyPr wrap="none">
            <a:spAutoFit/>
          </a:bodyPr>
          <a:lstStyle/>
          <a:p>
            <a:r>
              <a:rPr lang="en-US" sz="2400"/>
              <a:t>Osmium		1804			  22.59</a:t>
            </a:r>
          </a:p>
          <a:p>
            <a:r>
              <a:rPr lang="en-US" sz="2400"/>
              <a:t>Iridium		1804			  22.56</a:t>
            </a:r>
          </a:p>
          <a:p>
            <a:r>
              <a:rPr lang="en-US" sz="2400"/>
              <a:t>Platinum		1784			  21.45</a:t>
            </a:r>
          </a:p>
          <a:p>
            <a:r>
              <a:rPr lang="en-US" sz="2400"/>
              <a:t>Rhenium		1925			  21.01</a:t>
            </a:r>
          </a:p>
          <a:p>
            <a:r>
              <a:rPr lang="en-US" sz="2400"/>
              <a:t>Neptunium		1940			  20.47</a:t>
            </a:r>
          </a:p>
          <a:p>
            <a:r>
              <a:rPr lang="en-US" sz="2400"/>
              <a:t>Plutonium		1940			  20.26</a:t>
            </a:r>
          </a:p>
          <a:p>
            <a:r>
              <a:rPr lang="en-US" sz="2400"/>
              <a:t>Gold			prehistoric		  19.32</a:t>
            </a:r>
          </a:p>
          <a:p>
            <a:r>
              <a:rPr lang="en-US" sz="2400"/>
              <a:t>Tungsten		1783			  19.26</a:t>
            </a:r>
          </a:p>
          <a:p>
            <a:r>
              <a:rPr lang="en-US" sz="2400"/>
              <a:t>Uranium		1789			  19.05</a:t>
            </a:r>
          </a:p>
          <a:p>
            <a:r>
              <a:rPr lang="en-US" sz="2400"/>
              <a:t>Tantalum		1802			  16.67</a:t>
            </a:r>
          </a:p>
        </p:txBody>
      </p:sp>
      <p:sp>
        <p:nvSpPr>
          <p:cNvPr id="316422" name="Line 6"/>
          <p:cNvSpPr>
            <a:spLocks noChangeShapeType="1"/>
          </p:cNvSpPr>
          <p:nvPr/>
        </p:nvSpPr>
        <p:spPr bwMode="auto">
          <a:xfrm>
            <a:off x="1143000" y="2438400"/>
            <a:ext cx="6934200" cy="0"/>
          </a:xfrm>
          <a:prstGeom prst="line">
            <a:avLst/>
          </a:prstGeom>
          <a:noFill/>
          <a:ln w="9525">
            <a:solidFill>
              <a:schemeClr val="tx1"/>
            </a:solidFill>
            <a:round/>
            <a:headEnd/>
            <a:tailEnd/>
          </a:ln>
          <a:effectLst/>
        </p:spPr>
        <p:txBody>
          <a:bodyPr/>
          <a:lstStyle/>
          <a:p>
            <a:endParaRPr lang="en-US"/>
          </a:p>
        </p:txBody>
      </p:sp>
      <p:sp>
        <p:nvSpPr>
          <p:cNvPr id="316423" name="AutoShape 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43" name="Rectangle 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444" name="Rectangle 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45" name="Rectangle 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46" name="Rectangle 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47" name="Rectangle 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48" name="Rectangle 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449" name="Rectangle 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0" name="Rectangle 1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1" name="Rectangle 1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2" name="Rectangle 1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3" name="Rectangle 1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4" name="Rectangle 1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5" name="Rectangle 1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6" name="Rectangle 1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7" name="Rectangle 1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58" name="Rectangle 1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459" name="Rectangle 1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0" name="Rectangle 2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1" name="Rectangle 2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2" name="Rectangle 2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3" name="Rectangle 2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4" name="Rectangle 2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5" name="Rectangle 2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6" name="Rectangle 2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7" name="Rectangle 27"/>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8" name="Rectangle 28"/>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69" name="Rectangle 29"/>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0" name="Rectangle 3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1" name="Rectangle 3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2" name="Rectangle 3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3" name="Rectangle 3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4" name="Rectangle 3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5" name="Rectangle 3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6" name="Rectangle 3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477" name="Rectangle 3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8" name="Rectangle 3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79" name="Rectangle 3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0" name="Rectangle 4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1" name="Rectangle 41"/>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2" name="Rectangle 42"/>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3" name="Rectangle 43"/>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4" name="Rectangle 44"/>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5" name="Rectangle 45"/>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6" name="Rectangle 46"/>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7" name="Rectangle 47"/>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8" name="Rectangle 48"/>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89" name="Rectangle 4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0" name="Rectangle 5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1" name="Rectangle 5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2" name="Rectangle 5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3" name="Rectangle 5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4" name="Rectangle 5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495" name="Rectangle 5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6" name="Rectangle 5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7" name="Rectangle 57"/>
          <p:cNvSpPr>
            <a:spLocks noChangeArrowheads="1"/>
          </p:cNvSpPr>
          <p:nvPr/>
        </p:nvSpPr>
        <p:spPr bwMode="auto">
          <a:xfrm>
            <a:off x="205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8" name="Rectangle 58"/>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499" name="Rectangle 59"/>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0" name="Rectangle 60"/>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1" name="Rectangle 61"/>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2" name="Rectangle 62"/>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3" name="Rectangle 63"/>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4" name="Rectangle 64"/>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5" name="Rectangle 65"/>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6" name="Rectangle 66"/>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7" name="Rectangle 67"/>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8" name="Rectangle 68"/>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09" name="Rectangle 69"/>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10" name="Rectangle 70"/>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11" name="Rectangle 71"/>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12" name="Rectangle 72"/>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513" name="Rectangle 73"/>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317514" name="Text Box 74"/>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317515" name="Text Box 75"/>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317516" name="Text Box 76"/>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317517" name="Text Box 77"/>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317518" name="Text Box 78"/>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317519" name="Text Box 79"/>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317520" name="Text Box 80"/>
          <p:cNvSpPr txBox="1">
            <a:spLocks noChangeArrowheads="1"/>
          </p:cNvSpPr>
          <p:nvPr/>
        </p:nvSpPr>
        <p:spPr bwMode="auto">
          <a:xfrm>
            <a:off x="2117725" y="6357938"/>
            <a:ext cx="184150" cy="274637"/>
          </a:xfrm>
          <a:prstGeom prst="rect">
            <a:avLst/>
          </a:prstGeom>
          <a:solidFill>
            <a:schemeClr val="bg1"/>
          </a:solidFill>
          <a:ln w="9525">
            <a:noFill/>
            <a:miter lim="800000"/>
            <a:headEnd/>
            <a:tailEnd/>
          </a:ln>
          <a:effectLst/>
        </p:spPr>
        <p:txBody>
          <a:bodyPr wrap="none">
            <a:spAutoFit/>
          </a:bodyPr>
          <a:lstStyle/>
          <a:p>
            <a:endParaRPr lang="en-US" sz="1200"/>
          </a:p>
        </p:txBody>
      </p:sp>
      <p:sp>
        <p:nvSpPr>
          <p:cNvPr id="317521" name="Text Box 81"/>
          <p:cNvSpPr txBox="1">
            <a:spLocks noChangeArrowheads="1"/>
          </p:cNvSpPr>
          <p:nvPr/>
        </p:nvSpPr>
        <p:spPr bwMode="auto">
          <a:xfrm>
            <a:off x="2057400" y="6324600"/>
            <a:ext cx="301625" cy="274638"/>
          </a:xfrm>
          <a:prstGeom prst="rect">
            <a:avLst/>
          </a:prstGeom>
          <a:solidFill>
            <a:schemeClr val="bg1"/>
          </a:solidFill>
          <a:ln w="9525">
            <a:noFill/>
            <a:miter lim="800000"/>
            <a:headEnd/>
            <a:tailEnd/>
          </a:ln>
          <a:effectLst/>
        </p:spPr>
        <p:txBody>
          <a:bodyPr wrap="none">
            <a:spAutoFit/>
          </a:bodyPr>
          <a:lstStyle/>
          <a:p>
            <a:r>
              <a:rPr lang="en-US" sz="1200" b="1">
                <a:latin typeface="Symbol" pitchFamily="18" charset="2"/>
              </a:rPr>
              <a:t>W</a:t>
            </a:r>
          </a:p>
        </p:txBody>
      </p:sp>
      <p:sp>
        <p:nvSpPr>
          <p:cNvPr id="317522" name="Rectangle 8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0.53</a:t>
            </a:r>
          </a:p>
        </p:txBody>
      </p:sp>
      <p:sp>
        <p:nvSpPr>
          <p:cNvPr id="317523" name="Rectangle 8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0.126</a:t>
            </a:r>
            <a:endParaRPr lang="en-US" sz="1000" baseline="30000"/>
          </a:p>
        </p:txBody>
      </p:sp>
      <p:sp>
        <p:nvSpPr>
          <p:cNvPr id="317524" name="Rectangle 8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2.26</a:t>
            </a:r>
          </a:p>
        </p:txBody>
      </p:sp>
      <p:sp>
        <p:nvSpPr>
          <p:cNvPr id="317525" name="Rectangle 8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0.81</a:t>
            </a:r>
          </a:p>
        </p:txBody>
      </p:sp>
      <p:sp>
        <p:nvSpPr>
          <p:cNvPr id="317526" name="Rectangle 8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1.14</a:t>
            </a:r>
            <a:endParaRPr lang="en-US" sz="1000" baseline="30000"/>
          </a:p>
        </p:txBody>
      </p:sp>
      <p:sp>
        <p:nvSpPr>
          <p:cNvPr id="317527" name="Rectangle 8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1.11</a:t>
            </a:r>
            <a:endParaRPr lang="en-US" sz="1000" baseline="30000"/>
          </a:p>
        </p:txBody>
      </p:sp>
      <p:sp>
        <p:nvSpPr>
          <p:cNvPr id="317528" name="Rectangle 8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1.204</a:t>
            </a:r>
            <a:endParaRPr lang="en-US" sz="1000" baseline="30000"/>
          </a:p>
        </p:txBody>
      </p:sp>
      <p:sp>
        <p:nvSpPr>
          <p:cNvPr id="317529" name="Rectangle 8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0.97</a:t>
            </a:r>
            <a:endParaRPr lang="en-US" sz="1000" baseline="30000"/>
          </a:p>
        </p:txBody>
      </p:sp>
      <p:sp>
        <p:nvSpPr>
          <p:cNvPr id="317530" name="Rectangle 9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2.5</a:t>
            </a:r>
          </a:p>
        </p:txBody>
      </p:sp>
      <p:sp>
        <p:nvSpPr>
          <p:cNvPr id="317531" name="Rectangle 9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Be</a:t>
            </a:r>
          </a:p>
          <a:p>
            <a:pPr algn="ctr"/>
            <a:endParaRPr lang="en-US" sz="1000"/>
          </a:p>
          <a:p>
            <a:pPr algn="ctr"/>
            <a:r>
              <a:rPr lang="en-US" sz="1000"/>
              <a:t>1.8</a:t>
            </a:r>
          </a:p>
        </p:txBody>
      </p:sp>
      <p:sp>
        <p:nvSpPr>
          <p:cNvPr id="317532" name="Rectangle 9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0.071</a:t>
            </a:r>
          </a:p>
        </p:txBody>
      </p:sp>
      <p:sp>
        <p:nvSpPr>
          <p:cNvPr id="317533" name="Rectangle 9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2.70</a:t>
            </a:r>
            <a:endParaRPr lang="en-US" sz="1000" baseline="30000"/>
          </a:p>
        </p:txBody>
      </p:sp>
      <p:sp>
        <p:nvSpPr>
          <p:cNvPr id="317534" name="Rectangle 9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2.4</a:t>
            </a:r>
            <a:endParaRPr lang="en-US" sz="1000" baseline="30000"/>
          </a:p>
        </p:txBody>
      </p:sp>
      <p:sp>
        <p:nvSpPr>
          <p:cNvPr id="317535" name="Rectangle 9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1.82w</a:t>
            </a:r>
            <a:endParaRPr lang="en-US" sz="1000" baseline="30000"/>
          </a:p>
        </p:txBody>
      </p:sp>
      <p:sp>
        <p:nvSpPr>
          <p:cNvPr id="317536" name="Rectangle 9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2.07</a:t>
            </a:r>
            <a:endParaRPr lang="en-US" sz="1000" baseline="30000"/>
          </a:p>
        </p:txBody>
      </p:sp>
      <p:sp>
        <p:nvSpPr>
          <p:cNvPr id="317537" name="Rectangle 9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1.557</a:t>
            </a:r>
            <a:endParaRPr lang="en-US" sz="1000" baseline="30000"/>
          </a:p>
        </p:txBody>
      </p:sp>
      <p:sp>
        <p:nvSpPr>
          <p:cNvPr id="317538" name="Rectangle 9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1.402</a:t>
            </a:r>
            <a:endParaRPr lang="en-US" sz="1000" baseline="30000"/>
          </a:p>
        </p:txBody>
      </p:sp>
      <p:sp>
        <p:nvSpPr>
          <p:cNvPr id="317539" name="Rectangle 9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0.86</a:t>
            </a:r>
          </a:p>
        </p:txBody>
      </p:sp>
      <p:sp>
        <p:nvSpPr>
          <p:cNvPr id="317540" name="Rectangle 10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1.55</a:t>
            </a:r>
            <a:endParaRPr lang="en-US" sz="1000" baseline="30000"/>
          </a:p>
        </p:txBody>
      </p:sp>
      <p:sp>
        <p:nvSpPr>
          <p:cNvPr id="317541" name="Rectangle 10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(2.5)</a:t>
            </a:r>
            <a:endParaRPr lang="en-US" sz="1000" baseline="30000"/>
          </a:p>
        </p:txBody>
      </p:sp>
      <p:sp>
        <p:nvSpPr>
          <p:cNvPr id="317542" name="Rectangle 10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4.5</a:t>
            </a:r>
            <a:endParaRPr lang="en-US" sz="1000" baseline="30000"/>
          </a:p>
        </p:txBody>
      </p:sp>
      <p:sp>
        <p:nvSpPr>
          <p:cNvPr id="317543" name="Rectangle 10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5.96</a:t>
            </a:r>
            <a:endParaRPr lang="en-US" sz="1000" baseline="30000"/>
          </a:p>
        </p:txBody>
      </p:sp>
      <p:sp>
        <p:nvSpPr>
          <p:cNvPr id="317544" name="Rectangle 10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7.1</a:t>
            </a:r>
            <a:endParaRPr lang="en-US" sz="1000" baseline="30000"/>
          </a:p>
        </p:txBody>
      </p:sp>
      <p:sp>
        <p:nvSpPr>
          <p:cNvPr id="317545" name="Rectangle 10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7.4</a:t>
            </a:r>
            <a:endParaRPr lang="en-US" sz="1000" baseline="30000"/>
          </a:p>
        </p:txBody>
      </p:sp>
      <p:sp>
        <p:nvSpPr>
          <p:cNvPr id="317546" name="Rectangle 10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Fe</a:t>
            </a:r>
          </a:p>
          <a:p>
            <a:pPr algn="ctr"/>
            <a:endParaRPr lang="en-US" sz="1000"/>
          </a:p>
          <a:p>
            <a:pPr algn="ctr"/>
            <a:r>
              <a:rPr lang="en-US" sz="1000"/>
              <a:t>7.86</a:t>
            </a:r>
          </a:p>
        </p:txBody>
      </p:sp>
      <p:sp>
        <p:nvSpPr>
          <p:cNvPr id="317547" name="Rectangle 107"/>
          <p:cNvSpPr>
            <a:spLocks noChangeArrowheads="1"/>
          </p:cNvSpPr>
          <p:nvPr/>
        </p:nvSpPr>
        <p:spPr bwMode="auto">
          <a:xfrm>
            <a:off x="4343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8.9</a:t>
            </a:r>
            <a:endParaRPr lang="en-US" sz="1000" baseline="30000"/>
          </a:p>
        </p:txBody>
      </p:sp>
      <p:sp>
        <p:nvSpPr>
          <p:cNvPr id="317548" name="Rectangle 108"/>
          <p:cNvSpPr>
            <a:spLocks noChangeArrowheads="1"/>
          </p:cNvSpPr>
          <p:nvPr/>
        </p:nvSpPr>
        <p:spPr bwMode="auto">
          <a:xfrm>
            <a:off x="4724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8.90</a:t>
            </a:r>
            <a:endParaRPr lang="en-US" sz="1000" baseline="30000"/>
          </a:p>
        </p:txBody>
      </p:sp>
      <p:sp>
        <p:nvSpPr>
          <p:cNvPr id="317549" name="Rectangle 109"/>
          <p:cNvSpPr>
            <a:spLocks noChangeArrowheads="1"/>
          </p:cNvSpPr>
          <p:nvPr/>
        </p:nvSpPr>
        <p:spPr bwMode="auto">
          <a:xfrm>
            <a:off x="5105400" y="30480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8.92</a:t>
            </a:r>
            <a:endParaRPr lang="en-US" sz="1000" baseline="30000"/>
          </a:p>
        </p:txBody>
      </p:sp>
      <p:sp>
        <p:nvSpPr>
          <p:cNvPr id="317550" name="Rectangle 11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7.14</a:t>
            </a:r>
            <a:endParaRPr lang="en-US" sz="1000" baseline="30000"/>
          </a:p>
        </p:txBody>
      </p:sp>
      <p:sp>
        <p:nvSpPr>
          <p:cNvPr id="317551" name="Rectangle 11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5.91</a:t>
            </a:r>
            <a:endParaRPr lang="en-US" sz="1000" baseline="30000"/>
          </a:p>
        </p:txBody>
      </p:sp>
      <p:sp>
        <p:nvSpPr>
          <p:cNvPr id="317552" name="Rectangle 11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5.36</a:t>
            </a:r>
            <a:endParaRPr lang="en-US" sz="1000" baseline="30000"/>
          </a:p>
        </p:txBody>
      </p:sp>
      <p:sp>
        <p:nvSpPr>
          <p:cNvPr id="317553" name="Rectangle 11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5,7</a:t>
            </a:r>
            <a:endParaRPr lang="en-US" sz="1000" baseline="30000"/>
          </a:p>
        </p:txBody>
      </p:sp>
      <p:sp>
        <p:nvSpPr>
          <p:cNvPr id="317554" name="Rectangle 11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4.7</a:t>
            </a:r>
            <a:endParaRPr lang="en-US" sz="1000" baseline="30000"/>
          </a:p>
        </p:txBody>
      </p:sp>
      <p:sp>
        <p:nvSpPr>
          <p:cNvPr id="317555" name="Rectangle 11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3.119</a:t>
            </a:r>
            <a:endParaRPr lang="en-US" sz="1000" baseline="30000"/>
          </a:p>
        </p:txBody>
      </p:sp>
      <p:sp>
        <p:nvSpPr>
          <p:cNvPr id="317556" name="Rectangle 11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2.6</a:t>
            </a:r>
            <a:endParaRPr lang="en-US" sz="1000" baseline="30000"/>
          </a:p>
        </p:txBody>
      </p:sp>
      <p:sp>
        <p:nvSpPr>
          <p:cNvPr id="317557" name="Rectangle 11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1.53</a:t>
            </a:r>
          </a:p>
        </p:txBody>
      </p:sp>
      <p:sp>
        <p:nvSpPr>
          <p:cNvPr id="317558" name="Rectangle 11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2.6</a:t>
            </a:r>
            <a:endParaRPr lang="en-US" sz="1000" baseline="30000"/>
          </a:p>
        </p:txBody>
      </p:sp>
      <p:sp>
        <p:nvSpPr>
          <p:cNvPr id="317559" name="Rectangle 11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5.51</a:t>
            </a:r>
            <a:endParaRPr lang="en-US" sz="1000" baseline="30000"/>
          </a:p>
        </p:txBody>
      </p:sp>
      <p:sp>
        <p:nvSpPr>
          <p:cNvPr id="317560" name="Rectangle 12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6.4</a:t>
            </a:r>
            <a:endParaRPr lang="en-US" sz="1000" baseline="30000"/>
          </a:p>
        </p:txBody>
      </p:sp>
      <p:sp>
        <p:nvSpPr>
          <p:cNvPr id="317561" name="Rectangle 121"/>
          <p:cNvSpPr>
            <a:spLocks noChangeArrowheads="1"/>
          </p:cNvSpPr>
          <p:nvPr/>
        </p:nvSpPr>
        <p:spPr bwMode="auto">
          <a:xfrm>
            <a:off x="2819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8.4</a:t>
            </a:r>
            <a:endParaRPr lang="en-US" sz="1000" baseline="30000"/>
          </a:p>
        </p:txBody>
      </p:sp>
      <p:sp>
        <p:nvSpPr>
          <p:cNvPr id="317562" name="Rectangle 122"/>
          <p:cNvSpPr>
            <a:spLocks noChangeArrowheads="1"/>
          </p:cNvSpPr>
          <p:nvPr/>
        </p:nvSpPr>
        <p:spPr bwMode="auto">
          <a:xfrm>
            <a:off x="3200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10.2</a:t>
            </a:r>
            <a:endParaRPr lang="en-US" sz="1000" baseline="30000"/>
          </a:p>
        </p:txBody>
      </p:sp>
      <p:sp>
        <p:nvSpPr>
          <p:cNvPr id="317563" name="Rectangle 123"/>
          <p:cNvSpPr>
            <a:spLocks noChangeArrowheads="1"/>
          </p:cNvSpPr>
          <p:nvPr/>
        </p:nvSpPr>
        <p:spPr bwMode="auto">
          <a:xfrm>
            <a:off x="3581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11.5</a:t>
            </a:r>
            <a:endParaRPr lang="en-US" sz="1000" baseline="30000"/>
          </a:p>
        </p:txBody>
      </p:sp>
      <p:sp>
        <p:nvSpPr>
          <p:cNvPr id="317564" name="Rectangle 124"/>
          <p:cNvSpPr>
            <a:spLocks noChangeArrowheads="1"/>
          </p:cNvSpPr>
          <p:nvPr/>
        </p:nvSpPr>
        <p:spPr bwMode="auto">
          <a:xfrm>
            <a:off x="3962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12.5</a:t>
            </a:r>
            <a:endParaRPr lang="en-US" sz="1000" baseline="30000"/>
          </a:p>
        </p:txBody>
      </p:sp>
      <p:sp>
        <p:nvSpPr>
          <p:cNvPr id="317565" name="Rectangle 125"/>
          <p:cNvSpPr>
            <a:spLocks noChangeArrowheads="1"/>
          </p:cNvSpPr>
          <p:nvPr/>
        </p:nvSpPr>
        <p:spPr bwMode="auto">
          <a:xfrm>
            <a:off x="4343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12.5</a:t>
            </a:r>
            <a:endParaRPr lang="en-US" sz="1000" baseline="30000"/>
          </a:p>
        </p:txBody>
      </p:sp>
      <p:sp>
        <p:nvSpPr>
          <p:cNvPr id="317566" name="Rectangle 126"/>
          <p:cNvSpPr>
            <a:spLocks noChangeArrowheads="1"/>
          </p:cNvSpPr>
          <p:nvPr/>
        </p:nvSpPr>
        <p:spPr bwMode="auto">
          <a:xfrm>
            <a:off x="4724400" y="35814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12.0</a:t>
            </a:r>
            <a:endParaRPr lang="en-US" sz="1000" baseline="30000"/>
          </a:p>
        </p:txBody>
      </p:sp>
      <p:sp>
        <p:nvSpPr>
          <p:cNvPr id="317567" name="Rectangle 127"/>
          <p:cNvSpPr>
            <a:spLocks noChangeArrowheads="1"/>
          </p:cNvSpPr>
          <p:nvPr/>
        </p:nvSpPr>
        <p:spPr bwMode="auto">
          <a:xfrm>
            <a:off x="5105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10.5</a:t>
            </a:r>
            <a:endParaRPr lang="en-US" sz="1000" baseline="30000"/>
          </a:p>
        </p:txBody>
      </p:sp>
      <p:sp>
        <p:nvSpPr>
          <p:cNvPr id="317568" name="Rectangle 128"/>
          <p:cNvSpPr>
            <a:spLocks noChangeArrowheads="1"/>
          </p:cNvSpPr>
          <p:nvPr/>
        </p:nvSpPr>
        <p:spPr bwMode="auto">
          <a:xfrm>
            <a:off x="5486400" y="35814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8.6</a:t>
            </a:r>
            <a:endParaRPr lang="en-US" sz="1000" baseline="30000"/>
          </a:p>
        </p:txBody>
      </p:sp>
      <p:sp>
        <p:nvSpPr>
          <p:cNvPr id="317569" name="Rectangle 12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7.3</a:t>
            </a:r>
            <a:endParaRPr lang="en-US" sz="1000" baseline="30000"/>
          </a:p>
        </p:txBody>
      </p:sp>
      <p:sp>
        <p:nvSpPr>
          <p:cNvPr id="317570" name="Rectangle 13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7.3</a:t>
            </a:r>
            <a:endParaRPr lang="en-US" sz="1000" baseline="30000"/>
          </a:p>
        </p:txBody>
      </p:sp>
      <p:sp>
        <p:nvSpPr>
          <p:cNvPr id="317571" name="Rectangle 13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6.7</a:t>
            </a:r>
            <a:endParaRPr lang="en-US" sz="1000" baseline="30000"/>
          </a:p>
        </p:txBody>
      </p:sp>
      <p:sp>
        <p:nvSpPr>
          <p:cNvPr id="317572" name="Rectangle 13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6.1</a:t>
            </a:r>
            <a:endParaRPr lang="en-US" sz="1000" baseline="30000"/>
          </a:p>
        </p:txBody>
      </p:sp>
      <p:sp>
        <p:nvSpPr>
          <p:cNvPr id="317573" name="Rectangle 13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4.93</a:t>
            </a:r>
            <a:endParaRPr lang="en-US" sz="1000" baseline="30000"/>
          </a:p>
        </p:txBody>
      </p:sp>
      <p:sp>
        <p:nvSpPr>
          <p:cNvPr id="317574" name="Rectangle 13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3.06</a:t>
            </a:r>
            <a:endParaRPr lang="en-US" sz="1000" baseline="30000"/>
          </a:p>
        </p:txBody>
      </p:sp>
      <p:sp>
        <p:nvSpPr>
          <p:cNvPr id="317575" name="Rectangle 13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1.90</a:t>
            </a:r>
            <a:endParaRPr lang="en-US" sz="1000" baseline="30000"/>
          </a:p>
        </p:txBody>
      </p:sp>
      <p:sp>
        <p:nvSpPr>
          <p:cNvPr id="317576" name="Rectangle 13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3.5</a:t>
            </a:r>
            <a:endParaRPr lang="en-US" sz="1000" baseline="30000"/>
          </a:p>
        </p:txBody>
      </p:sp>
      <p:sp>
        <p:nvSpPr>
          <p:cNvPr id="317577" name="Rectangle 137"/>
          <p:cNvSpPr>
            <a:spLocks noChangeArrowheads="1"/>
          </p:cNvSpPr>
          <p:nvPr/>
        </p:nvSpPr>
        <p:spPr bwMode="auto">
          <a:xfrm>
            <a:off x="2438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13.1</a:t>
            </a:r>
            <a:endParaRPr lang="en-US" sz="1000" baseline="30000"/>
          </a:p>
        </p:txBody>
      </p:sp>
      <p:sp>
        <p:nvSpPr>
          <p:cNvPr id="317578" name="Rectangle 138"/>
          <p:cNvSpPr>
            <a:spLocks noChangeArrowheads="1"/>
          </p:cNvSpPr>
          <p:nvPr/>
        </p:nvSpPr>
        <p:spPr bwMode="auto">
          <a:xfrm>
            <a:off x="2819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16.6</a:t>
            </a:r>
            <a:endParaRPr lang="en-US" sz="1000" baseline="30000"/>
          </a:p>
        </p:txBody>
      </p:sp>
      <p:sp>
        <p:nvSpPr>
          <p:cNvPr id="317579" name="Rectangle 139"/>
          <p:cNvSpPr>
            <a:spLocks noChangeArrowheads="1"/>
          </p:cNvSpPr>
          <p:nvPr/>
        </p:nvSpPr>
        <p:spPr bwMode="auto">
          <a:xfrm>
            <a:off x="3200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19.3</a:t>
            </a:r>
            <a:endParaRPr lang="en-US" sz="1000" baseline="30000"/>
          </a:p>
        </p:txBody>
      </p:sp>
      <p:sp>
        <p:nvSpPr>
          <p:cNvPr id="317580" name="Rectangle 140"/>
          <p:cNvSpPr>
            <a:spLocks noChangeArrowheads="1"/>
          </p:cNvSpPr>
          <p:nvPr/>
        </p:nvSpPr>
        <p:spPr bwMode="auto">
          <a:xfrm>
            <a:off x="3581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21.4</a:t>
            </a:r>
            <a:endParaRPr lang="en-US" sz="1000" baseline="30000"/>
          </a:p>
        </p:txBody>
      </p:sp>
      <p:sp>
        <p:nvSpPr>
          <p:cNvPr id="317581" name="Rectangle 141"/>
          <p:cNvSpPr>
            <a:spLocks noChangeArrowheads="1"/>
          </p:cNvSpPr>
          <p:nvPr/>
        </p:nvSpPr>
        <p:spPr bwMode="auto">
          <a:xfrm>
            <a:off x="3962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22.48</a:t>
            </a:r>
            <a:endParaRPr lang="en-US" sz="1000" baseline="30000"/>
          </a:p>
        </p:txBody>
      </p:sp>
      <p:sp>
        <p:nvSpPr>
          <p:cNvPr id="317582" name="Rectangle 142"/>
          <p:cNvSpPr>
            <a:spLocks noChangeArrowheads="1"/>
          </p:cNvSpPr>
          <p:nvPr/>
        </p:nvSpPr>
        <p:spPr bwMode="auto">
          <a:xfrm>
            <a:off x="4343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22.4</a:t>
            </a:r>
            <a:endParaRPr lang="en-US" sz="1000" baseline="30000"/>
          </a:p>
        </p:txBody>
      </p:sp>
      <p:sp>
        <p:nvSpPr>
          <p:cNvPr id="317583" name="Rectangle 143"/>
          <p:cNvSpPr>
            <a:spLocks noChangeArrowheads="1"/>
          </p:cNvSpPr>
          <p:nvPr/>
        </p:nvSpPr>
        <p:spPr bwMode="auto">
          <a:xfrm>
            <a:off x="4724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21.45</a:t>
            </a:r>
            <a:endParaRPr lang="en-US" sz="1000" baseline="30000"/>
          </a:p>
        </p:txBody>
      </p:sp>
      <p:sp>
        <p:nvSpPr>
          <p:cNvPr id="317584" name="Rectangle 144"/>
          <p:cNvSpPr>
            <a:spLocks noChangeArrowheads="1"/>
          </p:cNvSpPr>
          <p:nvPr/>
        </p:nvSpPr>
        <p:spPr bwMode="auto">
          <a:xfrm>
            <a:off x="5105400" y="4114800"/>
            <a:ext cx="381000" cy="533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19.3</a:t>
            </a:r>
            <a:endParaRPr lang="en-US" sz="1000" baseline="30000"/>
          </a:p>
        </p:txBody>
      </p:sp>
      <p:sp>
        <p:nvSpPr>
          <p:cNvPr id="317585" name="Rectangle 145"/>
          <p:cNvSpPr>
            <a:spLocks noChangeArrowheads="1"/>
          </p:cNvSpPr>
          <p:nvPr/>
        </p:nvSpPr>
        <p:spPr bwMode="auto">
          <a:xfrm>
            <a:off x="5486400" y="4114800"/>
            <a:ext cx="381000" cy="533400"/>
          </a:xfrm>
          <a:prstGeom prst="rect">
            <a:avLst/>
          </a:prstGeom>
          <a:solidFill>
            <a:srgbClr val="CC99FF">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13.55</a:t>
            </a:r>
            <a:endParaRPr lang="en-US" sz="1000" baseline="30000"/>
          </a:p>
        </p:txBody>
      </p:sp>
      <p:sp>
        <p:nvSpPr>
          <p:cNvPr id="317586" name="Rectangle 146"/>
          <p:cNvSpPr>
            <a:spLocks noChangeArrowheads="1"/>
          </p:cNvSpPr>
          <p:nvPr/>
        </p:nvSpPr>
        <p:spPr bwMode="auto">
          <a:xfrm>
            <a:off x="5867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11.85</a:t>
            </a:r>
            <a:endParaRPr lang="en-US" sz="1000" baseline="30000"/>
          </a:p>
        </p:txBody>
      </p:sp>
      <p:sp>
        <p:nvSpPr>
          <p:cNvPr id="317587" name="Rectangle 147"/>
          <p:cNvSpPr>
            <a:spLocks noChangeArrowheads="1"/>
          </p:cNvSpPr>
          <p:nvPr/>
        </p:nvSpPr>
        <p:spPr bwMode="auto">
          <a:xfrm>
            <a:off x="6248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11.34</a:t>
            </a:r>
            <a:endParaRPr lang="en-US" sz="1000" baseline="30000"/>
          </a:p>
        </p:txBody>
      </p:sp>
      <p:sp>
        <p:nvSpPr>
          <p:cNvPr id="317588" name="Rectangle 148"/>
          <p:cNvSpPr>
            <a:spLocks noChangeArrowheads="1"/>
          </p:cNvSpPr>
          <p:nvPr/>
        </p:nvSpPr>
        <p:spPr bwMode="auto">
          <a:xfrm>
            <a:off x="6629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9.8</a:t>
            </a:r>
            <a:endParaRPr lang="en-US" sz="1000" baseline="30000"/>
          </a:p>
        </p:txBody>
      </p:sp>
      <p:sp>
        <p:nvSpPr>
          <p:cNvPr id="317589" name="Rectangle 149"/>
          <p:cNvSpPr>
            <a:spLocks noChangeArrowheads="1"/>
          </p:cNvSpPr>
          <p:nvPr/>
        </p:nvSpPr>
        <p:spPr bwMode="auto">
          <a:xfrm>
            <a:off x="7010400" y="4114800"/>
            <a:ext cx="381000" cy="533400"/>
          </a:xfrm>
          <a:prstGeom prst="rect">
            <a:avLst/>
          </a:prstGeom>
          <a:solidFill>
            <a:srgbClr val="E4C5F5">
              <a:alpha val="50000"/>
            </a:srgb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9.4</a:t>
            </a:r>
            <a:endParaRPr lang="en-US" sz="1000" baseline="30000"/>
          </a:p>
        </p:txBody>
      </p:sp>
      <p:sp>
        <p:nvSpPr>
          <p:cNvPr id="317590" name="Rectangle 150"/>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a:t>
            </a:r>
            <a:endParaRPr lang="en-US" sz="1000" baseline="30000"/>
          </a:p>
        </p:txBody>
      </p:sp>
      <p:sp>
        <p:nvSpPr>
          <p:cNvPr id="317591" name="Rectangle 151"/>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4.4</a:t>
            </a:r>
            <a:endParaRPr lang="en-US" sz="1000" baseline="30000"/>
          </a:p>
        </p:txBody>
      </p:sp>
      <p:sp>
        <p:nvSpPr>
          <p:cNvPr id="317592" name="Rectangle 152"/>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1.74</a:t>
            </a:r>
            <a:endParaRPr lang="en-US" sz="1000" baseline="30000"/>
          </a:p>
        </p:txBody>
      </p:sp>
      <p:sp>
        <p:nvSpPr>
          <p:cNvPr id="317593" name="Text Box 153"/>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317594" name="Text Box 154"/>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317595" name="Text Box 155"/>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317596" name="Text Box 156"/>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317597" name="Text Box 157"/>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317598" name="Text Box 158"/>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317599" name="Text Box 159"/>
          <p:cNvSpPr txBox="1">
            <a:spLocks noChangeArrowheads="1"/>
          </p:cNvSpPr>
          <p:nvPr/>
        </p:nvSpPr>
        <p:spPr bwMode="auto">
          <a:xfrm>
            <a:off x="2117725" y="6357938"/>
            <a:ext cx="184150" cy="274637"/>
          </a:xfrm>
          <a:prstGeom prst="rect">
            <a:avLst/>
          </a:prstGeom>
          <a:solidFill>
            <a:schemeClr val="bg1"/>
          </a:solidFill>
          <a:ln w="9525">
            <a:noFill/>
            <a:miter lim="800000"/>
            <a:headEnd/>
            <a:tailEnd/>
          </a:ln>
          <a:effectLst/>
        </p:spPr>
        <p:txBody>
          <a:bodyPr wrap="none">
            <a:spAutoFit/>
          </a:bodyPr>
          <a:lstStyle/>
          <a:p>
            <a:endParaRPr lang="en-US" sz="1200"/>
          </a:p>
        </p:txBody>
      </p:sp>
      <p:sp>
        <p:nvSpPr>
          <p:cNvPr id="317600" name="Rectangle 160"/>
          <p:cNvSpPr>
            <a:spLocks noGrp="1" noChangeArrowheads="1"/>
          </p:cNvSpPr>
          <p:nvPr>
            <p:ph type="title"/>
          </p:nvPr>
        </p:nvSpPr>
        <p:spPr>
          <a:xfrm>
            <a:off x="2133600" y="533400"/>
            <a:ext cx="4800600" cy="609600"/>
          </a:xfrm>
        </p:spPr>
        <p:txBody>
          <a:bodyPr/>
          <a:lstStyle/>
          <a:p>
            <a:r>
              <a:rPr lang="en-US"/>
              <a:t>Densities of Elements</a:t>
            </a:r>
          </a:p>
        </p:txBody>
      </p:sp>
      <p:sp>
        <p:nvSpPr>
          <p:cNvPr id="317601" name="Rectangle 161"/>
          <p:cNvSpPr>
            <a:spLocks noChangeArrowheads="1"/>
          </p:cNvSpPr>
          <p:nvPr/>
        </p:nvSpPr>
        <p:spPr bwMode="auto">
          <a:xfrm>
            <a:off x="2919413" y="5502275"/>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7602" name="Rectangle 162"/>
          <p:cNvSpPr>
            <a:spLocks noChangeArrowheads="1"/>
          </p:cNvSpPr>
          <p:nvPr/>
        </p:nvSpPr>
        <p:spPr bwMode="auto">
          <a:xfrm>
            <a:off x="2919413" y="5502275"/>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1.74</a:t>
            </a:r>
            <a:endParaRPr lang="en-US" sz="1000" baseline="30000"/>
          </a:p>
        </p:txBody>
      </p:sp>
      <p:sp>
        <p:nvSpPr>
          <p:cNvPr id="317603" name="Line 163"/>
          <p:cNvSpPr>
            <a:spLocks noChangeShapeType="1"/>
          </p:cNvSpPr>
          <p:nvPr/>
        </p:nvSpPr>
        <p:spPr bwMode="auto">
          <a:xfrm>
            <a:off x="3300413" y="5654675"/>
            <a:ext cx="228600" cy="0"/>
          </a:xfrm>
          <a:prstGeom prst="line">
            <a:avLst/>
          </a:prstGeom>
          <a:noFill/>
          <a:ln w="9525">
            <a:solidFill>
              <a:schemeClr val="tx1"/>
            </a:solidFill>
            <a:round/>
            <a:headEnd/>
            <a:tailEnd/>
          </a:ln>
          <a:effectLst/>
        </p:spPr>
        <p:txBody>
          <a:bodyPr/>
          <a:lstStyle/>
          <a:p>
            <a:endParaRPr lang="en-US"/>
          </a:p>
        </p:txBody>
      </p:sp>
      <p:sp>
        <p:nvSpPr>
          <p:cNvPr id="317604" name="Text Box 164"/>
          <p:cNvSpPr txBox="1">
            <a:spLocks noChangeArrowheads="1"/>
          </p:cNvSpPr>
          <p:nvPr/>
        </p:nvSpPr>
        <p:spPr bwMode="auto">
          <a:xfrm>
            <a:off x="3605213" y="5578475"/>
            <a:ext cx="2947987" cy="517525"/>
          </a:xfrm>
          <a:prstGeom prst="rect">
            <a:avLst/>
          </a:prstGeom>
          <a:noFill/>
          <a:ln w="9525">
            <a:noFill/>
            <a:miter lim="800000"/>
            <a:headEnd/>
            <a:tailEnd/>
          </a:ln>
          <a:effectLst/>
        </p:spPr>
        <p:txBody>
          <a:bodyPr wrap="none">
            <a:spAutoFit/>
          </a:bodyPr>
          <a:lstStyle/>
          <a:p>
            <a:r>
              <a:rPr lang="en-US" sz="1400"/>
              <a:t>Symbol</a:t>
            </a:r>
          </a:p>
          <a:p>
            <a:r>
              <a:rPr lang="en-US" sz="1400"/>
              <a:t>Density in g/cm</a:t>
            </a:r>
            <a:r>
              <a:rPr lang="en-US" sz="1400" baseline="30000"/>
              <a:t>3</a:t>
            </a:r>
            <a:r>
              <a:rPr lang="en-US" sz="1400"/>
              <a:t>C, for gases, in g/L</a:t>
            </a:r>
          </a:p>
        </p:txBody>
      </p:sp>
      <p:sp>
        <p:nvSpPr>
          <p:cNvPr id="317605" name="Line 165"/>
          <p:cNvSpPr>
            <a:spLocks noChangeShapeType="1"/>
          </p:cNvSpPr>
          <p:nvPr/>
        </p:nvSpPr>
        <p:spPr bwMode="auto">
          <a:xfrm>
            <a:off x="3300413" y="5959475"/>
            <a:ext cx="228600" cy="0"/>
          </a:xfrm>
          <a:prstGeom prst="line">
            <a:avLst/>
          </a:prstGeom>
          <a:noFill/>
          <a:ln w="9525">
            <a:solidFill>
              <a:schemeClr val="tx1"/>
            </a:solidFill>
            <a:round/>
            <a:headEnd/>
            <a:tailEnd/>
          </a:ln>
          <a:effectLst/>
        </p:spPr>
        <p:txBody>
          <a:bodyPr/>
          <a:lstStyle/>
          <a:p>
            <a:endParaRPr lang="en-US"/>
          </a:p>
        </p:txBody>
      </p:sp>
      <p:sp>
        <p:nvSpPr>
          <p:cNvPr id="317606" name="Rectangle 166"/>
          <p:cNvSpPr>
            <a:spLocks noChangeArrowheads="1"/>
          </p:cNvSpPr>
          <p:nvPr/>
        </p:nvSpPr>
        <p:spPr bwMode="auto">
          <a:xfrm>
            <a:off x="1851025" y="4876800"/>
            <a:ext cx="228600" cy="228600"/>
          </a:xfrm>
          <a:prstGeom prst="rect">
            <a:avLst/>
          </a:prstGeom>
          <a:solidFill>
            <a:srgbClr val="E4C5F5"/>
          </a:solidFill>
          <a:ln w="9525">
            <a:solidFill>
              <a:schemeClr val="tx1"/>
            </a:solidFill>
            <a:miter lim="800000"/>
            <a:headEnd/>
            <a:tailEnd/>
          </a:ln>
          <a:effectLst/>
        </p:spPr>
        <p:txBody>
          <a:bodyPr wrap="none" anchor="ctr"/>
          <a:lstStyle/>
          <a:p>
            <a:endParaRPr lang="en-US"/>
          </a:p>
        </p:txBody>
      </p:sp>
      <p:sp>
        <p:nvSpPr>
          <p:cNvPr id="317607" name="Rectangle 167"/>
          <p:cNvSpPr>
            <a:spLocks noChangeArrowheads="1"/>
          </p:cNvSpPr>
          <p:nvPr/>
        </p:nvSpPr>
        <p:spPr bwMode="auto">
          <a:xfrm>
            <a:off x="4002088" y="4876800"/>
            <a:ext cx="228600" cy="228600"/>
          </a:xfrm>
          <a:prstGeom prst="rect">
            <a:avLst/>
          </a:prstGeom>
          <a:solidFill>
            <a:srgbClr val="CC99FF"/>
          </a:solidFill>
          <a:ln w="9525">
            <a:solidFill>
              <a:schemeClr val="tx1"/>
            </a:solidFill>
            <a:miter lim="800000"/>
            <a:headEnd/>
            <a:tailEnd/>
          </a:ln>
          <a:effectLst/>
        </p:spPr>
        <p:txBody>
          <a:bodyPr wrap="none" anchor="ctr"/>
          <a:lstStyle/>
          <a:p>
            <a:endParaRPr lang="en-US"/>
          </a:p>
        </p:txBody>
      </p:sp>
      <p:sp>
        <p:nvSpPr>
          <p:cNvPr id="317608" name="Text Box 168"/>
          <p:cNvSpPr txBox="1">
            <a:spLocks noChangeArrowheads="1"/>
          </p:cNvSpPr>
          <p:nvPr/>
        </p:nvSpPr>
        <p:spPr bwMode="auto">
          <a:xfrm>
            <a:off x="2098675" y="4876800"/>
            <a:ext cx="1468438" cy="304800"/>
          </a:xfrm>
          <a:prstGeom prst="rect">
            <a:avLst/>
          </a:prstGeom>
          <a:noFill/>
          <a:ln w="9525">
            <a:noFill/>
            <a:miter lim="800000"/>
            <a:headEnd/>
            <a:tailEnd/>
          </a:ln>
          <a:effectLst/>
        </p:spPr>
        <p:txBody>
          <a:bodyPr wrap="none">
            <a:spAutoFit/>
          </a:bodyPr>
          <a:lstStyle/>
          <a:p>
            <a:r>
              <a:rPr lang="en-US" sz="1400"/>
              <a:t>8.0 – 11.9 g/cm</a:t>
            </a:r>
            <a:r>
              <a:rPr lang="en-US" sz="1400" baseline="30000"/>
              <a:t>3</a:t>
            </a:r>
            <a:endParaRPr lang="en-US" sz="1400"/>
          </a:p>
        </p:txBody>
      </p:sp>
      <p:sp>
        <p:nvSpPr>
          <p:cNvPr id="317609" name="Text Box 169"/>
          <p:cNvSpPr txBox="1">
            <a:spLocks noChangeArrowheads="1"/>
          </p:cNvSpPr>
          <p:nvPr/>
        </p:nvSpPr>
        <p:spPr bwMode="auto">
          <a:xfrm>
            <a:off x="4187825" y="4876800"/>
            <a:ext cx="1566863" cy="304800"/>
          </a:xfrm>
          <a:prstGeom prst="rect">
            <a:avLst/>
          </a:prstGeom>
          <a:noFill/>
          <a:ln w="9525">
            <a:noFill/>
            <a:miter lim="800000"/>
            <a:headEnd/>
            <a:tailEnd/>
          </a:ln>
          <a:effectLst/>
        </p:spPr>
        <p:txBody>
          <a:bodyPr wrap="none">
            <a:spAutoFit/>
          </a:bodyPr>
          <a:lstStyle/>
          <a:p>
            <a:r>
              <a:rPr lang="en-US" sz="1400"/>
              <a:t>12.0 – 17.9 g/cm</a:t>
            </a:r>
            <a:r>
              <a:rPr lang="en-US" sz="1400" baseline="30000"/>
              <a:t>3</a:t>
            </a:r>
            <a:endParaRPr lang="en-US" sz="1400"/>
          </a:p>
        </p:txBody>
      </p:sp>
      <p:sp>
        <p:nvSpPr>
          <p:cNvPr id="317610" name="Rectangle 170"/>
          <p:cNvSpPr>
            <a:spLocks noChangeArrowheads="1"/>
          </p:cNvSpPr>
          <p:nvPr/>
        </p:nvSpPr>
        <p:spPr bwMode="auto">
          <a:xfrm>
            <a:off x="6135688" y="4876800"/>
            <a:ext cx="228600" cy="228600"/>
          </a:xfrm>
          <a:prstGeom prst="rect">
            <a:avLst/>
          </a:prstGeom>
          <a:solidFill>
            <a:srgbClr val="CC00FF">
              <a:alpha val="50000"/>
            </a:srgbClr>
          </a:solidFill>
          <a:ln w="9525">
            <a:solidFill>
              <a:schemeClr val="tx1"/>
            </a:solidFill>
            <a:miter lim="800000"/>
            <a:headEnd/>
            <a:tailEnd/>
          </a:ln>
          <a:effectLst/>
        </p:spPr>
        <p:txBody>
          <a:bodyPr wrap="none" anchor="ctr"/>
          <a:lstStyle/>
          <a:p>
            <a:endParaRPr lang="en-US"/>
          </a:p>
        </p:txBody>
      </p:sp>
      <p:sp>
        <p:nvSpPr>
          <p:cNvPr id="317611" name="Text Box 171"/>
          <p:cNvSpPr txBox="1">
            <a:spLocks noChangeArrowheads="1"/>
          </p:cNvSpPr>
          <p:nvPr/>
        </p:nvSpPr>
        <p:spPr bwMode="auto">
          <a:xfrm>
            <a:off x="6365875" y="4876800"/>
            <a:ext cx="1177925" cy="304800"/>
          </a:xfrm>
          <a:prstGeom prst="rect">
            <a:avLst/>
          </a:prstGeom>
          <a:noFill/>
          <a:ln w="9525">
            <a:noFill/>
            <a:miter lim="800000"/>
            <a:headEnd/>
            <a:tailEnd/>
          </a:ln>
          <a:effectLst/>
        </p:spPr>
        <p:txBody>
          <a:bodyPr wrap="none">
            <a:spAutoFit/>
          </a:bodyPr>
          <a:lstStyle/>
          <a:p>
            <a:r>
              <a:rPr lang="en-US" sz="1400"/>
              <a:t>&gt; 18.0 g/cm</a:t>
            </a:r>
            <a:r>
              <a:rPr lang="en-US" sz="1400" baseline="30000"/>
              <a:t>3</a:t>
            </a:r>
            <a:endParaRPr lang="en-US" sz="1400"/>
          </a:p>
        </p:txBody>
      </p:sp>
      <p:sp>
        <p:nvSpPr>
          <p:cNvPr id="317612" name="Rectangle 172"/>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7613" name="Rectangle 173"/>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6.7</a:t>
            </a:r>
            <a:endParaRPr lang="en-US" sz="1000" baseline="30000"/>
          </a:p>
        </p:txBody>
      </p:sp>
      <p:sp>
        <p:nvSpPr>
          <p:cNvPr id="317614" name="AutoShape 17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1" name="Picture 3" descr="Overlap"/>
          <p:cNvPicPr>
            <a:picLocks noChangeAspect="1" noChangeArrowheads="1"/>
          </p:cNvPicPr>
          <p:nvPr/>
        </p:nvPicPr>
        <p:blipFill>
          <a:blip r:embed="rId3" cstate="print"/>
          <a:srcRect/>
          <a:stretch>
            <a:fillRect/>
          </a:stretch>
        </p:blipFill>
        <p:spPr bwMode="auto">
          <a:xfrm>
            <a:off x="2076450" y="0"/>
            <a:ext cx="4914900" cy="6553200"/>
          </a:xfrm>
          <a:prstGeom prst="rect">
            <a:avLst/>
          </a:prstGeom>
          <a:noFill/>
        </p:spPr>
      </p:pic>
      <p:sp>
        <p:nvSpPr>
          <p:cNvPr id="124932"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Line 2"/>
          <p:cNvSpPr>
            <a:spLocks noChangeShapeType="1"/>
          </p:cNvSpPr>
          <p:nvPr/>
        </p:nvSpPr>
        <p:spPr bwMode="auto">
          <a:xfrm flipV="1">
            <a:off x="3505200" y="533400"/>
            <a:ext cx="0" cy="5791200"/>
          </a:xfrm>
          <a:prstGeom prst="line">
            <a:avLst/>
          </a:prstGeom>
          <a:noFill/>
          <a:ln w="25400">
            <a:solidFill>
              <a:schemeClr val="tx1"/>
            </a:solidFill>
            <a:round/>
            <a:headEnd/>
            <a:tailEnd type="stealth" w="med" len="med"/>
          </a:ln>
          <a:effectLst/>
        </p:spPr>
        <p:txBody>
          <a:bodyPr/>
          <a:lstStyle/>
          <a:p>
            <a:endParaRPr lang="en-US"/>
          </a:p>
        </p:txBody>
      </p:sp>
      <p:grpSp>
        <p:nvGrpSpPr>
          <p:cNvPr id="136195" name="Group 3"/>
          <p:cNvGrpSpPr>
            <a:grpSpLocks/>
          </p:cNvGrpSpPr>
          <p:nvPr/>
        </p:nvGrpSpPr>
        <p:grpSpPr bwMode="auto">
          <a:xfrm>
            <a:off x="3581400" y="517525"/>
            <a:ext cx="3886200" cy="2546350"/>
            <a:chOff x="1680" y="326"/>
            <a:chExt cx="2448" cy="1604"/>
          </a:xfrm>
        </p:grpSpPr>
        <p:sp>
          <p:nvSpPr>
            <p:cNvPr id="136196" name="Line 4"/>
            <p:cNvSpPr>
              <a:spLocks noChangeShapeType="1"/>
            </p:cNvSpPr>
            <p:nvPr/>
          </p:nvSpPr>
          <p:spPr bwMode="auto">
            <a:xfrm>
              <a:off x="2112" y="1104"/>
              <a:ext cx="384" cy="0"/>
            </a:xfrm>
            <a:prstGeom prst="line">
              <a:avLst/>
            </a:prstGeom>
            <a:noFill/>
            <a:ln w="22225">
              <a:solidFill>
                <a:srgbClr val="800080"/>
              </a:solidFill>
              <a:round/>
              <a:headEnd/>
              <a:tailEnd/>
            </a:ln>
            <a:effectLst/>
          </p:spPr>
          <p:txBody>
            <a:bodyPr/>
            <a:lstStyle/>
            <a:p>
              <a:endParaRPr lang="en-US"/>
            </a:p>
          </p:txBody>
        </p:sp>
        <p:sp>
          <p:nvSpPr>
            <p:cNvPr id="136197" name="Line 5"/>
            <p:cNvSpPr>
              <a:spLocks noChangeShapeType="1"/>
            </p:cNvSpPr>
            <p:nvPr/>
          </p:nvSpPr>
          <p:spPr bwMode="auto">
            <a:xfrm>
              <a:off x="2832" y="432"/>
              <a:ext cx="1008" cy="0"/>
            </a:xfrm>
            <a:prstGeom prst="line">
              <a:avLst/>
            </a:prstGeom>
            <a:noFill/>
            <a:ln w="22225">
              <a:solidFill>
                <a:srgbClr val="990099"/>
              </a:solidFill>
              <a:round/>
              <a:headEnd/>
              <a:tailEnd/>
            </a:ln>
            <a:effectLst/>
          </p:spPr>
          <p:txBody>
            <a:bodyPr/>
            <a:lstStyle/>
            <a:p>
              <a:endParaRPr lang="en-US"/>
            </a:p>
          </p:txBody>
        </p:sp>
        <p:sp>
          <p:nvSpPr>
            <p:cNvPr id="136198" name="Line 6"/>
            <p:cNvSpPr>
              <a:spLocks noChangeShapeType="1"/>
            </p:cNvSpPr>
            <p:nvPr/>
          </p:nvSpPr>
          <p:spPr bwMode="auto">
            <a:xfrm>
              <a:off x="2832" y="912"/>
              <a:ext cx="1008" cy="0"/>
            </a:xfrm>
            <a:prstGeom prst="line">
              <a:avLst/>
            </a:prstGeom>
            <a:noFill/>
            <a:ln w="22225">
              <a:solidFill>
                <a:srgbClr val="990099"/>
              </a:solidFill>
              <a:round/>
              <a:headEnd/>
              <a:tailEnd/>
            </a:ln>
            <a:effectLst/>
          </p:spPr>
          <p:txBody>
            <a:bodyPr/>
            <a:lstStyle/>
            <a:p>
              <a:endParaRPr lang="en-US"/>
            </a:p>
          </p:txBody>
        </p:sp>
        <p:sp>
          <p:nvSpPr>
            <p:cNvPr id="136199" name="Line 7"/>
            <p:cNvSpPr>
              <a:spLocks noChangeShapeType="1"/>
            </p:cNvSpPr>
            <p:nvPr/>
          </p:nvSpPr>
          <p:spPr bwMode="auto">
            <a:xfrm>
              <a:off x="2832" y="1392"/>
              <a:ext cx="1008" cy="0"/>
            </a:xfrm>
            <a:prstGeom prst="line">
              <a:avLst/>
            </a:prstGeom>
            <a:noFill/>
            <a:ln w="22225">
              <a:solidFill>
                <a:srgbClr val="990099"/>
              </a:solidFill>
              <a:round/>
              <a:headEnd/>
              <a:tailEnd/>
            </a:ln>
            <a:effectLst/>
          </p:spPr>
          <p:txBody>
            <a:bodyPr/>
            <a:lstStyle/>
            <a:p>
              <a:endParaRPr lang="en-US"/>
            </a:p>
          </p:txBody>
        </p:sp>
        <p:sp>
          <p:nvSpPr>
            <p:cNvPr id="136200" name="Line 8"/>
            <p:cNvSpPr>
              <a:spLocks noChangeShapeType="1"/>
            </p:cNvSpPr>
            <p:nvPr/>
          </p:nvSpPr>
          <p:spPr bwMode="auto">
            <a:xfrm>
              <a:off x="2832" y="1824"/>
              <a:ext cx="1008" cy="0"/>
            </a:xfrm>
            <a:prstGeom prst="line">
              <a:avLst/>
            </a:prstGeom>
            <a:noFill/>
            <a:ln w="22225">
              <a:solidFill>
                <a:srgbClr val="990099"/>
              </a:solidFill>
              <a:round/>
              <a:headEnd/>
              <a:tailEnd/>
            </a:ln>
            <a:effectLst/>
          </p:spPr>
          <p:txBody>
            <a:bodyPr/>
            <a:lstStyle/>
            <a:p>
              <a:endParaRPr lang="en-US"/>
            </a:p>
          </p:txBody>
        </p:sp>
        <p:sp>
          <p:nvSpPr>
            <p:cNvPr id="136201" name="Line 9"/>
            <p:cNvSpPr>
              <a:spLocks noChangeShapeType="1"/>
            </p:cNvSpPr>
            <p:nvPr/>
          </p:nvSpPr>
          <p:spPr bwMode="auto">
            <a:xfrm flipH="1" flipV="1">
              <a:off x="2496" y="1104"/>
              <a:ext cx="336" cy="720"/>
            </a:xfrm>
            <a:prstGeom prst="line">
              <a:avLst/>
            </a:prstGeom>
            <a:noFill/>
            <a:ln w="22225">
              <a:solidFill>
                <a:srgbClr val="990099"/>
              </a:solidFill>
              <a:round/>
              <a:headEnd/>
              <a:tailEnd/>
            </a:ln>
            <a:effectLst/>
          </p:spPr>
          <p:txBody>
            <a:bodyPr/>
            <a:lstStyle/>
            <a:p>
              <a:endParaRPr lang="en-US"/>
            </a:p>
          </p:txBody>
        </p:sp>
        <p:sp>
          <p:nvSpPr>
            <p:cNvPr id="136202" name="Line 10"/>
            <p:cNvSpPr>
              <a:spLocks noChangeShapeType="1"/>
            </p:cNvSpPr>
            <p:nvPr/>
          </p:nvSpPr>
          <p:spPr bwMode="auto">
            <a:xfrm flipV="1">
              <a:off x="2496" y="432"/>
              <a:ext cx="336" cy="672"/>
            </a:xfrm>
            <a:prstGeom prst="line">
              <a:avLst/>
            </a:prstGeom>
            <a:noFill/>
            <a:ln w="22225">
              <a:solidFill>
                <a:srgbClr val="990099"/>
              </a:solidFill>
              <a:round/>
              <a:headEnd/>
              <a:tailEnd/>
            </a:ln>
            <a:effectLst/>
          </p:spPr>
          <p:txBody>
            <a:bodyPr/>
            <a:lstStyle/>
            <a:p>
              <a:endParaRPr lang="en-US"/>
            </a:p>
          </p:txBody>
        </p:sp>
        <p:sp>
          <p:nvSpPr>
            <p:cNvPr id="136203" name="Line 11"/>
            <p:cNvSpPr>
              <a:spLocks noChangeShapeType="1"/>
            </p:cNvSpPr>
            <p:nvPr/>
          </p:nvSpPr>
          <p:spPr bwMode="auto">
            <a:xfrm flipV="1">
              <a:off x="2496" y="912"/>
              <a:ext cx="336" cy="192"/>
            </a:xfrm>
            <a:prstGeom prst="line">
              <a:avLst/>
            </a:prstGeom>
            <a:noFill/>
            <a:ln w="22225">
              <a:solidFill>
                <a:srgbClr val="990099"/>
              </a:solidFill>
              <a:round/>
              <a:headEnd/>
              <a:tailEnd/>
            </a:ln>
            <a:effectLst/>
          </p:spPr>
          <p:txBody>
            <a:bodyPr/>
            <a:lstStyle/>
            <a:p>
              <a:endParaRPr lang="en-US"/>
            </a:p>
          </p:txBody>
        </p:sp>
        <p:sp>
          <p:nvSpPr>
            <p:cNvPr id="136204" name="Line 12"/>
            <p:cNvSpPr>
              <a:spLocks noChangeShapeType="1"/>
            </p:cNvSpPr>
            <p:nvPr/>
          </p:nvSpPr>
          <p:spPr bwMode="auto">
            <a:xfrm>
              <a:off x="2496" y="1104"/>
              <a:ext cx="336" cy="288"/>
            </a:xfrm>
            <a:prstGeom prst="line">
              <a:avLst/>
            </a:prstGeom>
            <a:noFill/>
            <a:ln w="22225">
              <a:solidFill>
                <a:srgbClr val="990099"/>
              </a:solidFill>
              <a:round/>
              <a:headEnd/>
              <a:tailEnd/>
            </a:ln>
            <a:effectLst/>
          </p:spPr>
          <p:txBody>
            <a:bodyPr/>
            <a:lstStyle/>
            <a:p>
              <a:endParaRPr lang="en-US"/>
            </a:p>
          </p:txBody>
        </p:sp>
        <p:sp>
          <p:nvSpPr>
            <p:cNvPr id="136205" name="Text Box 13"/>
            <p:cNvSpPr txBox="1">
              <a:spLocks noChangeArrowheads="1"/>
            </p:cNvSpPr>
            <p:nvPr/>
          </p:nvSpPr>
          <p:spPr bwMode="auto">
            <a:xfrm>
              <a:off x="3831" y="326"/>
              <a:ext cx="249" cy="250"/>
            </a:xfrm>
            <a:prstGeom prst="rect">
              <a:avLst/>
            </a:prstGeom>
            <a:noFill/>
            <a:ln w="9525">
              <a:noFill/>
              <a:miter lim="800000"/>
              <a:headEnd/>
              <a:tailEnd/>
            </a:ln>
            <a:effectLst/>
          </p:spPr>
          <p:txBody>
            <a:bodyPr wrap="none">
              <a:spAutoFit/>
            </a:bodyPr>
            <a:lstStyle/>
            <a:p>
              <a:r>
                <a:rPr lang="en-US" sz="2000">
                  <a:solidFill>
                    <a:srgbClr val="990099"/>
                  </a:solidFill>
                </a:rPr>
                <a:t>4</a:t>
              </a:r>
              <a:r>
                <a:rPr lang="en-US" sz="2000" i="1">
                  <a:solidFill>
                    <a:srgbClr val="990099"/>
                  </a:solidFill>
                </a:rPr>
                <a:t>f</a:t>
              </a:r>
              <a:endParaRPr lang="en-US" sz="2000">
                <a:solidFill>
                  <a:srgbClr val="990099"/>
                </a:solidFill>
              </a:endParaRPr>
            </a:p>
          </p:txBody>
        </p:sp>
        <p:sp>
          <p:nvSpPr>
            <p:cNvPr id="136206" name="Text Box 14"/>
            <p:cNvSpPr txBox="1">
              <a:spLocks noChangeArrowheads="1"/>
            </p:cNvSpPr>
            <p:nvPr/>
          </p:nvSpPr>
          <p:spPr bwMode="auto">
            <a:xfrm>
              <a:off x="3834" y="768"/>
              <a:ext cx="294" cy="250"/>
            </a:xfrm>
            <a:prstGeom prst="rect">
              <a:avLst/>
            </a:prstGeom>
            <a:noFill/>
            <a:ln w="9525">
              <a:noFill/>
              <a:miter lim="800000"/>
              <a:headEnd/>
              <a:tailEnd/>
            </a:ln>
            <a:effectLst/>
          </p:spPr>
          <p:txBody>
            <a:bodyPr wrap="none">
              <a:spAutoFit/>
            </a:bodyPr>
            <a:lstStyle/>
            <a:p>
              <a:r>
                <a:rPr lang="en-US" sz="2000">
                  <a:solidFill>
                    <a:srgbClr val="990099"/>
                  </a:solidFill>
                </a:rPr>
                <a:t>4</a:t>
              </a:r>
              <a:r>
                <a:rPr lang="en-US" sz="2000" i="1">
                  <a:solidFill>
                    <a:srgbClr val="990099"/>
                  </a:solidFill>
                </a:rPr>
                <a:t>d</a:t>
              </a:r>
              <a:endParaRPr lang="en-US" sz="2000">
                <a:solidFill>
                  <a:srgbClr val="990099"/>
                </a:solidFill>
              </a:endParaRPr>
            </a:p>
          </p:txBody>
        </p:sp>
        <p:sp>
          <p:nvSpPr>
            <p:cNvPr id="136207" name="Text Box 15"/>
            <p:cNvSpPr txBox="1">
              <a:spLocks noChangeArrowheads="1"/>
            </p:cNvSpPr>
            <p:nvPr/>
          </p:nvSpPr>
          <p:spPr bwMode="auto">
            <a:xfrm>
              <a:off x="3834" y="1248"/>
              <a:ext cx="294" cy="250"/>
            </a:xfrm>
            <a:prstGeom prst="rect">
              <a:avLst/>
            </a:prstGeom>
            <a:noFill/>
            <a:ln w="9525">
              <a:noFill/>
              <a:miter lim="800000"/>
              <a:headEnd/>
              <a:tailEnd/>
            </a:ln>
            <a:effectLst/>
          </p:spPr>
          <p:txBody>
            <a:bodyPr wrap="none">
              <a:spAutoFit/>
            </a:bodyPr>
            <a:lstStyle/>
            <a:p>
              <a:r>
                <a:rPr lang="en-US" sz="2000">
                  <a:solidFill>
                    <a:srgbClr val="990099"/>
                  </a:solidFill>
                </a:rPr>
                <a:t>4</a:t>
              </a:r>
              <a:r>
                <a:rPr lang="en-US" sz="2000" i="1">
                  <a:solidFill>
                    <a:srgbClr val="990099"/>
                  </a:solidFill>
                </a:rPr>
                <a:t>p</a:t>
              </a:r>
              <a:endParaRPr lang="en-US" sz="2000">
                <a:solidFill>
                  <a:srgbClr val="990099"/>
                </a:solidFill>
              </a:endParaRPr>
            </a:p>
          </p:txBody>
        </p:sp>
        <p:sp>
          <p:nvSpPr>
            <p:cNvPr id="136208" name="Text Box 16"/>
            <p:cNvSpPr txBox="1">
              <a:spLocks noChangeArrowheads="1"/>
            </p:cNvSpPr>
            <p:nvPr/>
          </p:nvSpPr>
          <p:spPr bwMode="auto">
            <a:xfrm>
              <a:off x="3843" y="1680"/>
              <a:ext cx="285" cy="250"/>
            </a:xfrm>
            <a:prstGeom prst="rect">
              <a:avLst/>
            </a:prstGeom>
            <a:noFill/>
            <a:ln w="9525">
              <a:noFill/>
              <a:miter lim="800000"/>
              <a:headEnd/>
              <a:tailEnd/>
            </a:ln>
            <a:effectLst/>
          </p:spPr>
          <p:txBody>
            <a:bodyPr wrap="none">
              <a:spAutoFit/>
            </a:bodyPr>
            <a:lstStyle/>
            <a:p>
              <a:r>
                <a:rPr lang="en-US" sz="2000">
                  <a:solidFill>
                    <a:srgbClr val="990099"/>
                  </a:solidFill>
                </a:rPr>
                <a:t>4</a:t>
              </a:r>
              <a:r>
                <a:rPr lang="en-US" sz="2000" i="1">
                  <a:solidFill>
                    <a:srgbClr val="990099"/>
                  </a:solidFill>
                </a:rPr>
                <a:t>s</a:t>
              </a:r>
              <a:endParaRPr lang="en-US" sz="2000">
                <a:solidFill>
                  <a:srgbClr val="990099"/>
                </a:solidFill>
              </a:endParaRPr>
            </a:p>
          </p:txBody>
        </p:sp>
        <p:sp>
          <p:nvSpPr>
            <p:cNvPr id="136209" name="Text Box 17"/>
            <p:cNvSpPr txBox="1">
              <a:spLocks noChangeArrowheads="1"/>
            </p:cNvSpPr>
            <p:nvPr/>
          </p:nvSpPr>
          <p:spPr bwMode="auto">
            <a:xfrm>
              <a:off x="1680" y="1008"/>
              <a:ext cx="475" cy="250"/>
            </a:xfrm>
            <a:prstGeom prst="rect">
              <a:avLst/>
            </a:prstGeom>
            <a:noFill/>
            <a:ln w="9525">
              <a:noFill/>
              <a:miter lim="800000"/>
              <a:headEnd/>
              <a:tailEnd/>
            </a:ln>
            <a:effectLst/>
          </p:spPr>
          <p:txBody>
            <a:bodyPr wrap="none">
              <a:spAutoFit/>
            </a:bodyPr>
            <a:lstStyle/>
            <a:p>
              <a:r>
                <a:rPr lang="en-US" sz="2000" i="1">
                  <a:solidFill>
                    <a:srgbClr val="990099"/>
                  </a:solidFill>
                </a:rPr>
                <a:t>n</a:t>
              </a:r>
              <a:r>
                <a:rPr lang="en-US" sz="2000">
                  <a:solidFill>
                    <a:srgbClr val="990099"/>
                  </a:solidFill>
                </a:rPr>
                <a:t> = 4</a:t>
              </a:r>
            </a:p>
          </p:txBody>
        </p:sp>
      </p:grpSp>
      <p:grpSp>
        <p:nvGrpSpPr>
          <p:cNvPr id="136210" name="Group 18"/>
          <p:cNvGrpSpPr>
            <a:grpSpLocks/>
          </p:cNvGrpSpPr>
          <p:nvPr/>
        </p:nvGrpSpPr>
        <p:grpSpPr bwMode="auto">
          <a:xfrm>
            <a:off x="3581400" y="2362200"/>
            <a:ext cx="3886200" cy="1768475"/>
            <a:chOff x="1680" y="1488"/>
            <a:chExt cx="2448" cy="1114"/>
          </a:xfrm>
        </p:grpSpPr>
        <p:sp>
          <p:nvSpPr>
            <p:cNvPr id="136211" name="Line 19"/>
            <p:cNvSpPr>
              <a:spLocks noChangeShapeType="1"/>
            </p:cNvSpPr>
            <p:nvPr/>
          </p:nvSpPr>
          <p:spPr bwMode="auto">
            <a:xfrm>
              <a:off x="2112" y="2064"/>
              <a:ext cx="1728" cy="0"/>
            </a:xfrm>
            <a:prstGeom prst="line">
              <a:avLst/>
            </a:prstGeom>
            <a:noFill/>
            <a:ln w="22225">
              <a:solidFill>
                <a:srgbClr val="FF0000"/>
              </a:solidFill>
              <a:round/>
              <a:headEnd/>
              <a:tailEnd/>
            </a:ln>
            <a:effectLst/>
          </p:spPr>
          <p:txBody>
            <a:bodyPr/>
            <a:lstStyle/>
            <a:p>
              <a:endParaRPr lang="en-US"/>
            </a:p>
          </p:txBody>
        </p:sp>
        <p:sp>
          <p:nvSpPr>
            <p:cNvPr id="136212" name="Line 20"/>
            <p:cNvSpPr>
              <a:spLocks noChangeShapeType="1"/>
            </p:cNvSpPr>
            <p:nvPr/>
          </p:nvSpPr>
          <p:spPr bwMode="auto">
            <a:xfrm>
              <a:off x="2832" y="1632"/>
              <a:ext cx="1008" cy="0"/>
            </a:xfrm>
            <a:prstGeom prst="line">
              <a:avLst/>
            </a:prstGeom>
            <a:noFill/>
            <a:ln w="22225">
              <a:solidFill>
                <a:srgbClr val="FF0000"/>
              </a:solidFill>
              <a:round/>
              <a:headEnd/>
              <a:tailEnd/>
            </a:ln>
            <a:effectLst/>
          </p:spPr>
          <p:txBody>
            <a:bodyPr/>
            <a:lstStyle/>
            <a:p>
              <a:endParaRPr lang="en-US"/>
            </a:p>
          </p:txBody>
        </p:sp>
        <p:sp>
          <p:nvSpPr>
            <p:cNvPr id="136213" name="Line 21"/>
            <p:cNvSpPr>
              <a:spLocks noChangeShapeType="1"/>
            </p:cNvSpPr>
            <p:nvPr/>
          </p:nvSpPr>
          <p:spPr bwMode="auto">
            <a:xfrm>
              <a:off x="2832" y="2496"/>
              <a:ext cx="1008" cy="0"/>
            </a:xfrm>
            <a:prstGeom prst="line">
              <a:avLst/>
            </a:prstGeom>
            <a:noFill/>
            <a:ln w="22225">
              <a:solidFill>
                <a:srgbClr val="FF0000"/>
              </a:solidFill>
              <a:round/>
              <a:headEnd/>
              <a:tailEnd/>
            </a:ln>
            <a:effectLst/>
          </p:spPr>
          <p:txBody>
            <a:bodyPr/>
            <a:lstStyle/>
            <a:p>
              <a:endParaRPr lang="en-US"/>
            </a:p>
          </p:txBody>
        </p:sp>
        <p:sp>
          <p:nvSpPr>
            <p:cNvPr id="136214" name="Line 22"/>
            <p:cNvSpPr>
              <a:spLocks noChangeShapeType="1"/>
            </p:cNvSpPr>
            <p:nvPr/>
          </p:nvSpPr>
          <p:spPr bwMode="auto">
            <a:xfrm flipH="1" flipV="1">
              <a:off x="2496" y="2064"/>
              <a:ext cx="336" cy="432"/>
            </a:xfrm>
            <a:prstGeom prst="line">
              <a:avLst/>
            </a:prstGeom>
            <a:noFill/>
            <a:ln w="22225">
              <a:solidFill>
                <a:srgbClr val="FF0000"/>
              </a:solidFill>
              <a:round/>
              <a:headEnd/>
              <a:tailEnd/>
            </a:ln>
            <a:effectLst/>
          </p:spPr>
          <p:txBody>
            <a:bodyPr/>
            <a:lstStyle/>
            <a:p>
              <a:endParaRPr lang="en-US"/>
            </a:p>
          </p:txBody>
        </p:sp>
        <p:sp>
          <p:nvSpPr>
            <p:cNvPr id="136215" name="Line 23"/>
            <p:cNvSpPr>
              <a:spLocks noChangeShapeType="1"/>
            </p:cNvSpPr>
            <p:nvPr/>
          </p:nvSpPr>
          <p:spPr bwMode="auto">
            <a:xfrm flipV="1">
              <a:off x="2496" y="1632"/>
              <a:ext cx="336" cy="432"/>
            </a:xfrm>
            <a:prstGeom prst="line">
              <a:avLst/>
            </a:prstGeom>
            <a:noFill/>
            <a:ln w="22225">
              <a:solidFill>
                <a:srgbClr val="FF0000"/>
              </a:solidFill>
              <a:round/>
              <a:headEnd/>
              <a:tailEnd/>
            </a:ln>
            <a:effectLst/>
          </p:spPr>
          <p:txBody>
            <a:bodyPr/>
            <a:lstStyle/>
            <a:p>
              <a:endParaRPr lang="en-US"/>
            </a:p>
          </p:txBody>
        </p:sp>
        <p:sp>
          <p:nvSpPr>
            <p:cNvPr id="136216" name="Text Box 24"/>
            <p:cNvSpPr txBox="1">
              <a:spLocks noChangeArrowheads="1"/>
            </p:cNvSpPr>
            <p:nvPr/>
          </p:nvSpPr>
          <p:spPr bwMode="auto">
            <a:xfrm>
              <a:off x="3834" y="1488"/>
              <a:ext cx="294" cy="250"/>
            </a:xfrm>
            <a:prstGeom prst="rect">
              <a:avLst/>
            </a:prstGeom>
            <a:noFill/>
            <a:ln w="9525">
              <a:noFill/>
              <a:miter lim="800000"/>
              <a:headEnd/>
              <a:tailEnd/>
            </a:ln>
            <a:effectLst/>
          </p:spPr>
          <p:txBody>
            <a:bodyPr wrap="none">
              <a:spAutoFit/>
            </a:bodyPr>
            <a:lstStyle/>
            <a:p>
              <a:r>
                <a:rPr lang="en-US" sz="2000">
                  <a:solidFill>
                    <a:srgbClr val="FF0000"/>
                  </a:solidFill>
                </a:rPr>
                <a:t>3</a:t>
              </a:r>
              <a:r>
                <a:rPr lang="en-US" sz="2000" i="1">
                  <a:solidFill>
                    <a:srgbClr val="FF0000"/>
                  </a:solidFill>
                </a:rPr>
                <a:t>d</a:t>
              </a:r>
              <a:endParaRPr lang="en-US" sz="2000">
                <a:solidFill>
                  <a:srgbClr val="FF0000"/>
                </a:solidFill>
              </a:endParaRPr>
            </a:p>
          </p:txBody>
        </p:sp>
        <p:sp>
          <p:nvSpPr>
            <p:cNvPr id="136217" name="Text Box 25"/>
            <p:cNvSpPr txBox="1">
              <a:spLocks noChangeArrowheads="1"/>
            </p:cNvSpPr>
            <p:nvPr/>
          </p:nvSpPr>
          <p:spPr bwMode="auto">
            <a:xfrm>
              <a:off x="3834" y="1920"/>
              <a:ext cx="294" cy="250"/>
            </a:xfrm>
            <a:prstGeom prst="rect">
              <a:avLst/>
            </a:prstGeom>
            <a:noFill/>
            <a:ln w="9525">
              <a:noFill/>
              <a:miter lim="800000"/>
              <a:headEnd/>
              <a:tailEnd/>
            </a:ln>
            <a:effectLst/>
          </p:spPr>
          <p:txBody>
            <a:bodyPr wrap="none">
              <a:spAutoFit/>
            </a:bodyPr>
            <a:lstStyle/>
            <a:p>
              <a:r>
                <a:rPr lang="en-US" sz="2000">
                  <a:solidFill>
                    <a:srgbClr val="FF0000"/>
                  </a:solidFill>
                </a:rPr>
                <a:t>3</a:t>
              </a:r>
              <a:r>
                <a:rPr lang="en-US" sz="2000" i="1">
                  <a:solidFill>
                    <a:srgbClr val="FF0000"/>
                  </a:solidFill>
                </a:rPr>
                <a:t>p</a:t>
              </a:r>
              <a:endParaRPr lang="en-US" sz="2000">
                <a:solidFill>
                  <a:srgbClr val="FF0000"/>
                </a:solidFill>
              </a:endParaRPr>
            </a:p>
          </p:txBody>
        </p:sp>
        <p:sp>
          <p:nvSpPr>
            <p:cNvPr id="136218" name="Text Box 26"/>
            <p:cNvSpPr txBox="1">
              <a:spLocks noChangeArrowheads="1"/>
            </p:cNvSpPr>
            <p:nvPr/>
          </p:nvSpPr>
          <p:spPr bwMode="auto">
            <a:xfrm>
              <a:off x="3840" y="2352"/>
              <a:ext cx="285" cy="250"/>
            </a:xfrm>
            <a:prstGeom prst="rect">
              <a:avLst/>
            </a:prstGeom>
            <a:noFill/>
            <a:ln w="9525">
              <a:noFill/>
              <a:miter lim="800000"/>
              <a:headEnd/>
              <a:tailEnd/>
            </a:ln>
            <a:effectLst/>
          </p:spPr>
          <p:txBody>
            <a:bodyPr wrap="none">
              <a:spAutoFit/>
            </a:bodyPr>
            <a:lstStyle/>
            <a:p>
              <a:r>
                <a:rPr lang="en-US" sz="2000">
                  <a:solidFill>
                    <a:srgbClr val="FF0000"/>
                  </a:solidFill>
                </a:rPr>
                <a:t>3</a:t>
              </a:r>
              <a:r>
                <a:rPr lang="en-US" sz="2000" i="1">
                  <a:solidFill>
                    <a:srgbClr val="FF0000"/>
                  </a:solidFill>
                </a:rPr>
                <a:t>s</a:t>
              </a:r>
              <a:endParaRPr lang="en-US" sz="2000">
                <a:solidFill>
                  <a:srgbClr val="FF0000"/>
                </a:solidFill>
              </a:endParaRPr>
            </a:p>
          </p:txBody>
        </p:sp>
        <p:sp>
          <p:nvSpPr>
            <p:cNvPr id="136219" name="Text Box 27"/>
            <p:cNvSpPr txBox="1">
              <a:spLocks noChangeArrowheads="1"/>
            </p:cNvSpPr>
            <p:nvPr/>
          </p:nvSpPr>
          <p:spPr bwMode="auto">
            <a:xfrm>
              <a:off x="1680" y="1920"/>
              <a:ext cx="475" cy="250"/>
            </a:xfrm>
            <a:prstGeom prst="rect">
              <a:avLst/>
            </a:prstGeom>
            <a:noFill/>
            <a:ln w="9525">
              <a:noFill/>
              <a:miter lim="800000"/>
              <a:headEnd/>
              <a:tailEnd/>
            </a:ln>
            <a:effectLst/>
          </p:spPr>
          <p:txBody>
            <a:bodyPr wrap="none">
              <a:spAutoFit/>
            </a:bodyPr>
            <a:lstStyle/>
            <a:p>
              <a:r>
                <a:rPr lang="en-US" sz="2000" i="1">
                  <a:solidFill>
                    <a:srgbClr val="FF0000"/>
                  </a:solidFill>
                </a:rPr>
                <a:t>n</a:t>
              </a:r>
              <a:r>
                <a:rPr lang="en-US" sz="2000">
                  <a:solidFill>
                    <a:srgbClr val="FF0000"/>
                  </a:solidFill>
                </a:rPr>
                <a:t> = 3</a:t>
              </a:r>
            </a:p>
          </p:txBody>
        </p:sp>
      </p:grpSp>
      <p:grpSp>
        <p:nvGrpSpPr>
          <p:cNvPr id="136220" name="Group 28"/>
          <p:cNvGrpSpPr>
            <a:grpSpLocks/>
          </p:cNvGrpSpPr>
          <p:nvPr/>
        </p:nvGrpSpPr>
        <p:grpSpPr bwMode="auto">
          <a:xfrm>
            <a:off x="3581400" y="4419600"/>
            <a:ext cx="3886200" cy="1158875"/>
            <a:chOff x="1680" y="2784"/>
            <a:chExt cx="2448" cy="730"/>
          </a:xfrm>
        </p:grpSpPr>
        <p:sp>
          <p:nvSpPr>
            <p:cNvPr id="136221" name="Line 29"/>
            <p:cNvSpPr>
              <a:spLocks noChangeShapeType="1"/>
            </p:cNvSpPr>
            <p:nvPr/>
          </p:nvSpPr>
          <p:spPr bwMode="auto">
            <a:xfrm>
              <a:off x="2832" y="2928"/>
              <a:ext cx="1008" cy="0"/>
            </a:xfrm>
            <a:prstGeom prst="line">
              <a:avLst/>
            </a:prstGeom>
            <a:noFill/>
            <a:ln w="22225">
              <a:solidFill>
                <a:srgbClr val="339966"/>
              </a:solidFill>
              <a:round/>
              <a:headEnd/>
              <a:tailEnd/>
            </a:ln>
            <a:effectLst/>
          </p:spPr>
          <p:txBody>
            <a:bodyPr/>
            <a:lstStyle/>
            <a:p>
              <a:endParaRPr lang="en-US"/>
            </a:p>
          </p:txBody>
        </p:sp>
        <p:sp>
          <p:nvSpPr>
            <p:cNvPr id="136222" name="Line 30"/>
            <p:cNvSpPr>
              <a:spLocks noChangeShapeType="1"/>
            </p:cNvSpPr>
            <p:nvPr/>
          </p:nvSpPr>
          <p:spPr bwMode="auto">
            <a:xfrm>
              <a:off x="2832" y="3408"/>
              <a:ext cx="1008" cy="0"/>
            </a:xfrm>
            <a:prstGeom prst="line">
              <a:avLst/>
            </a:prstGeom>
            <a:noFill/>
            <a:ln w="22225">
              <a:solidFill>
                <a:srgbClr val="339966"/>
              </a:solidFill>
              <a:round/>
              <a:headEnd/>
              <a:tailEnd/>
            </a:ln>
            <a:effectLst/>
          </p:spPr>
          <p:txBody>
            <a:bodyPr/>
            <a:lstStyle/>
            <a:p>
              <a:endParaRPr lang="en-US"/>
            </a:p>
          </p:txBody>
        </p:sp>
        <p:sp>
          <p:nvSpPr>
            <p:cNvPr id="136223" name="Line 31"/>
            <p:cNvSpPr>
              <a:spLocks noChangeShapeType="1"/>
            </p:cNvSpPr>
            <p:nvPr/>
          </p:nvSpPr>
          <p:spPr bwMode="auto">
            <a:xfrm flipH="1" flipV="1">
              <a:off x="2496" y="3168"/>
              <a:ext cx="336" cy="240"/>
            </a:xfrm>
            <a:prstGeom prst="line">
              <a:avLst/>
            </a:prstGeom>
            <a:noFill/>
            <a:ln w="22225">
              <a:solidFill>
                <a:srgbClr val="339966"/>
              </a:solidFill>
              <a:round/>
              <a:headEnd/>
              <a:tailEnd/>
            </a:ln>
            <a:effectLst/>
          </p:spPr>
          <p:txBody>
            <a:bodyPr/>
            <a:lstStyle/>
            <a:p>
              <a:endParaRPr lang="en-US"/>
            </a:p>
          </p:txBody>
        </p:sp>
        <p:sp>
          <p:nvSpPr>
            <p:cNvPr id="136224" name="Line 32"/>
            <p:cNvSpPr>
              <a:spLocks noChangeShapeType="1"/>
            </p:cNvSpPr>
            <p:nvPr/>
          </p:nvSpPr>
          <p:spPr bwMode="auto">
            <a:xfrm flipV="1">
              <a:off x="2496" y="2928"/>
              <a:ext cx="336" cy="240"/>
            </a:xfrm>
            <a:prstGeom prst="line">
              <a:avLst/>
            </a:prstGeom>
            <a:noFill/>
            <a:ln w="22225">
              <a:solidFill>
                <a:srgbClr val="339966"/>
              </a:solidFill>
              <a:round/>
              <a:headEnd/>
              <a:tailEnd/>
            </a:ln>
            <a:effectLst/>
          </p:spPr>
          <p:txBody>
            <a:bodyPr/>
            <a:lstStyle/>
            <a:p>
              <a:endParaRPr lang="en-US"/>
            </a:p>
          </p:txBody>
        </p:sp>
        <p:sp>
          <p:nvSpPr>
            <p:cNvPr id="136225" name="Line 33"/>
            <p:cNvSpPr>
              <a:spLocks noChangeShapeType="1"/>
            </p:cNvSpPr>
            <p:nvPr/>
          </p:nvSpPr>
          <p:spPr bwMode="auto">
            <a:xfrm flipH="1">
              <a:off x="2112" y="3168"/>
              <a:ext cx="384" cy="0"/>
            </a:xfrm>
            <a:prstGeom prst="line">
              <a:avLst/>
            </a:prstGeom>
            <a:noFill/>
            <a:ln w="22225">
              <a:solidFill>
                <a:srgbClr val="339966"/>
              </a:solidFill>
              <a:round/>
              <a:headEnd/>
              <a:tailEnd/>
            </a:ln>
            <a:effectLst/>
          </p:spPr>
          <p:txBody>
            <a:bodyPr/>
            <a:lstStyle/>
            <a:p>
              <a:endParaRPr lang="en-US"/>
            </a:p>
          </p:txBody>
        </p:sp>
        <p:sp>
          <p:nvSpPr>
            <p:cNvPr id="136226" name="Text Box 34"/>
            <p:cNvSpPr txBox="1">
              <a:spLocks noChangeArrowheads="1"/>
            </p:cNvSpPr>
            <p:nvPr/>
          </p:nvSpPr>
          <p:spPr bwMode="auto">
            <a:xfrm>
              <a:off x="3834" y="2784"/>
              <a:ext cx="294" cy="250"/>
            </a:xfrm>
            <a:prstGeom prst="rect">
              <a:avLst/>
            </a:prstGeom>
            <a:noFill/>
            <a:ln w="9525">
              <a:noFill/>
              <a:miter lim="800000"/>
              <a:headEnd/>
              <a:tailEnd/>
            </a:ln>
            <a:effectLst/>
          </p:spPr>
          <p:txBody>
            <a:bodyPr wrap="none">
              <a:spAutoFit/>
            </a:bodyPr>
            <a:lstStyle/>
            <a:p>
              <a:r>
                <a:rPr lang="en-US" sz="2000">
                  <a:solidFill>
                    <a:srgbClr val="339966"/>
                  </a:solidFill>
                </a:rPr>
                <a:t>2</a:t>
              </a:r>
              <a:r>
                <a:rPr lang="en-US" sz="2000" i="1">
                  <a:solidFill>
                    <a:srgbClr val="339966"/>
                  </a:solidFill>
                </a:rPr>
                <a:t>p</a:t>
              </a:r>
              <a:endParaRPr lang="en-US" sz="2000">
                <a:solidFill>
                  <a:srgbClr val="339966"/>
                </a:solidFill>
              </a:endParaRPr>
            </a:p>
          </p:txBody>
        </p:sp>
        <p:sp>
          <p:nvSpPr>
            <p:cNvPr id="136227" name="Text Box 35"/>
            <p:cNvSpPr txBox="1">
              <a:spLocks noChangeArrowheads="1"/>
            </p:cNvSpPr>
            <p:nvPr/>
          </p:nvSpPr>
          <p:spPr bwMode="auto">
            <a:xfrm>
              <a:off x="3840" y="3264"/>
              <a:ext cx="285" cy="250"/>
            </a:xfrm>
            <a:prstGeom prst="rect">
              <a:avLst/>
            </a:prstGeom>
            <a:noFill/>
            <a:ln w="9525">
              <a:noFill/>
              <a:miter lim="800000"/>
              <a:headEnd/>
              <a:tailEnd/>
            </a:ln>
            <a:effectLst/>
          </p:spPr>
          <p:txBody>
            <a:bodyPr wrap="none">
              <a:spAutoFit/>
            </a:bodyPr>
            <a:lstStyle/>
            <a:p>
              <a:r>
                <a:rPr lang="en-US" sz="2000">
                  <a:solidFill>
                    <a:srgbClr val="339966"/>
                  </a:solidFill>
                </a:rPr>
                <a:t>2</a:t>
              </a:r>
              <a:r>
                <a:rPr lang="en-US" sz="2000" i="1">
                  <a:solidFill>
                    <a:srgbClr val="339966"/>
                  </a:solidFill>
                </a:rPr>
                <a:t>s</a:t>
              </a:r>
              <a:endParaRPr lang="en-US" sz="2000">
                <a:solidFill>
                  <a:srgbClr val="339966"/>
                </a:solidFill>
              </a:endParaRPr>
            </a:p>
          </p:txBody>
        </p:sp>
        <p:sp>
          <p:nvSpPr>
            <p:cNvPr id="136228" name="Text Box 36"/>
            <p:cNvSpPr txBox="1">
              <a:spLocks noChangeArrowheads="1"/>
            </p:cNvSpPr>
            <p:nvPr/>
          </p:nvSpPr>
          <p:spPr bwMode="auto">
            <a:xfrm>
              <a:off x="1680" y="3024"/>
              <a:ext cx="475" cy="250"/>
            </a:xfrm>
            <a:prstGeom prst="rect">
              <a:avLst/>
            </a:prstGeom>
            <a:noFill/>
            <a:ln w="9525">
              <a:noFill/>
              <a:miter lim="800000"/>
              <a:headEnd/>
              <a:tailEnd/>
            </a:ln>
            <a:effectLst/>
          </p:spPr>
          <p:txBody>
            <a:bodyPr wrap="none">
              <a:spAutoFit/>
            </a:bodyPr>
            <a:lstStyle/>
            <a:p>
              <a:r>
                <a:rPr lang="en-US" sz="2000" i="1">
                  <a:solidFill>
                    <a:srgbClr val="339966"/>
                  </a:solidFill>
                </a:rPr>
                <a:t>n</a:t>
              </a:r>
              <a:r>
                <a:rPr lang="en-US" sz="2000">
                  <a:solidFill>
                    <a:srgbClr val="339966"/>
                  </a:solidFill>
                </a:rPr>
                <a:t> = 2</a:t>
              </a:r>
            </a:p>
          </p:txBody>
        </p:sp>
      </p:grpSp>
      <p:grpSp>
        <p:nvGrpSpPr>
          <p:cNvPr id="136229" name="Group 37"/>
          <p:cNvGrpSpPr>
            <a:grpSpLocks/>
          </p:cNvGrpSpPr>
          <p:nvPr/>
        </p:nvGrpSpPr>
        <p:grpSpPr bwMode="auto">
          <a:xfrm>
            <a:off x="3589338" y="5867400"/>
            <a:ext cx="3878262" cy="457200"/>
            <a:chOff x="1685" y="3696"/>
            <a:chExt cx="2443" cy="288"/>
          </a:xfrm>
        </p:grpSpPr>
        <p:sp>
          <p:nvSpPr>
            <p:cNvPr id="136230" name="Line 38"/>
            <p:cNvSpPr>
              <a:spLocks noChangeShapeType="1"/>
            </p:cNvSpPr>
            <p:nvPr/>
          </p:nvSpPr>
          <p:spPr bwMode="auto">
            <a:xfrm>
              <a:off x="2160" y="3840"/>
              <a:ext cx="1680" cy="0"/>
            </a:xfrm>
            <a:prstGeom prst="line">
              <a:avLst/>
            </a:prstGeom>
            <a:noFill/>
            <a:ln w="22225">
              <a:solidFill>
                <a:schemeClr val="accent2"/>
              </a:solidFill>
              <a:round/>
              <a:headEnd/>
              <a:tailEnd/>
            </a:ln>
            <a:effectLst/>
          </p:spPr>
          <p:txBody>
            <a:bodyPr/>
            <a:lstStyle/>
            <a:p>
              <a:endParaRPr lang="en-US"/>
            </a:p>
          </p:txBody>
        </p:sp>
        <p:sp>
          <p:nvSpPr>
            <p:cNvPr id="136231" name="Text Box 39"/>
            <p:cNvSpPr txBox="1">
              <a:spLocks noChangeArrowheads="1"/>
            </p:cNvSpPr>
            <p:nvPr/>
          </p:nvSpPr>
          <p:spPr bwMode="auto">
            <a:xfrm>
              <a:off x="3843" y="3696"/>
              <a:ext cx="285" cy="250"/>
            </a:xfrm>
            <a:prstGeom prst="rect">
              <a:avLst/>
            </a:prstGeom>
            <a:noFill/>
            <a:ln w="9525">
              <a:noFill/>
              <a:miter lim="800000"/>
              <a:headEnd/>
              <a:tailEnd/>
            </a:ln>
            <a:effectLst/>
          </p:spPr>
          <p:txBody>
            <a:bodyPr wrap="none">
              <a:spAutoFit/>
            </a:bodyPr>
            <a:lstStyle/>
            <a:p>
              <a:r>
                <a:rPr lang="en-US" sz="2000">
                  <a:solidFill>
                    <a:schemeClr val="accent2"/>
                  </a:solidFill>
                </a:rPr>
                <a:t>1</a:t>
              </a:r>
              <a:r>
                <a:rPr lang="en-US" sz="2000" i="1">
                  <a:solidFill>
                    <a:schemeClr val="accent2"/>
                  </a:solidFill>
                </a:rPr>
                <a:t>s</a:t>
              </a:r>
              <a:endParaRPr lang="en-US" sz="2000">
                <a:solidFill>
                  <a:schemeClr val="accent2"/>
                </a:solidFill>
              </a:endParaRPr>
            </a:p>
          </p:txBody>
        </p:sp>
        <p:sp>
          <p:nvSpPr>
            <p:cNvPr id="136232" name="Text Box 40"/>
            <p:cNvSpPr txBox="1">
              <a:spLocks noChangeArrowheads="1"/>
            </p:cNvSpPr>
            <p:nvPr/>
          </p:nvSpPr>
          <p:spPr bwMode="auto">
            <a:xfrm>
              <a:off x="1685" y="3734"/>
              <a:ext cx="475" cy="250"/>
            </a:xfrm>
            <a:prstGeom prst="rect">
              <a:avLst/>
            </a:prstGeom>
            <a:noFill/>
            <a:ln w="9525">
              <a:noFill/>
              <a:miter lim="800000"/>
              <a:headEnd/>
              <a:tailEnd/>
            </a:ln>
            <a:effectLst/>
          </p:spPr>
          <p:txBody>
            <a:bodyPr wrap="none">
              <a:spAutoFit/>
            </a:bodyPr>
            <a:lstStyle/>
            <a:p>
              <a:r>
                <a:rPr lang="en-US" sz="2000" i="1">
                  <a:solidFill>
                    <a:schemeClr val="accent2"/>
                  </a:solidFill>
                </a:rPr>
                <a:t>n</a:t>
              </a:r>
              <a:r>
                <a:rPr lang="en-US" sz="2000">
                  <a:solidFill>
                    <a:schemeClr val="accent2"/>
                  </a:solidFill>
                </a:rPr>
                <a:t> = 1</a:t>
              </a:r>
            </a:p>
          </p:txBody>
        </p:sp>
      </p:grpSp>
      <p:sp>
        <p:nvSpPr>
          <p:cNvPr id="136233" name="Text Box 41"/>
          <p:cNvSpPr txBox="1">
            <a:spLocks noChangeArrowheads="1"/>
          </p:cNvSpPr>
          <p:nvPr/>
        </p:nvSpPr>
        <p:spPr bwMode="auto">
          <a:xfrm rot="-5400000">
            <a:off x="2675731" y="3191669"/>
            <a:ext cx="989013" cy="396875"/>
          </a:xfrm>
          <a:prstGeom prst="rect">
            <a:avLst/>
          </a:prstGeom>
          <a:noFill/>
          <a:ln w="9525">
            <a:noFill/>
            <a:miter lim="800000"/>
            <a:headEnd/>
            <a:tailEnd/>
          </a:ln>
          <a:effectLst/>
        </p:spPr>
        <p:txBody>
          <a:bodyPr wrap="none">
            <a:spAutoFit/>
          </a:bodyPr>
          <a:lstStyle/>
          <a:p>
            <a:r>
              <a:rPr lang="en-US" sz="2000"/>
              <a:t>Energy</a:t>
            </a:r>
          </a:p>
        </p:txBody>
      </p:sp>
      <p:sp>
        <p:nvSpPr>
          <p:cNvPr id="136234" name="Text Box 42"/>
          <p:cNvSpPr txBox="1">
            <a:spLocks noChangeArrowheads="1"/>
          </p:cNvSpPr>
          <p:nvPr/>
        </p:nvSpPr>
        <p:spPr bwMode="auto">
          <a:xfrm>
            <a:off x="646113" y="715963"/>
            <a:ext cx="1944687" cy="579437"/>
          </a:xfrm>
          <a:prstGeom prst="rect">
            <a:avLst/>
          </a:prstGeom>
          <a:noFill/>
          <a:ln w="9525">
            <a:noFill/>
            <a:miter lim="800000"/>
            <a:headEnd/>
            <a:tailEnd/>
          </a:ln>
          <a:effectLst/>
        </p:spPr>
        <p:txBody>
          <a:bodyPr wrap="none">
            <a:spAutoFit/>
          </a:bodyPr>
          <a:lstStyle/>
          <a:p>
            <a:r>
              <a:rPr lang="en-US" sz="3200"/>
              <a:t>Sublevels</a:t>
            </a:r>
          </a:p>
        </p:txBody>
      </p:sp>
      <p:pic>
        <p:nvPicPr>
          <p:cNvPr id="136235" name="Picture 43" descr="sublevels"/>
          <p:cNvPicPr>
            <a:picLocks noChangeAspect="1" noChangeArrowheads="1"/>
          </p:cNvPicPr>
          <p:nvPr/>
        </p:nvPicPr>
        <p:blipFill>
          <a:blip r:embed="rId3" cstate="print"/>
          <a:srcRect/>
          <a:stretch>
            <a:fillRect/>
          </a:stretch>
        </p:blipFill>
        <p:spPr bwMode="auto">
          <a:xfrm>
            <a:off x="533400" y="1600200"/>
            <a:ext cx="2286000" cy="1331913"/>
          </a:xfrm>
          <a:prstGeom prst="rect">
            <a:avLst/>
          </a:prstGeom>
          <a:noFill/>
        </p:spPr>
      </p:pic>
      <p:sp>
        <p:nvSpPr>
          <p:cNvPr id="136236" name="AutoShape 4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229"/>
                                        </p:tgtEl>
                                        <p:attrNameLst>
                                          <p:attrName>style.visibility</p:attrName>
                                        </p:attrNameLst>
                                      </p:cBhvr>
                                      <p:to>
                                        <p:strVal val="visible"/>
                                      </p:to>
                                    </p:set>
                                    <p:animEffect transition="in" filter="fade">
                                      <p:cBhvr>
                                        <p:cTn id="7" dur="2000"/>
                                        <p:tgtEl>
                                          <p:spTgt spid="1362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6220"/>
                                        </p:tgtEl>
                                        <p:attrNameLst>
                                          <p:attrName>style.visibility</p:attrName>
                                        </p:attrNameLst>
                                      </p:cBhvr>
                                      <p:to>
                                        <p:strVal val="visible"/>
                                      </p:to>
                                    </p:set>
                                    <p:animEffect transition="in" filter="wipe(left)">
                                      <p:cBhvr>
                                        <p:cTn id="12" dur="500"/>
                                        <p:tgtEl>
                                          <p:spTgt spid="136220"/>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3" fill="hold" nodeType="clickEffect">
                                  <p:stCondLst>
                                    <p:cond delay="0"/>
                                  </p:stCondLst>
                                  <p:childTnLst>
                                    <p:set>
                                      <p:cBhvr>
                                        <p:cTn id="16" dur="1" fill="hold">
                                          <p:stCondLst>
                                            <p:cond delay="0"/>
                                          </p:stCondLst>
                                        </p:cTn>
                                        <p:tgtEl>
                                          <p:spTgt spid="136210"/>
                                        </p:tgtEl>
                                        <p:attrNameLst>
                                          <p:attrName>style.visibility</p:attrName>
                                        </p:attrNameLst>
                                      </p:cBhvr>
                                      <p:to>
                                        <p:strVal val="visible"/>
                                      </p:to>
                                    </p:set>
                                    <p:animEffect transition="in" filter="strips(upRight)">
                                      <p:cBhvr>
                                        <p:cTn id="17" dur="2000"/>
                                        <p:tgtEl>
                                          <p:spTgt spid="1362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36195"/>
                                        </p:tgtEl>
                                        <p:attrNameLst>
                                          <p:attrName>style.visibility</p:attrName>
                                        </p:attrNameLst>
                                      </p:cBhvr>
                                      <p:to>
                                        <p:strVal val="visible"/>
                                      </p:to>
                                    </p:set>
                                    <p:animEffect transition="in" filter="wipe(left)">
                                      <p:cBhvr>
                                        <p:cTn id="22" dur="5000"/>
                                        <p:tgtEl>
                                          <p:spTgt spid="136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Rectangle 1027"/>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75780" name="Rectangle 1028"/>
          <p:cNvSpPr>
            <a:spLocks noChangeArrowheads="1"/>
          </p:cNvSpPr>
          <p:nvPr/>
        </p:nvSpPr>
        <p:spPr bwMode="auto">
          <a:xfrm>
            <a:off x="7391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endParaRPr lang="en-US" sz="1000"/>
          </a:p>
          <a:p>
            <a:pPr algn="ctr"/>
            <a:endParaRPr lang="en-US" sz="1000"/>
          </a:p>
          <a:p>
            <a:pPr algn="ctr"/>
            <a:r>
              <a:rPr lang="en-US" sz="1000"/>
              <a:t>1</a:t>
            </a:r>
            <a:endParaRPr lang="en-US" sz="1000" baseline="30000"/>
          </a:p>
        </p:txBody>
      </p:sp>
      <p:sp>
        <p:nvSpPr>
          <p:cNvPr id="75781" name="Rectangle 1029"/>
          <p:cNvSpPr>
            <a:spLocks noChangeArrowheads="1"/>
          </p:cNvSpPr>
          <p:nvPr/>
        </p:nvSpPr>
        <p:spPr bwMode="auto">
          <a:xfrm>
            <a:off x="7772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75782" name="Rectangle 1030"/>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75783" name="Rectangle 1031"/>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75784" name="Rectangle 1032"/>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75785" name="Rectangle 1033"/>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75786" name="Rectangle 1034"/>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75788" name="Rectangle 1036"/>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75789" name="Rectangle 1037"/>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75790" name="Rectangle 1038"/>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75791" name="Rectangle 1039"/>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75792" name="Rectangle 1040"/>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75793" name="Rectangle 1041"/>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75794" name="Rectangle 1042"/>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75795" name="Rectangle 1043"/>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75796" name="Rectangle 1044"/>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75797" name="Rectangle 1045"/>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75799" name="Rectangle 1047"/>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75800" name="Rectangle 1048"/>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75801" name="Rectangle 1049"/>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75802" name="Rectangle 1050"/>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75803" name="Rectangle 1051"/>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75804" name="Rectangle 1052"/>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75805" name="Rectangle 1053"/>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75806" name="Rectangle 1054"/>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75807" name="Rectangle 1055"/>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75808" name="Rectangle 1056"/>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75809" name="Rectangle 1057"/>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75810" name="Rectangle 1058"/>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75811" name="Rectangle 1059"/>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75812" name="Rectangle 1060"/>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75813" name="Rectangle 1061"/>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75814" name="Rectangle 1062"/>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75815" name="Rectangle 1063"/>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75816" name="Rectangle 1064"/>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75818" name="Rectangle 1066"/>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75819" name="Rectangle 1067"/>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75820" name="Rectangle 1068"/>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75821" name="Rectangle 1069"/>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75822" name="Rectangle 1070"/>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75823" name="Rectangle 1071"/>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75824" name="Rectangle 1072"/>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75825" name="Rectangle 1073"/>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75826" name="Rectangle 1074"/>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75827" name="Rectangle 1075"/>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75828" name="Rectangle 1076"/>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75829" name="Rectangle 1077"/>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75830" name="Rectangle 1078"/>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75831" name="Rectangle 1079"/>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75832" name="Rectangle 1080"/>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75833" name="Rectangle 1081"/>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75834" name="Rectangle 1082"/>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75835" name="Rectangle 1083"/>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75837" name="Rectangle 1085"/>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75838" name="Rectangle 1086"/>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75839" name="Rectangle 1087"/>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5840" name="Rectangle 1088"/>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75841" name="Rectangle 1089"/>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75842" name="Rectangle 1090"/>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75843" name="Rectangle 1091"/>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75844" name="Rectangle 1092"/>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75845" name="Rectangle 1093"/>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75846" name="Rectangle 1094"/>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75847" name="Rectangle 1095"/>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75848" name="Rectangle 1096"/>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75849" name="Rectangle 1097"/>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75850" name="Rectangle 1098"/>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75851" name="Rectangle 1099"/>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75852" name="Rectangle 1100"/>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75853" name="Rectangle 1101"/>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75854" name="Rectangle 1102"/>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75856" name="Rectangle 1104"/>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75857" name="Rectangle 1105"/>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75858" name="Rectangle 1106"/>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5859" name="Rectangle 1107"/>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75860" name="Rectangle 1108"/>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75861" name="Rectangle 1109"/>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75862" name="Rectangle 1110"/>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75863" name="Rectangle 1111"/>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75864" name="Rectangle 1112"/>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75865" name="Rectangle 1113"/>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75867" name="Rectangle 1115"/>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75868" name="Rectangle 1116"/>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75869" name="Rectangle 1117"/>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75870" name="Rectangle 1118"/>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75871" name="Rectangle 1119"/>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75872" name="Rectangle 1120"/>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75873" name="Rectangle 1121"/>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75874" name="Rectangle 1122"/>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75875" name="Rectangle 1123"/>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75876" name="Rectangle 1124"/>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75877" name="Rectangle 1125"/>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75878" name="Rectangle 1126"/>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75879" name="Rectangle 1127"/>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75880" name="Rectangle 1128"/>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75881" name="Rectangle 1129"/>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75882" name="Rectangle 1130"/>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75883" name="Rectangle 1131"/>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75884" name="Rectangle 1132"/>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75885" name="Rectangle 1133"/>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75886" name="Rectangle 1134"/>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75887" name="Rectangle 1135"/>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75888" name="Rectangle 1136"/>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75889" name="Rectangle 1137"/>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75890" name="Rectangle 1138"/>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75891" name="Rectangle 1139"/>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75892" name="Rectangle 1140"/>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75893" name="Rectangle 1141"/>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75894" name="Rectangle 1142"/>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75895" name="Rectangle 1143"/>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75896" name="Rectangle 1144"/>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75902" name="Text Box 1150"/>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5903" name="Text Box 1151"/>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5904" name="Text Box 1152"/>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5905" name="Text Box 1153"/>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5906" name="Text Box 1154"/>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5907" name="Text Box 1155"/>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5908" name="Text Box 1156"/>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5915" name="Text Box 1163"/>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5916" name="Text Box 1164"/>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5917" name="Text Box 1165"/>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6068" name="AutoShape 131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Rectangle 3075"/>
          <p:cNvSpPr>
            <a:spLocks noChangeArrowheads="1"/>
          </p:cNvSpPr>
          <p:nvPr/>
        </p:nvSpPr>
        <p:spPr bwMode="auto">
          <a:xfrm>
            <a:off x="1295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04" name="Rectangle 3076"/>
          <p:cNvSpPr>
            <a:spLocks noChangeArrowheads="1"/>
          </p:cNvSpPr>
          <p:nvPr/>
        </p:nvSpPr>
        <p:spPr bwMode="auto">
          <a:xfrm>
            <a:off x="7391400" y="1143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05" name="Rectangle 3077"/>
          <p:cNvSpPr>
            <a:spLocks noChangeArrowheads="1"/>
          </p:cNvSpPr>
          <p:nvPr/>
        </p:nvSpPr>
        <p:spPr bwMode="auto">
          <a:xfrm>
            <a:off x="7772400" y="1143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06" name="Rectangle 3078"/>
          <p:cNvSpPr>
            <a:spLocks noChangeArrowheads="1"/>
          </p:cNvSpPr>
          <p:nvPr/>
        </p:nvSpPr>
        <p:spPr bwMode="auto">
          <a:xfrm>
            <a:off x="6248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07" name="Rectangle 3079"/>
          <p:cNvSpPr>
            <a:spLocks noChangeArrowheads="1"/>
          </p:cNvSpPr>
          <p:nvPr/>
        </p:nvSpPr>
        <p:spPr bwMode="auto">
          <a:xfrm>
            <a:off x="6629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08" name="Rectangle 3080"/>
          <p:cNvSpPr>
            <a:spLocks noChangeArrowheads="1"/>
          </p:cNvSpPr>
          <p:nvPr/>
        </p:nvSpPr>
        <p:spPr bwMode="auto">
          <a:xfrm>
            <a:off x="7010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09" name="Rectangle 3081"/>
          <p:cNvSpPr>
            <a:spLocks noChangeArrowheads="1"/>
          </p:cNvSpPr>
          <p:nvPr/>
        </p:nvSpPr>
        <p:spPr bwMode="auto">
          <a:xfrm>
            <a:off x="7391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10" name="Rectangle 3082"/>
          <p:cNvSpPr>
            <a:spLocks noChangeArrowheads="1"/>
          </p:cNvSpPr>
          <p:nvPr/>
        </p:nvSpPr>
        <p:spPr bwMode="auto">
          <a:xfrm>
            <a:off x="7772400" y="19812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12" name="Rectangle 3084"/>
          <p:cNvSpPr>
            <a:spLocks noChangeArrowheads="1"/>
          </p:cNvSpPr>
          <p:nvPr/>
        </p:nvSpPr>
        <p:spPr bwMode="auto">
          <a:xfrm>
            <a:off x="1295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13" name="Rectangle 3085"/>
          <p:cNvSpPr>
            <a:spLocks noChangeArrowheads="1"/>
          </p:cNvSpPr>
          <p:nvPr/>
        </p:nvSpPr>
        <p:spPr bwMode="auto">
          <a:xfrm>
            <a:off x="5867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14" name="Rectangle 3086"/>
          <p:cNvSpPr>
            <a:spLocks noChangeArrowheads="1"/>
          </p:cNvSpPr>
          <p:nvPr/>
        </p:nvSpPr>
        <p:spPr bwMode="auto">
          <a:xfrm>
            <a:off x="1676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15" name="Rectangle 3087"/>
          <p:cNvSpPr>
            <a:spLocks noChangeArrowheads="1"/>
          </p:cNvSpPr>
          <p:nvPr/>
        </p:nvSpPr>
        <p:spPr bwMode="auto">
          <a:xfrm>
            <a:off x="1295400" y="1447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16" name="Rectangle 3088"/>
          <p:cNvSpPr>
            <a:spLocks noChangeArrowheads="1"/>
          </p:cNvSpPr>
          <p:nvPr/>
        </p:nvSpPr>
        <p:spPr bwMode="auto">
          <a:xfrm>
            <a:off x="5867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17" name="Rectangle 3089"/>
          <p:cNvSpPr>
            <a:spLocks noChangeArrowheads="1"/>
          </p:cNvSpPr>
          <p:nvPr/>
        </p:nvSpPr>
        <p:spPr bwMode="auto">
          <a:xfrm>
            <a:off x="6248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18" name="Rectangle 3090"/>
          <p:cNvSpPr>
            <a:spLocks noChangeArrowheads="1"/>
          </p:cNvSpPr>
          <p:nvPr/>
        </p:nvSpPr>
        <p:spPr bwMode="auto">
          <a:xfrm>
            <a:off x="6629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19" name="Rectangle 3091"/>
          <p:cNvSpPr>
            <a:spLocks noChangeArrowheads="1"/>
          </p:cNvSpPr>
          <p:nvPr/>
        </p:nvSpPr>
        <p:spPr bwMode="auto">
          <a:xfrm>
            <a:off x="7010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20" name="Rectangle 3092"/>
          <p:cNvSpPr>
            <a:spLocks noChangeArrowheads="1"/>
          </p:cNvSpPr>
          <p:nvPr/>
        </p:nvSpPr>
        <p:spPr bwMode="auto">
          <a:xfrm>
            <a:off x="7391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21" name="Rectangle 3093"/>
          <p:cNvSpPr>
            <a:spLocks noChangeArrowheads="1"/>
          </p:cNvSpPr>
          <p:nvPr/>
        </p:nvSpPr>
        <p:spPr bwMode="auto">
          <a:xfrm>
            <a:off x="7772400" y="25146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23" name="Rectangle 3095"/>
          <p:cNvSpPr>
            <a:spLocks noChangeArrowheads="1"/>
          </p:cNvSpPr>
          <p:nvPr/>
        </p:nvSpPr>
        <p:spPr bwMode="auto">
          <a:xfrm>
            <a:off x="1295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24" name="Rectangle 3096"/>
          <p:cNvSpPr>
            <a:spLocks noChangeArrowheads="1"/>
          </p:cNvSpPr>
          <p:nvPr/>
        </p:nvSpPr>
        <p:spPr bwMode="auto">
          <a:xfrm>
            <a:off x="1676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25" name="Rectangle 3097"/>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26" name="Rectangle 3098"/>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27" name="Rectangle 3099"/>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28" name="Rectangle 3100"/>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29" name="Rectangle 3101"/>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0" name="Rectangle 3102"/>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1" name="Rectangle 3103"/>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2" name="Rectangle 3104"/>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3" name="Rectangle 3105"/>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4" name="Rectangle 3106"/>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35" name="Rectangle 3107"/>
          <p:cNvSpPr>
            <a:spLocks noChangeArrowheads="1"/>
          </p:cNvSpPr>
          <p:nvPr/>
        </p:nvSpPr>
        <p:spPr bwMode="auto">
          <a:xfrm>
            <a:off x="5867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36" name="Rectangle 3108"/>
          <p:cNvSpPr>
            <a:spLocks noChangeArrowheads="1"/>
          </p:cNvSpPr>
          <p:nvPr/>
        </p:nvSpPr>
        <p:spPr bwMode="auto">
          <a:xfrm>
            <a:off x="6248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37" name="Rectangle 3109"/>
          <p:cNvSpPr>
            <a:spLocks noChangeArrowheads="1"/>
          </p:cNvSpPr>
          <p:nvPr/>
        </p:nvSpPr>
        <p:spPr bwMode="auto">
          <a:xfrm>
            <a:off x="6629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38" name="Rectangle 3110"/>
          <p:cNvSpPr>
            <a:spLocks noChangeArrowheads="1"/>
          </p:cNvSpPr>
          <p:nvPr/>
        </p:nvSpPr>
        <p:spPr bwMode="auto">
          <a:xfrm>
            <a:off x="7010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39" name="Rectangle 3111"/>
          <p:cNvSpPr>
            <a:spLocks noChangeArrowheads="1"/>
          </p:cNvSpPr>
          <p:nvPr/>
        </p:nvSpPr>
        <p:spPr bwMode="auto">
          <a:xfrm>
            <a:off x="7391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40" name="Rectangle 3112"/>
          <p:cNvSpPr>
            <a:spLocks noChangeArrowheads="1"/>
          </p:cNvSpPr>
          <p:nvPr/>
        </p:nvSpPr>
        <p:spPr bwMode="auto">
          <a:xfrm>
            <a:off x="7772400" y="3048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42" name="Rectangle 3114"/>
          <p:cNvSpPr>
            <a:spLocks noChangeArrowheads="1"/>
          </p:cNvSpPr>
          <p:nvPr/>
        </p:nvSpPr>
        <p:spPr bwMode="auto">
          <a:xfrm>
            <a:off x="1295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43" name="Rectangle 3115"/>
          <p:cNvSpPr>
            <a:spLocks noChangeArrowheads="1"/>
          </p:cNvSpPr>
          <p:nvPr/>
        </p:nvSpPr>
        <p:spPr bwMode="auto">
          <a:xfrm>
            <a:off x="1676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44" name="Rectangle 3116"/>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45" name="Rectangle 3117"/>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46" name="Rectangle 3118"/>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47" name="Rectangle 3119"/>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48" name="Rectangle 3120"/>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49" name="Rectangle 3121"/>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50" name="Rectangle 3122"/>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51" name="Rectangle 3123"/>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52" name="Rectangle 3124"/>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53" name="Rectangle 3125"/>
          <p:cNvSpPr>
            <a:spLocks noChangeArrowheads="1"/>
          </p:cNvSpPr>
          <p:nvPr/>
        </p:nvSpPr>
        <p:spPr bwMode="auto">
          <a:xfrm>
            <a:off x="5486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54" name="Rectangle 3126"/>
          <p:cNvSpPr>
            <a:spLocks noChangeArrowheads="1"/>
          </p:cNvSpPr>
          <p:nvPr/>
        </p:nvSpPr>
        <p:spPr bwMode="auto">
          <a:xfrm>
            <a:off x="5867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55" name="Rectangle 3127"/>
          <p:cNvSpPr>
            <a:spLocks noChangeArrowheads="1"/>
          </p:cNvSpPr>
          <p:nvPr/>
        </p:nvSpPr>
        <p:spPr bwMode="auto">
          <a:xfrm>
            <a:off x="6248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56" name="Rectangle 3128"/>
          <p:cNvSpPr>
            <a:spLocks noChangeArrowheads="1"/>
          </p:cNvSpPr>
          <p:nvPr/>
        </p:nvSpPr>
        <p:spPr bwMode="auto">
          <a:xfrm>
            <a:off x="6629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57" name="Rectangle 3129"/>
          <p:cNvSpPr>
            <a:spLocks noChangeArrowheads="1"/>
          </p:cNvSpPr>
          <p:nvPr/>
        </p:nvSpPr>
        <p:spPr bwMode="auto">
          <a:xfrm>
            <a:off x="7010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58" name="Rectangle 3130"/>
          <p:cNvSpPr>
            <a:spLocks noChangeArrowheads="1"/>
          </p:cNvSpPr>
          <p:nvPr/>
        </p:nvSpPr>
        <p:spPr bwMode="auto">
          <a:xfrm>
            <a:off x="7391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59" name="Rectangle 3131"/>
          <p:cNvSpPr>
            <a:spLocks noChangeArrowheads="1"/>
          </p:cNvSpPr>
          <p:nvPr/>
        </p:nvSpPr>
        <p:spPr bwMode="auto">
          <a:xfrm>
            <a:off x="7772400" y="35814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61" name="Rectangle 3133"/>
          <p:cNvSpPr>
            <a:spLocks noChangeArrowheads="1"/>
          </p:cNvSpPr>
          <p:nvPr/>
        </p:nvSpPr>
        <p:spPr bwMode="auto">
          <a:xfrm>
            <a:off x="1295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62" name="Rectangle 3134"/>
          <p:cNvSpPr>
            <a:spLocks noChangeArrowheads="1"/>
          </p:cNvSpPr>
          <p:nvPr/>
        </p:nvSpPr>
        <p:spPr bwMode="auto">
          <a:xfrm>
            <a:off x="1676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63" name="Rectangle 3135"/>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6864" name="Rectangle 3136"/>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65" name="Rectangle 3137"/>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66" name="Rectangle 3138"/>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67" name="Rectangle 3139"/>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68" name="Rectangle 3140"/>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69" name="Rectangle 3141"/>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70" name="Rectangle 3142"/>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71" name="Rectangle 3143"/>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72" name="Rectangle 3144"/>
          <p:cNvSpPr>
            <a:spLocks noChangeArrowheads="1"/>
          </p:cNvSpPr>
          <p:nvPr/>
        </p:nvSpPr>
        <p:spPr bwMode="auto">
          <a:xfrm>
            <a:off x="5486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73" name="Rectangle 3145"/>
          <p:cNvSpPr>
            <a:spLocks noChangeArrowheads="1"/>
          </p:cNvSpPr>
          <p:nvPr/>
        </p:nvSpPr>
        <p:spPr bwMode="auto">
          <a:xfrm>
            <a:off x="5867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74" name="Rectangle 3146"/>
          <p:cNvSpPr>
            <a:spLocks noChangeArrowheads="1"/>
          </p:cNvSpPr>
          <p:nvPr/>
        </p:nvSpPr>
        <p:spPr bwMode="auto">
          <a:xfrm>
            <a:off x="6248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75" name="Rectangle 3147"/>
          <p:cNvSpPr>
            <a:spLocks noChangeArrowheads="1"/>
          </p:cNvSpPr>
          <p:nvPr/>
        </p:nvSpPr>
        <p:spPr bwMode="auto">
          <a:xfrm>
            <a:off x="6629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76" name="Rectangle 3148"/>
          <p:cNvSpPr>
            <a:spLocks noChangeArrowheads="1"/>
          </p:cNvSpPr>
          <p:nvPr/>
        </p:nvSpPr>
        <p:spPr bwMode="auto">
          <a:xfrm>
            <a:off x="7010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77" name="Rectangle 3149"/>
          <p:cNvSpPr>
            <a:spLocks noChangeArrowheads="1"/>
          </p:cNvSpPr>
          <p:nvPr/>
        </p:nvSpPr>
        <p:spPr bwMode="auto">
          <a:xfrm>
            <a:off x="7391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6878" name="Rectangle 3150"/>
          <p:cNvSpPr>
            <a:spLocks noChangeArrowheads="1"/>
          </p:cNvSpPr>
          <p:nvPr/>
        </p:nvSpPr>
        <p:spPr bwMode="auto">
          <a:xfrm>
            <a:off x="7772400" y="41148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6880" name="Rectangle 3152"/>
          <p:cNvSpPr>
            <a:spLocks noChangeArrowheads="1"/>
          </p:cNvSpPr>
          <p:nvPr/>
        </p:nvSpPr>
        <p:spPr bwMode="auto">
          <a:xfrm>
            <a:off x="1295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81" name="Rectangle 3153"/>
          <p:cNvSpPr>
            <a:spLocks noChangeArrowheads="1"/>
          </p:cNvSpPr>
          <p:nvPr/>
        </p:nvSpPr>
        <p:spPr bwMode="auto">
          <a:xfrm>
            <a:off x="1676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82" name="Rectangle 3154"/>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6883" name="Rectangle 3155"/>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4" name="Rectangle 3156"/>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5" name="Rectangle 3157"/>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6" name="Rectangle 3158"/>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7" name="Rectangle 3159"/>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8" name="Rectangle 3160"/>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6889" name="Rectangle 3161"/>
          <p:cNvSpPr>
            <a:spLocks noChangeArrowheads="1"/>
          </p:cNvSpPr>
          <p:nvPr/>
        </p:nvSpPr>
        <p:spPr bwMode="auto">
          <a:xfrm>
            <a:off x="1676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6891" name="Rectangle 3163"/>
          <p:cNvSpPr>
            <a:spLocks noChangeArrowheads="1"/>
          </p:cNvSpPr>
          <p:nvPr/>
        </p:nvSpPr>
        <p:spPr bwMode="auto">
          <a:xfrm>
            <a:off x="281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2" name="Rectangle 3164"/>
          <p:cNvSpPr>
            <a:spLocks noChangeArrowheads="1"/>
          </p:cNvSpPr>
          <p:nvPr/>
        </p:nvSpPr>
        <p:spPr bwMode="auto">
          <a:xfrm>
            <a:off x="320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3" name="Rectangle 3165"/>
          <p:cNvSpPr>
            <a:spLocks noChangeArrowheads="1"/>
          </p:cNvSpPr>
          <p:nvPr/>
        </p:nvSpPr>
        <p:spPr bwMode="auto">
          <a:xfrm>
            <a:off x="358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4" name="Rectangle 3166"/>
          <p:cNvSpPr>
            <a:spLocks noChangeArrowheads="1"/>
          </p:cNvSpPr>
          <p:nvPr/>
        </p:nvSpPr>
        <p:spPr bwMode="auto">
          <a:xfrm>
            <a:off x="396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5" name="Rectangle 3167"/>
          <p:cNvSpPr>
            <a:spLocks noChangeArrowheads="1"/>
          </p:cNvSpPr>
          <p:nvPr/>
        </p:nvSpPr>
        <p:spPr bwMode="auto">
          <a:xfrm>
            <a:off x="4343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6" name="Rectangle 3168"/>
          <p:cNvSpPr>
            <a:spLocks noChangeArrowheads="1"/>
          </p:cNvSpPr>
          <p:nvPr/>
        </p:nvSpPr>
        <p:spPr bwMode="auto">
          <a:xfrm>
            <a:off x="4724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7" name="Rectangle 3169"/>
          <p:cNvSpPr>
            <a:spLocks noChangeArrowheads="1"/>
          </p:cNvSpPr>
          <p:nvPr/>
        </p:nvSpPr>
        <p:spPr bwMode="auto">
          <a:xfrm>
            <a:off x="5105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8" name="Rectangle 3170"/>
          <p:cNvSpPr>
            <a:spLocks noChangeArrowheads="1"/>
          </p:cNvSpPr>
          <p:nvPr/>
        </p:nvSpPr>
        <p:spPr bwMode="auto">
          <a:xfrm>
            <a:off x="5486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899" name="Rectangle 3171"/>
          <p:cNvSpPr>
            <a:spLocks noChangeArrowheads="1"/>
          </p:cNvSpPr>
          <p:nvPr/>
        </p:nvSpPr>
        <p:spPr bwMode="auto">
          <a:xfrm>
            <a:off x="5867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0" name="Rectangle 3172"/>
          <p:cNvSpPr>
            <a:spLocks noChangeArrowheads="1"/>
          </p:cNvSpPr>
          <p:nvPr/>
        </p:nvSpPr>
        <p:spPr bwMode="auto">
          <a:xfrm>
            <a:off x="6248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1" name="Rectangle 3173"/>
          <p:cNvSpPr>
            <a:spLocks noChangeArrowheads="1"/>
          </p:cNvSpPr>
          <p:nvPr/>
        </p:nvSpPr>
        <p:spPr bwMode="auto">
          <a:xfrm>
            <a:off x="662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2" name="Rectangle 3174"/>
          <p:cNvSpPr>
            <a:spLocks noChangeArrowheads="1"/>
          </p:cNvSpPr>
          <p:nvPr/>
        </p:nvSpPr>
        <p:spPr bwMode="auto">
          <a:xfrm>
            <a:off x="701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3" name="Rectangle 3175"/>
          <p:cNvSpPr>
            <a:spLocks noChangeArrowheads="1"/>
          </p:cNvSpPr>
          <p:nvPr/>
        </p:nvSpPr>
        <p:spPr bwMode="auto">
          <a:xfrm>
            <a:off x="739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4" name="Rectangle 3176"/>
          <p:cNvSpPr>
            <a:spLocks noChangeArrowheads="1"/>
          </p:cNvSpPr>
          <p:nvPr/>
        </p:nvSpPr>
        <p:spPr bwMode="auto">
          <a:xfrm>
            <a:off x="777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5" name="Rectangle 3177"/>
          <p:cNvSpPr>
            <a:spLocks noChangeArrowheads="1"/>
          </p:cNvSpPr>
          <p:nvPr/>
        </p:nvSpPr>
        <p:spPr bwMode="auto">
          <a:xfrm>
            <a:off x="281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6" name="Rectangle 3178"/>
          <p:cNvSpPr>
            <a:spLocks noChangeArrowheads="1"/>
          </p:cNvSpPr>
          <p:nvPr/>
        </p:nvSpPr>
        <p:spPr bwMode="auto">
          <a:xfrm>
            <a:off x="320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7" name="Rectangle 3179"/>
          <p:cNvSpPr>
            <a:spLocks noChangeArrowheads="1"/>
          </p:cNvSpPr>
          <p:nvPr/>
        </p:nvSpPr>
        <p:spPr bwMode="auto">
          <a:xfrm>
            <a:off x="358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8" name="Rectangle 3180"/>
          <p:cNvSpPr>
            <a:spLocks noChangeArrowheads="1"/>
          </p:cNvSpPr>
          <p:nvPr/>
        </p:nvSpPr>
        <p:spPr bwMode="auto">
          <a:xfrm>
            <a:off x="396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09" name="Rectangle 3181"/>
          <p:cNvSpPr>
            <a:spLocks noChangeArrowheads="1"/>
          </p:cNvSpPr>
          <p:nvPr/>
        </p:nvSpPr>
        <p:spPr bwMode="auto">
          <a:xfrm>
            <a:off x="4343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0" name="Rectangle 3182"/>
          <p:cNvSpPr>
            <a:spLocks noChangeArrowheads="1"/>
          </p:cNvSpPr>
          <p:nvPr/>
        </p:nvSpPr>
        <p:spPr bwMode="auto">
          <a:xfrm>
            <a:off x="4724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1" name="Rectangle 3183"/>
          <p:cNvSpPr>
            <a:spLocks noChangeArrowheads="1"/>
          </p:cNvSpPr>
          <p:nvPr/>
        </p:nvSpPr>
        <p:spPr bwMode="auto">
          <a:xfrm>
            <a:off x="5105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2" name="Rectangle 3184"/>
          <p:cNvSpPr>
            <a:spLocks noChangeArrowheads="1"/>
          </p:cNvSpPr>
          <p:nvPr/>
        </p:nvSpPr>
        <p:spPr bwMode="auto">
          <a:xfrm>
            <a:off x="5486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3" name="Rectangle 3185"/>
          <p:cNvSpPr>
            <a:spLocks noChangeArrowheads="1"/>
          </p:cNvSpPr>
          <p:nvPr/>
        </p:nvSpPr>
        <p:spPr bwMode="auto">
          <a:xfrm>
            <a:off x="5867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4" name="Rectangle 3186"/>
          <p:cNvSpPr>
            <a:spLocks noChangeArrowheads="1"/>
          </p:cNvSpPr>
          <p:nvPr/>
        </p:nvSpPr>
        <p:spPr bwMode="auto">
          <a:xfrm>
            <a:off x="6248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5" name="Rectangle 3187"/>
          <p:cNvSpPr>
            <a:spLocks noChangeArrowheads="1"/>
          </p:cNvSpPr>
          <p:nvPr/>
        </p:nvSpPr>
        <p:spPr bwMode="auto">
          <a:xfrm>
            <a:off x="662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6" name="Rectangle 3188"/>
          <p:cNvSpPr>
            <a:spLocks noChangeArrowheads="1"/>
          </p:cNvSpPr>
          <p:nvPr/>
        </p:nvSpPr>
        <p:spPr bwMode="auto">
          <a:xfrm>
            <a:off x="701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7" name="Rectangle 3189"/>
          <p:cNvSpPr>
            <a:spLocks noChangeArrowheads="1"/>
          </p:cNvSpPr>
          <p:nvPr/>
        </p:nvSpPr>
        <p:spPr bwMode="auto">
          <a:xfrm>
            <a:off x="739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8" name="Rectangle 3190"/>
          <p:cNvSpPr>
            <a:spLocks noChangeArrowheads="1"/>
          </p:cNvSpPr>
          <p:nvPr/>
        </p:nvSpPr>
        <p:spPr bwMode="auto">
          <a:xfrm>
            <a:off x="777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6919" name="Rectangle 3191"/>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6920" name="Rectangle 3192"/>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6921" name="AutoShape 3193"/>
          <p:cNvSpPr>
            <a:spLocks/>
          </p:cNvSpPr>
          <p:nvPr/>
        </p:nvSpPr>
        <p:spPr bwMode="auto">
          <a:xfrm rot="-5400000">
            <a:off x="1562100" y="8763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6922" name="AutoShape 3194"/>
          <p:cNvSpPr>
            <a:spLocks/>
          </p:cNvSpPr>
          <p:nvPr/>
        </p:nvSpPr>
        <p:spPr bwMode="auto">
          <a:xfrm rot="-5400000">
            <a:off x="3886200" y="1066800"/>
            <a:ext cx="152400" cy="3657600"/>
          </a:xfrm>
          <a:prstGeom prst="rightBrace">
            <a:avLst>
              <a:gd name="adj1" fmla="val 200000"/>
              <a:gd name="adj2" fmla="val 50000"/>
            </a:avLst>
          </a:prstGeom>
          <a:noFill/>
          <a:ln w="9525">
            <a:solidFill>
              <a:schemeClr val="tx1"/>
            </a:solidFill>
            <a:round/>
            <a:headEnd/>
            <a:tailEnd/>
          </a:ln>
          <a:effectLst/>
        </p:spPr>
        <p:txBody>
          <a:bodyPr wrap="none" anchor="ctr"/>
          <a:lstStyle/>
          <a:p>
            <a:endParaRPr lang="en-US"/>
          </a:p>
        </p:txBody>
      </p:sp>
      <p:sp>
        <p:nvSpPr>
          <p:cNvPr id="76923" name="Line 3195"/>
          <p:cNvSpPr>
            <a:spLocks noChangeShapeType="1"/>
          </p:cNvSpPr>
          <p:nvPr/>
        </p:nvSpPr>
        <p:spPr bwMode="auto">
          <a:xfrm flipV="1">
            <a:off x="2057400" y="1447800"/>
            <a:ext cx="0" cy="457200"/>
          </a:xfrm>
          <a:prstGeom prst="line">
            <a:avLst/>
          </a:prstGeom>
          <a:noFill/>
          <a:ln w="9525" cap="rnd">
            <a:solidFill>
              <a:schemeClr val="tx1"/>
            </a:solidFill>
            <a:prstDash val="sysDot"/>
            <a:round/>
            <a:headEnd/>
            <a:tailEnd/>
          </a:ln>
          <a:effectLst/>
        </p:spPr>
        <p:txBody>
          <a:bodyPr/>
          <a:lstStyle/>
          <a:p>
            <a:endParaRPr lang="en-US"/>
          </a:p>
        </p:txBody>
      </p:sp>
      <p:sp>
        <p:nvSpPr>
          <p:cNvPr id="76924" name="AutoShape 3196"/>
          <p:cNvSpPr>
            <a:spLocks/>
          </p:cNvSpPr>
          <p:nvPr/>
        </p:nvSpPr>
        <p:spPr bwMode="auto">
          <a:xfrm rot="-5400000">
            <a:off x="6934200" y="685800"/>
            <a:ext cx="152400" cy="2286000"/>
          </a:xfrm>
          <a:prstGeom prst="rightBrace">
            <a:avLst>
              <a:gd name="adj1" fmla="val 125000"/>
              <a:gd name="adj2" fmla="val 50000"/>
            </a:avLst>
          </a:prstGeom>
          <a:noFill/>
          <a:ln w="9525">
            <a:solidFill>
              <a:schemeClr val="tx1"/>
            </a:solidFill>
            <a:round/>
            <a:headEnd/>
            <a:tailEnd/>
          </a:ln>
          <a:effectLst/>
        </p:spPr>
        <p:txBody>
          <a:bodyPr wrap="none" anchor="ctr"/>
          <a:lstStyle/>
          <a:p>
            <a:endParaRPr lang="en-US"/>
          </a:p>
        </p:txBody>
      </p:sp>
      <p:sp>
        <p:nvSpPr>
          <p:cNvPr id="76925" name="AutoShape 3197"/>
          <p:cNvSpPr>
            <a:spLocks/>
          </p:cNvSpPr>
          <p:nvPr/>
        </p:nvSpPr>
        <p:spPr bwMode="auto">
          <a:xfrm rot="-5400000">
            <a:off x="7658100" y="5715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6926" name="Text Box 3198"/>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6927" name="Text Box 3199"/>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6928" name="Text Box 3200"/>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6929" name="Text Box 3201"/>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6930" name="Text Box 3202"/>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6931" name="Text Box 3203"/>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6932" name="Text Box 3204"/>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6933" name="Text Box 3205"/>
          <p:cNvSpPr txBox="1">
            <a:spLocks noChangeArrowheads="1"/>
          </p:cNvSpPr>
          <p:nvPr/>
        </p:nvSpPr>
        <p:spPr bwMode="auto">
          <a:xfrm>
            <a:off x="1568450" y="8493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6934" name="Text Box 3206"/>
          <p:cNvSpPr txBox="1">
            <a:spLocks noChangeArrowheads="1"/>
          </p:cNvSpPr>
          <p:nvPr/>
        </p:nvSpPr>
        <p:spPr bwMode="auto">
          <a:xfrm>
            <a:off x="3846513" y="2525713"/>
            <a:ext cx="292100" cy="304800"/>
          </a:xfrm>
          <a:prstGeom prst="rect">
            <a:avLst/>
          </a:prstGeom>
          <a:noFill/>
          <a:ln w="9525">
            <a:noFill/>
            <a:miter lim="800000"/>
            <a:headEnd/>
            <a:tailEnd/>
          </a:ln>
          <a:effectLst/>
        </p:spPr>
        <p:txBody>
          <a:bodyPr wrap="none">
            <a:spAutoFit/>
          </a:bodyPr>
          <a:lstStyle/>
          <a:p>
            <a:r>
              <a:rPr lang="en-US" sz="1400" b="1" i="1"/>
              <a:t>d</a:t>
            </a:r>
          </a:p>
        </p:txBody>
      </p:sp>
      <p:sp>
        <p:nvSpPr>
          <p:cNvPr id="76935" name="Text Box 3207"/>
          <p:cNvSpPr txBox="1">
            <a:spLocks noChangeArrowheads="1"/>
          </p:cNvSpPr>
          <p:nvPr/>
        </p:nvSpPr>
        <p:spPr bwMode="auto">
          <a:xfrm>
            <a:off x="6894513" y="1458913"/>
            <a:ext cx="292100" cy="304800"/>
          </a:xfrm>
          <a:prstGeom prst="rect">
            <a:avLst/>
          </a:prstGeom>
          <a:noFill/>
          <a:ln w="9525">
            <a:noFill/>
            <a:miter lim="800000"/>
            <a:headEnd/>
            <a:tailEnd/>
          </a:ln>
          <a:effectLst/>
        </p:spPr>
        <p:txBody>
          <a:bodyPr wrap="none">
            <a:spAutoFit/>
          </a:bodyPr>
          <a:lstStyle/>
          <a:p>
            <a:r>
              <a:rPr lang="en-US" sz="1400" b="1" i="1"/>
              <a:t>p</a:t>
            </a:r>
          </a:p>
        </p:txBody>
      </p:sp>
      <p:sp>
        <p:nvSpPr>
          <p:cNvPr id="76936" name="Text Box 3208"/>
          <p:cNvSpPr txBox="1">
            <a:spLocks noChangeArrowheads="1"/>
          </p:cNvSpPr>
          <p:nvPr/>
        </p:nvSpPr>
        <p:spPr bwMode="auto">
          <a:xfrm>
            <a:off x="7664450" y="5445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6937" name="AutoShape 3209"/>
          <p:cNvSpPr>
            <a:spLocks/>
          </p:cNvSpPr>
          <p:nvPr/>
        </p:nvSpPr>
        <p:spPr bwMode="auto">
          <a:xfrm rot="-5400000">
            <a:off x="5410200" y="2819400"/>
            <a:ext cx="152400" cy="5334000"/>
          </a:xfrm>
          <a:prstGeom prst="rightBrace">
            <a:avLst>
              <a:gd name="adj1" fmla="val 291667"/>
              <a:gd name="adj2" fmla="val 50000"/>
            </a:avLst>
          </a:prstGeom>
          <a:noFill/>
          <a:ln w="9525">
            <a:solidFill>
              <a:schemeClr val="tx1"/>
            </a:solidFill>
            <a:round/>
            <a:headEnd/>
            <a:tailEnd/>
          </a:ln>
          <a:effectLst/>
        </p:spPr>
        <p:txBody>
          <a:bodyPr wrap="none" anchor="ctr"/>
          <a:lstStyle/>
          <a:p>
            <a:endParaRPr lang="en-US"/>
          </a:p>
        </p:txBody>
      </p:sp>
      <p:sp>
        <p:nvSpPr>
          <p:cNvPr id="76938" name="Text Box 3210"/>
          <p:cNvSpPr txBox="1">
            <a:spLocks noChangeArrowheads="1"/>
          </p:cNvSpPr>
          <p:nvPr/>
        </p:nvSpPr>
        <p:spPr bwMode="auto">
          <a:xfrm>
            <a:off x="5394325" y="5083175"/>
            <a:ext cx="242888" cy="304800"/>
          </a:xfrm>
          <a:prstGeom prst="rect">
            <a:avLst/>
          </a:prstGeom>
          <a:noFill/>
          <a:ln w="9525">
            <a:noFill/>
            <a:miter lim="800000"/>
            <a:headEnd/>
            <a:tailEnd/>
          </a:ln>
          <a:effectLst/>
        </p:spPr>
        <p:txBody>
          <a:bodyPr wrap="none">
            <a:spAutoFit/>
          </a:bodyPr>
          <a:lstStyle/>
          <a:p>
            <a:r>
              <a:rPr lang="en-US" sz="1400" b="1" i="1"/>
              <a:t>f</a:t>
            </a:r>
          </a:p>
        </p:txBody>
      </p:sp>
      <p:sp>
        <p:nvSpPr>
          <p:cNvPr id="76939" name="Text Box 3211"/>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6940" name="Text Box 3212"/>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6941" name="Text Box 3213"/>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6942" name="Text Box 3214"/>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6943" name="Rectangle 3215"/>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6944" name="Rectangle 3216"/>
          <p:cNvSpPr>
            <a:spLocks noChangeArrowheads="1"/>
          </p:cNvSpPr>
          <p:nvPr/>
        </p:nvSpPr>
        <p:spPr bwMode="auto">
          <a:xfrm>
            <a:off x="228600" y="152400"/>
            <a:ext cx="7772400" cy="762000"/>
          </a:xfrm>
          <a:prstGeom prst="rect">
            <a:avLst/>
          </a:prstGeom>
          <a:noFill/>
          <a:ln w="9525">
            <a:noFill/>
            <a:miter lim="800000"/>
            <a:headEnd/>
            <a:tailEnd/>
          </a:ln>
          <a:effectLst/>
        </p:spPr>
        <p:txBody>
          <a:bodyPr anchor="ctr"/>
          <a:lstStyle/>
          <a:p>
            <a:pPr algn="ctr"/>
            <a:r>
              <a:rPr lang="en-US" sz="3600">
                <a:solidFill>
                  <a:schemeClr val="tx2"/>
                </a:solidFill>
              </a:rPr>
              <a:t>Electron Filling in Periodic Table</a:t>
            </a:r>
          </a:p>
        </p:txBody>
      </p:sp>
      <p:sp>
        <p:nvSpPr>
          <p:cNvPr id="76946" name="Rectangle 3218"/>
          <p:cNvSpPr>
            <a:spLocks noChangeArrowheads="1"/>
          </p:cNvSpPr>
          <p:nvPr/>
        </p:nvSpPr>
        <p:spPr bwMode="auto">
          <a:xfrm>
            <a:off x="1295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2s</a:t>
            </a:r>
            <a:r>
              <a:rPr lang="en-US" sz="1000" baseline="30000"/>
              <a:t>1</a:t>
            </a:r>
          </a:p>
        </p:txBody>
      </p:sp>
      <p:sp>
        <p:nvSpPr>
          <p:cNvPr id="76947" name="Rectangle 3219"/>
          <p:cNvSpPr>
            <a:spLocks noChangeArrowheads="1"/>
          </p:cNvSpPr>
          <p:nvPr/>
        </p:nvSpPr>
        <p:spPr bwMode="auto">
          <a:xfrm>
            <a:off x="7391400" y="1143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H</a:t>
            </a:r>
            <a:endParaRPr lang="en-US" sz="1000"/>
          </a:p>
          <a:p>
            <a:pPr algn="ctr"/>
            <a:endParaRPr lang="en-US" sz="1000"/>
          </a:p>
          <a:p>
            <a:pPr algn="ctr"/>
            <a:r>
              <a:rPr lang="en-US" sz="1000"/>
              <a:t>1s</a:t>
            </a:r>
            <a:r>
              <a:rPr lang="en-US" sz="1000" baseline="30000"/>
              <a:t>1</a:t>
            </a:r>
          </a:p>
        </p:txBody>
      </p:sp>
      <p:sp>
        <p:nvSpPr>
          <p:cNvPr id="76948" name="Rectangle 3220"/>
          <p:cNvSpPr>
            <a:spLocks noChangeArrowheads="1"/>
          </p:cNvSpPr>
          <p:nvPr/>
        </p:nvSpPr>
        <p:spPr bwMode="auto">
          <a:xfrm>
            <a:off x="7772400" y="11430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1s</a:t>
            </a:r>
            <a:r>
              <a:rPr lang="en-US" sz="1000" baseline="30000"/>
              <a:t>2</a:t>
            </a:r>
          </a:p>
        </p:txBody>
      </p:sp>
      <p:sp>
        <p:nvSpPr>
          <p:cNvPr id="76949" name="Rectangle 3221"/>
          <p:cNvSpPr>
            <a:spLocks noChangeArrowheads="1"/>
          </p:cNvSpPr>
          <p:nvPr/>
        </p:nvSpPr>
        <p:spPr bwMode="auto">
          <a:xfrm>
            <a:off x="6248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2p</a:t>
            </a:r>
            <a:r>
              <a:rPr lang="en-US" sz="1000" baseline="30000"/>
              <a:t>2</a:t>
            </a:r>
          </a:p>
        </p:txBody>
      </p:sp>
      <p:sp>
        <p:nvSpPr>
          <p:cNvPr id="76950" name="Rectangle 3222"/>
          <p:cNvSpPr>
            <a:spLocks noChangeArrowheads="1"/>
          </p:cNvSpPr>
          <p:nvPr/>
        </p:nvSpPr>
        <p:spPr bwMode="auto">
          <a:xfrm>
            <a:off x="6629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2p</a:t>
            </a:r>
            <a:r>
              <a:rPr lang="en-US" sz="1000" baseline="30000"/>
              <a:t>3</a:t>
            </a:r>
          </a:p>
        </p:txBody>
      </p:sp>
      <p:sp>
        <p:nvSpPr>
          <p:cNvPr id="76951" name="Rectangle 3223"/>
          <p:cNvSpPr>
            <a:spLocks noChangeArrowheads="1"/>
          </p:cNvSpPr>
          <p:nvPr/>
        </p:nvSpPr>
        <p:spPr bwMode="auto">
          <a:xfrm>
            <a:off x="7010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2p</a:t>
            </a:r>
            <a:r>
              <a:rPr lang="en-US" sz="1000" baseline="30000"/>
              <a:t>4</a:t>
            </a:r>
          </a:p>
        </p:txBody>
      </p:sp>
      <p:sp>
        <p:nvSpPr>
          <p:cNvPr id="76952" name="Rectangle 3224"/>
          <p:cNvSpPr>
            <a:spLocks noChangeArrowheads="1"/>
          </p:cNvSpPr>
          <p:nvPr/>
        </p:nvSpPr>
        <p:spPr bwMode="auto">
          <a:xfrm>
            <a:off x="7391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2p</a:t>
            </a:r>
            <a:r>
              <a:rPr lang="en-US" sz="1000" baseline="30000"/>
              <a:t>5</a:t>
            </a:r>
          </a:p>
        </p:txBody>
      </p:sp>
      <p:sp>
        <p:nvSpPr>
          <p:cNvPr id="76953" name="Rectangle 3225"/>
          <p:cNvSpPr>
            <a:spLocks noChangeArrowheads="1"/>
          </p:cNvSpPr>
          <p:nvPr/>
        </p:nvSpPr>
        <p:spPr bwMode="auto">
          <a:xfrm>
            <a:off x="7772400" y="19812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2p</a:t>
            </a:r>
            <a:r>
              <a:rPr lang="en-US" sz="1000" baseline="30000"/>
              <a:t>6</a:t>
            </a:r>
          </a:p>
        </p:txBody>
      </p:sp>
      <p:sp>
        <p:nvSpPr>
          <p:cNvPr id="76955" name="Rectangle 3227"/>
          <p:cNvSpPr>
            <a:spLocks noChangeArrowheads="1"/>
          </p:cNvSpPr>
          <p:nvPr/>
        </p:nvSpPr>
        <p:spPr bwMode="auto">
          <a:xfrm>
            <a:off x="1295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3s</a:t>
            </a:r>
            <a:r>
              <a:rPr lang="en-US" sz="1000" baseline="30000"/>
              <a:t>1</a:t>
            </a:r>
          </a:p>
        </p:txBody>
      </p:sp>
      <p:sp>
        <p:nvSpPr>
          <p:cNvPr id="76956" name="Rectangle 3228"/>
          <p:cNvSpPr>
            <a:spLocks noChangeArrowheads="1"/>
          </p:cNvSpPr>
          <p:nvPr/>
        </p:nvSpPr>
        <p:spPr bwMode="auto">
          <a:xfrm>
            <a:off x="5867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2p</a:t>
            </a:r>
            <a:r>
              <a:rPr lang="en-US" sz="1000" baseline="30000"/>
              <a:t>1</a:t>
            </a:r>
          </a:p>
        </p:txBody>
      </p:sp>
      <p:sp>
        <p:nvSpPr>
          <p:cNvPr id="76957" name="Rectangle 3229"/>
          <p:cNvSpPr>
            <a:spLocks noChangeArrowheads="1"/>
          </p:cNvSpPr>
          <p:nvPr/>
        </p:nvSpPr>
        <p:spPr bwMode="auto">
          <a:xfrm>
            <a:off x="1676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2s</a:t>
            </a:r>
            <a:r>
              <a:rPr lang="en-US" sz="1000" baseline="30000"/>
              <a:t>2</a:t>
            </a:r>
          </a:p>
        </p:txBody>
      </p:sp>
      <p:sp>
        <p:nvSpPr>
          <p:cNvPr id="76958" name="Rectangle 3230"/>
          <p:cNvSpPr>
            <a:spLocks noChangeArrowheads="1"/>
          </p:cNvSpPr>
          <p:nvPr/>
        </p:nvSpPr>
        <p:spPr bwMode="auto">
          <a:xfrm>
            <a:off x="1295400" y="1447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1s</a:t>
            </a:r>
            <a:r>
              <a:rPr lang="en-US" sz="1000" baseline="30000"/>
              <a:t>1</a:t>
            </a:r>
          </a:p>
        </p:txBody>
      </p:sp>
      <p:sp>
        <p:nvSpPr>
          <p:cNvPr id="76959" name="Rectangle 3231"/>
          <p:cNvSpPr>
            <a:spLocks noChangeArrowheads="1"/>
          </p:cNvSpPr>
          <p:nvPr/>
        </p:nvSpPr>
        <p:spPr bwMode="auto">
          <a:xfrm>
            <a:off x="5867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3p</a:t>
            </a:r>
            <a:r>
              <a:rPr lang="en-US" sz="1000" baseline="30000"/>
              <a:t>1</a:t>
            </a:r>
          </a:p>
        </p:txBody>
      </p:sp>
      <p:sp>
        <p:nvSpPr>
          <p:cNvPr id="76960" name="Rectangle 3232"/>
          <p:cNvSpPr>
            <a:spLocks noChangeArrowheads="1"/>
          </p:cNvSpPr>
          <p:nvPr/>
        </p:nvSpPr>
        <p:spPr bwMode="auto">
          <a:xfrm>
            <a:off x="6248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3p</a:t>
            </a:r>
            <a:r>
              <a:rPr lang="en-US" sz="1000" baseline="30000"/>
              <a:t>2</a:t>
            </a:r>
          </a:p>
        </p:txBody>
      </p:sp>
      <p:sp>
        <p:nvSpPr>
          <p:cNvPr id="76961" name="Rectangle 3233"/>
          <p:cNvSpPr>
            <a:spLocks noChangeArrowheads="1"/>
          </p:cNvSpPr>
          <p:nvPr/>
        </p:nvSpPr>
        <p:spPr bwMode="auto">
          <a:xfrm>
            <a:off x="6629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3p</a:t>
            </a:r>
            <a:r>
              <a:rPr lang="en-US" sz="1000" baseline="30000"/>
              <a:t>3</a:t>
            </a:r>
          </a:p>
        </p:txBody>
      </p:sp>
      <p:sp>
        <p:nvSpPr>
          <p:cNvPr id="76962" name="Rectangle 3234"/>
          <p:cNvSpPr>
            <a:spLocks noChangeArrowheads="1"/>
          </p:cNvSpPr>
          <p:nvPr/>
        </p:nvSpPr>
        <p:spPr bwMode="auto">
          <a:xfrm>
            <a:off x="7010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3p</a:t>
            </a:r>
            <a:r>
              <a:rPr lang="en-US" sz="1000" baseline="30000"/>
              <a:t>4</a:t>
            </a:r>
          </a:p>
        </p:txBody>
      </p:sp>
      <p:sp>
        <p:nvSpPr>
          <p:cNvPr id="76963" name="Rectangle 3235"/>
          <p:cNvSpPr>
            <a:spLocks noChangeArrowheads="1"/>
          </p:cNvSpPr>
          <p:nvPr/>
        </p:nvSpPr>
        <p:spPr bwMode="auto">
          <a:xfrm>
            <a:off x="7391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3p</a:t>
            </a:r>
            <a:r>
              <a:rPr lang="en-US" sz="1000" baseline="30000"/>
              <a:t>5</a:t>
            </a:r>
          </a:p>
        </p:txBody>
      </p:sp>
      <p:sp>
        <p:nvSpPr>
          <p:cNvPr id="76964" name="Rectangle 3236"/>
          <p:cNvSpPr>
            <a:spLocks noChangeArrowheads="1"/>
          </p:cNvSpPr>
          <p:nvPr/>
        </p:nvSpPr>
        <p:spPr bwMode="auto">
          <a:xfrm>
            <a:off x="7772400" y="25146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3p</a:t>
            </a:r>
            <a:r>
              <a:rPr lang="en-US" sz="1000" baseline="30000"/>
              <a:t>6</a:t>
            </a:r>
          </a:p>
        </p:txBody>
      </p:sp>
      <p:sp>
        <p:nvSpPr>
          <p:cNvPr id="76966" name="Rectangle 3238"/>
          <p:cNvSpPr>
            <a:spLocks noChangeArrowheads="1"/>
          </p:cNvSpPr>
          <p:nvPr/>
        </p:nvSpPr>
        <p:spPr bwMode="auto">
          <a:xfrm>
            <a:off x="1295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a:p>
          <a:p>
            <a:pPr algn="ctr"/>
            <a:r>
              <a:rPr lang="en-US" sz="1000"/>
              <a:t>4s</a:t>
            </a:r>
            <a:r>
              <a:rPr lang="en-US" sz="1000" baseline="30000"/>
              <a:t>1</a:t>
            </a:r>
          </a:p>
        </p:txBody>
      </p:sp>
      <p:sp>
        <p:nvSpPr>
          <p:cNvPr id="76967" name="Rectangle 3239"/>
          <p:cNvSpPr>
            <a:spLocks noChangeArrowheads="1"/>
          </p:cNvSpPr>
          <p:nvPr/>
        </p:nvSpPr>
        <p:spPr bwMode="auto">
          <a:xfrm>
            <a:off x="1676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4s</a:t>
            </a:r>
            <a:r>
              <a:rPr lang="en-US" sz="1000" baseline="30000"/>
              <a:t>2</a:t>
            </a:r>
          </a:p>
        </p:txBody>
      </p:sp>
      <p:sp>
        <p:nvSpPr>
          <p:cNvPr id="76968" name="Rectangle 3240"/>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3d</a:t>
            </a:r>
            <a:r>
              <a:rPr lang="en-US" sz="1000" baseline="30000"/>
              <a:t>1</a:t>
            </a:r>
          </a:p>
        </p:txBody>
      </p:sp>
      <p:sp>
        <p:nvSpPr>
          <p:cNvPr id="76969" name="Rectangle 3241"/>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3d</a:t>
            </a:r>
            <a:r>
              <a:rPr lang="en-US" sz="1000" baseline="30000"/>
              <a:t>2</a:t>
            </a:r>
          </a:p>
        </p:txBody>
      </p:sp>
      <p:sp>
        <p:nvSpPr>
          <p:cNvPr id="76970" name="Rectangle 3242"/>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3d</a:t>
            </a:r>
            <a:r>
              <a:rPr lang="en-US" sz="1000" baseline="30000"/>
              <a:t>3</a:t>
            </a:r>
          </a:p>
        </p:txBody>
      </p:sp>
      <p:sp>
        <p:nvSpPr>
          <p:cNvPr id="76971" name="Rectangle 3243"/>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3d</a:t>
            </a:r>
            <a:r>
              <a:rPr lang="en-US" sz="1000" baseline="30000"/>
              <a:t>5</a:t>
            </a:r>
          </a:p>
        </p:txBody>
      </p:sp>
      <p:sp>
        <p:nvSpPr>
          <p:cNvPr id="76972" name="Rectangle 3244"/>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3d</a:t>
            </a:r>
            <a:r>
              <a:rPr lang="en-US" sz="1000" baseline="30000"/>
              <a:t>5</a:t>
            </a:r>
          </a:p>
        </p:txBody>
      </p:sp>
      <p:sp>
        <p:nvSpPr>
          <p:cNvPr id="76973" name="Rectangle 3245"/>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3d</a:t>
            </a:r>
            <a:r>
              <a:rPr lang="en-US" sz="1000" baseline="30000"/>
              <a:t>6</a:t>
            </a:r>
          </a:p>
        </p:txBody>
      </p:sp>
      <p:sp>
        <p:nvSpPr>
          <p:cNvPr id="76974" name="Rectangle 3246"/>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3d</a:t>
            </a:r>
            <a:r>
              <a:rPr lang="en-US" sz="1000" baseline="30000"/>
              <a:t>7</a:t>
            </a:r>
          </a:p>
        </p:txBody>
      </p:sp>
      <p:sp>
        <p:nvSpPr>
          <p:cNvPr id="76975" name="Rectangle 3247"/>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3d</a:t>
            </a:r>
            <a:r>
              <a:rPr lang="en-US" sz="1000" baseline="30000"/>
              <a:t>8</a:t>
            </a:r>
          </a:p>
        </p:txBody>
      </p:sp>
      <p:sp>
        <p:nvSpPr>
          <p:cNvPr id="76976" name="Rectangle 3248"/>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3d</a:t>
            </a:r>
            <a:r>
              <a:rPr lang="en-US" sz="1000" baseline="30000"/>
              <a:t>10</a:t>
            </a:r>
          </a:p>
        </p:txBody>
      </p:sp>
      <p:sp>
        <p:nvSpPr>
          <p:cNvPr id="76977" name="Rectangle 3249"/>
          <p:cNvSpPr>
            <a:spLocks noChangeArrowheads="1"/>
          </p:cNvSpPr>
          <p:nvPr/>
        </p:nvSpPr>
        <p:spPr bwMode="auto">
          <a:xfrm>
            <a:off x="5486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3d</a:t>
            </a:r>
            <a:r>
              <a:rPr lang="en-US" sz="1000" baseline="30000"/>
              <a:t>10</a:t>
            </a:r>
          </a:p>
        </p:txBody>
      </p:sp>
      <p:sp>
        <p:nvSpPr>
          <p:cNvPr id="76978" name="Rectangle 3250"/>
          <p:cNvSpPr>
            <a:spLocks noChangeArrowheads="1"/>
          </p:cNvSpPr>
          <p:nvPr/>
        </p:nvSpPr>
        <p:spPr bwMode="auto">
          <a:xfrm>
            <a:off x="5867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4p</a:t>
            </a:r>
            <a:r>
              <a:rPr lang="en-US" sz="1000" baseline="30000"/>
              <a:t>1</a:t>
            </a:r>
          </a:p>
        </p:txBody>
      </p:sp>
      <p:sp>
        <p:nvSpPr>
          <p:cNvPr id="76979" name="Rectangle 3251"/>
          <p:cNvSpPr>
            <a:spLocks noChangeArrowheads="1"/>
          </p:cNvSpPr>
          <p:nvPr/>
        </p:nvSpPr>
        <p:spPr bwMode="auto">
          <a:xfrm>
            <a:off x="6248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4p</a:t>
            </a:r>
            <a:r>
              <a:rPr lang="en-US" sz="1000" baseline="30000"/>
              <a:t>2</a:t>
            </a:r>
          </a:p>
        </p:txBody>
      </p:sp>
      <p:sp>
        <p:nvSpPr>
          <p:cNvPr id="76980" name="Rectangle 3252"/>
          <p:cNvSpPr>
            <a:spLocks noChangeArrowheads="1"/>
          </p:cNvSpPr>
          <p:nvPr/>
        </p:nvSpPr>
        <p:spPr bwMode="auto">
          <a:xfrm>
            <a:off x="6629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4p</a:t>
            </a:r>
            <a:r>
              <a:rPr lang="en-US" sz="1000" baseline="30000"/>
              <a:t>3</a:t>
            </a:r>
          </a:p>
        </p:txBody>
      </p:sp>
      <p:sp>
        <p:nvSpPr>
          <p:cNvPr id="76981" name="Rectangle 3253"/>
          <p:cNvSpPr>
            <a:spLocks noChangeArrowheads="1"/>
          </p:cNvSpPr>
          <p:nvPr/>
        </p:nvSpPr>
        <p:spPr bwMode="auto">
          <a:xfrm>
            <a:off x="7010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4p</a:t>
            </a:r>
            <a:r>
              <a:rPr lang="en-US" sz="1000" baseline="30000"/>
              <a:t>4</a:t>
            </a:r>
          </a:p>
        </p:txBody>
      </p:sp>
      <p:sp>
        <p:nvSpPr>
          <p:cNvPr id="76982" name="Rectangle 3254"/>
          <p:cNvSpPr>
            <a:spLocks noChangeArrowheads="1"/>
          </p:cNvSpPr>
          <p:nvPr/>
        </p:nvSpPr>
        <p:spPr bwMode="auto">
          <a:xfrm>
            <a:off x="7391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4p</a:t>
            </a:r>
            <a:r>
              <a:rPr lang="en-US" sz="1000" baseline="30000"/>
              <a:t>5</a:t>
            </a:r>
          </a:p>
        </p:txBody>
      </p:sp>
      <p:sp>
        <p:nvSpPr>
          <p:cNvPr id="76983" name="Rectangle 3255"/>
          <p:cNvSpPr>
            <a:spLocks noChangeArrowheads="1"/>
          </p:cNvSpPr>
          <p:nvPr/>
        </p:nvSpPr>
        <p:spPr bwMode="auto">
          <a:xfrm>
            <a:off x="7772400" y="30480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4p</a:t>
            </a:r>
            <a:r>
              <a:rPr lang="en-US" sz="1000" baseline="30000"/>
              <a:t>6</a:t>
            </a:r>
          </a:p>
        </p:txBody>
      </p:sp>
      <p:sp>
        <p:nvSpPr>
          <p:cNvPr id="76985" name="Rectangle 3257"/>
          <p:cNvSpPr>
            <a:spLocks noChangeArrowheads="1"/>
          </p:cNvSpPr>
          <p:nvPr/>
        </p:nvSpPr>
        <p:spPr bwMode="auto">
          <a:xfrm>
            <a:off x="1295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5s</a:t>
            </a:r>
            <a:r>
              <a:rPr lang="en-US" sz="1000" baseline="30000"/>
              <a:t>1</a:t>
            </a:r>
          </a:p>
        </p:txBody>
      </p:sp>
      <p:sp>
        <p:nvSpPr>
          <p:cNvPr id="76986" name="Rectangle 3258"/>
          <p:cNvSpPr>
            <a:spLocks noChangeArrowheads="1"/>
          </p:cNvSpPr>
          <p:nvPr/>
        </p:nvSpPr>
        <p:spPr bwMode="auto">
          <a:xfrm>
            <a:off x="1676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5s</a:t>
            </a:r>
            <a:r>
              <a:rPr lang="en-US" sz="1000" baseline="30000"/>
              <a:t>2</a:t>
            </a:r>
          </a:p>
        </p:txBody>
      </p:sp>
      <p:sp>
        <p:nvSpPr>
          <p:cNvPr id="76987" name="Rectangle 3259"/>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4d</a:t>
            </a:r>
            <a:r>
              <a:rPr lang="en-US" sz="1000" baseline="30000"/>
              <a:t>1</a:t>
            </a:r>
          </a:p>
        </p:txBody>
      </p:sp>
      <p:sp>
        <p:nvSpPr>
          <p:cNvPr id="76988" name="Rectangle 3260"/>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4d</a:t>
            </a:r>
            <a:r>
              <a:rPr lang="en-US" sz="1000" baseline="30000"/>
              <a:t>2</a:t>
            </a:r>
          </a:p>
        </p:txBody>
      </p:sp>
      <p:sp>
        <p:nvSpPr>
          <p:cNvPr id="76989" name="Rectangle 3261"/>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4d</a:t>
            </a:r>
            <a:r>
              <a:rPr lang="en-US" sz="1000" baseline="30000"/>
              <a:t>4</a:t>
            </a:r>
          </a:p>
        </p:txBody>
      </p:sp>
      <p:sp>
        <p:nvSpPr>
          <p:cNvPr id="76990" name="Rectangle 3262"/>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4d</a:t>
            </a:r>
            <a:r>
              <a:rPr lang="en-US" sz="1000" baseline="30000"/>
              <a:t>5</a:t>
            </a:r>
          </a:p>
        </p:txBody>
      </p:sp>
      <p:sp>
        <p:nvSpPr>
          <p:cNvPr id="76991" name="Rectangle 3263"/>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4d</a:t>
            </a:r>
            <a:r>
              <a:rPr lang="en-US" sz="1000" baseline="30000"/>
              <a:t>6</a:t>
            </a:r>
          </a:p>
        </p:txBody>
      </p:sp>
      <p:sp>
        <p:nvSpPr>
          <p:cNvPr id="76992" name="Rectangle 3264"/>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4d</a:t>
            </a:r>
            <a:r>
              <a:rPr lang="en-US" sz="1000" baseline="30000"/>
              <a:t>7</a:t>
            </a:r>
          </a:p>
        </p:txBody>
      </p:sp>
      <p:sp>
        <p:nvSpPr>
          <p:cNvPr id="76993" name="Rectangle 3265"/>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4d</a:t>
            </a:r>
            <a:r>
              <a:rPr lang="en-US" sz="1000" baseline="30000"/>
              <a:t>8</a:t>
            </a:r>
          </a:p>
        </p:txBody>
      </p:sp>
      <p:sp>
        <p:nvSpPr>
          <p:cNvPr id="76994" name="Rectangle 3266"/>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4d</a:t>
            </a:r>
            <a:r>
              <a:rPr lang="en-US" sz="1000" baseline="30000"/>
              <a:t>10</a:t>
            </a:r>
          </a:p>
        </p:txBody>
      </p:sp>
      <p:sp>
        <p:nvSpPr>
          <p:cNvPr id="76995" name="Rectangle 3267"/>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4d</a:t>
            </a:r>
            <a:r>
              <a:rPr lang="en-US" sz="1000" baseline="30000"/>
              <a:t>10</a:t>
            </a:r>
          </a:p>
        </p:txBody>
      </p:sp>
      <p:sp>
        <p:nvSpPr>
          <p:cNvPr id="76996" name="Rectangle 3268"/>
          <p:cNvSpPr>
            <a:spLocks noChangeArrowheads="1"/>
          </p:cNvSpPr>
          <p:nvPr/>
        </p:nvSpPr>
        <p:spPr bwMode="auto">
          <a:xfrm>
            <a:off x="5486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4p</a:t>
            </a:r>
            <a:r>
              <a:rPr lang="en-US" sz="1000" baseline="30000"/>
              <a:t>1</a:t>
            </a:r>
          </a:p>
        </p:txBody>
      </p:sp>
      <p:sp>
        <p:nvSpPr>
          <p:cNvPr id="76997" name="Rectangle 3269"/>
          <p:cNvSpPr>
            <a:spLocks noChangeArrowheads="1"/>
          </p:cNvSpPr>
          <p:nvPr/>
        </p:nvSpPr>
        <p:spPr bwMode="auto">
          <a:xfrm>
            <a:off x="5867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5p</a:t>
            </a:r>
            <a:r>
              <a:rPr lang="en-US" sz="1000" baseline="30000"/>
              <a:t>1</a:t>
            </a:r>
          </a:p>
        </p:txBody>
      </p:sp>
      <p:sp>
        <p:nvSpPr>
          <p:cNvPr id="76998" name="Rectangle 3270"/>
          <p:cNvSpPr>
            <a:spLocks noChangeArrowheads="1"/>
          </p:cNvSpPr>
          <p:nvPr/>
        </p:nvSpPr>
        <p:spPr bwMode="auto">
          <a:xfrm>
            <a:off x="6248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5p</a:t>
            </a:r>
            <a:r>
              <a:rPr lang="en-US" sz="1000" baseline="30000"/>
              <a:t>2</a:t>
            </a:r>
          </a:p>
        </p:txBody>
      </p:sp>
      <p:sp>
        <p:nvSpPr>
          <p:cNvPr id="76999" name="Rectangle 3271"/>
          <p:cNvSpPr>
            <a:spLocks noChangeArrowheads="1"/>
          </p:cNvSpPr>
          <p:nvPr/>
        </p:nvSpPr>
        <p:spPr bwMode="auto">
          <a:xfrm>
            <a:off x="6629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5p</a:t>
            </a:r>
            <a:r>
              <a:rPr lang="en-US" sz="1000" baseline="30000"/>
              <a:t>3</a:t>
            </a:r>
          </a:p>
        </p:txBody>
      </p:sp>
      <p:sp>
        <p:nvSpPr>
          <p:cNvPr id="77000" name="Rectangle 3272"/>
          <p:cNvSpPr>
            <a:spLocks noChangeArrowheads="1"/>
          </p:cNvSpPr>
          <p:nvPr/>
        </p:nvSpPr>
        <p:spPr bwMode="auto">
          <a:xfrm>
            <a:off x="7010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5p</a:t>
            </a:r>
            <a:r>
              <a:rPr lang="en-US" sz="1000" baseline="30000"/>
              <a:t>4</a:t>
            </a:r>
          </a:p>
        </p:txBody>
      </p:sp>
      <p:sp>
        <p:nvSpPr>
          <p:cNvPr id="77001" name="Rectangle 3273"/>
          <p:cNvSpPr>
            <a:spLocks noChangeArrowheads="1"/>
          </p:cNvSpPr>
          <p:nvPr/>
        </p:nvSpPr>
        <p:spPr bwMode="auto">
          <a:xfrm>
            <a:off x="7391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5p</a:t>
            </a:r>
            <a:r>
              <a:rPr lang="en-US" sz="1000" baseline="30000"/>
              <a:t>5</a:t>
            </a:r>
          </a:p>
        </p:txBody>
      </p:sp>
      <p:sp>
        <p:nvSpPr>
          <p:cNvPr id="77002" name="Rectangle 3274"/>
          <p:cNvSpPr>
            <a:spLocks noChangeArrowheads="1"/>
          </p:cNvSpPr>
          <p:nvPr/>
        </p:nvSpPr>
        <p:spPr bwMode="auto">
          <a:xfrm>
            <a:off x="7772400" y="35814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5p</a:t>
            </a:r>
            <a:r>
              <a:rPr lang="en-US" sz="1000" baseline="30000"/>
              <a:t>6</a:t>
            </a:r>
          </a:p>
        </p:txBody>
      </p:sp>
      <p:sp>
        <p:nvSpPr>
          <p:cNvPr id="77004" name="Rectangle 3276"/>
          <p:cNvSpPr>
            <a:spLocks noChangeArrowheads="1"/>
          </p:cNvSpPr>
          <p:nvPr/>
        </p:nvSpPr>
        <p:spPr bwMode="auto">
          <a:xfrm>
            <a:off x="1295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6s</a:t>
            </a:r>
            <a:r>
              <a:rPr lang="en-US" sz="1000" baseline="30000"/>
              <a:t>1</a:t>
            </a:r>
          </a:p>
        </p:txBody>
      </p:sp>
      <p:sp>
        <p:nvSpPr>
          <p:cNvPr id="77005" name="Rectangle 3277"/>
          <p:cNvSpPr>
            <a:spLocks noChangeArrowheads="1"/>
          </p:cNvSpPr>
          <p:nvPr/>
        </p:nvSpPr>
        <p:spPr bwMode="auto">
          <a:xfrm>
            <a:off x="1676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6s</a:t>
            </a:r>
            <a:r>
              <a:rPr lang="en-US" sz="1000" baseline="30000"/>
              <a:t>2</a:t>
            </a:r>
          </a:p>
        </p:txBody>
      </p:sp>
      <p:sp>
        <p:nvSpPr>
          <p:cNvPr id="77006" name="Rectangle 3278"/>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7007" name="Rectangle 3279"/>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5d</a:t>
            </a:r>
            <a:r>
              <a:rPr lang="en-US" sz="1000" baseline="30000"/>
              <a:t>2</a:t>
            </a:r>
          </a:p>
        </p:txBody>
      </p:sp>
      <p:sp>
        <p:nvSpPr>
          <p:cNvPr id="77008" name="Rectangle 3280"/>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5d</a:t>
            </a:r>
            <a:r>
              <a:rPr lang="en-US" sz="1000" baseline="30000"/>
              <a:t>3</a:t>
            </a:r>
          </a:p>
        </p:txBody>
      </p:sp>
      <p:sp>
        <p:nvSpPr>
          <p:cNvPr id="77009" name="Rectangle 3281"/>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5d</a:t>
            </a:r>
            <a:r>
              <a:rPr lang="en-US" sz="1000" baseline="30000"/>
              <a:t>4</a:t>
            </a:r>
          </a:p>
        </p:txBody>
      </p:sp>
      <p:sp>
        <p:nvSpPr>
          <p:cNvPr id="77010" name="Rectangle 3282"/>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5d</a:t>
            </a:r>
            <a:r>
              <a:rPr lang="en-US" sz="1000" baseline="30000"/>
              <a:t>5</a:t>
            </a:r>
          </a:p>
        </p:txBody>
      </p:sp>
      <p:sp>
        <p:nvSpPr>
          <p:cNvPr id="77011" name="Rectangle 3283"/>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5d</a:t>
            </a:r>
            <a:r>
              <a:rPr lang="en-US" sz="1000" baseline="30000"/>
              <a:t>6</a:t>
            </a:r>
          </a:p>
        </p:txBody>
      </p:sp>
      <p:sp>
        <p:nvSpPr>
          <p:cNvPr id="77012" name="Rectangle 3284"/>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5d</a:t>
            </a:r>
            <a:r>
              <a:rPr lang="en-US" sz="1000" baseline="30000"/>
              <a:t>7</a:t>
            </a:r>
          </a:p>
        </p:txBody>
      </p:sp>
      <p:sp>
        <p:nvSpPr>
          <p:cNvPr id="77013" name="Rectangle 3285"/>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5d</a:t>
            </a:r>
            <a:r>
              <a:rPr lang="en-US" sz="1000" baseline="30000"/>
              <a:t>9</a:t>
            </a:r>
          </a:p>
        </p:txBody>
      </p:sp>
      <p:sp>
        <p:nvSpPr>
          <p:cNvPr id="77014" name="Rectangle 3286"/>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5d</a:t>
            </a:r>
            <a:r>
              <a:rPr lang="en-US" sz="1000" baseline="30000"/>
              <a:t>10</a:t>
            </a:r>
          </a:p>
        </p:txBody>
      </p:sp>
      <p:sp>
        <p:nvSpPr>
          <p:cNvPr id="77015" name="Rectangle 3287"/>
          <p:cNvSpPr>
            <a:spLocks noChangeArrowheads="1"/>
          </p:cNvSpPr>
          <p:nvPr/>
        </p:nvSpPr>
        <p:spPr bwMode="auto">
          <a:xfrm>
            <a:off x="5486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5d</a:t>
            </a:r>
            <a:r>
              <a:rPr lang="en-US" sz="1000" baseline="30000"/>
              <a:t>10</a:t>
            </a:r>
          </a:p>
        </p:txBody>
      </p:sp>
      <p:sp>
        <p:nvSpPr>
          <p:cNvPr id="77016" name="Rectangle 3288"/>
          <p:cNvSpPr>
            <a:spLocks noChangeArrowheads="1"/>
          </p:cNvSpPr>
          <p:nvPr/>
        </p:nvSpPr>
        <p:spPr bwMode="auto">
          <a:xfrm>
            <a:off x="5867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6p</a:t>
            </a:r>
            <a:r>
              <a:rPr lang="en-US" sz="1000" baseline="30000"/>
              <a:t>1</a:t>
            </a:r>
          </a:p>
        </p:txBody>
      </p:sp>
      <p:sp>
        <p:nvSpPr>
          <p:cNvPr id="77017" name="Rectangle 3289"/>
          <p:cNvSpPr>
            <a:spLocks noChangeArrowheads="1"/>
          </p:cNvSpPr>
          <p:nvPr/>
        </p:nvSpPr>
        <p:spPr bwMode="auto">
          <a:xfrm>
            <a:off x="6248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6p</a:t>
            </a:r>
            <a:r>
              <a:rPr lang="en-US" sz="1000" baseline="30000"/>
              <a:t>2</a:t>
            </a:r>
          </a:p>
        </p:txBody>
      </p:sp>
      <p:sp>
        <p:nvSpPr>
          <p:cNvPr id="77018" name="Rectangle 3290"/>
          <p:cNvSpPr>
            <a:spLocks noChangeArrowheads="1"/>
          </p:cNvSpPr>
          <p:nvPr/>
        </p:nvSpPr>
        <p:spPr bwMode="auto">
          <a:xfrm>
            <a:off x="6629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6p</a:t>
            </a:r>
            <a:r>
              <a:rPr lang="en-US" sz="1000" baseline="30000"/>
              <a:t>3</a:t>
            </a:r>
          </a:p>
        </p:txBody>
      </p:sp>
      <p:sp>
        <p:nvSpPr>
          <p:cNvPr id="77019" name="Rectangle 3291"/>
          <p:cNvSpPr>
            <a:spLocks noChangeArrowheads="1"/>
          </p:cNvSpPr>
          <p:nvPr/>
        </p:nvSpPr>
        <p:spPr bwMode="auto">
          <a:xfrm>
            <a:off x="7010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6p</a:t>
            </a:r>
            <a:r>
              <a:rPr lang="en-US" sz="1000" baseline="30000"/>
              <a:t>4</a:t>
            </a:r>
          </a:p>
        </p:txBody>
      </p:sp>
      <p:sp>
        <p:nvSpPr>
          <p:cNvPr id="77020" name="Rectangle 3292"/>
          <p:cNvSpPr>
            <a:spLocks noChangeArrowheads="1"/>
          </p:cNvSpPr>
          <p:nvPr/>
        </p:nvSpPr>
        <p:spPr bwMode="auto">
          <a:xfrm>
            <a:off x="7391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6p</a:t>
            </a:r>
            <a:r>
              <a:rPr lang="en-US" sz="1000" baseline="30000"/>
              <a:t>5</a:t>
            </a:r>
          </a:p>
        </p:txBody>
      </p:sp>
      <p:sp>
        <p:nvSpPr>
          <p:cNvPr id="77021" name="Rectangle 3293"/>
          <p:cNvSpPr>
            <a:spLocks noChangeArrowheads="1"/>
          </p:cNvSpPr>
          <p:nvPr/>
        </p:nvSpPr>
        <p:spPr bwMode="auto">
          <a:xfrm>
            <a:off x="7772400" y="4114800"/>
            <a:ext cx="381000" cy="533400"/>
          </a:xfrm>
          <a:prstGeom prst="rect">
            <a:avLst/>
          </a:prstGeom>
          <a:solidFill>
            <a:srgbClr val="F40000"/>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6p</a:t>
            </a:r>
            <a:r>
              <a:rPr lang="en-US" sz="1000" baseline="30000"/>
              <a:t>6</a:t>
            </a:r>
          </a:p>
        </p:txBody>
      </p:sp>
      <p:sp>
        <p:nvSpPr>
          <p:cNvPr id="77023" name="Rectangle 3295"/>
          <p:cNvSpPr>
            <a:spLocks noChangeArrowheads="1"/>
          </p:cNvSpPr>
          <p:nvPr/>
        </p:nvSpPr>
        <p:spPr bwMode="auto">
          <a:xfrm>
            <a:off x="1295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7s</a:t>
            </a:r>
            <a:r>
              <a:rPr lang="en-US" sz="1000" baseline="30000"/>
              <a:t>1</a:t>
            </a:r>
          </a:p>
        </p:txBody>
      </p:sp>
      <p:sp>
        <p:nvSpPr>
          <p:cNvPr id="77024" name="Rectangle 3296"/>
          <p:cNvSpPr>
            <a:spLocks noChangeArrowheads="1"/>
          </p:cNvSpPr>
          <p:nvPr/>
        </p:nvSpPr>
        <p:spPr bwMode="auto">
          <a:xfrm>
            <a:off x="1676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7s</a:t>
            </a:r>
            <a:r>
              <a:rPr lang="en-US" sz="1000" baseline="30000"/>
              <a:t>2</a:t>
            </a:r>
          </a:p>
        </p:txBody>
      </p:sp>
      <p:sp>
        <p:nvSpPr>
          <p:cNvPr id="77025" name="Rectangle 3297"/>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7026" name="Rectangle 3298"/>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6d</a:t>
            </a:r>
            <a:r>
              <a:rPr lang="en-US" sz="1000" baseline="30000"/>
              <a:t>2</a:t>
            </a:r>
          </a:p>
        </p:txBody>
      </p:sp>
      <p:sp>
        <p:nvSpPr>
          <p:cNvPr id="77027" name="Rectangle 3299"/>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6d</a:t>
            </a:r>
            <a:r>
              <a:rPr lang="en-US" sz="1000" baseline="30000"/>
              <a:t>3</a:t>
            </a:r>
          </a:p>
        </p:txBody>
      </p:sp>
      <p:sp>
        <p:nvSpPr>
          <p:cNvPr id="77028" name="Rectangle 3300"/>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6d</a:t>
            </a:r>
            <a:r>
              <a:rPr lang="en-US" sz="1000" baseline="30000"/>
              <a:t>4</a:t>
            </a:r>
          </a:p>
        </p:txBody>
      </p:sp>
      <p:sp>
        <p:nvSpPr>
          <p:cNvPr id="77029" name="Rectangle 3301"/>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6d</a:t>
            </a:r>
            <a:r>
              <a:rPr lang="en-US" sz="1000" baseline="30000"/>
              <a:t>5</a:t>
            </a:r>
          </a:p>
        </p:txBody>
      </p:sp>
      <p:sp>
        <p:nvSpPr>
          <p:cNvPr id="77030" name="Rectangle 3302"/>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6d</a:t>
            </a:r>
            <a:r>
              <a:rPr lang="en-US" sz="1000" baseline="30000"/>
              <a:t>6</a:t>
            </a:r>
          </a:p>
        </p:txBody>
      </p:sp>
      <p:sp>
        <p:nvSpPr>
          <p:cNvPr id="77031" name="Rectangle 3303"/>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6d</a:t>
            </a:r>
            <a:r>
              <a:rPr lang="en-US" sz="1000" baseline="30000"/>
              <a:t>7</a:t>
            </a:r>
          </a:p>
        </p:txBody>
      </p:sp>
      <p:sp>
        <p:nvSpPr>
          <p:cNvPr id="77032" name="Rectangle 3304"/>
          <p:cNvSpPr>
            <a:spLocks noChangeArrowheads="1"/>
          </p:cNvSpPr>
          <p:nvPr/>
        </p:nvSpPr>
        <p:spPr bwMode="auto">
          <a:xfrm>
            <a:off x="1676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3s</a:t>
            </a:r>
            <a:r>
              <a:rPr lang="en-US" sz="1000" baseline="30000"/>
              <a:t>2</a:t>
            </a:r>
          </a:p>
        </p:txBody>
      </p:sp>
      <p:sp>
        <p:nvSpPr>
          <p:cNvPr id="77034" name="Rectangle 3306"/>
          <p:cNvSpPr>
            <a:spLocks noChangeArrowheads="1"/>
          </p:cNvSpPr>
          <p:nvPr/>
        </p:nvSpPr>
        <p:spPr bwMode="auto">
          <a:xfrm>
            <a:off x="281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4f</a:t>
            </a:r>
            <a:r>
              <a:rPr lang="en-US" sz="1000" baseline="30000"/>
              <a:t>2</a:t>
            </a:r>
          </a:p>
        </p:txBody>
      </p:sp>
      <p:sp>
        <p:nvSpPr>
          <p:cNvPr id="77035" name="Rectangle 3307"/>
          <p:cNvSpPr>
            <a:spLocks noChangeArrowheads="1"/>
          </p:cNvSpPr>
          <p:nvPr/>
        </p:nvSpPr>
        <p:spPr bwMode="auto">
          <a:xfrm>
            <a:off x="320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4f</a:t>
            </a:r>
            <a:r>
              <a:rPr lang="en-US" sz="1000" baseline="30000"/>
              <a:t>3</a:t>
            </a:r>
          </a:p>
        </p:txBody>
      </p:sp>
      <p:sp>
        <p:nvSpPr>
          <p:cNvPr id="77036" name="Rectangle 3308"/>
          <p:cNvSpPr>
            <a:spLocks noChangeArrowheads="1"/>
          </p:cNvSpPr>
          <p:nvPr/>
        </p:nvSpPr>
        <p:spPr bwMode="auto">
          <a:xfrm>
            <a:off x="358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4f</a:t>
            </a:r>
            <a:r>
              <a:rPr lang="en-US" sz="1000" baseline="30000"/>
              <a:t>4</a:t>
            </a:r>
          </a:p>
        </p:txBody>
      </p:sp>
      <p:sp>
        <p:nvSpPr>
          <p:cNvPr id="77037" name="Rectangle 3309"/>
          <p:cNvSpPr>
            <a:spLocks noChangeArrowheads="1"/>
          </p:cNvSpPr>
          <p:nvPr/>
        </p:nvSpPr>
        <p:spPr bwMode="auto">
          <a:xfrm>
            <a:off x="396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4f</a:t>
            </a:r>
            <a:r>
              <a:rPr lang="en-US" sz="1000" baseline="30000"/>
              <a:t>5</a:t>
            </a:r>
          </a:p>
        </p:txBody>
      </p:sp>
      <p:sp>
        <p:nvSpPr>
          <p:cNvPr id="77038" name="Rectangle 3310"/>
          <p:cNvSpPr>
            <a:spLocks noChangeArrowheads="1"/>
          </p:cNvSpPr>
          <p:nvPr/>
        </p:nvSpPr>
        <p:spPr bwMode="auto">
          <a:xfrm>
            <a:off x="4343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4f</a:t>
            </a:r>
            <a:r>
              <a:rPr lang="en-US" sz="1000" baseline="30000"/>
              <a:t>6</a:t>
            </a:r>
          </a:p>
        </p:txBody>
      </p:sp>
      <p:sp>
        <p:nvSpPr>
          <p:cNvPr id="77039" name="Rectangle 3311"/>
          <p:cNvSpPr>
            <a:spLocks noChangeArrowheads="1"/>
          </p:cNvSpPr>
          <p:nvPr/>
        </p:nvSpPr>
        <p:spPr bwMode="auto">
          <a:xfrm>
            <a:off x="4724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4f</a:t>
            </a:r>
            <a:r>
              <a:rPr lang="en-US" sz="1000" baseline="30000"/>
              <a:t>7</a:t>
            </a:r>
          </a:p>
        </p:txBody>
      </p:sp>
      <p:sp>
        <p:nvSpPr>
          <p:cNvPr id="77040" name="Rectangle 3312"/>
          <p:cNvSpPr>
            <a:spLocks noChangeArrowheads="1"/>
          </p:cNvSpPr>
          <p:nvPr/>
        </p:nvSpPr>
        <p:spPr bwMode="auto">
          <a:xfrm>
            <a:off x="5105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4f</a:t>
            </a:r>
            <a:r>
              <a:rPr lang="en-US" sz="1000" baseline="30000"/>
              <a:t>7</a:t>
            </a:r>
          </a:p>
        </p:txBody>
      </p:sp>
      <p:sp>
        <p:nvSpPr>
          <p:cNvPr id="77041" name="Rectangle 3313"/>
          <p:cNvSpPr>
            <a:spLocks noChangeArrowheads="1"/>
          </p:cNvSpPr>
          <p:nvPr/>
        </p:nvSpPr>
        <p:spPr bwMode="auto">
          <a:xfrm>
            <a:off x="5486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4f</a:t>
            </a:r>
            <a:r>
              <a:rPr lang="en-US" sz="1000" baseline="30000"/>
              <a:t>9</a:t>
            </a:r>
          </a:p>
        </p:txBody>
      </p:sp>
      <p:sp>
        <p:nvSpPr>
          <p:cNvPr id="77042" name="Rectangle 3314"/>
          <p:cNvSpPr>
            <a:spLocks noChangeArrowheads="1"/>
          </p:cNvSpPr>
          <p:nvPr/>
        </p:nvSpPr>
        <p:spPr bwMode="auto">
          <a:xfrm>
            <a:off x="5867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4f</a:t>
            </a:r>
            <a:r>
              <a:rPr lang="en-US" sz="1000" baseline="30000"/>
              <a:t>10</a:t>
            </a:r>
          </a:p>
        </p:txBody>
      </p:sp>
      <p:sp>
        <p:nvSpPr>
          <p:cNvPr id="77043" name="Rectangle 3315"/>
          <p:cNvSpPr>
            <a:spLocks noChangeArrowheads="1"/>
          </p:cNvSpPr>
          <p:nvPr/>
        </p:nvSpPr>
        <p:spPr bwMode="auto">
          <a:xfrm>
            <a:off x="6248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4f</a:t>
            </a:r>
            <a:r>
              <a:rPr lang="en-US" sz="1000" baseline="30000"/>
              <a:t>11</a:t>
            </a:r>
          </a:p>
        </p:txBody>
      </p:sp>
      <p:sp>
        <p:nvSpPr>
          <p:cNvPr id="77044" name="Rectangle 3316"/>
          <p:cNvSpPr>
            <a:spLocks noChangeArrowheads="1"/>
          </p:cNvSpPr>
          <p:nvPr/>
        </p:nvSpPr>
        <p:spPr bwMode="auto">
          <a:xfrm>
            <a:off x="662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4f</a:t>
            </a:r>
            <a:r>
              <a:rPr lang="en-US" sz="1000" baseline="30000"/>
              <a:t>12</a:t>
            </a:r>
          </a:p>
        </p:txBody>
      </p:sp>
      <p:sp>
        <p:nvSpPr>
          <p:cNvPr id="77045" name="Rectangle 3317"/>
          <p:cNvSpPr>
            <a:spLocks noChangeArrowheads="1"/>
          </p:cNvSpPr>
          <p:nvPr/>
        </p:nvSpPr>
        <p:spPr bwMode="auto">
          <a:xfrm>
            <a:off x="701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4f</a:t>
            </a:r>
            <a:r>
              <a:rPr lang="en-US" sz="1000" baseline="30000"/>
              <a:t>13</a:t>
            </a:r>
          </a:p>
        </p:txBody>
      </p:sp>
      <p:sp>
        <p:nvSpPr>
          <p:cNvPr id="77046" name="Rectangle 3318"/>
          <p:cNvSpPr>
            <a:spLocks noChangeArrowheads="1"/>
          </p:cNvSpPr>
          <p:nvPr/>
        </p:nvSpPr>
        <p:spPr bwMode="auto">
          <a:xfrm>
            <a:off x="739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4f</a:t>
            </a:r>
            <a:r>
              <a:rPr lang="en-US" sz="1000" baseline="30000"/>
              <a:t>14</a:t>
            </a:r>
          </a:p>
        </p:txBody>
      </p:sp>
      <p:sp>
        <p:nvSpPr>
          <p:cNvPr id="77047" name="Rectangle 3319"/>
          <p:cNvSpPr>
            <a:spLocks noChangeArrowheads="1"/>
          </p:cNvSpPr>
          <p:nvPr/>
        </p:nvSpPr>
        <p:spPr bwMode="auto">
          <a:xfrm>
            <a:off x="777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4f</a:t>
            </a:r>
            <a:r>
              <a:rPr lang="en-US" sz="1000" baseline="30000"/>
              <a:t>114</a:t>
            </a:r>
          </a:p>
        </p:txBody>
      </p:sp>
      <p:sp>
        <p:nvSpPr>
          <p:cNvPr id="77048" name="Rectangle 3320"/>
          <p:cNvSpPr>
            <a:spLocks noChangeArrowheads="1"/>
          </p:cNvSpPr>
          <p:nvPr/>
        </p:nvSpPr>
        <p:spPr bwMode="auto">
          <a:xfrm>
            <a:off x="281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6d</a:t>
            </a:r>
            <a:r>
              <a:rPr lang="en-US" sz="1000" baseline="30000"/>
              <a:t>2</a:t>
            </a:r>
          </a:p>
        </p:txBody>
      </p:sp>
      <p:sp>
        <p:nvSpPr>
          <p:cNvPr id="77049" name="Rectangle 3321"/>
          <p:cNvSpPr>
            <a:spLocks noChangeArrowheads="1"/>
          </p:cNvSpPr>
          <p:nvPr/>
        </p:nvSpPr>
        <p:spPr bwMode="auto">
          <a:xfrm>
            <a:off x="320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5f</a:t>
            </a:r>
            <a:r>
              <a:rPr lang="en-US" sz="1000" baseline="30000"/>
              <a:t>2</a:t>
            </a:r>
          </a:p>
        </p:txBody>
      </p:sp>
      <p:sp>
        <p:nvSpPr>
          <p:cNvPr id="77050" name="Rectangle 3322"/>
          <p:cNvSpPr>
            <a:spLocks noChangeArrowheads="1"/>
          </p:cNvSpPr>
          <p:nvPr/>
        </p:nvSpPr>
        <p:spPr bwMode="auto">
          <a:xfrm>
            <a:off x="358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5f</a:t>
            </a:r>
            <a:r>
              <a:rPr lang="en-US" sz="1000" baseline="30000"/>
              <a:t>3</a:t>
            </a:r>
          </a:p>
        </p:txBody>
      </p:sp>
      <p:sp>
        <p:nvSpPr>
          <p:cNvPr id="77051" name="Rectangle 3323"/>
          <p:cNvSpPr>
            <a:spLocks noChangeArrowheads="1"/>
          </p:cNvSpPr>
          <p:nvPr/>
        </p:nvSpPr>
        <p:spPr bwMode="auto">
          <a:xfrm>
            <a:off x="396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5f</a:t>
            </a:r>
            <a:r>
              <a:rPr lang="en-US" sz="1000" baseline="30000"/>
              <a:t>4</a:t>
            </a:r>
          </a:p>
        </p:txBody>
      </p:sp>
      <p:sp>
        <p:nvSpPr>
          <p:cNvPr id="77052" name="Rectangle 3324"/>
          <p:cNvSpPr>
            <a:spLocks noChangeArrowheads="1"/>
          </p:cNvSpPr>
          <p:nvPr/>
        </p:nvSpPr>
        <p:spPr bwMode="auto">
          <a:xfrm>
            <a:off x="4343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5f</a:t>
            </a:r>
            <a:r>
              <a:rPr lang="en-US" sz="1000" baseline="30000"/>
              <a:t>6</a:t>
            </a:r>
          </a:p>
        </p:txBody>
      </p:sp>
      <p:sp>
        <p:nvSpPr>
          <p:cNvPr id="77053" name="Rectangle 3325"/>
          <p:cNvSpPr>
            <a:spLocks noChangeArrowheads="1"/>
          </p:cNvSpPr>
          <p:nvPr/>
        </p:nvSpPr>
        <p:spPr bwMode="auto">
          <a:xfrm>
            <a:off x="4724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5f</a:t>
            </a:r>
            <a:r>
              <a:rPr lang="en-US" sz="1000" baseline="30000"/>
              <a:t>7</a:t>
            </a:r>
          </a:p>
        </p:txBody>
      </p:sp>
      <p:sp>
        <p:nvSpPr>
          <p:cNvPr id="77054" name="Rectangle 3326"/>
          <p:cNvSpPr>
            <a:spLocks noChangeArrowheads="1"/>
          </p:cNvSpPr>
          <p:nvPr/>
        </p:nvSpPr>
        <p:spPr bwMode="auto">
          <a:xfrm>
            <a:off x="5105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5f</a:t>
            </a:r>
            <a:r>
              <a:rPr lang="en-US" sz="1000" baseline="30000"/>
              <a:t>7</a:t>
            </a:r>
          </a:p>
        </p:txBody>
      </p:sp>
      <p:sp>
        <p:nvSpPr>
          <p:cNvPr id="77055" name="Rectangle 3327"/>
          <p:cNvSpPr>
            <a:spLocks noChangeArrowheads="1"/>
          </p:cNvSpPr>
          <p:nvPr/>
        </p:nvSpPr>
        <p:spPr bwMode="auto">
          <a:xfrm>
            <a:off x="5486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5f</a:t>
            </a:r>
            <a:r>
              <a:rPr lang="en-US" sz="1000" baseline="30000"/>
              <a:t>8</a:t>
            </a:r>
          </a:p>
        </p:txBody>
      </p:sp>
      <p:sp>
        <p:nvSpPr>
          <p:cNvPr id="77056" name="Rectangle 3328"/>
          <p:cNvSpPr>
            <a:spLocks noChangeArrowheads="1"/>
          </p:cNvSpPr>
          <p:nvPr/>
        </p:nvSpPr>
        <p:spPr bwMode="auto">
          <a:xfrm>
            <a:off x="5867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5f</a:t>
            </a:r>
            <a:r>
              <a:rPr lang="en-US" sz="1000" baseline="30000"/>
              <a:t>10</a:t>
            </a:r>
          </a:p>
        </p:txBody>
      </p:sp>
      <p:sp>
        <p:nvSpPr>
          <p:cNvPr id="77057" name="Rectangle 3329"/>
          <p:cNvSpPr>
            <a:spLocks noChangeArrowheads="1"/>
          </p:cNvSpPr>
          <p:nvPr/>
        </p:nvSpPr>
        <p:spPr bwMode="auto">
          <a:xfrm>
            <a:off x="6248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5f</a:t>
            </a:r>
            <a:r>
              <a:rPr lang="en-US" sz="1000" baseline="30000"/>
              <a:t>11</a:t>
            </a:r>
          </a:p>
        </p:txBody>
      </p:sp>
      <p:sp>
        <p:nvSpPr>
          <p:cNvPr id="77058" name="Rectangle 3330"/>
          <p:cNvSpPr>
            <a:spLocks noChangeArrowheads="1"/>
          </p:cNvSpPr>
          <p:nvPr/>
        </p:nvSpPr>
        <p:spPr bwMode="auto">
          <a:xfrm>
            <a:off x="662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5f</a:t>
            </a:r>
            <a:r>
              <a:rPr lang="en-US" sz="1000" baseline="30000"/>
              <a:t>14</a:t>
            </a:r>
          </a:p>
        </p:txBody>
      </p:sp>
      <p:sp>
        <p:nvSpPr>
          <p:cNvPr id="77059" name="Rectangle 3331"/>
          <p:cNvSpPr>
            <a:spLocks noChangeArrowheads="1"/>
          </p:cNvSpPr>
          <p:nvPr/>
        </p:nvSpPr>
        <p:spPr bwMode="auto">
          <a:xfrm>
            <a:off x="701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5f</a:t>
            </a:r>
            <a:r>
              <a:rPr lang="en-US" sz="1000" baseline="30000"/>
              <a:t>13</a:t>
            </a:r>
          </a:p>
        </p:txBody>
      </p:sp>
      <p:sp>
        <p:nvSpPr>
          <p:cNvPr id="77060" name="Rectangle 3332"/>
          <p:cNvSpPr>
            <a:spLocks noChangeArrowheads="1"/>
          </p:cNvSpPr>
          <p:nvPr/>
        </p:nvSpPr>
        <p:spPr bwMode="auto">
          <a:xfrm>
            <a:off x="739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5f</a:t>
            </a:r>
            <a:r>
              <a:rPr lang="en-US" sz="1000" baseline="30000"/>
              <a:t>14</a:t>
            </a:r>
          </a:p>
        </p:txBody>
      </p:sp>
      <p:sp>
        <p:nvSpPr>
          <p:cNvPr id="77061" name="Rectangle 3333"/>
          <p:cNvSpPr>
            <a:spLocks noChangeArrowheads="1"/>
          </p:cNvSpPr>
          <p:nvPr/>
        </p:nvSpPr>
        <p:spPr bwMode="auto">
          <a:xfrm>
            <a:off x="777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5f</a:t>
            </a:r>
            <a:r>
              <a:rPr lang="en-US" sz="1000" baseline="30000"/>
              <a:t>14</a:t>
            </a:r>
          </a:p>
        </p:txBody>
      </p:sp>
      <p:sp>
        <p:nvSpPr>
          <p:cNvPr id="77062" name="Rectangle 3334"/>
          <p:cNvSpPr>
            <a:spLocks noChangeArrowheads="1"/>
          </p:cNvSpPr>
          <p:nvPr/>
        </p:nvSpPr>
        <p:spPr bwMode="auto">
          <a:xfrm>
            <a:off x="2438400" y="5638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5d</a:t>
            </a:r>
            <a:r>
              <a:rPr lang="en-US" sz="1000" baseline="30000"/>
              <a:t>1</a:t>
            </a:r>
          </a:p>
        </p:txBody>
      </p:sp>
      <p:sp>
        <p:nvSpPr>
          <p:cNvPr id="77063" name="Rectangle 3335"/>
          <p:cNvSpPr>
            <a:spLocks noChangeArrowheads="1"/>
          </p:cNvSpPr>
          <p:nvPr/>
        </p:nvSpPr>
        <p:spPr bwMode="auto">
          <a:xfrm>
            <a:off x="2438400" y="6172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6d</a:t>
            </a:r>
            <a:r>
              <a:rPr lang="en-US" sz="1000" baseline="30000"/>
              <a:t>1</a:t>
            </a:r>
          </a:p>
        </p:txBody>
      </p:sp>
      <p:sp>
        <p:nvSpPr>
          <p:cNvPr id="77064" name="AutoShape 3336"/>
          <p:cNvSpPr>
            <a:spLocks/>
          </p:cNvSpPr>
          <p:nvPr/>
        </p:nvSpPr>
        <p:spPr bwMode="auto">
          <a:xfrm rot="-5400000">
            <a:off x="1562100" y="8763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7065" name="AutoShape 3337"/>
          <p:cNvSpPr>
            <a:spLocks/>
          </p:cNvSpPr>
          <p:nvPr/>
        </p:nvSpPr>
        <p:spPr bwMode="auto">
          <a:xfrm rot="-5400000">
            <a:off x="3886200" y="1066800"/>
            <a:ext cx="152400" cy="3657600"/>
          </a:xfrm>
          <a:prstGeom prst="rightBrace">
            <a:avLst>
              <a:gd name="adj1" fmla="val 200000"/>
              <a:gd name="adj2" fmla="val 50000"/>
            </a:avLst>
          </a:prstGeom>
          <a:noFill/>
          <a:ln w="9525">
            <a:solidFill>
              <a:schemeClr val="tx1"/>
            </a:solidFill>
            <a:round/>
            <a:headEnd/>
            <a:tailEnd/>
          </a:ln>
          <a:effectLst/>
        </p:spPr>
        <p:txBody>
          <a:bodyPr wrap="none" anchor="ctr"/>
          <a:lstStyle/>
          <a:p>
            <a:endParaRPr lang="en-US"/>
          </a:p>
        </p:txBody>
      </p:sp>
      <p:sp>
        <p:nvSpPr>
          <p:cNvPr id="77066" name="Line 3338"/>
          <p:cNvSpPr>
            <a:spLocks noChangeShapeType="1"/>
          </p:cNvSpPr>
          <p:nvPr/>
        </p:nvSpPr>
        <p:spPr bwMode="auto">
          <a:xfrm flipV="1">
            <a:off x="2057400" y="1447800"/>
            <a:ext cx="0" cy="457200"/>
          </a:xfrm>
          <a:prstGeom prst="line">
            <a:avLst/>
          </a:prstGeom>
          <a:noFill/>
          <a:ln w="9525" cap="rnd">
            <a:solidFill>
              <a:schemeClr val="tx1"/>
            </a:solidFill>
            <a:prstDash val="sysDot"/>
            <a:round/>
            <a:headEnd/>
            <a:tailEnd/>
          </a:ln>
          <a:effectLst/>
        </p:spPr>
        <p:txBody>
          <a:bodyPr/>
          <a:lstStyle/>
          <a:p>
            <a:endParaRPr lang="en-US"/>
          </a:p>
        </p:txBody>
      </p:sp>
      <p:sp>
        <p:nvSpPr>
          <p:cNvPr id="77067" name="AutoShape 3339"/>
          <p:cNvSpPr>
            <a:spLocks/>
          </p:cNvSpPr>
          <p:nvPr/>
        </p:nvSpPr>
        <p:spPr bwMode="auto">
          <a:xfrm rot="-5400000">
            <a:off x="6934200" y="685800"/>
            <a:ext cx="152400" cy="2286000"/>
          </a:xfrm>
          <a:prstGeom prst="rightBrace">
            <a:avLst>
              <a:gd name="adj1" fmla="val 125000"/>
              <a:gd name="adj2" fmla="val 50000"/>
            </a:avLst>
          </a:prstGeom>
          <a:noFill/>
          <a:ln w="9525">
            <a:solidFill>
              <a:schemeClr val="tx1"/>
            </a:solidFill>
            <a:round/>
            <a:headEnd/>
            <a:tailEnd/>
          </a:ln>
          <a:effectLst/>
        </p:spPr>
        <p:txBody>
          <a:bodyPr wrap="none" anchor="ctr"/>
          <a:lstStyle/>
          <a:p>
            <a:endParaRPr lang="en-US"/>
          </a:p>
        </p:txBody>
      </p:sp>
      <p:sp>
        <p:nvSpPr>
          <p:cNvPr id="77068" name="AutoShape 3340"/>
          <p:cNvSpPr>
            <a:spLocks/>
          </p:cNvSpPr>
          <p:nvPr/>
        </p:nvSpPr>
        <p:spPr bwMode="auto">
          <a:xfrm rot="-5400000">
            <a:off x="7658100" y="5715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7069" name="Text Box 3341"/>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7070" name="Text Box 3342"/>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7071" name="Text Box 3343"/>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7072" name="Text Box 3344"/>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7073" name="Text Box 3345"/>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7074" name="Text Box 3346"/>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7075" name="Text Box 3347"/>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7076" name="Text Box 3348"/>
          <p:cNvSpPr txBox="1">
            <a:spLocks noChangeArrowheads="1"/>
          </p:cNvSpPr>
          <p:nvPr/>
        </p:nvSpPr>
        <p:spPr bwMode="auto">
          <a:xfrm>
            <a:off x="1568450" y="8493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7077" name="Text Box 3349"/>
          <p:cNvSpPr txBox="1">
            <a:spLocks noChangeArrowheads="1"/>
          </p:cNvSpPr>
          <p:nvPr/>
        </p:nvSpPr>
        <p:spPr bwMode="auto">
          <a:xfrm>
            <a:off x="3846513" y="2525713"/>
            <a:ext cx="292100" cy="304800"/>
          </a:xfrm>
          <a:prstGeom prst="rect">
            <a:avLst/>
          </a:prstGeom>
          <a:noFill/>
          <a:ln w="9525">
            <a:noFill/>
            <a:miter lim="800000"/>
            <a:headEnd/>
            <a:tailEnd/>
          </a:ln>
          <a:effectLst/>
        </p:spPr>
        <p:txBody>
          <a:bodyPr wrap="none">
            <a:spAutoFit/>
          </a:bodyPr>
          <a:lstStyle/>
          <a:p>
            <a:r>
              <a:rPr lang="en-US" sz="1400" b="1" i="1"/>
              <a:t>d</a:t>
            </a:r>
          </a:p>
        </p:txBody>
      </p:sp>
      <p:sp>
        <p:nvSpPr>
          <p:cNvPr id="77078" name="Text Box 3350"/>
          <p:cNvSpPr txBox="1">
            <a:spLocks noChangeArrowheads="1"/>
          </p:cNvSpPr>
          <p:nvPr/>
        </p:nvSpPr>
        <p:spPr bwMode="auto">
          <a:xfrm>
            <a:off x="6894513" y="1458913"/>
            <a:ext cx="292100" cy="304800"/>
          </a:xfrm>
          <a:prstGeom prst="rect">
            <a:avLst/>
          </a:prstGeom>
          <a:noFill/>
          <a:ln w="9525">
            <a:noFill/>
            <a:miter lim="800000"/>
            <a:headEnd/>
            <a:tailEnd/>
          </a:ln>
          <a:effectLst/>
        </p:spPr>
        <p:txBody>
          <a:bodyPr wrap="none">
            <a:spAutoFit/>
          </a:bodyPr>
          <a:lstStyle/>
          <a:p>
            <a:r>
              <a:rPr lang="en-US" sz="1400" b="1" i="1"/>
              <a:t>p</a:t>
            </a:r>
          </a:p>
        </p:txBody>
      </p:sp>
      <p:sp>
        <p:nvSpPr>
          <p:cNvPr id="77079" name="Text Box 3351"/>
          <p:cNvSpPr txBox="1">
            <a:spLocks noChangeArrowheads="1"/>
          </p:cNvSpPr>
          <p:nvPr/>
        </p:nvSpPr>
        <p:spPr bwMode="auto">
          <a:xfrm>
            <a:off x="7664450" y="5445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7080" name="AutoShape 3352"/>
          <p:cNvSpPr>
            <a:spLocks/>
          </p:cNvSpPr>
          <p:nvPr/>
        </p:nvSpPr>
        <p:spPr bwMode="auto">
          <a:xfrm rot="-5400000">
            <a:off x="5410200" y="2819400"/>
            <a:ext cx="152400" cy="5334000"/>
          </a:xfrm>
          <a:prstGeom prst="rightBrace">
            <a:avLst>
              <a:gd name="adj1" fmla="val 291667"/>
              <a:gd name="adj2" fmla="val 50000"/>
            </a:avLst>
          </a:prstGeom>
          <a:noFill/>
          <a:ln w="9525">
            <a:solidFill>
              <a:schemeClr val="tx1"/>
            </a:solidFill>
            <a:round/>
            <a:headEnd/>
            <a:tailEnd/>
          </a:ln>
          <a:effectLst/>
        </p:spPr>
        <p:txBody>
          <a:bodyPr wrap="none" anchor="ctr"/>
          <a:lstStyle/>
          <a:p>
            <a:endParaRPr lang="en-US"/>
          </a:p>
        </p:txBody>
      </p:sp>
      <p:sp>
        <p:nvSpPr>
          <p:cNvPr id="77081" name="Text Box 3353"/>
          <p:cNvSpPr txBox="1">
            <a:spLocks noChangeArrowheads="1"/>
          </p:cNvSpPr>
          <p:nvPr/>
        </p:nvSpPr>
        <p:spPr bwMode="auto">
          <a:xfrm>
            <a:off x="5394325" y="5083175"/>
            <a:ext cx="242888" cy="304800"/>
          </a:xfrm>
          <a:prstGeom prst="rect">
            <a:avLst/>
          </a:prstGeom>
          <a:noFill/>
          <a:ln w="9525">
            <a:noFill/>
            <a:miter lim="800000"/>
            <a:headEnd/>
            <a:tailEnd/>
          </a:ln>
          <a:effectLst/>
        </p:spPr>
        <p:txBody>
          <a:bodyPr wrap="none">
            <a:spAutoFit/>
          </a:bodyPr>
          <a:lstStyle/>
          <a:p>
            <a:r>
              <a:rPr lang="en-US" sz="1400" b="1" i="1"/>
              <a:t>f</a:t>
            </a:r>
          </a:p>
        </p:txBody>
      </p:sp>
      <p:sp>
        <p:nvSpPr>
          <p:cNvPr id="77082" name="Text Box 3354"/>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7083" name="Text Box 3355"/>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7084" name="Text Box 3356"/>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7085" name="Text Box 3357"/>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7086" name="Rectangle 3358"/>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7087" name="AutoShape 3359">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6958"/>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76947"/>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76946"/>
                                        </p:tgtEl>
                                        <p:attrNameLst>
                                          <p:attrName>style.visibility</p:attrName>
                                        </p:attrNameLst>
                                      </p:cBhvr>
                                      <p:to>
                                        <p:strVal val="visible"/>
                                      </p:to>
                                    </p:set>
                                  </p:childTnLst>
                                </p:cTn>
                              </p:par>
                            </p:childTnLst>
                          </p:cTn>
                        </p:par>
                        <p:par>
                          <p:cTn id="13" fill="hold">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76957"/>
                                        </p:tgtEl>
                                        <p:attrNameLst>
                                          <p:attrName>style.visibility</p:attrName>
                                        </p:attrNameLst>
                                      </p:cBhvr>
                                      <p:to>
                                        <p:strVal val="visible"/>
                                      </p:to>
                                    </p:set>
                                  </p:childTnLst>
                                </p:cTn>
                              </p:par>
                            </p:childTnLst>
                          </p:cTn>
                        </p:par>
                        <p:par>
                          <p:cTn id="16" fill="hold">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76956"/>
                                        </p:tgtEl>
                                        <p:attrNameLst>
                                          <p:attrName>style.visibility</p:attrName>
                                        </p:attrNameLst>
                                      </p:cBhvr>
                                      <p:to>
                                        <p:strVal val="visible"/>
                                      </p:to>
                                    </p:set>
                                  </p:childTnLst>
                                </p:cTn>
                              </p:par>
                            </p:childTnLst>
                          </p:cTn>
                        </p:par>
                        <p:par>
                          <p:cTn id="19" fill="hold">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76949"/>
                                        </p:tgtEl>
                                        <p:attrNameLst>
                                          <p:attrName>style.visibility</p:attrName>
                                        </p:attrNameLst>
                                      </p:cBhvr>
                                      <p:to>
                                        <p:strVal val="visible"/>
                                      </p:to>
                                    </p:set>
                                  </p:childTnLst>
                                </p:cTn>
                              </p:par>
                            </p:childTnLst>
                          </p:cTn>
                        </p:par>
                        <p:par>
                          <p:cTn id="22" fill="hold">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76950"/>
                                        </p:tgtEl>
                                        <p:attrNameLst>
                                          <p:attrName>style.visibility</p:attrName>
                                        </p:attrNameLst>
                                      </p:cBhvr>
                                      <p:to>
                                        <p:strVal val="visible"/>
                                      </p:to>
                                    </p:set>
                                  </p:childTnLst>
                                </p:cTn>
                              </p:par>
                            </p:childTnLst>
                          </p:cTn>
                        </p:par>
                        <p:par>
                          <p:cTn id="25" fill="hold">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76951"/>
                                        </p:tgtEl>
                                        <p:attrNameLst>
                                          <p:attrName>style.visibility</p:attrName>
                                        </p:attrNameLst>
                                      </p:cBhvr>
                                      <p:to>
                                        <p:strVal val="visible"/>
                                      </p:to>
                                    </p:set>
                                  </p:child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76952"/>
                                        </p:tgtEl>
                                        <p:attrNameLst>
                                          <p:attrName>style.visibility</p:attrName>
                                        </p:attrNameLst>
                                      </p:cBhvr>
                                      <p:to>
                                        <p:strVal val="visible"/>
                                      </p:to>
                                    </p:set>
                                  </p:childTnLst>
                                </p:cTn>
                              </p:par>
                            </p:childTnLst>
                          </p:cTn>
                        </p:par>
                        <p:par>
                          <p:cTn id="31" fill="hold">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76953"/>
                                        </p:tgtEl>
                                        <p:attrNameLst>
                                          <p:attrName>style.visibility</p:attrName>
                                        </p:attrNameLst>
                                      </p:cBhvr>
                                      <p:to>
                                        <p:strVal val="visible"/>
                                      </p:to>
                                    </p:set>
                                  </p:childTnLst>
                                </p:cTn>
                              </p:par>
                            </p:childTnLst>
                          </p:cTn>
                        </p:par>
                        <p:par>
                          <p:cTn id="34" fill="hold">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76955"/>
                                        </p:tgtEl>
                                        <p:attrNameLst>
                                          <p:attrName>style.visibility</p:attrName>
                                        </p:attrNameLst>
                                      </p:cBhvr>
                                      <p:to>
                                        <p:strVal val="visible"/>
                                      </p:to>
                                    </p:set>
                                  </p:childTnLst>
                                </p:cTn>
                              </p:par>
                            </p:childTnLst>
                          </p:cTn>
                        </p:par>
                        <p:par>
                          <p:cTn id="37" fill="hold">
                            <p:stCondLst>
                              <p:cond delay="5500"/>
                            </p:stCondLst>
                            <p:childTnLst>
                              <p:par>
                                <p:cTn id="38" presetID="1" presetClass="entr" presetSubtype="0" fill="hold" grpId="0" nodeType="afterEffect">
                                  <p:stCondLst>
                                    <p:cond delay="0"/>
                                  </p:stCondLst>
                                  <p:childTnLst>
                                    <p:set>
                                      <p:cBhvr>
                                        <p:cTn id="39" dur="1" fill="hold">
                                          <p:stCondLst>
                                            <p:cond delay="499"/>
                                          </p:stCondLst>
                                        </p:cTn>
                                        <p:tgtEl>
                                          <p:spTgt spid="77032"/>
                                        </p:tgtEl>
                                        <p:attrNameLst>
                                          <p:attrName>style.visibility</p:attrName>
                                        </p:attrNameLst>
                                      </p:cBhvr>
                                      <p:to>
                                        <p:strVal val="visible"/>
                                      </p:to>
                                    </p:set>
                                  </p:childTnLst>
                                </p:cTn>
                              </p:par>
                            </p:childTnLst>
                          </p:cTn>
                        </p:par>
                        <p:par>
                          <p:cTn id="40" fill="hold">
                            <p:stCondLst>
                              <p:cond delay="6000"/>
                            </p:stCondLst>
                            <p:childTnLst>
                              <p:par>
                                <p:cTn id="41" presetID="1" presetClass="entr" presetSubtype="0" fill="hold" grpId="0" nodeType="afterEffect">
                                  <p:stCondLst>
                                    <p:cond delay="0"/>
                                  </p:stCondLst>
                                  <p:childTnLst>
                                    <p:set>
                                      <p:cBhvr>
                                        <p:cTn id="42" dur="1" fill="hold">
                                          <p:stCondLst>
                                            <p:cond delay="499"/>
                                          </p:stCondLst>
                                        </p:cTn>
                                        <p:tgtEl>
                                          <p:spTgt spid="76959"/>
                                        </p:tgtEl>
                                        <p:attrNameLst>
                                          <p:attrName>style.visibility</p:attrName>
                                        </p:attrNameLst>
                                      </p:cBhvr>
                                      <p:to>
                                        <p:strVal val="visible"/>
                                      </p:to>
                                    </p:set>
                                  </p:childTnLst>
                                </p:cTn>
                              </p:par>
                            </p:childTnLst>
                          </p:cTn>
                        </p:par>
                        <p:par>
                          <p:cTn id="43" fill="hold">
                            <p:stCondLst>
                              <p:cond delay="6500"/>
                            </p:stCondLst>
                            <p:childTnLst>
                              <p:par>
                                <p:cTn id="44" presetID="1" presetClass="entr" presetSubtype="0" fill="hold" grpId="0" nodeType="afterEffect">
                                  <p:stCondLst>
                                    <p:cond delay="0"/>
                                  </p:stCondLst>
                                  <p:childTnLst>
                                    <p:set>
                                      <p:cBhvr>
                                        <p:cTn id="45" dur="1" fill="hold">
                                          <p:stCondLst>
                                            <p:cond delay="499"/>
                                          </p:stCondLst>
                                        </p:cTn>
                                        <p:tgtEl>
                                          <p:spTgt spid="76960"/>
                                        </p:tgtEl>
                                        <p:attrNameLst>
                                          <p:attrName>style.visibility</p:attrName>
                                        </p:attrNameLst>
                                      </p:cBhvr>
                                      <p:to>
                                        <p:strVal val="visible"/>
                                      </p:to>
                                    </p:set>
                                  </p:childTnLst>
                                </p:cTn>
                              </p:par>
                            </p:childTnLst>
                          </p:cTn>
                        </p:par>
                        <p:par>
                          <p:cTn id="46" fill="hold">
                            <p:stCondLst>
                              <p:cond delay="7000"/>
                            </p:stCondLst>
                            <p:childTnLst>
                              <p:par>
                                <p:cTn id="47" presetID="1" presetClass="entr" presetSubtype="0" fill="hold" grpId="0" nodeType="afterEffect">
                                  <p:stCondLst>
                                    <p:cond delay="0"/>
                                  </p:stCondLst>
                                  <p:childTnLst>
                                    <p:set>
                                      <p:cBhvr>
                                        <p:cTn id="48" dur="1" fill="hold">
                                          <p:stCondLst>
                                            <p:cond delay="499"/>
                                          </p:stCondLst>
                                        </p:cTn>
                                        <p:tgtEl>
                                          <p:spTgt spid="76961"/>
                                        </p:tgtEl>
                                        <p:attrNameLst>
                                          <p:attrName>style.visibility</p:attrName>
                                        </p:attrNameLst>
                                      </p:cBhvr>
                                      <p:to>
                                        <p:strVal val="visible"/>
                                      </p:to>
                                    </p:set>
                                  </p:childTnLst>
                                </p:cTn>
                              </p:par>
                            </p:childTnLst>
                          </p:cTn>
                        </p:par>
                        <p:par>
                          <p:cTn id="49" fill="hold">
                            <p:stCondLst>
                              <p:cond delay="7500"/>
                            </p:stCondLst>
                            <p:childTnLst>
                              <p:par>
                                <p:cTn id="50" presetID="1" presetClass="entr" presetSubtype="0" fill="hold" grpId="0" nodeType="afterEffect">
                                  <p:stCondLst>
                                    <p:cond delay="0"/>
                                  </p:stCondLst>
                                  <p:childTnLst>
                                    <p:set>
                                      <p:cBhvr>
                                        <p:cTn id="51" dur="1" fill="hold">
                                          <p:stCondLst>
                                            <p:cond delay="499"/>
                                          </p:stCondLst>
                                        </p:cTn>
                                        <p:tgtEl>
                                          <p:spTgt spid="76962"/>
                                        </p:tgtEl>
                                        <p:attrNameLst>
                                          <p:attrName>style.visibility</p:attrName>
                                        </p:attrNameLst>
                                      </p:cBhvr>
                                      <p:to>
                                        <p:strVal val="visible"/>
                                      </p:to>
                                    </p:set>
                                  </p:childTnLst>
                                </p:cTn>
                              </p:par>
                            </p:childTnLst>
                          </p:cTn>
                        </p:par>
                        <p:par>
                          <p:cTn id="52" fill="hold">
                            <p:stCondLst>
                              <p:cond delay="8000"/>
                            </p:stCondLst>
                            <p:childTnLst>
                              <p:par>
                                <p:cTn id="53" presetID="1" presetClass="entr" presetSubtype="0" fill="hold" grpId="0" nodeType="afterEffect">
                                  <p:stCondLst>
                                    <p:cond delay="0"/>
                                  </p:stCondLst>
                                  <p:childTnLst>
                                    <p:set>
                                      <p:cBhvr>
                                        <p:cTn id="54" dur="1" fill="hold">
                                          <p:stCondLst>
                                            <p:cond delay="499"/>
                                          </p:stCondLst>
                                        </p:cTn>
                                        <p:tgtEl>
                                          <p:spTgt spid="76963"/>
                                        </p:tgtEl>
                                        <p:attrNameLst>
                                          <p:attrName>style.visibility</p:attrName>
                                        </p:attrNameLst>
                                      </p:cBhvr>
                                      <p:to>
                                        <p:strVal val="visible"/>
                                      </p:to>
                                    </p:set>
                                  </p:childTnLst>
                                </p:cTn>
                              </p:par>
                            </p:childTnLst>
                          </p:cTn>
                        </p:par>
                        <p:par>
                          <p:cTn id="55" fill="hold">
                            <p:stCondLst>
                              <p:cond delay="8500"/>
                            </p:stCondLst>
                            <p:childTnLst>
                              <p:par>
                                <p:cTn id="56" presetID="1" presetClass="entr" presetSubtype="0" fill="hold" grpId="0" nodeType="afterEffect">
                                  <p:stCondLst>
                                    <p:cond delay="0"/>
                                  </p:stCondLst>
                                  <p:childTnLst>
                                    <p:set>
                                      <p:cBhvr>
                                        <p:cTn id="57" dur="1" fill="hold">
                                          <p:stCondLst>
                                            <p:cond delay="499"/>
                                          </p:stCondLst>
                                        </p:cTn>
                                        <p:tgtEl>
                                          <p:spTgt spid="76964"/>
                                        </p:tgtEl>
                                        <p:attrNameLst>
                                          <p:attrName>style.visibility</p:attrName>
                                        </p:attrNameLst>
                                      </p:cBhvr>
                                      <p:to>
                                        <p:strVal val="visible"/>
                                      </p:to>
                                    </p:set>
                                  </p:childTnLst>
                                </p:cTn>
                              </p:par>
                            </p:childTnLst>
                          </p:cTn>
                        </p:par>
                        <p:par>
                          <p:cTn id="58" fill="hold">
                            <p:stCondLst>
                              <p:cond delay="9000"/>
                            </p:stCondLst>
                            <p:childTnLst>
                              <p:par>
                                <p:cTn id="59" presetID="1" presetClass="entr" presetSubtype="0" fill="hold" grpId="0" nodeType="afterEffect">
                                  <p:stCondLst>
                                    <p:cond delay="0"/>
                                  </p:stCondLst>
                                  <p:childTnLst>
                                    <p:set>
                                      <p:cBhvr>
                                        <p:cTn id="60" dur="1" fill="hold">
                                          <p:stCondLst>
                                            <p:cond delay="499"/>
                                          </p:stCondLst>
                                        </p:cTn>
                                        <p:tgtEl>
                                          <p:spTgt spid="76966"/>
                                        </p:tgtEl>
                                        <p:attrNameLst>
                                          <p:attrName>style.visibility</p:attrName>
                                        </p:attrNameLst>
                                      </p:cBhvr>
                                      <p:to>
                                        <p:strVal val="visible"/>
                                      </p:to>
                                    </p:set>
                                  </p:childTnLst>
                                </p:cTn>
                              </p:par>
                            </p:childTnLst>
                          </p:cTn>
                        </p:par>
                        <p:par>
                          <p:cTn id="61" fill="hold">
                            <p:stCondLst>
                              <p:cond delay="9500"/>
                            </p:stCondLst>
                            <p:childTnLst>
                              <p:par>
                                <p:cTn id="62" presetID="1" presetClass="entr" presetSubtype="0" fill="hold" grpId="0" nodeType="afterEffect">
                                  <p:stCondLst>
                                    <p:cond delay="0"/>
                                  </p:stCondLst>
                                  <p:childTnLst>
                                    <p:set>
                                      <p:cBhvr>
                                        <p:cTn id="63" dur="1" fill="hold">
                                          <p:stCondLst>
                                            <p:cond delay="499"/>
                                          </p:stCondLst>
                                        </p:cTn>
                                        <p:tgtEl>
                                          <p:spTgt spid="76967"/>
                                        </p:tgtEl>
                                        <p:attrNameLst>
                                          <p:attrName>style.visibility</p:attrName>
                                        </p:attrNameLst>
                                      </p:cBhvr>
                                      <p:to>
                                        <p:strVal val="visible"/>
                                      </p:to>
                                    </p:set>
                                  </p:childTnLst>
                                </p:cTn>
                              </p:par>
                            </p:childTnLst>
                          </p:cTn>
                        </p:par>
                        <p:par>
                          <p:cTn id="64" fill="hold">
                            <p:stCondLst>
                              <p:cond delay="10000"/>
                            </p:stCondLst>
                            <p:childTnLst>
                              <p:par>
                                <p:cTn id="65" presetID="1" presetClass="entr" presetSubtype="0" fill="hold" grpId="0" nodeType="afterEffect">
                                  <p:stCondLst>
                                    <p:cond delay="0"/>
                                  </p:stCondLst>
                                  <p:childTnLst>
                                    <p:set>
                                      <p:cBhvr>
                                        <p:cTn id="66" dur="1" fill="hold">
                                          <p:stCondLst>
                                            <p:cond delay="499"/>
                                          </p:stCondLst>
                                        </p:cTn>
                                        <p:tgtEl>
                                          <p:spTgt spid="76968"/>
                                        </p:tgtEl>
                                        <p:attrNameLst>
                                          <p:attrName>style.visibility</p:attrName>
                                        </p:attrNameLst>
                                      </p:cBhvr>
                                      <p:to>
                                        <p:strVal val="visible"/>
                                      </p:to>
                                    </p:set>
                                  </p:childTnLst>
                                </p:cTn>
                              </p:par>
                            </p:childTnLst>
                          </p:cTn>
                        </p:par>
                        <p:par>
                          <p:cTn id="67" fill="hold">
                            <p:stCondLst>
                              <p:cond delay="10500"/>
                            </p:stCondLst>
                            <p:childTnLst>
                              <p:par>
                                <p:cTn id="68" presetID="1" presetClass="entr" presetSubtype="0" fill="hold" grpId="0" nodeType="afterEffect">
                                  <p:stCondLst>
                                    <p:cond delay="0"/>
                                  </p:stCondLst>
                                  <p:childTnLst>
                                    <p:set>
                                      <p:cBhvr>
                                        <p:cTn id="69" dur="1" fill="hold">
                                          <p:stCondLst>
                                            <p:cond delay="499"/>
                                          </p:stCondLst>
                                        </p:cTn>
                                        <p:tgtEl>
                                          <p:spTgt spid="76969"/>
                                        </p:tgtEl>
                                        <p:attrNameLst>
                                          <p:attrName>style.visibility</p:attrName>
                                        </p:attrNameLst>
                                      </p:cBhvr>
                                      <p:to>
                                        <p:strVal val="visible"/>
                                      </p:to>
                                    </p:set>
                                  </p:childTnLst>
                                </p:cTn>
                              </p:par>
                            </p:childTnLst>
                          </p:cTn>
                        </p:par>
                        <p:par>
                          <p:cTn id="70" fill="hold">
                            <p:stCondLst>
                              <p:cond delay="11000"/>
                            </p:stCondLst>
                            <p:childTnLst>
                              <p:par>
                                <p:cTn id="71" presetID="1" presetClass="entr" presetSubtype="0" fill="hold" grpId="0" nodeType="afterEffect">
                                  <p:stCondLst>
                                    <p:cond delay="0"/>
                                  </p:stCondLst>
                                  <p:childTnLst>
                                    <p:set>
                                      <p:cBhvr>
                                        <p:cTn id="72" dur="1" fill="hold">
                                          <p:stCondLst>
                                            <p:cond delay="499"/>
                                          </p:stCondLst>
                                        </p:cTn>
                                        <p:tgtEl>
                                          <p:spTgt spid="76970"/>
                                        </p:tgtEl>
                                        <p:attrNameLst>
                                          <p:attrName>style.visibility</p:attrName>
                                        </p:attrNameLst>
                                      </p:cBhvr>
                                      <p:to>
                                        <p:strVal val="visible"/>
                                      </p:to>
                                    </p:set>
                                  </p:childTnLst>
                                </p:cTn>
                              </p:par>
                            </p:childTnLst>
                          </p:cTn>
                        </p:par>
                        <p:par>
                          <p:cTn id="73" fill="hold">
                            <p:stCondLst>
                              <p:cond delay="11500"/>
                            </p:stCondLst>
                            <p:childTnLst>
                              <p:par>
                                <p:cTn id="74" presetID="1" presetClass="entr" presetSubtype="0" fill="hold" grpId="0" nodeType="afterEffect">
                                  <p:stCondLst>
                                    <p:cond delay="0"/>
                                  </p:stCondLst>
                                  <p:childTnLst>
                                    <p:set>
                                      <p:cBhvr>
                                        <p:cTn id="75" dur="1" fill="hold">
                                          <p:stCondLst>
                                            <p:cond delay="499"/>
                                          </p:stCondLst>
                                        </p:cTn>
                                        <p:tgtEl>
                                          <p:spTgt spid="76971"/>
                                        </p:tgtEl>
                                        <p:attrNameLst>
                                          <p:attrName>style.visibility</p:attrName>
                                        </p:attrNameLst>
                                      </p:cBhvr>
                                      <p:to>
                                        <p:strVal val="visible"/>
                                      </p:to>
                                    </p:set>
                                  </p:childTnLst>
                                </p:cTn>
                              </p:par>
                            </p:childTnLst>
                          </p:cTn>
                        </p:par>
                        <p:par>
                          <p:cTn id="76" fill="hold">
                            <p:stCondLst>
                              <p:cond delay="12000"/>
                            </p:stCondLst>
                            <p:childTnLst>
                              <p:par>
                                <p:cTn id="77" presetID="1" presetClass="entr" presetSubtype="0" fill="hold" grpId="0" nodeType="afterEffect">
                                  <p:stCondLst>
                                    <p:cond delay="0"/>
                                  </p:stCondLst>
                                  <p:childTnLst>
                                    <p:set>
                                      <p:cBhvr>
                                        <p:cTn id="78" dur="1" fill="hold">
                                          <p:stCondLst>
                                            <p:cond delay="499"/>
                                          </p:stCondLst>
                                        </p:cTn>
                                        <p:tgtEl>
                                          <p:spTgt spid="76972"/>
                                        </p:tgtEl>
                                        <p:attrNameLst>
                                          <p:attrName>style.visibility</p:attrName>
                                        </p:attrNameLst>
                                      </p:cBhvr>
                                      <p:to>
                                        <p:strVal val="visible"/>
                                      </p:to>
                                    </p:set>
                                  </p:childTnLst>
                                </p:cTn>
                              </p:par>
                            </p:childTnLst>
                          </p:cTn>
                        </p:par>
                        <p:par>
                          <p:cTn id="79" fill="hold">
                            <p:stCondLst>
                              <p:cond delay="12500"/>
                            </p:stCondLst>
                            <p:childTnLst>
                              <p:par>
                                <p:cTn id="80" presetID="1" presetClass="entr" presetSubtype="0" fill="hold" grpId="0" nodeType="afterEffect">
                                  <p:stCondLst>
                                    <p:cond delay="0"/>
                                  </p:stCondLst>
                                  <p:childTnLst>
                                    <p:set>
                                      <p:cBhvr>
                                        <p:cTn id="81" dur="1" fill="hold">
                                          <p:stCondLst>
                                            <p:cond delay="499"/>
                                          </p:stCondLst>
                                        </p:cTn>
                                        <p:tgtEl>
                                          <p:spTgt spid="76973"/>
                                        </p:tgtEl>
                                        <p:attrNameLst>
                                          <p:attrName>style.visibility</p:attrName>
                                        </p:attrNameLst>
                                      </p:cBhvr>
                                      <p:to>
                                        <p:strVal val="visible"/>
                                      </p:to>
                                    </p:set>
                                  </p:childTnLst>
                                </p:cTn>
                              </p:par>
                            </p:childTnLst>
                          </p:cTn>
                        </p:par>
                        <p:par>
                          <p:cTn id="82" fill="hold">
                            <p:stCondLst>
                              <p:cond delay="13000"/>
                            </p:stCondLst>
                            <p:childTnLst>
                              <p:par>
                                <p:cTn id="83" presetID="1" presetClass="entr" presetSubtype="0" fill="hold" grpId="0" nodeType="afterEffect">
                                  <p:stCondLst>
                                    <p:cond delay="0"/>
                                  </p:stCondLst>
                                  <p:childTnLst>
                                    <p:set>
                                      <p:cBhvr>
                                        <p:cTn id="84" dur="1" fill="hold">
                                          <p:stCondLst>
                                            <p:cond delay="499"/>
                                          </p:stCondLst>
                                        </p:cTn>
                                        <p:tgtEl>
                                          <p:spTgt spid="76974"/>
                                        </p:tgtEl>
                                        <p:attrNameLst>
                                          <p:attrName>style.visibility</p:attrName>
                                        </p:attrNameLst>
                                      </p:cBhvr>
                                      <p:to>
                                        <p:strVal val="visible"/>
                                      </p:to>
                                    </p:set>
                                  </p:childTnLst>
                                </p:cTn>
                              </p:par>
                            </p:childTnLst>
                          </p:cTn>
                        </p:par>
                        <p:par>
                          <p:cTn id="85" fill="hold">
                            <p:stCondLst>
                              <p:cond delay="13500"/>
                            </p:stCondLst>
                            <p:childTnLst>
                              <p:par>
                                <p:cTn id="86" presetID="1" presetClass="entr" presetSubtype="0" fill="hold" grpId="0" nodeType="afterEffect">
                                  <p:stCondLst>
                                    <p:cond delay="0"/>
                                  </p:stCondLst>
                                  <p:childTnLst>
                                    <p:set>
                                      <p:cBhvr>
                                        <p:cTn id="87" dur="1" fill="hold">
                                          <p:stCondLst>
                                            <p:cond delay="499"/>
                                          </p:stCondLst>
                                        </p:cTn>
                                        <p:tgtEl>
                                          <p:spTgt spid="76975"/>
                                        </p:tgtEl>
                                        <p:attrNameLst>
                                          <p:attrName>style.visibility</p:attrName>
                                        </p:attrNameLst>
                                      </p:cBhvr>
                                      <p:to>
                                        <p:strVal val="visible"/>
                                      </p:to>
                                    </p:set>
                                  </p:childTnLst>
                                </p:cTn>
                              </p:par>
                            </p:childTnLst>
                          </p:cTn>
                        </p:par>
                        <p:par>
                          <p:cTn id="88" fill="hold">
                            <p:stCondLst>
                              <p:cond delay="14000"/>
                            </p:stCondLst>
                            <p:childTnLst>
                              <p:par>
                                <p:cTn id="89" presetID="1" presetClass="entr" presetSubtype="0" fill="hold" grpId="0" nodeType="afterEffect">
                                  <p:stCondLst>
                                    <p:cond delay="0"/>
                                  </p:stCondLst>
                                  <p:childTnLst>
                                    <p:set>
                                      <p:cBhvr>
                                        <p:cTn id="90" dur="1" fill="hold">
                                          <p:stCondLst>
                                            <p:cond delay="499"/>
                                          </p:stCondLst>
                                        </p:cTn>
                                        <p:tgtEl>
                                          <p:spTgt spid="76976"/>
                                        </p:tgtEl>
                                        <p:attrNameLst>
                                          <p:attrName>style.visibility</p:attrName>
                                        </p:attrNameLst>
                                      </p:cBhvr>
                                      <p:to>
                                        <p:strVal val="visible"/>
                                      </p:to>
                                    </p:set>
                                  </p:childTnLst>
                                </p:cTn>
                              </p:par>
                            </p:childTnLst>
                          </p:cTn>
                        </p:par>
                        <p:par>
                          <p:cTn id="91" fill="hold">
                            <p:stCondLst>
                              <p:cond delay="14500"/>
                            </p:stCondLst>
                            <p:childTnLst>
                              <p:par>
                                <p:cTn id="92" presetID="1" presetClass="entr" presetSubtype="0" fill="hold" grpId="0" nodeType="afterEffect">
                                  <p:stCondLst>
                                    <p:cond delay="0"/>
                                  </p:stCondLst>
                                  <p:childTnLst>
                                    <p:set>
                                      <p:cBhvr>
                                        <p:cTn id="93" dur="1" fill="hold">
                                          <p:stCondLst>
                                            <p:cond delay="499"/>
                                          </p:stCondLst>
                                        </p:cTn>
                                        <p:tgtEl>
                                          <p:spTgt spid="76977"/>
                                        </p:tgtEl>
                                        <p:attrNameLst>
                                          <p:attrName>style.visibility</p:attrName>
                                        </p:attrNameLst>
                                      </p:cBhvr>
                                      <p:to>
                                        <p:strVal val="visible"/>
                                      </p:to>
                                    </p:set>
                                  </p:childTnLst>
                                </p:cTn>
                              </p:par>
                            </p:childTnLst>
                          </p:cTn>
                        </p:par>
                        <p:par>
                          <p:cTn id="94" fill="hold">
                            <p:stCondLst>
                              <p:cond delay="15000"/>
                            </p:stCondLst>
                            <p:childTnLst>
                              <p:par>
                                <p:cTn id="95" presetID="1" presetClass="entr" presetSubtype="0" fill="hold" grpId="0" nodeType="afterEffect">
                                  <p:stCondLst>
                                    <p:cond delay="0"/>
                                  </p:stCondLst>
                                  <p:childTnLst>
                                    <p:set>
                                      <p:cBhvr>
                                        <p:cTn id="96" dur="1" fill="hold">
                                          <p:stCondLst>
                                            <p:cond delay="499"/>
                                          </p:stCondLst>
                                        </p:cTn>
                                        <p:tgtEl>
                                          <p:spTgt spid="76978"/>
                                        </p:tgtEl>
                                        <p:attrNameLst>
                                          <p:attrName>style.visibility</p:attrName>
                                        </p:attrNameLst>
                                      </p:cBhvr>
                                      <p:to>
                                        <p:strVal val="visible"/>
                                      </p:to>
                                    </p:set>
                                  </p:childTnLst>
                                </p:cTn>
                              </p:par>
                            </p:childTnLst>
                          </p:cTn>
                        </p:par>
                        <p:par>
                          <p:cTn id="97" fill="hold">
                            <p:stCondLst>
                              <p:cond delay="15500"/>
                            </p:stCondLst>
                            <p:childTnLst>
                              <p:par>
                                <p:cTn id="98" presetID="1" presetClass="entr" presetSubtype="0" fill="hold" grpId="0" nodeType="afterEffect">
                                  <p:stCondLst>
                                    <p:cond delay="0"/>
                                  </p:stCondLst>
                                  <p:childTnLst>
                                    <p:set>
                                      <p:cBhvr>
                                        <p:cTn id="99" dur="1" fill="hold">
                                          <p:stCondLst>
                                            <p:cond delay="499"/>
                                          </p:stCondLst>
                                        </p:cTn>
                                        <p:tgtEl>
                                          <p:spTgt spid="76979"/>
                                        </p:tgtEl>
                                        <p:attrNameLst>
                                          <p:attrName>style.visibility</p:attrName>
                                        </p:attrNameLst>
                                      </p:cBhvr>
                                      <p:to>
                                        <p:strVal val="visible"/>
                                      </p:to>
                                    </p:set>
                                  </p:childTnLst>
                                </p:cTn>
                              </p:par>
                            </p:childTnLst>
                          </p:cTn>
                        </p:par>
                        <p:par>
                          <p:cTn id="100" fill="hold">
                            <p:stCondLst>
                              <p:cond delay="16000"/>
                            </p:stCondLst>
                            <p:childTnLst>
                              <p:par>
                                <p:cTn id="101" presetID="1" presetClass="entr" presetSubtype="0" fill="hold" grpId="0" nodeType="afterEffect">
                                  <p:stCondLst>
                                    <p:cond delay="0"/>
                                  </p:stCondLst>
                                  <p:childTnLst>
                                    <p:set>
                                      <p:cBhvr>
                                        <p:cTn id="102" dur="1" fill="hold">
                                          <p:stCondLst>
                                            <p:cond delay="499"/>
                                          </p:stCondLst>
                                        </p:cTn>
                                        <p:tgtEl>
                                          <p:spTgt spid="76980"/>
                                        </p:tgtEl>
                                        <p:attrNameLst>
                                          <p:attrName>style.visibility</p:attrName>
                                        </p:attrNameLst>
                                      </p:cBhvr>
                                      <p:to>
                                        <p:strVal val="visible"/>
                                      </p:to>
                                    </p:set>
                                  </p:childTnLst>
                                </p:cTn>
                              </p:par>
                            </p:childTnLst>
                          </p:cTn>
                        </p:par>
                        <p:par>
                          <p:cTn id="103" fill="hold">
                            <p:stCondLst>
                              <p:cond delay="16500"/>
                            </p:stCondLst>
                            <p:childTnLst>
                              <p:par>
                                <p:cTn id="104" presetID="1" presetClass="entr" presetSubtype="0" fill="hold" grpId="0" nodeType="afterEffect">
                                  <p:stCondLst>
                                    <p:cond delay="0"/>
                                  </p:stCondLst>
                                  <p:childTnLst>
                                    <p:set>
                                      <p:cBhvr>
                                        <p:cTn id="105" dur="1" fill="hold">
                                          <p:stCondLst>
                                            <p:cond delay="499"/>
                                          </p:stCondLst>
                                        </p:cTn>
                                        <p:tgtEl>
                                          <p:spTgt spid="76981"/>
                                        </p:tgtEl>
                                        <p:attrNameLst>
                                          <p:attrName>style.visibility</p:attrName>
                                        </p:attrNameLst>
                                      </p:cBhvr>
                                      <p:to>
                                        <p:strVal val="visible"/>
                                      </p:to>
                                    </p:set>
                                  </p:childTnLst>
                                </p:cTn>
                              </p:par>
                            </p:childTnLst>
                          </p:cTn>
                        </p:par>
                        <p:par>
                          <p:cTn id="106" fill="hold">
                            <p:stCondLst>
                              <p:cond delay="17000"/>
                            </p:stCondLst>
                            <p:childTnLst>
                              <p:par>
                                <p:cTn id="107" presetID="1" presetClass="entr" presetSubtype="0" fill="hold" grpId="0" nodeType="afterEffect">
                                  <p:stCondLst>
                                    <p:cond delay="0"/>
                                  </p:stCondLst>
                                  <p:childTnLst>
                                    <p:set>
                                      <p:cBhvr>
                                        <p:cTn id="108" dur="1" fill="hold">
                                          <p:stCondLst>
                                            <p:cond delay="499"/>
                                          </p:stCondLst>
                                        </p:cTn>
                                        <p:tgtEl>
                                          <p:spTgt spid="76982"/>
                                        </p:tgtEl>
                                        <p:attrNameLst>
                                          <p:attrName>style.visibility</p:attrName>
                                        </p:attrNameLst>
                                      </p:cBhvr>
                                      <p:to>
                                        <p:strVal val="visible"/>
                                      </p:to>
                                    </p:set>
                                  </p:childTnLst>
                                </p:cTn>
                              </p:par>
                            </p:childTnLst>
                          </p:cTn>
                        </p:par>
                        <p:par>
                          <p:cTn id="109" fill="hold">
                            <p:stCondLst>
                              <p:cond delay="17500"/>
                            </p:stCondLst>
                            <p:childTnLst>
                              <p:par>
                                <p:cTn id="110" presetID="1" presetClass="entr" presetSubtype="0" fill="hold" grpId="0" nodeType="afterEffect">
                                  <p:stCondLst>
                                    <p:cond delay="0"/>
                                  </p:stCondLst>
                                  <p:childTnLst>
                                    <p:set>
                                      <p:cBhvr>
                                        <p:cTn id="111" dur="1" fill="hold">
                                          <p:stCondLst>
                                            <p:cond delay="499"/>
                                          </p:stCondLst>
                                        </p:cTn>
                                        <p:tgtEl>
                                          <p:spTgt spid="76983"/>
                                        </p:tgtEl>
                                        <p:attrNameLst>
                                          <p:attrName>style.visibility</p:attrName>
                                        </p:attrNameLst>
                                      </p:cBhvr>
                                      <p:to>
                                        <p:strVal val="visible"/>
                                      </p:to>
                                    </p:set>
                                  </p:childTnLst>
                                </p:cTn>
                              </p:par>
                            </p:childTnLst>
                          </p:cTn>
                        </p:par>
                        <p:par>
                          <p:cTn id="112" fill="hold">
                            <p:stCondLst>
                              <p:cond delay="18000"/>
                            </p:stCondLst>
                            <p:childTnLst>
                              <p:par>
                                <p:cTn id="113" presetID="1" presetClass="entr" presetSubtype="0" fill="hold" grpId="0" nodeType="afterEffect">
                                  <p:stCondLst>
                                    <p:cond delay="0"/>
                                  </p:stCondLst>
                                  <p:childTnLst>
                                    <p:set>
                                      <p:cBhvr>
                                        <p:cTn id="114" dur="1" fill="hold">
                                          <p:stCondLst>
                                            <p:cond delay="499"/>
                                          </p:stCondLst>
                                        </p:cTn>
                                        <p:tgtEl>
                                          <p:spTgt spid="76985"/>
                                        </p:tgtEl>
                                        <p:attrNameLst>
                                          <p:attrName>style.visibility</p:attrName>
                                        </p:attrNameLst>
                                      </p:cBhvr>
                                      <p:to>
                                        <p:strVal val="visible"/>
                                      </p:to>
                                    </p:set>
                                  </p:childTnLst>
                                </p:cTn>
                              </p:par>
                            </p:childTnLst>
                          </p:cTn>
                        </p:par>
                        <p:par>
                          <p:cTn id="115" fill="hold">
                            <p:stCondLst>
                              <p:cond delay="18500"/>
                            </p:stCondLst>
                            <p:childTnLst>
                              <p:par>
                                <p:cTn id="116" presetID="1" presetClass="entr" presetSubtype="0" fill="hold" grpId="0" nodeType="afterEffect">
                                  <p:stCondLst>
                                    <p:cond delay="0"/>
                                  </p:stCondLst>
                                  <p:childTnLst>
                                    <p:set>
                                      <p:cBhvr>
                                        <p:cTn id="117" dur="1" fill="hold">
                                          <p:stCondLst>
                                            <p:cond delay="499"/>
                                          </p:stCondLst>
                                        </p:cTn>
                                        <p:tgtEl>
                                          <p:spTgt spid="76986"/>
                                        </p:tgtEl>
                                        <p:attrNameLst>
                                          <p:attrName>style.visibility</p:attrName>
                                        </p:attrNameLst>
                                      </p:cBhvr>
                                      <p:to>
                                        <p:strVal val="visible"/>
                                      </p:to>
                                    </p:set>
                                  </p:childTnLst>
                                </p:cTn>
                              </p:par>
                            </p:childTnLst>
                          </p:cTn>
                        </p:par>
                        <p:par>
                          <p:cTn id="118" fill="hold">
                            <p:stCondLst>
                              <p:cond delay="19000"/>
                            </p:stCondLst>
                            <p:childTnLst>
                              <p:par>
                                <p:cTn id="119" presetID="1" presetClass="entr" presetSubtype="0" fill="hold" grpId="0" nodeType="afterEffect">
                                  <p:stCondLst>
                                    <p:cond delay="0"/>
                                  </p:stCondLst>
                                  <p:childTnLst>
                                    <p:set>
                                      <p:cBhvr>
                                        <p:cTn id="120" dur="1" fill="hold">
                                          <p:stCondLst>
                                            <p:cond delay="499"/>
                                          </p:stCondLst>
                                        </p:cTn>
                                        <p:tgtEl>
                                          <p:spTgt spid="76987"/>
                                        </p:tgtEl>
                                        <p:attrNameLst>
                                          <p:attrName>style.visibility</p:attrName>
                                        </p:attrNameLst>
                                      </p:cBhvr>
                                      <p:to>
                                        <p:strVal val="visible"/>
                                      </p:to>
                                    </p:set>
                                  </p:childTnLst>
                                </p:cTn>
                              </p:par>
                            </p:childTnLst>
                          </p:cTn>
                        </p:par>
                        <p:par>
                          <p:cTn id="121" fill="hold">
                            <p:stCondLst>
                              <p:cond delay="19500"/>
                            </p:stCondLst>
                            <p:childTnLst>
                              <p:par>
                                <p:cTn id="122" presetID="1" presetClass="entr" presetSubtype="0" fill="hold" grpId="0" nodeType="afterEffect">
                                  <p:stCondLst>
                                    <p:cond delay="0"/>
                                  </p:stCondLst>
                                  <p:childTnLst>
                                    <p:set>
                                      <p:cBhvr>
                                        <p:cTn id="123" dur="1" fill="hold">
                                          <p:stCondLst>
                                            <p:cond delay="499"/>
                                          </p:stCondLst>
                                        </p:cTn>
                                        <p:tgtEl>
                                          <p:spTgt spid="76988"/>
                                        </p:tgtEl>
                                        <p:attrNameLst>
                                          <p:attrName>style.visibility</p:attrName>
                                        </p:attrNameLst>
                                      </p:cBhvr>
                                      <p:to>
                                        <p:strVal val="visible"/>
                                      </p:to>
                                    </p:set>
                                  </p:childTnLst>
                                </p:cTn>
                              </p:par>
                            </p:childTnLst>
                          </p:cTn>
                        </p:par>
                        <p:par>
                          <p:cTn id="124" fill="hold">
                            <p:stCondLst>
                              <p:cond delay="20000"/>
                            </p:stCondLst>
                            <p:childTnLst>
                              <p:par>
                                <p:cTn id="125" presetID="1" presetClass="entr" presetSubtype="0" fill="hold" grpId="0" nodeType="afterEffect">
                                  <p:stCondLst>
                                    <p:cond delay="0"/>
                                  </p:stCondLst>
                                  <p:childTnLst>
                                    <p:set>
                                      <p:cBhvr>
                                        <p:cTn id="126" dur="1" fill="hold">
                                          <p:stCondLst>
                                            <p:cond delay="499"/>
                                          </p:stCondLst>
                                        </p:cTn>
                                        <p:tgtEl>
                                          <p:spTgt spid="76989"/>
                                        </p:tgtEl>
                                        <p:attrNameLst>
                                          <p:attrName>style.visibility</p:attrName>
                                        </p:attrNameLst>
                                      </p:cBhvr>
                                      <p:to>
                                        <p:strVal val="visible"/>
                                      </p:to>
                                    </p:set>
                                  </p:childTnLst>
                                </p:cTn>
                              </p:par>
                            </p:childTnLst>
                          </p:cTn>
                        </p:par>
                        <p:par>
                          <p:cTn id="127" fill="hold">
                            <p:stCondLst>
                              <p:cond delay="20500"/>
                            </p:stCondLst>
                            <p:childTnLst>
                              <p:par>
                                <p:cTn id="128" presetID="1" presetClass="entr" presetSubtype="0" fill="hold" grpId="0" nodeType="afterEffect">
                                  <p:stCondLst>
                                    <p:cond delay="0"/>
                                  </p:stCondLst>
                                  <p:childTnLst>
                                    <p:set>
                                      <p:cBhvr>
                                        <p:cTn id="129" dur="1" fill="hold">
                                          <p:stCondLst>
                                            <p:cond delay="499"/>
                                          </p:stCondLst>
                                        </p:cTn>
                                        <p:tgtEl>
                                          <p:spTgt spid="76990"/>
                                        </p:tgtEl>
                                        <p:attrNameLst>
                                          <p:attrName>style.visibility</p:attrName>
                                        </p:attrNameLst>
                                      </p:cBhvr>
                                      <p:to>
                                        <p:strVal val="visible"/>
                                      </p:to>
                                    </p:set>
                                  </p:childTnLst>
                                </p:cTn>
                              </p:par>
                            </p:childTnLst>
                          </p:cTn>
                        </p:par>
                        <p:par>
                          <p:cTn id="130" fill="hold">
                            <p:stCondLst>
                              <p:cond delay="21000"/>
                            </p:stCondLst>
                            <p:childTnLst>
                              <p:par>
                                <p:cTn id="131" presetID="1" presetClass="entr" presetSubtype="0" fill="hold" grpId="0" nodeType="afterEffect">
                                  <p:stCondLst>
                                    <p:cond delay="0"/>
                                  </p:stCondLst>
                                  <p:childTnLst>
                                    <p:set>
                                      <p:cBhvr>
                                        <p:cTn id="132" dur="1" fill="hold">
                                          <p:stCondLst>
                                            <p:cond delay="499"/>
                                          </p:stCondLst>
                                        </p:cTn>
                                        <p:tgtEl>
                                          <p:spTgt spid="76991"/>
                                        </p:tgtEl>
                                        <p:attrNameLst>
                                          <p:attrName>style.visibility</p:attrName>
                                        </p:attrNameLst>
                                      </p:cBhvr>
                                      <p:to>
                                        <p:strVal val="visible"/>
                                      </p:to>
                                    </p:set>
                                  </p:childTnLst>
                                </p:cTn>
                              </p:par>
                            </p:childTnLst>
                          </p:cTn>
                        </p:par>
                        <p:par>
                          <p:cTn id="133" fill="hold">
                            <p:stCondLst>
                              <p:cond delay="21500"/>
                            </p:stCondLst>
                            <p:childTnLst>
                              <p:par>
                                <p:cTn id="134" presetID="1" presetClass="entr" presetSubtype="0" fill="hold" grpId="0" nodeType="afterEffect">
                                  <p:stCondLst>
                                    <p:cond delay="0"/>
                                  </p:stCondLst>
                                  <p:childTnLst>
                                    <p:set>
                                      <p:cBhvr>
                                        <p:cTn id="135" dur="1" fill="hold">
                                          <p:stCondLst>
                                            <p:cond delay="499"/>
                                          </p:stCondLst>
                                        </p:cTn>
                                        <p:tgtEl>
                                          <p:spTgt spid="76992"/>
                                        </p:tgtEl>
                                        <p:attrNameLst>
                                          <p:attrName>style.visibility</p:attrName>
                                        </p:attrNameLst>
                                      </p:cBhvr>
                                      <p:to>
                                        <p:strVal val="visible"/>
                                      </p:to>
                                    </p:set>
                                  </p:childTnLst>
                                </p:cTn>
                              </p:par>
                            </p:childTnLst>
                          </p:cTn>
                        </p:par>
                        <p:par>
                          <p:cTn id="136" fill="hold">
                            <p:stCondLst>
                              <p:cond delay="22000"/>
                            </p:stCondLst>
                            <p:childTnLst>
                              <p:par>
                                <p:cTn id="137" presetID="1" presetClass="entr" presetSubtype="0" fill="hold" grpId="0" nodeType="afterEffect">
                                  <p:stCondLst>
                                    <p:cond delay="0"/>
                                  </p:stCondLst>
                                  <p:childTnLst>
                                    <p:set>
                                      <p:cBhvr>
                                        <p:cTn id="138" dur="1" fill="hold">
                                          <p:stCondLst>
                                            <p:cond delay="499"/>
                                          </p:stCondLst>
                                        </p:cTn>
                                        <p:tgtEl>
                                          <p:spTgt spid="76993"/>
                                        </p:tgtEl>
                                        <p:attrNameLst>
                                          <p:attrName>style.visibility</p:attrName>
                                        </p:attrNameLst>
                                      </p:cBhvr>
                                      <p:to>
                                        <p:strVal val="visible"/>
                                      </p:to>
                                    </p:set>
                                  </p:childTnLst>
                                </p:cTn>
                              </p:par>
                            </p:childTnLst>
                          </p:cTn>
                        </p:par>
                        <p:par>
                          <p:cTn id="139" fill="hold">
                            <p:stCondLst>
                              <p:cond delay="22500"/>
                            </p:stCondLst>
                            <p:childTnLst>
                              <p:par>
                                <p:cTn id="140" presetID="1" presetClass="entr" presetSubtype="0" fill="hold" grpId="0" nodeType="afterEffect">
                                  <p:stCondLst>
                                    <p:cond delay="0"/>
                                  </p:stCondLst>
                                  <p:childTnLst>
                                    <p:set>
                                      <p:cBhvr>
                                        <p:cTn id="141" dur="1" fill="hold">
                                          <p:stCondLst>
                                            <p:cond delay="499"/>
                                          </p:stCondLst>
                                        </p:cTn>
                                        <p:tgtEl>
                                          <p:spTgt spid="76994"/>
                                        </p:tgtEl>
                                        <p:attrNameLst>
                                          <p:attrName>style.visibility</p:attrName>
                                        </p:attrNameLst>
                                      </p:cBhvr>
                                      <p:to>
                                        <p:strVal val="visible"/>
                                      </p:to>
                                    </p:set>
                                  </p:childTnLst>
                                </p:cTn>
                              </p:par>
                            </p:childTnLst>
                          </p:cTn>
                        </p:par>
                        <p:par>
                          <p:cTn id="142" fill="hold">
                            <p:stCondLst>
                              <p:cond delay="23000"/>
                            </p:stCondLst>
                            <p:childTnLst>
                              <p:par>
                                <p:cTn id="143" presetID="1" presetClass="entr" presetSubtype="0" fill="hold" grpId="0" nodeType="afterEffect">
                                  <p:stCondLst>
                                    <p:cond delay="0"/>
                                  </p:stCondLst>
                                  <p:childTnLst>
                                    <p:set>
                                      <p:cBhvr>
                                        <p:cTn id="144" dur="1" fill="hold">
                                          <p:stCondLst>
                                            <p:cond delay="499"/>
                                          </p:stCondLst>
                                        </p:cTn>
                                        <p:tgtEl>
                                          <p:spTgt spid="76995"/>
                                        </p:tgtEl>
                                        <p:attrNameLst>
                                          <p:attrName>style.visibility</p:attrName>
                                        </p:attrNameLst>
                                      </p:cBhvr>
                                      <p:to>
                                        <p:strVal val="visible"/>
                                      </p:to>
                                    </p:set>
                                  </p:childTnLst>
                                </p:cTn>
                              </p:par>
                            </p:childTnLst>
                          </p:cTn>
                        </p:par>
                        <p:par>
                          <p:cTn id="145" fill="hold">
                            <p:stCondLst>
                              <p:cond delay="23500"/>
                            </p:stCondLst>
                            <p:childTnLst>
                              <p:par>
                                <p:cTn id="146" presetID="1" presetClass="entr" presetSubtype="0" fill="hold" grpId="0" nodeType="afterEffect">
                                  <p:stCondLst>
                                    <p:cond delay="0"/>
                                  </p:stCondLst>
                                  <p:childTnLst>
                                    <p:set>
                                      <p:cBhvr>
                                        <p:cTn id="147" dur="1" fill="hold">
                                          <p:stCondLst>
                                            <p:cond delay="499"/>
                                          </p:stCondLst>
                                        </p:cTn>
                                        <p:tgtEl>
                                          <p:spTgt spid="76996"/>
                                        </p:tgtEl>
                                        <p:attrNameLst>
                                          <p:attrName>style.visibility</p:attrName>
                                        </p:attrNameLst>
                                      </p:cBhvr>
                                      <p:to>
                                        <p:strVal val="visible"/>
                                      </p:to>
                                    </p:set>
                                  </p:childTnLst>
                                </p:cTn>
                              </p:par>
                            </p:childTnLst>
                          </p:cTn>
                        </p:par>
                        <p:par>
                          <p:cTn id="148" fill="hold">
                            <p:stCondLst>
                              <p:cond delay="24000"/>
                            </p:stCondLst>
                            <p:childTnLst>
                              <p:par>
                                <p:cTn id="149" presetID="1" presetClass="entr" presetSubtype="0" fill="hold" grpId="0" nodeType="afterEffect">
                                  <p:stCondLst>
                                    <p:cond delay="0"/>
                                  </p:stCondLst>
                                  <p:childTnLst>
                                    <p:set>
                                      <p:cBhvr>
                                        <p:cTn id="150" dur="1" fill="hold">
                                          <p:stCondLst>
                                            <p:cond delay="499"/>
                                          </p:stCondLst>
                                        </p:cTn>
                                        <p:tgtEl>
                                          <p:spTgt spid="76997"/>
                                        </p:tgtEl>
                                        <p:attrNameLst>
                                          <p:attrName>style.visibility</p:attrName>
                                        </p:attrNameLst>
                                      </p:cBhvr>
                                      <p:to>
                                        <p:strVal val="visible"/>
                                      </p:to>
                                    </p:set>
                                  </p:childTnLst>
                                </p:cTn>
                              </p:par>
                            </p:childTnLst>
                          </p:cTn>
                        </p:par>
                        <p:par>
                          <p:cTn id="151" fill="hold">
                            <p:stCondLst>
                              <p:cond delay="24500"/>
                            </p:stCondLst>
                            <p:childTnLst>
                              <p:par>
                                <p:cTn id="152" presetID="1" presetClass="entr" presetSubtype="0" fill="hold" grpId="0" nodeType="afterEffect">
                                  <p:stCondLst>
                                    <p:cond delay="0"/>
                                  </p:stCondLst>
                                  <p:childTnLst>
                                    <p:set>
                                      <p:cBhvr>
                                        <p:cTn id="153" dur="1" fill="hold">
                                          <p:stCondLst>
                                            <p:cond delay="499"/>
                                          </p:stCondLst>
                                        </p:cTn>
                                        <p:tgtEl>
                                          <p:spTgt spid="76998"/>
                                        </p:tgtEl>
                                        <p:attrNameLst>
                                          <p:attrName>style.visibility</p:attrName>
                                        </p:attrNameLst>
                                      </p:cBhvr>
                                      <p:to>
                                        <p:strVal val="visible"/>
                                      </p:to>
                                    </p:set>
                                  </p:childTnLst>
                                </p:cTn>
                              </p:par>
                            </p:childTnLst>
                          </p:cTn>
                        </p:par>
                        <p:par>
                          <p:cTn id="154" fill="hold">
                            <p:stCondLst>
                              <p:cond delay="25000"/>
                            </p:stCondLst>
                            <p:childTnLst>
                              <p:par>
                                <p:cTn id="155" presetID="1" presetClass="entr" presetSubtype="0" fill="hold" grpId="0" nodeType="afterEffect">
                                  <p:stCondLst>
                                    <p:cond delay="0"/>
                                  </p:stCondLst>
                                  <p:childTnLst>
                                    <p:set>
                                      <p:cBhvr>
                                        <p:cTn id="156" dur="1" fill="hold">
                                          <p:stCondLst>
                                            <p:cond delay="499"/>
                                          </p:stCondLst>
                                        </p:cTn>
                                        <p:tgtEl>
                                          <p:spTgt spid="76999"/>
                                        </p:tgtEl>
                                        <p:attrNameLst>
                                          <p:attrName>style.visibility</p:attrName>
                                        </p:attrNameLst>
                                      </p:cBhvr>
                                      <p:to>
                                        <p:strVal val="visible"/>
                                      </p:to>
                                    </p:set>
                                  </p:childTnLst>
                                </p:cTn>
                              </p:par>
                            </p:childTnLst>
                          </p:cTn>
                        </p:par>
                        <p:par>
                          <p:cTn id="157" fill="hold">
                            <p:stCondLst>
                              <p:cond delay="25500"/>
                            </p:stCondLst>
                            <p:childTnLst>
                              <p:par>
                                <p:cTn id="158" presetID="1" presetClass="entr" presetSubtype="0" fill="hold" grpId="0" nodeType="afterEffect">
                                  <p:stCondLst>
                                    <p:cond delay="0"/>
                                  </p:stCondLst>
                                  <p:childTnLst>
                                    <p:set>
                                      <p:cBhvr>
                                        <p:cTn id="159" dur="1" fill="hold">
                                          <p:stCondLst>
                                            <p:cond delay="499"/>
                                          </p:stCondLst>
                                        </p:cTn>
                                        <p:tgtEl>
                                          <p:spTgt spid="77000"/>
                                        </p:tgtEl>
                                        <p:attrNameLst>
                                          <p:attrName>style.visibility</p:attrName>
                                        </p:attrNameLst>
                                      </p:cBhvr>
                                      <p:to>
                                        <p:strVal val="visible"/>
                                      </p:to>
                                    </p:set>
                                  </p:childTnLst>
                                </p:cTn>
                              </p:par>
                            </p:childTnLst>
                          </p:cTn>
                        </p:par>
                        <p:par>
                          <p:cTn id="160" fill="hold">
                            <p:stCondLst>
                              <p:cond delay="26000"/>
                            </p:stCondLst>
                            <p:childTnLst>
                              <p:par>
                                <p:cTn id="161" presetID="1" presetClass="entr" presetSubtype="0" fill="hold" grpId="0" nodeType="afterEffect">
                                  <p:stCondLst>
                                    <p:cond delay="0"/>
                                  </p:stCondLst>
                                  <p:childTnLst>
                                    <p:set>
                                      <p:cBhvr>
                                        <p:cTn id="162" dur="1" fill="hold">
                                          <p:stCondLst>
                                            <p:cond delay="499"/>
                                          </p:stCondLst>
                                        </p:cTn>
                                        <p:tgtEl>
                                          <p:spTgt spid="77001"/>
                                        </p:tgtEl>
                                        <p:attrNameLst>
                                          <p:attrName>style.visibility</p:attrName>
                                        </p:attrNameLst>
                                      </p:cBhvr>
                                      <p:to>
                                        <p:strVal val="visible"/>
                                      </p:to>
                                    </p:set>
                                  </p:childTnLst>
                                </p:cTn>
                              </p:par>
                            </p:childTnLst>
                          </p:cTn>
                        </p:par>
                        <p:par>
                          <p:cTn id="163" fill="hold">
                            <p:stCondLst>
                              <p:cond delay="26500"/>
                            </p:stCondLst>
                            <p:childTnLst>
                              <p:par>
                                <p:cTn id="164" presetID="1" presetClass="entr" presetSubtype="0" fill="hold" grpId="0" nodeType="afterEffect">
                                  <p:stCondLst>
                                    <p:cond delay="0"/>
                                  </p:stCondLst>
                                  <p:childTnLst>
                                    <p:set>
                                      <p:cBhvr>
                                        <p:cTn id="165" dur="1" fill="hold">
                                          <p:stCondLst>
                                            <p:cond delay="499"/>
                                          </p:stCondLst>
                                        </p:cTn>
                                        <p:tgtEl>
                                          <p:spTgt spid="77002"/>
                                        </p:tgtEl>
                                        <p:attrNameLst>
                                          <p:attrName>style.visibility</p:attrName>
                                        </p:attrNameLst>
                                      </p:cBhvr>
                                      <p:to>
                                        <p:strVal val="visible"/>
                                      </p:to>
                                    </p:set>
                                  </p:childTnLst>
                                </p:cTn>
                              </p:par>
                            </p:childTnLst>
                          </p:cTn>
                        </p:par>
                        <p:par>
                          <p:cTn id="166" fill="hold">
                            <p:stCondLst>
                              <p:cond delay="27000"/>
                            </p:stCondLst>
                            <p:childTnLst>
                              <p:par>
                                <p:cTn id="167" presetID="1" presetClass="entr" presetSubtype="0" fill="hold" grpId="0" nodeType="afterEffect">
                                  <p:stCondLst>
                                    <p:cond delay="0"/>
                                  </p:stCondLst>
                                  <p:childTnLst>
                                    <p:set>
                                      <p:cBhvr>
                                        <p:cTn id="168" dur="1" fill="hold">
                                          <p:stCondLst>
                                            <p:cond delay="499"/>
                                          </p:stCondLst>
                                        </p:cTn>
                                        <p:tgtEl>
                                          <p:spTgt spid="77004"/>
                                        </p:tgtEl>
                                        <p:attrNameLst>
                                          <p:attrName>style.visibility</p:attrName>
                                        </p:attrNameLst>
                                      </p:cBhvr>
                                      <p:to>
                                        <p:strVal val="visible"/>
                                      </p:to>
                                    </p:set>
                                  </p:childTnLst>
                                </p:cTn>
                              </p:par>
                            </p:childTnLst>
                          </p:cTn>
                        </p:par>
                        <p:par>
                          <p:cTn id="169" fill="hold">
                            <p:stCondLst>
                              <p:cond delay="27500"/>
                            </p:stCondLst>
                            <p:childTnLst>
                              <p:par>
                                <p:cTn id="170" presetID="1" presetClass="entr" presetSubtype="0" fill="hold" grpId="0" nodeType="afterEffect">
                                  <p:stCondLst>
                                    <p:cond delay="0"/>
                                  </p:stCondLst>
                                  <p:childTnLst>
                                    <p:set>
                                      <p:cBhvr>
                                        <p:cTn id="171" dur="1" fill="hold">
                                          <p:stCondLst>
                                            <p:cond delay="499"/>
                                          </p:stCondLst>
                                        </p:cTn>
                                        <p:tgtEl>
                                          <p:spTgt spid="77005"/>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499"/>
                                          </p:stCondLst>
                                        </p:cTn>
                                        <p:tgtEl>
                                          <p:spTgt spid="77062"/>
                                        </p:tgtEl>
                                        <p:attrNameLst>
                                          <p:attrName>style.visibility</p:attrName>
                                        </p:attrNameLst>
                                      </p:cBhvr>
                                      <p:to>
                                        <p:strVal val="visible"/>
                                      </p:to>
                                    </p:set>
                                  </p:childTnLst>
                                  <p:subTnLst>
                                    <p:audio>
                                      <p:cMediaNode>
                                        <p:cTn display="0" masterRel="sameClick" nodeType="withEffect">
                                          <p:stCondLst>
                                            <p:cond evt="begin" delay="0">
                                              <p:tn val="174"/>
                                            </p:cond>
                                          </p:stCondLst>
                                          <p:endCondLst>
                                            <p:cond evt="onStopAudio" delay="0">
                                              <p:tgtEl>
                                                <p:sldTgt/>
                                              </p:tgtEl>
                                            </p:cond>
                                          </p:endCondLst>
                                        </p:cTn>
                                        <p:tgtEl>
                                          <p:sndTgt r:embed="rId3" name="chimes.wav"/>
                                        </p:tgtEl>
                                      </p:cMediaNode>
                                    </p:audio>
                                  </p:subTnLst>
                                </p:cTn>
                              </p:par>
                            </p:childTnLst>
                          </p:cTn>
                        </p:par>
                        <p:par>
                          <p:cTn id="176" fill="hold">
                            <p:stCondLst>
                              <p:cond delay="500"/>
                            </p:stCondLst>
                            <p:childTnLst>
                              <p:par>
                                <p:cTn id="177" presetID="1" presetClass="entr" presetSubtype="0" fill="hold" grpId="0" nodeType="afterEffect">
                                  <p:stCondLst>
                                    <p:cond delay="0"/>
                                  </p:stCondLst>
                                  <p:childTnLst>
                                    <p:set>
                                      <p:cBhvr>
                                        <p:cTn id="178" dur="1" fill="hold">
                                          <p:stCondLst>
                                            <p:cond delay="499"/>
                                          </p:stCondLst>
                                        </p:cTn>
                                        <p:tgtEl>
                                          <p:spTgt spid="77034"/>
                                        </p:tgtEl>
                                        <p:attrNameLst>
                                          <p:attrName>style.visibility</p:attrName>
                                        </p:attrNameLst>
                                      </p:cBhvr>
                                      <p:to>
                                        <p:strVal val="visible"/>
                                      </p:to>
                                    </p:set>
                                  </p:childTnLst>
                                </p:cTn>
                              </p:par>
                            </p:childTnLst>
                          </p:cTn>
                        </p:par>
                        <p:par>
                          <p:cTn id="179" fill="hold">
                            <p:stCondLst>
                              <p:cond delay="1000"/>
                            </p:stCondLst>
                            <p:childTnLst>
                              <p:par>
                                <p:cTn id="180" presetID="1" presetClass="entr" presetSubtype="0" fill="hold" grpId="0" nodeType="afterEffect">
                                  <p:stCondLst>
                                    <p:cond delay="0"/>
                                  </p:stCondLst>
                                  <p:childTnLst>
                                    <p:set>
                                      <p:cBhvr>
                                        <p:cTn id="181" dur="1" fill="hold">
                                          <p:stCondLst>
                                            <p:cond delay="499"/>
                                          </p:stCondLst>
                                        </p:cTn>
                                        <p:tgtEl>
                                          <p:spTgt spid="77035"/>
                                        </p:tgtEl>
                                        <p:attrNameLst>
                                          <p:attrName>style.visibility</p:attrName>
                                        </p:attrNameLst>
                                      </p:cBhvr>
                                      <p:to>
                                        <p:strVal val="visible"/>
                                      </p:to>
                                    </p:set>
                                  </p:childTnLst>
                                </p:cTn>
                              </p:par>
                            </p:childTnLst>
                          </p:cTn>
                        </p:par>
                        <p:par>
                          <p:cTn id="182" fill="hold">
                            <p:stCondLst>
                              <p:cond delay="1500"/>
                            </p:stCondLst>
                            <p:childTnLst>
                              <p:par>
                                <p:cTn id="183" presetID="1" presetClass="entr" presetSubtype="0" fill="hold" grpId="0" nodeType="afterEffect">
                                  <p:stCondLst>
                                    <p:cond delay="0"/>
                                  </p:stCondLst>
                                  <p:childTnLst>
                                    <p:set>
                                      <p:cBhvr>
                                        <p:cTn id="184" dur="1" fill="hold">
                                          <p:stCondLst>
                                            <p:cond delay="499"/>
                                          </p:stCondLst>
                                        </p:cTn>
                                        <p:tgtEl>
                                          <p:spTgt spid="77036"/>
                                        </p:tgtEl>
                                        <p:attrNameLst>
                                          <p:attrName>style.visibility</p:attrName>
                                        </p:attrNameLst>
                                      </p:cBhvr>
                                      <p:to>
                                        <p:strVal val="visible"/>
                                      </p:to>
                                    </p:set>
                                  </p:childTnLst>
                                </p:cTn>
                              </p:par>
                            </p:childTnLst>
                          </p:cTn>
                        </p:par>
                        <p:par>
                          <p:cTn id="185" fill="hold">
                            <p:stCondLst>
                              <p:cond delay="2000"/>
                            </p:stCondLst>
                            <p:childTnLst>
                              <p:par>
                                <p:cTn id="186" presetID="1" presetClass="entr" presetSubtype="0" fill="hold" grpId="0" nodeType="afterEffect">
                                  <p:stCondLst>
                                    <p:cond delay="0"/>
                                  </p:stCondLst>
                                  <p:childTnLst>
                                    <p:set>
                                      <p:cBhvr>
                                        <p:cTn id="187" dur="1" fill="hold">
                                          <p:stCondLst>
                                            <p:cond delay="499"/>
                                          </p:stCondLst>
                                        </p:cTn>
                                        <p:tgtEl>
                                          <p:spTgt spid="77037"/>
                                        </p:tgtEl>
                                        <p:attrNameLst>
                                          <p:attrName>style.visibility</p:attrName>
                                        </p:attrNameLst>
                                      </p:cBhvr>
                                      <p:to>
                                        <p:strVal val="visible"/>
                                      </p:to>
                                    </p:set>
                                  </p:childTnLst>
                                </p:cTn>
                              </p:par>
                            </p:childTnLst>
                          </p:cTn>
                        </p:par>
                        <p:par>
                          <p:cTn id="188" fill="hold">
                            <p:stCondLst>
                              <p:cond delay="2500"/>
                            </p:stCondLst>
                            <p:childTnLst>
                              <p:par>
                                <p:cTn id="189" presetID="1" presetClass="entr" presetSubtype="0" fill="hold" grpId="0" nodeType="afterEffect">
                                  <p:stCondLst>
                                    <p:cond delay="0"/>
                                  </p:stCondLst>
                                  <p:childTnLst>
                                    <p:set>
                                      <p:cBhvr>
                                        <p:cTn id="190" dur="1" fill="hold">
                                          <p:stCondLst>
                                            <p:cond delay="499"/>
                                          </p:stCondLst>
                                        </p:cTn>
                                        <p:tgtEl>
                                          <p:spTgt spid="77038"/>
                                        </p:tgtEl>
                                        <p:attrNameLst>
                                          <p:attrName>style.visibility</p:attrName>
                                        </p:attrNameLst>
                                      </p:cBhvr>
                                      <p:to>
                                        <p:strVal val="visible"/>
                                      </p:to>
                                    </p:set>
                                  </p:childTnLst>
                                </p:cTn>
                              </p:par>
                            </p:childTnLst>
                          </p:cTn>
                        </p:par>
                        <p:par>
                          <p:cTn id="191" fill="hold">
                            <p:stCondLst>
                              <p:cond delay="3000"/>
                            </p:stCondLst>
                            <p:childTnLst>
                              <p:par>
                                <p:cTn id="192" presetID="1" presetClass="entr" presetSubtype="0" fill="hold" grpId="0" nodeType="afterEffect">
                                  <p:stCondLst>
                                    <p:cond delay="0"/>
                                  </p:stCondLst>
                                  <p:childTnLst>
                                    <p:set>
                                      <p:cBhvr>
                                        <p:cTn id="193" dur="1" fill="hold">
                                          <p:stCondLst>
                                            <p:cond delay="499"/>
                                          </p:stCondLst>
                                        </p:cTn>
                                        <p:tgtEl>
                                          <p:spTgt spid="77039"/>
                                        </p:tgtEl>
                                        <p:attrNameLst>
                                          <p:attrName>style.visibility</p:attrName>
                                        </p:attrNameLst>
                                      </p:cBhvr>
                                      <p:to>
                                        <p:strVal val="visible"/>
                                      </p:to>
                                    </p:set>
                                  </p:childTnLst>
                                </p:cTn>
                              </p:par>
                            </p:childTnLst>
                          </p:cTn>
                        </p:par>
                        <p:par>
                          <p:cTn id="194" fill="hold">
                            <p:stCondLst>
                              <p:cond delay="3500"/>
                            </p:stCondLst>
                            <p:childTnLst>
                              <p:par>
                                <p:cTn id="195" presetID="1" presetClass="entr" presetSubtype="0" fill="hold" grpId="0" nodeType="afterEffect">
                                  <p:stCondLst>
                                    <p:cond delay="0"/>
                                  </p:stCondLst>
                                  <p:childTnLst>
                                    <p:set>
                                      <p:cBhvr>
                                        <p:cTn id="196" dur="1" fill="hold">
                                          <p:stCondLst>
                                            <p:cond delay="499"/>
                                          </p:stCondLst>
                                        </p:cTn>
                                        <p:tgtEl>
                                          <p:spTgt spid="77040"/>
                                        </p:tgtEl>
                                        <p:attrNameLst>
                                          <p:attrName>style.visibility</p:attrName>
                                        </p:attrNameLst>
                                      </p:cBhvr>
                                      <p:to>
                                        <p:strVal val="visible"/>
                                      </p:to>
                                    </p:set>
                                  </p:childTnLst>
                                </p:cTn>
                              </p:par>
                            </p:childTnLst>
                          </p:cTn>
                        </p:par>
                        <p:par>
                          <p:cTn id="197" fill="hold">
                            <p:stCondLst>
                              <p:cond delay="4000"/>
                            </p:stCondLst>
                            <p:childTnLst>
                              <p:par>
                                <p:cTn id="198" presetID="1" presetClass="entr" presetSubtype="0" fill="hold" grpId="0" nodeType="afterEffect">
                                  <p:stCondLst>
                                    <p:cond delay="0"/>
                                  </p:stCondLst>
                                  <p:childTnLst>
                                    <p:set>
                                      <p:cBhvr>
                                        <p:cTn id="199" dur="1" fill="hold">
                                          <p:stCondLst>
                                            <p:cond delay="499"/>
                                          </p:stCondLst>
                                        </p:cTn>
                                        <p:tgtEl>
                                          <p:spTgt spid="77041"/>
                                        </p:tgtEl>
                                        <p:attrNameLst>
                                          <p:attrName>style.visibility</p:attrName>
                                        </p:attrNameLst>
                                      </p:cBhvr>
                                      <p:to>
                                        <p:strVal val="visible"/>
                                      </p:to>
                                    </p:set>
                                  </p:childTnLst>
                                </p:cTn>
                              </p:par>
                            </p:childTnLst>
                          </p:cTn>
                        </p:par>
                        <p:par>
                          <p:cTn id="200" fill="hold">
                            <p:stCondLst>
                              <p:cond delay="4500"/>
                            </p:stCondLst>
                            <p:childTnLst>
                              <p:par>
                                <p:cTn id="201" presetID="1" presetClass="entr" presetSubtype="0" fill="hold" grpId="0" nodeType="afterEffect">
                                  <p:stCondLst>
                                    <p:cond delay="0"/>
                                  </p:stCondLst>
                                  <p:childTnLst>
                                    <p:set>
                                      <p:cBhvr>
                                        <p:cTn id="202" dur="1" fill="hold">
                                          <p:stCondLst>
                                            <p:cond delay="499"/>
                                          </p:stCondLst>
                                        </p:cTn>
                                        <p:tgtEl>
                                          <p:spTgt spid="77042"/>
                                        </p:tgtEl>
                                        <p:attrNameLst>
                                          <p:attrName>style.visibility</p:attrName>
                                        </p:attrNameLst>
                                      </p:cBhvr>
                                      <p:to>
                                        <p:strVal val="visible"/>
                                      </p:to>
                                    </p:set>
                                  </p:childTnLst>
                                </p:cTn>
                              </p:par>
                            </p:childTnLst>
                          </p:cTn>
                        </p:par>
                        <p:par>
                          <p:cTn id="203" fill="hold">
                            <p:stCondLst>
                              <p:cond delay="5000"/>
                            </p:stCondLst>
                            <p:childTnLst>
                              <p:par>
                                <p:cTn id="204" presetID="1" presetClass="entr" presetSubtype="0" fill="hold" grpId="0" nodeType="afterEffect">
                                  <p:stCondLst>
                                    <p:cond delay="0"/>
                                  </p:stCondLst>
                                  <p:childTnLst>
                                    <p:set>
                                      <p:cBhvr>
                                        <p:cTn id="205" dur="1" fill="hold">
                                          <p:stCondLst>
                                            <p:cond delay="499"/>
                                          </p:stCondLst>
                                        </p:cTn>
                                        <p:tgtEl>
                                          <p:spTgt spid="77043"/>
                                        </p:tgtEl>
                                        <p:attrNameLst>
                                          <p:attrName>style.visibility</p:attrName>
                                        </p:attrNameLst>
                                      </p:cBhvr>
                                      <p:to>
                                        <p:strVal val="visible"/>
                                      </p:to>
                                    </p:set>
                                  </p:childTnLst>
                                </p:cTn>
                              </p:par>
                            </p:childTnLst>
                          </p:cTn>
                        </p:par>
                        <p:par>
                          <p:cTn id="206" fill="hold">
                            <p:stCondLst>
                              <p:cond delay="5500"/>
                            </p:stCondLst>
                            <p:childTnLst>
                              <p:par>
                                <p:cTn id="207" presetID="1" presetClass="entr" presetSubtype="0" fill="hold" grpId="0" nodeType="afterEffect">
                                  <p:stCondLst>
                                    <p:cond delay="0"/>
                                  </p:stCondLst>
                                  <p:childTnLst>
                                    <p:set>
                                      <p:cBhvr>
                                        <p:cTn id="208" dur="1" fill="hold">
                                          <p:stCondLst>
                                            <p:cond delay="499"/>
                                          </p:stCondLst>
                                        </p:cTn>
                                        <p:tgtEl>
                                          <p:spTgt spid="77044"/>
                                        </p:tgtEl>
                                        <p:attrNameLst>
                                          <p:attrName>style.visibility</p:attrName>
                                        </p:attrNameLst>
                                      </p:cBhvr>
                                      <p:to>
                                        <p:strVal val="visible"/>
                                      </p:to>
                                    </p:set>
                                  </p:childTnLst>
                                </p:cTn>
                              </p:par>
                            </p:childTnLst>
                          </p:cTn>
                        </p:par>
                        <p:par>
                          <p:cTn id="209" fill="hold">
                            <p:stCondLst>
                              <p:cond delay="6000"/>
                            </p:stCondLst>
                            <p:childTnLst>
                              <p:par>
                                <p:cTn id="210" presetID="1" presetClass="entr" presetSubtype="0" fill="hold" grpId="0" nodeType="afterEffect">
                                  <p:stCondLst>
                                    <p:cond delay="0"/>
                                  </p:stCondLst>
                                  <p:childTnLst>
                                    <p:set>
                                      <p:cBhvr>
                                        <p:cTn id="211" dur="1" fill="hold">
                                          <p:stCondLst>
                                            <p:cond delay="499"/>
                                          </p:stCondLst>
                                        </p:cTn>
                                        <p:tgtEl>
                                          <p:spTgt spid="77045"/>
                                        </p:tgtEl>
                                        <p:attrNameLst>
                                          <p:attrName>style.visibility</p:attrName>
                                        </p:attrNameLst>
                                      </p:cBhvr>
                                      <p:to>
                                        <p:strVal val="visible"/>
                                      </p:to>
                                    </p:set>
                                  </p:childTnLst>
                                </p:cTn>
                              </p:par>
                            </p:childTnLst>
                          </p:cTn>
                        </p:par>
                        <p:par>
                          <p:cTn id="212" fill="hold">
                            <p:stCondLst>
                              <p:cond delay="6500"/>
                            </p:stCondLst>
                            <p:childTnLst>
                              <p:par>
                                <p:cTn id="213" presetID="1" presetClass="entr" presetSubtype="0" fill="hold" grpId="0" nodeType="afterEffect">
                                  <p:stCondLst>
                                    <p:cond delay="0"/>
                                  </p:stCondLst>
                                  <p:childTnLst>
                                    <p:set>
                                      <p:cBhvr>
                                        <p:cTn id="214" dur="1" fill="hold">
                                          <p:stCondLst>
                                            <p:cond delay="499"/>
                                          </p:stCondLst>
                                        </p:cTn>
                                        <p:tgtEl>
                                          <p:spTgt spid="77046"/>
                                        </p:tgtEl>
                                        <p:attrNameLst>
                                          <p:attrName>style.visibility</p:attrName>
                                        </p:attrNameLst>
                                      </p:cBhvr>
                                      <p:to>
                                        <p:strVal val="visible"/>
                                      </p:to>
                                    </p:set>
                                  </p:childTnLst>
                                </p:cTn>
                              </p:par>
                            </p:childTnLst>
                          </p:cTn>
                        </p:par>
                        <p:par>
                          <p:cTn id="215" fill="hold">
                            <p:stCondLst>
                              <p:cond delay="7000"/>
                            </p:stCondLst>
                            <p:childTnLst>
                              <p:par>
                                <p:cTn id="216" presetID="1" presetClass="entr" presetSubtype="0" fill="hold" grpId="0" nodeType="afterEffect">
                                  <p:stCondLst>
                                    <p:cond delay="0"/>
                                  </p:stCondLst>
                                  <p:childTnLst>
                                    <p:set>
                                      <p:cBhvr>
                                        <p:cTn id="217" dur="1" fill="hold">
                                          <p:stCondLst>
                                            <p:cond delay="499"/>
                                          </p:stCondLst>
                                        </p:cTn>
                                        <p:tgtEl>
                                          <p:spTgt spid="77047"/>
                                        </p:tgtEl>
                                        <p:attrNameLst>
                                          <p:attrName>style.visibility</p:attrName>
                                        </p:attrNameLst>
                                      </p:cBhvr>
                                      <p:to>
                                        <p:strVal val="visible"/>
                                      </p:to>
                                    </p:set>
                                  </p:childTnLst>
                                </p:cTn>
                              </p:par>
                            </p:childTnLst>
                          </p:cTn>
                        </p:par>
                        <p:par>
                          <p:cTn id="218" fill="hold">
                            <p:stCondLst>
                              <p:cond delay="7500"/>
                            </p:stCondLst>
                            <p:childTnLst>
                              <p:par>
                                <p:cTn id="219" presetID="1" presetClass="entr" presetSubtype="0" fill="hold" grpId="0" nodeType="afterEffect">
                                  <p:stCondLst>
                                    <p:cond delay="0"/>
                                  </p:stCondLst>
                                  <p:childTnLst>
                                    <p:set>
                                      <p:cBhvr>
                                        <p:cTn id="220" dur="1" fill="hold">
                                          <p:stCondLst>
                                            <p:cond delay="499"/>
                                          </p:stCondLst>
                                        </p:cTn>
                                        <p:tgtEl>
                                          <p:spTgt spid="77007"/>
                                        </p:tgtEl>
                                        <p:attrNameLst>
                                          <p:attrName>style.visibility</p:attrName>
                                        </p:attrNameLst>
                                      </p:cBhvr>
                                      <p:to>
                                        <p:strVal val="visible"/>
                                      </p:to>
                                    </p:set>
                                  </p:childTnLst>
                                </p:cTn>
                              </p:par>
                            </p:childTnLst>
                          </p:cTn>
                        </p:par>
                        <p:par>
                          <p:cTn id="221" fill="hold">
                            <p:stCondLst>
                              <p:cond delay="8000"/>
                            </p:stCondLst>
                            <p:childTnLst>
                              <p:par>
                                <p:cTn id="222" presetID="1" presetClass="entr" presetSubtype="0" fill="hold" grpId="0" nodeType="afterEffect">
                                  <p:stCondLst>
                                    <p:cond delay="0"/>
                                  </p:stCondLst>
                                  <p:childTnLst>
                                    <p:set>
                                      <p:cBhvr>
                                        <p:cTn id="223" dur="1" fill="hold">
                                          <p:stCondLst>
                                            <p:cond delay="499"/>
                                          </p:stCondLst>
                                        </p:cTn>
                                        <p:tgtEl>
                                          <p:spTgt spid="77008"/>
                                        </p:tgtEl>
                                        <p:attrNameLst>
                                          <p:attrName>style.visibility</p:attrName>
                                        </p:attrNameLst>
                                      </p:cBhvr>
                                      <p:to>
                                        <p:strVal val="visible"/>
                                      </p:to>
                                    </p:set>
                                  </p:childTnLst>
                                </p:cTn>
                              </p:par>
                            </p:childTnLst>
                          </p:cTn>
                        </p:par>
                        <p:par>
                          <p:cTn id="224" fill="hold">
                            <p:stCondLst>
                              <p:cond delay="8500"/>
                            </p:stCondLst>
                            <p:childTnLst>
                              <p:par>
                                <p:cTn id="225" presetID="1" presetClass="entr" presetSubtype="0" fill="hold" grpId="0" nodeType="afterEffect">
                                  <p:stCondLst>
                                    <p:cond delay="0"/>
                                  </p:stCondLst>
                                  <p:childTnLst>
                                    <p:set>
                                      <p:cBhvr>
                                        <p:cTn id="226" dur="1" fill="hold">
                                          <p:stCondLst>
                                            <p:cond delay="499"/>
                                          </p:stCondLst>
                                        </p:cTn>
                                        <p:tgtEl>
                                          <p:spTgt spid="77009"/>
                                        </p:tgtEl>
                                        <p:attrNameLst>
                                          <p:attrName>style.visibility</p:attrName>
                                        </p:attrNameLst>
                                      </p:cBhvr>
                                      <p:to>
                                        <p:strVal val="visible"/>
                                      </p:to>
                                    </p:set>
                                  </p:child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499"/>
                                          </p:stCondLst>
                                        </p:cTn>
                                        <p:tgtEl>
                                          <p:spTgt spid="77010"/>
                                        </p:tgtEl>
                                        <p:attrNameLst>
                                          <p:attrName>style.visibility</p:attrName>
                                        </p:attrNameLst>
                                      </p:cBhvr>
                                      <p:to>
                                        <p:strVal val="visible"/>
                                      </p:to>
                                    </p:set>
                                  </p:childTnLst>
                                </p:cTn>
                              </p:par>
                            </p:childTnLst>
                          </p:cTn>
                        </p:par>
                        <p:par>
                          <p:cTn id="230" fill="hold">
                            <p:stCondLst>
                              <p:cond delay="9500"/>
                            </p:stCondLst>
                            <p:childTnLst>
                              <p:par>
                                <p:cTn id="231" presetID="1" presetClass="entr" presetSubtype="0" fill="hold" grpId="0" nodeType="afterEffect">
                                  <p:stCondLst>
                                    <p:cond delay="0"/>
                                  </p:stCondLst>
                                  <p:childTnLst>
                                    <p:set>
                                      <p:cBhvr>
                                        <p:cTn id="232" dur="1" fill="hold">
                                          <p:stCondLst>
                                            <p:cond delay="499"/>
                                          </p:stCondLst>
                                        </p:cTn>
                                        <p:tgtEl>
                                          <p:spTgt spid="77011"/>
                                        </p:tgtEl>
                                        <p:attrNameLst>
                                          <p:attrName>style.visibility</p:attrName>
                                        </p:attrNameLst>
                                      </p:cBhvr>
                                      <p:to>
                                        <p:strVal val="visible"/>
                                      </p:to>
                                    </p:set>
                                  </p:childTnLst>
                                </p:cTn>
                              </p:par>
                            </p:childTnLst>
                          </p:cTn>
                        </p:par>
                        <p:par>
                          <p:cTn id="233" fill="hold">
                            <p:stCondLst>
                              <p:cond delay="10000"/>
                            </p:stCondLst>
                            <p:childTnLst>
                              <p:par>
                                <p:cTn id="234" presetID="1" presetClass="entr" presetSubtype="0" fill="hold" grpId="0" nodeType="afterEffect">
                                  <p:stCondLst>
                                    <p:cond delay="0"/>
                                  </p:stCondLst>
                                  <p:childTnLst>
                                    <p:set>
                                      <p:cBhvr>
                                        <p:cTn id="235" dur="1" fill="hold">
                                          <p:stCondLst>
                                            <p:cond delay="499"/>
                                          </p:stCondLst>
                                        </p:cTn>
                                        <p:tgtEl>
                                          <p:spTgt spid="77012"/>
                                        </p:tgtEl>
                                        <p:attrNameLst>
                                          <p:attrName>style.visibility</p:attrName>
                                        </p:attrNameLst>
                                      </p:cBhvr>
                                      <p:to>
                                        <p:strVal val="visible"/>
                                      </p:to>
                                    </p:set>
                                  </p:childTnLst>
                                </p:cTn>
                              </p:par>
                            </p:childTnLst>
                          </p:cTn>
                        </p:par>
                        <p:par>
                          <p:cTn id="236" fill="hold">
                            <p:stCondLst>
                              <p:cond delay="10500"/>
                            </p:stCondLst>
                            <p:childTnLst>
                              <p:par>
                                <p:cTn id="237" presetID="1" presetClass="entr" presetSubtype="0" fill="hold" grpId="0" nodeType="afterEffect">
                                  <p:stCondLst>
                                    <p:cond delay="0"/>
                                  </p:stCondLst>
                                  <p:childTnLst>
                                    <p:set>
                                      <p:cBhvr>
                                        <p:cTn id="238" dur="1" fill="hold">
                                          <p:stCondLst>
                                            <p:cond delay="499"/>
                                          </p:stCondLst>
                                        </p:cTn>
                                        <p:tgtEl>
                                          <p:spTgt spid="77013"/>
                                        </p:tgtEl>
                                        <p:attrNameLst>
                                          <p:attrName>style.visibility</p:attrName>
                                        </p:attrNameLst>
                                      </p:cBhvr>
                                      <p:to>
                                        <p:strVal val="visible"/>
                                      </p:to>
                                    </p:set>
                                  </p:childTnLst>
                                </p:cTn>
                              </p:par>
                            </p:childTnLst>
                          </p:cTn>
                        </p:par>
                        <p:par>
                          <p:cTn id="239" fill="hold">
                            <p:stCondLst>
                              <p:cond delay="11000"/>
                            </p:stCondLst>
                            <p:childTnLst>
                              <p:par>
                                <p:cTn id="240" presetID="1" presetClass="entr" presetSubtype="0" fill="hold" grpId="0" nodeType="afterEffect">
                                  <p:stCondLst>
                                    <p:cond delay="0"/>
                                  </p:stCondLst>
                                  <p:childTnLst>
                                    <p:set>
                                      <p:cBhvr>
                                        <p:cTn id="241" dur="1" fill="hold">
                                          <p:stCondLst>
                                            <p:cond delay="499"/>
                                          </p:stCondLst>
                                        </p:cTn>
                                        <p:tgtEl>
                                          <p:spTgt spid="77014"/>
                                        </p:tgtEl>
                                        <p:attrNameLst>
                                          <p:attrName>style.visibility</p:attrName>
                                        </p:attrNameLst>
                                      </p:cBhvr>
                                      <p:to>
                                        <p:strVal val="visible"/>
                                      </p:to>
                                    </p:set>
                                  </p:childTnLst>
                                </p:cTn>
                              </p:par>
                            </p:childTnLst>
                          </p:cTn>
                        </p:par>
                        <p:par>
                          <p:cTn id="242" fill="hold">
                            <p:stCondLst>
                              <p:cond delay="11500"/>
                            </p:stCondLst>
                            <p:childTnLst>
                              <p:par>
                                <p:cTn id="243" presetID="1" presetClass="entr" presetSubtype="0" fill="hold" grpId="0" nodeType="afterEffect">
                                  <p:stCondLst>
                                    <p:cond delay="0"/>
                                  </p:stCondLst>
                                  <p:childTnLst>
                                    <p:set>
                                      <p:cBhvr>
                                        <p:cTn id="244" dur="1" fill="hold">
                                          <p:stCondLst>
                                            <p:cond delay="499"/>
                                          </p:stCondLst>
                                        </p:cTn>
                                        <p:tgtEl>
                                          <p:spTgt spid="77015"/>
                                        </p:tgtEl>
                                        <p:attrNameLst>
                                          <p:attrName>style.visibility</p:attrName>
                                        </p:attrNameLst>
                                      </p:cBhvr>
                                      <p:to>
                                        <p:strVal val="visible"/>
                                      </p:to>
                                    </p:set>
                                  </p:childTnLst>
                                </p:cTn>
                              </p:par>
                            </p:childTnLst>
                          </p:cTn>
                        </p:par>
                        <p:par>
                          <p:cTn id="245" fill="hold">
                            <p:stCondLst>
                              <p:cond delay="12000"/>
                            </p:stCondLst>
                            <p:childTnLst>
                              <p:par>
                                <p:cTn id="246" presetID="1" presetClass="entr" presetSubtype="0" fill="hold" grpId="0" nodeType="afterEffect">
                                  <p:stCondLst>
                                    <p:cond delay="0"/>
                                  </p:stCondLst>
                                  <p:childTnLst>
                                    <p:set>
                                      <p:cBhvr>
                                        <p:cTn id="247" dur="1" fill="hold">
                                          <p:stCondLst>
                                            <p:cond delay="499"/>
                                          </p:stCondLst>
                                        </p:cTn>
                                        <p:tgtEl>
                                          <p:spTgt spid="77016"/>
                                        </p:tgtEl>
                                        <p:attrNameLst>
                                          <p:attrName>style.visibility</p:attrName>
                                        </p:attrNameLst>
                                      </p:cBhvr>
                                      <p:to>
                                        <p:strVal val="visible"/>
                                      </p:to>
                                    </p:set>
                                  </p:childTnLst>
                                </p:cTn>
                              </p:par>
                            </p:childTnLst>
                          </p:cTn>
                        </p:par>
                        <p:par>
                          <p:cTn id="248" fill="hold">
                            <p:stCondLst>
                              <p:cond delay="12500"/>
                            </p:stCondLst>
                            <p:childTnLst>
                              <p:par>
                                <p:cTn id="249" presetID="1" presetClass="entr" presetSubtype="0" fill="hold" grpId="0" nodeType="afterEffect">
                                  <p:stCondLst>
                                    <p:cond delay="0"/>
                                  </p:stCondLst>
                                  <p:childTnLst>
                                    <p:set>
                                      <p:cBhvr>
                                        <p:cTn id="250" dur="1" fill="hold">
                                          <p:stCondLst>
                                            <p:cond delay="499"/>
                                          </p:stCondLst>
                                        </p:cTn>
                                        <p:tgtEl>
                                          <p:spTgt spid="77017"/>
                                        </p:tgtEl>
                                        <p:attrNameLst>
                                          <p:attrName>style.visibility</p:attrName>
                                        </p:attrNameLst>
                                      </p:cBhvr>
                                      <p:to>
                                        <p:strVal val="visible"/>
                                      </p:to>
                                    </p:set>
                                  </p:childTnLst>
                                </p:cTn>
                              </p:par>
                            </p:childTnLst>
                          </p:cTn>
                        </p:par>
                        <p:par>
                          <p:cTn id="251" fill="hold">
                            <p:stCondLst>
                              <p:cond delay="13000"/>
                            </p:stCondLst>
                            <p:childTnLst>
                              <p:par>
                                <p:cTn id="252" presetID="1" presetClass="entr" presetSubtype="0" fill="hold" grpId="0" nodeType="afterEffect">
                                  <p:stCondLst>
                                    <p:cond delay="0"/>
                                  </p:stCondLst>
                                  <p:childTnLst>
                                    <p:set>
                                      <p:cBhvr>
                                        <p:cTn id="253" dur="1" fill="hold">
                                          <p:stCondLst>
                                            <p:cond delay="499"/>
                                          </p:stCondLst>
                                        </p:cTn>
                                        <p:tgtEl>
                                          <p:spTgt spid="77018"/>
                                        </p:tgtEl>
                                        <p:attrNameLst>
                                          <p:attrName>style.visibility</p:attrName>
                                        </p:attrNameLst>
                                      </p:cBhvr>
                                      <p:to>
                                        <p:strVal val="visible"/>
                                      </p:to>
                                    </p:set>
                                  </p:childTnLst>
                                </p:cTn>
                              </p:par>
                            </p:childTnLst>
                          </p:cTn>
                        </p:par>
                        <p:par>
                          <p:cTn id="254" fill="hold">
                            <p:stCondLst>
                              <p:cond delay="13500"/>
                            </p:stCondLst>
                            <p:childTnLst>
                              <p:par>
                                <p:cTn id="255" presetID="1" presetClass="entr" presetSubtype="0" fill="hold" grpId="0" nodeType="afterEffect">
                                  <p:stCondLst>
                                    <p:cond delay="0"/>
                                  </p:stCondLst>
                                  <p:childTnLst>
                                    <p:set>
                                      <p:cBhvr>
                                        <p:cTn id="256" dur="1" fill="hold">
                                          <p:stCondLst>
                                            <p:cond delay="499"/>
                                          </p:stCondLst>
                                        </p:cTn>
                                        <p:tgtEl>
                                          <p:spTgt spid="77019"/>
                                        </p:tgtEl>
                                        <p:attrNameLst>
                                          <p:attrName>style.visibility</p:attrName>
                                        </p:attrNameLst>
                                      </p:cBhvr>
                                      <p:to>
                                        <p:strVal val="visible"/>
                                      </p:to>
                                    </p:set>
                                  </p:childTnLst>
                                </p:cTn>
                              </p:par>
                            </p:childTnLst>
                          </p:cTn>
                        </p:par>
                        <p:par>
                          <p:cTn id="257" fill="hold">
                            <p:stCondLst>
                              <p:cond delay="14000"/>
                            </p:stCondLst>
                            <p:childTnLst>
                              <p:par>
                                <p:cTn id="258" presetID="1" presetClass="entr" presetSubtype="0" fill="hold" grpId="0" nodeType="afterEffect">
                                  <p:stCondLst>
                                    <p:cond delay="0"/>
                                  </p:stCondLst>
                                  <p:childTnLst>
                                    <p:set>
                                      <p:cBhvr>
                                        <p:cTn id="259" dur="1" fill="hold">
                                          <p:stCondLst>
                                            <p:cond delay="499"/>
                                          </p:stCondLst>
                                        </p:cTn>
                                        <p:tgtEl>
                                          <p:spTgt spid="77020"/>
                                        </p:tgtEl>
                                        <p:attrNameLst>
                                          <p:attrName>style.visibility</p:attrName>
                                        </p:attrNameLst>
                                      </p:cBhvr>
                                      <p:to>
                                        <p:strVal val="visible"/>
                                      </p:to>
                                    </p:set>
                                  </p:childTnLst>
                                </p:cTn>
                              </p:par>
                            </p:childTnLst>
                          </p:cTn>
                        </p:par>
                        <p:par>
                          <p:cTn id="260" fill="hold">
                            <p:stCondLst>
                              <p:cond delay="14500"/>
                            </p:stCondLst>
                            <p:childTnLst>
                              <p:par>
                                <p:cTn id="261" presetID="1" presetClass="entr" presetSubtype="0" fill="hold" grpId="0" nodeType="afterEffect">
                                  <p:stCondLst>
                                    <p:cond delay="0"/>
                                  </p:stCondLst>
                                  <p:childTnLst>
                                    <p:set>
                                      <p:cBhvr>
                                        <p:cTn id="262" dur="1" fill="hold">
                                          <p:stCondLst>
                                            <p:cond delay="499"/>
                                          </p:stCondLst>
                                        </p:cTn>
                                        <p:tgtEl>
                                          <p:spTgt spid="77021"/>
                                        </p:tgtEl>
                                        <p:attrNameLst>
                                          <p:attrName>style.visibility</p:attrName>
                                        </p:attrNameLst>
                                      </p:cBhvr>
                                      <p:to>
                                        <p:strVal val="visible"/>
                                      </p:to>
                                    </p:set>
                                  </p:childTnLst>
                                </p:cTn>
                              </p:par>
                            </p:childTnLst>
                          </p:cTn>
                        </p:par>
                        <p:par>
                          <p:cTn id="263" fill="hold">
                            <p:stCondLst>
                              <p:cond delay="15000"/>
                            </p:stCondLst>
                            <p:childTnLst>
                              <p:par>
                                <p:cTn id="264" presetID="1" presetClass="entr" presetSubtype="0" fill="hold" grpId="0" nodeType="afterEffect">
                                  <p:stCondLst>
                                    <p:cond delay="0"/>
                                  </p:stCondLst>
                                  <p:childTnLst>
                                    <p:set>
                                      <p:cBhvr>
                                        <p:cTn id="265" dur="1" fill="hold">
                                          <p:stCondLst>
                                            <p:cond delay="499"/>
                                          </p:stCondLst>
                                        </p:cTn>
                                        <p:tgtEl>
                                          <p:spTgt spid="77023"/>
                                        </p:tgtEl>
                                        <p:attrNameLst>
                                          <p:attrName>style.visibility</p:attrName>
                                        </p:attrNameLst>
                                      </p:cBhvr>
                                      <p:to>
                                        <p:strVal val="visible"/>
                                      </p:to>
                                    </p:set>
                                  </p:childTnLst>
                                </p:cTn>
                              </p:par>
                            </p:childTnLst>
                          </p:cTn>
                        </p:par>
                        <p:par>
                          <p:cTn id="266" fill="hold">
                            <p:stCondLst>
                              <p:cond delay="15500"/>
                            </p:stCondLst>
                            <p:childTnLst>
                              <p:par>
                                <p:cTn id="267" presetID="1" presetClass="entr" presetSubtype="0" fill="hold" grpId="0" nodeType="afterEffect">
                                  <p:stCondLst>
                                    <p:cond delay="0"/>
                                  </p:stCondLst>
                                  <p:childTnLst>
                                    <p:set>
                                      <p:cBhvr>
                                        <p:cTn id="268" dur="1" fill="hold">
                                          <p:stCondLst>
                                            <p:cond delay="499"/>
                                          </p:stCondLst>
                                        </p:cTn>
                                        <p:tgtEl>
                                          <p:spTgt spid="77024"/>
                                        </p:tgtEl>
                                        <p:attrNameLst>
                                          <p:attrName>style.visibility</p:attrName>
                                        </p:attrNameLst>
                                      </p:cBhvr>
                                      <p:to>
                                        <p:strVal val="visible"/>
                                      </p:to>
                                    </p:set>
                                  </p:childTnLst>
                                </p:cTn>
                              </p:par>
                            </p:childTnLst>
                          </p:cTn>
                        </p:par>
                        <p:par>
                          <p:cTn id="269" fill="hold">
                            <p:stCondLst>
                              <p:cond delay="16000"/>
                            </p:stCondLst>
                            <p:childTnLst>
                              <p:par>
                                <p:cTn id="270" presetID="1" presetClass="entr" presetSubtype="0" fill="hold" grpId="0" nodeType="afterEffect">
                                  <p:stCondLst>
                                    <p:cond delay="0"/>
                                  </p:stCondLst>
                                  <p:childTnLst>
                                    <p:set>
                                      <p:cBhvr>
                                        <p:cTn id="271" dur="1" fill="hold">
                                          <p:stCondLst>
                                            <p:cond delay="499"/>
                                          </p:stCondLst>
                                        </p:cTn>
                                        <p:tgtEl>
                                          <p:spTgt spid="77063"/>
                                        </p:tgtEl>
                                        <p:attrNameLst>
                                          <p:attrName>style.visibility</p:attrName>
                                        </p:attrNameLst>
                                      </p:cBhvr>
                                      <p:to>
                                        <p:strVal val="visible"/>
                                      </p:to>
                                    </p:set>
                                  </p:childTnLst>
                                </p:cTn>
                              </p:par>
                            </p:childTnLst>
                          </p:cTn>
                        </p:par>
                        <p:par>
                          <p:cTn id="272" fill="hold">
                            <p:stCondLst>
                              <p:cond delay="16500"/>
                            </p:stCondLst>
                            <p:childTnLst>
                              <p:par>
                                <p:cTn id="273" presetID="1" presetClass="entr" presetSubtype="0" fill="hold" grpId="0" nodeType="afterEffect">
                                  <p:stCondLst>
                                    <p:cond delay="0"/>
                                  </p:stCondLst>
                                  <p:childTnLst>
                                    <p:set>
                                      <p:cBhvr>
                                        <p:cTn id="274" dur="1" fill="hold">
                                          <p:stCondLst>
                                            <p:cond delay="499"/>
                                          </p:stCondLst>
                                        </p:cTn>
                                        <p:tgtEl>
                                          <p:spTgt spid="77048"/>
                                        </p:tgtEl>
                                        <p:attrNameLst>
                                          <p:attrName>style.visibility</p:attrName>
                                        </p:attrNameLst>
                                      </p:cBhvr>
                                      <p:to>
                                        <p:strVal val="visible"/>
                                      </p:to>
                                    </p:set>
                                  </p:childTnLst>
                                </p:cTn>
                              </p:par>
                            </p:childTnLst>
                          </p:cTn>
                        </p:par>
                        <p:par>
                          <p:cTn id="275" fill="hold">
                            <p:stCondLst>
                              <p:cond delay="17000"/>
                            </p:stCondLst>
                            <p:childTnLst>
                              <p:par>
                                <p:cTn id="276" presetID="1" presetClass="entr" presetSubtype="0" fill="hold" grpId="0" nodeType="afterEffect">
                                  <p:stCondLst>
                                    <p:cond delay="0"/>
                                  </p:stCondLst>
                                  <p:childTnLst>
                                    <p:set>
                                      <p:cBhvr>
                                        <p:cTn id="277" dur="1" fill="hold">
                                          <p:stCondLst>
                                            <p:cond delay="499"/>
                                          </p:stCondLst>
                                        </p:cTn>
                                        <p:tgtEl>
                                          <p:spTgt spid="77049"/>
                                        </p:tgtEl>
                                        <p:attrNameLst>
                                          <p:attrName>style.visibility</p:attrName>
                                        </p:attrNameLst>
                                      </p:cBhvr>
                                      <p:to>
                                        <p:strVal val="visible"/>
                                      </p:to>
                                    </p:set>
                                  </p:childTnLst>
                                </p:cTn>
                              </p:par>
                            </p:childTnLst>
                          </p:cTn>
                        </p:par>
                        <p:par>
                          <p:cTn id="278" fill="hold">
                            <p:stCondLst>
                              <p:cond delay="17500"/>
                            </p:stCondLst>
                            <p:childTnLst>
                              <p:par>
                                <p:cTn id="279" presetID="1" presetClass="entr" presetSubtype="0" fill="hold" grpId="0" nodeType="afterEffect">
                                  <p:stCondLst>
                                    <p:cond delay="0"/>
                                  </p:stCondLst>
                                  <p:childTnLst>
                                    <p:set>
                                      <p:cBhvr>
                                        <p:cTn id="280" dur="1" fill="hold">
                                          <p:stCondLst>
                                            <p:cond delay="499"/>
                                          </p:stCondLst>
                                        </p:cTn>
                                        <p:tgtEl>
                                          <p:spTgt spid="77050"/>
                                        </p:tgtEl>
                                        <p:attrNameLst>
                                          <p:attrName>style.visibility</p:attrName>
                                        </p:attrNameLst>
                                      </p:cBhvr>
                                      <p:to>
                                        <p:strVal val="visible"/>
                                      </p:to>
                                    </p:set>
                                  </p:childTnLst>
                                </p:cTn>
                              </p:par>
                            </p:childTnLst>
                          </p:cTn>
                        </p:par>
                        <p:par>
                          <p:cTn id="281" fill="hold">
                            <p:stCondLst>
                              <p:cond delay="18000"/>
                            </p:stCondLst>
                            <p:childTnLst>
                              <p:par>
                                <p:cTn id="282" presetID="1" presetClass="entr" presetSubtype="0" fill="hold" grpId="0" nodeType="afterEffect">
                                  <p:stCondLst>
                                    <p:cond delay="0"/>
                                  </p:stCondLst>
                                  <p:childTnLst>
                                    <p:set>
                                      <p:cBhvr>
                                        <p:cTn id="283" dur="1" fill="hold">
                                          <p:stCondLst>
                                            <p:cond delay="499"/>
                                          </p:stCondLst>
                                        </p:cTn>
                                        <p:tgtEl>
                                          <p:spTgt spid="77051"/>
                                        </p:tgtEl>
                                        <p:attrNameLst>
                                          <p:attrName>style.visibility</p:attrName>
                                        </p:attrNameLst>
                                      </p:cBhvr>
                                      <p:to>
                                        <p:strVal val="visible"/>
                                      </p:to>
                                    </p:set>
                                  </p:childTnLst>
                                </p:cTn>
                              </p:par>
                            </p:childTnLst>
                          </p:cTn>
                        </p:par>
                        <p:par>
                          <p:cTn id="284" fill="hold">
                            <p:stCondLst>
                              <p:cond delay="18500"/>
                            </p:stCondLst>
                            <p:childTnLst>
                              <p:par>
                                <p:cTn id="285" presetID="1" presetClass="entr" presetSubtype="0" fill="hold" grpId="0" nodeType="afterEffect">
                                  <p:stCondLst>
                                    <p:cond delay="0"/>
                                  </p:stCondLst>
                                  <p:childTnLst>
                                    <p:set>
                                      <p:cBhvr>
                                        <p:cTn id="286" dur="1" fill="hold">
                                          <p:stCondLst>
                                            <p:cond delay="499"/>
                                          </p:stCondLst>
                                        </p:cTn>
                                        <p:tgtEl>
                                          <p:spTgt spid="77052"/>
                                        </p:tgtEl>
                                        <p:attrNameLst>
                                          <p:attrName>style.visibility</p:attrName>
                                        </p:attrNameLst>
                                      </p:cBhvr>
                                      <p:to>
                                        <p:strVal val="visible"/>
                                      </p:to>
                                    </p:set>
                                  </p:childTnLst>
                                </p:cTn>
                              </p:par>
                            </p:childTnLst>
                          </p:cTn>
                        </p:par>
                        <p:par>
                          <p:cTn id="287" fill="hold">
                            <p:stCondLst>
                              <p:cond delay="19000"/>
                            </p:stCondLst>
                            <p:childTnLst>
                              <p:par>
                                <p:cTn id="288" presetID="1" presetClass="entr" presetSubtype="0" fill="hold" grpId="0" nodeType="afterEffect">
                                  <p:stCondLst>
                                    <p:cond delay="0"/>
                                  </p:stCondLst>
                                  <p:childTnLst>
                                    <p:set>
                                      <p:cBhvr>
                                        <p:cTn id="289" dur="1" fill="hold">
                                          <p:stCondLst>
                                            <p:cond delay="499"/>
                                          </p:stCondLst>
                                        </p:cTn>
                                        <p:tgtEl>
                                          <p:spTgt spid="77053"/>
                                        </p:tgtEl>
                                        <p:attrNameLst>
                                          <p:attrName>style.visibility</p:attrName>
                                        </p:attrNameLst>
                                      </p:cBhvr>
                                      <p:to>
                                        <p:strVal val="visible"/>
                                      </p:to>
                                    </p:set>
                                  </p:childTnLst>
                                </p:cTn>
                              </p:par>
                            </p:childTnLst>
                          </p:cTn>
                        </p:par>
                        <p:par>
                          <p:cTn id="290" fill="hold">
                            <p:stCondLst>
                              <p:cond delay="19500"/>
                            </p:stCondLst>
                            <p:childTnLst>
                              <p:par>
                                <p:cTn id="291" presetID="1" presetClass="entr" presetSubtype="0" fill="hold" grpId="0" nodeType="afterEffect">
                                  <p:stCondLst>
                                    <p:cond delay="0"/>
                                  </p:stCondLst>
                                  <p:childTnLst>
                                    <p:set>
                                      <p:cBhvr>
                                        <p:cTn id="292" dur="1" fill="hold">
                                          <p:stCondLst>
                                            <p:cond delay="499"/>
                                          </p:stCondLst>
                                        </p:cTn>
                                        <p:tgtEl>
                                          <p:spTgt spid="77054"/>
                                        </p:tgtEl>
                                        <p:attrNameLst>
                                          <p:attrName>style.visibility</p:attrName>
                                        </p:attrNameLst>
                                      </p:cBhvr>
                                      <p:to>
                                        <p:strVal val="visible"/>
                                      </p:to>
                                    </p:set>
                                  </p:childTnLst>
                                </p:cTn>
                              </p:par>
                            </p:childTnLst>
                          </p:cTn>
                        </p:par>
                        <p:par>
                          <p:cTn id="293" fill="hold">
                            <p:stCondLst>
                              <p:cond delay="20000"/>
                            </p:stCondLst>
                            <p:childTnLst>
                              <p:par>
                                <p:cTn id="294" presetID="1" presetClass="entr" presetSubtype="0" fill="hold" grpId="0" nodeType="afterEffect">
                                  <p:stCondLst>
                                    <p:cond delay="0"/>
                                  </p:stCondLst>
                                  <p:childTnLst>
                                    <p:set>
                                      <p:cBhvr>
                                        <p:cTn id="295" dur="1" fill="hold">
                                          <p:stCondLst>
                                            <p:cond delay="499"/>
                                          </p:stCondLst>
                                        </p:cTn>
                                        <p:tgtEl>
                                          <p:spTgt spid="77055"/>
                                        </p:tgtEl>
                                        <p:attrNameLst>
                                          <p:attrName>style.visibility</p:attrName>
                                        </p:attrNameLst>
                                      </p:cBhvr>
                                      <p:to>
                                        <p:strVal val="visible"/>
                                      </p:to>
                                    </p:set>
                                  </p:childTnLst>
                                </p:cTn>
                              </p:par>
                            </p:childTnLst>
                          </p:cTn>
                        </p:par>
                        <p:par>
                          <p:cTn id="296" fill="hold">
                            <p:stCondLst>
                              <p:cond delay="20500"/>
                            </p:stCondLst>
                            <p:childTnLst>
                              <p:par>
                                <p:cTn id="297" presetID="1" presetClass="entr" presetSubtype="0" fill="hold" grpId="0" nodeType="afterEffect">
                                  <p:stCondLst>
                                    <p:cond delay="0"/>
                                  </p:stCondLst>
                                  <p:childTnLst>
                                    <p:set>
                                      <p:cBhvr>
                                        <p:cTn id="298" dur="1" fill="hold">
                                          <p:stCondLst>
                                            <p:cond delay="499"/>
                                          </p:stCondLst>
                                        </p:cTn>
                                        <p:tgtEl>
                                          <p:spTgt spid="77056"/>
                                        </p:tgtEl>
                                        <p:attrNameLst>
                                          <p:attrName>style.visibility</p:attrName>
                                        </p:attrNameLst>
                                      </p:cBhvr>
                                      <p:to>
                                        <p:strVal val="visible"/>
                                      </p:to>
                                    </p:set>
                                  </p:childTnLst>
                                </p:cTn>
                              </p:par>
                            </p:childTnLst>
                          </p:cTn>
                        </p:par>
                        <p:par>
                          <p:cTn id="299" fill="hold">
                            <p:stCondLst>
                              <p:cond delay="21000"/>
                            </p:stCondLst>
                            <p:childTnLst>
                              <p:par>
                                <p:cTn id="300" presetID="1" presetClass="entr" presetSubtype="0" fill="hold" grpId="0" nodeType="afterEffect">
                                  <p:stCondLst>
                                    <p:cond delay="0"/>
                                  </p:stCondLst>
                                  <p:childTnLst>
                                    <p:set>
                                      <p:cBhvr>
                                        <p:cTn id="301" dur="1" fill="hold">
                                          <p:stCondLst>
                                            <p:cond delay="499"/>
                                          </p:stCondLst>
                                        </p:cTn>
                                        <p:tgtEl>
                                          <p:spTgt spid="77057"/>
                                        </p:tgtEl>
                                        <p:attrNameLst>
                                          <p:attrName>style.visibility</p:attrName>
                                        </p:attrNameLst>
                                      </p:cBhvr>
                                      <p:to>
                                        <p:strVal val="visible"/>
                                      </p:to>
                                    </p:set>
                                  </p:childTnLst>
                                </p:cTn>
                              </p:par>
                            </p:childTnLst>
                          </p:cTn>
                        </p:par>
                        <p:par>
                          <p:cTn id="302" fill="hold">
                            <p:stCondLst>
                              <p:cond delay="21500"/>
                            </p:stCondLst>
                            <p:childTnLst>
                              <p:par>
                                <p:cTn id="303" presetID="1" presetClass="entr" presetSubtype="0" fill="hold" grpId="0" nodeType="afterEffect">
                                  <p:stCondLst>
                                    <p:cond delay="0"/>
                                  </p:stCondLst>
                                  <p:childTnLst>
                                    <p:set>
                                      <p:cBhvr>
                                        <p:cTn id="304" dur="1" fill="hold">
                                          <p:stCondLst>
                                            <p:cond delay="499"/>
                                          </p:stCondLst>
                                        </p:cTn>
                                        <p:tgtEl>
                                          <p:spTgt spid="77058"/>
                                        </p:tgtEl>
                                        <p:attrNameLst>
                                          <p:attrName>style.visibility</p:attrName>
                                        </p:attrNameLst>
                                      </p:cBhvr>
                                      <p:to>
                                        <p:strVal val="visible"/>
                                      </p:to>
                                    </p:set>
                                  </p:childTnLst>
                                </p:cTn>
                              </p:par>
                            </p:childTnLst>
                          </p:cTn>
                        </p:par>
                        <p:par>
                          <p:cTn id="305" fill="hold">
                            <p:stCondLst>
                              <p:cond delay="22000"/>
                            </p:stCondLst>
                            <p:childTnLst>
                              <p:par>
                                <p:cTn id="306" presetID="1" presetClass="entr" presetSubtype="0" fill="hold" grpId="0" nodeType="afterEffect">
                                  <p:stCondLst>
                                    <p:cond delay="0"/>
                                  </p:stCondLst>
                                  <p:childTnLst>
                                    <p:set>
                                      <p:cBhvr>
                                        <p:cTn id="307" dur="1" fill="hold">
                                          <p:stCondLst>
                                            <p:cond delay="499"/>
                                          </p:stCondLst>
                                        </p:cTn>
                                        <p:tgtEl>
                                          <p:spTgt spid="77059"/>
                                        </p:tgtEl>
                                        <p:attrNameLst>
                                          <p:attrName>style.visibility</p:attrName>
                                        </p:attrNameLst>
                                      </p:cBhvr>
                                      <p:to>
                                        <p:strVal val="visible"/>
                                      </p:to>
                                    </p:set>
                                  </p:childTnLst>
                                </p:cTn>
                              </p:par>
                            </p:childTnLst>
                          </p:cTn>
                        </p:par>
                        <p:par>
                          <p:cTn id="308" fill="hold">
                            <p:stCondLst>
                              <p:cond delay="22500"/>
                            </p:stCondLst>
                            <p:childTnLst>
                              <p:par>
                                <p:cTn id="309" presetID="1" presetClass="entr" presetSubtype="0" fill="hold" grpId="0" nodeType="afterEffect">
                                  <p:stCondLst>
                                    <p:cond delay="0"/>
                                  </p:stCondLst>
                                  <p:childTnLst>
                                    <p:set>
                                      <p:cBhvr>
                                        <p:cTn id="310" dur="1" fill="hold">
                                          <p:stCondLst>
                                            <p:cond delay="499"/>
                                          </p:stCondLst>
                                        </p:cTn>
                                        <p:tgtEl>
                                          <p:spTgt spid="77060"/>
                                        </p:tgtEl>
                                        <p:attrNameLst>
                                          <p:attrName>style.visibility</p:attrName>
                                        </p:attrNameLst>
                                      </p:cBhvr>
                                      <p:to>
                                        <p:strVal val="visible"/>
                                      </p:to>
                                    </p:set>
                                  </p:childTnLst>
                                </p:cTn>
                              </p:par>
                            </p:childTnLst>
                          </p:cTn>
                        </p:par>
                        <p:par>
                          <p:cTn id="311" fill="hold">
                            <p:stCondLst>
                              <p:cond delay="23000"/>
                            </p:stCondLst>
                            <p:childTnLst>
                              <p:par>
                                <p:cTn id="312" presetID="1" presetClass="entr" presetSubtype="0" fill="hold" grpId="0" nodeType="afterEffect">
                                  <p:stCondLst>
                                    <p:cond delay="0"/>
                                  </p:stCondLst>
                                  <p:childTnLst>
                                    <p:set>
                                      <p:cBhvr>
                                        <p:cTn id="313" dur="1" fill="hold">
                                          <p:stCondLst>
                                            <p:cond delay="499"/>
                                          </p:stCondLst>
                                        </p:cTn>
                                        <p:tgtEl>
                                          <p:spTgt spid="77061"/>
                                        </p:tgtEl>
                                        <p:attrNameLst>
                                          <p:attrName>style.visibility</p:attrName>
                                        </p:attrNameLst>
                                      </p:cBhvr>
                                      <p:to>
                                        <p:strVal val="visible"/>
                                      </p:to>
                                    </p:set>
                                  </p:childTnLst>
                                </p:cTn>
                              </p:par>
                            </p:childTnLst>
                          </p:cTn>
                        </p:par>
                        <p:par>
                          <p:cTn id="314" fill="hold">
                            <p:stCondLst>
                              <p:cond delay="23500"/>
                            </p:stCondLst>
                            <p:childTnLst>
                              <p:par>
                                <p:cTn id="315" presetID="1" presetClass="entr" presetSubtype="0" fill="hold" grpId="0" nodeType="afterEffect">
                                  <p:stCondLst>
                                    <p:cond delay="0"/>
                                  </p:stCondLst>
                                  <p:childTnLst>
                                    <p:set>
                                      <p:cBhvr>
                                        <p:cTn id="316" dur="1" fill="hold">
                                          <p:stCondLst>
                                            <p:cond delay="499"/>
                                          </p:stCondLst>
                                        </p:cTn>
                                        <p:tgtEl>
                                          <p:spTgt spid="77026"/>
                                        </p:tgtEl>
                                        <p:attrNameLst>
                                          <p:attrName>style.visibility</p:attrName>
                                        </p:attrNameLst>
                                      </p:cBhvr>
                                      <p:to>
                                        <p:strVal val="visible"/>
                                      </p:to>
                                    </p:set>
                                  </p:childTnLst>
                                </p:cTn>
                              </p:par>
                            </p:childTnLst>
                          </p:cTn>
                        </p:par>
                        <p:par>
                          <p:cTn id="317" fill="hold">
                            <p:stCondLst>
                              <p:cond delay="24000"/>
                            </p:stCondLst>
                            <p:childTnLst>
                              <p:par>
                                <p:cTn id="318" presetID="1" presetClass="entr" presetSubtype="0" fill="hold" grpId="0" nodeType="afterEffect">
                                  <p:stCondLst>
                                    <p:cond delay="0"/>
                                  </p:stCondLst>
                                  <p:childTnLst>
                                    <p:set>
                                      <p:cBhvr>
                                        <p:cTn id="319" dur="1" fill="hold">
                                          <p:stCondLst>
                                            <p:cond delay="499"/>
                                          </p:stCondLst>
                                        </p:cTn>
                                        <p:tgtEl>
                                          <p:spTgt spid="77027"/>
                                        </p:tgtEl>
                                        <p:attrNameLst>
                                          <p:attrName>style.visibility</p:attrName>
                                        </p:attrNameLst>
                                      </p:cBhvr>
                                      <p:to>
                                        <p:strVal val="visible"/>
                                      </p:to>
                                    </p:set>
                                  </p:childTnLst>
                                </p:cTn>
                              </p:par>
                            </p:childTnLst>
                          </p:cTn>
                        </p:par>
                        <p:par>
                          <p:cTn id="320" fill="hold">
                            <p:stCondLst>
                              <p:cond delay="24500"/>
                            </p:stCondLst>
                            <p:childTnLst>
                              <p:par>
                                <p:cTn id="321" presetID="1" presetClass="entr" presetSubtype="0" fill="hold" grpId="0" nodeType="afterEffect">
                                  <p:stCondLst>
                                    <p:cond delay="0"/>
                                  </p:stCondLst>
                                  <p:childTnLst>
                                    <p:set>
                                      <p:cBhvr>
                                        <p:cTn id="322" dur="1" fill="hold">
                                          <p:stCondLst>
                                            <p:cond delay="499"/>
                                          </p:stCondLst>
                                        </p:cTn>
                                        <p:tgtEl>
                                          <p:spTgt spid="77028"/>
                                        </p:tgtEl>
                                        <p:attrNameLst>
                                          <p:attrName>style.visibility</p:attrName>
                                        </p:attrNameLst>
                                      </p:cBhvr>
                                      <p:to>
                                        <p:strVal val="visible"/>
                                      </p:to>
                                    </p:set>
                                  </p:childTnLst>
                                </p:cTn>
                              </p:par>
                            </p:childTnLst>
                          </p:cTn>
                        </p:par>
                        <p:par>
                          <p:cTn id="323" fill="hold">
                            <p:stCondLst>
                              <p:cond delay="25000"/>
                            </p:stCondLst>
                            <p:childTnLst>
                              <p:par>
                                <p:cTn id="324" presetID="1" presetClass="entr" presetSubtype="0" fill="hold" grpId="0" nodeType="afterEffect">
                                  <p:stCondLst>
                                    <p:cond delay="0"/>
                                  </p:stCondLst>
                                  <p:childTnLst>
                                    <p:set>
                                      <p:cBhvr>
                                        <p:cTn id="325" dur="1" fill="hold">
                                          <p:stCondLst>
                                            <p:cond delay="499"/>
                                          </p:stCondLst>
                                        </p:cTn>
                                        <p:tgtEl>
                                          <p:spTgt spid="77029"/>
                                        </p:tgtEl>
                                        <p:attrNameLst>
                                          <p:attrName>style.visibility</p:attrName>
                                        </p:attrNameLst>
                                      </p:cBhvr>
                                      <p:to>
                                        <p:strVal val="visible"/>
                                      </p:to>
                                    </p:set>
                                  </p:childTnLst>
                                </p:cTn>
                              </p:par>
                            </p:childTnLst>
                          </p:cTn>
                        </p:par>
                        <p:par>
                          <p:cTn id="326" fill="hold">
                            <p:stCondLst>
                              <p:cond delay="25500"/>
                            </p:stCondLst>
                            <p:childTnLst>
                              <p:par>
                                <p:cTn id="327" presetID="1" presetClass="entr" presetSubtype="0" fill="hold" grpId="0" nodeType="afterEffect">
                                  <p:stCondLst>
                                    <p:cond delay="0"/>
                                  </p:stCondLst>
                                  <p:childTnLst>
                                    <p:set>
                                      <p:cBhvr>
                                        <p:cTn id="328" dur="1" fill="hold">
                                          <p:stCondLst>
                                            <p:cond delay="499"/>
                                          </p:stCondLst>
                                        </p:cTn>
                                        <p:tgtEl>
                                          <p:spTgt spid="77030"/>
                                        </p:tgtEl>
                                        <p:attrNameLst>
                                          <p:attrName>style.visibility</p:attrName>
                                        </p:attrNameLst>
                                      </p:cBhvr>
                                      <p:to>
                                        <p:strVal val="visible"/>
                                      </p:to>
                                    </p:set>
                                  </p:childTnLst>
                                </p:cTn>
                              </p:par>
                            </p:childTnLst>
                          </p:cTn>
                        </p:par>
                        <p:par>
                          <p:cTn id="329" fill="hold">
                            <p:stCondLst>
                              <p:cond delay="26000"/>
                            </p:stCondLst>
                            <p:childTnLst>
                              <p:par>
                                <p:cTn id="330" presetID="1" presetClass="entr" presetSubtype="0" fill="hold" grpId="0" nodeType="afterEffect">
                                  <p:stCondLst>
                                    <p:cond delay="0"/>
                                  </p:stCondLst>
                                  <p:childTnLst>
                                    <p:set>
                                      <p:cBhvr>
                                        <p:cTn id="331" dur="1" fill="hold">
                                          <p:stCondLst>
                                            <p:cond delay="499"/>
                                          </p:stCondLst>
                                        </p:cTn>
                                        <p:tgtEl>
                                          <p:spTgt spid="770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46" grpId="0" animBg="1" autoUpdateAnimBg="0"/>
      <p:bldP spid="76947" grpId="0" animBg="1" autoUpdateAnimBg="0"/>
      <p:bldP spid="76949" grpId="0" animBg="1" autoUpdateAnimBg="0"/>
      <p:bldP spid="76950" grpId="0" animBg="1" autoUpdateAnimBg="0"/>
      <p:bldP spid="76951" grpId="0" animBg="1" autoUpdateAnimBg="0"/>
      <p:bldP spid="76952" grpId="0" animBg="1" autoUpdateAnimBg="0"/>
      <p:bldP spid="76953" grpId="0" animBg="1" autoUpdateAnimBg="0"/>
      <p:bldP spid="76955" grpId="0" animBg="1" autoUpdateAnimBg="0"/>
      <p:bldP spid="76956" grpId="0" animBg="1" autoUpdateAnimBg="0"/>
      <p:bldP spid="76957" grpId="0" animBg="1" autoUpdateAnimBg="0"/>
      <p:bldP spid="76958" grpId="0" animBg="1" autoUpdateAnimBg="0"/>
      <p:bldP spid="76959" grpId="0" animBg="1" autoUpdateAnimBg="0"/>
      <p:bldP spid="76960" grpId="0" animBg="1" autoUpdateAnimBg="0"/>
      <p:bldP spid="76961" grpId="0" animBg="1" autoUpdateAnimBg="0"/>
      <p:bldP spid="76962" grpId="0" animBg="1" autoUpdateAnimBg="0"/>
      <p:bldP spid="76963" grpId="0" animBg="1" autoUpdateAnimBg="0"/>
      <p:bldP spid="76964" grpId="0" animBg="1" autoUpdateAnimBg="0"/>
      <p:bldP spid="76966" grpId="0" animBg="1" autoUpdateAnimBg="0"/>
      <p:bldP spid="76967" grpId="0" animBg="1" autoUpdateAnimBg="0"/>
      <p:bldP spid="76968" grpId="0" animBg="1" autoUpdateAnimBg="0"/>
      <p:bldP spid="76969" grpId="0" animBg="1" autoUpdateAnimBg="0"/>
      <p:bldP spid="76970" grpId="0" animBg="1" autoUpdateAnimBg="0"/>
      <p:bldP spid="76971" grpId="0" animBg="1" autoUpdateAnimBg="0"/>
      <p:bldP spid="76972" grpId="0" animBg="1" autoUpdateAnimBg="0"/>
      <p:bldP spid="76973" grpId="0" animBg="1" autoUpdateAnimBg="0"/>
      <p:bldP spid="76974" grpId="0" animBg="1" autoUpdateAnimBg="0"/>
      <p:bldP spid="76975" grpId="0" animBg="1" autoUpdateAnimBg="0"/>
      <p:bldP spid="76976" grpId="0" animBg="1" autoUpdateAnimBg="0"/>
      <p:bldP spid="76977" grpId="0" animBg="1" autoUpdateAnimBg="0"/>
      <p:bldP spid="76978" grpId="0" animBg="1" autoUpdateAnimBg="0"/>
      <p:bldP spid="76979" grpId="0" animBg="1" autoUpdateAnimBg="0"/>
      <p:bldP spid="76980" grpId="0" animBg="1" autoUpdateAnimBg="0"/>
      <p:bldP spid="76981" grpId="0" animBg="1" autoUpdateAnimBg="0"/>
      <p:bldP spid="76982" grpId="0" animBg="1" autoUpdateAnimBg="0"/>
      <p:bldP spid="76983" grpId="0" animBg="1" autoUpdateAnimBg="0"/>
      <p:bldP spid="76985" grpId="0" animBg="1" autoUpdateAnimBg="0"/>
      <p:bldP spid="76986" grpId="0" animBg="1" autoUpdateAnimBg="0"/>
      <p:bldP spid="76987" grpId="0" animBg="1" autoUpdateAnimBg="0"/>
      <p:bldP spid="76988" grpId="0" animBg="1" autoUpdateAnimBg="0"/>
      <p:bldP spid="76989" grpId="0" animBg="1" autoUpdateAnimBg="0"/>
      <p:bldP spid="76990" grpId="0" animBg="1" autoUpdateAnimBg="0"/>
      <p:bldP spid="76991" grpId="0" animBg="1" autoUpdateAnimBg="0"/>
      <p:bldP spid="76992" grpId="0" animBg="1" autoUpdateAnimBg="0"/>
      <p:bldP spid="76993" grpId="0" animBg="1" autoUpdateAnimBg="0"/>
      <p:bldP spid="76994" grpId="0" animBg="1" autoUpdateAnimBg="0"/>
      <p:bldP spid="76995" grpId="0" animBg="1" autoUpdateAnimBg="0"/>
      <p:bldP spid="76996" grpId="0" animBg="1" autoUpdateAnimBg="0"/>
      <p:bldP spid="76997" grpId="0" animBg="1" autoUpdateAnimBg="0"/>
      <p:bldP spid="76998" grpId="0" animBg="1" autoUpdateAnimBg="0"/>
      <p:bldP spid="76999" grpId="0" animBg="1" autoUpdateAnimBg="0"/>
      <p:bldP spid="77000" grpId="0" animBg="1" autoUpdateAnimBg="0"/>
      <p:bldP spid="77001" grpId="0" animBg="1" autoUpdateAnimBg="0"/>
      <p:bldP spid="77002" grpId="0" animBg="1" autoUpdateAnimBg="0"/>
      <p:bldP spid="77004" grpId="0" animBg="1" autoUpdateAnimBg="0"/>
      <p:bldP spid="77005" grpId="0" animBg="1" autoUpdateAnimBg="0"/>
      <p:bldP spid="77007" grpId="0" animBg="1" autoUpdateAnimBg="0"/>
      <p:bldP spid="77008" grpId="0" animBg="1" autoUpdateAnimBg="0"/>
      <p:bldP spid="77009" grpId="0" animBg="1" autoUpdateAnimBg="0"/>
      <p:bldP spid="77010" grpId="0" animBg="1" autoUpdateAnimBg="0"/>
      <p:bldP spid="77011" grpId="0" animBg="1" autoUpdateAnimBg="0"/>
      <p:bldP spid="77012" grpId="0" animBg="1" autoUpdateAnimBg="0"/>
      <p:bldP spid="77013" grpId="0" animBg="1" autoUpdateAnimBg="0"/>
      <p:bldP spid="77014" grpId="0" animBg="1" autoUpdateAnimBg="0"/>
      <p:bldP spid="77015" grpId="0" animBg="1" autoUpdateAnimBg="0"/>
      <p:bldP spid="77016" grpId="0" animBg="1" autoUpdateAnimBg="0"/>
      <p:bldP spid="77017" grpId="0" animBg="1" autoUpdateAnimBg="0"/>
      <p:bldP spid="77018" grpId="0" animBg="1" autoUpdateAnimBg="0"/>
      <p:bldP spid="77019" grpId="0" animBg="1" autoUpdateAnimBg="0"/>
      <p:bldP spid="77020" grpId="0" animBg="1" autoUpdateAnimBg="0"/>
      <p:bldP spid="77021" grpId="0" animBg="1" autoUpdateAnimBg="0"/>
      <p:bldP spid="77023" grpId="0" animBg="1" autoUpdateAnimBg="0"/>
      <p:bldP spid="77024" grpId="0" animBg="1" autoUpdateAnimBg="0"/>
      <p:bldP spid="77026" grpId="0" animBg="1" autoUpdateAnimBg="0"/>
      <p:bldP spid="77027" grpId="0" animBg="1" autoUpdateAnimBg="0"/>
      <p:bldP spid="77028" grpId="0" animBg="1" autoUpdateAnimBg="0"/>
      <p:bldP spid="77029" grpId="0" animBg="1" autoUpdateAnimBg="0"/>
      <p:bldP spid="77030" grpId="0" animBg="1" autoUpdateAnimBg="0"/>
      <p:bldP spid="77031" grpId="0" animBg="1" autoUpdateAnimBg="0"/>
      <p:bldP spid="77032" grpId="0" animBg="1" autoUpdateAnimBg="0"/>
      <p:bldP spid="77034" grpId="0" animBg="1" autoUpdateAnimBg="0"/>
      <p:bldP spid="77035" grpId="0" animBg="1" autoUpdateAnimBg="0"/>
      <p:bldP spid="77036" grpId="0" animBg="1" autoUpdateAnimBg="0"/>
      <p:bldP spid="77037" grpId="0" animBg="1" autoUpdateAnimBg="0"/>
      <p:bldP spid="77038" grpId="0" animBg="1" autoUpdateAnimBg="0"/>
      <p:bldP spid="77039" grpId="0" animBg="1" autoUpdateAnimBg="0"/>
      <p:bldP spid="77040" grpId="0" animBg="1" autoUpdateAnimBg="0"/>
      <p:bldP spid="77041" grpId="0" animBg="1" autoUpdateAnimBg="0"/>
      <p:bldP spid="77042" grpId="0" animBg="1" autoUpdateAnimBg="0"/>
      <p:bldP spid="77043" grpId="0" animBg="1" autoUpdateAnimBg="0"/>
      <p:bldP spid="77044" grpId="0" animBg="1" autoUpdateAnimBg="0"/>
      <p:bldP spid="77045" grpId="0" animBg="1" autoUpdateAnimBg="0"/>
      <p:bldP spid="77046" grpId="0" animBg="1" autoUpdateAnimBg="0"/>
      <p:bldP spid="77047" grpId="0" animBg="1" autoUpdateAnimBg="0"/>
      <p:bldP spid="77048" grpId="0" animBg="1" autoUpdateAnimBg="0"/>
      <p:bldP spid="77049" grpId="0" animBg="1" autoUpdateAnimBg="0"/>
      <p:bldP spid="77050" grpId="0" animBg="1" autoUpdateAnimBg="0"/>
      <p:bldP spid="77051" grpId="0" animBg="1" autoUpdateAnimBg="0"/>
      <p:bldP spid="77052" grpId="0" animBg="1" autoUpdateAnimBg="0"/>
      <p:bldP spid="77053" grpId="0" animBg="1" autoUpdateAnimBg="0"/>
      <p:bldP spid="77054" grpId="0" animBg="1" autoUpdateAnimBg="0"/>
      <p:bldP spid="77055" grpId="0" animBg="1" autoUpdateAnimBg="0"/>
      <p:bldP spid="77056" grpId="0" animBg="1" autoUpdateAnimBg="0"/>
      <p:bldP spid="77057" grpId="0" animBg="1" autoUpdateAnimBg="0"/>
      <p:bldP spid="77058" grpId="0" animBg="1" autoUpdateAnimBg="0"/>
      <p:bldP spid="77059" grpId="0" animBg="1" autoUpdateAnimBg="0"/>
      <p:bldP spid="77060" grpId="0" animBg="1" autoUpdateAnimBg="0"/>
      <p:bldP spid="77061" grpId="0" animBg="1" autoUpdateAnimBg="0"/>
      <p:bldP spid="77062" grpId="0" animBg="1" autoUpdateAnimBg="0"/>
      <p:bldP spid="77063" grpId="0" animBg="1"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685800" y="381000"/>
            <a:ext cx="7772400" cy="1143000"/>
          </a:xfrm>
        </p:spPr>
        <p:txBody>
          <a:bodyPr/>
          <a:lstStyle/>
          <a:p>
            <a:r>
              <a:rPr lang="en-US"/>
              <a:t>Names and Symbols of Selected Elements</a:t>
            </a:r>
          </a:p>
        </p:txBody>
      </p:sp>
      <p:sp>
        <p:nvSpPr>
          <p:cNvPr id="62468" name="Text Box 4"/>
          <p:cNvSpPr txBox="1">
            <a:spLocks noChangeArrowheads="1"/>
          </p:cNvSpPr>
          <p:nvPr/>
        </p:nvSpPr>
        <p:spPr bwMode="auto">
          <a:xfrm>
            <a:off x="1082675" y="1676400"/>
            <a:ext cx="7261225" cy="336550"/>
          </a:xfrm>
          <a:prstGeom prst="rect">
            <a:avLst/>
          </a:prstGeom>
          <a:noFill/>
          <a:ln w="9525">
            <a:noFill/>
            <a:miter lim="800000"/>
            <a:headEnd/>
            <a:tailEnd/>
          </a:ln>
          <a:effectLst/>
        </p:spPr>
        <p:txBody>
          <a:bodyPr wrap="none">
            <a:spAutoFit/>
          </a:bodyPr>
          <a:lstStyle/>
          <a:p>
            <a:r>
              <a:rPr lang="en-US" sz="1600"/>
              <a:t>Name*		Symbol		Name*			Symbol</a:t>
            </a:r>
          </a:p>
        </p:txBody>
      </p:sp>
      <p:sp>
        <p:nvSpPr>
          <p:cNvPr id="62469" name="Text Box 5"/>
          <p:cNvSpPr txBox="1">
            <a:spLocks noChangeArrowheads="1"/>
          </p:cNvSpPr>
          <p:nvPr/>
        </p:nvSpPr>
        <p:spPr bwMode="auto">
          <a:xfrm>
            <a:off x="1066800" y="2076450"/>
            <a:ext cx="6867525" cy="4248150"/>
          </a:xfrm>
          <a:prstGeom prst="rect">
            <a:avLst/>
          </a:prstGeom>
          <a:noFill/>
          <a:ln w="9525">
            <a:noFill/>
            <a:miter lim="800000"/>
            <a:headEnd/>
            <a:tailEnd/>
          </a:ln>
          <a:effectLst/>
        </p:spPr>
        <p:txBody>
          <a:bodyPr wrap="none">
            <a:spAutoFit/>
          </a:bodyPr>
          <a:lstStyle/>
          <a:p>
            <a:r>
              <a:rPr lang="en-US" sz="1600"/>
              <a:t>Aluminum		Al		Lead (</a:t>
            </a:r>
            <a:r>
              <a:rPr lang="en-US" sz="1600" i="1">
                <a:solidFill>
                  <a:schemeClr val="accent2"/>
                </a:solidFill>
              </a:rPr>
              <a:t>plumbum</a:t>
            </a:r>
            <a:r>
              <a:rPr lang="en-US" sz="1600" i="1"/>
              <a:t>)		</a:t>
            </a:r>
            <a:r>
              <a:rPr lang="en-US" sz="1600"/>
              <a:t>Pb</a:t>
            </a:r>
          </a:p>
          <a:p>
            <a:r>
              <a:rPr lang="en-US" sz="1600"/>
              <a:t>Argon		Ar		Lithium			Li</a:t>
            </a:r>
          </a:p>
          <a:p>
            <a:r>
              <a:rPr lang="en-US" sz="1600"/>
              <a:t>Barium		Ba		Magnesium		Mg</a:t>
            </a:r>
          </a:p>
          <a:p>
            <a:r>
              <a:rPr lang="en-US" sz="1600"/>
              <a:t>Boron		B		Mercury (</a:t>
            </a:r>
            <a:r>
              <a:rPr lang="en-US" sz="1600" i="1">
                <a:solidFill>
                  <a:schemeClr val="accent2"/>
                </a:solidFill>
              </a:rPr>
              <a:t>hydrargyrum</a:t>
            </a:r>
            <a:r>
              <a:rPr lang="en-US" sz="1600"/>
              <a:t>)	Hg</a:t>
            </a:r>
          </a:p>
          <a:p>
            <a:r>
              <a:rPr lang="en-US" sz="1600"/>
              <a:t>Bromine		Br		Neon			Ne</a:t>
            </a:r>
          </a:p>
          <a:p>
            <a:r>
              <a:rPr lang="en-US" sz="1600"/>
              <a:t>Cadmium		Cd		Nickel			Ni</a:t>
            </a:r>
          </a:p>
          <a:p>
            <a:r>
              <a:rPr lang="en-US" sz="1600"/>
              <a:t>Calcium		Ca		Nitrogen			N</a:t>
            </a:r>
          </a:p>
          <a:p>
            <a:r>
              <a:rPr lang="en-US" sz="1600"/>
              <a:t>Carbon		C		Oxygen			O</a:t>
            </a:r>
          </a:p>
          <a:p>
            <a:r>
              <a:rPr lang="en-US" sz="1600"/>
              <a:t>Chlorine		Cl		Phosphorus		P</a:t>
            </a:r>
          </a:p>
          <a:p>
            <a:r>
              <a:rPr lang="en-US" sz="1600"/>
              <a:t>Cobalt		Co		Potassium </a:t>
            </a:r>
            <a:r>
              <a:rPr lang="en-US" sz="1600" i="1"/>
              <a:t>(</a:t>
            </a:r>
            <a:r>
              <a:rPr lang="en-US" sz="1600" i="1">
                <a:solidFill>
                  <a:schemeClr val="accent2"/>
                </a:solidFill>
              </a:rPr>
              <a:t>kalium</a:t>
            </a:r>
            <a:r>
              <a:rPr lang="en-US" sz="1600"/>
              <a:t>)		K</a:t>
            </a:r>
          </a:p>
          <a:p>
            <a:r>
              <a:rPr lang="en-US" sz="1600"/>
              <a:t>Copper </a:t>
            </a:r>
            <a:r>
              <a:rPr lang="en-US" sz="1600" i="1"/>
              <a:t>(</a:t>
            </a:r>
            <a:r>
              <a:rPr lang="en-US" sz="1600" i="1">
                <a:solidFill>
                  <a:schemeClr val="accent2"/>
                </a:solidFill>
              </a:rPr>
              <a:t>cuprum</a:t>
            </a:r>
            <a:r>
              <a:rPr lang="en-US" sz="1600" i="1"/>
              <a:t>)</a:t>
            </a:r>
            <a:r>
              <a:rPr lang="en-US" sz="1600"/>
              <a:t>	Cu		Silicon			Si</a:t>
            </a:r>
          </a:p>
          <a:p>
            <a:r>
              <a:rPr lang="en-US" sz="1600"/>
              <a:t>Fluorine		F		Silver </a:t>
            </a:r>
            <a:r>
              <a:rPr lang="en-US" sz="1600" i="1"/>
              <a:t>(</a:t>
            </a:r>
            <a:r>
              <a:rPr lang="en-US" sz="1600" i="1">
                <a:solidFill>
                  <a:schemeClr val="accent2"/>
                </a:solidFill>
              </a:rPr>
              <a:t>argentum</a:t>
            </a:r>
            <a:r>
              <a:rPr lang="en-US" sz="1600" i="1"/>
              <a:t>)		</a:t>
            </a:r>
            <a:r>
              <a:rPr lang="en-US" sz="1600"/>
              <a:t>Ag</a:t>
            </a:r>
          </a:p>
          <a:p>
            <a:r>
              <a:rPr lang="en-US" sz="1600"/>
              <a:t>Gold </a:t>
            </a:r>
            <a:r>
              <a:rPr lang="en-US" sz="1600" i="1"/>
              <a:t>(</a:t>
            </a:r>
            <a:r>
              <a:rPr lang="en-US" sz="1600" i="1">
                <a:solidFill>
                  <a:schemeClr val="accent2"/>
                </a:solidFill>
              </a:rPr>
              <a:t>aurum</a:t>
            </a:r>
            <a:r>
              <a:rPr lang="en-US" sz="1600" i="1"/>
              <a:t>)</a:t>
            </a:r>
            <a:r>
              <a:rPr lang="en-US" sz="1600"/>
              <a:t>	Au		Sodium </a:t>
            </a:r>
            <a:r>
              <a:rPr lang="en-US" sz="1600" i="1"/>
              <a:t>(</a:t>
            </a:r>
            <a:r>
              <a:rPr lang="en-US" sz="1600" i="1">
                <a:solidFill>
                  <a:schemeClr val="accent2"/>
                </a:solidFill>
              </a:rPr>
              <a:t>natrum</a:t>
            </a:r>
            <a:r>
              <a:rPr lang="en-US" sz="1600" i="1"/>
              <a:t>)</a:t>
            </a:r>
            <a:r>
              <a:rPr lang="en-US" sz="1600"/>
              <a:t>		Na</a:t>
            </a:r>
          </a:p>
          <a:p>
            <a:r>
              <a:rPr lang="en-US" sz="1600"/>
              <a:t>Helium		He		Strontium			Sr</a:t>
            </a:r>
          </a:p>
          <a:p>
            <a:r>
              <a:rPr lang="en-US" sz="1600"/>
              <a:t>Hydrogen		H		Sulfur			S</a:t>
            </a:r>
          </a:p>
          <a:p>
            <a:r>
              <a:rPr lang="en-US" sz="1600"/>
              <a:t>Iodine		I		Tin </a:t>
            </a:r>
            <a:r>
              <a:rPr lang="en-US" sz="1600" i="1"/>
              <a:t>(</a:t>
            </a:r>
            <a:r>
              <a:rPr lang="en-US" sz="1600" i="1">
                <a:solidFill>
                  <a:schemeClr val="accent2"/>
                </a:solidFill>
              </a:rPr>
              <a:t>stannum</a:t>
            </a:r>
            <a:r>
              <a:rPr lang="en-US" sz="1600" i="1"/>
              <a:t>)</a:t>
            </a:r>
            <a:r>
              <a:rPr lang="en-US" sz="1600"/>
              <a:t>		Sn</a:t>
            </a:r>
          </a:p>
          <a:p>
            <a:r>
              <a:rPr lang="en-US" sz="1600"/>
              <a:t>Iron </a:t>
            </a:r>
            <a:r>
              <a:rPr lang="en-US" sz="1600" i="1"/>
              <a:t>(</a:t>
            </a:r>
            <a:r>
              <a:rPr lang="en-US" sz="1600" i="1">
                <a:solidFill>
                  <a:schemeClr val="accent2"/>
                </a:solidFill>
              </a:rPr>
              <a:t>ferrum</a:t>
            </a:r>
            <a:r>
              <a:rPr lang="en-US" sz="1600" i="1"/>
              <a:t>)</a:t>
            </a:r>
            <a:r>
              <a:rPr lang="en-US" sz="1600"/>
              <a:t>	Fe		Zinc			Zn</a:t>
            </a:r>
          </a:p>
        </p:txBody>
      </p:sp>
      <p:sp>
        <p:nvSpPr>
          <p:cNvPr id="62470" name="Text Box 6"/>
          <p:cNvSpPr txBox="1">
            <a:spLocks noChangeArrowheads="1"/>
          </p:cNvSpPr>
          <p:nvPr/>
        </p:nvSpPr>
        <p:spPr bwMode="auto">
          <a:xfrm>
            <a:off x="1312863" y="6477000"/>
            <a:ext cx="6891337" cy="274638"/>
          </a:xfrm>
          <a:prstGeom prst="rect">
            <a:avLst/>
          </a:prstGeom>
          <a:noFill/>
          <a:ln w="9525">
            <a:noFill/>
            <a:miter lim="800000"/>
            <a:headEnd/>
            <a:tailEnd/>
          </a:ln>
          <a:effectLst/>
        </p:spPr>
        <p:txBody>
          <a:bodyPr wrap="none">
            <a:spAutoFit/>
          </a:bodyPr>
          <a:lstStyle/>
          <a:p>
            <a:r>
              <a:rPr lang="en-US" sz="1200"/>
              <a:t>*Names given in parentheses are ancient Latin or Greek words from which the symbols are derived.</a:t>
            </a:r>
          </a:p>
        </p:txBody>
      </p:sp>
      <p:sp>
        <p:nvSpPr>
          <p:cNvPr id="62471" name="Line 7"/>
          <p:cNvSpPr>
            <a:spLocks noChangeShapeType="1"/>
          </p:cNvSpPr>
          <p:nvPr/>
        </p:nvSpPr>
        <p:spPr bwMode="auto">
          <a:xfrm>
            <a:off x="1143000" y="2057400"/>
            <a:ext cx="7086600" cy="0"/>
          </a:xfrm>
          <a:prstGeom prst="line">
            <a:avLst/>
          </a:prstGeom>
          <a:noFill/>
          <a:ln w="38100">
            <a:solidFill>
              <a:srgbClr val="0000FF"/>
            </a:solidFill>
            <a:round/>
            <a:headEnd/>
            <a:tailEnd/>
          </a:ln>
          <a:effectLst/>
        </p:spPr>
        <p:txBody>
          <a:bodyPr/>
          <a:lstStyle/>
          <a:p>
            <a:endParaRPr lang="en-US"/>
          </a:p>
        </p:txBody>
      </p:sp>
      <p:sp>
        <p:nvSpPr>
          <p:cNvPr id="62472" name="Line 8"/>
          <p:cNvSpPr>
            <a:spLocks noChangeShapeType="1"/>
          </p:cNvSpPr>
          <p:nvPr/>
        </p:nvSpPr>
        <p:spPr bwMode="auto">
          <a:xfrm>
            <a:off x="1158875" y="6400800"/>
            <a:ext cx="7086600" cy="0"/>
          </a:xfrm>
          <a:prstGeom prst="line">
            <a:avLst/>
          </a:prstGeom>
          <a:noFill/>
          <a:ln w="38100">
            <a:solidFill>
              <a:srgbClr val="0000FF"/>
            </a:solidFill>
            <a:round/>
            <a:headEnd/>
            <a:tailEnd/>
          </a:ln>
          <a:effectLst/>
        </p:spPr>
        <p:txBody>
          <a:bodyPr/>
          <a:lstStyle/>
          <a:p>
            <a:endParaRPr lang="en-US"/>
          </a:p>
        </p:txBody>
      </p:sp>
      <p:sp>
        <p:nvSpPr>
          <p:cNvPr id="62473" name="AutoShape 9">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0306" name="Rectangle 2"/>
          <p:cNvSpPr>
            <a:spLocks noChangeArrowheads="1"/>
          </p:cNvSpPr>
          <p:nvPr/>
        </p:nvSpPr>
        <p:spPr bwMode="auto">
          <a:xfrm>
            <a:off x="468313" y="568325"/>
            <a:ext cx="8539162" cy="6078538"/>
          </a:xfrm>
          <a:prstGeom prst="rect">
            <a:avLst/>
          </a:prstGeom>
          <a:noFill/>
          <a:ln w="9525">
            <a:noFill/>
            <a:miter lim="800000"/>
            <a:headEnd/>
            <a:tailEnd/>
          </a:ln>
          <a:effectLst/>
        </p:spPr>
        <p:txBody>
          <a:bodyPr>
            <a:spAutoFit/>
          </a:bodyPr>
          <a:lstStyle/>
          <a:p>
            <a:r>
              <a:rPr lang="en-US" sz="1600"/>
              <a:t>24.  List the three lightest members of the noble gases.</a:t>
            </a:r>
            <a:endParaRPr lang="en-US" sz="800"/>
          </a:p>
          <a:p>
            <a:endParaRPr lang="en-US" sz="800"/>
          </a:p>
          <a:p>
            <a:r>
              <a:rPr lang="en-US" sz="1600" b="1" i="1"/>
              <a:t>	</a:t>
            </a:r>
            <a:r>
              <a:rPr lang="en-US" sz="1600" b="1" i="1">
                <a:solidFill>
                  <a:srgbClr val="0000FF"/>
                </a:solidFill>
              </a:rPr>
              <a:t> </a:t>
            </a:r>
          </a:p>
          <a:p>
            <a:endParaRPr lang="en-US" sz="1000" b="1" i="1"/>
          </a:p>
          <a:p>
            <a:r>
              <a:rPr lang="en-US" sz="1600"/>
              <a:t>25.  List all of the alkali metals.</a:t>
            </a:r>
            <a:endParaRPr lang="en-US" sz="800"/>
          </a:p>
          <a:p>
            <a:endParaRPr lang="en-US" sz="800"/>
          </a:p>
          <a:p>
            <a:r>
              <a:rPr lang="en-US" sz="1600" b="1" i="1"/>
              <a:t>	</a:t>
            </a:r>
            <a:r>
              <a:rPr lang="en-US" sz="1600" b="1" i="1">
                <a:solidFill>
                  <a:srgbClr val="0000FF"/>
                </a:solidFill>
              </a:rPr>
              <a:t> </a:t>
            </a:r>
          </a:p>
          <a:p>
            <a:endParaRPr lang="en-US" sz="1000" b="1" i="1"/>
          </a:p>
          <a:p>
            <a:r>
              <a:rPr lang="en-US" sz="1600"/>
              <a:t>26.  Which alkali metal belongs to the sixth period?     </a:t>
            </a:r>
            <a:r>
              <a:rPr lang="en-US" sz="1600" b="1" i="1">
                <a:solidFill>
                  <a:srgbClr val="0000FF"/>
                </a:solidFill>
              </a:rPr>
              <a:t> </a:t>
            </a:r>
          </a:p>
          <a:p>
            <a:endParaRPr lang="en-US" sz="1000"/>
          </a:p>
          <a:p>
            <a:r>
              <a:rPr lang="en-US" sz="1600"/>
              <a:t>27.  Which halogen belongs to the fourth period?	     </a:t>
            </a:r>
            <a:r>
              <a:rPr lang="en-US" sz="1600" b="1" i="1">
                <a:solidFill>
                  <a:srgbClr val="0000FF"/>
                </a:solidFill>
              </a:rPr>
              <a:t> </a:t>
            </a:r>
          </a:p>
          <a:p>
            <a:endParaRPr lang="en-US" sz="1000"/>
          </a:p>
          <a:p>
            <a:r>
              <a:rPr lang="en-US" sz="1600"/>
              <a:t>28.  What element is in the fifth period and the eleventh group?     </a:t>
            </a:r>
            <a:r>
              <a:rPr lang="en-US" sz="1600" b="1" i="1">
                <a:solidFill>
                  <a:srgbClr val="0000FF"/>
                </a:solidFill>
              </a:rPr>
              <a:t> </a:t>
            </a:r>
          </a:p>
          <a:p>
            <a:endParaRPr lang="en-US" sz="1000"/>
          </a:p>
          <a:p>
            <a:r>
              <a:rPr lang="en-US" sz="1600"/>
              <a:t>29.  Why do all the members of a group have similar properties?</a:t>
            </a:r>
          </a:p>
          <a:p>
            <a:endParaRPr lang="en-US" sz="800"/>
          </a:p>
          <a:p>
            <a:r>
              <a:rPr lang="en-US" sz="1600" b="1" i="1"/>
              <a:t>	</a:t>
            </a:r>
            <a:r>
              <a:rPr lang="en-US" sz="1600" b="1" i="1">
                <a:solidFill>
                  <a:srgbClr val="0000FF"/>
                </a:solidFill>
              </a:rPr>
              <a:t> </a:t>
            </a:r>
          </a:p>
          <a:p>
            <a:endParaRPr lang="en-US" sz="1000" b="1" i="1"/>
          </a:p>
          <a:p>
            <a:r>
              <a:rPr lang="en-US" sz="1600"/>
              <a:t>30.  What do we mean by the “atomic radius?”</a:t>
            </a:r>
            <a:endParaRPr lang="en-US" sz="800"/>
          </a:p>
          <a:p>
            <a:endParaRPr lang="en-US" sz="800"/>
          </a:p>
          <a:p>
            <a:r>
              <a:rPr lang="en-US" sz="1600"/>
              <a:t>	</a:t>
            </a:r>
            <a:r>
              <a:rPr lang="en-US" sz="1600" b="1" i="1">
                <a:solidFill>
                  <a:srgbClr val="0000FF"/>
                </a:solidFill>
              </a:rPr>
              <a:t> </a:t>
            </a:r>
          </a:p>
          <a:p>
            <a:endParaRPr lang="en-US" sz="1000"/>
          </a:p>
          <a:p>
            <a:r>
              <a:rPr lang="en-US" sz="1600"/>
              <a:t>31.  Within a group, what happens to the atomic radius as you go down the column?</a:t>
            </a:r>
            <a:endParaRPr lang="en-US" sz="800"/>
          </a:p>
          <a:p>
            <a:endParaRPr lang="en-US" sz="800"/>
          </a:p>
          <a:p>
            <a:r>
              <a:rPr lang="en-US" sz="1600" b="1" i="1"/>
              <a:t>	</a:t>
            </a:r>
            <a:r>
              <a:rPr lang="en-US" sz="1600" b="1" i="1">
                <a:solidFill>
                  <a:srgbClr val="0000FF"/>
                </a:solidFill>
              </a:rPr>
              <a:t> </a:t>
            </a:r>
          </a:p>
          <a:p>
            <a:endParaRPr lang="en-US" sz="1000" b="1" i="1"/>
          </a:p>
          <a:p>
            <a:r>
              <a:rPr lang="en-US" sz="1600"/>
              <a:t>32.  Explain your answer to Question 31: Why does the atomic radius change?</a:t>
            </a:r>
          </a:p>
          <a:p>
            <a:endParaRPr lang="en-US" sz="800"/>
          </a:p>
          <a:p>
            <a:r>
              <a:rPr lang="en-US" sz="1600" b="1" i="1"/>
              <a:t>      </a:t>
            </a:r>
            <a:r>
              <a:rPr lang="en-US" sz="1600" b="1" i="1">
                <a:solidFill>
                  <a:srgbClr val="0000FF"/>
                </a:solidFill>
              </a:rPr>
              <a:t> </a:t>
            </a:r>
            <a:endParaRPr lang="en-US" sz="1600" b="1" i="1"/>
          </a:p>
          <a:p>
            <a:pPr eaLnBrk="0" hangingPunct="0">
              <a:spcBef>
                <a:spcPct val="50000"/>
              </a:spcBef>
            </a:pPr>
            <a:endParaRPr lang="en-US" sz="1600"/>
          </a:p>
        </p:txBody>
      </p:sp>
      <p:sp>
        <p:nvSpPr>
          <p:cNvPr id="610307" name="Rectangle 3"/>
          <p:cNvSpPr>
            <a:spLocks noChangeArrowheads="1"/>
          </p:cNvSpPr>
          <p:nvPr/>
        </p:nvSpPr>
        <p:spPr bwMode="auto">
          <a:xfrm>
            <a:off x="1381125" y="927100"/>
            <a:ext cx="1155700" cy="336550"/>
          </a:xfrm>
          <a:prstGeom prst="rect">
            <a:avLst/>
          </a:prstGeom>
          <a:noFill/>
          <a:ln w="9525">
            <a:noFill/>
            <a:miter lim="800000"/>
            <a:headEnd/>
            <a:tailEnd/>
          </a:ln>
          <a:effectLst/>
        </p:spPr>
        <p:txBody>
          <a:bodyPr wrap="none">
            <a:spAutoFit/>
          </a:bodyPr>
          <a:lstStyle/>
          <a:p>
            <a:r>
              <a:rPr lang="en-US" sz="1600" b="1" i="1">
                <a:solidFill>
                  <a:srgbClr val="0000FF"/>
                </a:solidFill>
              </a:rPr>
              <a:t>He, Ne, Ar</a:t>
            </a:r>
          </a:p>
        </p:txBody>
      </p:sp>
      <p:sp>
        <p:nvSpPr>
          <p:cNvPr id="610308" name="Rectangle 4"/>
          <p:cNvSpPr>
            <a:spLocks noChangeArrowheads="1"/>
          </p:cNvSpPr>
          <p:nvPr/>
        </p:nvSpPr>
        <p:spPr bwMode="auto">
          <a:xfrm>
            <a:off x="1389063" y="1692275"/>
            <a:ext cx="2073275" cy="336550"/>
          </a:xfrm>
          <a:prstGeom prst="rect">
            <a:avLst/>
          </a:prstGeom>
          <a:noFill/>
          <a:ln w="9525">
            <a:noFill/>
            <a:miter lim="800000"/>
            <a:headEnd/>
            <a:tailEnd/>
          </a:ln>
          <a:effectLst/>
        </p:spPr>
        <p:txBody>
          <a:bodyPr wrap="none">
            <a:spAutoFit/>
          </a:bodyPr>
          <a:lstStyle/>
          <a:p>
            <a:r>
              <a:rPr lang="en-US" sz="1600" b="1" i="1">
                <a:solidFill>
                  <a:srgbClr val="0000FF"/>
                </a:solidFill>
              </a:rPr>
              <a:t>Li, Na, K, Rb, Cs, Fr</a:t>
            </a:r>
          </a:p>
        </p:txBody>
      </p:sp>
      <p:sp>
        <p:nvSpPr>
          <p:cNvPr id="610309" name="Rectangle 5"/>
          <p:cNvSpPr>
            <a:spLocks noChangeArrowheads="1"/>
          </p:cNvSpPr>
          <p:nvPr/>
        </p:nvSpPr>
        <p:spPr bwMode="auto">
          <a:xfrm>
            <a:off x="5330825" y="2093913"/>
            <a:ext cx="442913" cy="336550"/>
          </a:xfrm>
          <a:prstGeom prst="rect">
            <a:avLst/>
          </a:prstGeom>
          <a:noFill/>
          <a:ln w="9525">
            <a:noFill/>
            <a:miter lim="800000"/>
            <a:headEnd/>
            <a:tailEnd/>
          </a:ln>
          <a:effectLst/>
        </p:spPr>
        <p:txBody>
          <a:bodyPr wrap="none">
            <a:spAutoFit/>
          </a:bodyPr>
          <a:lstStyle/>
          <a:p>
            <a:r>
              <a:rPr lang="en-US" sz="1600" b="1" i="1">
                <a:solidFill>
                  <a:srgbClr val="0000FF"/>
                </a:solidFill>
              </a:rPr>
              <a:t>Cs</a:t>
            </a:r>
          </a:p>
        </p:txBody>
      </p:sp>
      <p:sp>
        <p:nvSpPr>
          <p:cNvPr id="610310" name="Rectangle 6"/>
          <p:cNvSpPr>
            <a:spLocks noChangeArrowheads="1"/>
          </p:cNvSpPr>
          <p:nvPr/>
        </p:nvSpPr>
        <p:spPr bwMode="auto">
          <a:xfrm>
            <a:off x="5318125" y="2493963"/>
            <a:ext cx="409575" cy="336550"/>
          </a:xfrm>
          <a:prstGeom prst="rect">
            <a:avLst/>
          </a:prstGeom>
          <a:noFill/>
          <a:ln w="9525">
            <a:noFill/>
            <a:miter lim="800000"/>
            <a:headEnd/>
            <a:tailEnd/>
          </a:ln>
          <a:effectLst/>
        </p:spPr>
        <p:txBody>
          <a:bodyPr wrap="none">
            <a:spAutoFit/>
          </a:bodyPr>
          <a:lstStyle/>
          <a:p>
            <a:r>
              <a:rPr lang="en-US" sz="1600" b="1" i="1">
                <a:solidFill>
                  <a:srgbClr val="0000FF"/>
                </a:solidFill>
              </a:rPr>
              <a:t>Br</a:t>
            </a:r>
          </a:p>
        </p:txBody>
      </p:sp>
      <p:sp>
        <p:nvSpPr>
          <p:cNvPr id="610311" name="Rectangle 7"/>
          <p:cNvSpPr>
            <a:spLocks noChangeArrowheads="1"/>
          </p:cNvSpPr>
          <p:nvPr/>
        </p:nvSpPr>
        <p:spPr bwMode="auto">
          <a:xfrm>
            <a:off x="6407150" y="2895600"/>
            <a:ext cx="454025" cy="336550"/>
          </a:xfrm>
          <a:prstGeom prst="rect">
            <a:avLst/>
          </a:prstGeom>
          <a:noFill/>
          <a:ln w="9525">
            <a:noFill/>
            <a:miter lim="800000"/>
            <a:headEnd/>
            <a:tailEnd/>
          </a:ln>
          <a:effectLst/>
        </p:spPr>
        <p:txBody>
          <a:bodyPr wrap="none">
            <a:spAutoFit/>
          </a:bodyPr>
          <a:lstStyle/>
          <a:p>
            <a:r>
              <a:rPr lang="en-US" sz="1600" b="1" i="1">
                <a:solidFill>
                  <a:srgbClr val="0000FF"/>
                </a:solidFill>
              </a:rPr>
              <a:t>Ag</a:t>
            </a:r>
          </a:p>
        </p:txBody>
      </p:sp>
      <p:sp>
        <p:nvSpPr>
          <p:cNvPr id="610312" name="Rectangle 8"/>
          <p:cNvSpPr>
            <a:spLocks noChangeArrowheads="1"/>
          </p:cNvSpPr>
          <p:nvPr/>
        </p:nvSpPr>
        <p:spPr bwMode="auto">
          <a:xfrm>
            <a:off x="1381125" y="3652838"/>
            <a:ext cx="6064250" cy="336550"/>
          </a:xfrm>
          <a:prstGeom prst="rect">
            <a:avLst/>
          </a:prstGeom>
          <a:noFill/>
          <a:ln w="9525">
            <a:noFill/>
            <a:miter lim="800000"/>
            <a:headEnd/>
            <a:tailEnd/>
          </a:ln>
          <a:effectLst/>
        </p:spPr>
        <p:txBody>
          <a:bodyPr wrap="none">
            <a:spAutoFit/>
          </a:bodyPr>
          <a:lstStyle/>
          <a:p>
            <a:r>
              <a:rPr lang="en-US" sz="1600" b="1" i="1">
                <a:solidFill>
                  <a:srgbClr val="0000FF"/>
                </a:solidFill>
              </a:rPr>
              <a:t>THEY HAVE THE SAME NUMBER OF VALENCE ELECTRONS</a:t>
            </a:r>
          </a:p>
        </p:txBody>
      </p:sp>
      <p:sp>
        <p:nvSpPr>
          <p:cNvPr id="610313" name="Rectangle 9"/>
          <p:cNvSpPr>
            <a:spLocks noChangeArrowheads="1"/>
          </p:cNvSpPr>
          <p:nvPr/>
        </p:nvSpPr>
        <p:spPr bwMode="auto">
          <a:xfrm>
            <a:off x="1381125" y="4416425"/>
            <a:ext cx="3319463" cy="336550"/>
          </a:xfrm>
          <a:prstGeom prst="rect">
            <a:avLst/>
          </a:prstGeom>
          <a:noFill/>
          <a:ln w="9525">
            <a:noFill/>
            <a:miter lim="800000"/>
            <a:headEnd/>
            <a:tailEnd/>
          </a:ln>
          <a:effectLst/>
        </p:spPr>
        <p:txBody>
          <a:bodyPr wrap="none">
            <a:spAutoFit/>
          </a:bodyPr>
          <a:lstStyle/>
          <a:p>
            <a:r>
              <a:rPr lang="en-US" sz="1600" b="1" i="1">
                <a:solidFill>
                  <a:srgbClr val="0000FF"/>
                </a:solidFill>
              </a:rPr>
              <a:t>THE SIZE OF A NEUTRAL ATOM</a:t>
            </a:r>
          </a:p>
        </p:txBody>
      </p:sp>
      <p:sp>
        <p:nvSpPr>
          <p:cNvPr id="610314" name="Rectangle 10"/>
          <p:cNvSpPr>
            <a:spLocks noChangeArrowheads="1"/>
          </p:cNvSpPr>
          <p:nvPr/>
        </p:nvSpPr>
        <p:spPr bwMode="auto">
          <a:xfrm>
            <a:off x="1377950" y="5181600"/>
            <a:ext cx="1365250" cy="336550"/>
          </a:xfrm>
          <a:prstGeom prst="rect">
            <a:avLst/>
          </a:prstGeom>
          <a:noFill/>
          <a:ln w="9525">
            <a:noFill/>
            <a:miter lim="800000"/>
            <a:headEnd/>
            <a:tailEnd/>
          </a:ln>
          <a:effectLst/>
        </p:spPr>
        <p:txBody>
          <a:bodyPr wrap="none">
            <a:spAutoFit/>
          </a:bodyPr>
          <a:lstStyle/>
          <a:p>
            <a:r>
              <a:rPr lang="en-US" sz="1600" b="1" i="1">
                <a:solidFill>
                  <a:srgbClr val="0000FF"/>
                </a:solidFill>
              </a:rPr>
              <a:t>INCREASES</a:t>
            </a:r>
          </a:p>
        </p:txBody>
      </p:sp>
      <p:sp>
        <p:nvSpPr>
          <p:cNvPr id="610315" name="Rectangle 11"/>
          <p:cNvSpPr>
            <a:spLocks noChangeArrowheads="1"/>
          </p:cNvSpPr>
          <p:nvPr/>
        </p:nvSpPr>
        <p:spPr bwMode="auto">
          <a:xfrm>
            <a:off x="800100" y="5946775"/>
            <a:ext cx="7658100" cy="336550"/>
          </a:xfrm>
          <a:prstGeom prst="rect">
            <a:avLst/>
          </a:prstGeom>
          <a:noFill/>
          <a:ln w="9525">
            <a:noFill/>
            <a:miter lim="800000"/>
            <a:headEnd/>
            <a:tailEnd/>
          </a:ln>
          <a:effectLst/>
        </p:spPr>
        <p:txBody>
          <a:bodyPr wrap="none">
            <a:spAutoFit/>
          </a:bodyPr>
          <a:lstStyle/>
          <a:p>
            <a:r>
              <a:rPr lang="en-US" sz="1600" b="1" i="1">
                <a:solidFill>
                  <a:srgbClr val="0000FF"/>
                </a:solidFill>
              </a:rPr>
              <a:t>ELEMENT BELOW HAS ONE MORE ENERGY LEVEL THAN ELEMENT ABOVE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0307"/>
                                        </p:tgtEl>
                                        <p:attrNameLst>
                                          <p:attrName>style.visibility</p:attrName>
                                        </p:attrNameLst>
                                      </p:cBhvr>
                                      <p:to>
                                        <p:strVal val="visible"/>
                                      </p:to>
                                    </p:set>
                                    <p:animEffect transition="in" filter="dissolve">
                                      <p:cBhvr>
                                        <p:cTn id="7" dur="500"/>
                                        <p:tgtEl>
                                          <p:spTgt spid="61030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0308"/>
                                        </p:tgtEl>
                                        <p:attrNameLst>
                                          <p:attrName>style.visibility</p:attrName>
                                        </p:attrNameLst>
                                      </p:cBhvr>
                                      <p:to>
                                        <p:strVal val="visible"/>
                                      </p:to>
                                    </p:set>
                                    <p:animEffect transition="in" filter="dissolve">
                                      <p:cBhvr>
                                        <p:cTn id="12" dur="500"/>
                                        <p:tgtEl>
                                          <p:spTgt spid="610308"/>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10307"/>
                                        </p:tgtEl>
                                        <p:attrNameLst>
                                          <p:attrName>style.opacity</p:attrName>
                                        </p:attrNameLst>
                                      </p:cBhvr>
                                      <p:to>
                                        <p:strVal val="0.5"/>
                                      </p:to>
                                    </p:set>
                                    <p:animEffect filter="image" prLst="opacity: 0.5">
                                      <p:cBhvr rctx="IE">
                                        <p:cTn id="16" dur="indefinite"/>
                                        <p:tgtEl>
                                          <p:spTgt spid="610307"/>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10309"/>
                                        </p:tgtEl>
                                        <p:attrNameLst>
                                          <p:attrName>style.visibility</p:attrName>
                                        </p:attrNameLst>
                                      </p:cBhvr>
                                      <p:to>
                                        <p:strVal val="visible"/>
                                      </p:to>
                                    </p:set>
                                    <p:animEffect transition="in" filter="dissolve">
                                      <p:cBhvr>
                                        <p:cTn id="21" dur="500"/>
                                        <p:tgtEl>
                                          <p:spTgt spid="610309"/>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10308"/>
                                        </p:tgtEl>
                                        <p:attrNameLst>
                                          <p:attrName>style.opacity</p:attrName>
                                        </p:attrNameLst>
                                      </p:cBhvr>
                                      <p:to>
                                        <p:strVal val="0.5"/>
                                      </p:to>
                                    </p:set>
                                    <p:animEffect filter="image" prLst="opacity: 0.5">
                                      <p:cBhvr rctx="IE">
                                        <p:cTn id="25" dur="indefinite"/>
                                        <p:tgtEl>
                                          <p:spTgt spid="61030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10310"/>
                                        </p:tgtEl>
                                        <p:attrNameLst>
                                          <p:attrName>style.visibility</p:attrName>
                                        </p:attrNameLst>
                                      </p:cBhvr>
                                      <p:to>
                                        <p:strVal val="visible"/>
                                      </p:to>
                                    </p:set>
                                    <p:animEffect transition="in" filter="dissolve">
                                      <p:cBhvr>
                                        <p:cTn id="30" dur="500"/>
                                        <p:tgtEl>
                                          <p:spTgt spid="610310"/>
                                        </p:tgtEl>
                                      </p:cBhvr>
                                    </p:animEffect>
                                  </p:childTnLst>
                                </p:cTn>
                              </p:par>
                            </p:childTnLst>
                          </p:cTn>
                        </p:par>
                        <p:par>
                          <p:cTn id="31" fill="hold">
                            <p:stCondLst>
                              <p:cond delay="500"/>
                            </p:stCondLst>
                            <p:childTnLst>
                              <p:par>
                                <p:cTn id="32" presetID="9" presetClass="emph" presetSubtype="0" grpId="1" nodeType="afterEffect">
                                  <p:stCondLst>
                                    <p:cond delay="0"/>
                                  </p:stCondLst>
                                  <p:childTnLst>
                                    <p:set>
                                      <p:cBhvr rctx="PPT">
                                        <p:cTn id="33" dur="indefinite"/>
                                        <p:tgtEl>
                                          <p:spTgt spid="610309"/>
                                        </p:tgtEl>
                                        <p:attrNameLst>
                                          <p:attrName>style.opacity</p:attrName>
                                        </p:attrNameLst>
                                      </p:cBhvr>
                                      <p:to>
                                        <p:strVal val="0.5"/>
                                      </p:to>
                                    </p:set>
                                    <p:animEffect filter="image" prLst="opacity: 0.5">
                                      <p:cBhvr rctx="IE">
                                        <p:cTn id="34" dur="indefinite"/>
                                        <p:tgtEl>
                                          <p:spTgt spid="610309"/>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610311"/>
                                        </p:tgtEl>
                                        <p:attrNameLst>
                                          <p:attrName>style.visibility</p:attrName>
                                        </p:attrNameLst>
                                      </p:cBhvr>
                                      <p:to>
                                        <p:strVal val="visible"/>
                                      </p:to>
                                    </p:set>
                                    <p:animEffect transition="in" filter="dissolve">
                                      <p:cBhvr>
                                        <p:cTn id="39" dur="500"/>
                                        <p:tgtEl>
                                          <p:spTgt spid="610311"/>
                                        </p:tgtEl>
                                      </p:cBhvr>
                                    </p:animEffect>
                                  </p:childTnLst>
                                </p:cTn>
                              </p:par>
                            </p:childTnLst>
                          </p:cTn>
                        </p:par>
                        <p:par>
                          <p:cTn id="40" fill="hold">
                            <p:stCondLst>
                              <p:cond delay="500"/>
                            </p:stCondLst>
                            <p:childTnLst>
                              <p:par>
                                <p:cTn id="41" presetID="9" presetClass="emph" presetSubtype="0" grpId="1" nodeType="afterEffect">
                                  <p:stCondLst>
                                    <p:cond delay="0"/>
                                  </p:stCondLst>
                                  <p:childTnLst>
                                    <p:set>
                                      <p:cBhvr rctx="PPT">
                                        <p:cTn id="42" dur="indefinite"/>
                                        <p:tgtEl>
                                          <p:spTgt spid="610310"/>
                                        </p:tgtEl>
                                        <p:attrNameLst>
                                          <p:attrName>style.opacity</p:attrName>
                                        </p:attrNameLst>
                                      </p:cBhvr>
                                      <p:to>
                                        <p:strVal val="0.5"/>
                                      </p:to>
                                    </p:set>
                                    <p:animEffect filter="image" prLst="opacity: 0.5">
                                      <p:cBhvr rctx="IE">
                                        <p:cTn id="43" dur="indefinite"/>
                                        <p:tgtEl>
                                          <p:spTgt spid="610310"/>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610312"/>
                                        </p:tgtEl>
                                        <p:attrNameLst>
                                          <p:attrName>style.visibility</p:attrName>
                                        </p:attrNameLst>
                                      </p:cBhvr>
                                      <p:to>
                                        <p:strVal val="visible"/>
                                      </p:to>
                                    </p:set>
                                    <p:animEffect transition="in" filter="dissolve">
                                      <p:cBhvr>
                                        <p:cTn id="48" dur="500"/>
                                        <p:tgtEl>
                                          <p:spTgt spid="610312"/>
                                        </p:tgtEl>
                                      </p:cBhvr>
                                    </p:animEffect>
                                  </p:childTnLst>
                                </p:cTn>
                              </p:par>
                            </p:childTnLst>
                          </p:cTn>
                        </p:par>
                        <p:par>
                          <p:cTn id="49" fill="hold">
                            <p:stCondLst>
                              <p:cond delay="500"/>
                            </p:stCondLst>
                            <p:childTnLst>
                              <p:par>
                                <p:cTn id="50" presetID="9" presetClass="emph" presetSubtype="0" grpId="1" nodeType="afterEffect">
                                  <p:stCondLst>
                                    <p:cond delay="0"/>
                                  </p:stCondLst>
                                  <p:childTnLst>
                                    <p:set>
                                      <p:cBhvr rctx="PPT">
                                        <p:cTn id="51" dur="indefinite"/>
                                        <p:tgtEl>
                                          <p:spTgt spid="610311"/>
                                        </p:tgtEl>
                                        <p:attrNameLst>
                                          <p:attrName>style.opacity</p:attrName>
                                        </p:attrNameLst>
                                      </p:cBhvr>
                                      <p:to>
                                        <p:strVal val="0.5"/>
                                      </p:to>
                                    </p:set>
                                    <p:animEffect filter="image" prLst="opacity: 0.5">
                                      <p:cBhvr rctx="IE">
                                        <p:cTn id="52" dur="indefinite"/>
                                        <p:tgtEl>
                                          <p:spTgt spid="61031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610313"/>
                                        </p:tgtEl>
                                        <p:attrNameLst>
                                          <p:attrName>style.visibility</p:attrName>
                                        </p:attrNameLst>
                                      </p:cBhvr>
                                      <p:to>
                                        <p:strVal val="visible"/>
                                      </p:to>
                                    </p:set>
                                    <p:animEffect transition="in" filter="dissolve">
                                      <p:cBhvr>
                                        <p:cTn id="57" dur="500"/>
                                        <p:tgtEl>
                                          <p:spTgt spid="610313"/>
                                        </p:tgtEl>
                                      </p:cBhvr>
                                    </p:animEffect>
                                  </p:childTnLst>
                                </p:cTn>
                              </p:par>
                            </p:childTnLst>
                          </p:cTn>
                        </p:par>
                        <p:par>
                          <p:cTn id="58" fill="hold">
                            <p:stCondLst>
                              <p:cond delay="500"/>
                            </p:stCondLst>
                            <p:childTnLst>
                              <p:par>
                                <p:cTn id="59" presetID="9" presetClass="emph" presetSubtype="0" grpId="1" nodeType="afterEffect">
                                  <p:stCondLst>
                                    <p:cond delay="0"/>
                                  </p:stCondLst>
                                  <p:childTnLst>
                                    <p:set>
                                      <p:cBhvr rctx="PPT">
                                        <p:cTn id="60" dur="indefinite"/>
                                        <p:tgtEl>
                                          <p:spTgt spid="610312"/>
                                        </p:tgtEl>
                                        <p:attrNameLst>
                                          <p:attrName>style.opacity</p:attrName>
                                        </p:attrNameLst>
                                      </p:cBhvr>
                                      <p:to>
                                        <p:strVal val="0.5"/>
                                      </p:to>
                                    </p:set>
                                    <p:animEffect filter="image" prLst="opacity: 0.5">
                                      <p:cBhvr rctx="IE">
                                        <p:cTn id="61" dur="indefinite"/>
                                        <p:tgtEl>
                                          <p:spTgt spid="610312"/>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610314"/>
                                        </p:tgtEl>
                                        <p:attrNameLst>
                                          <p:attrName>style.visibility</p:attrName>
                                        </p:attrNameLst>
                                      </p:cBhvr>
                                      <p:to>
                                        <p:strVal val="visible"/>
                                      </p:to>
                                    </p:set>
                                    <p:animEffect transition="in" filter="dissolve">
                                      <p:cBhvr>
                                        <p:cTn id="66" dur="500"/>
                                        <p:tgtEl>
                                          <p:spTgt spid="610314"/>
                                        </p:tgtEl>
                                      </p:cBhvr>
                                    </p:animEffect>
                                  </p:childTnLst>
                                </p:cTn>
                              </p:par>
                            </p:childTnLst>
                          </p:cTn>
                        </p:par>
                        <p:par>
                          <p:cTn id="67" fill="hold">
                            <p:stCondLst>
                              <p:cond delay="500"/>
                            </p:stCondLst>
                            <p:childTnLst>
                              <p:par>
                                <p:cTn id="68" presetID="9" presetClass="emph" presetSubtype="0" grpId="1" nodeType="afterEffect">
                                  <p:stCondLst>
                                    <p:cond delay="0"/>
                                  </p:stCondLst>
                                  <p:childTnLst>
                                    <p:set>
                                      <p:cBhvr rctx="PPT">
                                        <p:cTn id="69" dur="indefinite"/>
                                        <p:tgtEl>
                                          <p:spTgt spid="610313"/>
                                        </p:tgtEl>
                                        <p:attrNameLst>
                                          <p:attrName>style.opacity</p:attrName>
                                        </p:attrNameLst>
                                      </p:cBhvr>
                                      <p:to>
                                        <p:strVal val="0.5"/>
                                      </p:to>
                                    </p:set>
                                    <p:animEffect filter="image" prLst="opacity: 0.5">
                                      <p:cBhvr rctx="IE">
                                        <p:cTn id="70" dur="indefinite"/>
                                        <p:tgtEl>
                                          <p:spTgt spid="610313"/>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610315"/>
                                        </p:tgtEl>
                                        <p:attrNameLst>
                                          <p:attrName>style.visibility</p:attrName>
                                        </p:attrNameLst>
                                      </p:cBhvr>
                                      <p:to>
                                        <p:strVal val="visible"/>
                                      </p:to>
                                    </p:set>
                                    <p:animEffect transition="in" filter="dissolve">
                                      <p:cBhvr>
                                        <p:cTn id="75" dur="500"/>
                                        <p:tgtEl>
                                          <p:spTgt spid="610315"/>
                                        </p:tgtEl>
                                      </p:cBhvr>
                                    </p:animEffect>
                                  </p:childTnLst>
                                </p:cTn>
                              </p:par>
                            </p:childTnLst>
                          </p:cTn>
                        </p:par>
                        <p:par>
                          <p:cTn id="76" fill="hold">
                            <p:stCondLst>
                              <p:cond delay="500"/>
                            </p:stCondLst>
                            <p:childTnLst>
                              <p:par>
                                <p:cTn id="77" presetID="9" presetClass="emph" presetSubtype="0" grpId="1" nodeType="afterEffect">
                                  <p:stCondLst>
                                    <p:cond delay="0"/>
                                  </p:stCondLst>
                                  <p:childTnLst>
                                    <p:set>
                                      <p:cBhvr rctx="PPT">
                                        <p:cTn id="78" dur="indefinite"/>
                                        <p:tgtEl>
                                          <p:spTgt spid="610314"/>
                                        </p:tgtEl>
                                        <p:attrNameLst>
                                          <p:attrName>style.opacity</p:attrName>
                                        </p:attrNameLst>
                                      </p:cBhvr>
                                      <p:to>
                                        <p:strVal val="0.5"/>
                                      </p:to>
                                    </p:set>
                                    <p:animEffect filter="image" prLst="opacity: 0.5">
                                      <p:cBhvr rctx="IE">
                                        <p:cTn id="79" dur="indefinite"/>
                                        <p:tgtEl>
                                          <p:spTgt spid="610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307" grpId="0"/>
      <p:bldP spid="610307" grpId="1"/>
      <p:bldP spid="610308" grpId="0"/>
      <p:bldP spid="610308" grpId="1"/>
      <p:bldP spid="610309" grpId="0"/>
      <p:bldP spid="610309" grpId="1"/>
      <p:bldP spid="610310" grpId="0"/>
      <p:bldP spid="610310" grpId="1"/>
      <p:bldP spid="610311" grpId="0"/>
      <p:bldP spid="610311" grpId="1"/>
      <p:bldP spid="610312" grpId="0"/>
      <p:bldP spid="610312" grpId="1"/>
      <p:bldP spid="610313" grpId="0"/>
      <p:bldP spid="610313" grpId="1"/>
      <p:bldP spid="610314" grpId="0"/>
      <p:bldP spid="610314" grpId="1"/>
      <p:bldP spid="61031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2" name="Picture1" descr="02_11bFigure_PH"/>
          <p:cNvPicPr>
            <a:picLocks noChangeAspect="1" noChangeArrowheads="1"/>
          </p:cNvPicPr>
          <p:nvPr/>
        </p:nvPicPr>
        <p:blipFill>
          <a:blip r:embed="rId3" cstate="print"/>
          <a:srcRect b="4968"/>
          <a:stretch>
            <a:fillRect/>
          </a:stretch>
        </p:blipFill>
        <p:spPr bwMode="auto">
          <a:xfrm>
            <a:off x="2757488" y="185738"/>
            <a:ext cx="3627437" cy="6164262"/>
          </a:xfrm>
          <a:prstGeom prst="rect">
            <a:avLst/>
          </a:prstGeom>
          <a:noFill/>
          <a:ln w="9525">
            <a:noFill/>
            <a:miter lim="800000"/>
            <a:headEnd/>
            <a:tailEnd/>
          </a:ln>
          <a:effectLst/>
        </p:spPr>
      </p:pic>
      <p:sp>
        <p:nvSpPr>
          <p:cNvPr id="588803" name="Rectangle 3"/>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endParaRPr lang="en-US"/>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8386" name="Rectangle 2"/>
          <p:cNvSpPr>
            <a:spLocks noGrp="1" noChangeArrowheads="1"/>
          </p:cNvSpPr>
          <p:nvPr>
            <p:ph type="title"/>
          </p:nvPr>
        </p:nvSpPr>
        <p:spPr>
          <a:xfrm>
            <a:off x="685800" y="228600"/>
            <a:ext cx="7772400" cy="685800"/>
          </a:xfrm>
          <a:noFill/>
          <a:ln/>
        </p:spPr>
        <p:txBody>
          <a:bodyPr lIns="90488" tIns="44450" rIns="90488" bIns="44450"/>
          <a:lstStyle/>
          <a:p>
            <a:r>
              <a:rPr lang="en-US" sz="4000"/>
              <a:t>Electronegativity</a:t>
            </a:r>
          </a:p>
        </p:txBody>
      </p:sp>
      <p:sp>
        <p:nvSpPr>
          <p:cNvPr id="528387" name="Rectangle 3"/>
          <p:cNvSpPr>
            <a:spLocks noGrp="1" noChangeArrowheads="1"/>
          </p:cNvSpPr>
          <p:nvPr>
            <p:ph type="body" idx="1"/>
          </p:nvPr>
        </p:nvSpPr>
        <p:spPr>
          <a:xfrm>
            <a:off x="5057775" y="2214563"/>
            <a:ext cx="4086225" cy="2133600"/>
          </a:xfrm>
          <a:noFill/>
          <a:ln/>
        </p:spPr>
        <p:txBody>
          <a:bodyPr lIns="90488" tIns="44450" rIns="90488" bIns="44450"/>
          <a:lstStyle/>
          <a:p>
            <a:pPr>
              <a:lnSpc>
                <a:spcPct val="90000"/>
              </a:lnSpc>
              <a:buFontTx/>
              <a:buNone/>
            </a:pPr>
            <a:r>
              <a:rPr lang="en-US">
                <a:effectLst>
                  <a:outerShdw blurRad="38100" dist="38100" dir="2700000" algn="tl">
                    <a:srgbClr val="C0C0C0"/>
                  </a:outerShdw>
                </a:effectLst>
              </a:rPr>
              <a:t>  </a:t>
            </a:r>
            <a:r>
              <a:rPr lang="en-US"/>
              <a:t>The ability of an</a:t>
            </a:r>
          </a:p>
          <a:p>
            <a:pPr>
              <a:lnSpc>
                <a:spcPct val="90000"/>
              </a:lnSpc>
              <a:buFontTx/>
              <a:buNone/>
            </a:pPr>
            <a:r>
              <a:rPr lang="en-US"/>
              <a:t>atom in a molecule </a:t>
            </a:r>
          </a:p>
          <a:p>
            <a:pPr>
              <a:lnSpc>
                <a:spcPct val="90000"/>
              </a:lnSpc>
              <a:buFontTx/>
              <a:buNone/>
            </a:pPr>
            <a:r>
              <a:rPr lang="en-US"/>
              <a:t>to attract shared</a:t>
            </a:r>
          </a:p>
          <a:p>
            <a:pPr>
              <a:lnSpc>
                <a:spcPct val="90000"/>
              </a:lnSpc>
              <a:buFontTx/>
              <a:buNone/>
            </a:pPr>
            <a:r>
              <a:rPr lang="en-US"/>
              <a:t>electrons to itself.</a:t>
            </a:r>
          </a:p>
        </p:txBody>
      </p:sp>
      <p:pic>
        <p:nvPicPr>
          <p:cNvPr id="528388" name="Picture 4" descr="pauling">
            <a:hlinkClick r:id="rId3" tooltip="Wikipedia -  L I N U S   P A U L I N G"/>
          </p:cNvPr>
          <p:cNvPicPr>
            <a:picLocks noChangeAspect="1" noChangeArrowheads="1"/>
          </p:cNvPicPr>
          <p:nvPr/>
        </p:nvPicPr>
        <p:blipFill>
          <a:blip r:embed="rId4" cstate="print"/>
          <a:srcRect/>
          <a:stretch>
            <a:fillRect/>
          </a:stretch>
        </p:blipFill>
        <p:spPr bwMode="auto">
          <a:xfrm>
            <a:off x="554038" y="1731963"/>
            <a:ext cx="4114800" cy="3902075"/>
          </a:xfrm>
          <a:prstGeom prst="rect">
            <a:avLst/>
          </a:prstGeom>
          <a:noFill/>
          <a:ln w="3175">
            <a:solidFill>
              <a:srgbClr val="976431"/>
            </a:solidFill>
            <a:miter lim="800000"/>
            <a:headEnd/>
            <a:tailEnd/>
          </a:ln>
        </p:spPr>
      </p:pic>
      <p:sp>
        <p:nvSpPr>
          <p:cNvPr id="528389" name="Text Box 5"/>
          <p:cNvSpPr txBox="1">
            <a:spLocks noChangeArrowheads="1"/>
          </p:cNvSpPr>
          <p:nvPr/>
        </p:nvSpPr>
        <p:spPr bwMode="auto">
          <a:xfrm>
            <a:off x="1189038" y="5641975"/>
            <a:ext cx="2606675" cy="762000"/>
          </a:xfrm>
          <a:prstGeom prst="rect">
            <a:avLst/>
          </a:prstGeom>
          <a:noFill/>
          <a:ln w="12700">
            <a:noFill/>
            <a:miter lim="800000"/>
            <a:headEnd/>
            <a:tailEnd/>
          </a:ln>
          <a:effectLst/>
        </p:spPr>
        <p:txBody>
          <a:bodyPr>
            <a:spAutoFit/>
          </a:bodyPr>
          <a:lstStyle/>
          <a:p>
            <a:pPr algn="ctr" eaLnBrk="0" hangingPunct="0"/>
            <a:r>
              <a:rPr lang="en-US" sz="2400"/>
              <a:t>Linus Pauling</a:t>
            </a:r>
          </a:p>
          <a:p>
            <a:pPr algn="ctr" eaLnBrk="0" hangingPunct="0"/>
            <a:r>
              <a:rPr lang="en-US" sz="2000"/>
              <a:t>1901 - 1994</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28387">
                                            <p:txEl>
                                              <p:pRg st="0" end="0"/>
                                            </p:txEl>
                                          </p:spTgt>
                                        </p:tgtEl>
                                        <p:attrNameLst>
                                          <p:attrName>style.visibility</p:attrName>
                                        </p:attrNameLst>
                                      </p:cBhvr>
                                      <p:to>
                                        <p:strVal val="visible"/>
                                      </p:to>
                                    </p:set>
                                    <p:anim calcmode="lin" valueType="num">
                                      <p:cBhvr additive="base">
                                        <p:cTn id="7" dur="500" fill="hold"/>
                                        <p:tgtEl>
                                          <p:spTgt spid="52838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283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28387">
                                            <p:txEl>
                                              <p:pRg st="1" end="1"/>
                                            </p:txEl>
                                          </p:spTgt>
                                        </p:tgtEl>
                                        <p:attrNameLst>
                                          <p:attrName>style.visibility</p:attrName>
                                        </p:attrNameLst>
                                      </p:cBhvr>
                                      <p:to>
                                        <p:strVal val="visible"/>
                                      </p:to>
                                    </p:set>
                                    <p:anim calcmode="lin" valueType="num">
                                      <p:cBhvr additive="base">
                                        <p:cTn id="13" dur="500" fill="hold"/>
                                        <p:tgtEl>
                                          <p:spTgt spid="52838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283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28387">
                                            <p:txEl>
                                              <p:pRg st="2" end="2"/>
                                            </p:txEl>
                                          </p:spTgt>
                                        </p:tgtEl>
                                        <p:attrNameLst>
                                          <p:attrName>style.visibility</p:attrName>
                                        </p:attrNameLst>
                                      </p:cBhvr>
                                      <p:to>
                                        <p:strVal val="visible"/>
                                      </p:to>
                                    </p:set>
                                    <p:anim calcmode="lin" valueType="num">
                                      <p:cBhvr additive="base">
                                        <p:cTn id="19" dur="500" fill="hold"/>
                                        <p:tgtEl>
                                          <p:spTgt spid="52838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283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528387">
                                            <p:txEl>
                                              <p:pRg st="3" end="3"/>
                                            </p:txEl>
                                          </p:spTgt>
                                        </p:tgtEl>
                                        <p:attrNameLst>
                                          <p:attrName>style.visibility</p:attrName>
                                        </p:attrNameLst>
                                      </p:cBhvr>
                                      <p:to>
                                        <p:strVal val="visible"/>
                                      </p:to>
                                    </p:set>
                                    <p:anim calcmode="lin" valueType="num">
                                      <p:cBhvr additive="base">
                                        <p:cTn id="25" dur="500" fill="hold"/>
                                        <p:tgtEl>
                                          <p:spTgt spid="52838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2838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387"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75" name="Rectangle 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476" name="Rectangle 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77" name="Rectangle 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78" name="Rectangle 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79" name="Rectangle 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0" name="Rectangle 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481" name="Rectangle 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2" name="Rectangle 1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3" name="Rectangle 1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4" name="Rectangle 1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5" name="Rectangle 1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6" name="Rectangle 1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7" name="Rectangle 1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8" name="Rectangle 1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89" name="Rectangle 1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0" name="Rectangle 1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491" name="Rectangle 1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2" name="Rectangle 2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3" name="Rectangle 2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4" name="Rectangle 2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5" name="Rectangle 2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6" name="Rectangle 2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7" name="Rectangle 2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8" name="Rectangle 2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499" name="Rectangle 27"/>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0" name="Rectangle 28"/>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1" name="Rectangle 29"/>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2" name="Rectangle 3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3" name="Rectangle 3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4" name="Rectangle 3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5" name="Rectangle 3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6" name="Rectangle 3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7" name="Rectangle 3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08" name="Rectangle 3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509" name="Rectangle 3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0" name="Rectangle 3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1" name="Rectangle 3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2" name="Rectangle 4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3" name="Rectangle 41"/>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4" name="Rectangle 42"/>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5" name="Rectangle 43"/>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6" name="Rectangle 44"/>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7" name="Rectangle 45"/>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8" name="Rectangle 46"/>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19" name="Rectangle 47"/>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0" name="Rectangle 48"/>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1" name="Rectangle 4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2" name="Rectangle 5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3" name="Rectangle 5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4" name="Rectangle 5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5" name="Rectangle 5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6" name="Rectangle 5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527" name="Rectangle 5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8" name="Rectangle 5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29" name="Rectangle 57"/>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0" name="Rectangle 58"/>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1" name="Rectangle 59"/>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2" name="Rectangle 60"/>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3" name="Rectangle 61"/>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4" name="Rectangle 62"/>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5" name="Rectangle 63"/>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6" name="Rectangle 64"/>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7" name="Rectangle 65"/>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8" name="Rectangle 66"/>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39" name="Rectangle 67"/>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40" name="Rectangle 68"/>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41" name="Rectangle 69"/>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42" name="Rectangle 70"/>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43" name="Rectangle 71"/>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544" name="Rectangle 72"/>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546" name="Text Box 74"/>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489547" name="Text Box 75"/>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489548" name="Text Box 76"/>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489549" name="Text Box 77"/>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489550" name="Text Box 78"/>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489551" name="Text Box 79"/>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489624" name="Text Box 152"/>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489625" name="Text Box 153"/>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489626" name="Text Box 154"/>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489627" name="Text Box 155"/>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489628" name="Text Box 156"/>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489629" name="Text Box 157"/>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489630" name="Rectangle 158"/>
          <p:cNvSpPr>
            <a:spLocks noGrp="1" noChangeArrowheads="1"/>
          </p:cNvSpPr>
          <p:nvPr>
            <p:ph type="title"/>
          </p:nvPr>
        </p:nvSpPr>
        <p:spPr>
          <a:xfrm>
            <a:off x="2133600" y="533400"/>
            <a:ext cx="4800600" cy="609600"/>
          </a:xfrm>
        </p:spPr>
        <p:txBody>
          <a:bodyPr/>
          <a:lstStyle/>
          <a:p>
            <a:r>
              <a:rPr lang="en-US"/>
              <a:t>Electronegativities</a:t>
            </a:r>
          </a:p>
        </p:txBody>
      </p:sp>
      <p:sp>
        <p:nvSpPr>
          <p:cNvPr id="489631" name="AutoShape 159">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489639" name="Rectangle 167"/>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89644" name="Rectangle 172"/>
          <p:cNvSpPr>
            <a:spLocks noChangeArrowheads="1"/>
          </p:cNvSpPr>
          <p:nvPr/>
        </p:nvSpPr>
        <p:spPr bwMode="auto">
          <a:xfrm>
            <a:off x="1295400" y="4648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645" name="Rectangle 173"/>
          <p:cNvSpPr>
            <a:spLocks noChangeArrowheads="1"/>
          </p:cNvSpPr>
          <p:nvPr/>
        </p:nvSpPr>
        <p:spPr bwMode="auto">
          <a:xfrm>
            <a:off x="1676400" y="4648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89646" name="Text Box 174"/>
          <p:cNvSpPr txBox="1">
            <a:spLocks noChangeArrowheads="1"/>
          </p:cNvSpPr>
          <p:nvPr/>
        </p:nvSpPr>
        <p:spPr bwMode="auto">
          <a:xfrm>
            <a:off x="974725" y="4762500"/>
            <a:ext cx="268288" cy="274638"/>
          </a:xfrm>
          <a:prstGeom prst="rect">
            <a:avLst/>
          </a:prstGeom>
          <a:noFill/>
          <a:ln w="9525">
            <a:noFill/>
            <a:miter lim="800000"/>
            <a:headEnd/>
            <a:tailEnd/>
          </a:ln>
          <a:effectLst/>
        </p:spPr>
        <p:txBody>
          <a:bodyPr wrap="none">
            <a:spAutoFit/>
          </a:bodyPr>
          <a:lstStyle/>
          <a:p>
            <a:r>
              <a:rPr lang="en-US" sz="1200" b="1"/>
              <a:t>7</a:t>
            </a:r>
          </a:p>
        </p:txBody>
      </p:sp>
      <p:sp>
        <p:nvSpPr>
          <p:cNvPr id="489650" name="Rectangle 178"/>
          <p:cNvSpPr>
            <a:spLocks noChangeArrowheads="1"/>
          </p:cNvSpPr>
          <p:nvPr/>
        </p:nvSpPr>
        <p:spPr bwMode="auto">
          <a:xfrm>
            <a:off x="2057400" y="4648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grpSp>
        <p:nvGrpSpPr>
          <p:cNvPr id="489691" name="Group 219"/>
          <p:cNvGrpSpPr>
            <a:grpSpLocks/>
          </p:cNvGrpSpPr>
          <p:nvPr/>
        </p:nvGrpSpPr>
        <p:grpSpPr bwMode="auto">
          <a:xfrm>
            <a:off x="1676400" y="1981200"/>
            <a:ext cx="5334000" cy="4208463"/>
            <a:chOff x="1056" y="1248"/>
            <a:chExt cx="3360" cy="2651"/>
          </a:xfrm>
        </p:grpSpPr>
        <p:sp>
          <p:nvSpPr>
            <p:cNvPr id="489561" name="Rectangle 89"/>
            <p:cNvSpPr>
              <a:spLocks noChangeArrowheads="1"/>
            </p:cNvSpPr>
            <p:nvPr/>
          </p:nvSpPr>
          <p:spPr bwMode="auto">
            <a:xfrm>
              <a:off x="1056" y="1248"/>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1.5</a:t>
              </a:r>
              <a:endParaRPr lang="en-US" sz="1000" baseline="30000"/>
            </a:p>
          </p:txBody>
        </p:sp>
        <p:sp>
          <p:nvSpPr>
            <p:cNvPr id="489563" name="Rectangle 91"/>
            <p:cNvSpPr>
              <a:spLocks noChangeArrowheads="1"/>
            </p:cNvSpPr>
            <p:nvPr/>
          </p:nvSpPr>
          <p:spPr bwMode="auto">
            <a:xfrm>
              <a:off x="3696" y="1584"/>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1.5</a:t>
              </a:r>
              <a:endParaRPr lang="en-US" sz="1000" baseline="30000"/>
            </a:p>
          </p:txBody>
        </p:sp>
        <p:sp>
          <p:nvSpPr>
            <p:cNvPr id="489564" name="Rectangle 92"/>
            <p:cNvSpPr>
              <a:spLocks noChangeArrowheads="1"/>
            </p:cNvSpPr>
            <p:nvPr/>
          </p:nvSpPr>
          <p:spPr bwMode="auto">
            <a:xfrm>
              <a:off x="3936" y="1584"/>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1.8</a:t>
              </a:r>
              <a:endParaRPr lang="en-US" sz="1000" baseline="30000"/>
            </a:p>
          </p:txBody>
        </p:sp>
        <p:sp>
          <p:nvSpPr>
            <p:cNvPr id="489572" name="Rectangle 100"/>
            <p:cNvSpPr>
              <a:spLocks noChangeArrowheads="1"/>
            </p:cNvSpPr>
            <p:nvPr/>
          </p:nvSpPr>
          <p:spPr bwMode="auto">
            <a:xfrm>
              <a:off x="153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1.5</a:t>
              </a:r>
              <a:endParaRPr lang="en-US" sz="1000" baseline="30000"/>
            </a:p>
          </p:txBody>
        </p:sp>
        <p:sp>
          <p:nvSpPr>
            <p:cNvPr id="489573" name="Rectangle 101"/>
            <p:cNvSpPr>
              <a:spLocks noChangeArrowheads="1"/>
            </p:cNvSpPr>
            <p:nvPr/>
          </p:nvSpPr>
          <p:spPr bwMode="auto">
            <a:xfrm>
              <a:off x="177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1.6</a:t>
              </a:r>
              <a:endParaRPr lang="en-US" sz="1000" baseline="30000"/>
            </a:p>
          </p:txBody>
        </p:sp>
        <p:sp>
          <p:nvSpPr>
            <p:cNvPr id="489574" name="Rectangle 102"/>
            <p:cNvSpPr>
              <a:spLocks noChangeArrowheads="1"/>
            </p:cNvSpPr>
            <p:nvPr/>
          </p:nvSpPr>
          <p:spPr bwMode="auto">
            <a:xfrm>
              <a:off x="201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1.6</a:t>
              </a:r>
              <a:endParaRPr lang="en-US" sz="1000" baseline="30000"/>
            </a:p>
          </p:txBody>
        </p:sp>
        <p:sp>
          <p:nvSpPr>
            <p:cNvPr id="489575" name="Rectangle 103"/>
            <p:cNvSpPr>
              <a:spLocks noChangeArrowheads="1"/>
            </p:cNvSpPr>
            <p:nvPr/>
          </p:nvSpPr>
          <p:spPr bwMode="auto">
            <a:xfrm>
              <a:off x="225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1.5</a:t>
              </a:r>
              <a:endParaRPr lang="en-US" sz="1000" baseline="30000"/>
            </a:p>
          </p:txBody>
        </p:sp>
        <p:sp>
          <p:nvSpPr>
            <p:cNvPr id="489576" name="Rectangle 104"/>
            <p:cNvSpPr>
              <a:spLocks noChangeArrowheads="1"/>
            </p:cNvSpPr>
            <p:nvPr/>
          </p:nvSpPr>
          <p:spPr bwMode="auto">
            <a:xfrm>
              <a:off x="249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1.8</a:t>
              </a:r>
              <a:endParaRPr lang="en-US" sz="1000" baseline="30000"/>
            </a:p>
          </p:txBody>
        </p:sp>
        <p:sp>
          <p:nvSpPr>
            <p:cNvPr id="489577" name="Rectangle 105"/>
            <p:cNvSpPr>
              <a:spLocks noChangeArrowheads="1"/>
            </p:cNvSpPr>
            <p:nvPr/>
          </p:nvSpPr>
          <p:spPr bwMode="auto">
            <a:xfrm>
              <a:off x="273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1.8</a:t>
              </a:r>
              <a:endParaRPr lang="en-US" sz="1000" baseline="30000"/>
            </a:p>
          </p:txBody>
        </p:sp>
        <p:sp>
          <p:nvSpPr>
            <p:cNvPr id="489578" name="Rectangle 106"/>
            <p:cNvSpPr>
              <a:spLocks noChangeArrowheads="1"/>
            </p:cNvSpPr>
            <p:nvPr/>
          </p:nvSpPr>
          <p:spPr bwMode="auto">
            <a:xfrm>
              <a:off x="297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1.8</a:t>
              </a:r>
              <a:endParaRPr lang="en-US" sz="1000" baseline="30000"/>
            </a:p>
          </p:txBody>
        </p:sp>
        <p:sp>
          <p:nvSpPr>
            <p:cNvPr id="489579" name="Rectangle 107"/>
            <p:cNvSpPr>
              <a:spLocks noChangeArrowheads="1"/>
            </p:cNvSpPr>
            <p:nvPr/>
          </p:nvSpPr>
          <p:spPr bwMode="auto">
            <a:xfrm>
              <a:off x="321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1.9</a:t>
              </a:r>
              <a:endParaRPr lang="en-US" sz="1000" baseline="30000"/>
            </a:p>
          </p:txBody>
        </p:sp>
        <p:sp>
          <p:nvSpPr>
            <p:cNvPr id="489580" name="Rectangle 108"/>
            <p:cNvSpPr>
              <a:spLocks noChangeArrowheads="1"/>
            </p:cNvSpPr>
            <p:nvPr/>
          </p:nvSpPr>
          <p:spPr bwMode="auto">
            <a:xfrm>
              <a:off x="345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1.7</a:t>
              </a:r>
              <a:endParaRPr lang="en-US" sz="1000" baseline="30000"/>
            </a:p>
          </p:txBody>
        </p:sp>
        <p:sp>
          <p:nvSpPr>
            <p:cNvPr id="489581" name="Rectangle 109"/>
            <p:cNvSpPr>
              <a:spLocks noChangeArrowheads="1"/>
            </p:cNvSpPr>
            <p:nvPr/>
          </p:nvSpPr>
          <p:spPr bwMode="auto">
            <a:xfrm>
              <a:off x="369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1.6</a:t>
              </a:r>
              <a:endParaRPr lang="en-US" sz="1000" baseline="30000"/>
            </a:p>
          </p:txBody>
        </p:sp>
        <p:sp>
          <p:nvSpPr>
            <p:cNvPr id="489582" name="Rectangle 110"/>
            <p:cNvSpPr>
              <a:spLocks noChangeArrowheads="1"/>
            </p:cNvSpPr>
            <p:nvPr/>
          </p:nvSpPr>
          <p:spPr bwMode="auto">
            <a:xfrm>
              <a:off x="3936" y="1920"/>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1.8</a:t>
              </a:r>
              <a:endParaRPr lang="en-US" sz="1000" baseline="30000"/>
            </a:p>
          </p:txBody>
        </p:sp>
        <p:sp>
          <p:nvSpPr>
            <p:cNvPr id="489591" name="Rectangle 119"/>
            <p:cNvSpPr>
              <a:spLocks noChangeArrowheads="1"/>
            </p:cNvSpPr>
            <p:nvPr/>
          </p:nvSpPr>
          <p:spPr bwMode="auto">
            <a:xfrm>
              <a:off x="177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1.6</a:t>
              </a:r>
              <a:endParaRPr lang="en-US" sz="1000" baseline="30000"/>
            </a:p>
          </p:txBody>
        </p:sp>
        <p:sp>
          <p:nvSpPr>
            <p:cNvPr id="489592" name="Rectangle 120"/>
            <p:cNvSpPr>
              <a:spLocks noChangeArrowheads="1"/>
            </p:cNvSpPr>
            <p:nvPr/>
          </p:nvSpPr>
          <p:spPr bwMode="auto">
            <a:xfrm>
              <a:off x="201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1.8</a:t>
              </a:r>
              <a:endParaRPr lang="en-US" sz="1000" baseline="30000"/>
            </a:p>
          </p:txBody>
        </p:sp>
        <p:sp>
          <p:nvSpPr>
            <p:cNvPr id="489593" name="Rectangle 121"/>
            <p:cNvSpPr>
              <a:spLocks noChangeArrowheads="1"/>
            </p:cNvSpPr>
            <p:nvPr/>
          </p:nvSpPr>
          <p:spPr bwMode="auto">
            <a:xfrm>
              <a:off x="225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1.9</a:t>
              </a:r>
              <a:endParaRPr lang="en-US" sz="1000" baseline="30000"/>
            </a:p>
          </p:txBody>
        </p:sp>
        <p:sp>
          <p:nvSpPr>
            <p:cNvPr id="489597" name="Rectangle 125"/>
            <p:cNvSpPr>
              <a:spLocks noChangeArrowheads="1"/>
            </p:cNvSpPr>
            <p:nvPr/>
          </p:nvSpPr>
          <p:spPr bwMode="auto">
            <a:xfrm>
              <a:off x="321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1.9</a:t>
              </a:r>
              <a:endParaRPr lang="en-US" sz="1000" baseline="30000"/>
            </a:p>
          </p:txBody>
        </p:sp>
        <p:sp>
          <p:nvSpPr>
            <p:cNvPr id="489598" name="Rectangle 126"/>
            <p:cNvSpPr>
              <a:spLocks noChangeArrowheads="1"/>
            </p:cNvSpPr>
            <p:nvPr/>
          </p:nvSpPr>
          <p:spPr bwMode="auto">
            <a:xfrm>
              <a:off x="345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1.7</a:t>
              </a:r>
              <a:endParaRPr lang="en-US" sz="1000" baseline="30000"/>
            </a:p>
          </p:txBody>
        </p:sp>
        <p:sp>
          <p:nvSpPr>
            <p:cNvPr id="489599" name="Rectangle 127"/>
            <p:cNvSpPr>
              <a:spLocks noChangeArrowheads="1"/>
            </p:cNvSpPr>
            <p:nvPr/>
          </p:nvSpPr>
          <p:spPr bwMode="auto">
            <a:xfrm>
              <a:off x="369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1.7</a:t>
              </a:r>
              <a:endParaRPr lang="en-US" sz="1000" baseline="30000"/>
            </a:p>
          </p:txBody>
        </p:sp>
        <p:sp>
          <p:nvSpPr>
            <p:cNvPr id="489600" name="Rectangle 128"/>
            <p:cNvSpPr>
              <a:spLocks noChangeArrowheads="1"/>
            </p:cNvSpPr>
            <p:nvPr/>
          </p:nvSpPr>
          <p:spPr bwMode="auto">
            <a:xfrm>
              <a:off x="393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1.8</a:t>
              </a:r>
              <a:endParaRPr lang="en-US" sz="1000" baseline="30000"/>
            </a:p>
          </p:txBody>
        </p:sp>
        <p:sp>
          <p:nvSpPr>
            <p:cNvPr id="489601" name="Rectangle 129"/>
            <p:cNvSpPr>
              <a:spLocks noChangeArrowheads="1"/>
            </p:cNvSpPr>
            <p:nvPr/>
          </p:nvSpPr>
          <p:spPr bwMode="auto">
            <a:xfrm>
              <a:off x="4176" y="2256"/>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1.9</a:t>
              </a:r>
              <a:endParaRPr lang="en-US" sz="1000" baseline="30000"/>
            </a:p>
          </p:txBody>
        </p:sp>
        <p:sp>
          <p:nvSpPr>
            <p:cNvPr id="489608" name="Rectangle 136"/>
            <p:cNvSpPr>
              <a:spLocks noChangeArrowheads="1"/>
            </p:cNvSpPr>
            <p:nvPr/>
          </p:nvSpPr>
          <p:spPr bwMode="auto">
            <a:xfrm>
              <a:off x="177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1.5</a:t>
              </a:r>
              <a:endParaRPr lang="en-US" sz="1000" baseline="30000"/>
            </a:p>
          </p:txBody>
        </p:sp>
        <p:sp>
          <p:nvSpPr>
            <p:cNvPr id="489609" name="Rectangle 137"/>
            <p:cNvSpPr>
              <a:spLocks noChangeArrowheads="1"/>
            </p:cNvSpPr>
            <p:nvPr/>
          </p:nvSpPr>
          <p:spPr bwMode="auto">
            <a:xfrm>
              <a:off x="201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1.7</a:t>
              </a:r>
              <a:endParaRPr lang="en-US" sz="1000" baseline="30000"/>
            </a:p>
          </p:txBody>
        </p:sp>
        <p:sp>
          <p:nvSpPr>
            <p:cNvPr id="489610" name="Rectangle 138"/>
            <p:cNvSpPr>
              <a:spLocks noChangeArrowheads="1"/>
            </p:cNvSpPr>
            <p:nvPr/>
          </p:nvSpPr>
          <p:spPr bwMode="auto">
            <a:xfrm>
              <a:off x="225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1.9</a:t>
              </a:r>
              <a:endParaRPr lang="en-US" sz="1000" baseline="30000"/>
            </a:p>
          </p:txBody>
        </p:sp>
        <p:sp>
          <p:nvSpPr>
            <p:cNvPr id="489615" name="Rectangle 143"/>
            <p:cNvSpPr>
              <a:spLocks noChangeArrowheads="1"/>
            </p:cNvSpPr>
            <p:nvPr/>
          </p:nvSpPr>
          <p:spPr bwMode="auto">
            <a:xfrm>
              <a:off x="345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1.9</a:t>
              </a:r>
              <a:endParaRPr lang="en-US" sz="1000" baseline="30000"/>
            </a:p>
          </p:txBody>
        </p:sp>
        <p:sp>
          <p:nvSpPr>
            <p:cNvPr id="489616" name="Rectangle 144"/>
            <p:cNvSpPr>
              <a:spLocks noChangeArrowheads="1"/>
            </p:cNvSpPr>
            <p:nvPr/>
          </p:nvSpPr>
          <p:spPr bwMode="auto">
            <a:xfrm>
              <a:off x="369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1.8</a:t>
              </a:r>
              <a:endParaRPr lang="en-US" sz="1000" baseline="30000"/>
            </a:p>
          </p:txBody>
        </p:sp>
        <p:sp>
          <p:nvSpPr>
            <p:cNvPr id="489617" name="Rectangle 145"/>
            <p:cNvSpPr>
              <a:spLocks noChangeArrowheads="1"/>
            </p:cNvSpPr>
            <p:nvPr/>
          </p:nvSpPr>
          <p:spPr bwMode="auto">
            <a:xfrm>
              <a:off x="393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1.8</a:t>
              </a:r>
              <a:endParaRPr lang="en-US" sz="1000" baseline="30000"/>
            </a:p>
          </p:txBody>
        </p:sp>
        <p:sp>
          <p:nvSpPr>
            <p:cNvPr id="489618" name="Rectangle 146"/>
            <p:cNvSpPr>
              <a:spLocks noChangeArrowheads="1"/>
            </p:cNvSpPr>
            <p:nvPr/>
          </p:nvSpPr>
          <p:spPr bwMode="auto">
            <a:xfrm>
              <a:off x="4176" y="2592"/>
              <a:ext cx="240" cy="336"/>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1.9</a:t>
              </a:r>
              <a:endParaRPr lang="en-US" sz="1000" baseline="30000"/>
            </a:p>
          </p:txBody>
        </p:sp>
        <p:sp>
          <p:nvSpPr>
            <p:cNvPr id="489635" name="Rectangle 163"/>
            <p:cNvSpPr>
              <a:spLocks noChangeArrowheads="1"/>
            </p:cNvSpPr>
            <p:nvPr/>
          </p:nvSpPr>
          <p:spPr bwMode="auto">
            <a:xfrm>
              <a:off x="2959" y="3707"/>
              <a:ext cx="144" cy="144"/>
            </a:xfrm>
            <a:prstGeom prst="rect">
              <a:avLst/>
            </a:prstGeom>
            <a:solidFill>
              <a:srgbClr val="E7CFB7">
                <a:alpha val="50000"/>
              </a:srgbClr>
            </a:solidFill>
            <a:ln w="9525">
              <a:solidFill>
                <a:schemeClr val="tx1"/>
              </a:solidFill>
              <a:miter lim="800000"/>
              <a:headEnd/>
              <a:tailEnd/>
            </a:ln>
            <a:effectLst/>
          </p:spPr>
          <p:txBody>
            <a:bodyPr wrap="none" anchor="ctr"/>
            <a:lstStyle/>
            <a:p>
              <a:endParaRPr lang="en-US"/>
            </a:p>
          </p:txBody>
        </p:sp>
        <p:sp>
          <p:nvSpPr>
            <p:cNvPr id="489637" name="Text Box 165"/>
            <p:cNvSpPr txBox="1">
              <a:spLocks noChangeArrowheads="1"/>
            </p:cNvSpPr>
            <p:nvPr/>
          </p:nvSpPr>
          <p:spPr bwMode="auto">
            <a:xfrm>
              <a:off x="3115" y="3707"/>
              <a:ext cx="525" cy="192"/>
            </a:xfrm>
            <a:prstGeom prst="rect">
              <a:avLst/>
            </a:prstGeom>
            <a:noFill/>
            <a:ln w="9525">
              <a:noFill/>
              <a:miter lim="800000"/>
              <a:headEnd/>
              <a:tailEnd/>
            </a:ln>
            <a:effectLst/>
          </p:spPr>
          <p:txBody>
            <a:bodyPr wrap="none">
              <a:spAutoFit/>
            </a:bodyPr>
            <a:lstStyle/>
            <a:p>
              <a:r>
                <a:rPr lang="en-US" sz="1400"/>
                <a:t>1.5 - 1.9</a:t>
              </a:r>
            </a:p>
          </p:txBody>
        </p:sp>
      </p:grpSp>
      <p:grpSp>
        <p:nvGrpSpPr>
          <p:cNvPr id="489694" name="Group 222"/>
          <p:cNvGrpSpPr>
            <a:grpSpLocks/>
          </p:cNvGrpSpPr>
          <p:nvPr/>
        </p:nvGrpSpPr>
        <p:grpSpPr bwMode="auto">
          <a:xfrm>
            <a:off x="6221413" y="1981200"/>
            <a:ext cx="1550987" cy="4208463"/>
            <a:chOff x="3919" y="1248"/>
            <a:chExt cx="977" cy="2651"/>
          </a:xfrm>
        </p:grpSpPr>
        <p:sp>
          <p:nvSpPr>
            <p:cNvPr id="489555" name="Rectangle 83"/>
            <p:cNvSpPr>
              <a:spLocks noChangeArrowheads="1"/>
            </p:cNvSpPr>
            <p:nvPr/>
          </p:nvSpPr>
          <p:spPr bwMode="auto">
            <a:xfrm>
              <a:off x="4176" y="1248"/>
              <a:ext cx="240" cy="336"/>
            </a:xfrm>
            <a:prstGeom prst="rect">
              <a:avLst/>
            </a:prstGeom>
            <a:solidFill>
              <a:srgbClr val="976431"/>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3.0</a:t>
              </a:r>
              <a:endParaRPr lang="en-US" sz="1000" baseline="30000"/>
            </a:p>
          </p:txBody>
        </p:sp>
        <p:sp>
          <p:nvSpPr>
            <p:cNvPr id="489556" name="Rectangle 84"/>
            <p:cNvSpPr>
              <a:spLocks noChangeArrowheads="1"/>
            </p:cNvSpPr>
            <p:nvPr/>
          </p:nvSpPr>
          <p:spPr bwMode="auto">
            <a:xfrm>
              <a:off x="4416" y="1248"/>
              <a:ext cx="240" cy="336"/>
            </a:xfrm>
            <a:prstGeom prst="rect">
              <a:avLst/>
            </a:prstGeom>
            <a:solidFill>
              <a:srgbClr val="976431"/>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3.5</a:t>
              </a:r>
              <a:endParaRPr lang="en-US" sz="1000" baseline="30000"/>
            </a:p>
          </p:txBody>
        </p:sp>
        <p:sp>
          <p:nvSpPr>
            <p:cNvPr id="489557" name="Rectangle 85"/>
            <p:cNvSpPr>
              <a:spLocks noChangeArrowheads="1"/>
            </p:cNvSpPr>
            <p:nvPr/>
          </p:nvSpPr>
          <p:spPr bwMode="auto">
            <a:xfrm>
              <a:off x="4656" y="1248"/>
              <a:ext cx="240" cy="336"/>
            </a:xfrm>
            <a:prstGeom prst="rect">
              <a:avLst/>
            </a:prstGeom>
            <a:solidFill>
              <a:srgbClr val="976431"/>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4.0</a:t>
              </a:r>
              <a:endParaRPr lang="en-US" sz="1000" baseline="30000"/>
            </a:p>
          </p:txBody>
        </p:sp>
        <p:sp>
          <p:nvSpPr>
            <p:cNvPr id="489567" name="Rectangle 95"/>
            <p:cNvSpPr>
              <a:spLocks noChangeArrowheads="1"/>
            </p:cNvSpPr>
            <p:nvPr/>
          </p:nvSpPr>
          <p:spPr bwMode="auto">
            <a:xfrm>
              <a:off x="4656" y="1584"/>
              <a:ext cx="240" cy="336"/>
            </a:xfrm>
            <a:prstGeom prst="rect">
              <a:avLst/>
            </a:prstGeom>
            <a:solidFill>
              <a:srgbClr val="976431"/>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3.0</a:t>
              </a:r>
              <a:endParaRPr lang="en-US" sz="1000" baseline="30000"/>
            </a:p>
          </p:txBody>
        </p:sp>
        <p:sp>
          <p:nvSpPr>
            <p:cNvPr id="489636" name="Rectangle 164"/>
            <p:cNvSpPr>
              <a:spLocks noChangeArrowheads="1"/>
            </p:cNvSpPr>
            <p:nvPr/>
          </p:nvSpPr>
          <p:spPr bwMode="auto">
            <a:xfrm>
              <a:off x="3919" y="3707"/>
              <a:ext cx="144" cy="144"/>
            </a:xfrm>
            <a:prstGeom prst="rect">
              <a:avLst/>
            </a:prstGeom>
            <a:solidFill>
              <a:srgbClr val="976431"/>
            </a:solidFill>
            <a:ln w="9525">
              <a:solidFill>
                <a:schemeClr val="tx1"/>
              </a:solidFill>
              <a:miter lim="800000"/>
              <a:headEnd/>
              <a:tailEnd/>
            </a:ln>
            <a:effectLst/>
          </p:spPr>
          <p:txBody>
            <a:bodyPr wrap="none" anchor="ctr"/>
            <a:lstStyle/>
            <a:p>
              <a:endParaRPr lang="en-US"/>
            </a:p>
          </p:txBody>
        </p:sp>
        <p:sp>
          <p:nvSpPr>
            <p:cNvPr id="489638" name="Text Box 166"/>
            <p:cNvSpPr txBox="1">
              <a:spLocks noChangeArrowheads="1"/>
            </p:cNvSpPr>
            <p:nvPr/>
          </p:nvSpPr>
          <p:spPr bwMode="auto">
            <a:xfrm>
              <a:off x="4075" y="3707"/>
              <a:ext cx="525" cy="192"/>
            </a:xfrm>
            <a:prstGeom prst="rect">
              <a:avLst/>
            </a:prstGeom>
            <a:noFill/>
            <a:ln w="9525">
              <a:noFill/>
              <a:miter lim="800000"/>
              <a:headEnd/>
              <a:tailEnd/>
            </a:ln>
            <a:effectLst/>
          </p:spPr>
          <p:txBody>
            <a:bodyPr wrap="none">
              <a:spAutoFit/>
            </a:bodyPr>
            <a:lstStyle/>
            <a:p>
              <a:r>
                <a:rPr lang="en-US" sz="1400"/>
                <a:t>3.0 - 4.0</a:t>
              </a:r>
            </a:p>
          </p:txBody>
        </p:sp>
      </p:grpSp>
      <p:grpSp>
        <p:nvGrpSpPr>
          <p:cNvPr id="489693" name="Group 221"/>
          <p:cNvGrpSpPr>
            <a:grpSpLocks/>
          </p:cNvGrpSpPr>
          <p:nvPr/>
        </p:nvGrpSpPr>
        <p:grpSpPr bwMode="auto">
          <a:xfrm>
            <a:off x="6221413" y="1981200"/>
            <a:ext cx="1550987" cy="3856038"/>
            <a:chOff x="3919" y="1248"/>
            <a:chExt cx="977" cy="2429"/>
          </a:xfrm>
        </p:grpSpPr>
        <p:sp>
          <p:nvSpPr>
            <p:cNvPr id="489554" name="Rectangle 82"/>
            <p:cNvSpPr>
              <a:spLocks noChangeArrowheads="1"/>
            </p:cNvSpPr>
            <p:nvPr/>
          </p:nvSpPr>
          <p:spPr bwMode="auto">
            <a:xfrm>
              <a:off x="3936" y="1248"/>
              <a:ext cx="240" cy="336"/>
            </a:xfrm>
            <a:prstGeom prst="rect">
              <a:avLst/>
            </a:prstGeom>
            <a:solidFill>
              <a:srgbClr val="B97B3D"/>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2.5</a:t>
              </a:r>
              <a:endParaRPr lang="en-US" sz="1000" baseline="30000"/>
            </a:p>
          </p:txBody>
        </p:sp>
        <p:sp>
          <p:nvSpPr>
            <p:cNvPr id="489566" name="Rectangle 94"/>
            <p:cNvSpPr>
              <a:spLocks noChangeArrowheads="1"/>
            </p:cNvSpPr>
            <p:nvPr/>
          </p:nvSpPr>
          <p:spPr bwMode="auto">
            <a:xfrm>
              <a:off x="4416" y="1584"/>
              <a:ext cx="240" cy="336"/>
            </a:xfrm>
            <a:prstGeom prst="rect">
              <a:avLst/>
            </a:prstGeom>
            <a:solidFill>
              <a:srgbClr val="B97B3D"/>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2.5</a:t>
              </a:r>
              <a:endParaRPr lang="en-US" sz="1000" baseline="30000"/>
            </a:p>
          </p:txBody>
        </p:sp>
        <p:sp>
          <p:nvSpPr>
            <p:cNvPr id="489585" name="Rectangle 113"/>
            <p:cNvSpPr>
              <a:spLocks noChangeArrowheads="1"/>
            </p:cNvSpPr>
            <p:nvPr/>
          </p:nvSpPr>
          <p:spPr bwMode="auto">
            <a:xfrm>
              <a:off x="4656" y="1920"/>
              <a:ext cx="240" cy="336"/>
            </a:xfrm>
            <a:prstGeom prst="rect">
              <a:avLst/>
            </a:prstGeom>
            <a:solidFill>
              <a:srgbClr val="B97B3D"/>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2.8</a:t>
              </a:r>
              <a:endParaRPr lang="en-US" sz="1000" baseline="30000"/>
            </a:p>
          </p:txBody>
        </p:sp>
        <p:sp>
          <p:nvSpPr>
            <p:cNvPr id="489603" name="Rectangle 131"/>
            <p:cNvSpPr>
              <a:spLocks noChangeArrowheads="1"/>
            </p:cNvSpPr>
            <p:nvPr/>
          </p:nvSpPr>
          <p:spPr bwMode="auto">
            <a:xfrm>
              <a:off x="4656" y="2256"/>
              <a:ext cx="240" cy="336"/>
            </a:xfrm>
            <a:prstGeom prst="rect">
              <a:avLst/>
            </a:prstGeom>
            <a:solidFill>
              <a:srgbClr val="B97B3D"/>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2.5</a:t>
              </a:r>
              <a:endParaRPr lang="en-US" sz="1000" baseline="30000"/>
            </a:p>
          </p:txBody>
        </p:sp>
        <p:sp>
          <p:nvSpPr>
            <p:cNvPr id="489653" name="Rectangle 181"/>
            <p:cNvSpPr>
              <a:spLocks noChangeArrowheads="1"/>
            </p:cNvSpPr>
            <p:nvPr/>
          </p:nvSpPr>
          <p:spPr bwMode="auto">
            <a:xfrm>
              <a:off x="3919" y="3485"/>
              <a:ext cx="144" cy="144"/>
            </a:xfrm>
            <a:prstGeom prst="rect">
              <a:avLst/>
            </a:prstGeom>
            <a:solidFill>
              <a:srgbClr val="B97B3D"/>
            </a:solidFill>
            <a:ln w="9525">
              <a:solidFill>
                <a:schemeClr val="tx1"/>
              </a:solidFill>
              <a:miter lim="800000"/>
              <a:headEnd/>
              <a:tailEnd/>
            </a:ln>
            <a:effectLst/>
          </p:spPr>
          <p:txBody>
            <a:bodyPr wrap="none" anchor="ctr"/>
            <a:lstStyle/>
            <a:p>
              <a:endParaRPr lang="en-US"/>
            </a:p>
          </p:txBody>
        </p:sp>
        <p:sp>
          <p:nvSpPr>
            <p:cNvPr id="489655" name="Text Box 183"/>
            <p:cNvSpPr txBox="1">
              <a:spLocks noChangeArrowheads="1"/>
            </p:cNvSpPr>
            <p:nvPr/>
          </p:nvSpPr>
          <p:spPr bwMode="auto">
            <a:xfrm>
              <a:off x="4075" y="3485"/>
              <a:ext cx="525" cy="192"/>
            </a:xfrm>
            <a:prstGeom prst="rect">
              <a:avLst/>
            </a:prstGeom>
            <a:noFill/>
            <a:ln w="9525">
              <a:noFill/>
              <a:miter lim="800000"/>
              <a:headEnd/>
              <a:tailEnd/>
            </a:ln>
            <a:effectLst/>
          </p:spPr>
          <p:txBody>
            <a:bodyPr wrap="none">
              <a:spAutoFit/>
            </a:bodyPr>
            <a:lstStyle/>
            <a:p>
              <a:r>
                <a:rPr lang="en-US" sz="1400"/>
                <a:t>2.5 - 2.9</a:t>
              </a:r>
            </a:p>
          </p:txBody>
        </p:sp>
      </p:grpSp>
      <p:grpSp>
        <p:nvGrpSpPr>
          <p:cNvPr id="489689" name="Group 217"/>
          <p:cNvGrpSpPr>
            <a:grpSpLocks/>
          </p:cNvGrpSpPr>
          <p:nvPr/>
        </p:nvGrpSpPr>
        <p:grpSpPr bwMode="auto">
          <a:xfrm>
            <a:off x="1295400" y="2514600"/>
            <a:ext cx="4613275" cy="2974975"/>
            <a:chOff x="816" y="1584"/>
            <a:chExt cx="2906" cy="1874"/>
          </a:xfrm>
        </p:grpSpPr>
        <p:sp>
          <p:nvSpPr>
            <p:cNvPr id="489559" name="Rectangle 87"/>
            <p:cNvSpPr>
              <a:spLocks noChangeArrowheads="1"/>
            </p:cNvSpPr>
            <p:nvPr/>
          </p:nvSpPr>
          <p:spPr bwMode="auto">
            <a:xfrm>
              <a:off x="816" y="1584"/>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0.9</a:t>
              </a:r>
              <a:endParaRPr lang="en-US" sz="1000" baseline="30000"/>
            </a:p>
          </p:txBody>
        </p:sp>
        <p:sp>
          <p:nvSpPr>
            <p:cNvPr id="489569" name="Rectangle 97"/>
            <p:cNvSpPr>
              <a:spLocks noChangeArrowheads="1"/>
            </p:cNvSpPr>
            <p:nvPr/>
          </p:nvSpPr>
          <p:spPr bwMode="auto">
            <a:xfrm>
              <a:off x="816" y="1920"/>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0.8</a:t>
              </a:r>
            </a:p>
          </p:txBody>
        </p:sp>
        <p:sp>
          <p:nvSpPr>
            <p:cNvPr id="489587" name="Rectangle 115"/>
            <p:cNvSpPr>
              <a:spLocks noChangeArrowheads="1"/>
            </p:cNvSpPr>
            <p:nvPr/>
          </p:nvSpPr>
          <p:spPr bwMode="auto">
            <a:xfrm>
              <a:off x="816" y="2256"/>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0.8</a:t>
              </a:r>
              <a:endParaRPr lang="en-US" sz="1000" baseline="30000"/>
            </a:p>
          </p:txBody>
        </p:sp>
        <p:sp>
          <p:nvSpPr>
            <p:cNvPr id="489605" name="Rectangle 133"/>
            <p:cNvSpPr>
              <a:spLocks noChangeArrowheads="1"/>
            </p:cNvSpPr>
            <p:nvPr/>
          </p:nvSpPr>
          <p:spPr bwMode="auto">
            <a:xfrm>
              <a:off x="816" y="2592"/>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0.7</a:t>
              </a:r>
              <a:endParaRPr lang="en-US" sz="1000" baseline="30000"/>
            </a:p>
          </p:txBody>
        </p:sp>
        <p:sp>
          <p:nvSpPr>
            <p:cNvPr id="489606" name="Rectangle 134"/>
            <p:cNvSpPr>
              <a:spLocks noChangeArrowheads="1"/>
            </p:cNvSpPr>
            <p:nvPr/>
          </p:nvSpPr>
          <p:spPr bwMode="auto">
            <a:xfrm>
              <a:off x="1056" y="2592"/>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0.9</a:t>
              </a:r>
              <a:endParaRPr lang="en-US" sz="1000" baseline="30000"/>
            </a:p>
          </p:txBody>
        </p:sp>
        <p:sp>
          <p:nvSpPr>
            <p:cNvPr id="489647" name="Rectangle 175"/>
            <p:cNvSpPr>
              <a:spLocks noChangeArrowheads="1"/>
            </p:cNvSpPr>
            <p:nvPr/>
          </p:nvSpPr>
          <p:spPr bwMode="auto">
            <a:xfrm>
              <a:off x="816" y="2928"/>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0.7</a:t>
              </a:r>
              <a:endParaRPr lang="en-US" sz="1000" baseline="30000"/>
            </a:p>
          </p:txBody>
        </p:sp>
        <p:sp>
          <p:nvSpPr>
            <p:cNvPr id="489648" name="Rectangle 176"/>
            <p:cNvSpPr>
              <a:spLocks noChangeArrowheads="1"/>
            </p:cNvSpPr>
            <p:nvPr/>
          </p:nvSpPr>
          <p:spPr bwMode="auto">
            <a:xfrm>
              <a:off x="1056" y="2928"/>
              <a:ext cx="240" cy="336"/>
            </a:xfrm>
            <a:prstGeom prst="rect">
              <a:avLst/>
            </a:prstGeom>
            <a:solidFill>
              <a:schemeClr val="bg1">
                <a:alpha val="50000"/>
              </a:schemeClr>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0.9</a:t>
              </a:r>
              <a:endParaRPr lang="en-US" sz="1000" baseline="30000"/>
            </a:p>
          </p:txBody>
        </p:sp>
        <p:sp>
          <p:nvSpPr>
            <p:cNvPr id="489656" name="Rectangle 184"/>
            <p:cNvSpPr>
              <a:spLocks noChangeArrowheads="1"/>
            </p:cNvSpPr>
            <p:nvPr/>
          </p:nvSpPr>
          <p:spPr bwMode="auto">
            <a:xfrm>
              <a:off x="2959" y="3266"/>
              <a:ext cx="144" cy="144"/>
            </a:xfrm>
            <a:prstGeom prst="rect">
              <a:avLst/>
            </a:prstGeom>
            <a:noFill/>
            <a:ln w="9525">
              <a:solidFill>
                <a:schemeClr val="tx1"/>
              </a:solidFill>
              <a:miter lim="800000"/>
              <a:headEnd/>
              <a:tailEnd/>
            </a:ln>
            <a:effectLst/>
          </p:spPr>
          <p:txBody>
            <a:bodyPr wrap="none" anchor="ctr"/>
            <a:lstStyle/>
            <a:p>
              <a:endParaRPr lang="en-US"/>
            </a:p>
          </p:txBody>
        </p:sp>
        <p:sp>
          <p:nvSpPr>
            <p:cNvPr id="489658" name="Text Box 186"/>
            <p:cNvSpPr txBox="1">
              <a:spLocks noChangeArrowheads="1"/>
            </p:cNvSpPr>
            <p:nvPr/>
          </p:nvSpPr>
          <p:spPr bwMode="auto">
            <a:xfrm>
              <a:off x="3115" y="3266"/>
              <a:ext cx="607" cy="192"/>
            </a:xfrm>
            <a:prstGeom prst="rect">
              <a:avLst/>
            </a:prstGeom>
            <a:noFill/>
            <a:ln w="9525">
              <a:noFill/>
              <a:miter lim="800000"/>
              <a:headEnd/>
              <a:tailEnd/>
            </a:ln>
            <a:effectLst/>
          </p:spPr>
          <p:txBody>
            <a:bodyPr wrap="none">
              <a:spAutoFit/>
            </a:bodyPr>
            <a:lstStyle/>
            <a:p>
              <a:r>
                <a:rPr lang="en-US" sz="1400"/>
                <a:t>Below 1.0</a:t>
              </a:r>
            </a:p>
          </p:txBody>
        </p:sp>
      </p:grpSp>
      <p:grpSp>
        <p:nvGrpSpPr>
          <p:cNvPr id="489692" name="Group 220"/>
          <p:cNvGrpSpPr>
            <a:grpSpLocks/>
          </p:cNvGrpSpPr>
          <p:nvPr/>
        </p:nvGrpSpPr>
        <p:grpSpPr bwMode="auto">
          <a:xfrm>
            <a:off x="1295400" y="1447800"/>
            <a:ext cx="6477000" cy="4041775"/>
            <a:chOff x="816" y="912"/>
            <a:chExt cx="4080" cy="2546"/>
          </a:xfrm>
        </p:grpSpPr>
        <p:sp>
          <p:nvSpPr>
            <p:cNvPr id="489562" name="Rectangle 90"/>
            <p:cNvSpPr>
              <a:spLocks noChangeArrowheads="1"/>
            </p:cNvSpPr>
            <p:nvPr/>
          </p:nvSpPr>
          <p:spPr bwMode="auto">
            <a:xfrm>
              <a:off x="816" y="912"/>
              <a:ext cx="240" cy="336"/>
            </a:xfrm>
            <a:prstGeom prst="rect">
              <a:avLst/>
            </a:prstGeom>
            <a:solidFill>
              <a:srgbClr val="D9B28B">
                <a:alpha val="50000"/>
              </a:srgb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2.1</a:t>
              </a:r>
              <a:endParaRPr lang="en-US" sz="1000" baseline="30000"/>
            </a:p>
          </p:txBody>
        </p:sp>
        <p:sp>
          <p:nvSpPr>
            <p:cNvPr id="489560" name="Rectangle 88"/>
            <p:cNvSpPr>
              <a:spLocks noChangeArrowheads="1"/>
            </p:cNvSpPr>
            <p:nvPr/>
          </p:nvSpPr>
          <p:spPr bwMode="auto">
            <a:xfrm>
              <a:off x="3696" y="1248"/>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2.0</a:t>
              </a:r>
              <a:endParaRPr lang="en-US" sz="1000" baseline="30000"/>
            </a:p>
          </p:txBody>
        </p:sp>
        <p:sp>
          <p:nvSpPr>
            <p:cNvPr id="489565" name="Rectangle 93"/>
            <p:cNvSpPr>
              <a:spLocks noChangeArrowheads="1"/>
            </p:cNvSpPr>
            <p:nvPr/>
          </p:nvSpPr>
          <p:spPr bwMode="auto">
            <a:xfrm>
              <a:off x="4176" y="1584"/>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2.1</a:t>
              </a:r>
              <a:endParaRPr lang="en-US" sz="1000" baseline="30000"/>
            </a:p>
          </p:txBody>
        </p:sp>
        <p:sp>
          <p:nvSpPr>
            <p:cNvPr id="489583" name="Rectangle 111"/>
            <p:cNvSpPr>
              <a:spLocks noChangeArrowheads="1"/>
            </p:cNvSpPr>
            <p:nvPr/>
          </p:nvSpPr>
          <p:spPr bwMode="auto">
            <a:xfrm>
              <a:off x="4176" y="1920"/>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2.0</a:t>
              </a:r>
              <a:endParaRPr lang="en-US" sz="1000" baseline="30000"/>
            </a:p>
          </p:txBody>
        </p:sp>
        <p:sp>
          <p:nvSpPr>
            <p:cNvPr id="489584" name="Rectangle 112"/>
            <p:cNvSpPr>
              <a:spLocks noChangeArrowheads="1"/>
            </p:cNvSpPr>
            <p:nvPr/>
          </p:nvSpPr>
          <p:spPr bwMode="auto">
            <a:xfrm>
              <a:off x="4416" y="1920"/>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2.4</a:t>
              </a:r>
              <a:endParaRPr lang="en-US" sz="1000" baseline="30000"/>
            </a:p>
          </p:txBody>
        </p:sp>
        <p:sp>
          <p:nvSpPr>
            <p:cNvPr id="489594" name="Rectangle 122"/>
            <p:cNvSpPr>
              <a:spLocks noChangeArrowheads="1"/>
            </p:cNvSpPr>
            <p:nvPr/>
          </p:nvSpPr>
          <p:spPr bwMode="auto">
            <a:xfrm>
              <a:off x="2496" y="2256"/>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2.2</a:t>
              </a:r>
              <a:endParaRPr lang="en-US" sz="1000" baseline="30000"/>
            </a:p>
          </p:txBody>
        </p:sp>
        <p:sp>
          <p:nvSpPr>
            <p:cNvPr id="489595" name="Rectangle 123"/>
            <p:cNvSpPr>
              <a:spLocks noChangeArrowheads="1"/>
            </p:cNvSpPr>
            <p:nvPr/>
          </p:nvSpPr>
          <p:spPr bwMode="auto">
            <a:xfrm>
              <a:off x="2736" y="2256"/>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2.2</a:t>
              </a:r>
              <a:endParaRPr lang="en-US" sz="1000" baseline="30000"/>
            </a:p>
          </p:txBody>
        </p:sp>
        <p:sp>
          <p:nvSpPr>
            <p:cNvPr id="489596" name="Rectangle 124"/>
            <p:cNvSpPr>
              <a:spLocks noChangeArrowheads="1"/>
            </p:cNvSpPr>
            <p:nvPr/>
          </p:nvSpPr>
          <p:spPr bwMode="auto">
            <a:xfrm>
              <a:off x="2976" y="2256"/>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2.2</a:t>
              </a:r>
              <a:endParaRPr lang="en-US" sz="1000" baseline="30000"/>
            </a:p>
          </p:txBody>
        </p:sp>
        <p:sp>
          <p:nvSpPr>
            <p:cNvPr id="489602" name="Rectangle 130"/>
            <p:cNvSpPr>
              <a:spLocks noChangeArrowheads="1"/>
            </p:cNvSpPr>
            <p:nvPr/>
          </p:nvSpPr>
          <p:spPr bwMode="auto">
            <a:xfrm>
              <a:off x="4416" y="2256"/>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2.1</a:t>
              </a:r>
              <a:endParaRPr lang="en-US" sz="1000" baseline="30000"/>
            </a:p>
          </p:txBody>
        </p:sp>
        <p:sp>
          <p:nvSpPr>
            <p:cNvPr id="489611" name="Rectangle 139"/>
            <p:cNvSpPr>
              <a:spLocks noChangeArrowheads="1"/>
            </p:cNvSpPr>
            <p:nvPr/>
          </p:nvSpPr>
          <p:spPr bwMode="auto">
            <a:xfrm>
              <a:off x="249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2.2</a:t>
              </a:r>
              <a:endParaRPr lang="en-US" sz="1000" baseline="30000"/>
            </a:p>
          </p:txBody>
        </p:sp>
        <p:sp>
          <p:nvSpPr>
            <p:cNvPr id="489612" name="Rectangle 140"/>
            <p:cNvSpPr>
              <a:spLocks noChangeArrowheads="1"/>
            </p:cNvSpPr>
            <p:nvPr/>
          </p:nvSpPr>
          <p:spPr bwMode="auto">
            <a:xfrm>
              <a:off x="273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2.2</a:t>
              </a:r>
              <a:endParaRPr lang="en-US" sz="1000" baseline="30000"/>
            </a:p>
          </p:txBody>
        </p:sp>
        <p:sp>
          <p:nvSpPr>
            <p:cNvPr id="489613" name="Rectangle 141"/>
            <p:cNvSpPr>
              <a:spLocks noChangeArrowheads="1"/>
            </p:cNvSpPr>
            <p:nvPr/>
          </p:nvSpPr>
          <p:spPr bwMode="auto">
            <a:xfrm>
              <a:off x="297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2.2</a:t>
              </a:r>
              <a:endParaRPr lang="en-US" sz="1000" baseline="30000"/>
            </a:p>
          </p:txBody>
        </p:sp>
        <p:sp>
          <p:nvSpPr>
            <p:cNvPr id="489614" name="Rectangle 142"/>
            <p:cNvSpPr>
              <a:spLocks noChangeArrowheads="1"/>
            </p:cNvSpPr>
            <p:nvPr/>
          </p:nvSpPr>
          <p:spPr bwMode="auto">
            <a:xfrm>
              <a:off x="321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2.4</a:t>
              </a:r>
              <a:endParaRPr lang="en-US" sz="1000" baseline="30000"/>
            </a:p>
          </p:txBody>
        </p:sp>
        <p:sp>
          <p:nvSpPr>
            <p:cNvPr id="489619" name="Rectangle 147"/>
            <p:cNvSpPr>
              <a:spLocks noChangeArrowheads="1"/>
            </p:cNvSpPr>
            <p:nvPr/>
          </p:nvSpPr>
          <p:spPr bwMode="auto">
            <a:xfrm>
              <a:off x="441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2.0</a:t>
              </a:r>
              <a:endParaRPr lang="en-US" sz="1000" baseline="30000"/>
            </a:p>
          </p:txBody>
        </p:sp>
        <p:sp>
          <p:nvSpPr>
            <p:cNvPr id="489620" name="Rectangle 148"/>
            <p:cNvSpPr>
              <a:spLocks noChangeArrowheads="1"/>
            </p:cNvSpPr>
            <p:nvPr/>
          </p:nvSpPr>
          <p:spPr bwMode="auto">
            <a:xfrm>
              <a:off x="4656" y="2592"/>
              <a:ext cx="240" cy="336"/>
            </a:xfrm>
            <a:prstGeom prst="rect">
              <a:avLst/>
            </a:prstGeom>
            <a:solidFill>
              <a:srgbClr val="C4884C">
                <a:alpha val="50000"/>
              </a:srgb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2.2</a:t>
              </a:r>
            </a:p>
          </p:txBody>
        </p:sp>
        <p:sp>
          <p:nvSpPr>
            <p:cNvPr id="489657" name="Rectangle 185"/>
            <p:cNvSpPr>
              <a:spLocks noChangeArrowheads="1"/>
            </p:cNvSpPr>
            <p:nvPr/>
          </p:nvSpPr>
          <p:spPr bwMode="auto">
            <a:xfrm>
              <a:off x="3919" y="3266"/>
              <a:ext cx="144" cy="144"/>
            </a:xfrm>
            <a:prstGeom prst="rect">
              <a:avLst/>
            </a:prstGeom>
            <a:solidFill>
              <a:srgbClr val="C4884C">
                <a:alpha val="50000"/>
              </a:srgbClr>
            </a:solidFill>
            <a:ln w="9525">
              <a:solidFill>
                <a:schemeClr val="tx1"/>
              </a:solidFill>
              <a:miter lim="800000"/>
              <a:headEnd/>
              <a:tailEnd/>
            </a:ln>
            <a:effectLst/>
          </p:spPr>
          <p:txBody>
            <a:bodyPr wrap="none" anchor="ctr"/>
            <a:lstStyle/>
            <a:p>
              <a:endParaRPr lang="en-US"/>
            </a:p>
          </p:txBody>
        </p:sp>
        <p:sp>
          <p:nvSpPr>
            <p:cNvPr id="489659" name="Text Box 187"/>
            <p:cNvSpPr txBox="1">
              <a:spLocks noChangeArrowheads="1"/>
            </p:cNvSpPr>
            <p:nvPr/>
          </p:nvSpPr>
          <p:spPr bwMode="auto">
            <a:xfrm>
              <a:off x="4075" y="3266"/>
              <a:ext cx="525" cy="192"/>
            </a:xfrm>
            <a:prstGeom prst="rect">
              <a:avLst/>
            </a:prstGeom>
            <a:noFill/>
            <a:ln w="9525">
              <a:noFill/>
              <a:miter lim="800000"/>
              <a:headEnd/>
              <a:tailEnd/>
            </a:ln>
            <a:effectLst/>
          </p:spPr>
          <p:txBody>
            <a:bodyPr wrap="none">
              <a:spAutoFit/>
            </a:bodyPr>
            <a:lstStyle/>
            <a:p>
              <a:r>
                <a:rPr lang="en-US" sz="1400"/>
                <a:t>2.0 - 2.4</a:t>
              </a:r>
            </a:p>
          </p:txBody>
        </p:sp>
      </p:grpSp>
      <p:sp>
        <p:nvSpPr>
          <p:cNvPr id="489660" name="Text Box 188"/>
          <p:cNvSpPr txBox="1">
            <a:spLocks noChangeArrowheads="1"/>
          </p:cNvSpPr>
          <p:nvPr/>
        </p:nvSpPr>
        <p:spPr bwMode="auto">
          <a:xfrm rot="-5400000">
            <a:off x="178594" y="2890044"/>
            <a:ext cx="844550" cy="366712"/>
          </a:xfrm>
          <a:prstGeom prst="rect">
            <a:avLst/>
          </a:prstGeom>
          <a:noFill/>
          <a:ln w="9525">
            <a:noFill/>
            <a:miter lim="800000"/>
            <a:headEnd/>
            <a:tailEnd/>
          </a:ln>
          <a:effectLst/>
        </p:spPr>
        <p:txBody>
          <a:bodyPr wrap="none">
            <a:spAutoFit/>
          </a:bodyPr>
          <a:lstStyle/>
          <a:p>
            <a:r>
              <a:rPr lang="en-US"/>
              <a:t>Period</a:t>
            </a:r>
          </a:p>
        </p:txBody>
      </p:sp>
      <p:grpSp>
        <p:nvGrpSpPr>
          <p:cNvPr id="489696" name="Group 224"/>
          <p:cNvGrpSpPr>
            <a:grpSpLocks/>
          </p:cNvGrpSpPr>
          <p:nvPr/>
        </p:nvGrpSpPr>
        <p:grpSpPr bwMode="auto">
          <a:xfrm>
            <a:off x="1295400" y="1981200"/>
            <a:ext cx="4483100" cy="3856038"/>
            <a:chOff x="816" y="1248"/>
            <a:chExt cx="2824" cy="2429"/>
          </a:xfrm>
        </p:grpSpPr>
        <p:sp>
          <p:nvSpPr>
            <p:cNvPr id="489662" name="Text Box 190"/>
            <p:cNvSpPr txBox="1">
              <a:spLocks noChangeArrowheads="1"/>
            </p:cNvSpPr>
            <p:nvPr/>
          </p:nvSpPr>
          <p:spPr bwMode="auto">
            <a:xfrm>
              <a:off x="1631" y="3091"/>
              <a:ext cx="796" cy="154"/>
            </a:xfrm>
            <a:prstGeom prst="rect">
              <a:avLst/>
            </a:prstGeom>
            <a:noFill/>
            <a:ln w="9525">
              <a:noFill/>
              <a:miter lim="800000"/>
              <a:headEnd/>
              <a:tailEnd/>
            </a:ln>
            <a:effectLst/>
          </p:spPr>
          <p:txBody>
            <a:bodyPr wrap="none">
              <a:spAutoFit/>
            </a:bodyPr>
            <a:lstStyle/>
            <a:p>
              <a:r>
                <a:rPr lang="en-US" sz="1000"/>
                <a:t>Actinides:  1.3 - 1.5</a:t>
              </a:r>
            </a:p>
          </p:txBody>
        </p:sp>
        <p:grpSp>
          <p:nvGrpSpPr>
            <p:cNvPr id="489695" name="Group 223"/>
            <p:cNvGrpSpPr>
              <a:grpSpLocks/>
            </p:cNvGrpSpPr>
            <p:nvPr/>
          </p:nvGrpSpPr>
          <p:grpSpPr bwMode="auto">
            <a:xfrm>
              <a:off x="816" y="1248"/>
              <a:ext cx="2824" cy="2429"/>
              <a:chOff x="816" y="1248"/>
              <a:chExt cx="2824" cy="2429"/>
            </a:xfrm>
          </p:grpSpPr>
          <p:grpSp>
            <p:nvGrpSpPr>
              <p:cNvPr id="489690" name="Group 218"/>
              <p:cNvGrpSpPr>
                <a:grpSpLocks/>
              </p:cNvGrpSpPr>
              <p:nvPr/>
            </p:nvGrpSpPr>
            <p:grpSpPr bwMode="auto">
              <a:xfrm>
                <a:off x="816" y="1248"/>
                <a:ext cx="2824" cy="2429"/>
                <a:chOff x="816" y="1248"/>
                <a:chExt cx="2824" cy="2429"/>
              </a:xfrm>
            </p:grpSpPr>
            <p:sp>
              <p:nvSpPr>
                <p:cNvPr id="489552" name="Rectangle 80"/>
                <p:cNvSpPr>
                  <a:spLocks noChangeArrowheads="1"/>
                </p:cNvSpPr>
                <p:nvPr/>
              </p:nvSpPr>
              <p:spPr bwMode="auto">
                <a:xfrm>
                  <a:off x="816" y="1248"/>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1.0</a:t>
                  </a:r>
                </a:p>
              </p:txBody>
            </p:sp>
            <p:sp>
              <p:nvSpPr>
                <p:cNvPr id="489570" name="Rectangle 98"/>
                <p:cNvSpPr>
                  <a:spLocks noChangeArrowheads="1"/>
                </p:cNvSpPr>
                <p:nvPr/>
              </p:nvSpPr>
              <p:spPr bwMode="auto">
                <a:xfrm>
                  <a:off x="1056" y="1920"/>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1.0</a:t>
                  </a:r>
                  <a:endParaRPr lang="en-US" sz="1000" baseline="30000"/>
                </a:p>
              </p:txBody>
            </p:sp>
            <p:sp>
              <p:nvSpPr>
                <p:cNvPr id="489571" name="Rectangle 99"/>
                <p:cNvSpPr>
                  <a:spLocks noChangeArrowheads="1"/>
                </p:cNvSpPr>
                <p:nvPr/>
              </p:nvSpPr>
              <p:spPr bwMode="auto">
                <a:xfrm>
                  <a:off x="1296" y="1920"/>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1.3</a:t>
                  </a:r>
                  <a:endParaRPr lang="en-US" sz="1000" baseline="30000"/>
                </a:p>
              </p:txBody>
            </p:sp>
            <p:sp>
              <p:nvSpPr>
                <p:cNvPr id="489588" name="Rectangle 116"/>
                <p:cNvSpPr>
                  <a:spLocks noChangeArrowheads="1"/>
                </p:cNvSpPr>
                <p:nvPr/>
              </p:nvSpPr>
              <p:spPr bwMode="auto">
                <a:xfrm>
                  <a:off x="1056" y="2256"/>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1.0</a:t>
                  </a:r>
                  <a:endParaRPr lang="en-US" sz="1000" baseline="30000"/>
                </a:p>
              </p:txBody>
            </p:sp>
            <p:sp>
              <p:nvSpPr>
                <p:cNvPr id="489589" name="Rectangle 117"/>
                <p:cNvSpPr>
                  <a:spLocks noChangeArrowheads="1"/>
                </p:cNvSpPr>
                <p:nvPr/>
              </p:nvSpPr>
              <p:spPr bwMode="auto">
                <a:xfrm>
                  <a:off x="1296" y="2256"/>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1.2</a:t>
                  </a:r>
                  <a:endParaRPr lang="en-US" sz="1000" baseline="30000"/>
                </a:p>
              </p:txBody>
            </p:sp>
            <p:sp>
              <p:nvSpPr>
                <p:cNvPr id="489590" name="Rectangle 118"/>
                <p:cNvSpPr>
                  <a:spLocks noChangeArrowheads="1"/>
                </p:cNvSpPr>
                <p:nvPr/>
              </p:nvSpPr>
              <p:spPr bwMode="auto">
                <a:xfrm>
                  <a:off x="1536" y="2256"/>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1.4</a:t>
                  </a:r>
                  <a:endParaRPr lang="en-US" sz="1000" baseline="30000"/>
                </a:p>
              </p:txBody>
            </p:sp>
            <p:sp>
              <p:nvSpPr>
                <p:cNvPr id="489607" name="Rectangle 135"/>
                <p:cNvSpPr>
                  <a:spLocks noChangeArrowheads="1"/>
                </p:cNvSpPr>
                <p:nvPr/>
              </p:nvSpPr>
              <p:spPr bwMode="auto">
                <a:xfrm>
                  <a:off x="1536" y="2592"/>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1.3</a:t>
                  </a:r>
                  <a:endParaRPr lang="en-US" sz="1000" baseline="30000"/>
                </a:p>
              </p:txBody>
            </p:sp>
            <p:sp>
              <p:nvSpPr>
                <p:cNvPr id="489622" name="Rectangle 150"/>
                <p:cNvSpPr>
                  <a:spLocks noChangeArrowheads="1"/>
                </p:cNvSpPr>
                <p:nvPr/>
              </p:nvSpPr>
              <p:spPr bwMode="auto">
                <a:xfrm>
                  <a:off x="1056" y="1584"/>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489640" name="Rectangle 168"/>
                <p:cNvSpPr>
                  <a:spLocks noChangeArrowheads="1"/>
                </p:cNvSpPr>
                <p:nvPr/>
              </p:nvSpPr>
              <p:spPr bwMode="auto">
                <a:xfrm>
                  <a:off x="1296" y="2592"/>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1.1</a:t>
                  </a:r>
                  <a:endParaRPr lang="en-US" sz="1000" baseline="30000"/>
                </a:p>
              </p:txBody>
            </p:sp>
            <p:sp>
              <p:nvSpPr>
                <p:cNvPr id="489651" name="Rectangle 179"/>
                <p:cNvSpPr>
                  <a:spLocks noChangeArrowheads="1"/>
                </p:cNvSpPr>
                <p:nvPr/>
              </p:nvSpPr>
              <p:spPr bwMode="auto">
                <a:xfrm>
                  <a:off x="1296" y="2928"/>
                  <a:ext cx="240" cy="336"/>
                </a:xfrm>
                <a:prstGeom prst="rect">
                  <a:avLst/>
                </a:prstGeom>
                <a:solidFill>
                  <a:srgbClr val="FFD8C5">
                    <a:alpha val="50000"/>
                  </a:srgb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1.1</a:t>
                  </a:r>
                  <a:endParaRPr lang="en-US" sz="1000" baseline="30000"/>
                </a:p>
              </p:txBody>
            </p:sp>
            <p:sp>
              <p:nvSpPr>
                <p:cNvPr id="489652" name="Rectangle 180"/>
                <p:cNvSpPr>
                  <a:spLocks noChangeArrowheads="1"/>
                </p:cNvSpPr>
                <p:nvPr/>
              </p:nvSpPr>
              <p:spPr bwMode="auto">
                <a:xfrm>
                  <a:off x="2959" y="3485"/>
                  <a:ext cx="144" cy="144"/>
                </a:xfrm>
                <a:prstGeom prst="rect">
                  <a:avLst/>
                </a:prstGeom>
                <a:solidFill>
                  <a:srgbClr val="FFD8C5">
                    <a:alpha val="50000"/>
                  </a:srgbClr>
                </a:solidFill>
                <a:ln w="9525">
                  <a:solidFill>
                    <a:schemeClr val="tx1"/>
                  </a:solidFill>
                  <a:miter lim="800000"/>
                  <a:headEnd/>
                  <a:tailEnd/>
                </a:ln>
                <a:effectLst/>
              </p:spPr>
              <p:txBody>
                <a:bodyPr wrap="none" anchor="ctr"/>
                <a:lstStyle/>
                <a:p>
                  <a:endParaRPr lang="en-US"/>
                </a:p>
              </p:txBody>
            </p:sp>
            <p:sp>
              <p:nvSpPr>
                <p:cNvPr id="489654" name="Text Box 182"/>
                <p:cNvSpPr txBox="1">
                  <a:spLocks noChangeArrowheads="1"/>
                </p:cNvSpPr>
                <p:nvPr/>
              </p:nvSpPr>
              <p:spPr bwMode="auto">
                <a:xfrm>
                  <a:off x="3115" y="3485"/>
                  <a:ext cx="525" cy="192"/>
                </a:xfrm>
                <a:prstGeom prst="rect">
                  <a:avLst/>
                </a:prstGeom>
                <a:noFill/>
                <a:ln w="9525">
                  <a:noFill/>
                  <a:miter lim="800000"/>
                  <a:headEnd/>
                  <a:tailEnd/>
                </a:ln>
                <a:effectLst/>
              </p:spPr>
              <p:txBody>
                <a:bodyPr wrap="none">
                  <a:spAutoFit/>
                </a:bodyPr>
                <a:lstStyle/>
                <a:p>
                  <a:r>
                    <a:rPr lang="en-US" sz="1400"/>
                    <a:t>1.0 - 1.4</a:t>
                  </a:r>
                </a:p>
              </p:txBody>
            </p:sp>
            <p:sp>
              <p:nvSpPr>
                <p:cNvPr id="489661" name="Text Box 189"/>
                <p:cNvSpPr txBox="1">
                  <a:spLocks noChangeArrowheads="1"/>
                </p:cNvSpPr>
                <p:nvPr/>
              </p:nvSpPr>
              <p:spPr bwMode="auto">
                <a:xfrm>
                  <a:off x="1631" y="2971"/>
                  <a:ext cx="905" cy="154"/>
                </a:xfrm>
                <a:prstGeom prst="rect">
                  <a:avLst/>
                </a:prstGeom>
                <a:noFill/>
                <a:ln w="9525">
                  <a:noFill/>
                  <a:miter lim="800000"/>
                  <a:headEnd/>
                  <a:tailEnd/>
                </a:ln>
                <a:effectLst/>
              </p:spPr>
              <p:txBody>
                <a:bodyPr wrap="none">
                  <a:spAutoFit/>
                </a:bodyPr>
                <a:lstStyle/>
                <a:p>
                  <a:r>
                    <a:rPr lang="en-US" sz="1000"/>
                    <a:t>Lanthanides:  1.1 - 1.3</a:t>
                  </a:r>
                </a:p>
              </p:txBody>
            </p:sp>
            <p:sp>
              <p:nvSpPr>
                <p:cNvPr id="489663" name="Text Box 191"/>
                <p:cNvSpPr txBox="1">
                  <a:spLocks noChangeArrowheads="1"/>
                </p:cNvSpPr>
                <p:nvPr/>
              </p:nvSpPr>
              <p:spPr bwMode="auto">
                <a:xfrm>
                  <a:off x="1427" y="2563"/>
                  <a:ext cx="156" cy="154"/>
                </a:xfrm>
                <a:prstGeom prst="rect">
                  <a:avLst/>
                </a:prstGeom>
                <a:noFill/>
                <a:ln w="9525">
                  <a:noFill/>
                  <a:miter lim="800000"/>
                  <a:headEnd/>
                  <a:tailEnd/>
                </a:ln>
                <a:effectLst/>
              </p:spPr>
              <p:txBody>
                <a:bodyPr wrap="none">
                  <a:spAutoFit/>
                </a:bodyPr>
                <a:lstStyle/>
                <a:p>
                  <a:r>
                    <a:rPr lang="en-US" sz="1000">
                      <a:latin typeface="Symbol" pitchFamily="18" charset="2"/>
                    </a:rPr>
                    <a:t>*</a:t>
                  </a:r>
                </a:p>
              </p:txBody>
            </p:sp>
          </p:grpSp>
          <p:sp>
            <p:nvSpPr>
              <p:cNvPr id="489664" name="Text Box 192"/>
              <p:cNvSpPr txBox="1">
                <a:spLocks noChangeArrowheads="1"/>
              </p:cNvSpPr>
              <p:nvPr/>
            </p:nvSpPr>
            <p:spPr bwMode="auto">
              <a:xfrm>
                <a:off x="1586" y="2956"/>
                <a:ext cx="156" cy="154"/>
              </a:xfrm>
              <a:prstGeom prst="rect">
                <a:avLst/>
              </a:prstGeom>
              <a:noFill/>
              <a:ln w="9525">
                <a:noFill/>
                <a:miter lim="800000"/>
                <a:headEnd/>
                <a:tailEnd/>
              </a:ln>
              <a:effectLst/>
            </p:spPr>
            <p:txBody>
              <a:bodyPr wrap="none">
                <a:spAutoFit/>
              </a:bodyPr>
              <a:lstStyle/>
              <a:p>
                <a:r>
                  <a:rPr lang="en-US" sz="1000">
                    <a:latin typeface="Symbol" pitchFamily="18" charset="2"/>
                  </a:rPr>
                  <a:t>*</a:t>
                </a:r>
              </a:p>
            </p:txBody>
          </p:sp>
        </p:grpSp>
        <p:sp>
          <p:nvSpPr>
            <p:cNvPr id="489665" name="Text Box 193"/>
            <p:cNvSpPr txBox="1">
              <a:spLocks noChangeArrowheads="1"/>
            </p:cNvSpPr>
            <p:nvPr/>
          </p:nvSpPr>
          <p:spPr bwMode="auto">
            <a:xfrm>
              <a:off x="1586" y="3076"/>
              <a:ext cx="160" cy="135"/>
            </a:xfrm>
            <a:prstGeom prst="rect">
              <a:avLst/>
            </a:prstGeom>
            <a:noFill/>
            <a:ln w="9525">
              <a:noFill/>
              <a:miter lim="800000"/>
              <a:headEnd/>
              <a:tailEnd/>
            </a:ln>
            <a:effectLst/>
          </p:spPr>
          <p:txBody>
            <a:bodyPr wrap="none">
              <a:spAutoFit/>
            </a:bodyPr>
            <a:lstStyle/>
            <a:p>
              <a:r>
                <a:rPr lang="en-US" sz="800">
                  <a:latin typeface="Symbol" pitchFamily="18" charset="2"/>
                </a:rPr>
                <a:t>y</a:t>
              </a:r>
            </a:p>
          </p:txBody>
        </p:sp>
        <p:sp>
          <p:nvSpPr>
            <p:cNvPr id="489666" name="Text Box 194"/>
            <p:cNvSpPr txBox="1">
              <a:spLocks noChangeArrowheads="1"/>
            </p:cNvSpPr>
            <p:nvPr/>
          </p:nvSpPr>
          <p:spPr bwMode="auto">
            <a:xfrm>
              <a:off x="1424" y="2896"/>
              <a:ext cx="160" cy="135"/>
            </a:xfrm>
            <a:prstGeom prst="rect">
              <a:avLst/>
            </a:prstGeom>
            <a:noFill/>
            <a:ln w="9525">
              <a:noFill/>
              <a:miter lim="800000"/>
              <a:headEnd/>
              <a:tailEnd/>
            </a:ln>
            <a:effectLst/>
          </p:spPr>
          <p:txBody>
            <a:bodyPr wrap="none">
              <a:spAutoFit/>
            </a:bodyPr>
            <a:lstStyle/>
            <a:p>
              <a:r>
                <a:rPr lang="en-US" sz="800">
                  <a:latin typeface="Symbol" pitchFamily="18" charset="2"/>
                </a:rPr>
                <a:t>y</a:t>
              </a:r>
            </a:p>
          </p:txBody>
        </p:sp>
      </p:grpSp>
      <p:sp>
        <p:nvSpPr>
          <p:cNvPr id="489670" name="Text Box 198"/>
          <p:cNvSpPr txBox="1">
            <a:spLocks noChangeArrowheads="1"/>
          </p:cNvSpPr>
          <p:nvPr/>
        </p:nvSpPr>
        <p:spPr bwMode="auto">
          <a:xfrm>
            <a:off x="1303338" y="1152525"/>
            <a:ext cx="369887" cy="274638"/>
          </a:xfrm>
          <a:prstGeom prst="rect">
            <a:avLst/>
          </a:prstGeom>
          <a:noFill/>
          <a:ln w="9525">
            <a:noFill/>
            <a:miter lim="800000"/>
            <a:headEnd/>
            <a:tailEnd/>
          </a:ln>
          <a:effectLst/>
        </p:spPr>
        <p:txBody>
          <a:bodyPr wrap="none">
            <a:spAutoFit/>
          </a:bodyPr>
          <a:lstStyle/>
          <a:p>
            <a:r>
              <a:rPr lang="en-US" sz="1200"/>
              <a:t>1A</a:t>
            </a:r>
          </a:p>
        </p:txBody>
      </p:sp>
      <p:sp>
        <p:nvSpPr>
          <p:cNvPr id="489671" name="Text Box 199"/>
          <p:cNvSpPr txBox="1">
            <a:spLocks noChangeArrowheads="1"/>
          </p:cNvSpPr>
          <p:nvPr/>
        </p:nvSpPr>
        <p:spPr bwMode="auto">
          <a:xfrm>
            <a:off x="1679575" y="1685925"/>
            <a:ext cx="369888" cy="274638"/>
          </a:xfrm>
          <a:prstGeom prst="rect">
            <a:avLst/>
          </a:prstGeom>
          <a:noFill/>
          <a:ln w="9525">
            <a:noFill/>
            <a:miter lim="800000"/>
            <a:headEnd/>
            <a:tailEnd/>
          </a:ln>
          <a:effectLst/>
        </p:spPr>
        <p:txBody>
          <a:bodyPr wrap="none">
            <a:spAutoFit/>
          </a:bodyPr>
          <a:lstStyle/>
          <a:p>
            <a:r>
              <a:rPr lang="en-US" sz="1200"/>
              <a:t>2A</a:t>
            </a:r>
          </a:p>
        </p:txBody>
      </p:sp>
      <p:sp>
        <p:nvSpPr>
          <p:cNvPr id="489672" name="Text Box 200"/>
          <p:cNvSpPr txBox="1">
            <a:spLocks noChangeArrowheads="1"/>
          </p:cNvSpPr>
          <p:nvPr/>
        </p:nvSpPr>
        <p:spPr bwMode="auto">
          <a:xfrm>
            <a:off x="2055813" y="2752725"/>
            <a:ext cx="369887" cy="274638"/>
          </a:xfrm>
          <a:prstGeom prst="rect">
            <a:avLst/>
          </a:prstGeom>
          <a:noFill/>
          <a:ln w="9525">
            <a:noFill/>
            <a:miter lim="800000"/>
            <a:headEnd/>
            <a:tailEnd/>
          </a:ln>
          <a:effectLst/>
        </p:spPr>
        <p:txBody>
          <a:bodyPr wrap="none">
            <a:spAutoFit/>
          </a:bodyPr>
          <a:lstStyle/>
          <a:p>
            <a:r>
              <a:rPr lang="en-US" sz="1200"/>
              <a:t>3B</a:t>
            </a:r>
          </a:p>
        </p:txBody>
      </p:sp>
      <p:sp>
        <p:nvSpPr>
          <p:cNvPr id="489673" name="Text Box 201"/>
          <p:cNvSpPr txBox="1">
            <a:spLocks noChangeArrowheads="1"/>
          </p:cNvSpPr>
          <p:nvPr/>
        </p:nvSpPr>
        <p:spPr bwMode="auto">
          <a:xfrm>
            <a:off x="2441575" y="2747963"/>
            <a:ext cx="369888" cy="274637"/>
          </a:xfrm>
          <a:prstGeom prst="rect">
            <a:avLst/>
          </a:prstGeom>
          <a:noFill/>
          <a:ln w="9525">
            <a:noFill/>
            <a:miter lim="800000"/>
            <a:headEnd/>
            <a:tailEnd/>
          </a:ln>
          <a:effectLst/>
        </p:spPr>
        <p:txBody>
          <a:bodyPr wrap="none">
            <a:spAutoFit/>
          </a:bodyPr>
          <a:lstStyle/>
          <a:p>
            <a:r>
              <a:rPr lang="en-US" sz="1200"/>
              <a:t>4B</a:t>
            </a:r>
          </a:p>
        </p:txBody>
      </p:sp>
      <p:sp>
        <p:nvSpPr>
          <p:cNvPr id="489674" name="Text Box 202"/>
          <p:cNvSpPr txBox="1">
            <a:spLocks noChangeArrowheads="1"/>
          </p:cNvSpPr>
          <p:nvPr/>
        </p:nvSpPr>
        <p:spPr bwMode="auto">
          <a:xfrm>
            <a:off x="2832100" y="2752725"/>
            <a:ext cx="369888" cy="274638"/>
          </a:xfrm>
          <a:prstGeom prst="rect">
            <a:avLst/>
          </a:prstGeom>
          <a:noFill/>
          <a:ln w="9525">
            <a:noFill/>
            <a:miter lim="800000"/>
            <a:headEnd/>
            <a:tailEnd/>
          </a:ln>
          <a:effectLst/>
        </p:spPr>
        <p:txBody>
          <a:bodyPr wrap="none">
            <a:spAutoFit/>
          </a:bodyPr>
          <a:lstStyle/>
          <a:p>
            <a:r>
              <a:rPr lang="en-US" sz="1200"/>
              <a:t>5B</a:t>
            </a:r>
          </a:p>
        </p:txBody>
      </p:sp>
      <p:sp>
        <p:nvSpPr>
          <p:cNvPr id="489675" name="Text Box 203"/>
          <p:cNvSpPr txBox="1">
            <a:spLocks noChangeArrowheads="1"/>
          </p:cNvSpPr>
          <p:nvPr/>
        </p:nvSpPr>
        <p:spPr bwMode="auto">
          <a:xfrm>
            <a:off x="3208338" y="2747963"/>
            <a:ext cx="369887" cy="274637"/>
          </a:xfrm>
          <a:prstGeom prst="rect">
            <a:avLst/>
          </a:prstGeom>
          <a:noFill/>
          <a:ln w="9525">
            <a:noFill/>
            <a:miter lim="800000"/>
            <a:headEnd/>
            <a:tailEnd/>
          </a:ln>
          <a:effectLst/>
        </p:spPr>
        <p:txBody>
          <a:bodyPr wrap="none">
            <a:spAutoFit/>
          </a:bodyPr>
          <a:lstStyle/>
          <a:p>
            <a:r>
              <a:rPr lang="en-US" sz="1200"/>
              <a:t>6B</a:t>
            </a:r>
          </a:p>
        </p:txBody>
      </p:sp>
      <p:sp>
        <p:nvSpPr>
          <p:cNvPr id="489676" name="Text Box 204"/>
          <p:cNvSpPr txBox="1">
            <a:spLocks noChangeArrowheads="1"/>
          </p:cNvSpPr>
          <p:nvPr/>
        </p:nvSpPr>
        <p:spPr bwMode="auto">
          <a:xfrm>
            <a:off x="3584575" y="2752725"/>
            <a:ext cx="369888" cy="274638"/>
          </a:xfrm>
          <a:prstGeom prst="rect">
            <a:avLst/>
          </a:prstGeom>
          <a:noFill/>
          <a:ln w="9525">
            <a:noFill/>
            <a:miter lim="800000"/>
            <a:headEnd/>
            <a:tailEnd/>
          </a:ln>
          <a:effectLst/>
        </p:spPr>
        <p:txBody>
          <a:bodyPr wrap="none">
            <a:spAutoFit/>
          </a:bodyPr>
          <a:lstStyle/>
          <a:p>
            <a:r>
              <a:rPr lang="en-US" sz="1200"/>
              <a:t>7B</a:t>
            </a:r>
          </a:p>
        </p:txBody>
      </p:sp>
      <p:sp>
        <p:nvSpPr>
          <p:cNvPr id="489678" name="Text Box 206"/>
          <p:cNvSpPr txBox="1">
            <a:spLocks noChangeArrowheads="1"/>
          </p:cNvSpPr>
          <p:nvPr/>
        </p:nvSpPr>
        <p:spPr bwMode="auto">
          <a:xfrm>
            <a:off x="5108575" y="2747963"/>
            <a:ext cx="369888" cy="274637"/>
          </a:xfrm>
          <a:prstGeom prst="rect">
            <a:avLst/>
          </a:prstGeom>
          <a:noFill/>
          <a:ln w="9525">
            <a:noFill/>
            <a:miter lim="800000"/>
            <a:headEnd/>
            <a:tailEnd/>
          </a:ln>
          <a:effectLst/>
        </p:spPr>
        <p:txBody>
          <a:bodyPr wrap="none">
            <a:spAutoFit/>
          </a:bodyPr>
          <a:lstStyle/>
          <a:p>
            <a:r>
              <a:rPr lang="en-US" sz="1200"/>
              <a:t>1B</a:t>
            </a:r>
          </a:p>
        </p:txBody>
      </p:sp>
      <p:sp>
        <p:nvSpPr>
          <p:cNvPr id="489679" name="Text Box 207"/>
          <p:cNvSpPr txBox="1">
            <a:spLocks noChangeArrowheads="1"/>
          </p:cNvSpPr>
          <p:nvPr/>
        </p:nvSpPr>
        <p:spPr bwMode="auto">
          <a:xfrm>
            <a:off x="5499100" y="2743200"/>
            <a:ext cx="369888" cy="274638"/>
          </a:xfrm>
          <a:prstGeom prst="rect">
            <a:avLst/>
          </a:prstGeom>
          <a:noFill/>
          <a:ln w="9525">
            <a:noFill/>
            <a:miter lim="800000"/>
            <a:headEnd/>
            <a:tailEnd/>
          </a:ln>
          <a:effectLst/>
        </p:spPr>
        <p:txBody>
          <a:bodyPr wrap="none">
            <a:spAutoFit/>
          </a:bodyPr>
          <a:lstStyle/>
          <a:p>
            <a:r>
              <a:rPr lang="en-US" sz="1200"/>
              <a:t>2B</a:t>
            </a:r>
          </a:p>
        </p:txBody>
      </p:sp>
      <p:sp>
        <p:nvSpPr>
          <p:cNvPr id="489680" name="Text Box 208"/>
          <p:cNvSpPr txBox="1">
            <a:spLocks noChangeArrowheads="1"/>
          </p:cNvSpPr>
          <p:nvPr/>
        </p:nvSpPr>
        <p:spPr bwMode="auto">
          <a:xfrm>
            <a:off x="5870575" y="1681163"/>
            <a:ext cx="369888" cy="274637"/>
          </a:xfrm>
          <a:prstGeom prst="rect">
            <a:avLst/>
          </a:prstGeom>
          <a:noFill/>
          <a:ln w="9525">
            <a:noFill/>
            <a:miter lim="800000"/>
            <a:headEnd/>
            <a:tailEnd/>
          </a:ln>
          <a:effectLst/>
        </p:spPr>
        <p:txBody>
          <a:bodyPr wrap="none">
            <a:spAutoFit/>
          </a:bodyPr>
          <a:lstStyle/>
          <a:p>
            <a:r>
              <a:rPr lang="en-US" sz="1200"/>
              <a:t>3A</a:t>
            </a:r>
          </a:p>
        </p:txBody>
      </p:sp>
      <p:sp>
        <p:nvSpPr>
          <p:cNvPr id="489681" name="Text Box 209"/>
          <p:cNvSpPr txBox="1">
            <a:spLocks noChangeArrowheads="1"/>
          </p:cNvSpPr>
          <p:nvPr/>
        </p:nvSpPr>
        <p:spPr bwMode="auto">
          <a:xfrm>
            <a:off x="6251575" y="1685925"/>
            <a:ext cx="369888" cy="274638"/>
          </a:xfrm>
          <a:prstGeom prst="rect">
            <a:avLst/>
          </a:prstGeom>
          <a:noFill/>
          <a:ln w="9525">
            <a:noFill/>
            <a:miter lim="800000"/>
            <a:headEnd/>
            <a:tailEnd/>
          </a:ln>
          <a:effectLst/>
        </p:spPr>
        <p:txBody>
          <a:bodyPr wrap="none">
            <a:spAutoFit/>
          </a:bodyPr>
          <a:lstStyle/>
          <a:p>
            <a:r>
              <a:rPr lang="en-US" sz="1200"/>
              <a:t>4A</a:t>
            </a:r>
          </a:p>
        </p:txBody>
      </p:sp>
      <p:sp>
        <p:nvSpPr>
          <p:cNvPr id="489682" name="Text Box 210"/>
          <p:cNvSpPr txBox="1">
            <a:spLocks noChangeArrowheads="1"/>
          </p:cNvSpPr>
          <p:nvPr/>
        </p:nvSpPr>
        <p:spPr bwMode="auto">
          <a:xfrm>
            <a:off x="6637338" y="1681163"/>
            <a:ext cx="369887" cy="274637"/>
          </a:xfrm>
          <a:prstGeom prst="rect">
            <a:avLst/>
          </a:prstGeom>
          <a:noFill/>
          <a:ln w="9525">
            <a:noFill/>
            <a:miter lim="800000"/>
            <a:headEnd/>
            <a:tailEnd/>
          </a:ln>
          <a:effectLst/>
        </p:spPr>
        <p:txBody>
          <a:bodyPr wrap="none">
            <a:spAutoFit/>
          </a:bodyPr>
          <a:lstStyle/>
          <a:p>
            <a:r>
              <a:rPr lang="en-US" sz="1200"/>
              <a:t>5A</a:t>
            </a:r>
          </a:p>
        </p:txBody>
      </p:sp>
      <p:sp>
        <p:nvSpPr>
          <p:cNvPr id="489683" name="Text Box 211"/>
          <p:cNvSpPr txBox="1">
            <a:spLocks noChangeArrowheads="1"/>
          </p:cNvSpPr>
          <p:nvPr/>
        </p:nvSpPr>
        <p:spPr bwMode="auto">
          <a:xfrm>
            <a:off x="7018338" y="1685925"/>
            <a:ext cx="369887" cy="274638"/>
          </a:xfrm>
          <a:prstGeom prst="rect">
            <a:avLst/>
          </a:prstGeom>
          <a:noFill/>
          <a:ln w="9525">
            <a:noFill/>
            <a:miter lim="800000"/>
            <a:headEnd/>
            <a:tailEnd/>
          </a:ln>
          <a:effectLst/>
        </p:spPr>
        <p:txBody>
          <a:bodyPr wrap="none">
            <a:spAutoFit/>
          </a:bodyPr>
          <a:lstStyle/>
          <a:p>
            <a:r>
              <a:rPr lang="en-US" sz="1200"/>
              <a:t>6A</a:t>
            </a:r>
          </a:p>
        </p:txBody>
      </p:sp>
      <p:sp>
        <p:nvSpPr>
          <p:cNvPr id="489684" name="Text Box 212"/>
          <p:cNvSpPr txBox="1">
            <a:spLocks noChangeArrowheads="1"/>
          </p:cNvSpPr>
          <p:nvPr/>
        </p:nvSpPr>
        <p:spPr bwMode="auto">
          <a:xfrm>
            <a:off x="7399338" y="1681163"/>
            <a:ext cx="369887" cy="274637"/>
          </a:xfrm>
          <a:prstGeom prst="rect">
            <a:avLst/>
          </a:prstGeom>
          <a:noFill/>
          <a:ln w="9525">
            <a:noFill/>
            <a:miter lim="800000"/>
            <a:headEnd/>
            <a:tailEnd/>
          </a:ln>
          <a:effectLst/>
        </p:spPr>
        <p:txBody>
          <a:bodyPr wrap="none">
            <a:spAutoFit/>
          </a:bodyPr>
          <a:lstStyle/>
          <a:p>
            <a:r>
              <a:rPr lang="en-US" sz="1200"/>
              <a:t>7A</a:t>
            </a:r>
          </a:p>
        </p:txBody>
      </p:sp>
      <p:sp>
        <p:nvSpPr>
          <p:cNvPr id="489685" name="Text Box 213"/>
          <p:cNvSpPr txBox="1">
            <a:spLocks noChangeArrowheads="1"/>
          </p:cNvSpPr>
          <p:nvPr/>
        </p:nvSpPr>
        <p:spPr bwMode="auto">
          <a:xfrm>
            <a:off x="7780338" y="1152525"/>
            <a:ext cx="369887" cy="274638"/>
          </a:xfrm>
          <a:prstGeom prst="rect">
            <a:avLst/>
          </a:prstGeom>
          <a:noFill/>
          <a:ln w="9525">
            <a:noFill/>
            <a:miter lim="800000"/>
            <a:headEnd/>
            <a:tailEnd/>
          </a:ln>
          <a:effectLst/>
        </p:spPr>
        <p:txBody>
          <a:bodyPr wrap="none">
            <a:spAutoFit/>
          </a:bodyPr>
          <a:lstStyle/>
          <a:p>
            <a:r>
              <a:rPr lang="en-US" sz="1200"/>
              <a:t>8A</a:t>
            </a:r>
          </a:p>
        </p:txBody>
      </p:sp>
      <p:sp>
        <p:nvSpPr>
          <p:cNvPr id="489687" name="Rectangle 215"/>
          <p:cNvSpPr>
            <a:spLocks noChangeArrowheads="1"/>
          </p:cNvSpPr>
          <p:nvPr/>
        </p:nvSpPr>
        <p:spPr bwMode="auto">
          <a:xfrm>
            <a:off x="4511675" y="5059363"/>
            <a:ext cx="2820988" cy="1211262"/>
          </a:xfrm>
          <a:prstGeom prst="rect">
            <a:avLst/>
          </a:prstGeom>
          <a:noFill/>
          <a:ln w="9525">
            <a:solidFill>
              <a:schemeClr val="tx1"/>
            </a:solidFill>
            <a:miter lim="800000"/>
            <a:headEnd/>
            <a:tailEnd/>
          </a:ln>
          <a:effectLst/>
        </p:spPr>
        <p:txBody>
          <a:bodyPr wrap="none" anchor="ctr"/>
          <a:lstStyle/>
          <a:p>
            <a:endParaRPr lang="en-US"/>
          </a:p>
        </p:txBody>
      </p:sp>
      <p:sp>
        <p:nvSpPr>
          <p:cNvPr id="489688" name="Rectangle 216"/>
          <p:cNvSpPr>
            <a:spLocks noChangeArrowheads="1"/>
          </p:cNvSpPr>
          <p:nvPr/>
        </p:nvSpPr>
        <p:spPr bwMode="auto">
          <a:xfrm>
            <a:off x="76200" y="6567488"/>
            <a:ext cx="3749675" cy="214312"/>
          </a:xfrm>
          <a:prstGeom prst="rect">
            <a:avLst/>
          </a:prstGeom>
          <a:noFill/>
          <a:ln w="9525">
            <a:noFill/>
            <a:miter lim="800000"/>
            <a:headEnd/>
            <a:tailEnd/>
          </a:ln>
          <a:effectLst/>
        </p:spPr>
        <p:txBody>
          <a:bodyPr wrap="none">
            <a:spAutoFit/>
          </a:bodyPr>
          <a:lstStyle/>
          <a:p>
            <a:r>
              <a:rPr lang="en-US" sz="800"/>
              <a:t>Hill, Petrucci, </a:t>
            </a:r>
            <a:r>
              <a:rPr lang="en-US" sz="800" u="sng"/>
              <a:t>General Chemistry An Integrated Approach</a:t>
            </a:r>
            <a:r>
              <a:rPr lang="en-US" sz="800"/>
              <a:t> 2</a:t>
            </a:r>
            <a:r>
              <a:rPr lang="en-US" sz="800" baseline="30000"/>
              <a:t>nd</a:t>
            </a:r>
            <a:r>
              <a:rPr lang="en-US" sz="800"/>
              <a:t> Edition, page 373</a:t>
            </a:r>
          </a:p>
        </p:txBody>
      </p:sp>
      <p:sp>
        <p:nvSpPr>
          <p:cNvPr id="489697" name="AutoShape 225"/>
          <p:cNvSpPr>
            <a:spLocks/>
          </p:cNvSpPr>
          <p:nvPr/>
        </p:nvSpPr>
        <p:spPr bwMode="auto">
          <a:xfrm rot="-5400000">
            <a:off x="4503738" y="2382838"/>
            <a:ext cx="77787" cy="1100137"/>
          </a:xfrm>
          <a:prstGeom prst="rightBracket">
            <a:avLst>
              <a:gd name="adj" fmla="val 117858"/>
            </a:avLst>
          </a:prstGeom>
          <a:noFill/>
          <a:ln w="9525">
            <a:solidFill>
              <a:schemeClr val="tx1"/>
            </a:solidFill>
            <a:round/>
            <a:headEnd/>
            <a:tailEnd/>
          </a:ln>
          <a:effectLst/>
        </p:spPr>
        <p:txBody>
          <a:bodyPr wrap="none" anchor="ctr"/>
          <a:lstStyle/>
          <a:p>
            <a:endParaRPr lang="en-US"/>
          </a:p>
        </p:txBody>
      </p:sp>
      <p:sp>
        <p:nvSpPr>
          <p:cNvPr id="489677" name="Text Box 205"/>
          <p:cNvSpPr txBox="1">
            <a:spLocks noChangeArrowheads="1"/>
          </p:cNvSpPr>
          <p:nvPr/>
        </p:nvSpPr>
        <p:spPr bwMode="auto">
          <a:xfrm>
            <a:off x="4346575" y="2747963"/>
            <a:ext cx="369888" cy="274637"/>
          </a:xfrm>
          <a:prstGeom prst="rect">
            <a:avLst/>
          </a:prstGeom>
          <a:solidFill>
            <a:schemeClr val="bg1"/>
          </a:solidFill>
          <a:ln w="9525">
            <a:noFill/>
            <a:miter lim="800000"/>
            <a:headEnd/>
            <a:tailEnd/>
          </a:ln>
          <a:effectLst/>
        </p:spPr>
        <p:txBody>
          <a:bodyPr wrap="none">
            <a:spAutoFit/>
          </a:bodyPr>
          <a:lstStyle/>
          <a:p>
            <a:r>
              <a:rPr lang="en-US" sz="1200"/>
              <a:t>8B</a:t>
            </a:r>
          </a:p>
        </p:txBody>
      </p:sp>
      <p:sp>
        <p:nvSpPr>
          <p:cNvPr id="489698" name="Rectangle 226">
            <a:hlinkClick r:id="rId4" tooltip="Wikipedia -  E L E C T R O N E G A T I  I T Y"/>
          </p:cNvPr>
          <p:cNvSpPr>
            <a:spLocks noChangeArrowheads="1"/>
          </p:cNvSpPr>
          <p:nvPr/>
        </p:nvSpPr>
        <p:spPr bwMode="auto">
          <a:xfrm>
            <a:off x="2162175" y="609600"/>
            <a:ext cx="4645025" cy="522288"/>
          </a:xfrm>
          <a:prstGeom prst="rect">
            <a:avLst/>
          </a:prstGeom>
          <a:noFill/>
          <a:ln w="9525">
            <a:no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9689"/>
                                        </p:tgtEl>
                                        <p:attrNameLst>
                                          <p:attrName>style.visibility</p:attrName>
                                        </p:attrNameLst>
                                      </p:cBhvr>
                                      <p:to>
                                        <p:strVal val="visible"/>
                                      </p:to>
                                    </p:set>
                                    <p:animEffect transition="in" filter="fade">
                                      <p:cBhvr>
                                        <p:cTn id="7" dur="2000"/>
                                        <p:tgtEl>
                                          <p:spTgt spid="4896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9696"/>
                                        </p:tgtEl>
                                        <p:attrNameLst>
                                          <p:attrName>style.visibility</p:attrName>
                                        </p:attrNameLst>
                                      </p:cBhvr>
                                      <p:to>
                                        <p:strVal val="visible"/>
                                      </p:to>
                                    </p:set>
                                    <p:animEffect transition="in" filter="fade">
                                      <p:cBhvr>
                                        <p:cTn id="12" dur="2000"/>
                                        <p:tgtEl>
                                          <p:spTgt spid="48969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89691"/>
                                        </p:tgtEl>
                                        <p:attrNameLst>
                                          <p:attrName>style.visibility</p:attrName>
                                        </p:attrNameLst>
                                      </p:cBhvr>
                                      <p:to>
                                        <p:strVal val="visible"/>
                                      </p:to>
                                    </p:set>
                                    <p:animEffect transition="in" filter="fade">
                                      <p:cBhvr>
                                        <p:cTn id="17" dur="2000"/>
                                        <p:tgtEl>
                                          <p:spTgt spid="48969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89692"/>
                                        </p:tgtEl>
                                        <p:attrNameLst>
                                          <p:attrName>style.visibility</p:attrName>
                                        </p:attrNameLst>
                                      </p:cBhvr>
                                      <p:to>
                                        <p:strVal val="visible"/>
                                      </p:to>
                                    </p:set>
                                    <p:animEffect transition="in" filter="fade">
                                      <p:cBhvr>
                                        <p:cTn id="22" dur="2000"/>
                                        <p:tgtEl>
                                          <p:spTgt spid="48969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89693"/>
                                        </p:tgtEl>
                                        <p:attrNameLst>
                                          <p:attrName>style.visibility</p:attrName>
                                        </p:attrNameLst>
                                      </p:cBhvr>
                                      <p:to>
                                        <p:strVal val="visible"/>
                                      </p:to>
                                    </p:set>
                                    <p:animEffect transition="in" filter="fade">
                                      <p:cBhvr>
                                        <p:cTn id="27" dur="2000"/>
                                        <p:tgtEl>
                                          <p:spTgt spid="48969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89694"/>
                                        </p:tgtEl>
                                        <p:attrNameLst>
                                          <p:attrName>style.visibility</p:attrName>
                                        </p:attrNameLst>
                                      </p:cBhvr>
                                      <p:to>
                                        <p:strVal val="visible"/>
                                      </p:to>
                                    </p:set>
                                    <p:animEffect transition="in" filter="fade">
                                      <p:cBhvr>
                                        <p:cTn id="32" dur="2000"/>
                                        <p:tgtEl>
                                          <p:spTgt spid="489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Text Box 2"/>
          <p:cNvSpPr txBox="1">
            <a:spLocks noChangeArrowheads="1"/>
          </p:cNvSpPr>
          <p:nvPr/>
        </p:nvSpPr>
        <p:spPr bwMode="auto">
          <a:xfrm>
            <a:off x="1028700" y="1590675"/>
            <a:ext cx="4572000" cy="579438"/>
          </a:xfrm>
          <a:prstGeom prst="rect">
            <a:avLst/>
          </a:prstGeom>
          <a:noFill/>
          <a:ln w="12700">
            <a:noFill/>
            <a:miter lim="800000"/>
            <a:headEnd/>
            <a:tailEnd/>
          </a:ln>
          <a:effectLst/>
        </p:spPr>
        <p:txBody>
          <a:bodyPr>
            <a:spAutoFit/>
          </a:bodyPr>
          <a:lstStyle/>
          <a:p>
            <a:pPr eaLnBrk="0" hangingPunct="0"/>
            <a:r>
              <a:rPr lang="en-US" sz="3200"/>
              <a:t>Polar-Covalent bonds</a:t>
            </a:r>
          </a:p>
        </p:txBody>
      </p:sp>
      <p:sp>
        <p:nvSpPr>
          <p:cNvPr id="530435" name="Text Box 3"/>
          <p:cNvSpPr txBox="1">
            <a:spLocks noChangeArrowheads="1"/>
          </p:cNvSpPr>
          <p:nvPr/>
        </p:nvSpPr>
        <p:spPr bwMode="auto">
          <a:xfrm>
            <a:off x="1028700" y="4419600"/>
            <a:ext cx="6934200" cy="579438"/>
          </a:xfrm>
          <a:prstGeom prst="rect">
            <a:avLst/>
          </a:prstGeom>
          <a:noFill/>
          <a:ln w="12700">
            <a:noFill/>
            <a:miter lim="800000"/>
            <a:headEnd/>
            <a:tailEnd/>
          </a:ln>
          <a:effectLst/>
        </p:spPr>
        <p:txBody>
          <a:bodyPr>
            <a:spAutoFit/>
          </a:bodyPr>
          <a:lstStyle/>
          <a:p>
            <a:pPr eaLnBrk="0" hangingPunct="0"/>
            <a:r>
              <a:rPr lang="en-US" sz="3200"/>
              <a:t>Nonpolar-Covalent bonds</a:t>
            </a:r>
          </a:p>
        </p:txBody>
      </p:sp>
      <p:sp>
        <p:nvSpPr>
          <p:cNvPr id="530436" name="Rectangle 4"/>
          <p:cNvSpPr>
            <a:spLocks noGrp="1" noChangeArrowheads="1"/>
          </p:cNvSpPr>
          <p:nvPr>
            <p:ph type="title"/>
          </p:nvPr>
        </p:nvSpPr>
        <p:spPr>
          <a:xfrm>
            <a:off x="533400" y="228600"/>
            <a:ext cx="7772400" cy="762000"/>
          </a:xfrm>
        </p:spPr>
        <p:txBody>
          <a:bodyPr/>
          <a:lstStyle/>
          <a:p>
            <a:r>
              <a:rPr lang="en-US" sz="4000"/>
              <a:t>Covalent Bonds</a:t>
            </a:r>
          </a:p>
        </p:txBody>
      </p:sp>
      <p:sp>
        <p:nvSpPr>
          <p:cNvPr id="530437" name="Text Box 5"/>
          <p:cNvSpPr txBox="1">
            <a:spLocks noChangeArrowheads="1"/>
          </p:cNvSpPr>
          <p:nvPr/>
        </p:nvSpPr>
        <p:spPr bwMode="auto">
          <a:xfrm>
            <a:off x="1485900" y="2181225"/>
            <a:ext cx="7772400" cy="822325"/>
          </a:xfrm>
          <a:prstGeom prst="rect">
            <a:avLst/>
          </a:prstGeom>
          <a:noFill/>
          <a:ln w="12700">
            <a:noFill/>
            <a:miter lim="800000"/>
            <a:headEnd/>
            <a:tailEnd/>
          </a:ln>
          <a:effectLst/>
        </p:spPr>
        <p:txBody>
          <a:bodyPr>
            <a:spAutoFit/>
          </a:bodyPr>
          <a:lstStyle/>
          <a:p>
            <a:pPr eaLnBrk="0" hangingPunct="0">
              <a:buClr>
                <a:srgbClr val="FFFF00"/>
              </a:buClr>
              <a:buFont typeface="Wingdings" pitchFamily="2" charset="2"/>
              <a:buNone/>
            </a:pPr>
            <a:r>
              <a:rPr lang="en-US" sz="2400"/>
              <a:t>Electrons are unequally shared</a:t>
            </a:r>
          </a:p>
          <a:p>
            <a:pPr eaLnBrk="0" hangingPunct="0">
              <a:buClr>
                <a:srgbClr val="FFFF00"/>
              </a:buClr>
              <a:buFont typeface="Wingdings" pitchFamily="2" charset="2"/>
              <a:buNone/>
            </a:pPr>
            <a:r>
              <a:rPr lang="en-US" sz="2400"/>
              <a:t>Electronegativity difference between 0.3 and 1.7</a:t>
            </a:r>
          </a:p>
        </p:txBody>
      </p:sp>
      <p:sp>
        <p:nvSpPr>
          <p:cNvPr id="530438" name="Text Box 6"/>
          <p:cNvSpPr txBox="1">
            <a:spLocks noChangeArrowheads="1"/>
          </p:cNvSpPr>
          <p:nvPr/>
        </p:nvSpPr>
        <p:spPr bwMode="auto">
          <a:xfrm>
            <a:off x="1470025" y="5105400"/>
            <a:ext cx="7026275" cy="822325"/>
          </a:xfrm>
          <a:prstGeom prst="rect">
            <a:avLst/>
          </a:prstGeom>
          <a:noFill/>
          <a:ln w="12700">
            <a:noFill/>
            <a:miter lim="800000"/>
            <a:headEnd/>
            <a:tailEnd/>
          </a:ln>
          <a:effectLst/>
        </p:spPr>
        <p:txBody>
          <a:bodyPr>
            <a:spAutoFit/>
          </a:bodyPr>
          <a:lstStyle/>
          <a:p>
            <a:pPr eaLnBrk="0" hangingPunct="0">
              <a:buClr>
                <a:srgbClr val="FFFF00"/>
              </a:buClr>
              <a:buFont typeface="Wingdings" pitchFamily="2" charset="2"/>
              <a:buNone/>
            </a:pPr>
            <a:r>
              <a:rPr lang="en-US" sz="2400"/>
              <a:t>Electrons are equally shared</a:t>
            </a:r>
          </a:p>
          <a:p>
            <a:pPr eaLnBrk="0" hangingPunct="0">
              <a:buClr>
                <a:srgbClr val="FFFF00"/>
              </a:buClr>
              <a:buFont typeface="Wingdings" pitchFamily="2" charset="2"/>
              <a:buNone/>
            </a:pPr>
            <a:r>
              <a:rPr lang="en-US" sz="2400"/>
              <a:t>Electronegativity difference of 0 to 0.3</a:t>
            </a:r>
          </a:p>
        </p:txBody>
      </p:sp>
      <p:sp>
        <p:nvSpPr>
          <p:cNvPr id="530439" name="Text Box 7"/>
          <p:cNvSpPr txBox="1">
            <a:spLocks noChangeArrowheads="1"/>
          </p:cNvSpPr>
          <p:nvPr/>
        </p:nvSpPr>
        <p:spPr bwMode="auto">
          <a:xfrm>
            <a:off x="1938338" y="3114675"/>
            <a:ext cx="2465387" cy="366713"/>
          </a:xfrm>
          <a:prstGeom prst="rect">
            <a:avLst/>
          </a:prstGeom>
          <a:noFill/>
          <a:ln w="9525">
            <a:noFill/>
            <a:miter lim="800000"/>
            <a:headEnd/>
            <a:tailEnd/>
          </a:ln>
          <a:effectLst/>
        </p:spPr>
        <p:txBody>
          <a:bodyPr wrap="none">
            <a:spAutoFit/>
          </a:bodyPr>
          <a:lstStyle/>
          <a:p>
            <a:r>
              <a:rPr lang="en-US"/>
              <a:t>Example:  H</a:t>
            </a:r>
            <a:r>
              <a:rPr lang="en-US" baseline="-25000"/>
              <a:t>2</a:t>
            </a:r>
            <a:r>
              <a:rPr lang="en-US"/>
              <a:t>O (water)</a:t>
            </a:r>
          </a:p>
        </p:txBody>
      </p:sp>
      <p:sp>
        <p:nvSpPr>
          <p:cNvPr id="530440" name="Text Box 8"/>
          <p:cNvSpPr txBox="1">
            <a:spLocks noChangeArrowheads="1"/>
          </p:cNvSpPr>
          <p:nvPr/>
        </p:nvSpPr>
        <p:spPr bwMode="auto">
          <a:xfrm>
            <a:off x="3119438" y="3494088"/>
            <a:ext cx="939800" cy="366712"/>
          </a:xfrm>
          <a:prstGeom prst="rect">
            <a:avLst/>
          </a:prstGeom>
          <a:noFill/>
          <a:ln w="9525">
            <a:noFill/>
            <a:miter lim="800000"/>
            <a:headEnd/>
            <a:tailEnd/>
          </a:ln>
          <a:effectLst/>
        </p:spPr>
        <p:txBody>
          <a:bodyPr wrap="none">
            <a:spAutoFit/>
          </a:bodyPr>
          <a:lstStyle/>
          <a:p>
            <a:r>
              <a:rPr lang="en-US"/>
              <a:t>O = 3.5</a:t>
            </a:r>
          </a:p>
        </p:txBody>
      </p:sp>
      <p:sp>
        <p:nvSpPr>
          <p:cNvPr id="530441" name="Text Box 9"/>
          <p:cNvSpPr txBox="1">
            <a:spLocks noChangeArrowheads="1"/>
          </p:cNvSpPr>
          <p:nvPr/>
        </p:nvSpPr>
        <p:spPr bwMode="auto">
          <a:xfrm>
            <a:off x="3119438" y="3808413"/>
            <a:ext cx="927100" cy="366712"/>
          </a:xfrm>
          <a:prstGeom prst="rect">
            <a:avLst/>
          </a:prstGeom>
          <a:noFill/>
          <a:ln w="9525">
            <a:noFill/>
            <a:miter lim="800000"/>
            <a:headEnd/>
            <a:tailEnd/>
          </a:ln>
          <a:effectLst/>
        </p:spPr>
        <p:txBody>
          <a:bodyPr wrap="none">
            <a:spAutoFit/>
          </a:bodyPr>
          <a:lstStyle/>
          <a:p>
            <a:r>
              <a:rPr lang="en-US"/>
              <a:t>H = 2.1</a:t>
            </a:r>
          </a:p>
        </p:txBody>
      </p:sp>
      <p:sp>
        <p:nvSpPr>
          <p:cNvPr id="530442" name="AutoShape 10"/>
          <p:cNvSpPr>
            <a:spLocks/>
          </p:cNvSpPr>
          <p:nvPr/>
        </p:nvSpPr>
        <p:spPr bwMode="auto">
          <a:xfrm>
            <a:off x="3997325" y="3524250"/>
            <a:ext cx="122238" cy="658813"/>
          </a:xfrm>
          <a:prstGeom prst="rightBrace">
            <a:avLst>
              <a:gd name="adj1" fmla="val 44913"/>
              <a:gd name="adj2" fmla="val 50000"/>
            </a:avLst>
          </a:prstGeom>
          <a:noFill/>
          <a:ln w="9525">
            <a:solidFill>
              <a:schemeClr val="tx1"/>
            </a:solidFill>
            <a:round/>
            <a:headEnd/>
            <a:tailEnd/>
          </a:ln>
          <a:effectLst/>
        </p:spPr>
        <p:txBody>
          <a:bodyPr wrap="none" anchor="ctr"/>
          <a:lstStyle/>
          <a:p>
            <a:endParaRPr lang="en-US"/>
          </a:p>
        </p:txBody>
      </p:sp>
      <p:sp>
        <p:nvSpPr>
          <p:cNvPr id="530443" name="Text Box 11"/>
          <p:cNvSpPr txBox="1">
            <a:spLocks noChangeArrowheads="1"/>
          </p:cNvSpPr>
          <p:nvPr/>
        </p:nvSpPr>
        <p:spPr bwMode="auto">
          <a:xfrm>
            <a:off x="4175125" y="3665538"/>
            <a:ext cx="1797050" cy="366712"/>
          </a:xfrm>
          <a:prstGeom prst="rect">
            <a:avLst/>
          </a:prstGeom>
          <a:noFill/>
          <a:ln w="9525">
            <a:noFill/>
            <a:miter lim="800000"/>
            <a:headEnd/>
            <a:tailEnd/>
          </a:ln>
          <a:effectLst/>
        </p:spPr>
        <p:txBody>
          <a:bodyPr wrap="none">
            <a:spAutoFit/>
          </a:bodyPr>
          <a:lstStyle/>
          <a:p>
            <a:r>
              <a:rPr lang="en-US"/>
              <a:t>difference is 1.4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0434"/>
                                        </p:tgtEl>
                                        <p:attrNameLst>
                                          <p:attrName>style.visibility</p:attrName>
                                        </p:attrNameLst>
                                      </p:cBhvr>
                                      <p:to>
                                        <p:strVal val="visible"/>
                                      </p:to>
                                    </p:set>
                                    <p:animEffect transition="in" filter="wipe(left)">
                                      <p:cBhvr>
                                        <p:cTn id="7" dur="500"/>
                                        <p:tgtEl>
                                          <p:spTgt spid="5304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30437">
                                            <p:txEl>
                                              <p:pRg st="0" end="0"/>
                                            </p:txEl>
                                          </p:spTgt>
                                        </p:tgtEl>
                                        <p:attrNameLst>
                                          <p:attrName>style.visibility</p:attrName>
                                        </p:attrNameLst>
                                      </p:cBhvr>
                                      <p:to>
                                        <p:strVal val="visible"/>
                                      </p:to>
                                    </p:set>
                                    <p:animEffect transition="in" filter="wipe(left)">
                                      <p:cBhvr>
                                        <p:cTn id="12" dur="500"/>
                                        <p:tgtEl>
                                          <p:spTgt spid="5304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30437">
                                            <p:txEl>
                                              <p:pRg st="1" end="1"/>
                                            </p:txEl>
                                          </p:spTgt>
                                        </p:tgtEl>
                                        <p:attrNameLst>
                                          <p:attrName>style.visibility</p:attrName>
                                        </p:attrNameLst>
                                      </p:cBhvr>
                                      <p:to>
                                        <p:strVal val="visible"/>
                                      </p:to>
                                    </p:set>
                                    <p:animEffect transition="in" filter="wipe(left)">
                                      <p:cBhvr>
                                        <p:cTn id="17" dur="500"/>
                                        <p:tgtEl>
                                          <p:spTgt spid="53043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530439"/>
                                        </p:tgtEl>
                                        <p:attrNameLst>
                                          <p:attrName>style.visibility</p:attrName>
                                        </p:attrNameLst>
                                      </p:cBhvr>
                                      <p:to>
                                        <p:strVal val="visible"/>
                                      </p:to>
                                    </p:set>
                                    <p:animEffect transition="in" filter="fade">
                                      <p:cBhvr>
                                        <p:cTn id="22" dur="1000"/>
                                        <p:tgtEl>
                                          <p:spTgt spid="530439"/>
                                        </p:tgtEl>
                                      </p:cBhvr>
                                    </p:animEffect>
                                    <p:anim calcmode="lin" valueType="num">
                                      <p:cBhvr>
                                        <p:cTn id="23" dur="1000" fill="hold"/>
                                        <p:tgtEl>
                                          <p:spTgt spid="530439"/>
                                        </p:tgtEl>
                                        <p:attrNameLst>
                                          <p:attrName>ppt_x</p:attrName>
                                        </p:attrNameLst>
                                      </p:cBhvr>
                                      <p:tavLst>
                                        <p:tav tm="0">
                                          <p:val>
                                            <p:strVal val="#ppt_x"/>
                                          </p:val>
                                        </p:tav>
                                        <p:tav tm="100000">
                                          <p:val>
                                            <p:strVal val="#ppt_x"/>
                                          </p:val>
                                        </p:tav>
                                      </p:tavLst>
                                    </p:anim>
                                    <p:anim calcmode="lin" valueType="num">
                                      <p:cBhvr>
                                        <p:cTn id="24" dur="1000" fill="hold"/>
                                        <p:tgtEl>
                                          <p:spTgt spid="53043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grpId="0" nodeType="clickEffect">
                                  <p:stCondLst>
                                    <p:cond delay="0"/>
                                  </p:stCondLst>
                                  <p:childTnLst>
                                    <p:set>
                                      <p:cBhvr>
                                        <p:cTn id="28" dur="1" fill="hold">
                                          <p:stCondLst>
                                            <p:cond delay="0"/>
                                          </p:stCondLst>
                                        </p:cTn>
                                        <p:tgtEl>
                                          <p:spTgt spid="530440"/>
                                        </p:tgtEl>
                                        <p:attrNameLst>
                                          <p:attrName>style.visibility</p:attrName>
                                        </p:attrNameLst>
                                      </p:cBhvr>
                                      <p:to>
                                        <p:strVal val="visible"/>
                                      </p:to>
                                    </p:set>
                                    <p:anim calcmode="lin" valueType="num">
                                      <p:cBhvr>
                                        <p:cTn id="29" dur="500" fill="hold"/>
                                        <p:tgtEl>
                                          <p:spTgt spid="530440"/>
                                        </p:tgtEl>
                                        <p:attrNameLst>
                                          <p:attrName>ppt_w</p:attrName>
                                        </p:attrNameLst>
                                      </p:cBhvr>
                                      <p:tavLst>
                                        <p:tav tm="0">
                                          <p:val>
                                            <p:fltVal val="0"/>
                                          </p:val>
                                        </p:tav>
                                        <p:tav tm="100000">
                                          <p:val>
                                            <p:strVal val="#ppt_w"/>
                                          </p:val>
                                        </p:tav>
                                      </p:tavLst>
                                    </p:anim>
                                    <p:anim calcmode="lin" valueType="num">
                                      <p:cBhvr>
                                        <p:cTn id="30" dur="500" fill="hold"/>
                                        <p:tgtEl>
                                          <p:spTgt spid="530440"/>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530441"/>
                                        </p:tgtEl>
                                        <p:attrNameLst>
                                          <p:attrName>style.visibility</p:attrName>
                                        </p:attrNameLst>
                                      </p:cBhvr>
                                      <p:to>
                                        <p:strVal val="visible"/>
                                      </p:to>
                                    </p:set>
                                    <p:anim calcmode="lin" valueType="num">
                                      <p:cBhvr>
                                        <p:cTn id="35" dur="500" fill="hold"/>
                                        <p:tgtEl>
                                          <p:spTgt spid="530441"/>
                                        </p:tgtEl>
                                        <p:attrNameLst>
                                          <p:attrName>ppt_w</p:attrName>
                                        </p:attrNameLst>
                                      </p:cBhvr>
                                      <p:tavLst>
                                        <p:tav tm="0">
                                          <p:val>
                                            <p:fltVal val="0"/>
                                          </p:val>
                                        </p:tav>
                                        <p:tav tm="100000">
                                          <p:val>
                                            <p:strVal val="#ppt_w"/>
                                          </p:val>
                                        </p:tav>
                                      </p:tavLst>
                                    </p:anim>
                                    <p:anim calcmode="lin" valueType="num">
                                      <p:cBhvr>
                                        <p:cTn id="36" dur="500" fill="hold"/>
                                        <p:tgtEl>
                                          <p:spTgt spid="530441"/>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530442"/>
                                        </p:tgtEl>
                                        <p:attrNameLst>
                                          <p:attrName>style.visibility</p:attrName>
                                        </p:attrNameLst>
                                      </p:cBhvr>
                                      <p:to>
                                        <p:strVal val="visible"/>
                                      </p:to>
                                    </p:set>
                                    <p:animEffect transition="in" filter="dissolve">
                                      <p:cBhvr>
                                        <p:cTn id="41" dur="500"/>
                                        <p:tgtEl>
                                          <p:spTgt spid="530442"/>
                                        </p:tgtEl>
                                      </p:cBhvr>
                                    </p:animEffect>
                                  </p:childTnLst>
                                </p:cTn>
                              </p:par>
                            </p:childTnLst>
                          </p:cTn>
                        </p:par>
                      </p:childTnLst>
                    </p:cTn>
                  </p:par>
                  <p:par>
                    <p:cTn id="42" fill="hold">
                      <p:stCondLst>
                        <p:cond delay="indefinite"/>
                      </p:stCondLst>
                      <p:childTnLst>
                        <p:par>
                          <p:cTn id="43" fill="hold">
                            <p:stCondLst>
                              <p:cond delay="0"/>
                            </p:stCondLst>
                            <p:childTnLst>
                              <p:par>
                                <p:cTn id="44" presetID="39" presetClass="entr" presetSubtype="0" accel="100000" fill="hold" grpId="0" nodeType="clickEffect">
                                  <p:stCondLst>
                                    <p:cond delay="0"/>
                                  </p:stCondLst>
                                  <p:childTnLst>
                                    <p:set>
                                      <p:cBhvr>
                                        <p:cTn id="45" dur="1" fill="hold">
                                          <p:stCondLst>
                                            <p:cond delay="0"/>
                                          </p:stCondLst>
                                        </p:cTn>
                                        <p:tgtEl>
                                          <p:spTgt spid="530443"/>
                                        </p:tgtEl>
                                        <p:attrNameLst>
                                          <p:attrName>style.visibility</p:attrName>
                                        </p:attrNameLst>
                                      </p:cBhvr>
                                      <p:to>
                                        <p:strVal val="visible"/>
                                      </p:to>
                                    </p:set>
                                    <p:anim calcmode="lin" valueType="num">
                                      <p:cBhvr>
                                        <p:cTn id="46" dur="500" fill="hold"/>
                                        <p:tgtEl>
                                          <p:spTgt spid="530443"/>
                                        </p:tgtEl>
                                        <p:attrNameLst>
                                          <p:attrName>ppt_h</p:attrName>
                                        </p:attrNameLst>
                                      </p:cBhvr>
                                      <p:tavLst>
                                        <p:tav tm="0">
                                          <p:val>
                                            <p:strVal val="#ppt_h/20"/>
                                          </p:val>
                                        </p:tav>
                                        <p:tav tm="50000">
                                          <p:val>
                                            <p:strVal val="#ppt_h/20"/>
                                          </p:val>
                                        </p:tav>
                                        <p:tav tm="100000">
                                          <p:val>
                                            <p:strVal val="#ppt_h"/>
                                          </p:val>
                                        </p:tav>
                                      </p:tavLst>
                                    </p:anim>
                                    <p:anim calcmode="lin" valueType="num">
                                      <p:cBhvr>
                                        <p:cTn id="47" dur="500" fill="hold"/>
                                        <p:tgtEl>
                                          <p:spTgt spid="530443"/>
                                        </p:tgtEl>
                                        <p:attrNameLst>
                                          <p:attrName>ppt_w</p:attrName>
                                        </p:attrNameLst>
                                      </p:cBhvr>
                                      <p:tavLst>
                                        <p:tav tm="0">
                                          <p:val>
                                            <p:strVal val="#ppt_w+.3"/>
                                          </p:val>
                                        </p:tav>
                                        <p:tav tm="50000">
                                          <p:val>
                                            <p:strVal val="#ppt_w+.3"/>
                                          </p:val>
                                        </p:tav>
                                        <p:tav tm="100000">
                                          <p:val>
                                            <p:strVal val="#ppt_w"/>
                                          </p:val>
                                        </p:tav>
                                      </p:tavLst>
                                    </p:anim>
                                    <p:anim calcmode="lin" valueType="num">
                                      <p:cBhvr>
                                        <p:cTn id="48" dur="500" fill="hold"/>
                                        <p:tgtEl>
                                          <p:spTgt spid="530443"/>
                                        </p:tgtEl>
                                        <p:attrNameLst>
                                          <p:attrName>ppt_x</p:attrName>
                                        </p:attrNameLst>
                                      </p:cBhvr>
                                      <p:tavLst>
                                        <p:tav tm="0">
                                          <p:val>
                                            <p:strVal val="#ppt_x-.3"/>
                                          </p:val>
                                        </p:tav>
                                        <p:tav tm="50000">
                                          <p:val>
                                            <p:strVal val="#ppt_x"/>
                                          </p:val>
                                        </p:tav>
                                        <p:tav tm="100000">
                                          <p:val>
                                            <p:strVal val="#ppt_x"/>
                                          </p:val>
                                        </p:tav>
                                      </p:tavLst>
                                    </p:anim>
                                    <p:anim calcmode="lin" valueType="num">
                                      <p:cBhvr>
                                        <p:cTn id="49" dur="500" fill="hold"/>
                                        <p:tgtEl>
                                          <p:spTgt spid="530443"/>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530435"/>
                                        </p:tgtEl>
                                        <p:attrNameLst>
                                          <p:attrName>style.visibility</p:attrName>
                                        </p:attrNameLst>
                                      </p:cBhvr>
                                      <p:to>
                                        <p:strVal val="visible"/>
                                      </p:to>
                                    </p:set>
                                    <p:animEffect transition="in" filter="wipe(down)">
                                      <p:cBhvr>
                                        <p:cTn id="54" dur="500"/>
                                        <p:tgtEl>
                                          <p:spTgt spid="53043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530438">
                                            <p:txEl>
                                              <p:pRg st="0" end="0"/>
                                            </p:txEl>
                                          </p:spTgt>
                                        </p:tgtEl>
                                        <p:attrNameLst>
                                          <p:attrName>style.visibility</p:attrName>
                                        </p:attrNameLst>
                                      </p:cBhvr>
                                      <p:to>
                                        <p:strVal val="visible"/>
                                      </p:to>
                                    </p:set>
                                    <p:animEffect transition="in" filter="wipe(left)">
                                      <p:cBhvr>
                                        <p:cTn id="59" dur="500"/>
                                        <p:tgtEl>
                                          <p:spTgt spid="530438">
                                            <p:txEl>
                                              <p:pRg st="0" end="0"/>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530438">
                                            <p:txEl>
                                              <p:pRg st="1" end="1"/>
                                            </p:txEl>
                                          </p:spTgt>
                                        </p:tgtEl>
                                        <p:attrNameLst>
                                          <p:attrName>style.visibility</p:attrName>
                                        </p:attrNameLst>
                                      </p:cBhvr>
                                      <p:to>
                                        <p:strVal val="visible"/>
                                      </p:to>
                                    </p:set>
                                    <p:animEffect transition="in" filter="wipe(left)">
                                      <p:cBhvr>
                                        <p:cTn id="64" dur="500"/>
                                        <p:tgtEl>
                                          <p:spTgt spid="53043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34" grpId="0"/>
      <p:bldP spid="530435" grpId="0"/>
      <p:bldP spid="530437" grpId="0" build="p" autoUpdateAnimBg="0"/>
      <p:bldP spid="530438" grpId="0" build="p" autoUpdateAnimBg="0"/>
      <p:bldP spid="530439" grpId="0"/>
      <p:bldP spid="530440" grpId="0"/>
      <p:bldP spid="530441" grpId="0"/>
      <p:bldP spid="530442" grpId="0" animBg="1"/>
      <p:bldP spid="530443" grpId="0"/>
    </p:bldLst>
  </p:timing>
</p:sld>
</file>

<file path=ppt/slides/slide114.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r>
              <a:rPr lang="en-US">
                <a:solidFill>
                  <a:schemeClr val="bg1"/>
                </a:solidFill>
              </a:rPr>
              <a:t>Diatomic Molecules</a:t>
            </a:r>
          </a:p>
        </p:txBody>
      </p:sp>
      <p:sp>
        <p:nvSpPr>
          <p:cNvPr id="116739"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685800" y="228600"/>
            <a:ext cx="7772400" cy="1143000"/>
          </a:xfrm>
        </p:spPr>
        <p:txBody>
          <a:bodyPr/>
          <a:lstStyle/>
          <a:p>
            <a:r>
              <a:rPr lang="en-US"/>
              <a:t>Nitrogen gas molecules</a:t>
            </a:r>
          </a:p>
        </p:txBody>
      </p:sp>
      <p:pic>
        <p:nvPicPr>
          <p:cNvPr id="52227" name="Picture 3" descr="Zumdahl03_14a"/>
          <p:cNvPicPr>
            <a:picLocks noChangeAspect="1" noChangeArrowheads="1"/>
          </p:cNvPicPr>
          <p:nvPr/>
        </p:nvPicPr>
        <p:blipFill>
          <a:blip r:embed="rId3" cstate="print"/>
          <a:srcRect b="11035"/>
          <a:stretch>
            <a:fillRect/>
          </a:stretch>
        </p:blipFill>
        <p:spPr bwMode="auto">
          <a:xfrm>
            <a:off x="1447800" y="1676400"/>
            <a:ext cx="5867400" cy="4953000"/>
          </a:xfrm>
          <a:prstGeom prst="rect">
            <a:avLst/>
          </a:prstGeom>
          <a:noFill/>
        </p:spPr>
      </p:pic>
      <p:sp>
        <p:nvSpPr>
          <p:cNvPr id="52228"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p:txBody>
          <a:bodyPr/>
          <a:lstStyle/>
          <a:p>
            <a:r>
              <a:rPr lang="en-US"/>
              <a:t>A Collection of Argon Atoms</a:t>
            </a:r>
          </a:p>
        </p:txBody>
      </p:sp>
      <p:pic>
        <p:nvPicPr>
          <p:cNvPr id="51203" name="Picture 3" descr="argon atoms"/>
          <p:cNvPicPr>
            <a:picLocks noChangeAspect="1" noChangeArrowheads="1"/>
          </p:cNvPicPr>
          <p:nvPr/>
        </p:nvPicPr>
        <p:blipFill>
          <a:blip r:embed="rId3" cstate="print"/>
          <a:srcRect/>
          <a:stretch>
            <a:fillRect/>
          </a:stretch>
        </p:blipFill>
        <p:spPr bwMode="auto">
          <a:xfrm>
            <a:off x="1905000" y="1752600"/>
            <a:ext cx="5715000" cy="4881563"/>
          </a:xfrm>
          <a:prstGeom prst="rect">
            <a:avLst/>
          </a:prstGeom>
          <a:noFill/>
        </p:spPr>
      </p:pic>
      <p:sp>
        <p:nvSpPr>
          <p:cNvPr id="51204"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r>
              <a:rPr lang="en-US"/>
              <a:t>Oxygen gas molecules</a:t>
            </a:r>
          </a:p>
        </p:txBody>
      </p:sp>
      <p:pic>
        <p:nvPicPr>
          <p:cNvPr id="53251" name="Picture 3" descr="oxygen molecules"/>
          <p:cNvPicPr>
            <a:picLocks noChangeAspect="1" noChangeArrowheads="1"/>
          </p:cNvPicPr>
          <p:nvPr/>
        </p:nvPicPr>
        <p:blipFill>
          <a:blip r:embed="rId3" cstate="print"/>
          <a:srcRect b="10611"/>
          <a:stretch>
            <a:fillRect/>
          </a:stretch>
        </p:blipFill>
        <p:spPr bwMode="auto">
          <a:xfrm>
            <a:off x="1600200" y="1600200"/>
            <a:ext cx="5943600" cy="5021263"/>
          </a:xfrm>
          <a:prstGeom prst="rect">
            <a:avLst/>
          </a:prstGeom>
          <a:noFill/>
        </p:spPr>
      </p:pic>
      <p:sp>
        <p:nvSpPr>
          <p:cNvPr id="53252"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ChangeArrowheads="1"/>
          </p:cNvSpPr>
          <p:nvPr>
            <p:ph type="title"/>
          </p:nvPr>
        </p:nvSpPr>
        <p:spPr/>
        <p:txBody>
          <a:bodyPr/>
          <a:lstStyle/>
          <a:p>
            <a:r>
              <a:rPr lang="en-US"/>
              <a:t>Diatomic Molecules</a:t>
            </a:r>
          </a:p>
        </p:txBody>
      </p:sp>
      <p:sp>
        <p:nvSpPr>
          <p:cNvPr id="500739" name="Text Box 3"/>
          <p:cNvSpPr txBox="1">
            <a:spLocks noChangeArrowheads="1"/>
          </p:cNvSpPr>
          <p:nvPr/>
        </p:nvSpPr>
        <p:spPr bwMode="auto">
          <a:xfrm>
            <a:off x="1457325" y="6019800"/>
            <a:ext cx="2505075" cy="457200"/>
          </a:xfrm>
          <a:prstGeom prst="rect">
            <a:avLst/>
          </a:prstGeom>
          <a:noFill/>
          <a:ln w="9525">
            <a:noFill/>
            <a:miter lim="800000"/>
            <a:headEnd/>
            <a:tailEnd/>
          </a:ln>
          <a:effectLst/>
        </p:spPr>
        <p:txBody>
          <a:bodyPr wrap="none">
            <a:spAutoFit/>
          </a:bodyPr>
          <a:lstStyle/>
          <a:p>
            <a:r>
              <a:rPr lang="en-US" sz="2400"/>
              <a:t>HOBrFINCl </a:t>
            </a:r>
            <a:r>
              <a:rPr lang="en-US" sz="2400" i="1"/>
              <a:t>twins</a:t>
            </a:r>
            <a:endParaRPr lang="en-US" sz="2400"/>
          </a:p>
        </p:txBody>
      </p:sp>
      <p:sp>
        <p:nvSpPr>
          <p:cNvPr id="500740" name="Text Box 4"/>
          <p:cNvSpPr txBox="1">
            <a:spLocks noChangeArrowheads="1"/>
          </p:cNvSpPr>
          <p:nvPr/>
        </p:nvSpPr>
        <p:spPr bwMode="auto">
          <a:xfrm>
            <a:off x="4240213" y="6019800"/>
            <a:ext cx="3608387" cy="457200"/>
          </a:xfrm>
          <a:prstGeom prst="rect">
            <a:avLst/>
          </a:prstGeom>
          <a:noFill/>
          <a:ln w="9525">
            <a:noFill/>
            <a:miter lim="800000"/>
            <a:headEnd/>
            <a:tailEnd/>
          </a:ln>
          <a:effectLst/>
        </p:spPr>
        <p:txBody>
          <a:bodyPr wrap="none">
            <a:spAutoFit/>
          </a:bodyPr>
          <a:lstStyle/>
          <a:p>
            <a:r>
              <a:rPr lang="en-US" sz="2400">
                <a:solidFill>
                  <a:srgbClr val="57ABFF"/>
                </a:solidFill>
              </a:rPr>
              <a:t>H</a:t>
            </a:r>
            <a:r>
              <a:rPr lang="en-US" sz="2400" baseline="-25000">
                <a:solidFill>
                  <a:srgbClr val="57ABFF"/>
                </a:solidFill>
              </a:rPr>
              <a:t>2</a:t>
            </a:r>
            <a:r>
              <a:rPr lang="en-US" sz="2400"/>
              <a:t>  </a:t>
            </a:r>
            <a:r>
              <a:rPr lang="en-US" sz="2400">
                <a:solidFill>
                  <a:srgbClr val="FF0000"/>
                </a:solidFill>
              </a:rPr>
              <a:t>O</a:t>
            </a:r>
            <a:r>
              <a:rPr lang="en-US" sz="2400" baseline="-25000">
                <a:solidFill>
                  <a:srgbClr val="FF0000"/>
                </a:solidFill>
              </a:rPr>
              <a:t>2</a:t>
            </a:r>
            <a:r>
              <a:rPr lang="en-US" sz="2400"/>
              <a:t>  </a:t>
            </a:r>
            <a:r>
              <a:rPr lang="en-US" sz="2400">
                <a:solidFill>
                  <a:srgbClr val="CC3300"/>
                </a:solidFill>
              </a:rPr>
              <a:t>Br</a:t>
            </a:r>
            <a:r>
              <a:rPr lang="en-US" sz="2400" baseline="-25000">
                <a:solidFill>
                  <a:srgbClr val="CC3300"/>
                </a:solidFill>
              </a:rPr>
              <a:t>2</a:t>
            </a:r>
            <a:r>
              <a:rPr lang="en-US" sz="2400"/>
              <a:t>  </a:t>
            </a:r>
            <a:r>
              <a:rPr lang="en-US" sz="2400">
                <a:solidFill>
                  <a:srgbClr val="006600"/>
                </a:solidFill>
              </a:rPr>
              <a:t>F</a:t>
            </a:r>
            <a:r>
              <a:rPr lang="en-US" sz="2400" baseline="-25000">
                <a:solidFill>
                  <a:srgbClr val="006600"/>
                </a:solidFill>
              </a:rPr>
              <a:t>2</a:t>
            </a:r>
            <a:r>
              <a:rPr lang="en-US" sz="2400"/>
              <a:t>  </a:t>
            </a:r>
            <a:r>
              <a:rPr lang="en-US" sz="2400">
                <a:solidFill>
                  <a:srgbClr val="990099"/>
                </a:solidFill>
              </a:rPr>
              <a:t>I</a:t>
            </a:r>
            <a:r>
              <a:rPr lang="en-US" sz="2400" baseline="-25000">
                <a:solidFill>
                  <a:srgbClr val="990099"/>
                </a:solidFill>
              </a:rPr>
              <a:t>2</a:t>
            </a:r>
            <a:r>
              <a:rPr lang="en-US" sz="2400"/>
              <a:t>  </a:t>
            </a:r>
            <a:r>
              <a:rPr lang="en-US" sz="2400">
                <a:solidFill>
                  <a:schemeClr val="accent2"/>
                </a:solidFill>
              </a:rPr>
              <a:t>N</a:t>
            </a:r>
            <a:r>
              <a:rPr lang="en-US" sz="2400" baseline="-25000">
                <a:solidFill>
                  <a:schemeClr val="accent2"/>
                </a:solidFill>
              </a:rPr>
              <a:t>2</a:t>
            </a:r>
            <a:r>
              <a:rPr lang="en-US" sz="2400"/>
              <a:t>  </a:t>
            </a:r>
            <a:r>
              <a:rPr lang="en-US" sz="2400">
                <a:solidFill>
                  <a:srgbClr val="009900"/>
                </a:solidFill>
              </a:rPr>
              <a:t>Cl</a:t>
            </a:r>
            <a:r>
              <a:rPr lang="en-US" sz="2400" baseline="-25000">
                <a:solidFill>
                  <a:srgbClr val="009900"/>
                </a:solidFill>
              </a:rPr>
              <a:t>2</a:t>
            </a:r>
            <a:r>
              <a:rPr lang="en-US" sz="2400"/>
              <a:t> </a:t>
            </a:r>
          </a:p>
        </p:txBody>
      </p:sp>
      <p:sp>
        <p:nvSpPr>
          <p:cNvPr id="500742" name="AutoShape 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00743" name="Text Box 7"/>
          <p:cNvSpPr txBox="1">
            <a:spLocks noChangeArrowheads="1"/>
          </p:cNvSpPr>
          <p:nvPr/>
        </p:nvSpPr>
        <p:spPr bwMode="auto">
          <a:xfrm>
            <a:off x="3976688" y="2462213"/>
            <a:ext cx="1419225" cy="457200"/>
          </a:xfrm>
          <a:prstGeom prst="rect">
            <a:avLst/>
          </a:prstGeom>
          <a:noFill/>
          <a:ln w="9525">
            <a:noFill/>
            <a:miter lim="800000"/>
            <a:headEnd/>
            <a:tailEnd/>
          </a:ln>
          <a:effectLst/>
        </p:spPr>
        <p:txBody>
          <a:bodyPr wrap="none">
            <a:spAutoFit/>
          </a:bodyPr>
          <a:lstStyle/>
          <a:p>
            <a:r>
              <a:rPr lang="en-US" sz="1200">
                <a:latin typeface="Arial Narrow" pitchFamily="34" charset="0"/>
              </a:rPr>
              <a:t>Hydrogen (H</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37 pm</a:t>
            </a:r>
          </a:p>
        </p:txBody>
      </p:sp>
      <p:sp>
        <p:nvSpPr>
          <p:cNvPr id="500744" name="Text Box 8"/>
          <p:cNvSpPr txBox="1">
            <a:spLocks noChangeArrowheads="1"/>
          </p:cNvSpPr>
          <p:nvPr/>
        </p:nvSpPr>
        <p:spPr bwMode="auto">
          <a:xfrm>
            <a:off x="3975100" y="3295650"/>
            <a:ext cx="1419225" cy="457200"/>
          </a:xfrm>
          <a:prstGeom prst="rect">
            <a:avLst/>
          </a:prstGeom>
          <a:noFill/>
          <a:ln w="9525">
            <a:noFill/>
            <a:miter lim="800000"/>
            <a:headEnd/>
            <a:tailEnd/>
          </a:ln>
          <a:effectLst/>
        </p:spPr>
        <p:txBody>
          <a:bodyPr wrap="none">
            <a:spAutoFit/>
          </a:bodyPr>
          <a:lstStyle/>
          <a:p>
            <a:r>
              <a:rPr lang="en-US" sz="1200">
                <a:latin typeface="Arial Narrow" pitchFamily="34" charset="0"/>
              </a:rPr>
              <a:t>Fluorine (F</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64 pm</a:t>
            </a:r>
          </a:p>
        </p:txBody>
      </p:sp>
      <p:sp>
        <p:nvSpPr>
          <p:cNvPr id="500745" name="Text Box 9"/>
          <p:cNvSpPr txBox="1">
            <a:spLocks noChangeArrowheads="1"/>
          </p:cNvSpPr>
          <p:nvPr/>
        </p:nvSpPr>
        <p:spPr bwMode="auto">
          <a:xfrm>
            <a:off x="3983038" y="4164013"/>
            <a:ext cx="1419225" cy="457200"/>
          </a:xfrm>
          <a:prstGeom prst="rect">
            <a:avLst/>
          </a:prstGeom>
          <a:noFill/>
          <a:ln w="9525">
            <a:noFill/>
            <a:miter lim="800000"/>
            <a:headEnd/>
            <a:tailEnd/>
          </a:ln>
          <a:effectLst/>
        </p:spPr>
        <p:txBody>
          <a:bodyPr wrap="none">
            <a:spAutoFit/>
          </a:bodyPr>
          <a:lstStyle/>
          <a:p>
            <a:r>
              <a:rPr lang="en-US" sz="1200">
                <a:latin typeface="Arial Narrow" pitchFamily="34" charset="0"/>
              </a:rPr>
              <a:t>Oxygen (O</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66 pm</a:t>
            </a:r>
          </a:p>
        </p:txBody>
      </p:sp>
      <p:sp>
        <p:nvSpPr>
          <p:cNvPr id="500746" name="Text Box 10"/>
          <p:cNvSpPr txBox="1">
            <a:spLocks noChangeArrowheads="1"/>
          </p:cNvSpPr>
          <p:nvPr/>
        </p:nvSpPr>
        <p:spPr bwMode="auto">
          <a:xfrm>
            <a:off x="3994150" y="5072063"/>
            <a:ext cx="1419225" cy="457200"/>
          </a:xfrm>
          <a:prstGeom prst="rect">
            <a:avLst/>
          </a:prstGeom>
          <a:noFill/>
          <a:ln w="9525">
            <a:noFill/>
            <a:miter lim="800000"/>
            <a:headEnd/>
            <a:tailEnd/>
          </a:ln>
          <a:effectLst/>
        </p:spPr>
        <p:txBody>
          <a:bodyPr wrap="none">
            <a:spAutoFit/>
          </a:bodyPr>
          <a:lstStyle/>
          <a:p>
            <a:r>
              <a:rPr lang="en-US" sz="1200">
                <a:latin typeface="Arial Narrow" pitchFamily="34" charset="0"/>
              </a:rPr>
              <a:t>Nitrogen (N</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71 pm</a:t>
            </a:r>
          </a:p>
        </p:txBody>
      </p:sp>
      <p:sp>
        <p:nvSpPr>
          <p:cNvPr id="500747" name="Text Box 11"/>
          <p:cNvSpPr txBox="1">
            <a:spLocks noChangeArrowheads="1"/>
          </p:cNvSpPr>
          <p:nvPr/>
        </p:nvSpPr>
        <p:spPr bwMode="auto">
          <a:xfrm>
            <a:off x="5937250" y="2454275"/>
            <a:ext cx="1419225" cy="457200"/>
          </a:xfrm>
          <a:prstGeom prst="rect">
            <a:avLst/>
          </a:prstGeom>
          <a:noFill/>
          <a:ln w="9525">
            <a:noFill/>
            <a:miter lim="800000"/>
            <a:headEnd/>
            <a:tailEnd/>
          </a:ln>
          <a:effectLst/>
        </p:spPr>
        <p:txBody>
          <a:bodyPr wrap="none">
            <a:spAutoFit/>
          </a:bodyPr>
          <a:lstStyle/>
          <a:p>
            <a:r>
              <a:rPr lang="en-US" sz="1200">
                <a:latin typeface="Arial Narrow" pitchFamily="34" charset="0"/>
              </a:rPr>
              <a:t>Chlorine (Cl</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99 pm</a:t>
            </a:r>
          </a:p>
        </p:txBody>
      </p:sp>
      <p:sp>
        <p:nvSpPr>
          <p:cNvPr id="500748" name="Text Box 12"/>
          <p:cNvSpPr txBox="1">
            <a:spLocks noChangeArrowheads="1"/>
          </p:cNvSpPr>
          <p:nvPr/>
        </p:nvSpPr>
        <p:spPr bwMode="auto">
          <a:xfrm>
            <a:off x="5943600" y="3735388"/>
            <a:ext cx="1489075" cy="457200"/>
          </a:xfrm>
          <a:prstGeom prst="rect">
            <a:avLst/>
          </a:prstGeom>
          <a:noFill/>
          <a:ln w="9525">
            <a:noFill/>
            <a:miter lim="800000"/>
            <a:headEnd/>
            <a:tailEnd/>
          </a:ln>
          <a:effectLst/>
        </p:spPr>
        <p:txBody>
          <a:bodyPr wrap="none">
            <a:spAutoFit/>
          </a:bodyPr>
          <a:lstStyle/>
          <a:p>
            <a:r>
              <a:rPr lang="en-US" sz="1200">
                <a:latin typeface="Arial Narrow" pitchFamily="34" charset="0"/>
              </a:rPr>
              <a:t>Bromine (Br</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114 pm</a:t>
            </a:r>
          </a:p>
        </p:txBody>
      </p:sp>
      <p:sp>
        <p:nvSpPr>
          <p:cNvPr id="500749" name="Text Box 13"/>
          <p:cNvSpPr txBox="1">
            <a:spLocks noChangeArrowheads="1"/>
          </p:cNvSpPr>
          <p:nvPr/>
        </p:nvSpPr>
        <p:spPr bwMode="auto">
          <a:xfrm>
            <a:off x="5969000" y="5054600"/>
            <a:ext cx="1489075" cy="457200"/>
          </a:xfrm>
          <a:prstGeom prst="rect">
            <a:avLst/>
          </a:prstGeom>
          <a:noFill/>
          <a:ln w="9525">
            <a:noFill/>
            <a:miter lim="800000"/>
            <a:headEnd/>
            <a:tailEnd/>
          </a:ln>
          <a:effectLst/>
        </p:spPr>
        <p:txBody>
          <a:bodyPr wrap="none">
            <a:spAutoFit/>
          </a:bodyPr>
          <a:lstStyle/>
          <a:p>
            <a:r>
              <a:rPr lang="en-US" sz="1200">
                <a:latin typeface="Arial Narrow" pitchFamily="34" charset="0"/>
              </a:rPr>
              <a:t>Iodine (I</a:t>
            </a:r>
            <a:r>
              <a:rPr lang="en-US" sz="1200" baseline="-25000">
                <a:latin typeface="Arial Narrow" pitchFamily="34" charset="0"/>
              </a:rPr>
              <a:t>2</a:t>
            </a:r>
            <a:r>
              <a:rPr lang="en-US" sz="1200">
                <a:latin typeface="Arial Narrow" pitchFamily="34" charset="0"/>
              </a:rPr>
              <a:t>)</a:t>
            </a:r>
          </a:p>
          <a:p>
            <a:r>
              <a:rPr lang="en-US" sz="1200">
                <a:latin typeface="Arial Narrow" pitchFamily="34" charset="0"/>
              </a:rPr>
              <a:t>atomic radius = 138 pm</a:t>
            </a:r>
          </a:p>
        </p:txBody>
      </p:sp>
      <p:sp>
        <p:nvSpPr>
          <p:cNvPr id="500750" name="Text Box 14"/>
          <p:cNvSpPr txBox="1">
            <a:spLocks noChangeArrowheads="1"/>
          </p:cNvSpPr>
          <p:nvPr/>
        </p:nvSpPr>
        <p:spPr bwMode="auto">
          <a:xfrm>
            <a:off x="2205038" y="2486025"/>
            <a:ext cx="669925" cy="639763"/>
          </a:xfrm>
          <a:prstGeom prst="rect">
            <a:avLst/>
          </a:prstGeom>
          <a:noFill/>
          <a:ln w="9525">
            <a:noFill/>
            <a:miter lim="800000"/>
            <a:headEnd/>
            <a:tailEnd/>
          </a:ln>
          <a:effectLst/>
        </p:spPr>
        <p:txBody>
          <a:bodyPr wrap="none">
            <a:spAutoFit/>
          </a:bodyPr>
          <a:lstStyle/>
          <a:p>
            <a:r>
              <a:rPr lang="en-US" sz="1200">
                <a:latin typeface="Arial Narrow" pitchFamily="34" charset="0"/>
              </a:rPr>
              <a:t>Distance</a:t>
            </a:r>
          </a:p>
          <a:p>
            <a:r>
              <a:rPr lang="en-US" sz="1200">
                <a:latin typeface="Arial Narrow" pitchFamily="34" charset="0"/>
              </a:rPr>
              <a:t>between</a:t>
            </a:r>
          </a:p>
          <a:p>
            <a:r>
              <a:rPr lang="en-US" sz="1200">
                <a:latin typeface="Arial Narrow" pitchFamily="34" charset="0"/>
              </a:rPr>
              <a:t>nuclei</a:t>
            </a:r>
          </a:p>
        </p:txBody>
      </p:sp>
      <p:sp>
        <p:nvSpPr>
          <p:cNvPr id="500751" name="Line 15"/>
          <p:cNvSpPr>
            <a:spLocks noChangeShapeType="1"/>
          </p:cNvSpPr>
          <p:nvPr/>
        </p:nvSpPr>
        <p:spPr bwMode="auto">
          <a:xfrm>
            <a:off x="2100263" y="3090863"/>
            <a:ext cx="857250" cy="0"/>
          </a:xfrm>
          <a:prstGeom prst="line">
            <a:avLst/>
          </a:prstGeom>
          <a:noFill/>
          <a:ln w="15875">
            <a:solidFill>
              <a:schemeClr val="tx1"/>
            </a:solidFill>
            <a:round/>
            <a:headEnd type="stealth" w="med" len="med"/>
            <a:tailEnd type="stealth" w="med" len="med"/>
          </a:ln>
          <a:effectLst/>
        </p:spPr>
        <p:txBody>
          <a:bodyPr wrap="none" anchor="ctr"/>
          <a:lstStyle/>
          <a:p>
            <a:endParaRPr lang="en-US"/>
          </a:p>
        </p:txBody>
      </p:sp>
      <p:sp>
        <p:nvSpPr>
          <p:cNvPr id="500757" name="Line 21"/>
          <p:cNvSpPr>
            <a:spLocks noChangeShapeType="1"/>
          </p:cNvSpPr>
          <p:nvPr/>
        </p:nvSpPr>
        <p:spPr bwMode="auto">
          <a:xfrm>
            <a:off x="2106613" y="4243388"/>
            <a:ext cx="420687" cy="0"/>
          </a:xfrm>
          <a:prstGeom prst="line">
            <a:avLst/>
          </a:prstGeom>
          <a:noFill/>
          <a:ln w="15875">
            <a:solidFill>
              <a:schemeClr val="tx1"/>
            </a:solidFill>
            <a:round/>
            <a:headEnd type="stealth" w="med" len="med"/>
            <a:tailEnd type="stealth" w="med" len="med"/>
          </a:ln>
          <a:effectLst/>
        </p:spPr>
        <p:txBody>
          <a:bodyPr wrap="none" anchor="ctr"/>
          <a:lstStyle/>
          <a:p>
            <a:endParaRPr lang="en-US"/>
          </a:p>
        </p:txBody>
      </p:sp>
      <p:sp>
        <p:nvSpPr>
          <p:cNvPr id="500758" name="Text Box 22"/>
          <p:cNvSpPr txBox="1">
            <a:spLocks noChangeArrowheads="1"/>
          </p:cNvSpPr>
          <p:nvPr/>
        </p:nvSpPr>
        <p:spPr bwMode="auto">
          <a:xfrm>
            <a:off x="3335338" y="3198813"/>
            <a:ext cx="635000" cy="274637"/>
          </a:xfrm>
          <a:prstGeom prst="rect">
            <a:avLst/>
          </a:prstGeom>
          <a:noFill/>
          <a:ln w="9525">
            <a:noFill/>
            <a:miter lim="800000"/>
            <a:headEnd/>
            <a:tailEnd/>
          </a:ln>
          <a:effectLst/>
        </p:spPr>
        <p:txBody>
          <a:bodyPr wrap="none">
            <a:spAutoFit/>
          </a:bodyPr>
          <a:lstStyle/>
          <a:p>
            <a:r>
              <a:rPr lang="en-US" sz="1200">
                <a:latin typeface="Arial Narrow" pitchFamily="34" charset="0"/>
              </a:rPr>
              <a:t>Nucleus</a:t>
            </a:r>
          </a:p>
        </p:txBody>
      </p:sp>
      <p:sp>
        <p:nvSpPr>
          <p:cNvPr id="500759" name="Text Box 23"/>
          <p:cNvSpPr txBox="1">
            <a:spLocks noChangeArrowheads="1"/>
          </p:cNvSpPr>
          <p:nvPr/>
        </p:nvSpPr>
        <p:spPr bwMode="auto">
          <a:xfrm>
            <a:off x="2030413" y="4303713"/>
            <a:ext cx="566737" cy="457200"/>
          </a:xfrm>
          <a:prstGeom prst="rect">
            <a:avLst/>
          </a:prstGeom>
          <a:noFill/>
          <a:ln w="9525">
            <a:noFill/>
            <a:miter lim="800000"/>
            <a:headEnd/>
            <a:tailEnd/>
          </a:ln>
          <a:effectLst/>
        </p:spPr>
        <p:txBody>
          <a:bodyPr wrap="none">
            <a:spAutoFit/>
          </a:bodyPr>
          <a:lstStyle/>
          <a:p>
            <a:r>
              <a:rPr lang="en-US" sz="1200">
                <a:latin typeface="Arial Narrow" pitchFamily="34" charset="0"/>
              </a:rPr>
              <a:t>Atomic</a:t>
            </a:r>
          </a:p>
          <a:p>
            <a:r>
              <a:rPr lang="en-US" sz="1200">
                <a:latin typeface="Arial Narrow" pitchFamily="34" charset="0"/>
              </a:rPr>
              <a:t>radius</a:t>
            </a:r>
          </a:p>
        </p:txBody>
      </p:sp>
      <p:pic>
        <p:nvPicPr>
          <p:cNvPr id="500760" name="Picture 24" descr="diatomic molecules (HOBrFINCl twins or BRINClHOF)"/>
          <p:cNvPicPr>
            <a:picLocks noChangeAspect="1" noChangeArrowheads="1"/>
          </p:cNvPicPr>
          <p:nvPr/>
        </p:nvPicPr>
        <p:blipFill>
          <a:blip r:embed="rId4" cstate="print">
            <a:lum contrast="18000"/>
          </a:blip>
          <a:srcRect l="4367" t="37021" r="67946" b="41577"/>
          <a:stretch>
            <a:fillRect/>
          </a:stretch>
        </p:blipFill>
        <p:spPr bwMode="auto">
          <a:xfrm>
            <a:off x="1641475" y="3187700"/>
            <a:ext cx="1751013" cy="887413"/>
          </a:xfrm>
          <a:prstGeom prst="rect">
            <a:avLst/>
          </a:prstGeom>
          <a:noFill/>
        </p:spPr>
      </p:pic>
      <p:pic>
        <p:nvPicPr>
          <p:cNvPr id="500761" name="Picture 25" descr="diatomic molecules (HOBrFINCl twins or BRINClHOF)"/>
          <p:cNvPicPr>
            <a:picLocks noChangeAspect="1" noChangeArrowheads="1"/>
          </p:cNvPicPr>
          <p:nvPr/>
        </p:nvPicPr>
        <p:blipFill>
          <a:blip r:embed="rId4" cstate="print">
            <a:lum contrast="18000"/>
          </a:blip>
          <a:srcRect l="42421" t="72090" r="47540" b="17152"/>
          <a:stretch>
            <a:fillRect/>
          </a:stretch>
        </p:blipFill>
        <p:spPr bwMode="auto">
          <a:xfrm>
            <a:off x="4056063" y="4668838"/>
            <a:ext cx="635000" cy="446087"/>
          </a:xfrm>
          <a:prstGeom prst="rect">
            <a:avLst/>
          </a:prstGeom>
          <a:noFill/>
        </p:spPr>
      </p:pic>
      <p:pic>
        <p:nvPicPr>
          <p:cNvPr id="500762" name="Picture 26" descr="diatomic molecules (HOBrFINCl twins or BRINClHOF)"/>
          <p:cNvPicPr>
            <a:picLocks noChangeAspect="1" noChangeArrowheads="1"/>
          </p:cNvPicPr>
          <p:nvPr/>
        </p:nvPicPr>
        <p:blipFill>
          <a:blip r:embed="rId4" cstate="print">
            <a:lum contrast="18000"/>
          </a:blip>
          <a:srcRect l="73795" t="8078" r="14333" b="80360"/>
          <a:stretch>
            <a:fillRect/>
          </a:stretch>
        </p:blipFill>
        <p:spPr bwMode="auto">
          <a:xfrm>
            <a:off x="6016625" y="2006600"/>
            <a:ext cx="750888" cy="479425"/>
          </a:xfrm>
          <a:prstGeom prst="rect">
            <a:avLst/>
          </a:prstGeom>
          <a:noFill/>
        </p:spPr>
      </p:pic>
      <p:pic>
        <p:nvPicPr>
          <p:cNvPr id="500763" name="Picture 27" descr="diatomic molecules (HOBrFINCl twins or BRINClHOF)"/>
          <p:cNvPicPr>
            <a:picLocks noChangeAspect="1" noChangeArrowheads="1"/>
          </p:cNvPicPr>
          <p:nvPr/>
        </p:nvPicPr>
        <p:blipFill>
          <a:blip r:embed="rId4" cstate="print">
            <a:lum contrast="18000"/>
          </a:blip>
          <a:srcRect l="42697" t="51111" r="48518" b="39854"/>
          <a:stretch>
            <a:fillRect/>
          </a:stretch>
        </p:blipFill>
        <p:spPr bwMode="auto">
          <a:xfrm>
            <a:off x="4068763" y="3802063"/>
            <a:ext cx="555625" cy="374650"/>
          </a:xfrm>
          <a:prstGeom prst="rect">
            <a:avLst/>
          </a:prstGeom>
          <a:noFill/>
        </p:spPr>
      </p:pic>
      <p:pic>
        <p:nvPicPr>
          <p:cNvPr id="500764" name="Picture 28" descr="diatomic molecules (HOBrFINCl twins or BRINClHOF)"/>
          <p:cNvPicPr>
            <a:picLocks noChangeAspect="1" noChangeArrowheads="1"/>
          </p:cNvPicPr>
          <p:nvPr/>
        </p:nvPicPr>
        <p:blipFill>
          <a:blip r:embed="rId4" cstate="print">
            <a:lum contrast="18000"/>
          </a:blip>
          <a:srcRect l="41718" t="31165" r="49623" b="59801"/>
          <a:stretch>
            <a:fillRect/>
          </a:stretch>
        </p:blipFill>
        <p:spPr bwMode="auto">
          <a:xfrm>
            <a:off x="4027488" y="2968625"/>
            <a:ext cx="547687" cy="374650"/>
          </a:xfrm>
          <a:prstGeom prst="rect">
            <a:avLst/>
          </a:prstGeom>
          <a:noFill/>
        </p:spPr>
      </p:pic>
      <p:pic>
        <p:nvPicPr>
          <p:cNvPr id="500765" name="Picture 29" descr="diatomic molecules (HOBrFINCl twins or BRINClHOF)"/>
          <p:cNvPicPr>
            <a:picLocks noChangeAspect="1" noChangeArrowheads="1"/>
          </p:cNvPicPr>
          <p:nvPr/>
        </p:nvPicPr>
        <p:blipFill>
          <a:blip r:embed="rId4" cstate="print">
            <a:lum contrast="18000"/>
          </a:blip>
          <a:srcRect l="41718" t="13170" r="52534" b="80360"/>
          <a:stretch>
            <a:fillRect/>
          </a:stretch>
        </p:blipFill>
        <p:spPr bwMode="auto">
          <a:xfrm>
            <a:off x="4021138" y="2216150"/>
            <a:ext cx="363537" cy="268288"/>
          </a:xfrm>
          <a:prstGeom prst="rect">
            <a:avLst/>
          </a:prstGeom>
          <a:noFill/>
        </p:spPr>
      </p:pic>
      <p:pic>
        <p:nvPicPr>
          <p:cNvPr id="500766" name="Picture 30" descr="diatomic molecules (HOBrFINCl twins or BRINClHOF)"/>
          <p:cNvPicPr>
            <a:picLocks noChangeAspect="1" noChangeArrowheads="1"/>
          </p:cNvPicPr>
          <p:nvPr/>
        </p:nvPicPr>
        <p:blipFill>
          <a:blip r:embed="rId4" cstate="print">
            <a:lum contrast="18000"/>
          </a:blip>
          <a:srcRect l="73669" t="36906" r="12099" b="49617"/>
          <a:stretch>
            <a:fillRect/>
          </a:stretch>
        </p:blipFill>
        <p:spPr bwMode="auto">
          <a:xfrm>
            <a:off x="6019800" y="3195638"/>
            <a:ext cx="900113" cy="558800"/>
          </a:xfrm>
          <a:prstGeom prst="rect">
            <a:avLst/>
          </a:prstGeom>
          <a:noFill/>
        </p:spPr>
      </p:pic>
      <p:pic>
        <p:nvPicPr>
          <p:cNvPr id="500767" name="Picture 31" descr="diatomic molecules (HOBrFINCl twins or BRINClHOF)"/>
          <p:cNvPicPr>
            <a:picLocks noChangeAspect="1" noChangeArrowheads="1"/>
          </p:cNvPicPr>
          <p:nvPr/>
        </p:nvPicPr>
        <p:blipFill>
          <a:blip r:embed="rId4" cstate="print">
            <a:lum contrast="18000"/>
          </a:blip>
          <a:srcRect l="73795" t="67612" r="10292" b="17381"/>
          <a:stretch>
            <a:fillRect/>
          </a:stretch>
        </p:blipFill>
        <p:spPr bwMode="auto">
          <a:xfrm>
            <a:off x="6040438" y="4464050"/>
            <a:ext cx="1006475" cy="622300"/>
          </a:xfrm>
          <a:prstGeom prst="rect">
            <a:avLst/>
          </a:prstGeom>
          <a:noFill/>
        </p:spPr>
      </p:pic>
      <p:sp>
        <p:nvSpPr>
          <p:cNvPr id="500768" name="Line 32"/>
          <p:cNvSpPr>
            <a:spLocks noChangeShapeType="1"/>
          </p:cNvSpPr>
          <p:nvPr/>
        </p:nvSpPr>
        <p:spPr bwMode="auto">
          <a:xfrm flipV="1">
            <a:off x="2098675" y="3003550"/>
            <a:ext cx="0" cy="530225"/>
          </a:xfrm>
          <a:prstGeom prst="line">
            <a:avLst/>
          </a:prstGeom>
          <a:noFill/>
          <a:ln w="15875">
            <a:solidFill>
              <a:schemeClr val="tx1"/>
            </a:solidFill>
            <a:round/>
            <a:headEnd/>
            <a:tailEnd/>
          </a:ln>
          <a:effectLst/>
        </p:spPr>
        <p:txBody>
          <a:bodyPr wrap="none" anchor="ctr"/>
          <a:lstStyle/>
          <a:p>
            <a:endParaRPr lang="en-US"/>
          </a:p>
        </p:txBody>
      </p:sp>
      <p:sp>
        <p:nvSpPr>
          <p:cNvPr id="500769" name="Line 33"/>
          <p:cNvSpPr>
            <a:spLocks noChangeShapeType="1"/>
          </p:cNvSpPr>
          <p:nvPr/>
        </p:nvSpPr>
        <p:spPr bwMode="auto">
          <a:xfrm flipV="1">
            <a:off x="2103438" y="3729038"/>
            <a:ext cx="0" cy="558800"/>
          </a:xfrm>
          <a:prstGeom prst="line">
            <a:avLst/>
          </a:prstGeom>
          <a:noFill/>
          <a:ln w="15875">
            <a:solidFill>
              <a:schemeClr val="tx1"/>
            </a:solidFill>
            <a:round/>
            <a:headEnd/>
            <a:tailEnd/>
          </a:ln>
          <a:effectLst/>
        </p:spPr>
        <p:txBody>
          <a:bodyPr wrap="none" anchor="ctr"/>
          <a:lstStyle/>
          <a:p>
            <a:endParaRPr lang="en-US"/>
          </a:p>
        </p:txBody>
      </p:sp>
      <p:sp>
        <p:nvSpPr>
          <p:cNvPr id="500770" name="Line 34"/>
          <p:cNvSpPr>
            <a:spLocks noChangeShapeType="1"/>
          </p:cNvSpPr>
          <p:nvPr/>
        </p:nvSpPr>
        <p:spPr bwMode="auto">
          <a:xfrm flipV="1">
            <a:off x="2957513" y="3005138"/>
            <a:ext cx="0" cy="530225"/>
          </a:xfrm>
          <a:prstGeom prst="line">
            <a:avLst/>
          </a:prstGeom>
          <a:noFill/>
          <a:ln w="15875">
            <a:solidFill>
              <a:schemeClr val="tx1"/>
            </a:solidFill>
            <a:round/>
            <a:headEnd/>
            <a:tailEnd/>
          </a:ln>
          <a:effectLst/>
        </p:spPr>
        <p:txBody>
          <a:bodyPr wrap="none" anchor="ctr"/>
          <a:lstStyle/>
          <a:p>
            <a:endParaRPr lang="en-US"/>
          </a:p>
        </p:txBody>
      </p:sp>
      <p:sp>
        <p:nvSpPr>
          <p:cNvPr id="500771" name="Line 35"/>
          <p:cNvSpPr>
            <a:spLocks noChangeShapeType="1"/>
          </p:cNvSpPr>
          <p:nvPr/>
        </p:nvSpPr>
        <p:spPr bwMode="auto">
          <a:xfrm flipV="1">
            <a:off x="2530475" y="3732213"/>
            <a:ext cx="0" cy="558800"/>
          </a:xfrm>
          <a:prstGeom prst="line">
            <a:avLst/>
          </a:prstGeom>
          <a:noFill/>
          <a:ln w="15875">
            <a:solidFill>
              <a:schemeClr val="tx1"/>
            </a:solidFill>
            <a:round/>
            <a:headEnd/>
            <a:tailEnd/>
          </a:ln>
          <a:effectLst/>
        </p:spPr>
        <p:txBody>
          <a:bodyPr wrap="none" anchor="ctr"/>
          <a:lstStyle/>
          <a:p>
            <a:endParaRPr lang="en-US"/>
          </a:p>
        </p:txBody>
      </p:sp>
      <p:sp>
        <p:nvSpPr>
          <p:cNvPr id="500772" name="Line 36"/>
          <p:cNvSpPr>
            <a:spLocks noChangeShapeType="1"/>
          </p:cNvSpPr>
          <p:nvPr/>
        </p:nvSpPr>
        <p:spPr bwMode="auto">
          <a:xfrm flipV="1">
            <a:off x="2960688" y="3730625"/>
            <a:ext cx="0" cy="555625"/>
          </a:xfrm>
          <a:prstGeom prst="line">
            <a:avLst/>
          </a:prstGeom>
          <a:noFill/>
          <a:ln w="15875">
            <a:solidFill>
              <a:schemeClr val="tx1"/>
            </a:solidFill>
            <a:round/>
            <a:headEnd/>
            <a:tailEnd/>
          </a:ln>
          <a:effectLst/>
        </p:spPr>
        <p:txBody>
          <a:bodyPr wrap="none" anchor="ctr"/>
          <a:lstStyle/>
          <a:p>
            <a:endParaRPr lang="en-US"/>
          </a:p>
        </p:txBody>
      </p:sp>
      <p:sp>
        <p:nvSpPr>
          <p:cNvPr id="500773" name="Line 37"/>
          <p:cNvSpPr>
            <a:spLocks noChangeShapeType="1"/>
          </p:cNvSpPr>
          <p:nvPr/>
        </p:nvSpPr>
        <p:spPr bwMode="auto">
          <a:xfrm flipV="1">
            <a:off x="2995613" y="3327400"/>
            <a:ext cx="400050" cy="290513"/>
          </a:xfrm>
          <a:prstGeom prst="line">
            <a:avLst/>
          </a:prstGeom>
          <a:noFill/>
          <a:ln w="15875">
            <a:solidFill>
              <a:schemeClr val="tx1"/>
            </a:solidFill>
            <a:round/>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580" name="Picture 4" descr="02-01-Figure_ILL"/>
          <p:cNvPicPr>
            <a:picLocks noChangeAspect="1" noChangeArrowheads="1"/>
          </p:cNvPicPr>
          <p:nvPr/>
        </p:nvPicPr>
        <p:blipFill>
          <a:blip r:embed="rId2" cstate="print"/>
          <a:srcRect t="47090" b="4788"/>
          <a:stretch>
            <a:fillRect/>
          </a:stretch>
        </p:blipFill>
        <p:spPr bwMode="auto">
          <a:xfrm>
            <a:off x="314325" y="3965575"/>
            <a:ext cx="8515350" cy="1851025"/>
          </a:xfrm>
          <a:prstGeom prst="rect">
            <a:avLst/>
          </a:prstGeom>
          <a:noFill/>
        </p:spPr>
      </p:pic>
      <p:pic>
        <p:nvPicPr>
          <p:cNvPr id="536581" name="Picture 5" descr="02-01-Figure_ILL"/>
          <p:cNvPicPr>
            <a:picLocks noChangeAspect="1" noChangeArrowheads="1"/>
          </p:cNvPicPr>
          <p:nvPr/>
        </p:nvPicPr>
        <p:blipFill>
          <a:blip r:embed="rId2" cstate="print"/>
          <a:srcRect t="95088" r="58147" b="-743"/>
          <a:stretch>
            <a:fillRect/>
          </a:stretch>
        </p:blipFill>
        <p:spPr bwMode="auto">
          <a:xfrm>
            <a:off x="249238" y="6419850"/>
            <a:ext cx="3563937" cy="217488"/>
          </a:xfrm>
          <a:prstGeom prst="rect">
            <a:avLst/>
          </a:prstGeom>
          <a:noFill/>
        </p:spPr>
      </p:pic>
      <p:pic>
        <p:nvPicPr>
          <p:cNvPr id="536582" name="Picture 6" descr="02-01-Figure_ILL"/>
          <p:cNvPicPr>
            <a:picLocks noChangeAspect="1" noChangeArrowheads="1"/>
          </p:cNvPicPr>
          <p:nvPr/>
        </p:nvPicPr>
        <p:blipFill>
          <a:blip r:embed="rId2" cstate="print"/>
          <a:srcRect b="57161"/>
          <a:stretch>
            <a:fillRect/>
          </a:stretch>
        </p:blipFill>
        <p:spPr bwMode="auto">
          <a:xfrm>
            <a:off x="314325" y="1468438"/>
            <a:ext cx="8515350" cy="1647825"/>
          </a:xfrm>
          <a:prstGeom prst="rect">
            <a:avLst/>
          </a:prstGeom>
          <a:noFill/>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1330" name="Rectangle 2"/>
          <p:cNvSpPr>
            <a:spLocks noChangeArrowheads="1"/>
          </p:cNvSpPr>
          <p:nvPr/>
        </p:nvSpPr>
        <p:spPr bwMode="auto">
          <a:xfrm>
            <a:off x="468313" y="595313"/>
            <a:ext cx="8564562" cy="5959475"/>
          </a:xfrm>
          <a:prstGeom prst="rect">
            <a:avLst/>
          </a:prstGeom>
          <a:noFill/>
          <a:ln w="9525">
            <a:noFill/>
            <a:miter lim="800000"/>
            <a:headEnd/>
            <a:tailEnd/>
          </a:ln>
          <a:effectLst/>
        </p:spPr>
        <p:txBody>
          <a:bodyPr>
            <a:spAutoFit/>
          </a:bodyPr>
          <a:lstStyle/>
          <a:p>
            <a:r>
              <a:rPr lang="en-US" sz="1600"/>
              <a:t>33.  What is coulombic attraction?</a:t>
            </a:r>
          </a:p>
          <a:p>
            <a:endParaRPr lang="en-US" sz="800"/>
          </a:p>
          <a:p>
            <a:r>
              <a:rPr lang="en-US" sz="1600" b="1" i="1"/>
              <a:t>	</a:t>
            </a:r>
            <a:r>
              <a:rPr lang="en-US" sz="1600" b="1" i="1">
                <a:solidFill>
                  <a:srgbClr val="0000FF"/>
                </a:solidFill>
              </a:rPr>
              <a:t>  </a:t>
            </a:r>
          </a:p>
          <a:p>
            <a:endParaRPr lang="en-US" sz="1600" b="1" i="1"/>
          </a:p>
          <a:p>
            <a:r>
              <a:rPr lang="en-US" sz="1600"/>
              <a:t>34.  Within a period, what happens to the atomic radius as the atomic number increases?</a:t>
            </a:r>
          </a:p>
          <a:p>
            <a:endParaRPr lang="en-US" sz="800"/>
          </a:p>
          <a:p>
            <a:r>
              <a:rPr lang="en-US" sz="1600" b="1" i="1">
                <a:solidFill>
                  <a:srgbClr val="0000FF"/>
                </a:solidFill>
              </a:rPr>
              <a:t>	 </a:t>
            </a:r>
            <a:endParaRPr lang="en-US" sz="1600" b="1" i="1"/>
          </a:p>
          <a:p>
            <a:endParaRPr lang="en-US" sz="1600" b="1" i="1"/>
          </a:p>
          <a:p>
            <a:r>
              <a:rPr lang="en-US" sz="1600"/>
              <a:t>35.  Explain your answer to Question 34: Why does the atomic radius change?</a:t>
            </a:r>
          </a:p>
          <a:p>
            <a:endParaRPr lang="en-US" sz="800"/>
          </a:p>
          <a:p>
            <a:r>
              <a:rPr lang="en-US" sz="1600" b="1" i="1"/>
              <a:t>	</a:t>
            </a:r>
            <a:r>
              <a:rPr lang="en-US" sz="1600" b="1" i="1">
                <a:solidFill>
                  <a:srgbClr val="0000FF"/>
                </a:solidFill>
              </a:rPr>
              <a:t> </a:t>
            </a:r>
          </a:p>
          <a:p>
            <a:endParaRPr lang="en-US" sz="1600" b="1" i="1">
              <a:solidFill>
                <a:srgbClr val="0000FF"/>
              </a:solidFill>
            </a:endParaRPr>
          </a:p>
          <a:p>
            <a:endParaRPr lang="en-US" sz="1600" b="1" i="1"/>
          </a:p>
          <a:p>
            <a:r>
              <a:rPr lang="en-US" sz="1600"/>
              <a:t>36.  What two factors determine the strength of coulombic attraction?</a:t>
            </a:r>
          </a:p>
          <a:p>
            <a:endParaRPr lang="en-US" sz="800"/>
          </a:p>
          <a:p>
            <a:r>
              <a:rPr lang="en-US" sz="1600" b="1" i="1"/>
              <a:t>	</a:t>
            </a:r>
            <a:r>
              <a:rPr lang="en-US" sz="1600" b="1" i="1">
                <a:solidFill>
                  <a:srgbClr val="0000FF"/>
                </a:solidFill>
              </a:rPr>
              <a:t> </a:t>
            </a:r>
          </a:p>
          <a:p>
            <a:endParaRPr lang="en-US" sz="1600" b="1" i="1"/>
          </a:p>
          <a:p>
            <a:r>
              <a:rPr lang="en-US" sz="1600"/>
              <a:t>37.  What is the shielding effect?</a:t>
            </a:r>
          </a:p>
          <a:p>
            <a:endParaRPr lang="en-US" sz="800"/>
          </a:p>
          <a:p>
            <a:r>
              <a:rPr lang="en-US" sz="1600"/>
              <a:t>	</a:t>
            </a:r>
            <a:endParaRPr lang="en-US" sz="1600" b="1" i="1">
              <a:solidFill>
                <a:srgbClr val="0000FF"/>
              </a:solidFill>
            </a:endParaRPr>
          </a:p>
          <a:p>
            <a:endParaRPr lang="en-US" sz="1600" b="1" i="1">
              <a:solidFill>
                <a:srgbClr val="0000FF"/>
              </a:solidFill>
            </a:endParaRPr>
          </a:p>
          <a:p>
            <a:endParaRPr lang="en-US" sz="1600" b="1" i="1">
              <a:solidFill>
                <a:srgbClr val="0000FF"/>
              </a:solidFill>
            </a:endParaRPr>
          </a:p>
          <a:p>
            <a:endParaRPr lang="en-US" sz="1600" b="1" i="1"/>
          </a:p>
          <a:p>
            <a:r>
              <a:rPr lang="en-US" sz="1600"/>
              <a:t>38.  How are the shielding effect and the size of the atomic radius related?</a:t>
            </a:r>
          </a:p>
          <a:p>
            <a:endParaRPr lang="en-US" sz="800"/>
          </a:p>
          <a:p>
            <a:r>
              <a:rPr lang="en-US" sz="1600" b="1" i="1"/>
              <a:t>	</a:t>
            </a:r>
            <a:r>
              <a:rPr lang="en-US" sz="1600" b="1" i="1">
                <a:solidFill>
                  <a:srgbClr val="0000FF"/>
                </a:solidFill>
              </a:rPr>
              <a:t> </a:t>
            </a:r>
            <a:endParaRPr lang="en-US" sz="1600" b="1" i="1"/>
          </a:p>
          <a:p>
            <a:r>
              <a:rPr lang="en-US" sz="1600" b="1" i="1">
                <a:solidFill>
                  <a:srgbClr val="0000FF"/>
                </a:solidFill>
              </a:rPr>
              <a:t>	 </a:t>
            </a:r>
          </a:p>
        </p:txBody>
      </p:sp>
      <p:sp>
        <p:nvSpPr>
          <p:cNvPr id="611331" name="Rectangle 3"/>
          <p:cNvSpPr>
            <a:spLocks noChangeArrowheads="1"/>
          </p:cNvSpPr>
          <p:nvPr/>
        </p:nvSpPr>
        <p:spPr bwMode="auto">
          <a:xfrm>
            <a:off x="1384300" y="955675"/>
            <a:ext cx="4025900" cy="336550"/>
          </a:xfrm>
          <a:prstGeom prst="rect">
            <a:avLst/>
          </a:prstGeom>
          <a:noFill/>
          <a:ln w="9525">
            <a:noFill/>
            <a:miter lim="800000"/>
            <a:headEnd/>
            <a:tailEnd/>
          </a:ln>
          <a:effectLst/>
        </p:spPr>
        <p:txBody>
          <a:bodyPr wrap="none">
            <a:spAutoFit/>
          </a:bodyPr>
          <a:lstStyle/>
          <a:p>
            <a:r>
              <a:rPr lang="en-US" sz="1600" b="1" i="1">
                <a:solidFill>
                  <a:srgbClr val="0000FF"/>
                </a:solidFill>
              </a:rPr>
              <a:t>ATTRACTION OF (+) AND (–) CHARGES</a:t>
            </a:r>
          </a:p>
        </p:txBody>
      </p:sp>
      <p:sp>
        <p:nvSpPr>
          <p:cNvPr id="611332" name="Rectangle 4"/>
          <p:cNvSpPr>
            <a:spLocks noChangeArrowheads="1"/>
          </p:cNvSpPr>
          <p:nvPr/>
        </p:nvSpPr>
        <p:spPr bwMode="auto">
          <a:xfrm>
            <a:off x="1389063" y="1814513"/>
            <a:ext cx="1443037" cy="336550"/>
          </a:xfrm>
          <a:prstGeom prst="rect">
            <a:avLst/>
          </a:prstGeom>
          <a:noFill/>
          <a:ln w="9525">
            <a:noFill/>
            <a:miter lim="800000"/>
            <a:headEnd/>
            <a:tailEnd/>
          </a:ln>
          <a:effectLst/>
        </p:spPr>
        <p:txBody>
          <a:bodyPr wrap="none">
            <a:spAutoFit/>
          </a:bodyPr>
          <a:lstStyle/>
          <a:p>
            <a:r>
              <a:rPr lang="en-US" sz="1600" b="1" i="1">
                <a:solidFill>
                  <a:srgbClr val="0000FF"/>
                </a:solidFill>
              </a:rPr>
              <a:t>DECREASES</a:t>
            </a:r>
          </a:p>
        </p:txBody>
      </p:sp>
      <p:sp>
        <p:nvSpPr>
          <p:cNvPr id="611333" name="Rectangle 5"/>
          <p:cNvSpPr>
            <a:spLocks noChangeArrowheads="1"/>
          </p:cNvSpPr>
          <p:nvPr/>
        </p:nvSpPr>
        <p:spPr bwMode="auto">
          <a:xfrm>
            <a:off x="1385888" y="2679700"/>
            <a:ext cx="5524500" cy="581025"/>
          </a:xfrm>
          <a:prstGeom prst="rect">
            <a:avLst/>
          </a:prstGeom>
          <a:noFill/>
          <a:ln w="9525">
            <a:noFill/>
            <a:miter lim="800000"/>
            <a:headEnd/>
            <a:tailEnd/>
          </a:ln>
          <a:effectLst/>
        </p:spPr>
        <p:txBody>
          <a:bodyPr>
            <a:spAutoFit/>
          </a:bodyPr>
          <a:lstStyle/>
          <a:p>
            <a:r>
              <a:rPr lang="en-US" sz="1600" b="1" i="1">
                <a:solidFill>
                  <a:srgbClr val="0000FF"/>
                </a:solidFill>
              </a:rPr>
              <a:t>NO ADDITIONAL ENERGY LEVELS, </a:t>
            </a:r>
          </a:p>
          <a:p>
            <a:r>
              <a:rPr lang="en-US" sz="1600" b="1" i="1">
                <a:solidFill>
                  <a:srgbClr val="0000FF"/>
                </a:solidFill>
              </a:rPr>
              <a:t>BUT MORE (+) AND (–) CHARGES = MORE PULL</a:t>
            </a:r>
          </a:p>
        </p:txBody>
      </p:sp>
      <p:sp>
        <p:nvSpPr>
          <p:cNvPr id="611334" name="Rectangle 6"/>
          <p:cNvSpPr>
            <a:spLocks noChangeArrowheads="1"/>
          </p:cNvSpPr>
          <p:nvPr/>
        </p:nvSpPr>
        <p:spPr bwMode="auto">
          <a:xfrm>
            <a:off x="1392238" y="3773488"/>
            <a:ext cx="5649912" cy="336550"/>
          </a:xfrm>
          <a:prstGeom prst="rect">
            <a:avLst/>
          </a:prstGeom>
          <a:noFill/>
          <a:ln w="9525">
            <a:noFill/>
            <a:miter lim="800000"/>
            <a:headEnd/>
            <a:tailEnd/>
          </a:ln>
          <a:effectLst/>
        </p:spPr>
        <p:txBody>
          <a:bodyPr wrap="none">
            <a:spAutoFit/>
          </a:bodyPr>
          <a:lstStyle/>
          <a:p>
            <a:r>
              <a:rPr lang="en-US" sz="1600" b="1" i="1">
                <a:solidFill>
                  <a:srgbClr val="0000FF"/>
                </a:solidFill>
              </a:rPr>
              <a:t>AMOUNT OF CHARGE; DISTANCE BETWEEN CHARGES</a:t>
            </a:r>
          </a:p>
        </p:txBody>
      </p:sp>
      <p:sp>
        <p:nvSpPr>
          <p:cNvPr id="611335" name="Rectangle 7"/>
          <p:cNvSpPr>
            <a:spLocks noChangeArrowheads="1"/>
          </p:cNvSpPr>
          <p:nvPr/>
        </p:nvSpPr>
        <p:spPr bwMode="auto">
          <a:xfrm>
            <a:off x="1379538" y="4630738"/>
            <a:ext cx="7165975" cy="825500"/>
          </a:xfrm>
          <a:prstGeom prst="rect">
            <a:avLst/>
          </a:prstGeom>
          <a:noFill/>
          <a:ln w="9525">
            <a:noFill/>
            <a:miter lim="800000"/>
            <a:headEnd/>
            <a:tailEnd/>
          </a:ln>
          <a:effectLst/>
        </p:spPr>
        <p:txBody>
          <a:bodyPr>
            <a:spAutoFit/>
          </a:bodyPr>
          <a:lstStyle/>
          <a:p>
            <a:r>
              <a:rPr lang="en-US" sz="1600" b="1" i="1">
                <a:solidFill>
                  <a:srgbClr val="0000FF"/>
                </a:solidFill>
              </a:rPr>
              <a:t>KERNEL ELECTRONS “SHIELD” VALENCE ELECTRONS FROM</a:t>
            </a:r>
            <a:endParaRPr lang="en-US" sz="1600"/>
          </a:p>
          <a:p>
            <a:r>
              <a:rPr lang="en-US" sz="1600" b="1" i="1">
                <a:solidFill>
                  <a:srgbClr val="0000FF"/>
                </a:solidFill>
              </a:rPr>
              <a:t>ATTRACTIVE FORCE OF THE NUCLEUS; CAUSED BY KERNEL</a:t>
            </a:r>
            <a:endParaRPr lang="en-US" sz="1600" b="1" i="1"/>
          </a:p>
          <a:p>
            <a:r>
              <a:rPr lang="en-US" sz="1600" b="1" i="1">
                <a:solidFill>
                  <a:srgbClr val="0000FF"/>
                </a:solidFill>
              </a:rPr>
              <a:t>AND VALENCE ELECTRONS REPELLING EACH OTHER</a:t>
            </a:r>
          </a:p>
        </p:txBody>
      </p:sp>
      <p:sp>
        <p:nvSpPr>
          <p:cNvPr id="611336" name="Rectangle 8"/>
          <p:cNvSpPr>
            <a:spLocks noChangeArrowheads="1"/>
          </p:cNvSpPr>
          <p:nvPr/>
        </p:nvSpPr>
        <p:spPr bwMode="auto">
          <a:xfrm>
            <a:off x="1382713" y="5967413"/>
            <a:ext cx="5838825" cy="336550"/>
          </a:xfrm>
          <a:prstGeom prst="rect">
            <a:avLst/>
          </a:prstGeom>
          <a:noFill/>
          <a:ln w="9525">
            <a:noFill/>
            <a:miter lim="800000"/>
            <a:headEnd/>
            <a:tailEnd/>
          </a:ln>
          <a:effectLst/>
        </p:spPr>
        <p:txBody>
          <a:bodyPr wrap="none">
            <a:spAutoFit/>
          </a:bodyPr>
          <a:lstStyle/>
          <a:p>
            <a:r>
              <a:rPr lang="en-US" sz="1600" b="1" i="1">
                <a:solidFill>
                  <a:srgbClr val="0000FF"/>
                </a:solidFill>
              </a:rPr>
              <a:t>AS RADIUS INCREASES, SHIELDING EFFECT INCREASES</a:t>
            </a:r>
          </a:p>
        </p:txBody>
      </p:sp>
      <p:sp>
        <p:nvSpPr>
          <p:cNvPr id="611337" name="Rectangle 9"/>
          <p:cNvSpPr>
            <a:spLocks noChangeArrowheads="1"/>
          </p:cNvSpPr>
          <p:nvPr/>
        </p:nvSpPr>
        <p:spPr bwMode="auto">
          <a:xfrm>
            <a:off x="1381125" y="6218238"/>
            <a:ext cx="5675313" cy="336550"/>
          </a:xfrm>
          <a:prstGeom prst="rect">
            <a:avLst/>
          </a:prstGeom>
          <a:noFill/>
          <a:ln w="9525">
            <a:noFill/>
            <a:miter lim="800000"/>
            <a:headEnd/>
            <a:tailEnd/>
          </a:ln>
          <a:effectLst/>
        </p:spPr>
        <p:txBody>
          <a:bodyPr wrap="none">
            <a:spAutoFit/>
          </a:bodyPr>
          <a:lstStyle/>
          <a:p>
            <a:r>
              <a:rPr lang="en-US" sz="1600" b="1" i="1">
                <a:solidFill>
                  <a:srgbClr val="0000FF"/>
                </a:solidFill>
              </a:rPr>
              <a:t>(MORE SHELLS OF KERNEL e– TO REPEL VALENCE 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1331"/>
                                        </p:tgtEl>
                                        <p:attrNameLst>
                                          <p:attrName>style.visibility</p:attrName>
                                        </p:attrNameLst>
                                      </p:cBhvr>
                                      <p:to>
                                        <p:strVal val="visible"/>
                                      </p:to>
                                    </p:set>
                                    <p:animEffect transition="in" filter="dissolve">
                                      <p:cBhvr>
                                        <p:cTn id="7" dur="500"/>
                                        <p:tgtEl>
                                          <p:spTgt spid="61133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1332"/>
                                        </p:tgtEl>
                                        <p:attrNameLst>
                                          <p:attrName>style.visibility</p:attrName>
                                        </p:attrNameLst>
                                      </p:cBhvr>
                                      <p:to>
                                        <p:strVal val="visible"/>
                                      </p:to>
                                    </p:set>
                                    <p:animEffect transition="in" filter="dissolve">
                                      <p:cBhvr>
                                        <p:cTn id="12" dur="500"/>
                                        <p:tgtEl>
                                          <p:spTgt spid="611332"/>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11331"/>
                                        </p:tgtEl>
                                        <p:attrNameLst>
                                          <p:attrName>style.opacity</p:attrName>
                                        </p:attrNameLst>
                                      </p:cBhvr>
                                      <p:to>
                                        <p:strVal val="0.5"/>
                                      </p:to>
                                    </p:set>
                                    <p:animEffect filter="image" prLst="opacity: 0.5">
                                      <p:cBhvr rctx="IE">
                                        <p:cTn id="16" dur="indefinite"/>
                                        <p:tgtEl>
                                          <p:spTgt spid="611331"/>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11333"/>
                                        </p:tgtEl>
                                        <p:attrNameLst>
                                          <p:attrName>style.visibility</p:attrName>
                                        </p:attrNameLst>
                                      </p:cBhvr>
                                      <p:to>
                                        <p:strVal val="visible"/>
                                      </p:to>
                                    </p:set>
                                    <p:animEffect transition="in" filter="dissolve">
                                      <p:cBhvr>
                                        <p:cTn id="21" dur="500"/>
                                        <p:tgtEl>
                                          <p:spTgt spid="611333"/>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11332"/>
                                        </p:tgtEl>
                                        <p:attrNameLst>
                                          <p:attrName>style.opacity</p:attrName>
                                        </p:attrNameLst>
                                      </p:cBhvr>
                                      <p:to>
                                        <p:strVal val="0.5"/>
                                      </p:to>
                                    </p:set>
                                    <p:animEffect filter="image" prLst="opacity: 0.5">
                                      <p:cBhvr rctx="IE">
                                        <p:cTn id="25" dur="indefinite"/>
                                        <p:tgtEl>
                                          <p:spTgt spid="61133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11334"/>
                                        </p:tgtEl>
                                        <p:attrNameLst>
                                          <p:attrName>style.visibility</p:attrName>
                                        </p:attrNameLst>
                                      </p:cBhvr>
                                      <p:to>
                                        <p:strVal val="visible"/>
                                      </p:to>
                                    </p:set>
                                    <p:animEffect transition="in" filter="dissolve">
                                      <p:cBhvr>
                                        <p:cTn id="30" dur="500"/>
                                        <p:tgtEl>
                                          <p:spTgt spid="611334"/>
                                        </p:tgtEl>
                                      </p:cBhvr>
                                    </p:animEffect>
                                  </p:childTnLst>
                                </p:cTn>
                              </p:par>
                            </p:childTnLst>
                          </p:cTn>
                        </p:par>
                        <p:par>
                          <p:cTn id="31" fill="hold">
                            <p:stCondLst>
                              <p:cond delay="500"/>
                            </p:stCondLst>
                            <p:childTnLst>
                              <p:par>
                                <p:cTn id="32" presetID="9" presetClass="emph" presetSubtype="0" grpId="1" nodeType="afterEffect">
                                  <p:stCondLst>
                                    <p:cond delay="0"/>
                                  </p:stCondLst>
                                  <p:childTnLst>
                                    <p:set>
                                      <p:cBhvr rctx="PPT">
                                        <p:cTn id="33" dur="indefinite"/>
                                        <p:tgtEl>
                                          <p:spTgt spid="611333"/>
                                        </p:tgtEl>
                                        <p:attrNameLst>
                                          <p:attrName>style.opacity</p:attrName>
                                        </p:attrNameLst>
                                      </p:cBhvr>
                                      <p:to>
                                        <p:strVal val="0.5"/>
                                      </p:to>
                                    </p:set>
                                    <p:animEffect filter="image" prLst="opacity: 0.5">
                                      <p:cBhvr rctx="IE">
                                        <p:cTn id="34" dur="indefinite"/>
                                        <p:tgtEl>
                                          <p:spTgt spid="61133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611335"/>
                                        </p:tgtEl>
                                        <p:attrNameLst>
                                          <p:attrName>style.visibility</p:attrName>
                                        </p:attrNameLst>
                                      </p:cBhvr>
                                      <p:to>
                                        <p:strVal val="visible"/>
                                      </p:to>
                                    </p:set>
                                    <p:animEffect transition="in" filter="dissolve">
                                      <p:cBhvr>
                                        <p:cTn id="39" dur="500"/>
                                        <p:tgtEl>
                                          <p:spTgt spid="611335"/>
                                        </p:tgtEl>
                                      </p:cBhvr>
                                    </p:animEffect>
                                  </p:childTnLst>
                                </p:cTn>
                              </p:par>
                            </p:childTnLst>
                          </p:cTn>
                        </p:par>
                        <p:par>
                          <p:cTn id="40" fill="hold">
                            <p:stCondLst>
                              <p:cond delay="500"/>
                            </p:stCondLst>
                            <p:childTnLst>
                              <p:par>
                                <p:cTn id="41" presetID="9" presetClass="emph" presetSubtype="0" grpId="1" nodeType="afterEffect">
                                  <p:stCondLst>
                                    <p:cond delay="0"/>
                                  </p:stCondLst>
                                  <p:childTnLst>
                                    <p:set>
                                      <p:cBhvr rctx="PPT">
                                        <p:cTn id="42" dur="indefinite"/>
                                        <p:tgtEl>
                                          <p:spTgt spid="611334"/>
                                        </p:tgtEl>
                                        <p:attrNameLst>
                                          <p:attrName>style.opacity</p:attrName>
                                        </p:attrNameLst>
                                      </p:cBhvr>
                                      <p:to>
                                        <p:strVal val="0.5"/>
                                      </p:to>
                                    </p:set>
                                    <p:animEffect filter="image" prLst="opacity: 0.5">
                                      <p:cBhvr rctx="IE">
                                        <p:cTn id="43" dur="indefinite"/>
                                        <p:tgtEl>
                                          <p:spTgt spid="61133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611336"/>
                                        </p:tgtEl>
                                        <p:attrNameLst>
                                          <p:attrName>style.visibility</p:attrName>
                                        </p:attrNameLst>
                                      </p:cBhvr>
                                      <p:to>
                                        <p:strVal val="visible"/>
                                      </p:to>
                                    </p:set>
                                    <p:animEffect transition="in" filter="dissolve">
                                      <p:cBhvr>
                                        <p:cTn id="48" dur="500"/>
                                        <p:tgtEl>
                                          <p:spTgt spid="611336"/>
                                        </p:tgtEl>
                                      </p:cBhvr>
                                    </p:animEffect>
                                  </p:childTnLst>
                                </p:cTn>
                              </p:par>
                            </p:childTnLst>
                          </p:cTn>
                        </p:par>
                        <p:par>
                          <p:cTn id="49" fill="hold">
                            <p:stCondLst>
                              <p:cond delay="500"/>
                            </p:stCondLst>
                            <p:childTnLst>
                              <p:par>
                                <p:cTn id="50" presetID="9" presetClass="emph" presetSubtype="0" grpId="1" nodeType="afterEffect">
                                  <p:stCondLst>
                                    <p:cond delay="0"/>
                                  </p:stCondLst>
                                  <p:childTnLst>
                                    <p:set>
                                      <p:cBhvr rctx="PPT">
                                        <p:cTn id="51" dur="indefinite"/>
                                        <p:tgtEl>
                                          <p:spTgt spid="611335"/>
                                        </p:tgtEl>
                                        <p:attrNameLst>
                                          <p:attrName>style.opacity</p:attrName>
                                        </p:attrNameLst>
                                      </p:cBhvr>
                                      <p:to>
                                        <p:strVal val="0.5"/>
                                      </p:to>
                                    </p:set>
                                    <p:animEffect filter="image" prLst="opacity: 0.5">
                                      <p:cBhvr rctx="IE">
                                        <p:cTn id="52" dur="indefinite"/>
                                        <p:tgtEl>
                                          <p:spTgt spid="611335"/>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611337"/>
                                        </p:tgtEl>
                                        <p:attrNameLst>
                                          <p:attrName>style.visibility</p:attrName>
                                        </p:attrNameLst>
                                      </p:cBhvr>
                                      <p:to>
                                        <p:strVal val="visible"/>
                                      </p:to>
                                    </p:set>
                                    <p:animEffect transition="in" filter="dissolve">
                                      <p:cBhvr>
                                        <p:cTn id="57" dur="500"/>
                                        <p:tgtEl>
                                          <p:spTgt spid="611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1331" grpId="0"/>
      <p:bldP spid="611331" grpId="1"/>
      <p:bldP spid="611332" grpId="0"/>
      <p:bldP spid="611332" grpId="1"/>
      <p:bldP spid="611333" grpId="0"/>
      <p:bldP spid="611333" grpId="1"/>
      <p:bldP spid="611334" grpId="0"/>
      <p:bldP spid="611334" grpId="1"/>
      <p:bldP spid="611335" grpId="0"/>
      <p:bldP spid="611335" grpId="1"/>
      <p:bldP spid="611336" grpId="0"/>
      <p:bldP spid="61133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r>
              <a:rPr lang="en-US"/>
              <a:t>Diatomic Molecules</a:t>
            </a:r>
          </a:p>
        </p:txBody>
      </p:sp>
      <p:sp>
        <p:nvSpPr>
          <p:cNvPr id="69637" name="Text Box 5"/>
          <p:cNvSpPr txBox="1">
            <a:spLocks noChangeArrowheads="1"/>
          </p:cNvSpPr>
          <p:nvPr/>
        </p:nvSpPr>
        <p:spPr bwMode="auto">
          <a:xfrm>
            <a:off x="609600" y="2027238"/>
            <a:ext cx="8001000" cy="944562"/>
          </a:xfrm>
          <a:prstGeom prst="rect">
            <a:avLst/>
          </a:prstGeom>
          <a:solidFill>
            <a:srgbClr val="E5E5FF">
              <a:alpha val="50000"/>
            </a:srgbClr>
          </a:solidFill>
          <a:ln w="28575">
            <a:solidFill>
              <a:schemeClr val="tx1"/>
            </a:solidFill>
            <a:miter lim="800000"/>
            <a:headEnd/>
            <a:tailEnd/>
          </a:ln>
          <a:effectLst/>
        </p:spPr>
        <p:txBody>
          <a:bodyPr>
            <a:spAutoFit/>
          </a:bodyPr>
          <a:lstStyle/>
          <a:p>
            <a:endParaRPr lang="en-US" b="1"/>
          </a:p>
          <a:p>
            <a:r>
              <a:rPr lang="en-US" b="1"/>
              <a:t>   Elements That Exist as Diatomic Molecules in Their Elemental Forms</a:t>
            </a:r>
          </a:p>
          <a:p>
            <a:endParaRPr lang="en-US" b="1"/>
          </a:p>
        </p:txBody>
      </p:sp>
      <p:sp>
        <p:nvSpPr>
          <p:cNvPr id="69638" name="Text Box 6"/>
          <p:cNvSpPr txBox="1">
            <a:spLocks noChangeArrowheads="1"/>
          </p:cNvSpPr>
          <p:nvPr/>
        </p:nvSpPr>
        <p:spPr bwMode="auto">
          <a:xfrm>
            <a:off x="609600" y="2878138"/>
            <a:ext cx="8001000" cy="3111500"/>
          </a:xfrm>
          <a:prstGeom prst="rect">
            <a:avLst/>
          </a:prstGeom>
          <a:solidFill>
            <a:srgbClr val="E1FFE1"/>
          </a:solidFill>
          <a:ln w="28575">
            <a:solidFill>
              <a:schemeClr val="tx1"/>
            </a:solidFill>
            <a:miter lim="800000"/>
            <a:headEnd/>
            <a:tailEnd/>
          </a:ln>
          <a:effectLst/>
        </p:spPr>
        <p:txBody>
          <a:bodyPr>
            <a:spAutoFit/>
          </a:bodyPr>
          <a:lstStyle/>
          <a:p>
            <a:endParaRPr lang="en-US" b="1"/>
          </a:p>
          <a:p>
            <a:r>
              <a:rPr lang="en-US" b="1"/>
              <a:t>      </a:t>
            </a:r>
            <a:r>
              <a:rPr lang="en-US" sz="1600" b="1"/>
              <a:t>Element Present	Elemental State at 25 </a:t>
            </a:r>
            <a:r>
              <a:rPr lang="en-US" sz="1600" b="1" baseline="30000"/>
              <a:t>o</a:t>
            </a:r>
            <a:r>
              <a:rPr lang="en-US" sz="1600" b="1"/>
              <a:t>C	            Molecule</a:t>
            </a:r>
          </a:p>
          <a:p>
            <a:endParaRPr lang="en-US" sz="1600" b="1"/>
          </a:p>
          <a:p>
            <a:r>
              <a:rPr lang="en-US" b="1"/>
              <a:t>            </a:t>
            </a:r>
            <a:r>
              <a:rPr lang="en-US"/>
              <a:t>hydrogen		   colorless gas			  H</a:t>
            </a:r>
            <a:r>
              <a:rPr lang="en-US" baseline="-25000"/>
              <a:t>2</a:t>
            </a:r>
          </a:p>
          <a:p>
            <a:r>
              <a:rPr lang="en-US"/>
              <a:t>            nitrogen		   colorless gas			  N</a:t>
            </a:r>
            <a:r>
              <a:rPr lang="en-US" baseline="-25000"/>
              <a:t>2</a:t>
            </a:r>
            <a:endParaRPr lang="en-US"/>
          </a:p>
          <a:p>
            <a:r>
              <a:rPr lang="en-US"/>
              <a:t>            oxygen		   pale blue gas			  O</a:t>
            </a:r>
            <a:r>
              <a:rPr lang="en-US" baseline="-25000"/>
              <a:t>2</a:t>
            </a:r>
            <a:endParaRPr lang="en-US"/>
          </a:p>
          <a:p>
            <a:r>
              <a:rPr lang="en-US"/>
              <a:t>            fluorine		   pale yellow gas			  F</a:t>
            </a:r>
            <a:r>
              <a:rPr lang="en-US" baseline="-25000"/>
              <a:t>2</a:t>
            </a:r>
            <a:endParaRPr lang="en-US"/>
          </a:p>
          <a:p>
            <a:r>
              <a:rPr lang="en-US"/>
              <a:t>            chlorine		   pale green gas			  Cl</a:t>
            </a:r>
            <a:r>
              <a:rPr lang="en-US" baseline="-25000"/>
              <a:t>2</a:t>
            </a:r>
            <a:endParaRPr lang="en-US"/>
          </a:p>
          <a:p>
            <a:r>
              <a:rPr lang="en-US"/>
              <a:t>            bromine		   reddish-brown liquid		  Br</a:t>
            </a:r>
            <a:r>
              <a:rPr lang="en-US" baseline="-25000"/>
              <a:t>2</a:t>
            </a:r>
            <a:endParaRPr lang="en-US"/>
          </a:p>
          <a:p>
            <a:r>
              <a:rPr lang="en-US"/>
              <a:t>            iodine		   lustrous, dark purple solid	   I</a:t>
            </a:r>
            <a:r>
              <a:rPr lang="en-US" baseline="-25000"/>
              <a:t>2</a:t>
            </a:r>
            <a:endParaRPr lang="en-US"/>
          </a:p>
          <a:p>
            <a:endParaRPr lang="en-US" b="1"/>
          </a:p>
        </p:txBody>
      </p:sp>
      <p:sp>
        <p:nvSpPr>
          <p:cNvPr id="69639" name="Line 7"/>
          <p:cNvSpPr>
            <a:spLocks noChangeShapeType="1"/>
          </p:cNvSpPr>
          <p:nvPr/>
        </p:nvSpPr>
        <p:spPr bwMode="auto">
          <a:xfrm>
            <a:off x="990600" y="3505200"/>
            <a:ext cx="7010400" cy="0"/>
          </a:xfrm>
          <a:prstGeom prst="line">
            <a:avLst/>
          </a:prstGeom>
          <a:noFill/>
          <a:ln w="9525">
            <a:solidFill>
              <a:schemeClr val="tx1"/>
            </a:solidFill>
            <a:round/>
            <a:headEnd/>
            <a:tailEnd/>
          </a:ln>
          <a:effectLst/>
        </p:spPr>
        <p:txBody>
          <a:bodyPr/>
          <a:lstStyle/>
          <a:p>
            <a:endParaRPr lang="en-US"/>
          </a:p>
        </p:txBody>
      </p:sp>
      <p:sp>
        <p:nvSpPr>
          <p:cNvPr id="69640" name="AutoShape 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p:txBody>
          <a:bodyPr/>
          <a:lstStyle/>
          <a:p>
            <a:r>
              <a:rPr lang="en-US">
                <a:solidFill>
                  <a:schemeClr val="bg1"/>
                </a:solidFill>
              </a:rPr>
              <a:t>Size of Atoms - Trends</a:t>
            </a:r>
          </a:p>
        </p:txBody>
      </p:sp>
      <p:sp>
        <p:nvSpPr>
          <p:cNvPr id="117763"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685800" y="381000"/>
            <a:ext cx="7772400" cy="1143000"/>
          </a:xfrm>
        </p:spPr>
        <p:txBody>
          <a:bodyPr/>
          <a:lstStyle/>
          <a:p>
            <a:r>
              <a:rPr lang="en-US" sz="4000"/>
              <a:t>Atomic Radii</a:t>
            </a:r>
          </a:p>
        </p:txBody>
      </p:sp>
      <p:sp>
        <p:nvSpPr>
          <p:cNvPr id="198659"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98660" name="Oval 4"/>
          <p:cNvSpPr>
            <a:spLocks noChangeAspect="1" noChangeArrowheads="1"/>
          </p:cNvSpPr>
          <p:nvPr/>
        </p:nvSpPr>
        <p:spPr bwMode="auto">
          <a:xfrm>
            <a:off x="1981200" y="1828800"/>
            <a:ext cx="466725" cy="4667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Li</a:t>
            </a:r>
          </a:p>
        </p:txBody>
      </p:sp>
      <p:sp>
        <p:nvSpPr>
          <p:cNvPr id="198661" name="Oval 5"/>
          <p:cNvSpPr>
            <a:spLocks noChangeAspect="1" noChangeArrowheads="1"/>
          </p:cNvSpPr>
          <p:nvPr/>
        </p:nvSpPr>
        <p:spPr bwMode="auto">
          <a:xfrm>
            <a:off x="1947863" y="2514600"/>
            <a:ext cx="566737" cy="56673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a:t>
            </a:r>
          </a:p>
        </p:txBody>
      </p:sp>
      <p:sp>
        <p:nvSpPr>
          <p:cNvPr id="198662" name="Oval 6"/>
          <p:cNvSpPr>
            <a:spLocks noChangeAspect="1" noChangeArrowheads="1"/>
          </p:cNvSpPr>
          <p:nvPr/>
        </p:nvSpPr>
        <p:spPr bwMode="auto">
          <a:xfrm>
            <a:off x="1828800" y="3352800"/>
            <a:ext cx="703263" cy="70326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K</a:t>
            </a:r>
          </a:p>
        </p:txBody>
      </p:sp>
      <p:sp>
        <p:nvSpPr>
          <p:cNvPr id="198663" name="Oval 7"/>
          <p:cNvSpPr>
            <a:spLocks noChangeAspect="1" noChangeArrowheads="1"/>
          </p:cNvSpPr>
          <p:nvPr/>
        </p:nvSpPr>
        <p:spPr bwMode="auto">
          <a:xfrm>
            <a:off x="1828800" y="4408488"/>
            <a:ext cx="739775" cy="7397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Rb</a:t>
            </a:r>
          </a:p>
        </p:txBody>
      </p:sp>
      <p:sp>
        <p:nvSpPr>
          <p:cNvPr id="198664" name="Oval 8"/>
          <p:cNvSpPr>
            <a:spLocks noChangeAspect="1" noChangeArrowheads="1"/>
          </p:cNvSpPr>
          <p:nvPr/>
        </p:nvSpPr>
        <p:spPr bwMode="auto">
          <a:xfrm>
            <a:off x="1828800" y="5453063"/>
            <a:ext cx="795338" cy="7953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Cs</a:t>
            </a:r>
          </a:p>
        </p:txBody>
      </p:sp>
      <p:sp>
        <p:nvSpPr>
          <p:cNvPr id="198665" name="Oval 9"/>
          <p:cNvSpPr>
            <a:spLocks noChangeAspect="1" noChangeArrowheads="1"/>
          </p:cNvSpPr>
          <p:nvPr/>
        </p:nvSpPr>
        <p:spPr bwMode="auto">
          <a:xfrm>
            <a:off x="7086600" y="2743200"/>
            <a:ext cx="301625" cy="3016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Cl</a:t>
            </a:r>
          </a:p>
        </p:txBody>
      </p:sp>
      <p:sp>
        <p:nvSpPr>
          <p:cNvPr id="198666" name="Oval 10"/>
          <p:cNvSpPr>
            <a:spLocks noChangeAspect="1" noChangeArrowheads="1"/>
          </p:cNvSpPr>
          <p:nvPr/>
        </p:nvSpPr>
        <p:spPr bwMode="auto">
          <a:xfrm>
            <a:off x="6477000" y="2743200"/>
            <a:ext cx="320675" cy="3206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a:t>
            </a:r>
          </a:p>
        </p:txBody>
      </p:sp>
      <p:sp>
        <p:nvSpPr>
          <p:cNvPr id="198667" name="Oval 11"/>
          <p:cNvSpPr>
            <a:spLocks noChangeArrowheads="1"/>
          </p:cNvSpPr>
          <p:nvPr/>
        </p:nvSpPr>
        <p:spPr bwMode="auto">
          <a:xfrm>
            <a:off x="5791200" y="2709863"/>
            <a:ext cx="304800" cy="3381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a:t>
            </a:r>
          </a:p>
        </p:txBody>
      </p:sp>
      <p:sp>
        <p:nvSpPr>
          <p:cNvPr id="198668" name="Oval 12"/>
          <p:cNvSpPr>
            <a:spLocks noChangeAspect="1" noChangeArrowheads="1"/>
          </p:cNvSpPr>
          <p:nvPr/>
        </p:nvSpPr>
        <p:spPr bwMode="auto">
          <a:xfrm>
            <a:off x="5181600" y="2690813"/>
            <a:ext cx="357188" cy="35718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Si</a:t>
            </a:r>
          </a:p>
        </p:txBody>
      </p:sp>
      <p:sp>
        <p:nvSpPr>
          <p:cNvPr id="198669" name="Oval 13"/>
          <p:cNvSpPr>
            <a:spLocks noChangeAspect="1" noChangeArrowheads="1"/>
          </p:cNvSpPr>
          <p:nvPr/>
        </p:nvSpPr>
        <p:spPr bwMode="auto">
          <a:xfrm>
            <a:off x="4419600" y="2674938"/>
            <a:ext cx="438150" cy="4381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Al</a:t>
            </a:r>
          </a:p>
        </p:txBody>
      </p:sp>
      <p:sp>
        <p:nvSpPr>
          <p:cNvPr id="198670" name="Oval 14"/>
          <p:cNvSpPr>
            <a:spLocks noChangeArrowheads="1"/>
          </p:cNvSpPr>
          <p:nvPr/>
        </p:nvSpPr>
        <p:spPr bwMode="auto">
          <a:xfrm>
            <a:off x="7086600" y="3581400"/>
            <a:ext cx="304800" cy="34766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Br</a:t>
            </a:r>
          </a:p>
        </p:txBody>
      </p:sp>
      <p:sp>
        <p:nvSpPr>
          <p:cNvPr id="198671" name="Oval 15"/>
          <p:cNvSpPr>
            <a:spLocks noChangeAspect="1" noChangeArrowheads="1"/>
          </p:cNvSpPr>
          <p:nvPr/>
        </p:nvSpPr>
        <p:spPr bwMode="auto">
          <a:xfrm>
            <a:off x="6477000" y="3581400"/>
            <a:ext cx="357188" cy="35718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Se</a:t>
            </a:r>
          </a:p>
        </p:txBody>
      </p:sp>
      <p:sp>
        <p:nvSpPr>
          <p:cNvPr id="198672" name="Oval 16"/>
          <p:cNvSpPr>
            <a:spLocks noChangeAspect="1" noChangeArrowheads="1"/>
          </p:cNvSpPr>
          <p:nvPr/>
        </p:nvSpPr>
        <p:spPr bwMode="auto">
          <a:xfrm>
            <a:off x="5791200" y="3581400"/>
            <a:ext cx="365125" cy="3651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As</a:t>
            </a:r>
          </a:p>
        </p:txBody>
      </p:sp>
      <p:sp>
        <p:nvSpPr>
          <p:cNvPr id="198673" name="Oval 17"/>
          <p:cNvSpPr>
            <a:spLocks noChangeAspect="1" noChangeArrowheads="1"/>
          </p:cNvSpPr>
          <p:nvPr/>
        </p:nvSpPr>
        <p:spPr bwMode="auto">
          <a:xfrm>
            <a:off x="5187950" y="3581400"/>
            <a:ext cx="374650" cy="3746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Ge</a:t>
            </a:r>
          </a:p>
        </p:txBody>
      </p:sp>
      <p:sp>
        <p:nvSpPr>
          <p:cNvPr id="198674" name="Oval 18"/>
          <p:cNvSpPr>
            <a:spLocks noChangeAspect="1" noChangeArrowheads="1"/>
          </p:cNvSpPr>
          <p:nvPr/>
        </p:nvSpPr>
        <p:spPr bwMode="auto">
          <a:xfrm>
            <a:off x="4495800" y="3587750"/>
            <a:ext cx="374650" cy="3746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Ga</a:t>
            </a:r>
          </a:p>
        </p:txBody>
      </p:sp>
      <p:sp>
        <p:nvSpPr>
          <p:cNvPr id="198675" name="Oval 19"/>
          <p:cNvSpPr>
            <a:spLocks noChangeAspect="1" noChangeArrowheads="1"/>
          </p:cNvSpPr>
          <p:nvPr/>
        </p:nvSpPr>
        <p:spPr bwMode="auto">
          <a:xfrm>
            <a:off x="7065963" y="4627563"/>
            <a:ext cx="401637" cy="4016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p>
        </p:txBody>
      </p:sp>
      <p:sp>
        <p:nvSpPr>
          <p:cNvPr id="198676" name="Oval 20"/>
          <p:cNvSpPr>
            <a:spLocks noChangeAspect="1" noChangeArrowheads="1"/>
          </p:cNvSpPr>
          <p:nvPr/>
        </p:nvSpPr>
        <p:spPr bwMode="auto">
          <a:xfrm>
            <a:off x="6437313" y="4608513"/>
            <a:ext cx="420687" cy="42068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Te</a:t>
            </a:r>
          </a:p>
        </p:txBody>
      </p:sp>
      <p:sp>
        <p:nvSpPr>
          <p:cNvPr id="198677" name="Oval 21"/>
          <p:cNvSpPr>
            <a:spLocks noChangeAspect="1" noChangeArrowheads="1"/>
          </p:cNvSpPr>
          <p:nvPr/>
        </p:nvSpPr>
        <p:spPr bwMode="auto">
          <a:xfrm>
            <a:off x="5715000" y="4598988"/>
            <a:ext cx="430213" cy="43021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Sb</a:t>
            </a:r>
          </a:p>
        </p:txBody>
      </p:sp>
      <p:sp>
        <p:nvSpPr>
          <p:cNvPr id="198678" name="Oval 22"/>
          <p:cNvSpPr>
            <a:spLocks noChangeAspect="1" noChangeArrowheads="1"/>
          </p:cNvSpPr>
          <p:nvPr/>
        </p:nvSpPr>
        <p:spPr bwMode="auto">
          <a:xfrm>
            <a:off x="5105400" y="4598988"/>
            <a:ext cx="430213" cy="43021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Sn</a:t>
            </a:r>
          </a:p>
        </p:txBody>
      </p:sp>
      <p:sp>
        <p:nvSpPr>
          <p:cNvPr id="198679" name="Oval 23"/>
          <p:cNvSpPr>
            <a:spLocks noChangeAspect="1" noChangeArrowheads="1"/>
          </p:cNvSpPr>
          <p:nvPr/>
        </p:nvSpPr>
        <p:spPr bwMode="auto">
          <a:xfrm>
            <a:off x="4419600" y="4572000"/>
            <a:ext cx="493713" cy="4937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In</a:t>
            </a:r>
          </a:p>
        </p:txBody>
      </p:sp>
      <p:sp>
        <p:nvSpPr>
          <p:cNvPr id="198680" name="Oval 24"/>
          <p:cNvSpPr>
            <a:spLocks noChangeAspect="1" noChangeArrowheads="1"/>
          </p:cNvSpPr>
          <p:nvPr/>
        </p:nvSpPr>
        <p:spPr bwMode="auto">
          <a:xfrm>
            <a:off x="4419600" y="5651500"/>
            <a:ext cx="520700" cy="52070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Tl</a:t>
            </a:r>
          </a:p>
        </p:txBody>
      </p:sp>
      <p:sp>
        <p:nvSpPr>
          <p:cNvPr id="198681" name="Oval 25"/>
          <p:cNvSpPr>
            <a:spLocks noChangeAspect="1" noChangeArrowheads="1"/>
          </p:cNvSpPr>
          <p:nvPr/>
        </p:nvSpPr>
        <p:spPr bwMode="auto">
          <a:xfrm>
            <a:off x="5105400" y="5641975"/>
            <a:ext cx="530225" cy="5302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Pb</a:t>
            </a:r>
          </a:p>
        </p:txBody>
      </p:sp>
      <p:sp>
        <p:nvSpPr>
          <p:cNvPr id="198682" name="Oval 26"/>
          <p:cNvSpPr>
            <a:spLocks noChangeAspect="1" noChangeArrowheads="1"/>
          </p:cNvSpPr>
          <p:nvPr/>
        </p:nvSpPr>
        <p:spPr bwMode="auto">
          <a:xfrm>
            <a:off x="5715000" y="5724525"/>
            <a:ext cx="447675" cy="4476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Bi</a:t>
            </a:r>
          </a:p>
        </p:txBody>
      </p:sp>
      <p:sp>
        <p:nvSpPr>
          <p:cNvPr id="198683" name="Oval 27"/>
          <p:cNvSpPr>
            <a:spLocks noChangeAspect="1" noChangeArrowheads="1"/>
          </p:cNvSpPr>
          <p:nvPr/>
        </p:nvSpPr>
        <p:spPr bwMode="auto">
          <a:xfrm>
            <a:off x="2895600" y="2628900"/>
            <a:ext cx="484188" cy="48418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Mg</a:t>
            </a:r>
          </a:p>
        </p:txBody>
      </p:sp>
      <p:sp>
        <p:nvSpPr>
          <p:cNvPr id="198684" name="Oval 28"/>
          <p:cNvSpPr>
            <a:spLocks noChangeAspect="1" noChangeArrowheads="1"/>
          </p:cNvSpPr>
          <p:nvPr/>
        </p:nvSpPr>
        <p:spPr bwMode="auto">
          <a:xfrm>
            <a:off x="2819400" y="3435350"/>
            <a:ext cx="603250" cy="6032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a:t>
            </a:r>
          </a:p>
        </p:txBody>
      </p:sp>
      <p:sp>
        <p:nvSpPr>
          <p:cNvPr id="198685" name="Oval 29"/>
          <p:cNvSpPr>
            <a:spLocks noChangeAspect="1" noChangeArrowheads="1"/>
          </p:cNvSpPr>
          <p:nvPr/>
        </p:nvSpPr>
        <p:spPr bwMode="auto">
          <a:xfrm>
            <a:off x="2819400" y="4484688"/>
            <a:ext cx="658813" cy="65881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Sr</a:t>
            </a:r>
          </a:p>
        </p:txBody>
      </p:sp>
      <p:sp>
        <p:nvSpPr>
          <p:cNvPr id="198686" name="Oval 30"/>
          <p:cNvSpPr>
            <a:spLocks noChangeAspect="1" noChangeArrowheads="1"/>
          </p:cNvSpPr>
          <p:nvPr/>
        </p:nvSpPr>
        <p:spPr bwMode="auto">
          <a:xfrm>
            <a:off x="2819400" y="5562600"/>
            <a:ext cx="658813" cy="6588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a:t>
            </a:r>
          </a:p>
        </p:txBody>
      </p:sp>
      <p:sp>
        <p:nvSpPr>
          <p:cNvPr id="198687" name="Oval 31"/>
          <p:cNvSpPr>
            <a:spLocks noChangeAspect="1" noChangeArrowheads="1"/>
          </p:cNvSpPr>
          <p:nvPr/>
        </p:nvSpPr>
        <p:spPr bwMode="auto">
          <a:xfrm>
            <a:off x="2971800" y="1947863"/>
            <a:ext cx="338138" cy="3381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Be</a:t>
            </a:r>
          </a:p>
        </p:txBody>
      </p:sp>
      <p:sp>
        <p:nvSpPr>
          <p:cNvPr id="198688" name="Oval 32"/>
          <p:cNvSpPr>
            <a:spLocks noChangeAspect="1" noChangeArrowheads="1"/>
          </p:cNvSpPr>
          <p:nvPr/>
        </p:nvSpPr>
        <p:spPr bwMode="auto">
          <a:xfrm>
            <a:off x="7162800" y="2017713"/>
            <a:ext cx="192088" cy="19208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F</a:t>
            </a:r>
          </a:p>
        </p:txBody>
      </p:sp>
      <p:sp>
        <p:nvSpPr>
          <p:cNvPr id="198689" name="Oval 33"/>
          <p:cNvSpPr>
            <a:spLocks noChangeAspect="1" noChangeArrowheads="1"/>
          </p:cNvSpPr>
          <p:nvPr/>
        </p:nvSpPr>
        <p:spPr bwMode="auto">
          <a:xfrm>
            <a:off x="6553200" y="1981200"/>
            <a:ext cx="201613" cy="2016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O</a:t>
            </a:r>
          </a:p>
        </p:txBody>
      </p:sp>
      <p:sp>
        <p:nvSpPr>
          <p:cNvPr id="198690" name="Oval 34"/>
          <p:cNvSpPr>
            <a:spLocks noChangeAspect="1" noChangeArrowheads="1"/>
          </p:cNvSpPr>
          <p:nvPr/>
        </p:nvSpPr>
        <p:spPr bwMode="auto">
          <a:xfrm>
            <a:off x="5867400" y="1981200"/>
            <a:ext cx="209550" cy="2095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t>
            </a:r>
          </a:p>
        </p:txBody>
      </p:sp>
      <p:sp>
        <p:nvSpPr>
          <p:cNvPr id="198691" name="Oval 35"/>
          <p:cNvSpPr>
            <a:spLocks noChangeAspect="1" noChangeArrowheads="1"/>
          </p:cNvSpPr>
          <p:nvPr/>
        </p:nvSpPr>
        <p:spPr bwMode="auto">
          <a:xfrm>
            <a:off x="5248275" y="1981200"/>
            <a:ext cx="238125" cy="2381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t>
            </a:r>
          </a:p>
        </p:txBody>
      </p:sp>
      <p:sp>
        <p:nvSpPr>
          <p:cNvPr id="198692" name="Oval 36"/>
          <p:cNvSpPr>
            <a:spLocks noChangeAspect="1" noChangeArrowheads="1"/>
          </p:cNvSpPr>
          <p:nvPr/>
        </p:nvSpPr>
        <p:spPr bwMode="auto">
          <a:xfrm>
            <a:off x="4535488" y="1987550"/>
            <a:ext cx="265112" cy="2651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t>
            </a:r>
          </a:p>
        </p:txBody>
      </p:sp>
      <p:grpSp>
        <p:nvGrpSpPr>
          <p:cNvPr id="198693" name="Group 37"/>
          <p:cNvGrpSpPr>
            <a:grpSpLocks/>
          </p:cNvGrpSpPr>
          <p:nvPr/>
        </p:nvGrpSpPr>
        <p:grpSpPr bwMode="auto">
          <a:xfrm>
            <a:off x="1905000" y="2239963"/>
            <a:ext cx="5638800" cy="4248150"/>
            <a:chOff x="1200" y="1411"/>
            <a:chExt cx="3552" cy="2676"/>
          </a:xfrm>
        </p:grpSpPr>
        <p:sp>
          <p:nvSpPr>
            <p:cNvPr id="198694" name="Text Box 38"/>
            <p:cNvSpPr txBox="1">
              <a:spLocks noChangeArrowheads="1"/>
            </p:cNvSpPr>
            <p:nvPr/>
          </p:nvSpPr>
          <p:spPr bwMode="auto">
            <a:xfrm>
              <a:off x="1248" y="1413"/>
              <a:ext cx="893" cy="173"/>
            </a:xfrm>
            <a:prstGeom prst="rect">
              <a:avLst/>
            </a:prstGeom>
            <a:noFill/>
            <a:ln w="9525">
              <a:noFill/>
              <a:miter lim="800000"/>
              <a:headEnd/>
              <a:tailEnd/>
            </a:ln>
            <a:effectLst/>
          </p:spPr>
          <p:txBody>
            <a:bodyPr wrap="none">
              <a:spAutoFit/>
            </a:bodyPr>
            <a:lstStyle/>
            <a:p>
              <a:r>
                <a:rPr lang="en-US" sz="1200"/>
                <a:t>1.52               1.11</a:t>
              </a:r>
            </a:p>
          </p:txBody>
        </p:sp>
        <p:sp>
          <p:nvSpPr>
            <p:cNvPr id="198695" name="Text Box 39"/>
            <p:cNvSpPr txBox="1">
              <a:spLocks noChangeArrowheads="1"/>
            </p:cNvSpPr>
            <p:nvPr/>
          </p:nvSpPr>
          <p:spPr bwMode="auto">
            <a:xfrm>
              <a:off x="1225" y="1939"/>
              <a:ext cx="893" cy="173"/>
            </a:xfrm>
            <a:prstGeom prst="rect">
              <a:avLst/>
            </a:prstGeom>
            <a:noFill/>
            <a:ln w="9525">
              <a:noFill/>
              <a:miter lim="800000"/>
              <a:headEnd/>
              <a:tailEnd/>
            </a:ln>
            <a:effectLst/>
          </p:spPr>
          <p:txBody>
            <a:bodyPr wrap="none">
              <a:spAutoFit/>
            </a:bodyPr>
            <a:lstStyle/>
            <a:p>
              <a:r>
                <a:rPr lang="en-US" sz="1200"/>
                <a:t> 1.86              1.60</a:t>
              </a:r>
            </a:p>
          </p:txBody>
        </p:sp>
        <p:sp>
          <p:nvSpPr>
            <p:cNvPr id="198696" name="Text Box 40"/>
            <p:cNvSpPr txBox="1">
              <a:spLocks noChangeArrowheads="1"/>
            </p:cNvSpPr>
            <p:nvPr/>
          </p:nvSpPr>
          <p:spPr bwMode="auto">
            <a:xfrm>
              <a:off x="1200" y="2544"/>
              <a:ext cx="920" cy="173"/>
            </a:xfrm>
            <a:prstGeom prst="rect">
              <a:avLst/>
            </a:prstGeom>
            <a:noFill/>
            <a:ln w="9525">
              <a:noFill/>
              <a:miter lim="800000"/>
              <a:headEnd/>
              <a:tailEnd/>
            </a:ln>
            <a:effectLst/>
          </p:spPr>
          <p:txBody>
            <a:bodyPr wrap="none">
              <a:spAutoFit/>
            </a:bodyPr>
            <a:lstStyle/>
            <a:p>
              <a:r>
                <a:rPr lang="en-US" sz="1200"/>
                <a:t> 2.31               1.97</a:t>
              </a:r>
            </a:p>
          </p:txBody>
        </p:sp>
        <p:sp>
          <p:nvSpPr>
            <p:cNvPr id="198697" name="Text Box 41"/>
            <p:cNvSpPr txBox="1">
              <a:spLocks noChangeArrowheads="1"/>
            </p:cNvSpPr>
            <p:nvPr/>
          </p:nvSpPr>
          <p:spPr bwMode="auto">
            <a:xfrm>
              <a:off x="1200" y="3223"/>
              <a:ext cx="947" cy="173"/>
            </a:xfrm>
            <a:prstGeom prst="rect">
              <a:avLst/>
            </a:prstGeom>
            <a:noFill/>
            <a:ln w="9525">
              <a:noFill/>
              <a:miter lim="800000"/>
              <a:headEnd/>
              <a:tailEnd/>
            </a:ln>
            <a:effectLst/>
          </p:spPr>
          <p:txBody>
            <a:bodyPr wrap="none">
              <a:spAutoFit/>
            </a:bodyPr>
            <a:lstStyle/>
            <a:p>
              <a:r>
                <a:rPr lang="en-US" sz="1200"/>
                <a:t> 2.44                2.15</a:t>
              </a:r>
            </a:p>
          </p:txBody>
        </p:sp>
        <p:sp>
          <p:nvSpPr>
            <p:cNvPr id="198698" name="Text Box 42"/>
            <p:cNvSpPr txBox="1">
              <a:spLocks noChangeArrowheads="1"/>
            </p:cNvSpPr>
            <p:nvPr/>
          </p:nvSpPr>
          <p:spPr bwMode="auto">
            <a:xfrm>
              <a:off x="1248" y="3914"/>
              <a:ext cx="893" cy="173"/>
            </a:xfrm>
            <a:prstGeom prst="rect">
              <a:avLst/>
            </a:prstGeom>
            <a:noFill/>
            <a:ln w="9525">
              <a:noFill/>
              <a:miter lim="800000"/>
              <a:headEnd/>
              <a:tailEnd/>
            </a:ln>
            <a:effectLst/>
          </p:spPr>
          <p:txBody>
            <a:bodyPr wrap="none">
              <a:spAutoFit/>
            </a:bodyPr>
            <a:lstStyle/>
            <a:p>
              <a:r>
                <a:rPr lang="en-US" sz="1200"/>
                <a:t>2.62               2.17</a:t>
              </a:r>
            </a:p>
          </p:txBody>
        </p:sp>
        <p:sp>
          <p:nvSpPr>
            <p:cNvPr id="198699" name="Text Box 43"/>
            <p:cNvSpPr txBox="1">
              <a:spLocks noChangeArrowheads="1"/>
            </p:cNvSpPr>
            <p:nvPr/>
          </p:nvSpPr>
          <p:spPr bwMode="auto">
            <a:xfrm>
              <a:off x="2784" y="1411"/>
              <a:ext cx="1937" cy="173"/>
            </a:xfrm>
            <a:prstGeom prst="rect">
              <a:avLst/>
            </a:prstGeom>
            <a:noFill/>
            <a:ln w="9525">
              <a:noFill/>
              <a:miter lim="800000"/>
              <a:headEnd/>
              <a:tailEnd/>
            </a:ln>
            <a:effectLst/>
          </p:spPr>
          <p:txBody>
            <a:bodyPr wrap="none">
              <a:spAutoFit/>
            </a:bodyPr>
            <a:lstStyle/>
            <a:p>
              <a:r>
                <a:rPr lang="en-US" sz="1200"/>
                <a:t>0.88         0.77        0.70         0.66       0.64</a:t>
              </a:r>
            </a:p>
          </p:txBody>
        </p:sp>
        <p:sp>
          <p:nvSpPr>
            <p:cNvPr id="198700" name="Text Box 44"/>
            <p:cNvSpPr txBox="1">
              <a:spLocks noChangeArrowheads="1"/>
            </p:cNvSpPr>
            <p:nvPr/>
          </p:nvSpPr>
          <p:spPr bwMode="auto">
            <a:xfrm>
              <a:off x="2784" y="1939"/>
              <a:ext cx="1937" cy="173"/>
            </a:xfrm>
            <a:prstGeom prst="rect">
              <a:avLst/>
            </a:prstGeom>
            <a:noFill/>
            <a:ln w="9525">
              <a:noFill/>
              <a:miter lim="800000"/>
              <a:headEnd/>
              <a:tailEnd/>
            </a:ln>
            <a:effectLst/>
          </p:spPr>
          <p:txBody>
            <a:bodyPr wrap="none">
              <a:spAutoFit/>
            </a:bodyPr>
            <a:lstStyle/>
            <a:p>
              <a:r>
                <a:rPr lang="en-US" sz="1200"/>
                <a:t>1.43         1.17        1.10         1.04       0.99</a:t>
              </a:r>
            </a:p>
          </p:txBody>
        </p:sp>
        <p:sp>
          <p:nvSpPr>
            <p:cNvPr id="198701" name="Text Box 45"/>
            <p:cNvSpPr txBox="1">
              <a:spLocks noChangeArrowheads="1"/>
            </p:cNvSpPr>
            <p:nvPr/>
          </p:nvSpPr>
          <p:spPr bwMode="auto">
            <a:xfrm>
              <a:off x="2815" y="2544"/>
              <a:ext cx="1937" cy="173"/>
            </a:xfrm>
            <a:prstGeom prst="rect">
              <a:avLst/>
            </a:prstGeom>
            <a:noFill/>
            <a:ln w="9525">
              <a:noFill/>
              <a:miter lim="800000"/>
              <a:headEnd/>
              <a:tailEnd/>
            </a:ln>
            <a:effectLst/>
          </p:spPr>
          <p:txBody>
            <a:bodyPr wrap="none">
              <a:spAutoFit/>
            </a:bodyPr>
            <a:lstStyle/>
            <a:p>
              <a:r>
                <a:rPr lang="en-US" sz="1200"/>
                <a:t>1.22         1.22        1.21         1.17       1.14</a:t>
              </a:r>
            </a:p>
          </p:txBody>
        </p:sp>
        <p:sp>
          <p:nvSpPr>
            <p:cNvPr id="198702" name="Text Box 46"/>
            <p:cNvSpPr txBox="1">
              <a:spLocks noChangeArrowheads="1"/>
            </p:cNvSpPr>
            <p:nvPr/>
          </p:nvSpPr>
          <p:spPr bwMode="auto">
            <a:xfrm>
              <a:off x="2784" y="3216"/>
              <a:ext cx="1937" cy="173"/>
            </a:xfrm>
            <a:prstGeom prst="rect">
              <a:avLst/>
            </a:prstGeom>
            <a:noFill/>
            <a:ln w="9525">
              <a:noFill/>
              <a:miter lim="800000"/>
              <a:headEnd/>
              <a:tailEnd/>
            </a:ln>
            <a:effectLst/>
          </p:spPr>
          <p:txBody>
            <a:bodyPr wrap="none">
              <a:spAutoFit/>
            </a:bodyPr>
            <a:lstStyle/>
            <a:p>
              <a:r>
                <a:rPr lang="en-US" sz="1200"/>
                <a:t>1.62         1.40        1.41         1.37       1.33</a:t>
              </a:r>
            </a:p>
          </p:txBody>
        </p:sp>
        <p:sp>
          <p:nvSpPr>
            <p:cNvPr id="198703" name="Text Box 47"/>
            <p:cNvSpPr txBox="1">
              <a:spLocks noChangeArrowheads="1"/>
            </p:cNvSpPr>
            <p:nvPr/>
          </p:nvSpPr>
          <p:spPr bwMode="auto">
            <a:xfrm>
              <a:off x="2784" y="3914"/>
              <a:ext cx="1133" cy="173"/>
            </a:xfrm>
            <a:prstGeom prst="rect">
              <a:avLst/>
            </a:prstGeom>
            <a:noFill/>
            <a:ln w="9525">
              <a:noFill/>
              <a:miter lim="800000"/>
              <a:headEnd/>
              <a:tailEnd/>
            </a:ln>
            <a:effectLst/>
          </p:spPr>
          <p:txBody>
            <a:bodyPr wrap="none">
              <a:spAutoFit/>
            </a:bodyPr>
            <a:lstStyle/>
            <a:p>
              <a:r>
                <a:rPr lang="en-US" sz="1200"/>
                <a:t>1.71         1.75        1.46</a:t>
              </a:r>
            </a:p>
          </p:txBody>
        </p:sp>
      </p:grpSp>
      <p:sp>
        <p:nvSpPr>
          <p:cNvPr id="198704" name="Text Box 48"/>
          <p:cNvSpPr txBox="1">
            <a:spLocks noChangeArrowheads="1"/>
          </p:cNvSpPr>
          <p:nvPr/>
        </p:nvSpPr>
        <p:spPr bwMode="auto">
          <a:xfrm>
            <a:off x="2058988" y="1524000"/>
            <a:ext cx="5480050" cy="304800"/>
          </a:xfrm>
          <a:prstGeom prst="rect">
            <a:avLst/>
          </a:prstGeom>
          <a:noFill/>
          <a:ln w="9525">
            <a:noFill/>
            <a:miter lim="800000"/>
            <a:headEnd/>
            <a:tailEnd/>
          </a:ln>
          <a:effectLst/>
        </p:spPr>
        <p:txBody>
          <a:bodyPr wrap="none">
            <a:spAutoFit/>
          </a:bodyPr>
          <a:lstStyle/>
          <a:p>
            <a:r>
              <a:rPr lang="en-US" sz="1400"/>
              <a:t>IA              IIA                          IIIA        IVA        VA        VIA       VIIA</a:t>
            </a:r>
          </a:p>
        </p:txBody>
      </p:sp>
      <p:grpSp>
        <p:nvGrpSpPr>
          <p:cNvPr id="198705" name="Group 49"/>
          <p:cNvGrpSpPr>
            <a:grpSpLocks/>
          </p:cNvGrpSpPr>
          <p:nvPr/>
        </p:nvGrpSpPr>
        <p:grpSpPr bwMode="auto">
          <a:xfrm>
            <a:off x="7077075" y="6248400"/>
            <a:ext cx="1914525" cy="381000"/>
            <a:chOff x="4176" y="3600"/>
            <a:chExt cx="1206" cy="240"/>
          </a:xfrm>
        </p:grpSpPr>
        <p:grpSp>
          <p:nvGrpSpPr>
            <p:cNvPr id="198706" name="Group 50"/>
            <p:cNvGrpSpPr>
              <a:grpSpLocks/>
            </p:cNvGrpSpPr>
            <p:nvPr/>
          </p:nvGrpSpPr>
          <p:grpSpPr bwMode="auto">
            <a:xfrm>
              <a:off x="4224" y="3600"/>
              <a:ext cx="1158" cy="231"/>
              <a:chOff x="288" y="1175"/>
              <a:chExt cx="1158" cy="231"/>
            </a:xfrm>
          </p:grpSpPr>
          <p:sp>
            <p:nvSpPr>
              <p:cNvPr id="198707" name="Oval 51"/>
              <p:cNvSpPr>
                <a:spLocks noChangeArrowheads="1"/>
              </p:cNvSpPr>
              <p:nvPr/>
            </p:nvSpPr>
            <p:spPr bwMode="auto">
              <a:xfrm>
                <a:off x="288" y="1200"/>
                <a:ext cx="192" cy="1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198708" name="Text Box 52"/>
              <p:cNvSpPr txBox="1">
                <a:spLocks noChangeArrowheads="1"/>
              </p:cNvSpPr>
              <p:nvPr/>
            </p:nvSpPr>
            <p:spPr bwMode="auto">
              <a:xfrm>
                <a:off x="470" y="1175"/>
                <a:ext cx="976" cy="231"/>
              </a:xfrm>
              <a:prstGeom prst="rect">
                <a:avLst/>
              </a:prstGeom>
              <a:noFill/>
              <a:ln w="9525">
                <a:noFill/>
                <a:miter lim="800000"/>
                <a:headEnd/>
                <a:tailEnd/>
              </a:ln>
              <a:effectLst/>
            </p:spPr>
            <p:txBody>
              <a:bodyPr wrap="none">
                <a:spAutoFit/>
              </a:bodyPr>
              <a:lstStyle/>
              <a:p>
                <a:r>
                  <a:rPr lang="en-US"/>
                  <a:t>= 1 Angstrom</a:t>
                </a:r>
              </a:p>
            </p:txBody>
          </p:sp>
        </p:grpSp>
        <p:sp>
          <p:nvSpPr>
            <p:cNvPr id="198709" name="Rectangle 53"/>
            <p:cNvSpPr>
              <a:spLocks noChangeArrowheads="1"/>
            </p:cNvSpPr>
            <p:nvPr/>
          </p:nvSpPr>
          <p:spPr bwMode="auto">
            <a:xfrm>
              <a:off x="4176" y="3600"/>
              <a:ext cx="1200" cy="240"/>
            </a:xfrm>
            <a:prstGeom prst="rect">
              <a:avLst/>
            </a:prstGeom>
            <a:noFill/>
            <a:ln w="9525">
              <a:noFill/>
              <a:miter lim="800000"/>
              <a:headEnd/>
              <a:tailEnd/>
            </a:ln>
            <a:effectLst/>
          </p:spPr>
          <p:txBody>
            <a:bodyPr wrap="none" anchor="ctr"/>
            <a:lstStyle/>
            <a:p>
              <a:endParaRPr lang="en-US"/>
            </a:p>
          </p:txBody>
        </p:sp>
      </p:grpSp>
      <p:sp>
        <p:nvSpPr>
          <p:cNvPr id="198710" name="Rectangle 54">
            <a:hlinkClick r:id="rId4" tooltip="Wikipedia -  A T O M I C   R A D I U S"/>
          </p:cNvPr>
          <p:cNvSpPr>
            <a:spLocks noChangeArrowheads="1"/>
          </p:cNvSpPr>
          <p:nvPr/>
        </p:nvSpPr>
        <p:spPr bwMode="auto">
          <a:xfrm>
            <a:off x="3135313" y="711200"/>
            <a:ext cx="2932112" cy="536575"/>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8693"/>
                                        </p:tgtEl>
                                        <p:attrNameLst>
                                          <p:attrName>style.visibility</p:attrName>
                                        </p:attrNameLst>
                                      </p:cBhvr>
                                      <p:to>
                                        <p:strVal val="visible"/>
                                      </p:to>
                                    </p:set>
                                    <p:animEffect transition="in" filter="fade">
                                      <p:cBhvr>
                                        <p:cTn id="7" dur="1000"/>
                                        <p:tgtEl>
                                          <p:spTgt spid="198693"/>
                                        </p:tgtEl>
                                      </p:cBhvr>
                                    </p:animEffect>
                                    <p:anim calcmode="lin" valueType="num">
                                      <p:cBhvr>
                                        <p:cTn id="8" dur="1000" fill="hold"/>
                                        <p:tgtEl>
                                          <p:spTgt spid="198693"/>
                                        </p:tgtEl>
                                        <p:attrNameLst>
                                          <p:attrName>ppt_x</p:attrName>
                                        </p:attrNameLst>
                                      </p:cBhvr>
                                      <p:tavLst>
                                        <p:tav tm="0">
                                          <p:val>
                                            <p:strVal val="#ppt_x"/>
                                          </p:val>
                                        </p:tav>
                                        <p:tav tm="100000">
                                          <p:val>
                                            <p:strVal val="#ppt_x"/>
                                          </p:val>
                                        </p:tav>
                                      </p:tavLst>
                                    </p:anim>
                                    <p:anim calcmode="lin" valueType="num">
                                      <p:cBhvr>
                                        <p:cTn id="9" dur="1000" fill="hold"/>
                                        <p:tgtEl>
                                          <p:spTgt spid="1986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86" name="Line 106"/>
          <p:cNvSpPr>
            <a:spLocks noChangeShapeType="1"/>
          </p:cNvSpPr>
          <p:nvPr/>
        </p:nvSpPr>
        <p:spPr bwMode="auto">
          <a:xfrm flipV="1">
            <a:off x="1974850" y="4813300"/>
            <a:ext cx="82550" cy="203200"/>
          </a:xfrm>
          <a:prstGeom prst="line">
            <a:avLst/>
          </a:prstGeom>
          <a:noFill/>
          <a:ln w="9525">
            <a:solidFill>
              <a:srgbClr val="333333"/>
            </a:solidFill>
            <a:round/>
            <a:headEnd/>
            <a:tailEnd/>
          </a:ln>
          <a:effectLst/>
        </p:spPr>
        <p:txBody>
          <a:bodyPr wrap="none" anchor="ctr"/>
          <a:lstStyle/>
          <a:p>
            <a:endParaRPr lang="en-US"/>
          </a:p>
        </p:txBody>
      </p:sp>
      <p:sp>
        <p:nvSpPr>
          <p:cNvPr id="532575" name="Line 95"/>
          <p:cNvSpPr>
            <a:spLocks noChangeShapeType="1"/>
          </p:cNvSpPr>
          <p:nvPr/>
        </p:nvSpPr>
        <p:spPr bwMode="auto">
          <a:xfrm>
            <a:off x="7137400" y="1593850"/>
            <a:ext cx="190500" cy="1181100"/>
          </a:xfrm>
          <a:prstGeom prst="line">
            <a:avLst/>
          </a:prstGeom>
          <a:noFill/>
          <a:ln w="9525">
            <a:solidFill>
              <a:srgbClr val="333333"/>
            </a:solidFill>
            <a:round/>
            <a:headEnd/>
            <a:tailEnd/>
          </a:ln>
          <a:effectLst/>
        </p:spPr>
        <p:txBody>
          <a:bodyPr wrap="none" anchor="ctr"/>
          <a:lstStyle/>
          <a:p>
            <a:endParaRPr lang="en-US"/>
          </a:p>
        </p:txBody>
      </p:sp>
      <p:sp>
        <p:nvSpPr>
          <p:cNvPr id="532574" name="Freeform 94"/>
          <p:cNvSpPr>
            <a:spLocks/>
          </p:cNvSpPr>
          <p:nvPr/>
        </p:nvSpPr>
        <p:spPr bwMode="auto">
          <a:xfrm>
            <a:off x="5416550" y="1860550"/>
            <a:ext cx="1638300" cy="1778000"/>
          </a:xfrm>
          <a:custGeom>
            <a:avLst/>
            <a:gdLst/>
            <a:ahLst/>
            <a:cxnLst>
              <a:cxn ang="0">
                <a:pos x="0" y="0"/>
              </a:cxn>
              <a:cxn ang="0">
                <a:pos x="60" y="304"/>
              </a:cxn>
              <a:cxn ang="0">
                <a:pos x="120" y="656"/>
              </a:cxn>
              <a:cxn ang="0">
                <a:pos x="188" y="840"/>
              </a:cxn>
              <a:cxn ang="0">
                <a:pos x="240" y="984"/>
              </a:cxn>
              <a:cxn ang="0">
                <a:pos x="296" y="1056"/>
              </a:cxn>
              <a:cxn ang="0">
                <a:pos x="356" y="1052"/>
              </a:cxn>
              <a:cxn ang="0">
                <a:pos x="428" y="1076"/>
              </a:cxn>
              <a:cxn ang="0">
                <a:pos x="500" y="1056"/>
              </a:cxn>
              <a:cxn ang="0">
                <a:pos x="552" y="1024"/>
              </a:cxn>
              <a:cxn ang="0">
                <a:pos x="604" y="968"/>
              </a:cxn>
              <a:cxn ang="0">
                <a:pos x="660" y="916"/>
              </a:cxn>
              <a:cxn ang="0">
                <a:pos x="732" y="792"/>
              </a:cxn>
              <a:cxn ang="0">
                <a:pos x="788" y="1004"/>
              </a:cxn>
              <a:cxn ang="0">
                <a:pos x="852" y="968"/>
              </a:cxn>
              <a:cxn ang="0">
                <a:pos x="920" y="988"/>
              </a:cxn>
              <a:cxn ang="0">
                <a:pos x="960" y="1076"/>
              </a:cxn>
              <a:cxn ang="0">
                <a:pos x="1032" y="1120"/>
              </a:cxn>
            </a:cxnLst>
            <a:rect l="0" t="0" r="r" b="b"/>
            <a:pathLst>
              <a:path w="1032" h="1120">
                <a:moveTo>
                  <a:pt x="0" y="0"/>
                </a:moveTo>
                <a:lnTo>
                  <a:pt x="60" y="304"/>
                </a:lnTo>
                <a:lnTo>
                  <a:pt x="120" y="656"/>
                </a:lnTo>
                <a:lnTo>
                  <a:pt x="188" y="840"/>
                </a:lnTo>
                <a:lnTo>
                  <a:pt x="240" y="984"/>
                </a:lnTo>
                <a:lnTo>
                  <a:pt x="296" y="1056"/>
                </a:lnTo>
                <a:lnTo>
                  <a:pt x="356" y="1052"/>
                </a:lnTo>
                <a:lnTo>
                  <a:pt x="428" y="1076"/>
                </a:lnTo>
                <a:lnTo>
                  <a:pt x="500" y="1056"/>
                </a:lnTo>
                <a:lnTo>
                  <a:pt x="552" y="1024"/>
                </a:lnTo>
                <a:lnTo>
                  <a:pt x="604" y="968"/>
                </a:lnTo>
                <a:lnTo>
                  <a:pt x="660" y="916"/>
                </a:lnTo>
                <a:lnTo>
                  <a:pt x="732" y="792"/>
                </a:lnTo>
                <a:lnTo>
                  <a:pt x="788" y="1004"/>
                </a:lnTo>
                <a:lnTo>
                  <a:pt x="852" y="968"/>
                </a:lnTo>
                <a:lnTo>
                  <a:pt x="920" y="988"/>
                </a:lnTo>
                <a:lnTo>
                  <a:pt x="960" y="1076"/>
                </a:lnTo>
                <a:lnTo>
                  <a:pt x="1032" y="1120"/>
                </a:lnTo>
              </a:path>
            </a:pathLst>
          </a:custGeom>
          <a:noFill/>
          <a:ln w="9525">
            <a:solidFill>
              <a:srgbClr val="333333"/>
            </a:solidFill>
            <a:round/>
            <a:headEnd/>
            <a:tailEnd/>
          </a:ln>
          <a:effectLst/>
        </p:spPr>
        <p:txBody>
          <a:bodyPr wrap="none" anchor="ctr"/>
          <a:lstStyle/>
          <a:p>
            <a:endParaRPr lang="en-US"/>
          </a:p>
        </p:txBody>
      </p:sp>
      <p:sp>
        <p:nvSpPr>
          <p:cNvPr id="532573" name="Freeform 93"/>
          <p:cNvSpPr>
            <a:spLocks/>
          </p:cNvSpPr>
          <p:nvPr/>
        </p:nvSpPr>
        <p:spPr bwMode="auto">
          <a:xfrm>
            <a:off x="3676650" y="2190750"/>
            <a:ext cx="1651000" cy="1727200"/>
          </a:xfrm>
          <a:custGeom>
            <a:avLst/>
            <a:gdLst/>
            <a:ahLst/>
            <a:cxnLst>
              <a:cxn ang="0">
                <a:pos x="0" y="0"/>
              </a:cxn>
              <a:cxn ang="0">
                <a:pos x="72" y="284"/>
              </a:cxn>
              <a:cxn ang="0">
                <a:pos x="124" y="604"/>
              </a:cxn>
              <a:cxn ang="0">
                <a:pos x="188" y="756"/>
              </a:cxn>
              <a:cxn ang="0">
                <a:pos x="252" y="884"/>
              </a:cxn>
              <a:cxn ang="0">
                <a:pos x="296" y="948"/>
              </a:cxn>
              <a:cxn ang="0">
                <a:pos x="376" y="832"/>
              </a:cxn>
              <a:cxn ang="0">
                <a:pos x="412" y="956"/>
              </a:cxn>
              <a:cxn ang="0">
                <a:pos x="552" y="944"/>
              </a:cxn>
              <a:cxn ang="0">
                <a:pos x="620" y="912"/>
              </a:cxn>
              <a:cxn ang="0">
                <a:pos x="676" y="864"/>
              </a:cxn>
              <a:cxn ang="0">
                <a:pos x="736" y="996"/>
              </a:cxn>
              <a:cxn ang="0">
                <a:pos x="856" y="944"/>
              </a:cxn>
              <a:cxn ang="0">
                <a:pos x="916" y="1036"/>
              </a:cxn>
              <a:cxn ang="0">
                <a:pos x="1040" y="1088"/>
              </a:cxn>
            </a:cxnLst>
            <a:rect l="0" t="0" r="r" b="b"/>
            <a:pathLst>
              <a:path w="1040" h="1088">
                <a:moveTo>
                  <a:pt x="0" y="0"/>
                </a:moveTo>
                <a:lnTo>
                  <a:pt x="72" y="284"/>
                </a:lnTo>
                <a:lnTo>
                  <a:pt x="124" y="604"/>
                </a:lnTo>
                <a:lnTo>
                  <a:pt x="188" y="756"/>
                </a:lnTo>
                <a:lnTo>
                  <a:pt x="252" y="884"/>
                </a:lnTo>
                <a:lnTo>
                  <a:pt x="296" y="948"/>
                </a:lnTo>
                <a:lnTo>
                  <a:pt x="376" y="832"/>
                </a:lnTo>
                <a:lnTo>
                  <a:pt x="412" y="956"/>
                </a:lnTo>
                <a:lnTo>
                  <a:pt x="552" y="944"/>
                </a:lnTo>
                <a:lnTo>
                  <a:pt x="620" y="912"/>
                </a:lnTo>
                <a:lnTo>
                  <a:pt x="676" y="864"/>
                </a:lnTo>
                <a:lnTo>
                  <a:pt x="736" y="996"/>
                </a:lnTo>
                <a:lnTo>
                  <a:pt x="856" y="944"/>
                </a:lnTo>
                <a:lnTo>
                  <a:pt x="916" y="1036"/>
                </a:lnTo>
                <a:lnTo>
                  <a:pt x="1040" y="1088"/>
                </a:lnTo>
              </a:path>
            </a:pathLst>
          </a:custGeom>
          <a:noFill/>
          <a:ln w="9525">
            <a:solidFill>
              <a:srgbClr val="333333"/>
            </a:solidFill>
            <a:round/>
            <a:headEnd/>
            <a:tailEnd/>
          </a:ln>
          <a:effectLst/>
        </p:spPr>
        <p:txBody>
          <a:bodyPr wrap="none" anchor="ctr"/>
          <a:lstStyle/>
          <a:p>
            <a:endParaRPr lang="en-US"/>
          </a:p>
        </p:txBody>
      </p:sp>
      <p:sp>
        <p:nvSpPr>
          <p:cNvPr id="532572" name="Freeform 92"/>
          <p:cNvSpPr>
            <a:spLocks/>
          </p:cNvSpPr>
          <p:nvPr/>
        </p:nvSpPr>
        <p:spPr bwMode="auto">
          <a:xfrm>
            <a:off x="2921000" y="2755900"/>
            <a:ext cx="685800" cy="1403350"/>
          </a:xfrm>
          <a:custGeom>
            <a:avLst/>
            <a:gdLst/>
            <a:ahLst/>
            <a:cxnLst>
              <a:cxn ang="0">
                <a:pos x="0" y="0"/>
              </a:cxn>
              <a:cxn ang="0">
                <a:pos x="64" y="264"/>
              </a:cxn>
              <a:cxn ang="0">
                <a:pos x="116" y="432"/>
              </a:cxn>
              <a:cxn ang="0">
                <a:pos x="176" y="656"/>
              </a:cxn>
              <a:cxn ang="0">
                <a:pos x="236" y="732"/>
              </a:cxn>
              <a:cxn ang="0">
                <a:pos x="304" y="788"/>
              </a:cxn>
              <a:cxn ang="0">
                <a:pos x="356" y="844"/>
              </a:cxn>
              <a:cxn ang="0">
                <a:pos x="432" y="884"/>
              </a:cxn>
            </a:cxnLst>
            <a:rect l="0" t="0" r="r" b="b"/>
            <a:pathLst>
              <a:path w="432" h="884">
                <a:moveTo>
                  <a:pt x="0" y="0"/>
                </a:moveTo>
                <a:lnTo>
                  <a:pt x="64" y="264"/>
                </a:lnTo>
                <a:lnTo>
                  <a:pt x="116" y="432"/>
                </a:lnTo>
                <a:lnTo>
                  <a:pt x="176" y="656"/>
                </a:lnTo>
                <a:lnTo>
                  <a:pt x="236" y="732"/>
                </a:lnTo>
                <a:lnTo>
                  <a:pt x="304" y="788"/>
                </a:lnTo>
                <a:lnTo>
                  <a:pt x="356" y="844"/>
                </a:lnTo>
                <a:lnTo>
                  <a:pt x="432" y="884"/>
                </a:lnTo>
              </a:path>
            </a:pathLst>
          </a:custGeom>
          <a:noFill/>
          <a:ln w="9525">
            <a:solidFill>
              <a:srgbClr val="333333"/>
            </a:solidFill>
            <a:round/>
            <a:headEnd/>
            <a:tailEnd/>
          </a:ln>
          <a:effectLst/>
        </p:spPr>
        <p:txBody>
          <a:bodyPr wrap="none" anchor="ctr"/>
          <a:lstStyle/>
          <a:p>
            <a:endParaRPr lang="en-US"/>
          </a:p>
        </p:txBody>
      </p:sp>
      <p:sp>
        <p:nvSpPr>
          <p:cNvPr id="532569" name="Freeform 89"/>
          <p:cNvSpPr>
            <a:spLocks/>
          </p:cNvSpPr>
          <p:nvPr/>
        </p:nvSpPr>
        <p:spPr bwMode="auto">
          <a:xfrm>
            <a:off x="2159000" y="3295650"/>
            <a:ext cx="679450" cy="1295400"/>
          </a:xfrm>
          <a:custGeom>
            <a:avLst/>
            <a:gdLst/>
            <a:ahLst/>
            <a:cxnLst>
              <a:cxn ang="0">
                <a:pos x="0" y="0"/>
              </a:cxn>
              <a:cxn ang="0">
                <a:pos x="56" y="376"/>
              </a:cxn>
              <a:cxn ang="0">
                <a:pos x="124" y="676"/>
              </a:cxn>
              <a:cxn ang="0">
                <a:pos x="176" y="708"/>
              </a:cxn>
              <a:cxn ang="0">
                <a:pos x="244" y="728"/>
              </a:cxn>
              <a:cxn ang="0">
                <a:pos x="300" y="724"/>
              </a:cxn>
              <a:cxn ang="0">
                <a:pos x="360" y="756"/>
              </a:cxn>
              <a:cxn ang="0">
                <a:pos x="428" y="816"/>
              </a:cxn>
            </a:cxnLst>
            <a:rect l="0" t="0" r="r" b="b"/>
            <a:pathLst>
              <a:path w="428" h="816">
                <a:moveTo>
                  <a:pt x="0" y="0"/>
                </a:moveTo>
                <a:lnTo>
                  <a:pt x="56" y="376"/>
                </a:lnTo>
                <a:lnTo>
                  <a:pt x="124" y="676"/>
                </a:lnTo>
                <a:lnTo>
                  <a:pt x="176" y="708"/>
                </a:lnTo>
                <a:lnTo>
                  <a:pt x="244" y="728"/>
                </a:lnTo>
                <a:lnTo>
                  <a:pt x="300" y="724"/>
                </a:lnTo>
                <a:lnTo>
                  <a:pt x="360" y="756"/>
                </a:lnTo>
                <a:lnTo>
                  <a:pt x="428" y="816"/>
                </a:lnTo>
              </a:path>
            </a:pathLst>
          </a:custGeom>
          <a:noFill/>
          <a:ln w="9525">
            <a:solidFill>
              <a:srgbClr val="333333"/>
            </a:solidFill>
            <a:round/>
            <a:headEnd/>
            <a:tailEnd/>
          </a:ln>
          <a:effectLst/>
        </p:spPr>
        <p:txBody>
          <a:bodyPr wrap="none" anchor="ctr"/>
          <a:lstStyle/>
          <a:p>
            <a:endParaRPr lang="en-US"/>
          </a:p>
        </p:txBody>
      </p:sp>
      <p:sp>
        <p:nvSpPr>
          <p:cNvPr id="532486" name="Rectangle 6"/>
          <p:cNvSpPr>
            <a:spLocks noChangeArrowheads="1"/>
          </p:cNvSpPr>
          <p:nvPr/>
        </p:nvSpPr>
        <p:spPr bwMode="auto">
          <a:xfrm>
            <a:off x="1857375" y="1085850"/>
            <a:ext cx="5791200" cy="4495800"/>
          </a:xfrm>
          <a:prstGeom prst="rect">
            <a:avLst/>
          </a:prstGeom>
          <a:solidFill>
            <a:srgbClr val="F8F8F8">
              <a:alpha val="50000"/>
            </a:srgbClr>
          </a:solidFill>
          <a:ln w="19050">
            <a:solidFill>
              <a:schemeClr val="bg2"/>
            </a:solidFill>
            <a:miter lim="800000"/>
            <a:headEnd/>
            <a:tailEnd/>
          </a:ln>
          <a:effectLst/>
        </p:spPr>
        <p:txBody>
          <a:bodyPr wrap="none" anchor="ctr"/>
          <a:lstStyle/>
          <a:p>
            <a:endParaRPr lang="en-US"/>
          </a:p>
        </p:txBody>
      </p:sp>
      <p:sp>
        <p:nvSpPr>
          <p:cNvPr id="532487" name="Line 7"/>
          <p:cNvSpPr>
            <a:spLocks noChangeShapeType="1"/>
          </p:cNvSpPr>
          <p:nvPr/>
        </p:nvSpPr>
        <p:spPr bwMode="auto">
          <a:xfrm>
            <a:off x="2844800" y="1079500"/>
            <a:ext cx="0" cy="4552950"/>
          </a:xfrm>
          <a:prstGeom prst="line">
            <a:avLst/>
          </a:prstGeom>
          <a:noFill/>
          <a:ln w="12700">
            <a:solidFill>
              <a:srgbClr val="808080"/>
            </a:solidFill>
            <a:round/>
            <a:headEnd/>
            <a:tailEnd/>
          </a:ln>
          <a:effectLst/>
        </p:spPr>
        <p:txBody>
          <a:bodyPr wrap="none" anchor="ctr"/>
          <a:lstStyle/>
          <a:p>
            <a:endParaRPr lang="en-US"/>
          </a:p>
        </p:txBody>
      </p:sp>
      <p:sp>
        <p:nvSpPr>
          <p:cNvPr id="532488" name="Line 8"/>
          <p:cNvSpPr>
            <a:spLocks noChangeShapeType="1"/>
          </p:cNvSpPr>
          <p:nvPr/>
        </p:nvSpPr>
        <p:spPr bwMode="auto">
          <a:xfrm>
            <a:off x="3797300" y="1085850"/>
            <a:ext cx="0" cy="4552950"/>
          </a:xfrm>
          <a:prstGeom prst="line">
            <a:avLst/>
          </a:prstGeom>
          <a:noFill/>
          <a:ln w="12700">
            <a:solidFill>
              <a:srgbClr val="808080"/>
            </a:solidFill>
            <a:round/>
            <a:headEnd/>
            <a:tailEnd/>
          </a:ln>
          <a:effectLst/>
        </p:spPr>
        <p:txBody>
          <a:bodyPr wrap="none" anchor="ctr"/>
          <a:lstStyle/>
          <a:p>
            <a:endParaRPr lang="en-US"/>
          </a:p>
        </p:txBody>
      </p:sp>
      <p:sp>
        <p:nvSpPr>
          <p:cNvPr id="532489" name="Line 9"/>
          <p:cNvSpPr>
            <a:spLocks noChangeShapeType="1"/>
          </p:cNvSpPr>
          <p:nvPr/>
        </p:nvSpPr>
        <p:spPr bwMode="auto">
          <a:xfrm>
            <a:off x="4762500" y="1073150"/>
            <a:ext cx="0" cy="4552950"/>
          </a:xfrm>
          <a:prstGeom prst="line">
            <a:avLst/>
          </a:prstGeom>
          <a:noFill/>
          <a:ln w="12700">
            <a:solidFill>
              <a:srgbClr val="808080"/>
            </a:solidFill>
            <a:round/>
            <a:headEnd/>
            <a:tailEnd/>
          </a:ln>
          <a:effectLst/>
        </p:spPr>
        <p:txBody>
          <a:bodyPr wrap="none" anchor="ctr"/>
          <a:lstStyle/>
          <a:p>
            <a:endParaRPr lang="en-US"/>
          </a:p>
        </p:txBody>
      </p:sp>
      <p:sp>
        <p:nvSpPr>
          <p:cNvPr id="532490" name="Line 10"/>
          <p:cNvSpPr>
            <a:spLocks noChangeShapeType="1"/>
          </p:cNvSpPr>
          <p:nvPr/>
        </p:nvSpPr>
        <p:spPr bwMode="auto">
          <a:xfrm>
            <a:off x="5715000" y="1079500"/>
            <a:ext cx="0" cy="4552950"/>
          </a:xfrm>
          <a:prstGeom prst="line">
            <a:avLst/>
          </a:prstGeom>
          <a:noFill/>
          <a:ln w="12700">
            <a:solidFill>
              <a:srgbClr val="808080"/>
            </a:solidFill>
            <a:round/>
            <a:headEnd/>
            <a:tailEnd/>
          </a:ln>
          <a:effectLst/>
        </p:spPr>
        <p:txBody>
          <a:bodyPr wrap="none" anchor="ctr"/>
          <a:lstStyle/>
          <a:p>
            <a:endParaRPr lang="en-US"/>
          </a:p>
        </p:txBody>
      </p:sp>
      <p:sp>
        <p:nvSpPr>
          <p:cNvPr id="532491" name="Line 11"/>
          <p:cNvSpPr>
            <a:spLocks noChangeShapeType="1"/>
          </p:cNvSpPr>
          <p:nvPr/>
        </p:nvSpPr>
        <p:spPr bwMode="auto">
          <a:xfrm>
            <a:off x="6680200" y="1085850"/>
            <a:ext cx="0" cy="4552950"/>
          </a:xfrm>
          <a:prstGeom prst="line">
            <a:avLst/>
          </a:prstGeom>
          <a:noFill/>
          <a:ln w="12700">
            <a:solidFill>
              <a:srgbClr val="808080"/>
            </a:solidFill>
            <a:round/>
            <a:headEnd/>
            <a:tailEnd/>
          </a:ln>
          <a:effectLst/>
        </p:spPr>
        <p:txBody>
          <a:bodyPr wrap="none" anchor="ctr"/>
          <a:lstStyle/>
          <a:p>
            <a:endParaRPr lang="en-US"/>
          </a:p>
        </p:txBody>
      </p:sp>
      <p:sp>
        <p:nvSpPr>
          <p:cNvPr id="532492" name="Line 12"/>
          <p:cNvSpPr>
            <a:spLocks noChangeShapeType="1"/>
          </p:cNvSpPr>
          <p:nvPr/>
        </p:nvSpPr>
        <p:spPr bwMode="auto">
          <a:xfrm flipH="1">
            <a:off x="1797050" y="1835150"/>
            <a:ext cx="5842000" cy="0"/>
          </a:xfrm>
          <a:prstGeom prst="line">
            <a:avLst/>
          </a:prstGeom>
          <a:noFill/>
          <a:ln w="12700">
            <a:solidFill>
              <a:schemeClr val="bg2"/>
            </a:solidFill>
            <a:round/>
            <a:headEnd/>
            <a:tailEnd/>
          </a:ln>
          <a:effectLst/>
        </p:spPr>
        <p:txBody>
          <a:bodyPr wrap="none" anchor="ctr"/>
          <a:lstStyle/>
          <a:p>
            <a:endParaRPr lang="en-US"/>
          </a:p>
        </p:txBody>
      </p:sp>
      <p:sp>
        <p:nvSpPr>
          <p:cNvPr id="532493" name="Line 13"/>
          <p:cNvSpPr>
            <a:spLocks noChangeShapeType="1"/>
          </p:cNvSpPr>
          <p:nvPr/>
        </p:nvSpPr>
        <p:spPr bwMode="auto">
          <a:xfrm flipH="1">
            <a:off x="1809750" y="2578100"/>
            <a:ext cx="5842000" cy="0"/>
          </a:xfrm>
          <a:prstGeom prst="line">
            <a:avLst/>
          </a:prstGeom>
          <a:noFill/>
          <a:ln w="12700">
            <a:solidFill>
              <a:schemeClr val="bg2"/>
            </a:solidFill>
            <a:round/>
            <a:headEnd/>
            <a:tailEnd/>
          </a:ln>
          <a:effectLst/>
        </p:spPr>
        <p:txBody>
          <a:bodyPr wrap="none" anchor="ctr"/>
          <a:lstStyle/>
          <a:p>
            <a:endParaRPr lang="en-US"/>
          </a:p>
        </p:txBody>
      </p:sp>
      <p:sp>
        <p:nvSpPr>
          <p:cNvPr id="532494" name="Line 14"/>
          <p:cNvSpPr>
            <a:spLocks noChangeShapeType="1"/>
          </p:cNvSpPr>
          <p:nvPr/>
        </p:nvSpPr>
        <p:spPr bwMode="auto">
          <a:xfrm flipH="1">
            <a:off x="1803400" y="3327400"/>
            <a:ext cx="5842000" cy="0"/>
          </a:xfrm>
          <a:prstGeom prst="line">
            <a:avLst/>
          </a:prstGeom>
          <a:noFill/>
          <a:ln w="12700">
            <a:solidFill>
              <a:schemeClr val="bg2"/>
            </a:solidFill>
            <a:round/>
            <a:headEnd/>
            <a:tailEnd/>
          </a:ln>
          <a:effectLst/>
        </p:spPr>
        <p:txBody>
          <a:bodyPr wrap="none" anchor="ctr"/>
          <a:lstStyle/>
          <a:p>
            <a:endParaRPr lang="en-US"/>
          </a:p>
        </p:txBody>
      </p:sp>
      <p:sp>
        <p:nvSpPr>
          <p:cNvPr id="532495" name="Line 15"/>
          <p:cNvSpPr>
            <a:spLocks noChangeShapeType="1"/>
          </p:cNvSpPr>
          <p:nvPr/>
        </p:nvSpPr>
        <p:spPr bwMode="auto">
          <a:xfrm flipH="1">
            <a:off x="1803400" y="4089400"/>
            <a:ext cx="5842000" cy="0"/>
          </a:xfrm>
          <a:prstGeom prst="line">
            <a:avLst/>
          </a:prstGeom>
          <a:noFill/>
          <a:ln w="12700">
            <a:solidFill>
              <a:schemeClr val="bg2"/>
            </a:solidFill>
            <a:round/>
            <a:headEnd/>
            <a:tailEnd/>
          </a:ln>
          <a:effectLst/>
        </p:spPr>
        <p:txBody>
          <a:bodyPr wrap="none" anchor="ctr"/>
          <a:lstStyle/>
          <a:p>
            <a:endParaRPr lang="en-US"/>
          </a:p>
        </p:txBody>
      </p:sp>
      <p:sp>
        <p:nvSpPr>
          <p:cNvPr id="532496" name="Line 16"/>
          <p:cNvSpPr>
            <a:spLocks noChangeShapeType="1"/>
          </p:cNvSpPr>
          <p:nvPr/>
        </p:nvSpPr>
        <p:spPr bwMode="auto">
          <a:xfrm flipH="1">
            <a:off x="1803400" y="4832350"/>
            <a:ext cx="5842000" cy="0"/>
          </a:xfrm>
          <a:prstGeom prst="line">
            <a:avLst/>
          </a:prstGeom>
          <a:noFill/>
          <a:ln w="12700">
            <a:solidFill>
              <a:schemeClr val="bg2"/>
            </a:solidFill>
            <a:round/>
            <a:headEnd/>
            <a:tailEnd/>
          </a:ln>
          <a:effectLst/>
        </p:spPr>
        <p:txBody>
          <a:bodyPr wrap="none" anchor="ctr"/>
          <a:lstStyle/>
          <a:p>
            <a:endParaRPr lang="en-US"/>
          </a:p>
        </p:txBody>
      </p:sp>
      <p:sp>
        <p:nvSpPr>
          <p:cNvPr id="532497" name="Oval 17"/>
          <p:cNvSpPr>
            <a:spLocks noChangeArrowheads="1"/>
          </p:cNvSpPr>
          <p:nvPr/>
        </p:nvSpPr>
        <p:spPr bwMode="auto">
          <a:xfrm>
            <a:off x="2120900" y="32512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532498" name="Oval 18"/>
          <p:cNvSpPr>
            <a:spLocks noChangeArrowheads="1"/>
          </p:cNvSpPr>
          <p:nvPr/>
        </p:nvSpPr>
        <p:spPr bwMode="auto">
          <a:xfrm>
            <a:off x="2882900" y="273685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532499" name="Oval 19"/>
          <p:cNvSpPr>
            <a:spLocks noChangeArrowheads="1"/>
          </p:cNvSpPr>
          <p:nvPr/>
        </p:nvSpPr>
        <p:spPr bwMode="auto">
          <a:xfrm>
            <a:off x="3638550" y="21463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532500" name="Oval 20"/>
          <p:cNvSpPr>
            <a:spLocks noChangeArrowheads="1"/>
          </p:cNvSpPr>
          <p:nvPr/>
        </p:nvSpPr>
        <p:spPr bwMode="auto">
          <a:xfrm>
            <a:off x="5372100" y="182245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532501" name="Oval 21"/>
          <p:cNvSpPr>
            <a:spLocks noChangeArrowheads="1"/>
          </p:cNvSpPr>
          <p:nvPr/>
        </p:nvSpPr>
        <p:spPr bwMode="auto">
          <a:xfrm>
            <a:off x="7099300" y="15621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532502" name="Oval 22"/>
          <p:cNvSpPr>
            <a:spLocks noChangeArrowheads="1"/>
          </p:cNvSpPr>
          <p:nvPr/>
        </p:nvSpPr>
        <p:spPr bwMode="auto">
          <a:xfrm>
            <a:off x="2019300" y="47752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3" name="Oval 23"/>
          <p:cNvSpPr>
            <a:spLocks noChangeArrowheads="1"/>
          </p:cNvSpPr>
          <p:nvPr/>
        </p:nvSpPr>
        <p:spPr bwMode="auto">
          <a:xfrm>
            <a:off x="1930400" y="49720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4" name="Oval 24"/>
          <p:cNvSpPr>
            <a:spLocks noChangeArrowheads="1"/>
          </p:cNvSpPr>
          <p:nvPr/>
        </p:nvSpPr>
        <p:spPr bwMode="auto">
          <a:xfrm>
            <a:off x="2209800" y="38608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5" name="Oval 25"/>
          <p:cNvSpPr>
            <a:spLocks noChangeArrowheads="1"/>
          </p:cNvSpPr>
          <p:nvPr/>
        </p:nvSpPr>
        <p:spPr bwMode="auto">
          <a:xfrm>
            <a:off x="2311400" y="43307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6" name="Oval 26"/>
          <p:cNvSpPr>
            <a:spLocks noChangeArrowheads="1"/>
          </p:cNvSpPr>
          <p:nvPr/>
        </p:nvSpPr>
        <p:spPr bwMode="auto">
          <a:xfrm>
            <a:off x="2400300" y="43815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7" name="Oval 27"/>
          <p:cNvSpPr>
            <a:spLocks noChangeArrowheads="1"/>
          </p:cNvSpPr>
          <p:nvPr/>
        </p:nvSpPr>
        <p:spPr bwMode="auto">
          <a:xfrm>
            <a:off x="2990850" y="31369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8" name="Oval 28"/>
          <p:cNvSpPr>
            <a:spLocks noChangeArrowheads="1"/>
          </p:cNvSpPr>
          <p:nvPr/>
        </p:nvSpPr>
        <p:spPr bwMode="auto">
          <a:xfrm>
            <a:off x="2495550" y="44132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09" name="Oval 29"/>
          <p:cNvSpPr>
            <a:spLocks noChangeArrowheads="1"/>
          </p:cNvSpPr>
          <p:nvPr/>
        </p:nvSpPr>
        <p:spPr bwMode="auto">
          <a:xfrm>
            <a:off x="2593975" y="44132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0" name="Oval 30"/>
          <p:cNvSpPr>
            <a:spLocks noChangeArrowheads="1"/>
          </p:cNvSpPr>
          <p:nvPr/>
        </p:nvSpPr>
        <p:spPr bwMode="auto">
          <a:xfrm>
            <a:off x="2692400" y="44640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1" name="Oval 31"/>
          <p:cNvSpPr>
            <a:spLocks noChangeArrowheads="1"/>
          </p:cNvSpPr>
          <p:nvPr/>
        </p:nvSpPr>
        <p:spPr bwMode="auto">
          <a:xfrm>
            <a:off x="2800350" y="45466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2" name="Oval 32"/>
          <p:cNvSpPr>
            <a:spLocks noChangeArrowheads="1"/>
          </p:cNvSpPr>
          <p:nvPr/>
        </p:nvSpPr>
        <p:spPr bwMode="auto">
          <a:xfrm>
            <a:off x="3073400" y="33972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3" name="Oval 33"/>
          <p:cNvSpPr>
            <a:spLocks noChangeArrowheads="1"/>
          </p:cNvSpPr>
          <p:nvPr/>
        </p:nvSpPr>
        <p:spPr bwMode="auto">
          <a:xfrm>
            <a:off x="3175000" y="37592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4" name="Oval 34"/>
          <p:cNvSpPr>
            <a:spLocks noChangeArrowheads="1"/>
          </p:cNvSpPr>
          <p:nvPr/>
        </p:nvSpPr>
        <p:spPr bwMode="auto">
          <a:xfrm>
            <a:off x="3267075" y="38766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5" name="Oval 35"/>
          <p:cNvSpPr>
            <a:spLocks noChangeArrowheads="1"/>
          </p:cNvSpPr>
          <p:nvPr/>
        </p:nvSpPr>
        <p:spPr bwMode="auto">
          <a:xfrm>
            <a:off x="3365500" y="39751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6" name="Oval 36"/>
          <p:cNvSpPr>
            <a:spLocks noChangeArrowheads="1"/>
          </p:cNvSpPr>
          <p:nvPr/>
        </p:nvSpPr>
        <p:spPr bwMode="auto">
          <a:xfrm>
            <a:off x="3457575" y="40513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7" name="Oval 37"/>
          <p:cNvSpPr>
            <a:spLocks noChangeArrowheads="1"/>
          </p:cNvSpPr>
          <p:nvPr/>
        </p:nvSpPr>
        <p:spPr bwMode="auto">
          <a:xfrm>
            <a:off x="3559175" y="41052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8" name="Oval 38"/>
          <p:cNvSpPr>
            <a:spLocks noChangeArrowheads="1"/>
          </p:cNvSpPr>
          <p:nvPr/>
        </p:nvSpPr>
        <p:spPr bwMode="auto">
          <a:xfrm>
            <a:off x="3752850" y="25844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19" name="Oval 39"/>
          <p:cNvSpPr>
            <a:spLocks noChangeArrowheads="1"/>
          </p:cNvSpPr>
          <p:nvPr/>
        </p:nvSpPr>
        <p:spPr bwMode="auto">
          <a:xfrm>
            <a:off x="5476875" y="23018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0" name="Oval 40"/>
          <p:cNvSpPr>
            <a:spLocks noChangeArrowheads="1"/>
          </p:cNvSpPr>
          <p:nvPr/>
        </p:nvSpPr>
        <p:spPr bwMode="auto">
          <a:xfrm>
            <a:off x="4794250" y="37115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1" name="Oval 41"/>
          <p:cNvSpPr>
            <a:spLocks noChangeArrowheads="1"/>
          </p:cNvSpPr>
          <p:nvPr/>
        </p:nvSpPr>
        <p:spPr bwMode="auto">
          <a:xfrm>
            <a:off x="4899025" y="36893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2" name="Oval 42"/>
          <p:cNvSpPr>
            <a:spLocks noChangeArrowheads="1"/>
          </p:cNvSpPr>
          <p:nvPr/>
        </p:nvSpPr>
        <p:spPr bwMode="auto">
          <a:xfrm>
            <a:off x="4994275" y="36512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3" name="Oval 43"/>
          <p:cNvSpPr>
            <a:spLocks noChangeArrowheads="1"/>
          </p:cNvSpPr>
          <p:nvPr/>
        </p:nvSpPr>
        <p:spPr bwMode="auto">
          <a:xfrm>
            <a:off x="5092700" y="37909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4" name="Oval 44"/>
          <p:cNvSpPr>
            <a:spLocks noChangeArrowheads="1"/>
          </p:cNvSpPr>
          <p:nvPr/>
        </p:nvSpPr>
        <p:spPr bwMode="auto">
          <a:xfrm>
            <a:off x="5184775" y="38258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5" name="Oval 45"/>
          <p:cNvSpPr>
            <a:spLocks noChangeArrowheads="1"/>
          </p:cNvSpPr>
          <p:nvPr/>
        </p:nvSpPr>
        <p:spPr bwMode="auto">
          <a:xfrm>
            <a:off x="5283200" y="38735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6" name="Oval 46"/>
          <p:cNvSpPr>
            <a:spLocks noChangeArrowheads="1"/>
          </p:cNvSpPr>
          <p:nvPr/>
        </p:nvSpPr>
        <p:spPr bwMode="auto">
          <a:xfrm>
            <a:off x="6534150" y="30861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7" name="Oval 47"/>
          <p:cNvSpPr>
            <a:spLocks noChangeArrowheads="1"/>
          </p:cNvSpPr>
          <p:nvPr/>
        </p:nvSpPr>
        <p:spPr bwMode="auto">
          <a:xfrm>
            <a:off x="7200900" y="22796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8" name="Oval 48"/>
          <p:cNvSpPr>
            <a:spLocks noChangeArrowheads="1"/>
          </p:cNvSpPr>
          <p:nvPr/>
        </p:nvSpPr>
        <p:spPr bwMode="auto">
          <a:xfrm>
            <a:off x="7289800" y="27432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29" name="Oval 49"/>
          <p:cNvSpPr>
            <a:spLocks noChangeArrowheads="1"/>
          </p:cNvSpPr>
          <p:nvPr/>
        </p:nvSpPr>
        <p:spPr bwMode="auto">
          <a:xfrm>
            <a:off x="6629400" y="34099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30" name="Oval 50"/>
          <p:cNvSpPr>
            <a:spLocks noChangeArrowheads="1"/>
          </p:cNvSpPr>
          <p:nvPr/>
        </p:nvSpPr>
        <p:spPr bwMode="auto">
          <a:xfrm>
            <a:off x="6721475" y="33591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31" name="Oval 51"/>
          <p:cNvSpPr>
            <a:spLocks noChangeArrowheads="1"/>
          </p:cNvSpPr>
          <p:nvPr/>
        </p:nvSpPr>
        <p:spPr bwMode="auto">
          <a:xfrm>
            <a:off x="6832600" y="33845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32" name="Oval 52"/>
          <p:cNvSpPr>
            <a:spLocks noChangeArrowheads="1"/>
          </p:cNvSpPr>
          <p:nvPr/>
        </p:nvSpPr>
        <p:spPr bwMode="auto">
          <a:xfrm>
            <a:off x="6911975" y="35306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33" name="Oval 53"/>
          <p:cNvSpPr>
            <a:spLocks noChangeArrowheads="1"/>
          </p:cNvSpPr>
          <p:nvPr/>
        </p:nvSpPr>
        <p:spPr bwMode="auto">
          <a:xfrm>
            <a:off x="7029450" y="35877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532534" name="Oval 54"/>
          <p:cNvSpPr>
            <a:spLocks noChangeArrowheads="1"/>
          </p:cNvSpPr>
          <p:nvPr/>
        </p:nvSpPr>
        <p:spPr bwMode="auto">
          <a:xfrm>
            <a:off x="6419850" y="32893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35" name="Oval 55"/>
          <p:cNvSpPr>
            <a:spLocks noChangeArrowheads="1"/>
          </p:cNvSpPr>
          <p:nvPr/>
        </p:nvSpPr>
        <p:spPr bwMode="auto">
          <a:xfrm>
            <a:off x="3851275" y="311467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36" name="Oval 56"/>
          <p:cNvSpPr>
            <a:spLocks noChangeArrowheads="1"/>
          </p:cNvSpPr>
          <p:nvPr/>
        </p:nvSpPr>
        <p:spPr bwMode="auto">
          <a:xfrm>
            <a:off x="6337300" y="33591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37" name="Oval 57"/>
          <p:cNvSpPr>
            <a:spLocks noChangeArrowheads="1"/>
          </p:cNvSpPr>
          <p:nvPr/>
        </p:nvSpPr>
        <p:spPr bwMode="auto">
          <a:xfrm>
            <a:off x="6238875" y="34544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38" name="Oval 58"/>
          <p:cNvSpPr>
            <a:spLocks noChangeArrowheads="1"/>
          </p:cNvSpPr>
          <p:nvPr/>
        </p:nvSpPr>
        <p:spPr bwMode="auto">
          <a:xfrm>
            <a:off x="6146800" y="34925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39" name="Oval 59"/>
          <p:cNvSpPr>
            <a:spLocks noChangeArrowheads="1"/>
          </p:cNvSpPr>
          <p:nvPr/>
        </p:nvSpPr>
        <p:spPr bwMode="auto">
          <a:xfrm>
            <a:off x="6048375" y="35306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0" name="Oval 60"/>
          <p:cNvSpPr>
            <a:spLocks noChangeArrowheads="1"/>
          </p:cNvSpPr>
          <p:nvPr/>
        </p:nvSpPr>
        <p:spPr bwMode="auto">
          <a:xfrm>
            <a:off x="5949950" y="34988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1" name="Oval 61"/>
          <p:cNvSpPr>
            <a:spLocks noChangeArrowheads="1"/>
          </p:cNvSpPr>
          <p:nvPr/>
        </p:nvSpPr>
        <p:spPr bwMode="auto">
          <a:xfrm>
            <a:off x="5848350" y="34988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2" name="Oval 62"/>
          <p:cNvSpPr>
            <a:spLocks noChangeArrowheads="1"/>
          </p:cNvSpPr>
          <p:nvPr/>
        </p:nvSpPr>
        <p:spPr bwMode="auto">
          <a:xfrm>
            <a:off x="5772150" y="33845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3" name="Oval 63"/>
          <p:cNvSpPr>
            <a:spLocks noChangeArrowheads="1"/>
          </p:cNvSpPr>
          <p:nvPr/>
        </p:nvSpPr>
        <p:spPr bwMode="auto">
          <a:xfrm>
            <a:off x="5664200" y="31432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4" name="Oval 64"/>
          <p:cNvSpPr>
            <a:spLocks noChangeArrowheads="1"/>
          </p:cNvSpPr>
          <p:nvPr/>
        </p:nvSpPr>
        <p:spPr bwMode="auto">
          <a:xfrm>
            <a:off x="5565775" y="28575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5" name="Oval 65"/>
          <p:cNvSpPr>
            <a:spLocks noChangeArrowheads="1"/>
          </p:cNvSpPr>
          <p:nvPr/>
        </p:nvSpPr>
        <p:spPr bwMode="auto">
          <a:xfrm>
            <a:off x="3930650" y="33528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6" name="Oval 66"/>
          <p:cNvSpPr>
            <a:spLocks noChangeArrowheads="1"/>
          </p:cNvSpPr>
          <p:nvPr/>
        </p:nvSpPr>
        <p:spPr bwMode="auto">
          <a:xfrm>
            <a:off x="4044950" y="35623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7" name="Oval 67"/>
          <p:cNvSpPr>
            <a:spLocks noChangeArrowheads="1"/>
          </p:cNvSpPr>
          <p:nvPr/>
        </p:nvSpPr>
        <p:spPr bwMode="auto">
          <a:xfrm>
            <a:off x="4117975" y="365442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8" name="Oval 68"/>
          <p:cNvSpPr>
            <a:spLocks noChangeArrowheads="1"/>
          </p:cNvSpPr>
          <p:nvPr/>
        </p:nvSpPr>
        <p:spPr bwMode="auto">
          <a:xfrm>
            <a:off x="4235450" y="34798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49" name="Oval 69"/>
          <p:cNvSpPr>
            <a:spLocks noChangeArrowheads="1"/>
          </p:cNvSpPr>
          <p:nvPr/>
        </p:nvSpPr>
        <p:spPr bwMode="auto">
          <a:xfrm>
            <a:off x="4311650" y="36703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50" name="Oval 70"/>
          <p:cNvSpPr>
            <a:spLocks noChangeArrowheads="1"/>
          </p:cNvSpPr>
          <p:nvPr/>
        </p:nvSpPr>
        <p:spPr bwMode="auto">
          <a:xfrm>
            <a:off x="4419600" y="365442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51" name="Oval 71"/>
          <p:cNvSpPr>
            <a:spLocks noChangeArrowheads="1"/>
          </p:cNvSpPr>
          <p:nvPr/>
        </p:nvSpPr>
        <p:spPr bwMode="auto">
          <a:xfrm>
            <a:off x="4705350" y="35306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52" name="Oval 72"/>
          <p:cNvSpPr>
            <a:spLocks noChangeArrowheads="1"/>
          </p:cNvSpPr>
          <p:nvPr/>
        </p:nvSpPr>
        <p:spPr bwMode="auto">
          <a:xfrm>
            <a:off x="4610100" y="36004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53" name="Oval 73"/>
          <p:cNvSpPr>
            <a:spLocks noChangeArrowheads="1"/>
          </p:cNvSpPr>
          <p:nvPr/>
        </p:nvSpPr>
        <p:spPr bwMode="auto">
          <a:xfrm>
            <a:off x="4508500" y="36512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532554" name="Text Box 74"/>
          <p:cNvSpPr txBox="1">
            <a:spLocks noChangeArrowheads="1"/>
          </p:cNvSpPr>
          <p:nvPr/>
        </p:nvSpPr>
        <p:spPr bwMode="auto">
          <a:xfrm>
            <a:off x="1927225" y="2949575"/>
            <a:ext cx="341313" cy="336550"/>
          </a:xfrm>
          <a:prstGeom prst="rect">
            <a:avLst/>
          </a:prstGeom>
          <a:noFill/>
          <a:ln w="9525">
            <a:noFill/>
            <a:miter lim="800000"/>
            <a:headEnd/>
            <a:tailEnd/>
          </a:ln>
          <a:effectLst/>
        </p:spPr>
        <p:txBody>
          <a:bodyPr wrap="none">
            <a:spAutoFit/>
          </a:bodyPr>
          <a:lstStyle/>
          <a:p>
            <a:r>
              <a:rPr lang="en-US" sz="1600"/>
              <a:t>Li</a:t>
            </a:r>
          </a:p>
        </p:txBody>
      </p:sp>
      <p:sp>
        <p:nvSpPr>
          <p:cNvPr id="532555" name="Text Box 75"/>
          <p:cNvSpPr txBox="1">
            <a:spLocks noChangeArrowheads="1"/>
          </p:cNvSpPr>
          <p:nvPr/>
        </p:nvSpPr>
        <p:spPr bwMode="auto">
          <a:xfrm>
            <a:off x="2930525" y="2530475"/>
            <a:ext cx="442913" cy="336550"/>
          </a:xfrm>
          <a:prstGeom prst="rect">
            <a:avLst/>
          </a:prstGeom>
          <a:noFill/>
          <a:ln w="9525">
            <a:noFill/>
            <a:miter lim="800000"/>
            <a:headEnd/>
            <a:tailEnd/>
          </a:ln>
          <a:effectLst/>
        </p:spPr>
        <p:txBody>
          <a:bodyPr wrap="none">
            <a:spAutoFit/>
          </a:bodyPr>
          <a:lstStyle/>
          <a:p>
            <a:r>
              <a:rPr lang="en-US" sz="1600"/>
              <a:t>Na</a:t>
            </a:r>
          </a:p>
        </p:txBody>
      </p:sp>
      <p:sp>
        <p:nvSpPr>
          <p:cNvPr id="532556" name="Text Box 76"/>
          <p:cNvSpPr txBox="1">
            <a:spLocks noChangeArrowheads="1"/>
          </p:cNvSpPr>
          <p:nvPr/>
        </p:nvSpPr>
        <p:spPr bwMode="auto">
          <a:xfrm>
            <a:off x="3444875" y="1825625"/>
            <a:ext cx="319088" cy="336550"/>
          </a:xfrm>
          <a:prstGeom prst="rect">
            <a:avLst/>
          </a:prstGeom>
          <a:noFill/>
          <a:ln w="9525">
            <a:noFill/>
            <a:miter lim="800000"/>
            <a:headEnd/>
            <a:tailEnd/>
          </a:ln>
          <a:effectLst/>
        </p:spPr>
        <p:txBody>
          <a:bodyPr wrap="none">
            <a:spAutoFit/>
          </a:bodyPr>
          <a:lstStyle/>
          <a:p>
            <a:r>
              <a:rPr lang="en-US" sz="1600"/>
              <a:t>K</a:t>
            </a:r>
          </a:p>
        </p:txBody>
      </p:sp>
      <p:sp>
        <p:nvSpPr>
          <p:cNvPr id="532557" name="Text Box 77"/>
          <p:cNvSpPr txBox="1">
            <a:spLocks noChangeArrowheads="1"/>
          </p:cNvSpPr>
          <p:nvPr/>
        </p:nvSpPr>
        <p:spPr bwMode="auto">
          <a:xfrm>
            <a:off x="5140325" y="1489075"/>
            <a:ext cx="442913" cy="336550"/>
          </a:xfrm>
          <a:prstGeom prst="rect">
            <a:avLst/>
          </a:prstGeom>
          <a:noFill/>
          <a:ln w="9525">
            <a:noFill/>
            <a:miter lim="800000"/>
            <a:headEnd/>
            <a:tailEnd/>
          </a:ln>
          <a:effectLst/>
        </p:spPr>
        <p:txBody>
          <a:bodyPr wrap="none">
            <a:spAutoFit/>
          </a:bodyPr>
          <a:lstStyle/>
          <a:p>
            <a:r>
              <a:rPr lang="en-US" sz="1600"/>
              <a:t>Rb</a:t>
            </a:r>
          </a:p>
        </p:txBody>
      </p:sp>
      <p:sp>
        <p:nvSpPr>
          <p:cNvPr id="532558" name="Text Box 78"/>
          <p:cNvSpPr txBox="1">
            <a:spLocks noChangeArrowheads="1"/>
          </p:cNvSpPr>
          <p:nvPr/>
        </p:nvSpPr>
        <p:spPr bwMode="auto">
          <a:xfrm>
            <a:off x="6905625" y="1165225"/>
            <a:ext cx="431800" cy="336550"/>
          </a:xfrm>
          <a:prstGeom prst="rect">
            <a:avLst/>
          </a:prstGeom>
          <a:noFill/>
          <a:ln w="9525">
            <a:noFill/>
            <a:miter lim="800000"/>
            <a:headEnd/>
            <a:tailEnd/>
          </a:ln>
          <a:effectLst/>
        </p:spPr>
        <p:txBody>
          <a:bodyPr wrap="none">
            <a:spAutoFit/>
          </a:bodyPr>
          <a:lstStyle/>
          <a:p>
            <a:r>
              <a:rPr lang="en-US" sz="1600"/>
              <a:t>Cs</a:t>
            </a:r>
          </a:p>
        </p:txBody>
      </p:sp>
      <p:sp>
        <p:nvSpPr>
          <p:cNvPr id="532559" name="Text Box 79"/>
          <p:cNvSpPr txBox="1">
            <a:spLocks noChangeArrowheads="1"/>
          </p:cNvSpPr>
          <p:nvPr/>
        </p:nvSpPr>
        <p:spPr bwMode="auto">
          <a:xfrm>
            <a:off x="7267575" y="2841625"/>
            <a:ext cx="409575" cy="336550"/>
          </a:xfrm>
          <a:prstGeom prst="rect">
            <a:avLst/>
          </a:prstGeom>
          <a:noFill/>
          <a:ln w="9525">
            <a:noFill/>
            <a:miter lim="800000"/>
            <a:headEnd/>
            <a:tailEnd/>
          </a:ln>
          <a:effectLst/>
        </p:spPr>
        <p:txBody>
          <a:bodyPr wrap="none">
            <a:spAutoFit/>
          </a:bodyPr>
          <a:lstStyle/>
          <a:p>
            <a:r>
              <a:rPr lang="en-US" sz="1600"/>
              <a:t>La</a:t>
            </a:r>
          </a:p>
        </p:txBody>
      </p:sp>
      <p:sp>
        <p:nvSpPr>
          <p:cNvPr id="532560" name="Text Box 80"/>
          <p:cNvSpPr txBox="1">
            <a:spLocks noChangeArrowheads="1"/>
          </p:cNvSpPr>
          <p:nvPr/>
        </p:nvSpPr>
        <p:spPr bwMode="auto">
          <a:xfrm>
            <a:off x="7051675" y="3603625"/>
            <a:ext cx="431800" cy="336550"/>
          </a:xfrm>
          <a:prstGeom prst="rect">
            <a:avLst/>
          </a:prstGeom>
          <a:noFill/>
          <a:ln w="9525">
            <a:noFill/>
            <a:miter lim="800000"/>
            <a:headEnd/>
            <a:tailEnd/>
          </a:ln>
          <a:effectLst/>
        </p:spPr>
        <p:txBody>
          <a:bodyPr wrap="none">
            <a:spAutoFit/>
          </a:bodyPr>
          <a:lstStyle/>
          <a:p>
            <a:r>
              <a:rPr lang="en-US" sz="1600"/>
              <a:t>Xe</a:t>
            </a:r>
          </a:p>
        </p:txBody>
      </p:sp>
      <p:sp>
        <p:nvSpPr>
          <p:cNvPr id="532561" name="Text Box 81"/>
          <p:cNvSpPr txBox="1">
            <a:spLocks noChangeArrowheads="1"/>
          </p:cNvSpPr>
          <p:nvPr/>
        </p:nvSpPr>
        <p:spPr bwMode="auto">
          <a:xfrm>
            <a:off x="5349875" y="3781425"/>
            <a:ext cx="387350" cy="336550"/>
          </a:xfrm>
          <a:prstGeom prst="rect">
            <a:avLst/>
          </a:prstGeom>
          <a:noFill/>
          <a:ln w="9525">
            <a:noFill/>
            <a:miter lim="800000"/>
            <a:headEnd/>
            <a:tailEnd/>
          </a:ln>
          <a:effectLst/>
        </p:spPr>
        <p:txBody>
          <a:bodyPr wrap="none">
            <a:spAutoFit/>
          </a:bodyPr>
          <a:lstStyle/>
          <a:p>
            <a:r>
              <a:rPr lang="en-US" sz="1600"/>
              <a:t>Kr</a:t>
            </a:r>
          </a:p>
        </p:txBody>
      </p:sp>
      <p:sp>
        <p:nvSpPr>
          <p:cNvPr id="532562" name="Text Box 82"/>
          <p:cNvSpPr txBox="1">
            <a:spLocks noChangeArrowheads="1"/>
          </p:cNvSpPr>
          <p:nvPr/>
        </p:nvSpPr>
        <p:spPr bwMode="auto">
          <a:xfrm>
            <a:off x="4727575" y="3260725"/>
            <a:ext cx="420688" cy="336550"/>
          </a:xfrm>
          <a:prstGeom prst="rect">
            <a:avLst/>
          </a:prstGeom>
          <a:noFill/>
          <a:ln w="9525">
            <a:noFill/>
            <a:miter lim="800000"/>
            <a:headEnd/>
            <a:tailEnd/>
          </a:ln>
          <a:effectLst/>
        </p:spPr>
        <p:txBody>
          <a:bodyPr wrap="none">
            <a:spAutoFit/>
          </a:bodyPr>
          <a:lstStyle/>
          <a:p>
            <a:r>
              <a:rPr lang="en-US" sz="1600"/>
              <a:t>Zn</a:t>
            </a:r>
          </a:p>
        </p:txBody>
      </p:sp>
      <p:sp>
        <p:nvSpPr>
          <p:cNvPr id="532563" name="Text Box 83"/>
          <p:cNvSpPr txBox="1">
            <a:spLocks noChangeArrowheads="1"/>
          </p:cNvSpPr>
          <p:nvPr/>
        </p:nvSpPr>
        <p:spPr bwMode="auto">
          <a:xfrm>
            <a:off x="3463925" y="4175125"/>
            <a:ext cx="374650" cy="336550"/>
          </a:xfrm>
          <a:prstGeom prst="rect">
            <a:avLst/>
          </a:prstGeom>
          <a:noFill/>
          <a:ln w="9525">
            <a:noFill/>
            <a:miter lim="800000"/>
            <a:headEnd/>
            <a:tailEnd/>
          </a:ln>
          <a:effectLst/>
        </p:spPr>
        <p:txBody>
          <a:bodyPr wrap="none">
            <a:spAutoFit/>
          </a:bodyPr>
          <a:lstStyle/>
          <a:p>
            <a:r>
              <a:rPr lang="en-US" sz="1600"/>
              <a:t>Cl</a:t>
            </a:r>
          </a:p>
        </p:txBody>
      </p:sp>
      <p:sp>
        <p:nvSpPr>
          <p:cNvPr id="532564" name="Text Box 84"/>
          <p:cNvSpPr txBox="1">
            <a:spLocks noChangeArrowheads="1"/>
          </p:cNvSpPr>
          <p:nvPr/>
        </p:nvSpPr>
        <p:spPr bwMode="auto">
          <a:xfrm>
            <a:off x="2847975" y="4498975"/>
            <a:ext cx="307975" cy="336550"/>
          </a:xfrm>
          <a:prstGeom prst="rect">
            <a:avLst/>
          </a:prstGeom>
          <a:noFill/>
          <a:ln w="9525">
            <a:noFill/>
            <a:miter lim="800000"/>
            <a:headEnd/>
            <a:tailEnd/>
          </a:ln>
          <a:effectLst/>
        </p:spPr>
        <p:txBody>
          <a:bodyPr wrap="none">
            <a:spAutoFit/>
          </a:bodyPr>
          <a:lstStyle/>
          <a:p>
            <a:r>
              <a:rPr lang="en-US" sz="1600"/>
              <a:t>F</a:t>
            </a:r>
          </a:p>
        </p:txBody>
      </p:sp>
      <p:sp>
        <p:nvSpPr>
          <p:cNvPr id="532565" name="Text Box 85"/>
          <p:cNvSpPr txBox="1">
            <a:spLocks noChangeArrowheads="1"/>
          </p:cNvSpPr>
          <p:nvPr/>
        </p:nvSpPr>
        <p:spPr bwMode="auto">
          <a:xfrm>
            <a:off x="2022475" y="4778375"/>
            <a:ext cx="442913" cy="336550"/>
          </a:xfrm>
          <a:prstGeom prst="rect">
            <a:avLst/>
          </a:prstGeom>
          <a:noFill/>
          <a:ln w="9525">
            <a:noFill/>
            <a:miter lim="800000"/>
            <a:headEnd/>
            <a:tailEnd/>
          </a:ln>
          <a:effectLst/>
        </p:spPr>
        <p:txBody>
          <a:bodyPr wrap="none">
            <a:spAutoFit/>
          </a:bodyPr>
          <a:lstStyle/>
          <a:p>
            <a:r>
              <a:rPr lang="en-US" sz="1600"/>
              <a:t>He</a:t>
            </a:r>
          </a:p>
        </p:txBody>
      </p:sp>
      <p:sp>
        <p:nvSpPr>
          <p:cNvPr id="532566" name="Text Box 86"/>
          <p:cNvSpPr txBox="1">
            <a:spLocks noChangeArrowheads="1"/>
          </p:cNvSpPr>
          <p:nvPr/>
        </p:nvSpPr>
        <p:spPr bwMode="auto">
          <a:xfrm>
            <a:off x="1876425" y="4987925"/>
            <a:ext cx="330200" cy="336550"/>
          </a:xfrm>
          <a:prstGeom prst="rect">
            <a:avLst/>
          </a:prstGeom>
          <a:noFill/>
          <a:ln w="9525">
            <a:noFill/>
            <a:miter lim="800000"/>
            <a:headEnd/>
            <a:tailEnd/>
          </a:ln>
          <a:effectLst/>
        </p:spPr>
        <p:txBody>
          <a:bodyPr wrap="none">
            <a:spAutoFit/>
          </a:bodyPr>
          <a:lstStyle/>
          <a:p>
            <a:r>
              <a:rPr lang="en-US" sz="1600"/>
              <a:t>H</a:t>
            </a:r>
          </a:p>
        </p:txBody>
      </p:sp>
      <p:sp>
        <p:nvSpPr>
          <p:cNvPr id="532567" name="Text Box 87"/>
          <p:cNvSpPr txBox="1">
            <a:spLocks noChangeArrowheads="1"/>
          </p:cNvSpPr>
          <p:nvPr/>
        </p:nvSpPr>
        <p:spPr bwMode="auto">
          <a:xfrm>
            <a:off x="3941763" y="2687638"/>
            <a:ext cx="800100" cy="639762"/>
          </a:xfrm>
          <a:prstGeom prst="rect">
            <a:avLst/>
          </a:prstGeom>
          <a:noFill/>
          <a:ln w="9525">
            <a:noFill/>
            <a:miter lim="800000"/>
            <a:headEnd/>
            <a:tailEnd/>
          </a:ln>
          <a:effectLst/>
        </p:spPr>
        <p:txBody>
          <a:bodyPr wrap="none">
            <a:spAutoFit/>
          </a:bodyPr>
          <a:lstStyle/>
          <a:p>
            <a:pPr algn="ctr"/>
            <a:r>
              <a:rPr lang="en-US" sz="1200">
                <a:solidFill>
                  <a:srgbClr val="006600"/>
                </a:solidFill>
              </a:rPr>
              <a:t>3d</a:t>
            </a:r>
          </a:p>
          <a:p>
            <a:pPr algn="ctr"/>
            <a:r>
              <a:rPr lang="en-US" sz="1200">
                <a:solidFill>
                  <a:srgbClr val="006600"/>
                </a:solidFill>
              </a:rPr>
              <a:t>transition</a:t>
            </a:r>
          </a:p>
          <a:p>
            <a:pPr algn="ctr"/>
            <a:r>
              <a:rPr lang="en-US" sz="1200">
                <a:solidFill>
                  <a:srgbClr val="006600"/>
                </a:solidFill>
              </a:rPr>
              <a:t>series</a:t>
            </a:r>
          </a:p>
        </p:txBody>
      </p:sp>
      <p:sp>
        <p:nvSpPr>
          <p:cNvPr id="532568" name="Text Box 88"/>
          <p:cNvSpPr txBox="1">
            <a:spLocks noChangeArrowheads="1"/>
          </p:cNvSpPr>
          <p:nvPr/>
        </p:nvSpPr>
        <p:spPr bwMode="auto">
          <a:xfrm>
            <a:off x="5713413" y="2674938"/>
            <a:ext cx="800100" cy="639762"/>
          </a:xfrm>
          <a:prstGeom prst="rect">
            <a:avLst/>
          </a:prstGeom>
          <a:noFill/>
          <a:ln w="9525">
            <a:noFill/>
            <a:miter lim="800000"/>
            <a:headEnd/>
            <a:tailEnd/>
          </a:ln>
          <a:effectLst/>
        </p:spPr>
        <p:txBody>
          <a:bodyPr wrap="none">
            <a:spAutoFit/>
          </a:bodyPr>
          <a:lstStyle/>
          <a:p>
            <a:pPr algn="ctr"/>
            <a:r>
              <a:rPr lang="en-US" sz="1200">
                <a:solidFill>
                  <a:srgbClr val="006600"/>
                </a:solidFill>
              </a:rPr>
              <a:t>4d</a:t>
            </a:r>
          </a:p>
          <a:p>
            <a:pPr algn="ctr"/>
            <a:r>
              <a:rPr lang="en-US" sz="1200">
                <a:solidFill>
                  <a:srgbClr val="006600"/>
                </a:solidFill>
              </a:rPr>
              <a:t>transition</a:t>
            </a:r>
          </a:p>
          <a:p>
            <a:pPr algn="ctr"/>
            <a:r>
              <a:rPr lang="en-US" sz="1200">
                <a:solidFill>
                  <a:srgbClr val="006600"/>
                </a:solidFill>
              </a:rPr>
              <a:t>series</a:t>
            </a:r>
          </a:p>
        </p:txBody>
      </p:sp>
      <p:sp>
        <p:nvSpPr>
          <p:cNvPr id="532576" name="Text Box 96"/>
          <p:cNvSpPr txBox="1">
            <a:spLocks noChangeArrowheads="1"/>
          </p:cNvSpPr>
          <p:nvPr/>
        </p:nvSpPr>
        <p:spPr bwMode="auto">
          <a:xfrm>
            <a:off x="1362075" y="911225"/>
            <a:ext cx="466725" cy="336550"/>
          </a:xfrm>
          <a:prstGeom prst="rect">
            <a:avLst/>
          </a:prstGeom>
          <a:noFill/>
          <a:ln w="9525">
            <a:noFill/>
            <a:miter lim="800000"/>
            <a:headEnd/>
            <a:tailEnd/>
          </a:ln>
          <a:effectLst/>
        </p:spPr>
        <p:txBody>
          <a:bodyPr wrap="none">
            <a:spAutoFit/>
          </a:bodyPr>
          <a:lstStyle/>
          <a:p>
            <a:r>
              <a:rPr lang="en-US" sz="1600"/>
              <a:t>0.3</a:t>
            </a:r>
          </a:p>
        </p:txBody>
      </p:sp>
      <p:sp>
        <p:nvSpPr>
          <p:cNvPr id="532577" name="Text Box 97"/>
          <p:cNvSpPr txBox="1">
            <a:spLocks noChangeArrowheads="1"/>
          </p:cNvSpPr>
          <p:nvPr/>
        </p:nvSpPr>
        <p:spPr bwMode="auto">
          <a:xfrm>
            <a:off x="1247775" y="1654175"/>
            <a:ext cx="579438" cy="336550"/>
          </a:xfrm>
          <a:prstGeom prst="rect">
            <a:avLst/>
          </a:prstGeom>
          <a:noFill/>
          <a:ln w="9525">
            <a:noFill/>
            <a:miter lim="800000"/>
            <a:headEnd/>
            <a:tailEnd/>
          </a:ln>
          <a:effectLst/>
        </p:spPr>
        <p:txBody>
          <a:bodyPr wrap="none">
            <a:spAutoFit/>
          </a:bodyPr>
          <a:lstStyle/>
          <a:p>
            <a:r>
              <a:rPr lang="en-US" sz="1600"/>
              <a:t>0.25</a:t>
            </a:r>
          </a:p>
        </p:txBody>
      </p:sp>
      <p:sp>
        <p:nvSpPr>
          <p:cNvPr id="532578" name="Text Box 98"/>
          <p:cNvSpPr txBox="1">
            <a:spLocks noChangeArrowheads="1"/>
          </p:cNvSpPr>
          <p:nvPr/>
        </p:nvSpPr>
        <p:spPr bwMode="auto">
          <a:xfrm>
            <a:off x="1362075" y="2397125"/>
            <a:ext cx="466725" cy="336550"/>
          </a:xfrm>
          <a:prstGeom prst="rect">
            <a:avLst/>
          </a:prstGeom>
          <a:noFill/>
          <a:ln w="9525">
            <a:noFill/>
            <a:miter lim="800000"/>
            <a:headEnd/>
            <a:tailEnd/>
          </a:ln>
          <a:effectLst/>
        </p:spPr>
        <p:txBody>
          <a:bodyPr wrap="none">
            <a:spAutoFit/>
          </a:bodyPr>
          <a:lstStyle/>
          <a:p>
            <a:r>
              <a:rPr lang="en-US" sz="1600"/>
              <a:t>0.2</a:t>
            </a:r>
          </a:p>
        </p:txBody>
      </p:sp>
      <p:sp>
        <p:nvSpPr>
          <p:cNvPr id="532579" name="Text Box 99"/>
          <p:cNvSpPr txBox="1">
            <a:spLocks noChangeArrowheads="1"/>
          </p:cNvSpPr>
          <p:nvPr/>
        </p:nvSpPr>
        <p:spPr bwMode="auto">
          <a:xfrm>
            <a:off x="1247775" y="3140075"/>
            <a:ext cx="579438" cy="336550"/>
          </a:xfrm>
          <a:prstGeom prst="rect">
            <a:avLst/>
          </a:prstGeom>
          <a:noFill/>
          <a:ln w="9525">
            <a:noFill/>
            <a:miter lim="800000"/>
            <a:headEnd/>
            <a:tailEnd/>
          </a:ln>
          <a:effectLst/>
        </p:spPr>
        <p:txBody>
          <a:bodyPr wrap="none">
            <a:spAutoFit/>
          </a:bodyPr>
          <a:lstStyle/>
          <a:p>
            <a:r>
              <a:rPr lang="en-US" sz="1600"/>
              <a:t>0.15</a:t>
            </a:r>
          </a:p>
        </p:txBody>
      </p:sp>
      <p:sp>
        <p:nvSpPr>
          <p:cNvPr id="532580" name="Text Box 100"/>
          <p:cNvSpPr txBox="1">
            <a:spLocks noChangeArrowheads="1"/>
          </p:cNvSpPr>
          <p:nvPr/>
        </p:nvSpPr>
        <p:spPr bwMode="auto">
          <a:xfrm>
            <a:off x="1362075" y="3914775"/>
            <a:ext cx="466725" cy="336550"/>
          </a:xfrm>
          <a:prstGeom prst="rect">
            <a:avLst/>
          </a:prstGeom>
          <a:noFill/>
          <a:ln w="9525">
            <a:noFill/>
            <a:miter lim="800000"/>
            <a:headEnd/>
            <a:tailEnd/>
          </a:ln>
          <a:effectLst/>
        </p:spPr>
        <p:txBody>
          <a:bodyPr wrap="none">
            <a:spAutoFit/>
          </a:bodyPr>
          <a:lstStyle/>
          <a:p>
            <a:r>
              <a:rPr lang="en-US" sz="1600"/>
              <a:t>0.1</a:t>
            </a:r>
          </a:p>
        </p:txBody>
      </p:sp>
      <p:sp>
        <p:nvSpPr>
          <p:cNvPr id="532581" name="Text Box 101"/>
          <p:cNvSpPr txBox="1">
            <a:spLocks noChangeArrowheads="1"/>
          </p:cNvSpPr>
          <p:nvPr/>
        </p:nvSpPr>
        <p:spPr bwMode="auto">
          <a:xfrm>
            <a:off x="1247775" y="4657725"/>
            <a:ext cx="579438" cy="336550"/>
          </a:xfrm>
          <a:prstGeom prst="rect">
            <a:avLst/>
          </a:prstGeom>
          <a:noFill/>
          <a:ln w="9525">
            <a:noFill/>
            <a:miter lim="800000"/>
            <a:headEnd/>
            <a:tailEnd/>
          </a:ln>
          <a:effectLst/>
        </p:spPr>
        <p:txBody>
          <a:bodyPr wrap="none">
            <a:spAutoFit/>
          </a:bodyPr>
          <a:lstStyle/>
          <a:p>
            <a:r>
              <a:rPr lang="en-US" sz="1600"/>
              <a:t>0.05</a:t>
            </a:r>
          </a:p>
        </p:txBody>
      </p:sp>
      <p:sp>
        <p:nvSpPr>
          <p:cNvPr id="532582" name="Text Box 102"/>
          <p:cNvSpPr txBox="1">
            <a:spLocks noChangeArrowheads="1"/>
          </p:cNvSpPr>
          <p:nvPr/>
        </p:nvSpPr>
        <p:spPr bwMode="auto">
          <a:xfrm>
            <a:off x="1533525" y="5400675"/>
            <a:ext cx="296863" cy="336550"/>
          </a:xfrm>
          <a:prstGeom prst="rect">
            <a:avLst/>
          </a:prstGeom>
          <a:noFill/>
          <a:ln w="9525">
            <a:noFill/>
            <a:miter lim="800000"/>
            <a:headEnd/>
            <a:tailEnd/>
          </a:ln>
          <a:effectLst/>
        </p:spPr>
        <p:txBody>
          <a:bodyPr wrap="none">
            <a:spAutoFit/>
          </a:bodyPr>
          <a:lstStyle/>
          <a:p>
            <a:r>
              <a:rPr lang="en-US" sz="1600"/>
              <a:t>0</a:t>
            </a:r>
          </a:p>
        </p:txBody>
      </p:sp>
      <p:sp>
        <p:nvSpPr>
          <p:cNvPr id="532583" name="Text Box 103"/>
          <p:cNvSpPr txBox="1">
            <a:spLocks noChangeArrowheads="1"/>
          </p:cNvSpPr>
          <p:nvPr/>
        </p:nvSpPr>
        <p:spPr bwMode="auto">
          <a:xfrm>
            <a:off x="1711325" y="5673725"/>
            <a:ext cx="6107113" cy="336550"/>
          </a:xfrm>
          <a:prstGeom prst="rect">
            <a:avLst/>
          </a:prstGeom>
          <a:noFill/>
          <a:ln w="9525">
            <a:noFill/>
            <a:miter lim="800000"/>
            <a:headEnd/>
            <a:tailEnd/>
          </a:ln>
          <a:effectLst/>
        </p:spPr>
        <p:txBody>
          <a:bodyPr wrap="none">
            <a:spAutoFit/>
          </a:bodyPr>
          <a:lstStyle/>
          <a:p>
            <a:r>
              <a:rPr lang="en-US" sz="1600"/>
              <a:t>0              10             20             30             40             50            60</a:t>
            </a:r>
          </a:p>
        </p:txBody>
      </p:sp>
      <p:sp>
        <p:nvSpPr>
          <p:cNvPr id="532584" name="Text Box 104"/>
          <p:cNvSpPr txBox="1">
            <a:spLocks noChangeArrowheads="1"/>
          </p:cNvSpPr>
          <p:nvPr/>
        </p:nvSpPr>
        <p:spPr bwMode="auto">
          <a:xfrm>
            <a:off x="3984625" y="5916613"/>
            <a:ext cx="1695450" cy="366712"/>
          </a:xfrm>
          <a:prstGeom prst="rect">
            <a:avLst/>
          </a:prstGeom>
          <a:noFill/>
          <a:ln w="9525">
            <a:noFill/>
            <a:miter lim="800000"/>
            <a:headEnd/>
            <a:tailEnd/>
          </a:ln>
          <a:effectLst/>
        </p:spPr>
        <p:txBody>
          <a:bodyPr wrap="none">
            <a:spAutoFit/>
          </a:bodyPr>
          <a:lstStyle/>
          <a:p>
            <a:r>
              <a:rPr lang="en-US"/>
              <a:t>atomic number</a:t>
            </a:r>
          </a:p>
        </p:txBody>
      </p:sp>
      <p:sp>
        <p:nvSpPr>
          <p:cNvPr id="532585" name="Text Box 105"/>
          <p:cNvSpPr txBox="1">
            <a:spLocks noChangeArrowheads="1"/>
          </p:cNvSpPr>
          <p:nvPr/>
        </p:nvSpPr>
        <p:spPr bwMode="auto">
          <a:xfrm rot="-5400000">
            <a:off x="370682" y="2888456"/>
            <a:ext cx="1543050" cy="366713"/>
          </a:xfrm>
          <a:prstGeom prst="rect">
            <a:avLst/>
          </a:prstGeom>
          <a:noFill/>
          <a:ln w="9525">
            <a:noFill/>
            <a:miter lim="800000"/>
            <a:headEnd/>
            <a:tailEnd/>
          </a:ln>
          <a:effectLst/>
        </p:spPr>
        <p:txBody>
          <a:bodyPr wrap="none">
            <a:spAutoFit/>
          </a:bodyPr>
          <a:lstStyle/>
          <a:p>
            <a:r>
              <a:rPr lang="en-US"/>
              <a:t>atomic radius</a:t>
            </a: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r>
              <a:rPr lang="en-US" sz="4000"/>
              <a:t>Periodic Trends in Atomic Radii</a:t>
            </a:r>
          </a:p>
        </p:txBody>
      </p:sp>
      <p:pic>
        <p:nvPicPr>
          <p:cNvPr id="7172" name="Picture 4" descr="trend in size of atoms"/>
          <p:cNvPicPr>
            <a:picLocks noChangeAspect="1" noChangeArrowheads="1"/>
          </p:cNvPicPr>
          <p:nvPr/>
        </p:nvPicPr>
        <p:blipFill>
          <a:blip r:embed="rId3" cstate="print">
            <a:lum bright="10000" contrast="28000"/>
          </a:blip>
          <a:srcRect/>
          <a:stretch>
            <a:fillRect/>
          </a:stretch>
        </p:blipFill>
        <p:spPr bwMode="auto">
          <a:xfrm>
            <a:off x="1143000" y="1524000"/>
            <a:ext cx="7048500" cy="5183188"/>
          </a:xfrm>
          <a:prstGeom prst="rect">
            <a:avLst/>
          </a:prstGeom>
          <a:noFill/>
        </p:spPr>
      </p:pic>
      <p:sp>
        <p:nvSpPr>
          <p:cNvPr id="7173" name="Rectangle 5"/>
          <p:cNvSpPr>
            <a:spLocks noChangeArrowheads="1"/>
          </p:cNvSpPr>
          <p:nvPr/>
        </p:nvSpPr>
        <p:spPr bwMode="auto">
          <a:xfrm>
            <a:off x="76200" y="6553200"/>
            <a:ext cx="4718050" cy="214313"/>
          </a:xfrm>
          <a:prstGeom prst="rect">
            <a:avLst/>
          </a:prstGeom>
          <a:noFill/>
          <a:ln w="9525">
            <a:noFill/>
            <a:miter lim="800000"/>
            <a:headEnd/>
            <a:tailEnd/>
          </a:ln>
          <a:effectLst/>
        </p:spPr>
        <p:txBody>
          <a:bodyPr wrap="none">
            <a:spAutoFit/>
          </a:bodyPr>
          <a:lstStyle/>
          <a:p>
            <a:r>
              <a:rPr lang="en-US" sz="800"/>
              <a:t>LeMay Jr, Beall, Robblee, Brower, </a:t>
            </a:r>
            <a:r>
              <a:rPr lang="en-US" sz="800" u="sng"/>
              <a:t>Chemistry Connections to Our Changing World </a:t>
            </a:r>
            <a:r>
              <a:rPr lang="en-US" sz="800"/>
              <a:t>, 1996, page 175</a:t>
            </a:r>
          </a:p>
        </p:txBody>
      </p:sp>
      <p:sp>
        <p:nvSpPr>
          <p:cNvPr id="7174" name="AutoShape 6">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685800" y="457200"/>
            <a:ext cx="7772400" cy="1143000"/>
          </a:xfrm>
        </p:spPr>
        <p:txBody>
          <a:bodyPr/>
          <a:lstStyle/>
          <a:p>
            <a:r>
              <a:rPr lang="en-US"/>
              <a:t>Relative Size of Atoms</a:t>
            </a:r>
          </a:p>
        </p:txBody>
      </p:sp>
      <p:pic>
        <p:nvPicPr>
          <p:cNvPr id="47107" name="Picture 3" descr="relative size of atoms"/>
          <p:cNvPicPr>
            <a:picLocks noChangeAspect="1" noChangeArrowheads="1"/>
          </p:cNvPicPr>
          <p:nvPr/>
        </p:nvPicPr>
        <p:blipFill>
          <a:blip r:embed="rId2" cstate="print"/>
          <a:srcRect/>
          <a:stretch>
            <a:fillRect/>
          </a:stretch>
        </p:blipFill>
        <p:spPr bwMode="auto">
          <a:xfrm>
            <a:off x="1524000" y="1447800"/>
            <a:ext cx="5562600" cy="5086350"/>
          </a:xfrm>
          <a:prstGeom prst="rect">
            <a:avLst/>
          </a:prstGeom>
          <a:noFill/>
        </p:spPr>
      </p:pic>
      <p:sp>
        <p:nvSpPr>
          <p:cNvPr id="47108" name="Rectangle 4"/>
          <p:cNvSpPr>
            <a:spLocks noChangeArrowheads="1"/>
          </p:cNvSpPr>
          <p:nvPr/>
        </p:nvSpPr>
        <p:spPr bwMode="auto">
          <a:xfrm>
            <a:off x="76200" y="6553200"/>
            <a:ext cx="317976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350</a:t>
            </a:r>
          </a:p>
        </p:txBody>
      </p:sp>
      <p:sp>
        <p:nvSpPr>
          <p:cNvPr id="47109" name="AutoShape 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2"/>
          <p:cNvSpPr>
            <a:spLocks noChangeArrowheads="1"/>
          </p:cNvSpPr>
          <p:nvPr/>
        </p:nvSpPr>
        <p:spPr bwMode="auto">
          <a:xfrm>
            <a:off x="228600" y="1752600"/>
            <a:ext cx="2819400" cy="4800600"/>
          </a:xfrm>
          <a:prstGeom prst="rect">
            <a:avLst/>
          </a:prstGeom>
          <a:solidFill>
            <a:srgbClr val="D9EDEF"/>
          </a:solidFill>
          <a:ln w="9525">
            <a:solidFill>
              <a:schemeClr val="tx1"/>
            </a:solidFill>
            <a:miter lim="800000"/>
            <a:headEnd/>
            <a:tailEnd/>
          </a:ln>
          <a:effectLst/>
        </p:spPr>
        <p:txBody>
          <a:bodyPr wrap="none" anchor="ctr"/>
          <a:lstStyle/>
          <a:p>
            <a:endParaRPr lang="en-US"/>
          </a:p>
        </p:txBody>
      </p:sp>
      <p:grpSp>
        <p:nvGrpSpPr>
          <p:cNvPr id="520195" name="Group 3"/>
          <p:cNvGrpSpPr>
            <a:grpSpLocks/>
          </p:cNvGrpSpPr>
          <p:nvPr/>
        </p:nvGrpSpPr>
        <p:grpSpPr bwMode="auto">
          <a:xfrm>
            <a:off x="3194050" y="4056063"/>
            <a:ext cx="2616200" cy="1371600"/>
            <a:chOff x="240" y="2544"/>
            <a:chExt cx="1648" cy="864"/>
          </a:xfrm>
        </p:grpSpPr>
        <p:grpSp>
          <p:nvGrpSpPr>
            <p:cNvPr id="520196" name="Group 4"/>
            <p:cNvGrpSpPr>
              <a:grpSpLocks/>
            </p:cNvGrpSpPr>
            <p:nvPr/>
          </p:nvGrpSpPr>
          <p:grpSpPr bwMode="auto">
            <a:xfrm flipH="1">
              <a:off x="336" y="2544"/>
              <a:ext cx="432" cy="864"/>
              <a:chOff x="-144" y="528"/>
              <a:chExt cx="432" cy="864"/>
            </a:xfrm>
          </p:grpSpPr>
          <p:sp>
            <p:nvSpPr>
              <p:cNvPr id="520197" name="Oval 5"/>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520198" name="Rectangle 6"/>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520199" name="Group 7"/>
            <p:cNvGrpSpPr>
              <a:grpSpLocks/>
            </p:cNvGrpSpPr>
            <p:nvPr/>
          </p:nvGrpSpPr>
          <p:grpSpPr bwMode="auto">
            <a:xfrm>
              <a:off x="1344" y="2544"/>
              <a:ext cx="432" cy="864"/>
              <a:chOff x="-144" y="528"/>
              <a:chExt cx="432" cy="864"/>
            </a:xfrm>
          </p:grpSpPr>
          <p:sp>
            <p:nvSpPr>
              <p:cNvPr id="520200" name="Oval 8"/>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520201" name="Rectangle 9"/>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520202" name="Group 10"/>
            <p:cNvGrpSpPr>
              <a:grpSpLocks/>
            </p:cNvGrpSpPr>
            <p:nvPr/>
          </p:nvGrpSpPr>
          <p:grpSpPr bwMode="auto">
            <a:xfrm>
              <a:off x="240" y="2805"/>
              <a:ext cx="108" cy="354"/>
              <a:chOff x="240" y="2805"/>
              <a:chExt cx="108" cy="354"/>
            </a:xfrm>
          </p:grpSpPr>
          <p:sp>
            <p:nvSpPr>
              <p:cNvPr id="520203" name="Freeform 11"/>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04" name="Freeform 12"/>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nvGrpSpPr>
            <p:cNvPr id="520205" name="Group 13"/>
            <p:cNvGrpSpPr>
              <a:grpSpLocks/>
            </p:cNvGrpSpPr>
            <p:nvPr/>
          </p:nvGrpSpPr>
          <p:grpSpPr bwMode="auto">
            <a:xfrm>
              <a:off x="1776" y="2832"/>
              <a:ext cx="112" cy="354"/>
              <a:chOff x="752" y="2832"/>
              <a:chExt cx="112" cy="354"/>
            </a:xfrm>
          </p:grpSpPr>
          <p:sp>
            <p:nvSpPr>
              <p:cNvPr id="520206" name="Freeform 14"/>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07" name="Freeform 15"/>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sp>
        <p:nvSpPr>
          <p:cNvPr id="520208" name="Rectangle 16"/>
          <p:cNvSpPr>
            <a:spLocks noChangeArrowheads="1"/>
          </p:cNvSpPr>
          <p:nvPr/>
        </p:nvSpPr>
        <p:spPr bwMode="auto">
          <a:xfrm>
            <a:off x="3200400" y="1752600"/>
            <a:ext cx="5715000" cy="4800600"/>
          </a:xfrm>
          <a:prstGeom prst="rect">
            <a:avLst/>
          </a:prstGeom>
          <a:solidFill>
            <a:srgbClr val="FFFFD9"/>
          </a:solidFill>
          <a:ln w="9525">
            <a:solidFill>
              <a:schemeClr val="tx1"/>
            </a:solidFill>
            <a:miter lim="800000"/>
            <a:headEnd/>
            <a:tailEnd/>
          </a:ln>
          <a:effectLst/>
        </p:spPr>
        <p:txBody>
          <a:bodyPr wrap="none" anchor="ctr"/>
          <a:lstStyle/>
          <a:p>
            <a:endParaRPr lang="en-US"/>
          </a:p>
        </p:txBody>
      </p:sp>
      <p:grpSp>
        <p:nvGrpSpPr>
          <p:cNvPr id="520277" name="Group 85"/>
          <p:cNvGrpSpPr>
            <a:grpSpLocks/>
          </p:cNvGrpSpPr>
          <p:nvPr/>
        </p:nvGrpSpPr>
        <p:grpSpPr bwMode="auto">
          <a:xfrm>
            <a:off x="6523038" y="4184650"/>
            <a:ext cx="2133600" cy="1371600"/>
            <a:chOff x="4015" y="408"/>
            <a:chExt cx="1344" cy="864"/>
          </a:xfrm>
        </p:grpSpPr>
        <p:grpSp>
          <p:nvGrpSpPr>
            <p:cNvPr id="520210" name="Group 18"/>
            <p:cNvGrpSpPr>
              <a:grpSpLocks/>
            </p:cNvGrpSpPr>
            <p:nvPr/>
          </p:nvGrpSpPr>
          <p:grpSpPr bwMode="auto">
            <a:xfrm>
              <a:off x="4015" y="408"/>
              <a:ext cx="528" cy="864"/>
              <a:chOff x="4992" y="2544"/>
              <a:chExt cx="528" cy="864"/>
            </a:xfrm>
          </p:grpSpPr>
          <p:grpSp>
            <p:nvGrpSpPr>
              <p:cNvPr id="520211" name="Group 19"/>
              <p:cNvGrpSpPr>
                <a:grpSpLocks/>
              </p:cNvGrpSpPr>
              <p:nvPr/>
            </p:nvGrpSpPr>
            <p:grpSpPr bwMode="auto">
              <a:xfrm>
                <a:off x="4992" y="2544"/>
                <a:ext cx="432" cy="864"/>
                <a:chOff x="-144" y="528"/>
                <a:chExt cx="432" cy="864"/>
              </a:xfrm>
            </p:grpSpPr>
            <p:sp>
              <p:nvSpPr>
                <p:cNvPr id="520212" name="Oval 20"/>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520213" name="Rectangle 21"/>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520214" name="Group 22"/>
              <p:cNvGrpSpPr>
                <a:grpSpLocks/>
              </p:cNvGrpSpPr>
              <p:nvPr/>
            </p:nvGrpSpPr>
            <p:grpSpPr bwMode="auto">
              <a:xfrm>
                <a:off x="5408" y="2814"/>
                <a:ext cx="112" cy="354"/>
                <a:chOff x="752" y="2832"/>
                <a:chExt cx="112" cy="354"/>
              </a:xfrm>
            </p:grpSpPr>
            <p:sp>
              <p:nvSpPr>
                <p:cNvPr id="520215" name="Freeform 23"/>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16" name="Freeform 24"/>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nvGrpSpPr>
            <p:cNvPr id="520217" name="Group 25"/>
            <p:cNvGrpSpPr>
              <a:grpSpLocks/>
            </p:cNvGrpSpPr>
            <p:nvPr/>
          </p:nvGrpSpPr>
          <p:grpSpPr bwMode="auto">
            <a:xfrm>
              <a:off x="4831" y="408"/>
              <a:ext cx="528" cy="864"/>
              <a:chOff x="3888" y="2544"/>
              <a:chExt cx="528" cy="864"/>
            </a:xfrm>
          </p:grpSpPr>
          <p:grpSp>
            <p:nvGrpSpPr>
              <p:cNvPr id="520218" name="Group 26"/>
              <p:cNvGrpSpPr>
                <a:grpSpLocks/>
              </p:cNvGrpSpPr>
              <p:nvPr/>
            </p:nvGrpSpPr>
            <p:grpSpPr bwMode="auto">
              <a:xfrm flipH="1">
                <a:off x="3984" y="2544"/>
                <a:ext cx="432" cy="864"/>
                <a:chOff x="-144" y="528"/>
                <a:chExt cx="432" cy="864"/>
              </a:xfrm>
            </p:grpSpPr>
            <p:sp>
              <p:nvSpPr>
                <p:cNvPr id="520219" name="Oval 27"/>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520220" name="Rectangle 28"/>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520221" name="Group 29"/>
              <p:cNvGrpSpPr>
                <a:grpSpLocks/>
              </p:cNvGrpSpPr>
              <p:nvPr/>
            </p:nvGrpSpPr>
            <p:grpSpPr bwMode="auto">
              <a:xfrm>
                <a:off x="3888" y="2814"/>
                <a:ext cx="108" cy="354"/>
                <a:chOff x="240" y="2805"/>
                <a:chExt cx="108" cy="354"/>
              </a:xfrm>
            </p:grpSpPr>
            <p:sp>
              <p:nvSpPr>
                <p:cNvPr id="520222" name="Freeform 30"/>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23" name="Freeform 31"/>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grpSp>
        <p:nvGrpSpPr>
          <p:cNvPr id="520278" name="Group 86"/>
          <p:cNvGrpSpPr>
            <a:grpSpLocks/>
          </p:cNvGrpSpPr>
          <p:nvPr/>
        </p:nvGrpSpPr>
        <p:grpSpPr bwMode="auto">
          <a:xfrm>
            <a:off x="3503613" y="4178300"/>
            <a:ext cx="2133600" cy="1371600"/>
            <a:chOff x="2191" y="408"/>
            <a:chExt cx="1344" cy="864"/>
          </a:xfrm>
        </p:grpSpPr>
        <p:grpSp>
          <p:nvGrpSpPr>
            <p:cNvPr id="520224" name="Group 32"/>
            <p:cNvGrpSpPr>
              <a:grpSpLocks/>
            </p:cNvGrpSpPr>
            <p:nvPr/>
          </p:nvGrpSpPr>
          <p:grpSpPr bwMode="auto">
            <a:xfrm>
              <a:off x="2191" y="408"/>
              <a:ext cx="528" cy="864"/>
              <a:chOff x="3168" y="2544"/>
              <a:chExt cx="528" cy="864"/>
            </a:xfrm>
          </p:grpSpPr>
          <p:grpSp>
            <p:nvGrpSpPr>
              <p:cNvPr id="520225" name="Group 33"/>
              <p:cNvGrpSpPr>
                <a:grpSpLocks/>
              </p:cNvGrpSpPr>
              <p:nvPr/>
            </p:nvGrpSpPr>
            <p:grpSpPr bwMode="auto">
              <a:xfrm>
                <a:off x="3168" y="2544"/>
                <a:ext cx="432" cy="864"/>
                <a:chOff x="-144" y="528"/>
                <a:chExt cx="432" cy="864"/>
              </a:xfrm>
            </p:grpSpPr>
            <p:sp>
              <p:nvSpPr>
                <p:cNvPr id="520226" name="Oval 34"/>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520227" name="Rectangle 35"/>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520228" name="Group 36"/>
              <p:cNvGrpSpPr>
                <a:grpSpLocks/>
              </p:cNvGrpSpPr>
              <p:nvPr/>
            </p:nvGrpSpPr>
            <p:grpSpPr bwMode="auto">
              <a:xfrm>
                <a:off x="3584" y="2814"/>
                <a:ext cx="112" cy="354"/>
                <a:chOff x="752" y="2832"/>
                <a:chExt cx="112" cy="354"/>
              </a:xfrm>
            </p:grpSpPr>
            <p:sp>
              <p:nvSpPr>
                <p:cNvPr id="520229" name="Freeform 37"/>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30" name="Freeform 38"/>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nvGrpSpPr>
            <p:cNvPr id="520231" name="Group 39"/>
            <p:cNvGrpSpPr>
              <a:grpSpLocks/>
            </p:cNvGrpSpPr>
            <p:nvPr/>
          </p:nvGrpSpPr>
          <p:grpSpPr bwMode="auto">
            <a:xfrm>
              <a:off x="3007" y="408"/>
              <a:ext cx="528" cy="864"/>
              <a:chOff x="2064" y="2544"/>
              <a:chExt cx="528" cy="864"/>
            </a:xfrm>
          </p:grpSpPr>
          <p:grpSp>
            <p:nvGrpSpPr>
              <p:cNvPr id="520232" name="Group 40"/>
              <p:cNvGrpSpPr>
                <a:grpSpLocks/>
              </p:cNvGrpSpPr>
              <p:nvPr/>
            </p:nvGrpSpPr>
            <p:grpSpPr bwMode="auto">
              <a:xfrm flipH="1">
                <a:off x="2160" y="2544"/>
                <a:ext cx="432" cy="864"/>
                <a:chOff x="-144" y="528"/>
                <a:chExt cx="432" cy="864"/>
              </a:xfrm>
            </p:grpSpPr>
            <p:sp>
              <p:nvSpPr>
                <p:cNvPr id="520233" name="Oval 41"/>
                <p:cNvSpPr>
                  <a:spLocks noChangeArrowheads="1"/>
                </p:cNvSpPr>
                <p:nvPr/>
              </p:nvSpPr>
              <p:spPr bwMode="auto">
                <a:xfrm>
                  <a:off x="-48" y="720"/>
                  <a:ext cx="336" cy="480"/>
                </a:xfrm>
                <a:prstGeom prst="ellipse">
                  <a:avLst/>
                </a:prstGeom>
                <a:solidFill>
                  <a:srgbClr val="FFFFD9"/>
                </a:solidFill>
                <a:ln w="19050">
                  <a:solidFill>
                    <a:schemeClr val="bg2"/>
                  </a:solidFill>
                  <a:round/>
                  <a:headEnd/>
                  <a:tailEnd/>
                </a:ln>
                <a:effectLst/>
              </p:spPr>
              <p:txBody>
                <a:bodyPr wrap="none" anchor="ctr"/>
                <a:lstStyle/>
                <a:p>
                  <a:endParaRPr lang="en-US"/>
                </a:p>
              </p:txBody>
            </p:sp>
            <p:sp>
              <p:nvSpPr>
                <p:cNvPr id="520234" name="Rectangle 42"/>
                <p:cNvSpPr>
                  <a:spLocks noChangeArrowheads="1"/>
                </p:cNvSpPr>
                <p:nvPr/>
              </p:nvSpPr>
              <p:spPr bwMode="auto">
                <a:xfrm>
                  <a:off x="-144" y="528"/>
                  <a:ext cx="336" cy="864"/>
                </a:xfrm>
                <a:prstGeom prst="rect">
                  <a:avLst/>
                </a:prstGeom>
                <a:solidFill>
                  <a:srgbClr val="FFFFD9"/>
                </a:solidFill>
                <a:ln w="9525">
                  <a:noFill/>
                  <a:miter lim="800000"/>
                  <a:headEnd/>
                  <a:tailEnd/>
                </a:ln>
                <a:effectLst/>
              </p:spPr>
              <p:txBody>
                <a:bodyPr wrap="none" anchor="ctr"/>
                <a:lstStyle/>
                <a:p>
                  <a:endParaRPr lang="en-US"/>
                </a:p>
              </p:txBody>
            </p:sp>
          </p:grpSp>
          <p:grpSp>
            <p:nvGrpSpPr>
              <p:cNvPr id="520235" name="Group 43"/>
              <p:cNvGrpSpPr>
                <a:grpSpLocks/>
              </p:cNvGrpSpPr>
              <p:nvPr/>
            </p:nvGrpSpPr>
            <p:grpSpPr bwMode="auto">
              <a:xfrm>
                <a:off x="2064" y="2814"/>
                <a:ext cx="108" cy="354"/>
                <a:chOff x="240" y="2805"/>
                <a:chExt cx="108" cy="354"/>
              </a:xfrm>
            </p:grpSpPr>
            <p:sp>
              <p:nvSpPr>
                <p:cNvPr id="520236" name="Freeform 44"/>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37" name="Freeform 45"/>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grpSp>
      <p:sp>
        <p:nvSpPr>
          <p:cNvPr id="520240" name="Line 48"/>
          <p:cNvSpPr>
            <a:spLocks noChangeShapeType="1"/>
          </p:cNvSpPr>
          <p:nvPr/>
        </p:nvSpPr>
        <p:spPr bwMode="auto">
          <a:xfrm>
            <a:off x="4508500" y="2578100"/>
            <a:ext cx="838200" cy="2286000"/>
          </a:xfrm>
          <a:prstGeom prst="line">
            <a:avLst/>
          </a:prstGeom>
          <a:noFill/>
          <a:ln w="9525">
            <a:solidFill>
              <a:schemeClr val="tx1"/>
            </a:solidFill>
            <a:round/>
            <a:headEnd/>
            <a:tailEnd/>
          </a:ln>
          <a:effectLst/>
        </p:spPr>
        <p:txBody>
          <a:bodyPr/>
          <a:lstStyle/>
          <a:p>
            <a:endParaRPr lang="en-US"/>
          </a:p>
        </p:txBody>
      </p:sp>
      <p:sp>
        <p:nvSpPr>
          <p:cNvPr id="520241" name="Line 49"/>
          <p:cNvSpPr>
            <a:spLocks noChangeShapeType="1"/>
          </p:cNvSpPr>
          <p:nvPr/>
        </p:nvSpPr>
        <p:spPr bwMode="auto">
          <a:xfrm flipH="1">
            <a:off x="3822700" y="2654300"/>
            <a:ext cx="685800" cy="2209800"/>
          </a:xfrm>
          <a:prstGeom prst="line">
            <a:avLst/>
          </a:prstGeom>
          <a:noFill/>
          <a:ln w="9525">
            <a:solidFill>
              <a:schemeClr val="tx1"/>
            </a:solidFill>
            <a:round/>
            <a:headEnd/>
            <a:tailEnd/>
          </a:ln>
          <a:effectLst/>
        </p:spPr>
        <p:txBody>
          <a:bodyPr/>
          <a:lstStyle/>
          <a:p>
            <a:endParaRPr lang="en-US"/>
          </a:p>
        </p:txBody>
      </p:sp>
      <p:sp>
        <p:nvSpPr>
          <p:cNvPr id="520242" name="Rectangle 50"/>
          <p:cNvSpPr>
            <a:spLocks noGrp="1" noChangeArrowheads="1"/>
          </p:cNvSpPr>
          <p:nvPr>
            <p:ph type="title"/>
          </p:nvPr>
        </p:nvSpPr>
        <p:spPr/>
        <p:txBody>
          <a:bodyPr/>
          <a:lstStyle/>
          <a:p>
            <a:r>
              <a:rPr lang="en-US" sz="4000"/>
              <a:t>Attraction and Repulsion of Electrical Charges</a:t>
            </a:r>
          </a:p>
        </p:txBody>
      </p:sp>
      <p:sp>
        <p:nvSpPr>
          <p:cNvPr id="520244" name="Oval 52"/>
          <p:cNvSpPr>
            <a:spLocks noChangeArrowheads="1"/>
          </p:cNvSpPr>
          <p:nvPr/>
        </p:nvSpPr>
        <p:spPr bwMode="auto">
          <a:xfrm>
            <a:off x="3898900" y="4559300"/>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520247" name="Oval 55"/>
          <p:cNvSpPr>
            <a:spLocks noChangeArrowheads="1"/>
          </p:cNvSpPr>
          <p:nvPr/>
        </p:nvSpPr>
        <p:spPr bwMode="auto">
          <a:xfrm>
            <a:off x="4508500" y="4559300"/>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520248" name="Line 56"/>
          <p:cNvSpPr>
            <a:spLocks noChangeShapeType="1"/>
          </p:cNvSpPr>
          <p:nvPr/>
        </p:nvSpPr>
        <p:spPr bwMode="auto">
          <a:xfrm>
            <a:off x="3479800" y="5275263"/>
            <a:ext cx="609600" cy="0"/>
          </a:xfrm>
          <a:prstGeom prst="line">
            <a:avLst/>
          </a:prstGeom>
          <a:noFill/>
          <a:ln w="9525">
            <a:solidFill>
              <a:schemeClr val="tx1"/>
            </a:solidFill>
            <a:round/>
            <a:headEnd type="triangle" w="med" len="med"/>
            <a:tailEnd/>
          </a:ln>
          <a:effectLst/>
        </p:spPr>
        <p:txBody>
          <a:bodyPr/>
          <a:lstStyle/>
          <a:p>
            <a:endParaRPr lang="en-US"/>
          </a:p>
        </p:txBody>
      </p:sp>
      <p:sp>
        <p:nvSpPr>
          <p:cNvPr id="520249" name="Line 57"/>
          <p:cNvSpPr>
            <a:spLocks noChangeShapeType="1"/>
          </p:cNvSpPr>
          <p:nvPr/>
        </p:nvSpPr>
        <p:spPr bwMode="auto">
          <a:xfrm flipH="1">
            <a:off x="5022850" y="5275263"/>
            <a:ext cx="609600" cy="0"/>
          </a:xfrm>
          <a:prstGeom prst="line">
            <a:avLst/>
          </a:prstGeom>
          <a:noFill/>
          <a:ln w="9525">
            <a:solidFill>
              <a:schemeClr val="tx1"/>
            </a:solidFill>
            <a:round/>
            <a:headEnd type="triangle" w="med" len="med"/>
            <a:tailEnd/>
          </a:ln>
          <a:effectLst/>
        </p:spPr>
        <p:txBody>
          <a:bodyPr/>
          <a:lstStyle/>
          <a:p>
            <a:endParaRPr lang="en-US"/>
          </a:p>
        </p:txBody>
      </p:sp>
      <p:sp>
        <p:nvSpPr>
          <p:cNvPr id="520257" name="Line 65"/>
          <p:cNvSpPr>
            <a:spLocks noChangeShapeType="1"/>
          </p:cNvSpPr>
          <p:nvPr/>
        </p:nvSpPr>
        <p:spPr bwMode="auto">
          <a:xfrm>
            <a:off x="649605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520258" name="Line 66"/>
          <p:cNvSpPr>
            <a:spLocks noChangeShapeType="1"/>
          </p:cNvSpPr>
          <p:nvPr/>
        </p:nvSpPr>
        <p:spPr bwMode="auto">
          <a:xfrm flipH="1">
            <a:off x="80772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520260" name="Text Box 68"/>
          <p:cNvSpPr txBox="1">
            <a:spLocks noChangeArrowheads="1"/>
          </p:cNvSpPr>
          <p:nvPr/>
        </p:nvSpPr>
        <p:spPr bwMode="auto">
          <a:xfrm>
            <a:off x="471488" y="5667375"/>
            <a:ext cx="2260600" cy="825500"/>
          </a:xfrm>
          <a:prstGeom prst="rect">
            <a:avLst/>
          </a:prstGeom>
          <a:noFill/>
          <a:ln w="9525">
            <a:noFill/>
            <a:miter lim="800000"/>
            <a:headEnd/>
            <a:tailEnd/>
          </a:ln>
          <a:effectLst/>
        </p:spPr>
        <p:txBody>
          <a:bodyPr wrap="none">
            <a:spAutoFit/>
          </a:bodyPr>
          <a:lstStyle/>
          <a:p>
            <a:pPr algn="ctr"/>
            <a:r>
              <a:rPr lang="en-US" sz="1600"/>
              <a:t>Particles with opposite </a:t>
            </a:r>
          </a:p>
          <a:p>
            <a:pPr algn="ctr"/>
            <a:r>
              <a:rPr lang="en-US" sz="1600"/>
              <a:t>charges attract </a:t>
            </a:r>
          </a:p>
          <a:p>
            <a:pPr algn="ctr"/>
            <a:r>
              <a:rPr lang="en-US" sz="1600"/>
              <a:t>one another.</a:t>
            </a:r>
          </a:p>
        </p:txBody>
      </p:sp>
      <p:sp>
        <p:nvSpPr>
          <p:cNvPr id="520261" name="Text Box 69"/>
          <p:cNvSpPr txBox="1">
            <a:spLocks noChangeArrowheads="1"/>
          </p:cNvSpPr>
          <p:nvPr/>
        </p:nvSpPr>
        <p:spPr bwMode="auto">
          <a:xfrm>
            <a:off x="4741863" y="5667375"/>
            <a:ext cx="2519362" cy="581025"/>
          </a:xfrm>
          <a:prstGeom prst="rect">
            <a:avLst/>
          </a:prstGeom>
          <a:noFill/>
          <a:ln w="9525">
            <a:noFill/>
            <a:miter lim="800000"/>
            <a:headEnd/>
            <a:tailEnd/>
          </a:ln>
          <a:effectLst/>
        </p:spPr>
        <p:txBody>
          <a:bodyPr wrap="none">
            <a:spAutoFit/>
          </a:bodyPr>
          <a:lstStyle/>
          <a:p>
            <a:pPr algn="ctr"/>
            <a:r>
              <a:rPr lang="en-US" sz="1600"/>
              <a:t>Particles with like charges</a:t>
            </a:r>
          </a:p>
          <a:p>
            <a:pPr algn="ctr"/>
            <a:r>
              <a:rPr lang="en-US" sz="1600"/>
              <a:t>repel one another.</a:t>
            </a:r>
          </a:p>
        </p:txBody>
      </p:sp>
      <p:sp>
        <p:nvSpPr>
          <p:cNvPr id="520262" name="Line 70"/>
          <p:cNvSpPr>
            <a:spLocks noChangeShapeType="1"/>
          </p:cNvSpPr>
          <p:nvPr/>
        </p:nvSpPr>
        <p:spPr bwMode="auto">
          <a:xfrm>
            <a:off x="4508500" y="4406900"/>
            <a:ext cx="0" cy="914400"/>
          </a:xfrm>
          <a:prstGeom prst="line">
            <a:avLst/>
          </a:prstGeom>
          <a:noFill/>
          <a:ln w="22225">
            <a:solidFill>
              <a:schemeClr val="tx1"/>
            </a:solidFill>
            <a:round/>
            <a:headEnd/>
            <a:tailEnd/>
          </a:ln>
          <a:effectLst/>
        </p:spPr>
        <p:txBody>
          <a:bodyPr/>
          <a:lstStyle/>
          <a:p>
            <a:endParaRPr lang="en-US"/>
          </a:p>
        </p:txBody>
      </p:sp>
      <p:grpSp>
        <p:nvGrpSpPr>
          <p:cNvPr id="520263" name="Group 71"/>
          <p:cNvGrpSpPr>
            <a:grpSpLocks/>
          </p:cNvGrpSpPr>
          <p:nvPr/>
        </p:nvGrpSpPr>
        <p:grpSpPr bwMode="auto">
          <a:xfrm>
            <a:off x="4203700" y="2654300"/>
            <a:ext cx="533400" cy="1905000"/>
            <a:chOff x="816" y="1584"/>
            <a:chExt cx="336" cy="1200"/>
          </a:xfrm>
        </p:grpSpPr>
        <p:sp>
          <p:nvSpPr>
            <p:cNvPr id="520264" name="Line 72"/>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520265" name="Line 73"/>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sp>
        <p:nvSpPr>
          <p:cNvPr id="520266" name="AutoShape 7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20268" name="Line 76"/>
          <p:cNvSpPr>
            <a:spLocks noChangeShapeType="1"/>
          </p:cNvSpPr>
          <p:nvPr/>
        </p:nvSpPr>
        <p:spPr bwMode="auto">
          <a:xfrm>
            <a:off x="7508875" y="2578100"/>
            <a:ext cx="838200" cy="2286000"/>
          </a:xfrm>
          <a:prstGeom prst="line">
            <a:avLst/>
          </a:prstGeom>
          <a:noFill/>
          <a:ln w="9525">
            <a:solidFill>
              <a:schemeClr val="tx1"/>
            </a:solidFill>
            <a:round/>
            <a:headEnd/>
            <a:tailEnd/>
          </a:ln>
          <a:effectLst/>
        </p:spPr>
        <p:txBody>
          <a:bodyPr/>
          <a:lstStyle/>
          <a:p>
            <a:endParaRPr lang="en-US"/>
          </a:p>
        </p:txBody>
      </p:sp>
      <p:sp>
        <p:nvSpPr>
          <p:cNvPr id="520269" name="Line 77"/>
          <p:cNvSpPr>
            <a:spLocks noChangeShapeType="1"/>
          </p:cNvSpPr>
          <p:nvPr/>
        </p:nvSpPr>
        <p:spPr bwMode="auto">
          <a:xfrm flipH="1">
            <a:off x="6823075" y="2654300"/>
            <a:ext cx="685800" cy="2209800"/>
          </a:xfrm>
          <a:prstGeom prst="line">
            <a:avLst/>
          </a:prstGeom>
          <a:noFill/>
          <a:ln w="9525">
            <a:solidFill>
              <a:schemeClr val="tx1"/>
            </a:solidFill>
            <a:round/>
            <a:headEnd/>
            <a:tailEnd/>
          </a:ln>
          <a:effectLst/>
        </p:spPr>
        <p:txBody>
          <a:bodyPr/>
          <a:lstStyle/>
          <a:p>
            <a:endParaRPr lang="en-US"/>
          </a:p>
        </p:txBody>
      </p:sp>
      <p:sp>
        <p:nvSpPr>
          <p:cNvPr id="520271" name="Oval 79"/>
          <p:cNvSpPr>
            <a:spLocks noChangeArrowheads="1"/>
          </p:cNvSpPr>
          <p:nvPr/>
        </p:nvSpPr>
        <p:spPr bwMode="auto">
          <a:xfrm>
            <a:off x="6899275" y="4559300"/>
            <a:ext cx="609600" cy="609600"/>
          </a:xfrm>
          <a:prstGeom prst="ellipse">
            <a:avLst/>
          </a:prstGeom>
          <a:gradFill rotWithShape="1">
            <a:gsLst>
              <a:gs pos="0">
                <a:srgbClr val="95A3E7"/>
              </a:gs>
              <a:gs pos="100000">
                <a:schemeClr val="accent2"/>
              </a:gs>
            </a:gsLst>
            <a:lin ang="2700000" scaled="1"/>
          </a:gradFill>
          <a:ln w="9525">
            <a:solidFill>
              <a:schemeClr val="accent2"/>
            </a:solidFill>
            <a:round/>
            <a:headEnd/>
            <a:tailEnd/>
          </a:ln>
          <a:effectLst/>
        </p:spPr>
        <p:txBody>
          <a:bodyPr wrap="none" anchor="ctr"/>
          <a:lstStyle/>
          <a:p>
            <a:pPr algn="ctr"/>
            <a:r>
              <a:rPr lang="en-US" sz="3600"/>
              <a:t>-</a:t>
            </a:r>
          </a:p>
        </p:txBody>
      </p:sp>
      <p:sp>
        <p:nvSpPr>
          <p:cNvPr id="520272" name="Oval 80"/>
          <p:cNvSpPr>
            <a:spLocks noChangeArrowheads="1"/>
          </p:cNvSpPr>
          <p:nvPr/>
        </p:nvSpPr>
        <p:spPr bwMode="auto">
          <a:xfrm>
            <a:off x="7508875" y="4559300"/>
            <a:ext cx="609600" cy="609600"/>
          </a:xfrm>
          <a:prstGeom prst="ellipse">
            <a:avLst/>
          </a:prstGeom>
          <a:gradFill rotWithShape="1">
            <a:gsLst>
              <a:gs pos="0">
                <a:srgbClr val="95A3E7"/>
              </a:gs>
              <a:gs pos="100000">
                <a:schemeClr val="accent2"/>
              </a:gs>
            </a:gsLst>
            <a:lin ang="2700000" scaled="1"/>
          </a:gradFill>
          <a:ln w="9525">
            <a:solidFill>
              <a:schemeClr val="accent2"/>
            </a:solidFill>
            <a:round/>
            <a:headEnd/>
            <a:tailEnd/>
          </a:ln>
          <a:effectLst/>
        </p:spPr>
        <p:txBody>
          <a:bodyPr wrap="none" anchor="ctr"/>
          <a:lstStyle/>
          <a:p>
            <a:pPr algn="ctr"/>
            <a:r>
              <a:rPr lang="en-US" sz="3600"/>
              <a:t>-</a:t>
            </a:r>
          </a:p>
        </p:txBody>
      </p:sp>
      <p:sp>
        <p:nvSpPr>
          <p:cNvPr id="520273" name="Line 81"/>
          <p:cNvSpPr>
            <a:spLocks noChangeShapeType="1"/>
          </p:cNvSpPr>
          <p:nvPr/>
        </p:nvSpPr>
        <p:spPr bwMode="auto">
          <a:xfrm>
            <a:off x="7508875" y="4406900"/>
            <a:ext cx="0" cy="914400"/>
          </a:xfrm>
          <a:prstGeom prst="line">
            <a:avLst/>
          </a:prstGeom>
          <a:noFill/>
          <a:ln w="22225">
            <a:solidFill>
              <a:schemeClr val="tx1"/>
            </a:solidFill>
            <a:round/>
            <a:headEnd/>
            <a:tailEnd/>
          </a:ln>
          <a:effectLst/>
        </p:spPr>
        <p:txBody>
          <a:bodyPr/>
          <a:lstStyle/>
          <a:p>
            <a:endParaRPr lang="en-US"/>
          </a:p>
        </p:txBody>
      </p:sp>
      <p:grpSp>
        <p:nvGrpSpPr>
          <p:cNvPr id="520274" name="Group 82"/>
          <p:cNvGrpSpPr>
            <a:grpSpLocks/>
          </p:cNvGrpSpPr>
          <p:nvPr/>
        </p:nvGrpSpPr>
        <p:grpSpPr bwMode="auto">
          <a:xfrm>
            <a:off x="7204075" y="2654300"/>
            <a:ext cx="533400" cy="1905000"/>
            <a:chOff x="816" y="1584"/>
            <a:chExt cx="336" cy="1200"/>
          </a:xfrm>
        </p:grpSpPr>
        <p:sp>
          <p:nvSpPr>
            <p:cNvPr id="520275" name="Line 83"/>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520276" name="Line 84"/>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sp>
        <p:nvSpPr>
          <p:cNvPr id="520243" name="Oval 51"/>
          <p:cNvSpPr>
            <a:spLocks noChangeArrowheads="1"/>
          </p:cNvSpPr>
          <p:nvPr/>
        </p:nvSpPr>
        <p:spPr bwMode="auto">
          <a:xfrm>
            <a:off x="4403725" y="25019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520270" name="Oval 78"/>
          <p:cNvSpPr>
            <a:spLocks noChangeArrowheads="1"/>
          </p:cNvSpPr>
          <p:nvPr/>
        </p:nvSpPr>
        <p:spPr bwMode="auto">
          <a:xfrm>
            <a:off x="7404100" y="25019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grpSp>
        <p:nvGrpSpPr>
          <p:cNvPr id="520281" name="Group 89"/>
          <p:cNvGrpSpPr>
            <a:grpSpLocks/>
          </p:cNvGrpSpPr>
          <p:nvPr/>
        </p:nvGrpSpPr>
        <p:grpSpPr bwMode="auto">
          <a:xfrm>
            <a:off x="1276350" y="2676525"/>
            <a:ext cx="533400" cy="1905000"/>
            <a:chOff x="816" y="1584"/>
            <a:chExt cx="336" cy="1200"/>
          </a:xfrm>
        </p:grpSpPr>
        <p:sp>
          <p:nvSpPr>
            <p:cNvPr id="520282" name="Line 90"/>
            <p:cNvSpPr>
              <a:spLocks noChangeShapeType="1"/>
            </p:cNvSpPr>
            <p:nvPr/>
          </p:nvSpPr>
          <p:spPr bwMode="auto">
            <a:xfrm flipH="1">
              <a:off x="816" y="1584"/>
              <a:ext cx="192" cy="1200"/>
            </a:xfrm>
            <a:prstGeom prst="line">
              <a:avLst/>
            </a:prstGeom>
            <a:noFill/>
            <a:ln w="9525">
              <a:solidFill>
                <a:schemeClr val="tx1"/>
              </a:solidFill>
              <a:round/>
              <a:headEnd/>
              <a:tailEnd/>
            </a:ln>
            <a:effectLst/>
          </p:spPr>
          <p:txBody>
            <a:bodyPr/>
            <a:lstStyle/>
            <a:p>
              <a:endParaRPr lang="en-US"/>
            </a:p>
          </p:txBody>
        </p:sp>
        <p:sp>
          <p:nvSpPr>
            <p:cNvPr id="520283" name="Line 91"/>
            <p:cNvSpPr>
              <a:spLocks noChangeShapeType="1"/>
            </p:cNvSpPr>
            <p:nvPr/>
          </p:nvSpPr>
          <p:spPr bwMode="auto">
            <a:xfrm>
              <a:off x="1008" y="1584"/>
              <a:ext cx="144" cy="1200"/>
            </a:xfrm>
            <a:prstGeom prst="line">
              <a:avLst/>
            </a:prstGeom>
            <a:noFill/>
            <a:ln w="9525">
              <a:solidFill>
                <a:schemeClr val="tx1"/>
              </a:solidFill>
              <a:round/>
              <a:headEnd/>
              <a:tailEnd/>
            </a:ln>
            <a:effectLst/>
          </p:spPr>
          <p:txBody>
            <a:bodyPr/>
            <a:lstStyle/>
            <a:p>
              <a:endParaRPr lang="en-US"/>
            </a:p>
          </p:txBody>
        </p:sp>
      </p:grpSp>
      <p:grpSp>
        <p:nvGrpSpPr>
          <p:cNvPr id="520284" name="Group 92"/>
          <p:cNvGrpSpPr>
            <a:grpSpLocks/>
          </p:cNvGrpSpPr>
          <p:nvPr/>
        </p:nvGrpSpPr>
        <p:grpSpPr bwMode="auto">
          <a:xfrm>
            <a:off x="371475" y="4200525"/>
            <a:ext cx="2616200" cy="1371600"/>
            <a:chOff x="240" y="2544"/>
            <a:chExt cx="1648" cy="864"/>
          </a:xfrm>
        </p:grpSpPr>
        <p:grpSp>
          <p:nvGrpSpPr>
            <p:cNvPr id="520285" name="Group 93"/>
            <p:cNvGrpSpPr>
              <a:grpSpLocks/>
            </p:cNvGrpSpPr>
            <p:nvPr/>
          </p:nvGrpSpPr>
          <p:grpSpPr bwMode="auto">
            <a:xfrm flipH="1">
              <a:off x="336" y="2544"/>
              <a:ext cx="432" cy="864"/>
              <a:chOff x="-144" y="528"/>
              <a:chExt cx="432" cy="864"/>
            </a:xfrm>
          </p:grpSpPr>
          <p:sp>
            <p:nvSpPr>
              <p:cNvPr id="520286" name="Oval 94"/>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520287" name="Rectangle 95"/>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520288" name="Group 96"/>
            <p:cNvGrpSpPr>
              <a:grpSpLocks/>
            </p:cNvGrpSpPr>
            <p:nvPr/>
          </p:nvGrpSpPr>
          <p:grpSpPr bwMode="auto">
            <a:xfrm>
              <a:off x="1344" y="2544"/>
              <a:ext cx="432" cy="864"/>
              <a:chOff x="-144" y="528"/>
              <a:chExt cx="432" cy="864"/>
            </a:xfrm>
          </p:grpSpPr>
          <p:sp>
            <p:nvSpPr>
              <p:cNvPr id="520289" name="Oval 97"/>
              <p:cNvSpPr>
                <a:spLocks noChangeArrowheads="1"/>
              </p:cNvSpPr>
              <p:nvPr/>
            </p:nvSpPr>
            <p:spPr bwMode="auto">
              <a:xfrm>
                <a:off x="-48" y="720"/>
                <a:ext cx="336" cy="480"/>
              </a:xfrm>
              <a:prstGeom prst="ellipse">
                <a:avLst/>
              </a:prstGeom>
              <a:noFill/>
              <a:ln w="19050">
                <a:solidFill>
                  <a:schemeClr val="bg2"/>
                </a:solidFill>
                <a:round/>
                <a:headEnd/>
                <a:tailEnd/>
              </a:ln>
              <a:effectLst/>
            </p:spPr>
            <p:txBody>
              <a:bodyPr wrap="none" anchor="ctr"/>
              <a:lstStyle/>
              <a:p>
                <a:endParaRPr lang="en-US"/>
              </a:p>
            </p:txBody>
          </p:sp>
          <p:sp>
            <p:nvSpPr>
              <p:cNvPr id="520290" name="Rectangle 98"/>
              <p:cNvSpPr>
                <a:spLocks noChangeArrowheads="1"/>
              </p:cNvSpPr>
              <p:nvPr/>
            </p:nvSpPr>
            <p:spPr bwMode="auto">
              <a:xfrm>
                <a:off x="-144" y="528"/>
                <a:ext cx="336" cy="864"/>
              </a:xfrm>
              <a:prstGeom prst="rect">
                <a:avLst/>
              </a:prstGeom>
              <a:solidFill>
                <a:srgbClr val="D9EDEF"/>
              </a:solidFill>
              <a:ln w="9525">
                <a:noFill/>
                <a:miter lim="800000"/>
                <a:headEnd/>
                <a:tailEnd/>
              </a:ln>
              <a:effectLst/>
            </p:spPr>
            <p:txBody>
              <a:bodyPr wrap="none" anchor="ctr"/>
              <a:lstStyle/>
              <a:p>
                <a:endParaRPr lang="en-US"/>
              </a:p>
            </p:txBody>
          </p:sp>
        </p:grpSp>
        <p:grpSp>
          <p:nvGrpSpPr>
            <p:cNvPr id="520291" name="Group 99"/>
            <p:cNvGrpSpPr>
              <a:grpSpLocks/>
            </p:cNvGrpSpPr>
            <p:nvPr/>
          </p:nvGrpSpPr>
          <p:grpSpPr bwMode="auto">
            <a:xfrm>
              <a:off x="240" y="2805"/>
              <a:ext cx="108" cy="354"/>
              <a:chOff x="240" y="2805"/>
              <a:chExt cx="108" cy="354"/>
            </a:xfrm>
          </p:grpSpPr>
          <p:sp>
            <p:nvSpPr>
              <p:cNvPr id="520292" name="Freeform 100"/>
              <p:cNvSpPr>
                <a:spLocks/>
              </p:cNvSpPr>
              <p:nvPr/>
            </p:nvSpPr>
            <p:spPr bwMode="auto">
              <a:xfrm>
                <a:off x="284" y="2805"/>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93" name="Freeform 101"/>
              <p:cNvSpPr>
                <a:spLocks/>
              </p:cNvSpPr>
              <p:nvPr/>
            </p:nvSpPr>
            <p:spPr bwMode="auto">
              <a:xfrm>
                <a:off x="240" y="2880"/>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nvGrpSpPr>
            <p:cNvPr id="520294" name="Group 102"/>
            <p:cNvGrpSpPr>
              <a:grpSpLocks/>
            </p:cNvGrpSpPr>
            <p:nvPr/>
          </p:nvGrpSpPr>
          <p:grpSpPr bwMode="auto">
            <a:xfrm>
              <a:off x="1776" y="2832"/>
              <a:ext cx="112" cy="354"/>
              <a:chOff x="752" y="2832"/>
              <a:chExt cx="112" cy="354"/>
            </a:xfrm>
          </p:grpSpPr>
          <p:sp>
            <p:nvSpPr>
              <p:cNvPr id="520295" name="Freeform 103"/>
              <p:cNvSpPr>
                <a:spLocks/>
              </p:cNvSpPr>
              <p:nvPr/>
            </p:nvSpPr>
            <p:spPr bwMode="auto">
              <a:xfrm flipH="1">
                <a:off x="752" y="2832"/>
                <a:ext cx="64" cy="354"/>
              </a:xfrm>
              <a:custGeom>
                <a:avLst/>
                <a:gdLst/>
                <a:ahLst/>
                <a:cxnLst>
                  <a:cxn ang="0">
                    <a:pos x="55" y="0"/>
                  </a:cxn>
                  <a:cxn ang="0">
                    <a:pos x="13" y="87"/>
                  </a:cxn>
                  <a:cxn ang="0">
                    <a:pos x="1" y="186"/>
                  </a:cxn>
                  <a:cxn ang="0">
                    <a:pos x="16" y="267"/>
                  </a:cxn>
                  <a:cxn ang="0">
                    <a:pos x="64" y="354"/>
                  </a:cxn>
                </a:cxnLst>
                <a:rect l="0" t="0" r="r" b="b"/>
                <a:pathLst>
                  <a:path w="64" h="354">
                    <a:moveTo>
                      <a:pt x="55" y="0"/>
                    </a:moveTo>
                    <a:cubicBezTo>
                      <a:pt x="48" y="14"/>
                      <a:pt x="22" y="56"/>
                      <a:pt x="13" y="87"/>
                    </a:cubicBezTo>
                    <a:cubicBezTo>
                      <a:pt x="4" y="118"/>
                      <a:pt x="0" y="156"/>
                      <a:pt x="1" y="186"/>
                    </a:cubicBezTo>
                    <a:cubicBezTo>
                      <a:pt x="2" y="216"/>
                      <a:pt x="6" y="239"/>
                      <a:pt x="16" y="267"/>
                    </a:cubicBezTo>
                    <a:cubicBezTo>
                      <a:pt x="26" y="295"/>
                      <a:pt x="54" y="336"/>
                      <a:pt x="64" y="354"/>
                    </a:cubicBezTo>
                  </a:path>
                </a:pathLst>
              </a:custGeom>
              <a:noFill/>
              <a:ln w="9525">
                <a:solidFill>
                  <a:srgbClr val="C0C0C0"/>
                </a:solidFill>
                <a:round/>
                <a:headEnd/>
                <a:tailEnd/>
              </a:ln>
              <a:effectLst/>
            </p:spPr>
            <p:txBody>
              <a:bodyPr/>
              <a:lstStyle/>
              <a:p>
                <a:endParaRPr lang="en-US"/>
              </a:p>
            </p:txBody>
          </p:sp>
          <p:sp>
            <p:nvSpPr>
              <p:cNvPr id="520296" name="Freeform 104"/>
              <p:cNvSpPr>
                <a:spLocks/>
              </p:cNvSpPr>
              <p:nvPr/>
            </p:nvSpPr>
            <p:spPr bwMode="auto">
              <a:xfrm flipH="1">
                <a:off x="843" y="2907"/>
                <a:ext cx="21" cy="195"/>
              </a:xfrm>
              <a:custGeom>
                <a:avLst/>
                <a:gdLst/>
                <a:ahLst/>
                <a:cxnLst>
                  <a:cxn ang="0">
                    <a:pos x="21" y="0"/>
                  </a:cxn>
                  <a:cxn ang="0">
                    <a:pos x="0" y="96"/>
                  </a:cxn>
                  <a:cxn ang="0">
                    <a:pos x="21" y="195"/>
                  </a:cxn>
                </a:cxnLst>
                <a:rect l="0" t="0" r="r" b="b"/>
                <a:pathLst>
                  <a:path w="21" h="195">
                    <a:moveTo>
                      <a:pt x="21" y="0"/>
                    </a:moveTo>
                    <a:cubicBezTo>
                      <a:pt x="17" y="16"/>
                      <a:pt x="0" y="64"/>
                      <a:pt x="0" y="96"/>
                    </a:cubicBezTo>
                    <a:cubicBezTo>
                      <a:pt x="0" y="128"/>
                      <a:pt x="17" y="175"/>
                      <a:pt x="21" y="195"/>
                    </a:cubicBezTo>
                  </a:path>
                </a:pathLst>
              </a:custGeom>
              <a:noFill/>
              <a:ln w="6350">
                <a:solidFill>
                  <a:srgbClr val="C0C0C0"/>
                </a:solidFill>
                <a:round/>
                <a:headEnd/>
                <a:tailEnd/>
              </a:ln>
              <a:effectLst/>
            </p:spPr>
            <p:txBody>
              <a:bodyPr/>
              <a:lstStyle/>
              <a:p>
                <a:endParaRPr lang="en-US"/>
              </a:p>
            </p:txBody>
          </p:sp>
        </p:grpSp>
      </p:grpSp>
      <p:sp>
        <p:nvSpPr>
          <p:cNvPr id="520251" name="Line 59"/>
          <p:cNvSpPr>
            <a:spLocks noChangeShapeType="1"/>
          </p:cNvSpPr>
          <p:nvPr/>
        </p:nvSpPr>
        <p:spPr bwMode="auto">
          <a:xfrm flipH="1">
            <a:off x="855663" y="2668588"/>
            <a:ext cx="685800" cy="2209800"/>
          </a:xfrm>
          <a:prstGeom prst="line">
            <a:avLst/>
          </a:prstGeom>
          <a:noFill/>
          <a:ln w="9525">
            <a:solidFill>
              <a:schemeClr val="tx1"/>
            </a:solidFill>
            <a:round/>
            <a:headEnd/>
            <a:tailEnd/>
          </a:ln>
          <a:effectLst/>
        </p:spPr>
        <p:txBody>
          <a:bodyPr/>
          <a:lstStyle/>
          <a:p>
            <a:endParaRPr lang="en-US"/>
          </a:p>
        </p:txBody>
      </p:sp>
      <p:sp>
        <p:nvSpPr>
          <p:cNvPr id="520250" name="Line 58"/>
          <p:cNvSpPr>
            <a:spLocks noChangeShapeType="1"/>
          </p:cNvSpPr>
          <p:nvPr/>
        </p:nvSpPr>
        <p:spPr bwMode="auto">
          <a:xfrm>
            <a:off x="1541463" y="2592388"/>
            <a:ext cx="838200" cy="2286000"/>
          </a:xfrm>
          <a:prstGeom prst="line">
            <a:avLst/>
          </a:prstGeom>
          <a:noFill/>
          <a:ln w="9525">
            <a:solidFill>
              <a:schemeClr val="tx1"/>
            </a:solidFill>
            <a:round/>
            <a:headEnd/>
            <a:tailEnd/>
          </a:ln>
          <a:effectLst/>
        </p:spPr>
        <p:txBody>
          <a:bodyPr/>
          <a:lstStyle/>
          <a:p>
            <a:endParaRPr lang="en-US"/>
          </a:p>
        </p:txBody>
      </p:sp>
      <p:sp>
        <p:nvSpPr>
          <p:cNvPr id="520256" name="Oval 64"/>
          <p:cNvSpPr>
            <a:spLocks noChangeArrowheads="1"/>
          </p:cNvSpPr>
          <p:nvPr/>
        </p:nvSpPr>
        <p:spPr bwMode="auto">
          <a:xfrm>
            <a:off x="608013" y="4583113"/>
            <a:ext cx="609600" cy="609600"/>
          </a:xfrm>
          <a:prstGeom prst="ellipse">
            <a:avLst/>
          </a:prstGeom>
          <a:gradFill rotWithShape="1">
            <a:gsLst>
              <a:gs pos="0">
                <a:srgbClr val="FC8089"/>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520253" name="Oval 61"/>
          <p:cNvSpPr>
            <a:spLocks noChangeArrowheads="1"/>
          </p:cNvSpPr>
          <p:nvPr/>
        </p:nvSpPr>
        <p:spPr bwMode="auto">
          <a:xfrm>
            <a:off x="2125663" y="4583113"/>
            <a:ext cx="609600" cy="609600"/>
          </a:xfrm>
          <a:prstGeom prst="ellipse">
            <a:avLst/>
          </a:prstGeom>
          <a:gradFill rotWithShape="1">
            <a:gsLst>
              <a:gs pos="0">
                <a:srgbClr val="9D9DDF"/>
              </a:gs>
              <a:gs pos="100000">
                <a:schemeClr val="accent2"/>
              </a:gs>
            </a:gsLst>
            <a:lin ang="2700000" scaled="1"/>
          </a:gradFill>
          <a:ln w="9525">
            <a:solidFill>
              <a:srgbClr val="000080"/>
            </a:solidFill>
            <a:round/>
            <a:headEnd/>
            <a:tailEnd/>
          </a:ln>
          <a:effectLst/>
        </p:spPr>
        <p:txBody>
          <a:bodyPr wrap="none" anchor="ctr"/>
          <a:lstStyle/>
          <a:p>
            <a:pPr algn="ctr"/>
            <a:r>
              <a:rPr lang="en-US" sz="3600"/>
              <a:t>-</a:t>
            </a:r>
          </a:p>
        </p:txBody>
      </p:sp>
      <p:sp>
        <p:nvSpPr>
          <p:cNvPr id="520252" name="Oval 60"/>
          <p:cNvSpPr>
            <a:spLocks noChangeArrowheads="1"/>
          </p:cNvSpPr>
          <p:nvPr/>
        </p:nvSpPr>
        <p:spPr bwMode="auto">
          <a:xfrm>
            <a:off x="1446213" y="2516188"/>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520254" name="Line 62"/>
          <p:cNvSpPr>
            <a:spLocks noChangeShapeType="1"/>
          </p:cNvSpPr>
          <p:nvPr/>
        </p:nvSpPr>
        <p:spPr bwMode="auto">
          <a:xfrm>
            <a:off x="441325" y="5275263"/>
            <a:ext cx="609600" cy="0"/>
          </a:xfrm>
          <a:prstGeom prst="line">
            <a:avLst/>
          </a:prstGeom>
          <a:noFill/>
          <a:ln w="9525">
            <a:solidFill>
              <a:schemeClr val="tx1"/>
            </a:solidFill>
            <a:round/>
            <a:headEnd/>
            <a:tailEnd type="triangle" w="med" len="med"/>
          </a:ln>
          <a:effectLst/>
        </p:spPr>
        <p:txBody>
          <a:bodyPr/>
          <a:lstStyle/>
          <a:p>
            <a:endParaRPr lang="en-US"/>
          </a:p>
        </p:txBody>
      </p:sp>
      <p:sp>
        <p:nvSpPr>
          <p:cNvPr id="520255" name="Line 63"/>
          <p:cNvSpPr>
            <a:spLocks noChangeShapeType="1"/>
          </p:cNvSpPr>
          <p:nvPr/>
        </p:nvSpPr>
        <p:spPr bwMode="auto">
          <a:xfrm flipH="1">
            <a:off x="2193925" y="5275263"/>
            <a:ext cx="609600" cy="0"/>
          </a:xfrm>
          <a:prstGeom prst="line">
            <a:avLst/>
          </a:prstGeom>
          <a:noFill/>
          <a:ln w="9525">
            <a:solidFill>
              <a:schemeClr val="tx1"/>
            </a:solidFill>
            <a:round/>
            <a:headEnd/>
            <a:tailEnd type="triangle" w="med" len="med"/>
          </a:ln>
          <a:effec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520262"/>
                                        </p:tgtEl>
                                        <p:attrNameLst>
                                          <p:attrName>ppt_x</p:attrName>
                                        </p:attrNameLst>
                                      </p:cBhvr>
                                      <p:tavLst>
                                        <p:tav tm="0">
                                          <p:val>
                                            <p:strVal val="ppt_x"/>
                                          </p:val>
                                        </p:tav>
                                        <p:tav tm="100000">
                                          <p:val>
                                            <p:strVal val="ppt_x"/>
                                          </p:val>
                                        </p:tav>
                                      </p:tavLst>
                                    </p:anim>
                                    <p:anim calcmode="lin" valueType="num">
                                      <p:cBhvr additive="base">
                                        <p:cTn id="7" dur="500"/>
                                        <p:tgtEl>
                                          <p:spTgt spid="520262"/>
                                        </p:tgtEl>
                                        <p:attrNameLst>
                                          <p:attrName>ppt_y</p:attrName>
                                        </p:attrNameLst>
                                      </p:cBhvr>
                                      <p:tavLst>
                                        <p:tav tm="0">
                                          <p:val>
                                            <p:strVal val="ppt_y"/>
                                          </p:val>
                                        </p:tav>
                                        <p:tav tm="100000">
                                          <p:val>
                                            <p:strVal val="1+ppt_h/2"/>
                                          </p:val>
                                        </p:tav>
                                      </p:tavLst>
                                    </p:anim>
                                    <p:set>
                                      <p:cBhvr>
                                        <p:cTn id="8" dur="1" fill="hold">
                                          <p:stCondLst>
                                            <p:cond delay="499"/>
                                          </p:stCondLst>
                                        </p:cTn>
                                        <p:tgtEl>
                                          <p:spTgt spid="520262"/>
                                        </p:tgtEl>
                                        <p:attrNameLst>
                                          <p:attrName>style.visibility</p:attrName>
                                        </p:attrNameLst>
                                      </p:cBhvr>
                                      <p:to>
                                        <p:strVal val="hidden"/>
                                      </p:to>
                                    </p:set>
                                  </p:childTnLst>
                                </p:cTn>
                              </p:par>
                              <p:par>
                                <p:cTn id="9" presetID="9" presetClass="exit" presetSubtype="0" fill="hold" nodeType="withEffect">
                                  <p:stCondLst>
                                    <p:cond delay="0"/>
                                  </p:stCondLst>
                                  <p:childTnLst>
                                    <p:animEffect transition="out" filter="dissolve">
                                      <p:cBhvr>
                                        <p:cTn id="10" dur="500"/>
                                        <p:tgtEl>
                                          <p:spTgt spid="520263"/>
                                        </p:tgtEl>
                                      </p:cBhvr>
                                    </p:animEffect>
                                    <p:set>
                                      <p:cBhvr>
                                        <p:cTn id="11" dur="1" fill="hold">
                                          <p:stCondLst>
                                            <p:cond delay="499"/>
                                          </p:stCondLst>
                                        </p:cTn>
                                        <p:tgtEl>
                                          <p:spTgt spid="520263"/>
                                        </p:tgtEl>
                                        <p:attrNameLst>
                                          <p:attrName>style.visibility</p:attrName>
                                        </p:attrNameLst>
                                      </p:cBhvr>
                                      <p:to>
                                        <p:strVal val="hidden"/>
                                      </p:to>
                                    </p:set>
                                  </p:childTnLst>
                                </p:cTn>
                              </p:par>
                              <p:par>
                                <p:cTn id="12" presetID="35" presetClass="path" presetSubtype="0" accel="50000" decel="50000" fill="hold" grpId="0" nodeType="withEffect">
                                  <p:stCondLst>
                                    <p:cond delay="0"/>
                                  </p:stCondLst>
                                  <p:childTnLst>
                                    <p:animMotion origin="layout" path="M 3.33333E-6 1.11111E-6 L -0.04167 1.11111E-6 " pathEditMode="relative" rAng="0" ptsTypes="AA">
                                      <p:cBhvr>
                                        <p:cTn id="13" dur="2000" fill="hold"/>
                                        <p:tgtEl>
                                          <p:spTgt spid="520244"/>
                                        </p:tgtEl>
                                        <p:attrNameLst>
                                          <p:attrName>ppt_x,ppt_y</p:attrName>
                                        </p:attrNameLst>
                                      </p:cBhvr>
                                      <p:rCtr x="-21" y="0"/>
                                    </p:animMotion>
                                  </p:childTnLst>
                                </p:cTn>
                              </p:par>
                              <p:par>
                                <p:cTn id="14" presetID="63" presetClass="path" presetSubtype="0" accel="50000" decel="50000" fill="hold" grpId="0" nodeType="withEffect">
                                  <p:stCondLst>
                                    <p:cond delay="0"/>
                                  </p:stCondLst>
                                  <p:childTnLst>
                                    <p:animMotion origin="layout" path="M -3.33333E-6 1.11111E-6 L 0.05834 1.11111E-6 " pathEditMode="relative" rAng="0" ptsTypes="AA">
                                      <p:cBhvr>
                                        <p:cTn id="15" dur="2000" fill="hold"/>
                                        <p:tgtEl>
                                          <p:spTgt spid="520247"/>
                                        </p:tgtEl>
                                        <p:attrNameLst>
                                          <p:attrName>ppt_x,ppt_y</p:attrName>
                                        </p:attrNameLst>
                                      </p:cBhvr>
                                      <p:rCtr x="29" y="0"/>
                                    </p:animMotion>
                                  </p:childTnLst>
                                </p:cTn>
                              </p:par>
                              <p:par>
                                <p:cTn id="16" presetID="9" presetClass="entr" presetSubtype="0" fill="hold" grpId="0" nodeType="withEffect">
                                  <p:stCondLst>
                                    <p:cond delay="0"/>
                                  </p:stCondLst>
                                  <p:childTnLst>
                                    <p:set>
                                      <p:cBhvr>
                                        <p:cTn id="17" dur="1" fill="hold">
                                          <p:stCondLst>
                                            <p:cond delay="0"/>
                                          </p:stCondLst>
                                        </p:cTn>
                                        <p:tgtEl>
                                          <p:spTgt spid="520241"/>
                                        </p:tgtEl>
                                        <p:attrNameLst>
                                          <p:attrName>style.visibility</p:attrName>
                                        </p:attrNameLst>
                                      </p:cBhvr>
                                      <p:to>
                                        <p:strVal val="visible"/>
                                      </p:to>
                                    </p:set>
                                    <p:animEffect transition="in" filter="dissolve">
                                      <p:cBhvr>
                                        <p:cTn id="18" dur="1000"/>
                                        <p:tgtEl>
                                          <p:spTgt spid="520241"/>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20240"/>
                                        </p:tgtEl>
                                        <p:attrNameLst>
                                          <p:attrName>style.visibility</p:attrName>
                                        </p:attrNameLst>
                                      </p:cBhvr>
                                      <p:to>
                                        <p:strVal val="visible"/>
                                      </p:to>
                                    </p:set>
                                    <p:animEffect transition="in" filter="dissolve">
                                      <p:cBhvr>
                                        <p:cTn id="21" dur="1000"/>
                                        <p:tgtEl>
                                          <p:spTgt spid="520240"/>
                                        </p:tgtEl>
                                      </p:cBhvr>
                                    </p:animEffect>
                                  </p:childTnLst>
                                </p:cTn>
                              </p:par>
                              <p:par>
                                <p:cTn id="22" presetID="53" presetClass="entr" presetSubtype="0" fill="hold" nodeType="withEffect">
                                  <p:stCondLst>
                                    <p:cond delay="0"/>
                                  </p:stCondLst>
                                  <p:childTnLst>
                                    <p:set>
                                      <p:cBhvr>
                                        <p:cTn id="23" dur="1" fill="hold">
                                          <p:stCondLst>
                                            <p:cond delay="0"/>
                                          </p:stCondLst>
                                        </p:cTn>
                                        <p:tgtEl>
                                          <p:spTgt spid="520195"/>
                                        </p:tgtEl>
                                        <p:attrNameLst>
                                          <p:attrName>style.visibility</p:attrName>
                                        </p:attrNameLst>
                                      </p:cBhvr>
                                      <p:to>
                                        <p:strVal val="visible"/>
                                      </p:to>
                                    </p:set>
                                    <p:anim calcmode="lin" valueType="num">
                                      <p:cBhvr>
                                        <p:cTn id="24" dur="2000" fill="hold"/>
                                        <p:tgtEl>
                                          <p:spTgt spid="520195"/>
                                        </p:tgtEl>
                                        <p:attrNameLst>
                                          <p:attrName>ppt_w</p:attrName>
                                        </p:attrNameLst>
                                      </p:cBhvr>
                                      <p:tavLst>
                                        <p:tav tm="0">
                                          <p:val>
                                            <p:fltVal val="0"/>
                                          </p:val>
                                        </p:tav>
                                        <p:tav tm="100000">
                                          <p:val>
                                            <p:strVal val="#ppt_w"/>
                                          </p:val>
                                        </p:tav>
                                      </p:tavLst>
                                    </p:anim>
                                    <p:anim calcmode="lin" valueType="num">
                                      <p:cBhvr>
                                        <p:cTn id="25" dur="2000" fill="hold"/>
                                        <p:tgtEl>
                                          <p:spTgt spid="520195"/>
                                        </p:tgtEl>
                                        <p:attrNameLst>
                                          <p:attrName>ppt_h</p:attrName>
                                        </p:attrNameLst>
                                      </p:cBhvr>
                                      <p:tavLst>
                                        <p:tav tm="0">
                                          <p:val>
                                            <p:fltVal val="0"/>
                                          </p:val>
                                        </p:tav>
                                        <p:tav tm="100000">
                                          <p:val>
                                            <p:strVal val="#ppt_h"/>
                                          </p:val>
                                        </p:tav>
                                      </p:tavLst>
                                    </p:anim>
                                    <p:animEffect transition="in" filter="fade">
                                      <p:cBhvr>
                                        <p:cTn id="26" dur="2000"/>
                                        <p:tgtEl>
                                          <p:spTgt spid="520195"/>
                                        </p:tgtEl>
                                      </p:cBhvr>
                                    </p:animEffect>
                                  </p:childTnLst>
                                </p:cTn>
                              </p:par>
                              <p:par>
                                <p:cTn id="27" presetID="22" presetClass="entr" presetSubtype="2" fill="hold" grpId="0" nodeType="withEffect">
                                  <p:stCondLst>
                                    <p:cond delay="0"/>
                                  </p:stCondLst>
                                  <p:childTnLst>
                                    <p:set>
                                      <p:cBhvr>
                                        <p:cTn id="28" dur="1" fill="hold">
                                          <p:stCondLst>
                                            <p:cond delay="0"/>
                                          </p:stCondLst>
                                        </p:cTn>
                                        <p:tgtEl>
                                          <p:spTgt spid="520248"/>
                                        </p:tgtEl>
                                        <p:attrNameLst>
                                          <p:attrName>style.visibility</p:attrName>
                                        </p:attrNameLst>
                                      </p:cBhvr>
                                      <p:to>
                                        <p:strVal val="visible"/>
                                      </p:to>
                                    </p:set>
                                    <p:animEffect transition="in" filter="wipe(right)">
                                      <p:cBhvr>
                                        <p:cTn id="29" dur="1000"/>
                                        <p:tgtEl>
                                          <p:spTgt spid="520248"/>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520249"/>
                                        </p:tgtEl>
                                        <p:attrNameLst>
                                          <p:attrName>style.visibility</p:attrName>
                                        </p:attrNameLst>
                                      </p:cBhvr>
                                      <p:to>
                                        <p:strVal val="visible"/>
                                      </p:to>
                                    </p:set>
                                    <p:animEffect transition="in" filter="wipe(left)">
                                      <p:cBhvr>
                                        <p:cTn id="32" dur="1000"/>
                                        <p:tgtEl>
                                          <p:spTgt spid="520249"/>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520278"/>
                                        </p:tgtEl>
                                        <p:attrNameLst>
                                          <p:attrName>style.visibility</p:attrName>
                                        </p:attrNameLst>
                                      </p:cBhvr>
                                      <p:to>
                                        <p:strVal val="visible"/>
                                      </p:to>
                                    </p:set>
                                    <p:animEffect transition="in" filter="dissolve">
                                      <p:cBhvr>
                                        <p:cTn id="36" dur="500"/>
                                        <p:tgtEl>
                                          <p:spTgt spid="520278"/>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xit" presetSubtype="4" fill="hold" grpId="0" nodeType="clickEffect">
                                  <p:stCondLst>
                                    <p:cond delay="0"/>
                                  </p:stCondLst>
                                  <p:childTnLst>
                                    <p:anim calcmode="lin" valueType="num">
                                      <p:cBhvr additive="base">
                                        <p:cTn id="40" dur="500"/>
                                        <p:tgtEl>
                                          <p:spTgt spid="520273"/>
                                        </p:tgtEl>
                                        <p:attrNameLst>
                                          <p:attrName>ppt_x</p:attrName>
                                        </p:attrNameLst>
                                      </p:cBhvr>
                                      <p:tavLst>
                                        <p:tav tm="0">
                                          <p:val>
                                            <p:strVal val="ppt_x"/>
                                          </p:val>
                                        </p:tav>
                                        <p:tav tm="100000">
                                          <p:val>
                                            <p:strVal val="ppt_x"/>
                                          </p:val>
                                        </p:tav>
                                      </p:tavLst>
                                    </p:anim>
                                    <p:anim calcmode="lin" valueType="num">
                                      <p:cBhvr additive="base">
                                        <p:cTn id="41" dur="500"/>
                                        <p:tgtEl>
                                          <p:spTgt spid="520273"/>
                                        </p:tgtEl>
                                        <p:attrNameLst>
                                          <p:attrName>ppt_y</p:attrName>
                                        </p:attrNameLst>
                                      </p:cBhvr>
                                      <p:tavLst>
                                        <p:tav tm="0">
                                          <p:val>
                                            <p:strVal val="ppt_y"/>
                                          </p:val>
                                        </p:tav>
                                        <p:tav tm="100000">
                                          <p:val>
                                            <p:strVal val="1+ppt_h/2"/>
                                          </p:val>
                                        </p:tav>
                                      </p:tavLst>
                                    </p:anim>
                                    <p:set>
                                      <p:cBhvr>
                                        <p:cTn id="42" dur="1" fill="hold">
                                          <p:stCondLst>
                                            <p:cond delay="499"/>
                                          </p:stCondLst>
                                        </p:cTn>
                                        <p:tgtEl>
                                          <p:spTgt spid="520273"/>
                                        </p:tgtEl>
                                        <p:attrNameLst>
                                          <p:attrName>style.visibility</p:attrName>
                                        </p:attrNameLst>
                                      </p:cBhvr>
                                      <p:to>
                                        <p:strVal val="hidden"/>
                                      </p:to>
                                    </p:set>
                                  </p:childTnLst>
                                </p:cTn>
                              </p:par>
                              <p:par>
                                <p:cTn id="43" presetID="9" presetClass="exit" presetSubtype="0" fill="hold" nodeType="withEffect">
                                  <p:stCondLst>
                                    <p:cond delay="0"/>
                                  </p:stCondLst>
                                  <p:childTnLst>
                                    <p:animEffect transition="out" filter="dissolve">
                                      <p:cBhvr>
                                        <p:cTn id="44" dur="500"/>
                                        <p:tgtEl>
                                          <p:spTgt spid="520274"/>
                                        </p:tgtEl>
                                      </p:cBhvr>
                                    </p:animEffect>
                                    <p:set>
                                      <p:cBhvr>
                                        <p:cTn id="45" dur="1" fill="hold">
                                          <p:stCondLst>
                                            <p:cond delay="499"/>
                                          </p:stCondLst>
                                        </p:cTn>
                                        <p:tgtEl>
                                          <p:spTgt spid="520274"/>
                                        </p:tgtEl>
                                        <p:attrNameLst>
                                          <p:attrName>style.visibility</p:attrName>
                                        </p:attrNameLst>
                                      </p:cBhvr>
                                      <p:to>
                                        <p:strVal val="hidden"/>
                                      </p:to>
                                    </p:set>
                                  </p:childTnLst>
                                </p:cTn>
                              </p:par>
                              <p:par>
                                <p:cTn id="46" presetID="35" presetClass="path" presetSubtype="0" accel="50000" decel="50000" fill="hold" grpId="0" nodeType="withEffect">
                                  <p:stCondLst>
                                    <p:cond delay="0"/>
                                  </p:stCondLst>
                                  <p:childTnLst>
                                    <p:animMotion origin="layout" path="M 3.33333E-6 1.11111E-6 L -0.04167 1.11111E-6 " pathEditMode="relative" rAng="0" ptsTypes="AA">
                                      <p:cBhvr>
                                        <p:cTn id="47" dur="2000" fill="hold"/>
                                        <p:tgtEl>
                                          <p:spTgt spid="520271"/>
                                        </p:tgtEl>
                                        <p:attrNameLst>
                                          <p:attrName>ppt_x,ppt_y</p:attrName>
                                        </p:attrNameLst>
                                      </p:cBhvr>
                                      <p:rCtr x="-21" y="0"/>
                                    </p:animMotion>
                                  </p:childTnLst>
                                </p:cTn>
                              </p:par>
                              <p:par>
                                <p:cTn id="48" presetID="63" presetClass="path" presetSubtype="0" accel="50000" decel="50000" fill="hold" grpId="0" nodeType="withEffect">
                                  <p:stCondLst>
                                    <p:cond delay="0"/>
                                  </p:stCondLst>
                                  <p:childTnLst>
                                    <p:animMotion origin="layout" path="M -3.33333E-6 1.11111E-6 L 0.05834 1.11111E-6 " pathEditMode="relative" rAng="0" ptsTypes="AA">
                                      <p:cBhvr>
                                        <p:cTn id="49" dur="2000" fill="hold"/>
                                        <p:tgtEl>
                                          <p:spTgt spid="520272"/>
                                        </p:tgtEl>
                                        <p:attrNameLst>
                                          <p:attrName>ppt_x,ppt_y</p:attrName>
                                        </p:attrNameLst>
                                      </p:cBhvr>
                                      <p:rCtr x="29" y="0"/>
                                    </p:animMotion>
                                  </p:childTnLst>
                                </p:cTn>
                              </p:par>
                              <p:par>
                                <p:cTn id="50" presetID="9" presetClass="entr" presetSubtype="0" fill="hold" grpId="0" nodeType="withEffect">
                                  <p:stCondLst>
                                    <p:cond delay="0"/>
                                  </p:stCondLst>
                                  <p:childTnLst>
                                    <p:set>
                                      <p:cBhvr>
                                        <p:cTn id="51" dur="1" fill="hold">
                                          <p:stCondLst>
                                            <p:cond delay="0"/>
                                          </p:stCondLst>
                                        </p:cTn>
                                        <p:tgtEl>
                                          <p:spTgt spid="520269"/>
                                        </p:tgtEl>
                                        <p:attrNameLst>
                                          <p:attrName>style.visibility</p:attrName>
                                        </p:attrNameLst>
                                      </p:cBhvr>
                                      <p:to>
                                        <p:strVal val="visible"/>
                                      </p:to>
                                    </p:set>
                                    <p:animEffect transition="in" filter="dissolve">
                                      <p:cBhvr>
                                        <p:cTn id="52" dur="1000"/>
                                        <p:tgtEl>
                                          <p:spTgt spid="520269"/>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520268"/>
                                        </p:tgtEl>
                                        <p:attrNameLst>
                                          <p:attrName>style.visibility</p:attrName>
                                        </p:attrNameLst>
                                      </p:cBhvr>
                                      <p:to>
                                        <p:strVal val="visible"/>
                                      </p:to>
                                    </p:set>
                                    <p:animEffect transition="in" filter="dissolve">
                                      <p:cBhvr>
                                        <p:cTn id="55" dur="1000"/>
                                        <p:tgtEl>
                                          <p:spTgt spid="520268"/>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520257"/>
                                        </p:tgtEl>
                                        <p:attrNameLst>
                                          <p:attrName>style.visibility</p:attrName>
                                        </p:attrNameLst>
                                      </p:cBhvr>
                                      <p:to>
                                        <p:strVal val="visible"/>
                                      </p:to>
                                    </p:set>
                                    <p:animEffect transition="in" filter="wipe(right)">
                                      <p:cBhvr>
                                        <p:cTn id="58" dur="1000"/>
                                        <p:tgtEl>
                                          <p:spTgt spid="520257"/>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520258"/>
                                        </p:tgtEl>
                                        <p:attrNameLst>
                                          <p:attrName>style.visibility</p:attrName>
                                        </p:attrNameLst>
                                      </p:cBhvr>
                                      <p:to>
                                        <p:strVal val="visible"/>
                                      </p:to>
                                    </p:set>
                                    <p:animEffect transition="in" filter="wipe(left)">
                                      <p:cBhvr>
                                        <p:cTn id="61" dur="1000"/>
                                        <p:tgtEl>
                                          <p:spTgt spid="520258"/>
                                        </p:tgtEl>
                                      </p:cBhvr>
                                    </p:animEffect>
                                  </p:childTnLst>
                                </p:cTn>
                              </p:par>
                            </p:childTnLst>
                          </p:cTn>
                        </p:par>
                        <p:par>
                          <p:cTn id="62" fill="hold">
                            <p:stCondLst>
                              <p:cond delay="2000"/>
                            </p:stCondLst>
                            <p:childTnLst>
                              <p:par>
                                <p:cTn id="63" presetID="9" presetClass="entr" presetSubtype="0" fill="hold" nodeType="afterEffect">
                                  <p:stCondLst>
                                    <p:cond delay="0"/>
                                  </p:stCondLst>
                                  <p:childTnLst>
                                    <p:set>
                                      <p:cBhvr>
                                        <p:cTn id="64" dur="1" fill="hold">
                                          <p:stCondLst>
                                            <p:cond delay="0"/>
                                          </p:stCondLst>
                                        </p:cTn>
                                        <p:tgtEl>
                                          <p:spTgt spid="520277"/>
                                        </p:tgtEl>
                                        <p:attrNameLst>
                                          <p:attrName>style.visibility</p:attrName>
                                        </p:attrNameLst>
                                      </p:cBhvr>
                                      <p:to>
                                        <p:strVal val="visible"/>
                                      </p:to>
                                    </p:set>
                                    <p:animEffect transition="in" filter="dissolve">
                                      <p:cBhvr>
                                        <p:cTn id="65" dur="500"/>
                                        <p:tgtEl>
                                          <p:spTgt spid="520277"/>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520284"/>
                                        </p:tgtEl>
                                        <p:attrNameLst>
                                          <p:attrName>style.visibility</p:attrName>
                                        </p:attrNameLst>
                                      </p:cBhvr>
                                      <p:to>
                                        <p:strVal val="visible"/>
                                      </p:to>
                                    </p:set>
                                    <p:animEffect transition="in" filter="dissolve">
                                      <p:cBhvr>
                                        <p:cTn id="70" dur="500"/>
                                        <p:tgtEl>
                                          <p:spTgt spid="520284"/>
                                        </p:tgtEl>
                                      </p:cBhvr>
                                    </p:animEffect>
                                  </p:childTnLst>
                                </p:cTn>
                              </p:par>
                              <p:par>
                                <p:cTn id="71" presetID="0" presetClass="path" presetSubtype="0" accel="50000" decel="50000" fill="hold" grpId="0" nodeType="withEffect">
                                  <p:stCondLst>
                                    <p:cond delay="0"/>
                                  </p:stCondLst>
                                  <p:childTnLst>
                                    <p:animMotion origin="layout" path="M 8.33333E-7 -3.7037E-7 L -0.05729 -3.7037E-7 " pathEditMode="relative" ptsTypes="AA">
                                      <p:cBhvr>
                                        <p:cTn id="72" dur="2000" fill="hold"/>
                                        <p:tgtEl>
                                          <p:spTgt spid="520253"/>
                                        </p:tgtEl>
                                        <p:attrNameLst>
                                          <p:attrName>ppt_x</p:attrName>
                                          <p:attrName>ppt_y</p:attrName>
                                        </p:attrNameLst>
                                      </p:cBhvr>
                                    </p:animMotion>
                                  </p:childTnLst>
                                </p:cTn>
                              </p:par>
                              <p:par>
                                <p:cTn id="73" presetID="0" presetClass="path" presetSubtype="0" accel="50000" decel="50000" fill="hold" grpId="0" nodeType="withEffect">
                                  <p:stCondLst>
                                    <p:cond delay="0"/>
                                  </p:stCondLst>
                                  <p:childTnLst>
                                    <p:animMotion origin="layout" path="M 8.33333E-7 2.59259E-6 L 0.0427 2.59259E-6 " pathEditMode="relative" ptsTypes="AA">
                                      <p:cBhvr>
                                        <p:cTn id="74" dur="2000" fill="hold"/>
                                        <p:tgtEl>
                                          <p:spTgt spid="520256"/>
                                        </p:tgtEl>
                                        <p:attrNameLst>
                                          <p:attrName>ppt_x</p:attrName>
                                          <p:attrName>ppt_y</p:attrName>
                                        </p:attrNameLst>
                                      </p:cBhvr>
                                    </p:animMotion>
                                  </p:childTnLst>
                                </p:cTn>
                              </p:par>
                              <p:par>
                                <p:cTn id="75" presetID="9" presetClass="entr" presetSubtype="0" fill="hold" nodeType="withEffect">
                                  <p:stCondLst>
                                    <p:cond delay="0"/>
                                  </p:stCondLst>
                                  <p:childTnLst>
                                    <p:set>
                                      <p:cBhvr>
                                        <p:cTn id="76" dur="1" fill="hold">
                                          <p:stCondLst>
                                            <p:cond delay="0"/>
                                          </p:stCondLst>
                                        </p:cTn>
                                        <p:tgtEl>
                                          <p:spTgt spid="520281"/>
                                        </p:tgtEl>
                                        <p:attrNameLst>
                                          <p:attrName>style.visibility</p:attrName>
                                        </p:attrNameLst>
                                      </p:cBhvr>
                                      <p:to>
                                        <p:strVal val="visible"/>
                                      </p:to>
                                    </p:set>
                                    <p:animEffect transition="in" filter="dissolve">
                                      <p:cBhvr>
                                        <p:cTn id="77" dur="3000"/>
                                        <p:tgtEl>
                                          <p:spTgt spid="520281"/>
                                        </p:tgtEl>
                                      </p:cBhvr>
                                    </p:animEffect>
                                  </p:childTnLst>
                                </p:cTn>
                              </p:par>
                              <p:par>
                                <p:cTn id="78" presetID="9" presetClass="exit" presetSubtype="0" fill="hold" grpId="0" nodeType="withEffect">
                                  <p:stCondLst>
                                    <p:cond delay="0"/>
                                  </p:stCondLst>
                                  <p:childTnLst>
                                    <p:animEffect transition="out" filter="dissolve">
                                      <p:cBhvr>
                                        <p:cTn id="79" dur="500"/>
                                        <p:tgtEl>
                                          <p:spTgt spid="520250"/>
                                        </p:tgtEl>
                                      </p:cBhvr>
                                    </p:animEffect>
                                    <p:set>
                                      <p:cBhvr>
                                        <p:cTn id="80" dur="1" fill="hold">
                                          <p:stCondLst>
                                            <p:cond delay="499"/>
                                          </p:stCondLst>
                                        </p:cTn>
                                        <p:tgtEl>
                                          <p:spTgt spid="520250"/>
                                        </p:tgtEl>
                                        <p:attrNameLst>
                                          <p:attrName>style.visibility</p:attrName>
                                        </p:attrNameLst>
                                      </p:cBhvr>
                                      <p:to>
                                        <p:strVal val="hidden"/>
                                      </p:to>
                                    </p:set>
                                  </p:childTnLst>
                                </p:cTn>
                              </p:par>
                              <p:par>
                                <p:cTn id="81" presetID="9" presetClass="exit" presetSubtype="0" fill="hold" grpId="0" nodeType="withEffect">
                                  <p:stCondLst>
                                    <p:cond delay="0"/>
                                  </p:stCondLst>
                                  <p:childTnLst>
                                    <p:animEffect transition="out" filter="dissolve">
                                      <p:cBhvr>
                                        <p:cTn id="82" dur="500"/>
                                        <p:tgtEl>
                                          <p:spTgt spid="520251"/>
                                        </p:tgtEl>
                                      </p:cBhvr>
                                    </p:animEffect>
                                    <p:set>
                                      <p:cBhvr>
                                        <p:cTn id="83" dur="1" fill="hold">
                                          <p:stCondLst>
                                            <p:cond delay="499"/>
                                          </p:stCondLst>
                                        </p:cTn>
                                        <p:tgtEl>
                                          <p:spTgt spid="520251"/>
                                        </p:tgtEl>
                                        <p:attrNameLst>
                                          <p:attrName>style.visibility</p:attrName>
                                        </p:attrNameLst>
                                      </p:cBhvr>
                                      <p:to>
                                        <p:strVal val="hidden"/>
                                      </p:to>
                                    </p:set>
                                  </p:childTnLst>
                                </p:cTn>
                              </p:par>
                              <p:par>
                                <p:cTn id="84" presetID="22" presetClass="entr" presetSubtype="8" fill="hold" grpId="0" nodeType="withEffect">
                                  <p:stCondLst>
                                    <p:cond delay="0"/>
                                  </p:stCondLst>
                                  <p:childTnLst>
                                    <p:set>
                                      <p:cBhvr>
                                        <p:cTn id="85" dur="1" fill="hold">
                                          <p:stCondLst>
                                            <p:cond delay="0"/>
                                          </p:stCondLst>
                                        </p:cTn>
                                        <p:tgtEl>
                                          <p:spTgt spid="520254"/>
                                        </p:tgtEl>
                                        <p:attrNameLst>
                                          <p:attrName>style.visibility</p:attrName>
                                        </p:attrNameLst>
                                      </p:cBhvr>
                                      <p:to>
                                        <p:strVal val="visible"/>
                                      </p:to>
                                    </p:set>
                                    <p:animEffect transition="in" filter="wipe(left)">
                                      <p:cBhvr>
                                        <p:cTn id="86" dur="1000"/>
                                        <p:tgtEl>
                                          <p:spTgt spid="520254"/>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520255"/>
                                        </p:tgtEl>
                                        <p:attrNameLst>
                                          <p:attrName>style.visibility</p:attrName>
                                        </p:attrNameLst>
                                      </p:cBhvr>
                                      <p:to>
                                        <p:strVal val="visible"/>
                                      </p:to>
                                    </p:set>
                                    <p:animEffect transition="in" filter="wipe(right)">
                                      <p:cBhvr>
                                        <p:cTn id="89" dur="1000"/>
                                        <p:tgtEl>
                                          <p:spTgt spid="520255"/>
                                        </p:tgtEl>
                                      </p:cBhvr>
                                    </p:animEffect>
                                  </p:childTnLst>
                                </p:cTn>
                              </p:par>
                            </p:childTnLst>
                          </p:cTn>
                        </p:par>
                        <p:par>
                          <p:cTn id="90" fill="hold">
                            <p:stCondLst>
                              <p:cond delay="3000"/>
                            </p:stCondLst>
                            <p:childTnLst>
                              <p:par>
                                <p:cTn id="91" presetID="9" presetClass="exit" presetSubtype="0" fill="hold" nodeType="afterEffect">
                                  <p:stCondLst>
                                    <p:cond delay="0"/>
                                  </p:stCondLst>
                                  <p:childTnLst>
                                    <p:animEffect transition="out" filter="dissolve">
                                      <p:cBhvr>
                                        <p:cTn id="92" dur="500"/>
                                        <p:tgtEl>
                                          <p:spTgt spid="520284"/>
                                        </p:tgtEl>
                                      </p:cBhvr>
                                    </p:animEffect>
                                    <p:set>
                                      <p:cBhvr>
                                        <p:cTn id="93" dur="1" fill="hold">
                                          <p:stCondLst>
                                            <p:cond delay="499"/>
                                          </p:stCondLst>
                                        </p:cTn>
                                        <p:tgtEl>
                                          <p:spTgt spid="5202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0240" grpId="0" animBg="1"/>
      <p:bldP spid="520241" grpId="0" animBg="1"/>
      <p:bldP spid="520244" grpId="0" animBg="1"/>
      <p:bldP spid="520247" grpId="0" animBg="1"/>
      <p:bldP spid="520248" grpId="0" animBg="1"/>
      <p:bldP spid="520249" grpId="0" animBg="1"/>
      <p:bldP spid="520257" grpId="0" animBg="1"/>
      <p:bldP spid="520258" grpId="0" animBg="1"/>
      <p:bldP spid="520262" grpId="0" animBg="1"/>
      <p:bldP spid="520268" grpId="0" animBg="1"/>
      <p:bldP spid="520269" grpId="0" animBg="1"/>
      <p:bldP spid="520271" grpId="0" animBg="1"/>
      <p:bldP spid="520272" grpId="0" animBg="1"/>
      <p:bldP spid="520273" grpId="0" animBg="1"/>
      <p:bldP spid="520251" grpId="0" animBg="1"/>
      <p:bldP spid="520250" grpId="0" animBg="1"/>
      <p:bldP spid="520256" grpId="0" animBg="1"/>
      <p:bldP spid="520253" grpId="0" animBg="1"/>
      <p:bldP spid="520254" grpId="0" animBg="1"/>
      <p:bldP spid="520255"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r>
              <a:rPr lang="en-US"/>
              <a:t>Coulombic Attraction</a:t>
            </a:r>
          </a:p>
        </p:txBody>
      </p:sp>
      <p:sp>
        <p:nvSpPr>
          <p:cNvPr id="93187" name="Oval 3"/>
          <p:cNvSpPr>
            <a:spLocks noChangeArrowheads="1"/>
          </p:cNvSpPr>
          <p:nvPr/>
        </p:nvSpPr>
        <p:spPr bwMode="auto">
          <a:xfrm>
            <a:off x="1524000" y="2514600"/>
            <a:ext cx="609600" cy="609600"/>
          </a:xfrm>
          <a:prstGeom prst="ellipse">
            <a:avLst/>
          </a:prstGeom>
          <a:solidFill>
            <a:srgbClr val="FF99CC">
              <a:alpha val="50000"/>
            </a:srgbClr>
          </a:solidFill>
          <a:ln w="9525">
            <a:solidFill>
              <a:schemeClr val="tx1"/>
            </a:solidFill>
            <a:round/>
            <a:headEnd/>
            <a:tailEnd/>
          </a:ln>
          <a:effectLst/>
        </p:spPr>
        <p:txBody>
          <a:bodyPr wrap="none" anchor="ctr"/>
          <a:lstStyle/>
          <a:p>
            <a:pPr algn="ctr"/>
            <a:r>
              <a:rPr lang="en-US" sz="2400"/>
              <a:t>1+</a:t>
            </a:r>
          </a:p>
        </p:txBody>
      </p:sp>
      <p:sp>
        <p:nvSpPr>
          <p:cNvPr id="93188" name="Oval 4"/>
          <p:cNvSpPr>
            <a:spLocks noChangeArrowheads="1"/>
          </p:cNvSpPr>
          <p:nvPr/>
        </p:nvSpPr>
        <p:spPr bwMode="auto">
          <a:xfrm>
            <a:off x="2743200" y="2514600"/>
            <a:ext cx="609600" cy="609600"/>
          </a:xfrm>
          <a:prstGeom prst="ellipse">
            <a:avLst/>
          </a:prstGeom>
          <a:solidFill>
            <a:srgbClr val="AFCFFF">
              <a:alpha val="50000"/>
            </a:srgbClr>
          </a:solidFill>
          <a:ln w="9525">
            <a:solidFill>
              <a:schemeClr val="tx1"/>
            </a:solidFill>
            <a:round/>
            <a:headEnd/>
            <a:tailEnd/>
          </a:ln>
          <a:effectLst/>
        </p:spPr>
        <p:txBody>
          <a:bodyPr wrap="none" anchor="ctr"/>
          <a:lstStyle/>
          <a:p>
            <a:pPr algn="ctr"/>
            <a:r>
              <a:rPr lang="en-US" sz="2400"/>
              <a:t>1-</a:t>
            </a:r>
          </a:p>
        </p:txBody>
      </p:sp>
      <p:sp>
        <p:nvSpPr>
          <p:cNvPr id="93189" name="Oval 5"/>
          <p:cNvSpPr>
            <a:spLocks noChangeArrowheads="1"/>
          </p:cNvSpPr>
          <p:nvPr/>
        </p:nvSpPr>
        <p:spPr bwMode="auto">
          <a:xfrm>
            <a:off x="1371600" y="3505200"/>
            <a:ext cx="838200" cy="838200"/>
          </a:xfrm>
          <a:prstGeom prst="ellipse">
            <a:avLst/>
          </a:prstGeom>
          <a:solidFill>
            <a:srgbClr val="FF99CC">
              <a:alpha val="50000"/>
            </a:srgbClr>
          </a:solidFill>
          <a:ln w="9525">
            <a:solidFill>
              <a:schemeClr val="tx1"/>
            </a:solidFill>
            <a:round/>
            <a:headEnd/>
            <a:tailEnd/>
          </a:ln>
          <a:effectLst/>
        </p:spPr>
        <p:txBody>
          <a:bodyPr wrap="none" anchor="ctr"/>
          <a:lstStyle/>
          <a:p>
            <a:pPr algn="ctr"/>
            <a:r>
              <a:rPr lang="en-US" sz="2400"/>
              <a:t>2+</a:t>
            </a:r>
          </a:p>
        </p:txBody>
      </p:sp>
      <p:sp>
        <p:nvSpPr>
          <p:cNvPr id="93190" name="Oval 6"/>
          <p:cNvSpPr>
            <a:spLocks noChangeArrowheads="1"/>
          </p:cNvSpPr>
          <p:nvPr/>
        </p:nvSpPr>
        <p:spPr bwMode="auto">
          <a:xfrm>
            <a:off x="2819400" y="3505200"/>
            <a:ext cx="838200" cy="838200"/>
          </a:xfrm>
          <a:prstGeom prst="ellipse">
            <a:avLst/>
          </a:prstGeom>
          <a:solidFill>
            <a:srgbClr val="AFCFFF">
              <a:alpha val="50000"/>
            </a:srgbClr>
          </a:solidFill>
          <a:ln w="9525">
            <a:solidFill>
              <a:schemeClr val="tx1"/>
            </a:solidFill>
            <a:round/>
            <a:headEnd/>
            <a:tailEnd/>
          </a:ln>
          <a:effectLst/>
        </p:spPr>
        <p:txBody>
          <a:bodyPr wrap="none" anchor="ctr"/>
          <a:lstStyle/>
          <a:p>
            <a:pPr algn="ctr"/>
            <a:r>
              <a:rPr lang="en-US" sz="2400"/>
              <a:t>2-</a:t>
            </a:r>
          </a:p>
        </p:txBody>
      </p:sp>
      <p:sp>
        <p:nvSpPr>
          <p:cNvPr id="93191" name="Oval 7"/>
          <p:cNvSpPr>
            <a:spLocks noChangeArrowheads="1"/>
          </p:cNvSpPr>
          <p:nvPr/>
        </p:nvSpPr>
        <p:spPr bwMode="auto">
          <a:xfrm>
            <a:off x="6172200" y="2743200"/>
            <a:ext cx="838200" cy="838200"/>
          </a:xfrm>
          <a:prstGeom prst="ellipse">
            <a:avLst/>
          </a:prstGeom>
          <a:solidFill>
            <a:srgbClr val="AFCFFF">
              <a:alpha val="50000"/>
            </a:srgbClr>
          </a:solidFill>
          <a:ln w="9525">
            <a:solidFill>
              <a:schemeClr val="tx1"/>
            </a:solidFill>
            <a:round/>
            <a:headEnd/>
            <a:tailEnd/>
          </a:ln>
          <a:effectLst/>
        </p:spPr>
        <p:txBody>
          <a:bodyPr wrap="none" anchor="ctr"/>
          <a:lstStyle/>
          <a:p>
            <a:pPr algn="ctr"/>
            <a:r>
              <a:rPr lang="en-US" sz="2400"/>
              <a:t>4-</a:t>
            </a:r>
          </a:p>
        </p:txBody>
      </p:sp>
      <p:sp>
        <p:nvSpPr>
          <p:cNvPr id="93192" name="Oval 8"/>
          <p:cNvSpPr>
            <a:spLocks noChangeArrowheads="1"/>
          </p:cNvSpPr>
          <p:nvPr/>
        </p:nvSpPr>
        <p:spPr bwMode="auto">
          <a:xfrm>
            <a:off x="7391400" y="2743200"/>
            <a:ext cx="838200" cy="838200"/>
          </a:xfrm>
          <a:prstGeom prst="ellipse">
            <a:avLst/>
          </a:prstGeom>
          <a:solidFill>
            <a:srgbClr val="AFCFFF">
              <a:alpha val="50000"/>
            </a:srgbClr>
          </a:solidFill>
          <a:ln w="9525">
            <a:solidFill>
              <a:schemeClr val="tx1"/>
            </a:solidFill>
            <a:round/>
            <a:headEnd/>
            <a:tailEnd/>
          </a:ln>
          <a:effectLst/>
        </p:spPr>
        <p:txBody>
          <a:bodyPr wrap="none" anchor="ctr"/>
          <a:lstStyle/>
          <a:p>
            <a:pPr algn="ctr"/>
            <a:r>
              <a:rPr lang="en-US" sz="2400"/>
              <a:t>3-</a:t>
            </a:r>
          </a:p>
        </p:txBody>
      </p:sp>
      <p:sp>
        <p:nvSpPr>
          <p:cNvPr id="93196" name="Oval 12"/>
          <p:cNvSpPr>
            <a:spLocks noChangeArrowheads="1"/>
          </p:cNvSpPr>
          <p:nvPr/>
        </p:nvSpPr>
        <p:spPr bwMode="auto">
          <a:xfrm>
            <a:off x="1143000" y="4876800"/>
            <a:ext cx="838200" cy="838200"/>
          </a:xfrm>
          <a:prstGeom prst="ellipse">
            <a:avLst/>
          </a:prstGeom>
          <a:solidFill>
            <a:srgbClr val="FF99CC">
              <a:alpha val="50000"/>
            </a:srgbClr>
          </a:solidFill>
          <a:ln w="9525">
            <a:solidFill>
              <a:schemeClr val="tx1"/>
            </a:solidFill>
            <a:round/>
            <a:headEnd/>
            <a:tailEnd/>
          </a:ln>
          <a:effectLst/>
        </p:spPr>
        <p:txBody>
          <a:bodyPr wrap="none" anchor="ctr"/>
          <a:lstStyle/>
          <a:p>
            <a:pPr algn="ctr"/>
            <a:r>
              <a:rPr lang="en-US" sz="2400"/>
              <a:t>2+</a:t>
            </a:r>
          </a:p>
        </p:txBody>
      </p:sp>
      <p:sp>
        <p:nvSpPr>
          <p:cNvPr id="93197" name="Oval 13"/>
          <p:cNvSpPr>
            <a:spLocks noChangeArrowheads="1"/>
          </p:cNvSpPr>
          <p:nvPr/>
        </p:nvSpPr>
        <p:spPr bwMode="auto">
          <a:xfrm>
            <a:off x="3276600" y="4876800"/>
            <a:ext cx="838200" cy="838200"/>
          </a:xfrm>
          <a:prstGeom prst="ellipse">
            <a:avLst/>
          </a:prstGeom>
          <a:solidFill>
            <a:srgbClr val="AFCFFF">
              <a:alpha val="50000"/>
            </a:srgbClr>
          </a:solidFill>
          <a:ln w="9525">
            <a:solidFill>
              <a:schemeClr val="tx1"/>
            </a:solidFill>
            <a:round/>
            <a:headEnd/>
            <a:tailEnd/>
          </a:ln>
          <a:effectLst/>
        </p:spPr>
        <p:txBody>
          <a:bodyPr wrap="none" anchor="ctr"/>
          <a:lstStyle/>
          <a:p>
            <a:pPr algn="ctr"/>
            <a:r>
              <a:rPr lang="en-US" sz="2400"/>
              <a:t>2-</a:t>
            </a:r>
          </a:p>
        </p:txBody>
      </p:sp>
      <p:sp>
        <p:nvSpPr>
          <p:cNvPr id="93199" name="Line 15"/>
          <p:cNvSpPr>
            <a:spLocks noChangeShapeType="1"/>
          </p:cNvSpPr>
          <p:nvPr/>
        </p:nvSpPr>
        <p:spPr bwMode="auto">
          <a:xfrm>
            <a:off x="2133600" y="2819400"/>
            <a:ext cx="609600" cy="0"/>
          </a:xfrm>
          <a:prstGeom prst="line">
            <a:avLst/>
          </a:prstGeom>
          <a:noFill/>
          <a:ln w="6350" cap="rnd">
            <a:solidFill>
              <a:schemeClr val="tx1"/>
            </a:solidFill>
            <a:prstDash val="sysDot"/>
            <a:round/>
            <a:headEnd/>
            <a:tailEnd/>
          </a:ln>
          <a:effectLst/>
        </p:spPr>
        <p:txBody>
          <a:bodyPr/>
          <a:lstStyle/>
          <a:p>
            <a:endParaRPr lang="en-US"/>
          </a:p>
        </p:txBody>
      </p:sp>
      <p:sp>
        <p:nvSpPr>
          <p:cNvPr id="93200" name="Line 16"/>
          <p:cNvSpPr>
            <a:spLocks noChangeShapeType="1"/>
          </p:cNvSpPr>
          <p:nvPr/>
        </p:nvSpPr>
        <p:spPr bwMode="auto">
          <a:xfrm>
            <a:off x="2209800" y="3962400"/>
            <a:ext cx="609600" cy="0"/>
          </a:xfrm>
          <a:prstGeom prst="line">
            <a:avLst/>
          </a:prstGeom>
          <a:noFill/>
          <a:ln w="38100" cap="rnd">
            <a:solidFill>
              <a:schemeClr val="tx1"/>
            </a:solidFill>
            <a:prstDash val="sysDot"/>
            <a:round/>
            <a:headEnd/>
            <a:tailEnd/>
          </a:ln>
          <a:effectLst/>
        </p:spPr>
        <p:txBody>
          <a:bodyPr/>
          <a:lstStyle/>
          <a:p>
            <a:endParaRPr lang="en-US"/>
          </a:p>
        </p:txBody>
      </p:sp>
      <p:sp>
        <p:nvSpPr>
          <p:cNvPr id="93201" name="Line 17"/>
          <p:cNvSpPr>
            <a:spLocks noChangeShapeType="1"/>
          </p:cNvSpPr>
          <p:nvPr/>
        </p:nvSpPr>
        <p:spPr bwMode="auto">
          <a:xfrm>
            <a:off x="1981200" y="5334000"/>
            <a:ext cx="1295400" cy="0"/>
          </a:xfrm>
          <a:prstGeom prst="line">
            <a:avLst/>
          </a:prstGeom>
          <a:noFill/>
          <a:ln w="19050" cap="rnd">
            <a:solidFill>
              <a:schemeClr val="tx1"/>
            </a:solidFill>
            <a:prstDash val="sysDot"/>
            <a:round/>
            <a:headEnd/>
            <a:tailEnd/>
          </a:ln>
          <a:effectLst/>
        </p:spPr>
        <p:txBody>
          <a:bodyPr/>
          <a:lstStyle/>
          <a:p>
            <a:endParaRPr lang="en-US"/>
          </a:p>
        </p:txBody>
      </p:sp>
      <p:sp>
        <p:nvSpPr>
          <p:cNvPr id="93202" name="Text Box 18"/>
          <p:cNvSpPr txBox="1">
            <a:spLocks noChangeArrowheads="1"/>
          </p:cNvSpPr>
          <p:nvPr/>
        </p:nvSpPr>
        <p:spPr bwMode="auto">
          <a:xfrm>
            <a:off x="5165725" y="3925888"/>
            <a:ext cx="3346450" cy="2222500"/>
          </a:xfrm>
          <a:prstGeom prst="rect">
            <a:avLst/>
          </a:prstGeom>
          <a:noFill/>
          <a:ln w="9525">
            <a:noFill/>
            <a:miter lim="800000"/>
            <a:headEnd/>
            <a:tailEnd/>
          </a:ln>
          <a:effectLst/>
        </p:spPr>
        <p:txBody>
          <a:bodyPr wrap="none">
            <a:spAutoFit/>
          </a:bodyPr>
          <a:lstStyle/>
          <a:p>
            <a:r>
              <a:rPr lang="en-US" sz="2400"/>
              <a:t>Coulombic Attraction</a:t>
            </a:r>
          </a:p>
          <a:p>
            <a:endParaRPr lang="en-US" sz="2000"/>
          </a:p>
          <a:p>
            <a:r>
              <a:rPr lang="en-US" sz="2400"/>
              <a:t>   1) Charge</a:t>
            </a:r>
          </a:p>
          <a:p>
            <a:r>
              <a:rPr lang="en-US" sz="2400"/>
              <a:t>           opposites attract</a:t>
            </a:r>
          </a:p>
          <a:p>
            <a:r>
              <a:rPr lang="en-US" sz="2400"/>
              <a:t>           like repels</a:t>
            </a:r>
          </a:p>
          <a:p>
            <a:r>
              <a:rPr lang="en-US" sz="2400"/>
              <a:t>   2) Distance</a:t>
            </a:r>
            <a:endParaRPr lang="en-US" sz="6000"/>
          </a:p>
        </p:txBody>
      </p:sp>
      <p:sp>
        <p:nvSpPr>
          <p:cNvPr id="93203" name="Text Box 19"/>
          <p:cNvSpPr txBox="1">
            <a:spLocks noChangeArrowheads="1"/>
          </p:cNvSpPr>
          <p:nvPr/>
        </p:nvSpPr>
        <p:spPr bwMode="auto">
          <a:xfrm>
            <a:off x="450850" y="2590800"/>
            <a:ext cx="387350" cy="457200"/>
          </a:xfrm>
          <a:prstGeom prst="rect">
            <a:avLst/>
          </a:prstGeom>
          <a:noFill/>
          <a:ln w="9525">
            <a:noFill/>
            <a:miter lim="800000"/>
            <a:headEnd/>
            <a:tailEnd/>
          </a:ln>
          <a:effectLst/>
        </p:spPr>
        <p:txBody>
          <a:bodyPr wrap="none">
            <a:spAutoFit/>
          </a:bodyPr>
          <a:lstStyle/>
          <a:p>
            <a:r>
              <a:rPr lang="en-US" sz="2400"/>
              <a:t>A</a:t>
            </a:r>
          </a:p>
        </p:txBody>
      </p:sp>
      <p:sp>
        <p:nvSpPr>
          <p:cNvPr id="93204" name="Rectangle 20"/>
          <p:cNvSpPr>
            <a:spLocks noChangeArrowheads="1"/>
          </p:cNvSpPr>
          <p:nvPr/>
        </p:nvSpPr>
        <p:spPr bwMode="auto">
          <a:xfrm>
            <a:off x="457200" y="3657600"/>
            <a:ext cx="387350" cy="457200"/>
          </a:xfrm>
          <a:prstGeom prst="rect">
            <a:avLst/>
          </a:prstGeom>
          <a:noFill/>
          <a:ln w="9525">
            <a:noFill/>
            <a:miter lim="800000"/>
            <a:headEnd/>
            <a:tailEnd/>
          </a:ln>
          <a:effectLst/>
        </p:spPr>
        <p:txBody>
          <a:bodyPr wrap="none">
            <a:spAutoFit/>
          </a:bodyPr>
          <a:lstStyle/>
          <a:p>
            <a:r>
              <a:rPr lang="en-US" sz="2400"/>
              <a:t>B</a:t>
            </a:r>
          </a:p>
        </p:txBody>
      </p:sp>
      <p:sp>
        <p:nvSpPr>
          <p:cNvPr id="93205" name="Rectangle 21"/>
          <p:cNvSpPr>
            <a:spLocks noChangeArrowheads="1"/>
          </p:cNvSpPr>
          <p:nvPr/>
        </p:nvSpPr>
        <p:spPr bwMode="auto">
          <a:xfrm>
            <a:off x="433388" y="5029200"/>
            <a:ext cx="404812" cy="457200"/>
          </a:xfrm>
          <a:prstGeom prst="rect">
            <a:avLst/>
          </a:prstGeom>
          <a:noFill/>
          <a:ln w="9525">
            <a:noFill/>
            <a:miter lim="800000"/>
            <a:headEnd/>
            <a:tailEnd/>
          </a:ln>
          <a:effectLst/>
        </p:spPr>
        <p:txBody>
          <a:bodyPr wrap="none">
            <a:spAutoFit/>
          </a:bodyPr>
          <a:lstStyle/>
          <a:p>
            <a:r>
              <a:rPr lang="en-US" sz="2400"/>
              <a:t>C</a:t>
            </a:r>
          </a:p>
        </p:txBody>
      </p:sp>
      <p:sp>
        <p:nvSpPr>
          <p:cNvPr id="93206" name="Rectangle 22"/>
          <p:cNvSpPr>
            <a:spLocks noChangeArrowheads="1"/>
          </p:cNvSpPr>
          <p:nvPr/>
        </p:nvSpPr>
        <p:spPr bwMode="auto">
          <a:xfrm>
            <a:off x="5257800" y="2971800"/>
            <a:ext cx="404813" cy="457200"/>
          </a:xfrm>
          <a:prstGeom prst="rect">
            <a:avLst/>
          </a:prstGeom>
          <a:noFill/>
          <a:ln w="9525">
            <a:noFill/>
            <a:miter lim="800000"/>
            <a:headEnd/>
            <a:tailEnd/>
          </a:ln>
          <a:effectLst/>
        </p:spPr>
        <p:txBody>
          <a:bodyPr wrap="none">
            <a:spAutoFit/>
          </a:bodyPr>
          <a:lstStyle/>
          <a:p>
            <a:r>
              <a:rPr lang="en-US" sz="2400"/>
              <a:t>D</a:t>
            </a:r>
          </a:p>
        </p:txBody>
      </p:sp>
      <p:sp>
        <p:nvSpPr>
          <p:cNvPr id="93208" name="AutoShape 2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152400" y="381000"/>
            <a:ext cx="4495800" cy="1143000"/>
          </a:xfrm>
        </p:spPr>
        <p:txBody>
          <a:bodyPr/>
          <a:lstStyle/>
          <a:p>
            <a:r>
              <a:rPr lang="en-US"/>
              <a:t>Shielding Effect</a:t>
            </a:r>
          </a:p>
        </p:txBody>
      </p:sp>
      <p:sp>
        <p:nvSpPr>
          <p:cNvPr id="22531" name="Rectangle 3"/>
          <p:cNvSpPr>
            <a:spLocks noGrp="1" noChangeArrowheads="1"/>
          </p:cNvSpPr>
          <p:nvPr>
            <p:ph type="body" idx="1"/>
          </p:nvPr>
        </p:nvSpPr>
        <p:spPr>
          <a:xfrm>
            <a:off x="457200" y="4876800"/>
            <a:ext cx="3505200" cy="1524000"/>
          </a:xfrm>
        </p:spPr>
        <p:txBody>
          <a:bodyPr/>
          <a:lstStyle/>
          <a:p>
            <a:pPr>
              <a:lnSpc>
                <a:spcPct val="90000"/>
              </a:lnSpc>
              <a:buFontTx/>
              <a:buNone/>
            </a:pPr>
            <a:r>
              <a:rPr lang="en-US" sz="2400"/>
              <a:t>Kernel electrons block the attractive force of the nucleus from the valence electrons</a:t>
            </a:r>
          </a:p>
        </p:txBody>
      </p:sp>
      <p:sp>
        <p:nvSpPr>
          <p:cNvPr id="22532" name="AutoShape 4"/>
          <p:cNvSpPr>
            <a:spLocks noChangeArrowheads="1"/>
          </p:cNvSpPr>
          <p:nvPr/>
        </p:nvSpPr>
        <p:spPr bwMode="auto">
          <a:xfrm>
            <a:off x="3657600" y="1524000"/>
            <a:ext cx="3429000" cy="297180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bg1"/>
          </a:solidFill>
          <a:ln w="9525">
            <a:solidFill>
              <a:srgbClr val="FF0000"/>
            </a:solidFill>
            <a:miter lim="800000"/>
            <a:headEnd/>
            <a:tailEnd/>
          </a:ln>
          <a:effectLst/>
        </p:spPr>
        <p:txBody>
          <a:bodyPr wrap="none" anchor="ctr"/>
          <a:lstStyle/>
          <a:p>
            <a:pPr algn="ctr"/>
            <a:endParaRPr lang="en-US" sz="2000"/>
          </a:p>
        </p:txBody>
      </p:sp>
      <p:sp>
        <p:nvSpPr>
          <p:cNvPr id="22534" name="Text Box 6"/>
          <p:cNvSpPr txBox="1">
            <a:spLocks noChangeArrowheads="1"/>
          </p:cNvSpPr>
          <p:nvPr/>
        </p:nvSpPr>
        <p:spPr bwMode="auto">
          <a:xfrm>
            <a:off x="2998788" y="2362200"/>
            <a:ext cx="717550" cy="1189038"/>
          </a:xfrm>
          <a:prstGeom prst="rect">
            <a:avLst/>
          </a:prstGeom>
          <a:noFill/>
          <a:ln w="9525">
            <a:noFill/>
            <a:miter lim="800000"/>
            <a:headEnd/>
            <a:tailEnd/>
          </a:ln>
          <a:effectLst/>
        </p:spPr>
        <p:txBody>
          <a:bodyPr wrap="none">
            <a:spAutoFit/>
          </a:bodyPr>
          <a:lstStyle/>
          <a:p>
            <a:r>
              <a:rPr lang="en-US" sz="7200"/>
              <a:t>+</a:t>
            </a:r>
          </a:p>
        </p:txBody>
      </p:sp>
      <p:sp>
        <p:nvSpPr>
          <p:cNvPr id="22535" name="Text Box 7"/>
          <p:cNvSpPr txBox="1">
            <a:spLocks noChangeArrowheads="1"/>
          </p:cNvSpPr>
          <p:nvPr/>
        </p:nvSpPr>
        <p:spPr bwMode="auto">
          <a:xfrm>
            <a:off x="2801938" y="3352800"/>
            <a:ext cx="1236662" cy="457200"/>
          </a:xfrm>
          <a:prstGeom prst="rect">
            <a:avLst/>
          </a:prstGeom>
          <a:noFill/>
          <a:ln w="9525">
            <a:noFill/>
            <a:miter lim="800000"/>
            <a:headEnd/>
            <a:tailEnd/>
          </a:ln>
          <a:effectLst/>
        </p:spPr>
        <p:txBody>
          <a:bodyPr wrap="none">
            <a:spAutoFit/>
          </a:bodyPr>
          <a:lstStyle/>
          <a:p>
            <a:r>
              <a:rPr lang="en-US" sz="2400"/>
              <a:t>nucleus</a:t>
            </a:r>
          </a:p>
        </p:txBody>
      </p:sp>
      <p:sp>
        <p:nvSpPr>
          <p:cNvPr id="22539" name="AutoShape 11"/>
          <p:cNvSpPr>
            <a:spLocks noChangeArrowheads="1"/>
          </p:cNvSpPr>
          <p:nvPr/>
        </p:nvSpPr>
        <p:spPr bwMode="auto">
          <a:xfrm>
            <a:off x="6629400" y="762000"/>
            <a:ext cx="1752600" cy="4114800"/>
          </a:xfrm>
          <a:prstGeom prst="curvedLeftArrow">
            <a:avLst>
              <a:gd name="adj1" fmla="val 46957"/>
              <a:gd name="adj2" fmla="val 93913"/>
              <a:gd name="adj3" fmla="val 33333"/>
            </a:avLst>
          </a:prstGeom>
          <a:solidFill>
            <a:schemeClr val="bg1"/>
          </a:solidFill>
          <a:ln w="9525">
            <a:solidFill>
              <a:schemeClr val="tx1"/>
            </a:solidFill>
            <a:miter lim="800000"/>
            <a:headEnd/>
            <a:tailEnd/>
          </a:ln>
          <a:effectLst/>
        </p:spPr>
        <p:txBody>
          <a:bodyPr wrap="none" anchor="ctr"/>
          <a:lstStyle/>
          <a:p>
            <a:pPr algn="ctr"/>
            <a:endParaRPr lang="en-US" sz="2400"/>
          </a:p>
        </p:txBody>
      </p:sp>
      <p:sp>
        <p:nvSpPr>
          <p:cNvPr id="22545" name="Rectangle 17"/>
          <p:cNvSpPr>
            <a:spLocks noChangeArrowheads="1"/>
          </p:cNvSpPr>
          <p:nvPr/>
        </p:nvSpPr>
        <p:spPr bwMode="auto">
          <a:xfrm>
            <a:off x="6858000" y="1219200"/>
            <a:ext cx="1103313" cy="396875"/>
          </a:xfrm>
          <a:prstGeom prst="rect">
            <a:avLst/>
          </a:prstGeom>
          <a:noFill/>
          <a:ln w="9525">
            <a:noFill/>
            <a:miter lim="800000"/>
            <a:headEnd/>
            <a:tailEnd/>
          </a:ln>
          <a:effectLst/>
        </p:spPr>
        <p:txBody>
          <a:bodyPr wrap="none">
            <a:spAutoFit/>
          </a:bodyPr>
          <a:lstStyle/>
          <a:p>
            <a:r>
              <a:rPr lang="en-US" sz="2000"/>
              <a:t>Valence</a:t>
            </a:r>
          </a:p>
        </p:txBody>
      </p:sp>
      <p:sp>
        <p:nvSpPr>
          <p:cNvPr id="22546" name="Text Box 18"/>
          <p:cNvSpPr txBox="1">
            <a:spLocks noChangeArrowheads="1"/>
          </p:cNvSpPr>
          <p:nvPr/>
        </p:nvSpPr>
        <p:spPr bwMode="auto">
          <a:xfrm>
            <a:off x="6834188" y="3581400"/>
            <a:ext cx="1243012" cy="396875"/>
          </a:xfrm>
          <a:prstGeom prst="rect">
            <a:avLst/>
          </a:prstGeom>
          <a:noFill/>
          <a:ln w="9525">
            <a:noFill/>
            <a:miter lim="800000"/>
            <a:headEnd/>
            <a:tailEnd/>
          </a:ln>
          <a:effectLst/>
        </p:spPr>
        <p:txBody>
          <a:bodyPr wrap="none">
            <a:spAutoFit/>
          </a:bodyPr>
          <a:lstStyle/>
          <a:p>
            <a:r>
              <a:rPr lang="en-US" sz="2000"/>
              <a:t>Electrons</a:t>
            </a:r>
          </a:p>
        </p:txBody>
      </p:sp>
      <p:sp>
        <p:nvSpPr>
          <p:cNvPr id="22551" name="Rectangle 23"/>
          <p:cNvSpPr>
            <a:spLocks noChangeArrowheads="1"/>
          </p:cNvSpPr>
          <p:nvPr/>
        </p:nvSpPr>
        <p:spPr bwMode="auto">
          <a:xfrm>
            <a:off x="7848600" y="3124200"/>
            <a:ext cx="319088" cy="579438"/>
          </a:xfrm>
          <a:prstGeom prst="rect">
            <a:avLst/>
          </a:prstGeom>
          <a:noFill/>
          <a:ln w="9525">
            <a:noFill/>
            <a:miter lim="800000"/>
            <a:headEnd/>
            <a:tailEnd/>
          </a:ln>
          <a:effectLst/>
        </p:spPr>
        <p:txBody>
          <a:bodyPr wrap="none">
            <a:spAutoFit/>
          </a:bodyPr>
          <a:lstStyle/>
          <a:p>
            <a:r>
              <a:rPr lang="en-US" sz="3200"/>
              <a:t>-</a:t>
            </a:r>
          </a:p>
        </p:txBody>
      </p:sp>
      <p:sp>
        <p:nvSpPr>
          <p:cNvPr id="22552" name="AutoShape 24"/>
          <p:cNvSpPr>
            <a:spLocks noChangeArrowheads="1"/>
          </p:cNvSpPr>
          <p:nvPr/>
        </p:nvSpPr>
        <p:spPr bwMode="auto">
          <a:xfrm>
            <a:off x="5181600" y="1524000"/>
            <a:ext cx="990600" cy="3276600"/>
          </a:xfrm>
          <a:prstGeom prst="curvedLeftArrow">
            <a:avLst>
              <a:gd name="adj1" fmla="val 66154"/>
              <a:gd name="adj2" fmla="val 132308"/>
              <a:gd name="adj3" fmla="val 33333"/>
            </a:avLst>
          </a:prstGeom>
          <a:solidFill>
            <a:schemeClr val="bg1"/>
          </a:solidFill>
          <a:ln w="9525">
            <a:solidFill>
              <a:schemeClr val="tx1"/>
            </a:solidFill>
            <a:miter lim="800000"/>
            <a:headEnd/>
            <a:tailEnd/>
          </a:ln>
          <a:effectLst/>
        </p:spPr>
        <p:txBody>
          <a:bodyPr wrap="none" anchor="ctr"/>
          <a:lstStyle/>
          <a:p>
            <a:endParaRPr lang="en-US"/>
          </a:p>
        </p:txBody>
      </p:sp>
      <p:sp>
        <p:nvSpPr>
          <p:cNvPr id="22553" name="AutoShape 25"/>
          <p:cNvSpPr>
            <a:spLocks noChangeArrowheads="1"/>
          </p:cNvSpPr>
          <p:nvPr/>
        </p:nvSpPr>
        <p:spPr bwMode="auto">
          <a:xfrm>
            <a:off x="4495800" y="1676400"/>
            <a:ext cx="685800" cy="2590800"/>
          </a:xfrm>
          <a:prstGeom prst="curvedLeftArrow">
            <a:avLst>
              <a:gd name="adj1" fmla="val 75556"/>
              <a:gd name="adj2" fmla="val 151111"/>
              <a:gd name="adj3" fmla="val 33333"/>
            </a:avLst>
          </a:prstGeom>
          <a:solidFill>
            <a:schemeClr val="bg1"/>
          </a:solidFill>
          <a:ln w="9525">
            <a:solidFill>
              <a:schemeClr val="tx1"/>
            </a:solidFill>
            <a:miter lim="800000"/>
            <a:headEnd/>
            <a:tailEnd/>
          </a:ln>
          <a:effectLst/>
        </p:spPr>
        <p:txBody>
          <a:bodyPr wrap="none" anchor="ctr"/>
          <a:lstStyle/>
          <a:p>
            <a:pPr algn="ctr"/>
            <a:endParaRPr lang="en-US" sz="3200">
              <a:solidFill>
                <a:srgbClr val="FF0000"/>
              </a:solidFill>
            </a:endParaRPr>
          </a:p>
        </p:txBody>
      </p:sp>
      <p:sp>
        <p:nvSpPr>
          <p:cNvPr id="22554" name="Rectangle 26"/>
          <p:cNvSpPr>
            <a:spLocks noChangeArrowheads="1"/>
          </p:cNvSpPr>
          <p:nvPr/>
        </p:nvSpPr>
        <p:spPr bwMode="auto">
          <a:xfrm>
            <a:off x="4572000" y="3306763"/>
            <a:ext cx="319088" cy="579437"/>
          </a:xfrm>
          <a:prstGeom prst="rect">
            <a:avLst/>
          </a:prstGeom>
          <a:noFill/>
          <a:ln w="9525">
            <a:noFill/>
            <a:miter lim="800000"/>
            <a:headEnd/>
            <a:tailEnd/>
          </a:ln>
          <a:effectLst/>
        </p:spPr>
        <p:txBody>
          <a:bodyPr wrap="none">
            <a:spAutoFit/>
          </a:bodyPr>
          <a:lstStyle/>
          <a:p>
            <a:r>
              <a:rPr lang="en-US" sz="3200"/>
              <a:t>-</a:t>
            </a:r>
          </a:p>
        </p:txBody>
      </p:sp>
      <p:sp>
        <p:nvSpPr>
          <p:cNvPr id="22555" name="Rectangle 27"/>
          <p:cNvSpPr>
            <a:spLocks noChangeArrowheads="1"/>
          </p:cNvSpPr>
          <p:nvPr/>
        </p:nvSpPr>
        <p:spPr bwMode="auto">
          <a:xfrm>
            <a:off x="5410200" y="3687763"/>
            <a:ext cx="319088" cy="579437"/>
          </a:xfrm>
          <a:prstGeom prst="rect">
            <a:avLst/>
          </a:prstGeom>
          <a:noFill/>
          <a:ln w="9525">
            <a:noFill/>
            <a:miter lim="800000"/>
            <a:headEnd/>
            <a:tailEnd/>
          </a:ln>
          <a:effectLst/>
        </p:spPr>
        <p:txBody>
          <a:bodyPr wrap="none">
            <a:spAutoFit/>
          </a:bodyPr>
          <a:lstStyle/>
          <a:p>
            <a:r>
              <a:rPr lang="en-US" sz="3200"/>
              <a:t>-</a:t>
            </a:r>
          </a:p>
        </p:txBody>
      </p:sp>
      <p:sp>
        <p:nvSpPr>
          <p:cNvPr id="22556" name="Rectangle 28"/>
          <p:cNvSpPr>
            <a:spLocks noChangeArrowheads="1"/>
          </p:cNvSpPr>
          <p:nvPr/>
        </p:nvSpPr>
        <p:spPr bwMode="auto">
          <a:xfrm>
            <a:off x="5715000" y="3459163"/>
            <a:ext cx="319088" cy="579437"/>
          </a:xfrm>
          <a:prstGeom prst="rect">
            <a:avLst/>
          </a:prstGeom>
          <a:noFill/>
          <a:ln w="9525">
            <a:noFill/>
            <a:miter lim="800000"/>
            <a:headEnd/>
            <a:tailEnd/>
          </a:ln>
          <a:effectLst/>
        </p:spPr>
        <p:txBody>
          <a:bodyPr wrap="none">
            <a:spAutoFit/>
          </a:bodyPr>
          <a:lstStyle/>
          <a:p>
            <a:r>
              <a:rPr lang="en-US" sz="3200"/>
              <a:t>-</a:t>
            </a:r>
          </a:p>
        </p:txBody>
      </p:sp>
      <p:sp>
        <p:nvSpPr>
          <p:cNvPr id="22557" name="Rectangle 29"/>
          <p:cNvSpPr>
            <a:spLocks noChangeArrowheads="1"/>
          </p:cNvSpPr>
          <p:nvPr/>
        </p:nvSpPr>
        <p:spPr bwMode="auto">
          <a:xfrm>
            <a:off x="4800600" y="4724400"/>
            <a:ext cx="1600200" cy="1919288"/>
          </a:xfrm>
          <a:prstGeom prst="rect">
            <a:avLst/>
          </a:prstGeom>
          <a:noFill/>
          <a:ln w="9525">
            <a:noFill/>
            <a:miter lim="800000"/>
            <a:headEnd/>
            <a:tailEnd/>
          </a:ln>
          <a:effectLst/>
        </p:spPr>
        <p:txBody>
          <a:bodyPr>
            <a:spAutoFit/>
          </a:bodyPr>
          <a:lstStyle/>
          <a:p>
            <a:pPr>
              <a:spcBef>
                <a:spcPct val="50000"/>
              </a:spcBef>
            </a:pPr>
            <a:r>
              <a:rPr lang="en-US" sz="2400">
                <a:solidFill>
                  <a:srgbClr val="FF0000"/>
                </a:solidFill>
              </a:rPr>
              <a:t>Electron </a:t>
            </a:r>
          </a:p>
          <a:p>
            <a:pPr>
              <a:spcBef>
                <a:spcPct val="50000"/>
              </a:spcBef>
            </a:pPr>
            <a:r>
              <a:rPr lang="en-US" sz="2400">
                <a:solidFill>
                  <a:srgbClr val="FF0000"/>
                </a:solidFill>
              </a:rPr>
              <a:t>Shield</a:t>
            </a:r>
          </a:p>
          <a:p>
            <a:pPr>
              <a:spcBef>
                <a:spcPct val="50000"/>
              </a:spcBef>
            </a:pPr>
            <a:r>
              <a:rPr lang="en-US" sz="2000"/>
              <a:t>“kernel”</a:t>
            </a:r>
          </a:p>
          <a:p>
            <a:pPr>
              <a:spcBef>
                <a:spcPct val="50000"/>
              </a:spcBef>
            </a:pPr>
            <a:r>
              <a:rPr lang="en-US" sz="2000"/>
              <a:t>electrons</a:t>
            </a:r>
          </a:p>
        </p:txBody>
      </p:sp>
      <p:sp>
        <p:nvSpPr>
          <p:cNvPr id="22561" name="AutoShape 3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2562" name="Rectangle 34">
            <a:hlinkClick r:id="rId4" tooltip="Wikipedia -  SHIELDING  EFFECT"/>
          </p:cNvPr>
          <p:cNvSpPr>
            <a:spLocks noChangeArrowheads="1"/>
          </p:cNvSpPr>
          <p:nvPr/>
        </p:nvSpPr>
        <p:spPr bwMode="auto">
          <a:xfrm>
            <a:off x="449263" y="711200"/>
            <a:ext cx="3933825" cy="536575"/>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552"/>
                                        </p:tgtEl>
                                        <p:attrNameLst>
                                          <p:attrName>style.visibility</p:attrName>
                                        </p:attrNameLst>
                                      </p:cBhvr>
                                      <p:to>
                                        <p:strVal val="visible"/>
                                      </p:to>
                                    </p:set>
                                    <p:animEffect transition="in" filter="dissolve">
                                      <p:cBhvr>
                                        <p:cTn id="7" dur="500"/>
                                        <p:tgtEl>
                                          <p:spTgt spid="2255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2539"/>
                                        </p:tgtEl>
                                        <p:attrNameLst>
                                          <p:attrName>style.visibility</p:attrName>
                                        </p:attrNameLst>
                                      </p:cBhvr>
                                      <p:to>
                                        <p:strVal val="visible"/>
                                      </p:to>
                                    </p:set>
                                    <p:animEffect transition="in" filter="dissolve">
                                      <p:cBhvr>
                                        <p:cTn id="12" dur="500"/>
                                        <p:tgtEl>
                                          <p:spTgt spid="2253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nodePh="1">
                                  <p:stCondLst>
                                    <p:cond delay="0"/>
                                  </p:stCondLst>
                                  <p:endCondLst>
                                    <p:cond evt="begin" delay="0">
                                      <p:tn val="15"/>
                                    </p:cond>
                                  </p:endCondLst>
                                  <p:iterate type="wd">
                                    <p:tmPct val="100000"/>
                                  </p:iterate>
                                  <p:childTnLst>
                                    <p:set>
                                      <p:cBhvr>
                                        <p:cTn id="16" dur="1" fill="hold">
                                          <p:stCondLst>
                                            <p:cond delay="0"/>
                                          </p:stCondLst>
                                        </p:cTn>
                                        <p:tgtEl>
                                          <p:spTgt spid="22532">
                                            <p:txEl>
                                              <p:pRg st="0" end="0"/>
                                            </p:txEl>
                                          </p:spTgt>
                                        </p:tgtEl>
                                        <p:attrNameLst>
                                          <p:attrName>style.visibility</p:attrName>
                                        </p:attrNameLst>
                                      </p:cBhvr>
                                      <p:to>
                                        <p:strVal val="visible"/>
                                      </p:to>
                                    </p:set>
                                    <p:anim calcmode="lin" valueType="num">
                                      <p:cBhvr additive="base">
                                        <p:cTn id="17" dur="300" fill="hold"/>
                                        <p:tgtEl>
                                          <p:spTgt spid="22532">
                                            <p:txEl>
                                              <p:pRg st="0" end="0"/>
                                            </p:txEl>
                                          </p:spTgt>
                                        </p:tgtEl>
                                        <p:attrNameLst>
                                          <p:attrName>ppt_x</p:attrName>
                                        </p:attrNameLst>
                                      </p:cBhvr>
                                      <p:tavLst>
                                        <p:tav tm="0">
                                          <p:val>
                                            <p:strVal val="#ppt_x"/>
                                          </p:val>
                                        </p:tav>
                                        <p:tav tm="100000">
                                          <p:val>
                                            <p:strVal val="#ppt_x"/>
                                          </p:val>
                                        </p:tav>
                                      </p:tavLst>
                                    </p:anim>
                                    <p:anim calcmode="lin" valueType="num">
                                      <p:cBhvr additive="base">
                                        <p:cTn id="18" dur="300" fill="hold"/>
                                        <p:tgtEl>
                                          <p:spTgt spid="22532">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iterate type="wd">
                                    <p:tmPct val="100000"/>
                                  </p:iterate>
                                  <p:childTnLst>
                                    <p:set>
                                      <p:cBhvr>
                                        <p:cTn id="22" dur="1" fill="hold">
                                          <p:stCondLst>
                                            <p:cond delay="0"/>
                                          </p:stCondLst>
                                        </p:cTn>
                                        <p:tgtEl>
                                          <p:spTgt spid="22557">
                                            <p:txEl>
                                              <p:pRg st="0" end="0"/>
                                            </p:txEl>
                                          </p:spTgt>
                                        </p:tgtEl>
                                        <p:attrNameLst>
                                          <p:attrName>style.visibility</p:attrName>
                                        </p:attrNameLst>
                                      </p:cBhvr>
                                      <p:to>
                                        <p:strVal val="visible"/>
                                      </p:to>
                                    </p:set>
                                    <p:anim calcmode="lin" valueType="num">
                                      <p:cBhvr additive="base">
                                        <p:cTn id="23" dur="300" fill="hold"/>
                                        <p:tgtEl>
                                          <p:spTgt spid="22557">
                                            <p:txEl>
                                              <p:pRg st="0" end="0"/>
                                            </p:txEl>
                                          </p:spTgt>
                                        </p:tgtEl>
                                        <p:attrNameLst>
                                          <p:attrName>ppt_x</p:attrName>
                                        </p:attrNameLst>
                                      </p:cBhvr>
                                      <p:tavLst>
                                        <p:tav tm="0">
                                          <p:val>
                                            <p:strVal val="#ppt_x"/>
                                          </p:val>
                                        </p:tav>
                                        <p:tav tm="100000">
                                          <p:val>
                                            <p:strVal val="#ppt_x"/>
                                          </p:val>
                                        </p:tav>
                                      </p:tavLst>
                                    </p:anim>
                                    <p:anim calcmode="lin" valueType="num">
                                      <p:cBhvr additive="base">
                                        <p:cTn id="24" dur="300" fill="hold"/>
                                        <p:tgtEl>
                                          <p:spTgt spid="2255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iterate type="wd">
                                    <p:tmPct val="100000"/>
                                  </p:iterate>
                                  <p:childTnLst>
                                    <p:set>
                                      <p:cBhvr>
                                        <p:cTn id="28" dur="1" fill="hold">
                                          <p:stCondLst>
                                            <p:cond delay="0"/>
                                          </p:stCondLst>
                                        </p:cTn>
                                        <p:tgtEl>
                                          <p:spTgt spid="22557">
                                            <p:txEl>
                                              <p:pRg st="1" end="1"/>
                                            </p:txEl>
                                          </p:spTgt>
                                        </p:tgtEl>
                                        <p:attrNameLst>
                                          <p:attrName>style.visibility</p:attrName>
                                        </p:attrNameLst>
                                      </p:cBhvr>
                                      <p:to>
                                        <p:strVal val="visible"/>
                                      </p:to>
                                    </p:set>
                                    <p:anim calcmode="lin" valueType="num">
                                      <p:cBhvr additive="base">
                                        <p:cTn id="29" dur="300" fill="hold"/>
                                        <p:tgtEl>
                                          <p:spTgt spid="22557">
                                            <p:txEl>
                                              <p:pRg st="1" end="1"/>
                                            </p:txEl>
                                          </p:spTgt>
                                        </p:tgtEl>
                                        <p:attrNameLst>
                                          <p:attrName>ppt_x</p:attrName>
                                        </p:attrNameLst>
                                      </p:cBhvr>
                                      <p:tavLst>
                                        <p:tav tm="0">
                                          <p:val>
                                            <p:strVal val="#ppt_x"/>
                                          </p:val>
                                        </p:tav>
                                        <p:tav tm="100000">
                                          <p:val>
                                            <p:strVal val="#ppt_x"/>
                                          </p:val>
                                        </p:tav>
                                      </p:tavLst>
                                    </p:anim>
                                    <p:anim calcmode="lin" valueType="num">
                                      <p:cBhvr additive="base">
                                        <p:cTn id="30" dur="300" fill="hold"/>
                                        <p:tgtEl>
                                          <p:spTgt spid="2255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iterate type="wd">
                                    <p:tmPct val="100000"/>
                                  </p:iterate>
                                  <p:childTnLst>
                                    <p:set>
                                      <p:cBhvr>
                                        <p:cTn id="34" dur="1" fill="hold">
                                          <p:stCondLst>
                                            <p:cond delay="0"/>
                                          </p:stCondLst>
                                        </p:cTn>
                                        <p:tgtEl>
                                          <p:spTgt spid="22557">
                                            <p:txEl>
                                              <p:pRg st="2" end="2"/>
                                            </p:txEl>
                                          </p:spTgt>
                                        </p:tgtEl>
                                        <p:attrNameLst>
                                          <p:attrName>style.visibility</p:attrName>
                                        </p:attrNameLst>
                                      </p:cBhvr>
                                      <p:to>
                                        <p:strVal val="visible"/>
                                      </p:to>
                                    </p:set>
                                    <p:anim calcmode="lin" valueType="num">
                                      <p:cBhvr additive="base">
                                        <p:cTn id="35" dur="300" fill="hold"/>
                                        <p:tgtEl>
                                          <p:spTgt spid="22557">
                                            <p:txEl>
                                              <p:pRg st="2" end="2"/>
                                            </p:txEl>
                                          </p:spTgt>
                                        </p:tgtEl>
                                        <p:attrNameLst>
                                          <p:attrName>ppt_x</p:attrName>
                                        </p:attrNameLst>
                                      </p:cBhvr>
                                      <p:tavLst>
                                        <p:tav tm="0">
                                          <p:val>
                                            <p:strVal val="#ppt_x"/>
                                          </p:val>
                                        </p:tav>
                                        <p:tav tm="100000">
                                          <p:val>
                                            <p:strVal val="#ppt_x"/>
                                          </p:val>
                                        </p:tav>
                                      </p:tavLst>
                                    </p:anim>
                                    <p:anim calcmode="lin" valueType="num">
                                      <p:cBhvr additive="base">
                                        <p:cTn id="36" dur="300" fill="hold"/>
                                        <p:tgtEl>
                                          <p:spTgt spid="2255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iterate type="wd">
                                    <p:tmPct val="100000"/>
                                  </p:iterate>
                                  <p:childTnLst>
                                    <p:set>
                                      <p:cBhvr>
                                        <p:cTn id="40" dur="1" fill="hold">
                                          <p:stCondLst>
                                            <p:cond delay="0"/>
                                          </p:stCondLst>
                                        </p:cTn>
                                        <p:tgtEl>
                                          <p:spTgt spid="22557">
                                            <p:txEl>
                                              <p:pRg st="3" end="3"/>
                                            </p:txEl>
                                          </p:spTgt>
                                        </p:tgtEl>
                                        <p:attrNameLst>
                                          <p:attrName>style.visibility</p:attrName>
                                        </p:attrNameLst>
                                      </p:cBhvr>
                                      <p:to>
                                        <p:strVal val="visible"/>
                                      </p:to>
                                    </p:set>
                                    <p:anim calcmode="lin" valueType="num">
                                      <p:cBhvr additive="base">
                                        <p:cTn id="41" dur="300" fill="hold"/>
                                        <p:tgtEl>
                                          <p:spTgt spid="22557">
                                            <p:txEl>
                                              <p:pRg st="3" end="3"/>
                                            </p:txEl>
                                          </p:spTgt>
                                        </p:tgtEl>
                                        <p:attrNameLst>
                                          <p:attrName>ppt_x</p:attrName>
                                        </p:attrNameLst>
                                      </p:cBhvr>
                                      <p:tavLst>
                                        <p:tav tm="0">
                                          <p:val>
                                            <p:strVal val="#ppt_x"/>
                                          </p:val>
                                        </p:tav>
                                        <p:tav tm="100000">
                                          <p:val>
                                            <p:strVal val="#ppt_x"/>
                                          </p:val>
                                        </p:tav>
                                      </p:tavLst>
                                    </p:anim>
                                    <p:anim calcmode="lin" valueType="num">
                                      <p:cBhvr additive="base">
                                        <p:cTn id="42" dur="300" fill="hold"/>
                                        <p:tgtEl>
                                          <p:spTgt spid="22557">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225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autoUpdateAnimBg="0"/>
      <p:bldP spid="22532" grpId="0" build="p" autoUpdateAnimBg="0"/>
      <p:bldP spid="22539" grpId="0" animBg="1" autoUpdateAnimBg="0"/>
      <p:bldP spid="22552" grpId="0" animBg="1"/>
      <p:bldP spid="22557"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5" name="Oval 5"/>
          <p:cNvSpPr>
            <a:spLocks noChangeArrowheads="1"/>
          </p:cNvSpPr>
          <p:nvPr/>
        </p:nvSpPr>
        <p:spPr bwMode="auto">
          <a:xfrm>
            <a:off x="2546350" y="1865313"/>
            <a:ext cx="4038600" cy="4038600"/>
          </a:xfrm>
          <a:prstGeom prst="ellipse">
            <a:avLst/>
          </a:prstGeom>
          <a:gradFill rotWithShape="1">
            <a:gsLst>
              <a:gs pos="0">
                <a:schemeClr val="bg1"/>
              </a:gs>
              <a:gs pos="100000">
                <a:schemeClr val="bg2">
                  <a:alpha val="37000"/>
                </a:schemeClr>
              </a:gs>
            </a:gsLst>
            <a:path path="shape">
              <a:fillToRect l="50000" t="50000" r="50000" b="50000"/>
            </a:path>
          </a:gradFill>
          <a:ln w="3175">
            <a:solidFill>
              <a:srgbClr val="333333"/>
            </a:solidFill>
            <a:round/>
            <a:headEnd/>
            <a:tailEnd/>
          </a:ln>
          <a:effectLst/>
        </p:spPr>
        <p:txBody>
          <a:bodyPr wrap="none" anchor="ctr"/>
          <a:lstStyle/>
          <a:p>
            <a:endParaRPr lang="en-US"/>
          </a:p>
        </p:txBody>
      </p:sp>
      <p:sp>
        <p:nvSpPr>
          <p:cNvPr id="486423" name="Oval 23"/>
          <p:cNvSpPr>
            <a:spLocks noChangeArrowheads="1"/>
          </p:cNvSpPr>
          <p:nvPr/>
        </p:nvSpPr>
        <p:spPr bwMode="auto">
          <a:xfrm>
            <a:off x="3155950" y="2492375"/>
            <a:ext cx="2805113" cy="2805113"/>
          </a:xfrm>
          <a:prstGeom prst="ellipse">
            <a:avLst/>
          </a:prstGeom>
          <a:gradFill rotWithShape="1">
            <a:gsLst>
              <a:gs pos="0">
                <a:schemeClr val="bg1"/>
              </a:gs>
              <a:gs pos="100000">
                <a:srgbClr val="EAEAEA">
                  <a:alpha val="88000"/>
                </a:srgbClr>
              </a:gs>
            </a:gsLst>
            <a:path path="shape">
              <a:fillToRect l="50000" t="50000" r="50000" b="50000"/>
            </a:path>
          </a:gradFill>
          <a:ln w="3175">
            <a:noFill/>
            <a:round/>
            <a:headEnd/>
            <a:tailEnd/>
          </a:ln>
          <a:effectLst/>
        </p:spPr>
        <p:txBody>
          <a:bodyPr wrap="none" anchor="ctr"/>
          <a:lstStyle/>
          <a:p>
            <a:endParaRPr lang="en-US"/>
          </a:p>
        </p:txBody>
      </p:sp>
      <p:sp>
        <p:nvSpPr>
          <p:cNvPr id="486404" name="Rectangle 4"/>
          <p:cNvSpPr>
            <a:spLocks noGrp="1" noChangeArrowheads="1"/>
          </p:cNvSpPr>
          <p:nvPr>
            <p:ph type="title"/>
          </p:nvPr>
        </p:nvSpPr>
        <p:spPr/>
        <p:txBody>
          <a:bodyPr/>
          <a:lstStyle/>
          <a:p>
            <a:r>
              <a:rPr lang="en-US" sz="4000"/>
              <a:t>Shielding Effect and </a:t>
            </a:r>
            <a:br>
              <a:rPr lang="en-US" sz="4000"/>
            </a:br>
            <a:r>
              <a:rPr lang="en-US" sz="4000"/>
              <a:t>Effective Nuclear Charge</a:t>
            </a:r>
          </a:p>
        </p:txBody>
      </p:sp>
      <p:sp>
        <p:nvSpPr>
          <p:cNvPr id="486406" name="Oval 6"/>
          <p:cNvSpPr>
            <a:spLocks noChangeArrowheads="1"/>
          </p:cNvSpPr>
          <p:nvPr/>
        </p:nvSpPr>
        <p:spPr bwMode="auto">
          <a:xfrm>
            <a:off x="3421063" y="2743200"/>
            <a:ext cx="2286000" cy="2286000"/>
          </a:xfrm>
          <a:prstGeom prst="ellipse">
            <a:avLst/>
          </a:prstGeom>
          <a:gradFill rotWithShape="1">
            <a:gsLst>
              <a:gs pos="0">
                <a:schemeClr val="bg1"/>
              </a:gs>
              <a:gs pos="100000">
                <a:schemeClr val="bg2">
                  <a:alpha val="27000"/>
                </a:schemeClr>
              </a:gs>
            </a:gsLst>
            <a:path path="shape">
              <a:fillToRect l="50000" t="50000" r="50000" b="50000"/>
            </a:path>
          </a:gradFill>
          <a:ln w="3175">
            <a:solidFill>
              <a:srgbClr val="333333"/>
            </a:solidFill>
            <a:round/>
            <a:headEnd/>
            <a:tailEnd/>
          </a:ln>
          <a:effectLst/>
        </p:spPr>
        <p:txBody>
          <a:bodyPr wrap="none" anchor="ctr"/>
          <a:lstStyle/>
          <a:p>
            <a:endParaRPr lang="en-US"/>
          </a:p>
        </p:txBody>
      </p:sp>
      <p:sp>
        <p:nvSpPr>
          <p:cNvPr id="486408" name="Oval 8"/>
          <p:cNvSpPr>
            <a:spLocks noChangeArrowheads="1"/>
          </p:cNvSpPr>
          <p:nvPr/>
        </p:nvSpPr>
        <p:spPr bwMode="auto">
          <a:xfrm>
            <a:off x="4427538" y="3756025"/>
            <a:ext cx="277812" cy="277813"/>
          </a:xfrm>
          <a:prstGeom prst="ellipse">
            <a:avLst/>
          </a:prstGeom>
          <a:solidFill>
            <a:schemeClr val="bg1"/>
          </a:solidFill>
          <a:ln w="19050">
            <a:solidFill>
              <a:srgbClr val="FF0000"/>
            </a:solidFill>
            <a:round/>
            <a:headEnd/>
            <a:tailEnd/>
          </a:ln>
          <a:effectLst/>
        </p:spPr>
        <p:txBody>
          <a:bodyPr wrap="none" anchor="ctr"/>
          <a:lstStyle/>
          <a:p>
            <a:pPr algn="ctr"/>
            <a:r>
              <a:rPr lang="en-US" b="1">
                <a:solidFill>
                  <a:srgbClr val="FF0000"/>
                </a:solidFill>
              </a:rPr>
              <a:t>+</a:t>
            </a:r>
          </a:p>
        </p:txBody>
      </p:sp>
      <p:grpSp>
        <p:nvGrpSpPr>
          <p:cNvPr id="486413" name="Group 13"/>
          <p:cNvGrpSpPr>
            <a:grpSpLocks/>
          </p:cNvGrpSpPr>
          <p:nvPr/>
        </p:nvGrpSpPr>
        <p:grpSpPr bwMode="auto">
          <a:xfrm>
            <a:off x="5857875" y="4808538"/>
            <a:ext cx="311150" cy="419100"/>
            <a:chOff x="2746" y="2552"/>
            <a:chExt cx="196" cy="264"/>
          </a:xfrm>
        </p:grpSpPr>
        <p:sp>
          <p:nvSpPr>
            <p:cNvPr id="486414" name="Oval 14"/>
            <p:cNvSpPr>
              <a:spLocks noChangeArrowheads="1"/>
            </p:cNvSpPr>
            <p:nvPr/>
          </p:nvSpPr>
          <p:spPr bwMode="auto">
            <a:xfrm>
              <a:off x="2771" y="2663"/>
              <a:ext cx="153" cy="153"/>
            </a:xfrm>
            <a:prstGeom prst="ellipse">
              <a:avLst/>
            </a:prstGeom>
            <a:solidFill>
              <a:schemeClr val="bg1"/>
            </a:solidFill>
            <a:ln w="19050">
              <a:solidFill>
                <a:schemeClr val="accent2"/>
              </a:solidFill>
              <a:round/>
              <a:headEnd/>
              <a:tailEnd/>
            </a:ln>
            <a:effectLst/>
          </p:spPr>
          <p:txBody>
            <a:bodyPr wrap="none" anchor="ctr"/>
            <a:lstStyle/>
            <a:p>
              <a:pPr algn="ctr"/>
              <a:endParaRPr lang="en-US"/>
            </a:p>
            <a:p>
              <a:pPr algn="ctr"/>
              <a:endParaRPr lang="en-US"/>
            </a:p>
          </p:txBody>
        </p:sp>
        <p:sp>
          <p:nvSpPr>
            <p:cNvPr id="486415" name="Text Box 15"/>
            <p:cNvSpPr txBox="1">
              <a:spLocks noChangeArrowheads="1"/>
            </p:cNvSpPr>
            <p:nvPr/>
          </p:nvSpPr>
          <p:spPr bwMode="auto">
            <a:xfrm>
              <a:off x="2746" y="2552"/>
              <a:ext cx="196" cy="231"/>
            </a:xfrm>
            <a:prstGeom prst="rect">
              <a:avLst/>
            </a:prstGeom>
            <a:noFill/>
            <a:ln w="19050">
              <a:noFill/>
              <a:miter lim="800000"/>
              <a:headEnd/>
              <a:tailEnd/>
            </a:ln>
            <a:effectLst/>
          </p:spPr>
          <p:txBody>
            <a:bodyPr wrap="none">
              <a:spAutoFit/>
            </a:bodyPr>
            <a:lstStyle/>
            <a:p>
              <a:r>
                <a:rPr lang="en-US" b="1">
                  <a:solidFill>
                    <a:schemeClr val="accent2"/>
                  </a:solidFill>
                </a:rPr>
                <a:t>_</a:t>
              </a:r>
            </a:p>
          </p:txBody>
        </p:sp>
      </p:grpSp>
      <p:grpSp>
        <p:nvGrpSpPr>
          <p:cNvPr id="486420" name="Group 20"/>
          <p:cNvGrpSpPr>
            <a:grpSpLocks/>
          </p:cNvGrpSpPr>
          <p:nvPr/>
        </p:nvGrpSpPr>
        <p:grpSpPr bwMode="auto">
          <a:xfrm>
            <a:off x="2957513" y="4800600"/>
            <a:ext cx="311150" cy="419100"/>
            <a:chOff x="1783" y="2839"/>
            <a:chExt cx="196" cy="264"/>
          </a:xfrm>
        </p:grpSpPr>
        <p:sp>
          <p:nvSpPr>
            <p:cNvPr id="486417" name="Oval 17"/>
            <p:cNvSpPr>
              <a:spLocks noChangeArrowheads="1"/>
            </p:cNvSpPr>
            <p:nvPr/>
          </p:nvSpPr>
          <p:spPr bwMode="auto">
            <a:xfrm>
              <a:off x="1808" y="2950"/>
              <a:ext cx="153" cy="153"/>
            </a:xfrm>
            <a:prstGeom prst="ellipse">
              <a:avLst/>
            </a:prstGeom>
            <a:solidFill>
              <a:schemeClr val="bg1"/>
            </a:solidFill>
            <a:ln w="19050">
              <a:solidFill>
                <a:schemeClr val="accent2"/>
              </a:solidFill>
              <a:round/>
              <a:headEnd/>
              <a:tailEnd/>
            </a:ln>
            <a:effectLst/>
          </p:spPr>
          <p:txBody>
            <a:bodyPr wrap="none" anchor="ctr"/>
            <a:lstStyle/>
            <a:p>
              <a:pPr algn="ctr"/>
              <a:endParaRPr lang="en-US"/>
            </a:p>
            <a:p>
              <a:pPr algn="ctr"/>
              <a:endParaRPr lang="en-US"/>
            </a:p>
          </p:txBody>
        </p:sp>
        <p:sp>
          <p:nvSpPr>
            <p:cNvPr id="486418" name="Text Box 18"/>
            <p:cNvSpPr txBox="1">
              <a:spLocks noChangeArrowheads="1"/>
            </p:cNvSpPr>
            <p:nvPr/>
          </p:nvSpPr>
          <p:spPr bwMode="auto">
            <a:xfrm>
              <a:off x="1783" y="2839"/>
              <a:ext cx="196" cy="231"/>
            </a:xfrm>
            <a:prstGeom prst="rect">
              <a:avLst/>
            </a:prstGeom>
            <a:noFill/>
            <a:ln w="19050">
              <a:noFill/>
              <a:miter lim="800000"/>
              <a:headEnd/>
              <a:tailEnd/>
            </a:ln>
            <a:effectLst/>
          </p:spPr>
          <p:txBody>
            <a:bodyPr wrap="none">
              <a:spAutoFit/>
            </a:bodyPr>
            <a:lstStyle/>
            <a:p>
              <a:r>
                <a:rPr lang="en-US" b="1">
                  <a:solidFill>
                    <a:schemeClr val="accent2"/>
                  </a:solidFill>
                </a:rPr>
                <a:t>_</a:t>
              </a:r>
            </a:p>
          </p:txBody>
        </p:sp>
      </p:grpSp>
      <p:sp>
        <p:nvSpPr>
          <p:cNvPr id="486424" name="Line 24"/>
          <p:cNvSpPr>
            <a:spLocks noChangeShapeType="1"/>
          </p:cNvSpPr>
          <p:nvPr/>
        </p:nvSpPr>
        <p:spPr bwMode="auto">
          <a:xfrm flipV="1">
            <a:off x="3200400" y="3984625"/>
            <a:ext cx="1241425" cy="1027113"/>
          </a:xfrm>
          <a:prstGeom prst="line">
            <a:avLst/>
          </a:prstGeom>
          <a:noFill/>
          <a:ln w="22225">
            <a:solidFill>
              <a:srgbClr val="FF0000"/>
            </a:solidFill>
            <a:round/>
            <a:headEnd/>
            <a:tailEnd type="triangle" w="med" len="med"/>
          </a:ln>
          <a:effectLst/>
        </p:spPr>
        <p:txBody>
          <a:bodyPr wrap="none" anchor="ctr"/>
          <a:lstStyle/>
          <a:p>
            <a:endParaRPr lang="en-US"/>
          </a:p>
        </p:txBody>
      </p:sp>
      <p:sp>
        <p:nvSpPr>
          <p:cNvPr id="486425" name="Line 25"/>
          <p:cNvSpPr>
            <a:spLocks noChangeShapeType="1"/>
          </p:cNvSpPr>
          <p:nvPr/>
        </p:nvSpPr>
        <p:spPr bwMode="auto">
          <a:xfrm flipH="1" flipV="1">
            <a:off x="4686300" y="3986213"/>
            <a:ext cx="1241425" cy="1027112"/>
          </a:xfrm>
          <a:prstGeom prst="line">
            <a:avLst/>
          </a:prstGeom>
          <a:noFill/>
          <a:ln w="22225">
            <a:solidFill>
              <a:srgbClr val="FF0000"/>
            </a:solidFill>
            <a:round/>
            <a:headEnd/>
            <a:tailEnd type="triangle" w="med" len="med"/>
          </a:ln>
          <a:effectLst/>
        </p:spPr>
        <p:txBody>
          <a:bodyPr wrap="none" anchor="ctr"/>
          <a:lstStyle/>
          <a:p>
            <a:endParaRPr lang="en-US"/>
          </a:p>
        </p:txBody>
      </p:sp>
      <p:sp>
        <p:nvSpPr>
          <p:cNvPr id="486410" name="Oval 10"/>
          <p:cNvSpPr>
            <a:spLocks noChangeArrowheads="1"/>
          </p:cNvSpPr>
          <p:nvPr/>
        </p:nvSpPr>
        <p:spPr bwMode="auto">
          <a:xfrm>
            <a:off x="4446588" y="4227513"/>
            <a:ext cx="242887" cy="242887"/>
          </a:xfrm>
          <a:prstGeom prst="ellipse">
            <a:avLst/>
          </a:prstGeom>
          <a:solidFill>
            <a:schemeClr val="bg1"/>
          </a:solidFill>
          <a:ln w="15875">
            <a:solidFill>
              <a:schemeClr val="accent2"/>
            </a:solidFill>
            <a:round/>
            <a:headEnd/>
            <a:tailEnd/>
          </a:ln>
          <a:effectLst/>
        </p:spPr>
        <p:txBody>
          <a:bodyPr wrap="none" anchor="ctr"/>
          <a:lstStyle/>
          <a:p>
            <a:pPr algn="ctr"/>
            <a:endParaRPr lang="en-US"/>
          </a:p>
          <a:p>
            <a:pPr algn="ctr"/>
            <a:endParaRPr lang="en-US"/>
          </a:p>
        </p:txBody>
      </p:sp>
      <p:sp>
        <p:nvSpPr>
          <p:cNvPr id="486411" name="Text Box 11"/>
          <p:cNvSpPr txBox="1">
            <a:spLocks noChangeArrowheads="1"/>
          </p:cNvSpPr>
          <p:nvPr/>
        </p:nvSpPr>
        <p:spPr bwMode="auto">
          <a:xfrm>
            <a:off x="4406900" y="4051300"/>
            <a:ext cx="311150" cy="366713"/>
          </a:xfrm>
          <a:prstGeom prst="rect">
            <a:avLst/>
          </a:prstGeom>
          <a:noFill/>
          <a:ln w="9525">
            <a:noFill/>
            <a:miter lim="800000"/>
            <a:headEnd/>
            <a:tailEnd/>
          </a:ln>
          <a:effectLst/>
        </p:spPr>
        <p:txBody>
          <a:bodyPr wrap="none">
            <a:spAutoFit/>
          </a:bodyPr>
          <a:lstStyle/>
          <a:p>
            <a:r>
              <a:rPr lang="en-US" b="1">
                <a:solidFill>
                  <a:schemeClr val="accent2"/>
                </a:solidFill>
              </a:rPr>
              <a:t>_</a:t>
            </a:r>
          </a:p>
        </p:txBody>
      </p:sp>
      <p:sp>
        <p:nvSpPr>
          <p:cNvPr id="486426" name="Line 26"/>
          <p:cNvSpPr>
            <a:spLocks noChangeShapeType="1"/>
          </p:cNvSpPr>
          <p:nvPr/>
        </p:nvSpPr>
        <p:spPr bwMode="auto">
          <a:xfrm flipV="1">
            <a:off x="4564063" y="4054475"/>
            <a:ext cx="0" cy="173038"/>
          </a:xfrm>
          <a:prstGeom prst="line">
            <a:avLst/>
          </a:prstGeom>
          <a:noFill/>
          <a:ln w="19050">
            <a:solidFill>
              <a:srgbClr val="FF0000"/>
            </a:solidFill>
            <a:round/>
            <a:headEnd/>
            <a:tailEnd type="triangle" w="med" len="med"/>
          </a:ln>
          <a:effectLst/>
        </p:spPr>
        <p:txBody>
          <a:bodyPr wrap="none" anchor="ctr"/>
          <a:lstStyle/>
          <a:p>
            <a:endParaRPr lang="en-US"/>
          </a:p>
        </p:txBody>
      </p:sp>
      <p:sp>
        <p:nvSpPr>
          <p:cNvPr id="486427" name="Line 27"/>
          <p:cNvSpPr>
            <a:spLocks noChangeShapeType="1"/>
          </p:cNvSpPr>
          <p:nvPr/>
        </p:nvSpPr>
        <p:spPr bwMode="auto">
          <a:xfrm>
            <a:off x="3243263" y="5124450"/>
            <a:ext cx="2640012" cy="0"/>
          </a:xfrm>
          <a:prstGeom prst="line">
            <a:avLst/>
          </a:prstGeom>
          <a:noFill/>
          <a:ln w="19050">
            <a:solidFill>
              <a:schemeClr val="accent2"/>
            </a:solidFill>
            <a:prstDash val="lgDash"/>
            <a:round/>
            <a:headEnd/>
            <a:tailEnd/>
          </a:ln>
          <a:effectLst/>
        </p:spPr>
        <p:txBody>
          <a:bodyPr wrap="none" anchor="ctr"/>
          <a:lstStyle/>
          <a:p>
            <a:endParaRPr lang="en-US"/>
          </a:p>
        </p:txBody>
      </p:sp>
      <p:sp>
        <p:nvSpPr>
          <p:cNvPr id="486428" name="Line 28"/>
          <p:cNvSpPr>
            <a:spLocks noChangeShapeType="1"/>
          </p:cNvSpPr>
          <p:nvPr/>
        </p:nvSpPr>
        <p:spPr bwMode="auto">
          <a:xfrm flipV="1">
            <a:off x="3225800" y="4416425"/>
            <a:ext cx="1233488" cy="638175"/>
          </a:xfrm>
          <a:prstGeom prst="line">
            <a:avLst/>
          </a:prstGeom>
          <a:noFill/>
          <a:ln w="19050">
            <a:solidFill>
              <a:schemeClr val="accent2"/>
            </a:solidFill>
            <a:prstDash val="lgDash"/>
            <a:round/>
            <a:headEnd/>
            <a:tailEnd/>
          </a:ln>
          <a:effectLst/>
        </p:spPr>
        <p:txBody>
          <a:bodyPr wrap="none" anchor="ctr"/>
          <a:lstStyle/>
          <a:p>
            <a:endParaRPr lang="en-US"/>
          </a:p>
        </p:txBody>
      </p:sp>
      <p:sp>
        <p:nvSpPr>
          <p:cNvPr id="486429" name="Line 29"/>
          <p:cNvSpPr>
            <a:spLocks noChangeShapeType="1"/>
          </p:cNvSpPr>
          <p:nvPr/>
        </p:nvSpPr>
        <p:spPr bwMode="auto">
          <a:xfrm flipH="1" flipV="1">
            <a:off x="4664075" y="4418013"/>
            <a:ext cx="1233488" cy="638175"/>
          </a:xfrm>
          <a:prstGeom prst="line">
            <a:avLst/>
          </a:prstGeom>
          <a:noFill/>
          <a:ln w="19050">
            <a:solidFill>
              <a:schemeClr val="accent2"/>
            </a:solidFill>
            <a:prstDash val="lgDash"/>
            <a:round/>
            <a:headEnd/>
            <a:tailEnd/>
          </a:ln>
          <a:effectLst/>
        </p:spPr>
        <p:txBody>
          <a:bodyPr wrap="none" anchor="ctr"/>
          <a:lstStyle/>
          <a:p>
            <a:endParaRPr lang="en-US"/>
          </a:p>
        </p:txBody>
      </p:sp>
      <p:sp>
        <p:nvSpPr>
          <p:cNvPr id="486430" name="Text Box 30"/>
          <p:cNvSpPr txBox="1">
            <a:spLocks noChangeArrowheads="1"/>
          </p:cNvSpPr>
          <p:nvPr/>
        </p:nvSpPr>
        <p:spPr bwMode="auto">
          <a:xfrm>
            <a:off x="3568700" y="6018213"/>
            <a:ext cx="1947863" cy="457200"/>
          </a:xfrm>
          <a:prstGeom prst="rect">
            <a:avLst/>
          </a:prstGeom>
          <a:noFill/>
          <a:ln w="9525">
            <a:noFill/>
            <a:miter lim="800000"/>
            <a:headEnd/>
            <a:tailEnd/>
          </a:ln>
          <a:effectLst/>
        </p:spPr>
        <p:txBody>
          <a:bodyPr wrap="none">
            <a:spAutoFit/>
          </a:bodyPr>
          <a:lstStyle/>
          <a:p>
            <a:r>
              <a:rPr lang="en-US" sz="2400"/>
              <a:t>Mg = [Ne]3</a:t>
            </a:r>
            <a:r>
              <a:rPr lang="en-US" sz="2400" i="1"/>
              <a:t>s</a:t>
            </a:r>
            <a:r>
              <a:rPr lang="en-US" sz="2400" baseline="30000"/>
              <a:t>2</a:t>
            </a:r>
          </a:p>
        </p:txBody>
      </p:sp>
      <p:grpSp>
        <p:nvGrpSpPr>
          <p:cNvPr id="486436" name="Group 36"/>
          <p:cNvGrpSpPr>
            <a:grpSpLocks/>
          </p:cNvGrpSpPr>
          <p:nvPr/>
        </p:nvGrpSpPr>
        <p:grpSpPr bwMode="auto">
          <a:xfrm>
            <a:off x="6883400" y="2019300"/>
            <a:ext cx="2092325" cy="781050"/>
            <a:chOff x="453" y="1401"/>
            <a:chExt cx="1318" cy="492"/>
          </a:xfrm>
        </p:grpSpPr>
        <p:sp>
          <p:nvSpPr>
            <p:cNvPr id="486431" name="Rectangle 31"/>
            <p:cNvSpPr>
              <a:spLocks noChangeArrowheads="1"/>
            </p:cNvSpPr>
            <p:nvPr/>
          </p:nvSpPr>
          <p:spPr bwMode="auto">
            <a:xfrm>
              <a:off x="453" y="1401"/>
              <a:ext cx="1318" cy="492"/>
            </a:xfrm>
            <a:prstGeom prst="rect">
              <a:avLst/>
            </a:prstGeom>
            <a:noFill/>
            <a:ln w="9525">
              <a:solidFill>
                <a:schemeClr val="tx1"/>
              </a:solidFill>
              <a:miter lim="800000"/>
              <a:headEnd/>
              <a:tailEnd/>
            </a:ln>
            <a:effectLst/>
          </p:spPr>
          <p:txBody>
            <a:bodyPr wrap="none" anchor="ctr"/>
            <a:lstStyle/>
            <a:p>
              <a:endParaRPr lang="en-US"/>
            </a:p>
          </p:txBody>
        </p:sp>
        <p:sp>
          <p:nvSpPr>
            <p:cNvPr id="486432" name="Line 32"/>
            <p:cNvSpPr>
              <a:spLocks noChangeShapeType="1"/>
            </p:cNvSpPr>
            <p:nvPr/>
          </p:nvSpPr>
          <p:spPr bwMode="auto">
            <a:xfrm>
              <a:off x="518" y="1560"/>
              <a:ext cx="362" cy="0"/>
            </a:xfrm>
            <a:prstGeom prst="line">
              <a:avLst/>
            </a:prstGeom>
            <a:noFill/>
            <a:ln w="19050">
              <a:solidFill>
                <a:srgbClr val="FF0000"/>
              </a:solidFill>
              <a:round/>
              <a:headEnd/>
              <a:tailEnd/>
            </a:ln>
            <a:effectLst/>
          </p:spPr>
          <p:txBody>
            <a:bodyPr wrap="none" anchor="ctr"/>
            <a:lstStyle/>
            <a:p>
              <a:endParaRPr lang="en-US"/>
            </a:p>
          </p:txBody>
        </p:sp>
        <p:sp>
          <p:nvSpPr>
            <p:cNvPr id="486433" name="Line 33"/>
            <p:cNvSpPr>
              <a:spLocks noChangeShapeType="1"/>
            </p:cNvSpPr>
            <p:nvPr/>
          </p:nvSpPr>
          <p:spPr bwMode="auto">
            <a:xfrm>
              <a:off x="524" y="1728"/>
              <a:ext cx="362" cy="0"/>
            </a:xfrm>
            <a:prstGeom prst="line">
              <a:avLst/>
            </a:prstGeom>
            <a:noFill/>
            <a:ln w="19050">
              <a:solidFill>
                <a:schemeClr val="accent2"/>
              </a:solidFill>
              <a:prstDash val="lgDash"/>
              <a:round/>
              <a:headEnd/>
              <a:tailEnd/>
            </a:ln>
            <a:effectLst/>
          </p:spPr>
          <p:txBody>
            <a:bodyPr wrap="none" anchor="ctr"/>
            <a:lstStyle/>
            <a:p>
              <a:endParaRPr lang="en-US"/>
            </a:p>
          </p:txBody>
        </p:sp>
        <p:sp>
          <p:nvSpPr>
            <p:cNvPr id="486434" name="Text Box 34"/>
            <p:cNvSpPr txBox="1">
              <a:spLocks noChangeArrowheads="1"/>
            </p:cNvSpPr>
            <p:nvPr/>
          </p:nvSpPr>
          <p:spPr bwMode="auto">
            <a:xfrm>
              <a:off x="945" y="1417"/>
              <a:ext cx="780" cy="231"/>
            </a:xfrm>
            <a:prstGeom prst="rect">
              <a:avLst/>
            </a:prstGeom>
            <a:noFill/>
            <a:ln w="9525">
              <a:noFill/>
              <a:miter lim="800000"/>
              <a:headEnd/>
              <a:tailEnd/>
            </a:ln>
            <a:effectLst/>
          </p:spPr>
          <p:txBody>
            <a:bodyPr wrap="none">
              <a:spAutoFit/>
            </a:bodyPr>
            <a:lstStyle/>
            <a:p>
              <a:r>
                <a:rPr lang="en-US"/>
                <a:t>attractions</a:t>
              </a:r>
            </a:p>
          </p:txBody>
        </p:sp>
        <p:sp>
          <p:nvSpPr>
            <p:cNvPr id="486435" name="Text Box 35"/>
            <p:cNvSpPr txBox="1">
              <a:spLocks noChangeArrowheads="1"/>
            </p:cNvSpPr>
            <p:nvPr/>
          </p:nvSpPr>
          <p:spPr bwMode="auto">
            <a:xfrm>
              <a:off x="945" y="1603"/>
              <a:ext cx="772" cy="231"/>
            </a:xfrm>
            <a:prstGeom prst="rect">
              <a:avLst/>
            </a:prstGeom>
            <a:noFill/>
            <a:ln w="9525">
              <a:noFill/>
              <a:miter lim="800000"/>
              <a:headEnd/>
              <a:tailEnd/>
            </a:ln>
            <a:effectLst/>
          </p:spPr>
          <p:txBody>
            <a:bodyPr wrap="none">
              <a:spAutoFit/>
            </a:bodyPr>
            <a:lstStyle/>
            <a:p>
              <a:r>
                <a:rPr lang="en-US"/>
                <a:t>repulsions</a:t>
              </a:r>
            </a:p>
          </p:txBody>
        </p:sp>
      </p:grpSp>
      <p:sp>
        <p:nvSpPr>
          <p:cNvPr id="486437" name="Rectangle 37"/>
          <p:cNvSpPr>
            <a:spLocks noChangeArrowheads="1"/>
          </p:cNvSpPr>
          <p:nvPr/>
        </p:nvSpPr>
        <p:spPr bwMode="auto">
          <a:xfrm>
            <a:off x="76200" y="6567488"/>
            <a:ext cx="3794125" cy="214312"/>
          </a:xfrm>
          <a:prstGeom prst="rect">
            <a:avLst/>
          </a:prstGeom>
          <a:noFill/>
          <a:ln w="9525">
            <a:noFill/>
            <a:miter lim="800000"/>
            <a:headEnd/>
            <a:tailEnd/>
          </a:ln>
          <a:effectLst/>
        </p:spPr>
        <p:txBody>
          <a:bodyPr wrap="none">
            <a:spAutoFit/>
          </a:bodyPr>
          <a:lstStyle/>
          <a:p>
            <a:r>
              <a:rPr lang="en-US" sz="800"/>
              <a:t>Hill, Petrucci, </a:t>
            </a:r>
            <a:r>
              <a:rPr lang="en-US" sz="800" u="sng"/>
              <a:t>General Chemistry An Integrated Approach</a:t>
            </a:r>
            <a:r>
              <a:rPr lang="en-US" sz="800"/>
              <a:t> 2nd Edition, page 336</a:t>
            </a:r>
          </a:p>
        </p:txBody>
      </p:sp>
      <p:sp>
        <p:nvSpPr>
          <p:cNvPr id="486438" name="Line 38"/>
          <p:cNvSpPr>
            <a:spLocks noChangeShapeType="1"/>
          </p:cNvSpPr>
          <p:nvPr/>
        </p:nvSpPr>
        <p:spPr bwMode="auto">
          <a:xfrm>
            <a:off x="6184900" y="5229225"/>
            <a:ext cx="493713" cy="298450"/>
          </a:xfrm>
          <a:prstGeom prst="line">
            <a:avLst/>
          </a:prstGeom>
          <a:noFill/>
          <a:ln w="19050">
            <a:solidFill>
              <a:schemeClr val="accent2"/>
            </a:solidFill>
            <a:round/>
            <a:headEnd/>
            <a:tailEnd type="triangle" w="med" len="med"/>
          </a:ln>
          <a:effectLst/>
        </p:spPr>
        <p:txBody>
          <a:bodyPr wrap="none" anchor="ctr"/>
          <a:lstStyle/>
          <a:p>
            <a:endParaRPr lang="en-US"/>
          </a:p>
        </p:txBody>
      </p:sp>
      <p:sp>
        <p:nvSpPr>
          <p:cNvPr id="486439" name="Line 39"/>
          <p:cNvSpPr>
            <a:spLocks noChangeShapeType="1"/>
          </p:cNvSpPr>
          <p:nvPr/>
        </p:nvSpPr>
        <p:spPr bwMode="auto">
          <a:xfrm>
            <a:off x="6318250" y="5116513"/>
            <a:ext cx="287338" cy="0"/>
          </a:xfrm>
          <a:prstGeom prst="line">
            <a:avLst/>
          </a:prstGeom>
          <a:noFill/>
          <a:ln w="19050">
            <a:solidFill>
              <a:schemeClr val="accent2"/>
            </a:solidFill>
            <a:round/>
            <a:headEnd/>
            <a:tailEnd type="triangle" w="med" len="med"/>
          </a:ln>
          <a:effectLst/>
        </p:spPr>
        <p:txBody>
          <a:bodyPr wrap="none" anchor="ctr"/>
          <a:lstStyle/>
          <a:p>
            <a:endParaRPr lang="en-US"/>
          </a:p>
        </p:txBody>
      </p:sp>
      <p:sp>
        <p:nvSpPr>
          <p:cNvPr id="486440" name="Line 40"/>
          <p:cNvSpPr>
            <a:spLocks noChangeShapeType="1"/>
          </p:cNvSpPr>
          <p:nvPr/>
        </p:nvSpPr>
        <p:spPr bwMode="auto">
          <a:xfrm flipH="1">
            <a:off x="2422525" y="5229225"/>
            <a:ext cx="493713" cy="298450"/>
          </a:xfrm>
          <a:prstGeom prst="line">
            <a:avLst/>
          </a:prstGeom>
          <a:noFill/>
          <a:ln w="19050">
            <a:solidFill>
              <a:schemeClr val="accent2"/>
            </a:solidFill>
            <a:round/>
            <a:headEnd/>
            <a:tailEnd type="triangle" w="med" len="med"/>
          </a:ln>
          <a:effectLst/>
        </p:spPr>
        <p:txBody>
          <a:bodyPr wrap="none" anchor="ctr"/>
          <a:lstStyle/>
          <a:p>
            <a:endParaRPr lang="en-US"/>
          </a:p>
        </p:txBody>
      </p:sp>
      <p:sp>
        <p:nvSpPr>
          <p:cNvPr id="486441" name="Line 41"/>
          <p:cNvSpPr>
            <a:spLocks noChangeShapeType="1"/>
          </p:cNvSpPr>
          <p:nvPr/>
        </p:nvSpPr>
        <p:spPr bwMode="auto">
          <a:xfrm flipH="1">
            <a:off x="2555875" y="5116513"/>
            <a:ext cx="287338" cy="0"/>
          </a:xfrm>
          <a:prstGeom prst="line">
            <a:avLst/>
          </a:prstGeom>
          <a:noFill/>
          <a:ln w="19050">
            <a:solidFill>
              <a:schemeClr val="accent2"/>
            </a:solidFill>
            <a:round/>
            <a:headEnd/>
            <a:tailEnd type="triangle" w="med" len="med"/>
          </a:ln>
          <a:effectLst/>
        </p:spPr>
        <p:txBody>
          <a:bodyPr wrap="none" anchor="ctr"/>
          <a:lstStyle/>
          <a:p>
            <a:endParaRPr lang="en-US"/>
          </a:p>
        </p:txBody>
      </p:sp>
      <p:grpSp>
        <p:nvGrpSpPr>
          <p:cNvPr id="486447" name="Group 47"/>
          <p:cNvGrpSpPr>
            <a:grpSpLocks/>
          </p:cNvGrpSpPr>
          <p:nvPr/>
        </p:nvGrpSpPr>
        <p:grpSpPr bwMode="auto">
          <a:xfrm>
            <a:off x="8153400" y="152400"/>
            <a:ext cx="895350" cy="1006475"/>
            <a:chOff x="5136" y="96"/>
            <a:chExt cx="564" cy="634"/>
          </a:xfrm>
        </p:grpSpPr>
        <p:sp>
          <p:nvSpPr>
            <p:cNvPr id="486443" name="Rectangle 43"/>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486444" name="Text Box 44"/>
            <p:cNvSpPr txBox="1">
              <a:spLocks noChangeArrowheads="1"/>
            </p:cNvSpPr>
            <p:nvPr/>
          </p:nvSpPr>
          <p:spPr bwMode="auto">
            <a:xfrm>
              <a:off x="5210" y="240"/>
              <a:ext cx="471" cy="365"/>
            </a:xfrm>
            <a:prstGeom prst="rect">
              <a:avLst/>
            </a:prstGeom>
            <a:noFill/>
            <a:ln w="9525">
              <a:noFill/>
              <a:miter lim="800000"/>
              <a:headEnd/>
              <a:tailEnd/>
            </a:ln>
            <a:effectLst/>
          </p:spPr>
          <p:txBody>
            <a:bodyPr wrap="none">
              <a:spAutoFit/>
            </a:bodyPr>
            <a:lstStyle/>
            <a:p>
              <a:r>
                <a:rPr lang="en-US" sz="3200"/>
                <a:t>Mg</a:t>
              </a:r>
            </a:p>
          </p:txBody>
        </p:sp>
        <p:sp>
          <p:nvSpPr>
            <p:cNvPr id="486445" name="Text Box 45"/>
            <p:cNvSpPr txBox="1">
              <a:spLocks noChangeArrowheads="1"/>
            </p:cNvSpPr>
            <p:nvPr/>
          </p:nvSpPr>
          <p:spPr bwMode="auto">
            <a:xfrm>
              <a:off x="5166" y="538"/>
              <a:ext cx="457" cy="192"/>
            </a:xfrm>
            <a:prstGeom prst="rect">
              <a:avLst/>
            </a:prstGeom>
            <a:noFill/>
            <a:ln w="9525">
              <a:noFill/>
              <a:miter lim="800000"/>
              <a:headEnd/>
              <a:tailEnd/>
            </a:ln>
            <a:effectLst/>
          </p:spPr>
          <p:txBody>
            <a:bodyPr wrap="none">
              <a:spAutoFit/>
            </a:bodyPr>
            <a:lstStyle/>
            <a:p>
              <a:r>
                <a:rPr lang="en-US" sz="1400" b="1">
                  <a:solidFill>
                    <a:srgbClr val="FF0000"/>
                  </a:solidFill>
                </a:rPr>
                <a:t>24.305</a:t>
              </a:r>
            </a:p>
          </p:txBody>
        </p:sp>
        <p:sp>
          <p:nvSpPr>
            <p:cNvPr id="486446" name="Text Box 46"/>
            <p:cNvSpPr txBox="1">
              <a:spLocks noChangeArrowheads="1"/>
            </p:cNvSpPr>
            <p:nvPr/>
          </p:nvSpPr>
          <p:spPr bwMode="auto">
            <a:xfrm>
              <a:off x="5424" y="96"/>
              <a:ext cx="276" cy="231"/>
            </a:xfrm>
            <a:prstGeom prst="rect">
              <a:avLst/>
            </a:prstGeom>
            <a:noFill/>
            <a:ln w="9525">
              <a:noFill/>
              <a:miter lim="800000"/>
              <a:headEnd/>
              <a:tailEnd/>
            </a:ln>
            <a:effectLst/>
          </p:spPr>
          <p:txBody>
            <a:bodyPr wrap="none">
              <a:spAutoFit/>
            </a:bodyPr>
            <a:lstStyle/>
            <a:p>
              <a:r>
                <a:rPr lang="en-US">
                  <a:solidFill>
                    <a:schemeClr val="accent2"/>
                  </a:solidFill>
                </a:rPr>
                <a:t>12</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86424"/>
                                        </p:tgtEl>
                                        <p:attrNameLst>
                                          <p:attrName>style.visibility</p:attrName>
                                        </p:attrNameLst>
                                      </p:cBhvr>
                                      <p:to>
                                        <p:strVal val="visible"/>
                                      </p:to>
                                    </p:set>
                                    <p:animEffect transition="in" filter="wipe(down)">
                                      <p:cBhvr>
                                        <p:cTn id="7" dur="500"/>
                                        <p:tgtEl>
                                          <p:spTgt spid="48642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86425"/>
                                        </p:tgtEl>
                                        <p:attrNameLst>
                                          <p:attrName>style.visibility</p:attrName>
                                        </p:attrNameLst>
                                      </p:cBhvr>
                                      <p:to>
                                        <p:strVal val="visible"/>
                                      </p:to>
                                    </p:set>
                                    <p:animEffect transition="in" filter="wipe(down)">
                                      <p:cBhvr>
                                        <p:cTn id="10" dur="500"/>
                                        <p:tgtEl>
                                          <p:spTgt spid="48642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86410"/>
                                        </p:tgtEl>
                                        <p:attrNameLst>
                                          <p:attrName>style.visibility</p:attrName>
                                        </p:attrNameLst>
                                      </p:cBhvr>
                                      <p:to>
                                        <p:strVal val="visible"/>
                                      </p:to>
                                    </p:set>
                                    <p:animEffect transition="in" filter="dissolve">
                                      <p:cBhvr>
                                        <p:cTn id="15" dur="500"/>
                                        <p:tgtEl>
                                          <p:spTgt spid="48641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86411"/>
                                        </p:tgtEl>
                                        <p:attrNameLst>
                                          <p:attrName>style.visibility</p:attrName>
                                        </p:attrNameLst>
                                      </p:cBhvr>
                                      <p:to>
                                        <p:strVal val="visible"/>
                                      </p:to>
                                    </p:set>
                                    <p:animEffect transition="in" filter="dissolve">
                                      <p:cBhvr>
                                        <p:cTn id="18" dur="500"/>
                                        <p:tgtEl>
                                          <p:spTgt spid="4864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486426"/>
                                        </p:tgtEl>
                                        <p:attrNameLst>
                                          <p:attrName>style.visibility</p:attrName>
                                        </p:attrNameLst>
                                      </p:cBhvr>
                                      <p:to>
                                        <p:strVal val="visible"/>
                                      </p:to>
                                    </p:set>
                                    <p:animEffect transition="in" filter="wipe(down)">
                                      <p:cBhvr>
                                        <p:cTn id="23" dur="500"/>
                                        <p:tgtEl>
                                          <p:spTgt spid="48642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6428"/>
                                        </p:tgtEl>
                                        <p:attrNameLst>
                                          <p:attrName>style.visibility</p:attrName>
                                        </p:attrNameLst>
                                      </p:cBhvr>
                                      <p:to>
                                        <p:strVal val="visible"/>
                                      </p:to>
                                    </p:set>
                                    <p:animEffect transition="in" filter="fade">
                                      <p:cBhvr>
                                        <p:cTn id="28" dur="2000"/>
                                        <p:tgtEl>
                                          <p:spTgt spid="48642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86429"/>
                                        </p:tgtEl>
                                        <p:attrNameLst>
                                          <p:attrName>style.visibility</p:attrName>
                                        </p:attrNameLst>
                                      </p:cBhvr>
                                      <p:to>
                                        <p:strVal val="visible"/>
                                      </p:to>
                                    </p:set>
                                    <p:animEffect transition="in" filter="fade">
                                      <p:cBhvr>
                                        <p:cTn id="31" dur="2000"/>
                                        <p:tgtEl>
                                          <p:spTgt spid="48642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486440"/>
                                        </p:tgtEl>
                                        <p:attrNameLst>
                                          <p:attrName>style.visibility</p:attrName>
                                        </p:attrNameLst>
                                      </p:cBhvr>
                                      <p:to>
                                        <p:strVal val="visible"/>
                                      </p:to>
                                    </p:set>
                                    <p:animEffect transition="in" filter="wipe(up)">
                                      <p:cBhvr>
                                        <p:cTn id="36" dur="500"/>
                                        <p:tgtEl>
                                          <p:spTgt spid="486440"/>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6438"/>
                                        </p:tgtEl>
                                        <p:attrNameLst>
                                          <p:attrName>style.visibility</p:attrName>
                                        </p:attrNameLst>
                                      </p:cBhvr>
                                      <p:to>
                                        <p:strVal val="visible"/>
                                      </p:to>
                                    </p:set>
                                    <p:animEffect transition="in" filter="wipe(up)">
                                      <p:cBhvr>
                                        <p:cTn id="39" dur="500"/>
                                        <p:tgtEl>
                                          <p:spTgt spid="48643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486427"/>
                                        </p:tgtEl>
                                        <p:attrNameLst>
                                          <p:attrName>style.visibility</p:attrName>
                                        </p:attrNameLst>
                                      </p:cBhvr>
                                      <p:to>
                                        <p:strVal val="visible"/>
                                      </p:to>
                                    </p:set>
                                    <p:animEffect transition="in" filter="fade">
                                      <p:cBhvr>
                                        <p:cTn id="44" dur="2000"/>
                                        <p:tgtEl>
                                          <p:spTgt spid="4864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486441"/>
                                        </p:tgtEl>
                                        <p:attrNameLst>
                                          <p:attrName>style.visibility</p:attrName>
                                        </p:attrNameLst>
                                      </p:cBhvr>
                                      <p:to>
                                        <p:strVal val="visible"/>
                                      </p:to>
                                    </p:set>
                                    <p:animEffect transition="in" filter="wipe(right)">
                                      <p:cBhvr>
                                        <p:cTn id="49" dur="500"/>
                                        <p:tgtEl>
                                          <p:spTgt spid="4864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86439"/>
                                        </p:tgtEl>
                                        <p:attrNameLst>
                                          <p:attrName>style.visibility</p:attrName>
                                        </p:attrNameLst>
                                      </p:cBhvr>
                                      <p:to>
                                        <p:strVal val="visible"/>
                                      </p:to>
                                    </p:set>
                                    <p:animEffect transition="in" filter="wipe(left)">
                                      <p:cBhvr>
                                        <p:cTn id="52" dur="500"/>
                                        <p:tgtEl>
                                          <p:spTgt spid="4864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24" grpId="0" animBg="1"/>
      <p:bldP spid="486425" grpId="0" animBg="1"/>
      <p:bldP spid="486410" grpId="0" animBg="1"/>
      <p:bldP spid="486411" grpId="0"/>
      <p:bldP spid="486426" grpId="0" animBg="1"/>
      <p:bldP spid="486427" grpId="0" animBg="1"/>
      <p:bldP spid="486428" grpId="0" animBg="1"/>
      <p:bldP spid="486429" grpId="0" animBg="1"/>
      <p:bldP spid="486438" grpId="0" animBg="1"/>
      <p:bldP spid="486439" grpId="0" animBg="1"/>
      <p:bldP spid="486440" grpId="0" animBg="1"/>
      <p:bldP spid="486441"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2354" name="Rectangle 2"/>
          <p:cNvSpPr>
            <a:spLocks noChangeArrowheads="1"/>
          </p:cNvSpPr>
          <p:nvPr/>
        </p:nvSpPr>
        <p:spPr bwMode="auto">
          <a:xfrm>
            <a:off x="466725" y="457200"/>
            <a:ext cx="8677275" cy="6262688"/>
          </a:xfrm>
          <a:prstGeom prst="rect">
            <a:avLst/>
          </a:prstGeom>
          <a:noFill/>
          <a:ln w="9525">
            <a:noFill/>
            <a:miter lim="800000"/>
            <a:headEnd/>
            <a:tailEnd/>
          </a:ln>
          <a:effectLst/>
        </p:spPr>
        <p:txBody>
          <a:bodyPr>
            <a:spAutoFit/>
          </a:bodyPr>
          <a:lstStyle/>
          <a:p>
            <a:r>
              <a:rPr lang="en-US" sz="1600"/>
              <a:t>39.  How are neutral atoms converted into cations?     </a:t>
            </a:r>
            <a:r>
              <a:rPr lang="en-US" sz="1600" b="1" i="1">
                <a:solidFill>
                  <a:srgbClr val="0000FF"/>
                </a:solidFill>
              </a:rPr>
              <a:t> </a:t>
            </a:r>
            <a:endParaRPr lang="en-US" sz="1600"/>
          </a:p>
          <a:p>
            <a:r>
              <a:rPr lang="en-US" sz="1600"/>
              <a:t>       How are neutral atoms converted into anions?	     </a:t>
            </a:r>
            <a:r>
              <a:rPr lang="en-US" sz="1600" b="1" i="1">
                <a:solidFill>
                  <a:srgbClr val="0000FF"/>
                </a:solidFill>
              </a:rPr>
              <a:t> </a:t>
            </a:r>
          </a:p>
          <a:p>
            <a:endParaRPr lang="en-US" sz="1000" b="1" i="1"/>
          </a:p>
          <a:p>
            <a:r>
              <a:rPr lang="en-US" sz="1600"/>
              <a:t>40.  Metals usually form what type of ions?	</a:t>
            </a:r>
            <a:r>
              <a:rPr lang="en-US" sz="1600" b="1" i="1">
                <a:solidFill>
                  <a:srgbClr val="0000CC"/>
                </a:solidFill>
              </a:rPr>
              <a:t> </a:t>
            </a:r>
            <a:r>
              <a:rPr lang="en-US" sz="1600"/>
              <a:t>	</a:t>
            </a:r>
          </a:p>
          <a:p>
            <a:r>
              <a:rPr lang="en-US" sz="1600"/>
              <a:t>       Nonmetals usually form what type of ions?	</a:t>
            </a:r>
            <a:r>
              <a:rPr lang="en-US" sz="1600" b="1" i="1">
                <a:solidFill>
                  <a:srgbClr val="0000CC"/>
                </a:solidFill>
              </a:rPr>
              <a:t> </a:t>
            </a:r>
          </a:p>
          <a:p>
            <a:endParaRPr lang="en-US" sz="1000" b="1" i="1">
              <a:solidFill>
                <a:srgbClr val="0000CC"/>
              </a:solidFill>
            </a:endParaRPr>
          </a:p>
          <a:p>
            <a:r>
              <a:rPr lang="en-US" sz="1600"/>
              <a:t>41.  What is ionization energy?</a:t>
            </a:r>
          </a:p>
          <a:p>
            <a:endParaRPr lang="en-US" sz="800"/>
          </a:p>
          <a:p>
            <a:r>
              <a:rPr lang="en-US" sz="1600" b="1" i="1"/>
              <a:t>	</a:t>
            </a:r>
            <a:r>
              <a:rPr lang="en-US" sz="1600" b="1" i="1">
                <a:solidFill>
                  <a:srgbClr val="0000FF"/>
                </a:solidFill>
              </a:rPr>
              <a:t> </a:t>
            </a:r>
          </a:p>
          <a:p>
            <a:endParaRPr lang="en-US" sz="800" b="1" i="1"/>
          </a:p>
          <a:p>
            <a:r>
              <a:rPr lang="en-US" sz="1600"/>
              <a:t>42.  What is the equation that illustrates ionization energy, and what does each symbol represent?	</a:t>
            </a:r>
          </a:p>
          <a:p>
            <a:endParaRPr lang="en-US" sz="800"/>
          </a:p>
          <a:p>
            <a:r>
              <a:rPr lang="en-US" sz="1600" b="1" i="1">
                <a:solidFill>
                  <a:srgbClr val="0000FF"/>
                </a:solidFill>
              </a:rPr>
              <a:t>	 </a:t>
            </a:r>
            <a:r>
              <a:rPr lang="en-US" sz="1600" b="1" i="1">
                <a:solidFill>
                  <a:srgbClr val="0000FF"/>
                </a:solidFill>
                <a:sym typeface="Wingdings" pitchFamily="2" charset="2"/>
              </a:rPr>
              <a:t>	</a:t>
            </a:r>
            <a:endParaRPr lang="en-US" sz="1600">
              <a:sym typeface="Wingdings" pitchFamily="2" charset="2"/>
            </a:endParaRPr>
          </a:p>
          <a:p>
            <a:endParaRPr lang="en-US" sz="1000" i="1">
              <a:sym typeface="Wingdings" pitchFamily="2" charset="2"/>
            </a:endParaRPr>
          </a:p>
          <a:p>
            <a:r>
              <a:rPr lang="en-US" sz="1600" i="1">
                <a:sym typeface="Wingdings" pitchFamily="2" charset="2"/>
              </a:rPr>
              <a:t>43.  What do we mean by the first, second, and third ionization energies for a particular atom?</a:t>
            </a:r>
          </a:p>
          <a:p>
            <a:endParaRPr lang="en-US" sz="800" b="1" i="1">
              <a:solidFill>
                <a:srgbClr val="0000FF"/>
              </a:solidFill>
              <a:sym typeface="Wingdings" pitchFamily="2" charset="2"/>
            </a:endParaRPr>
          </a:p>
          <a:p>
            <a:r>
              <a:rPr lang="en-US" sz="1600" b="1" i="1">
                <a:solidFill>
                  <a:srgbClr val="0000FF"/>
                </a:solidFill>
                <a:sym typeface="Wingdings" pitchFamily="2" charset="2"/>
              </a:rPr>
              <a:t>	 </a:t>
            </a:r>
          </a:p>
          <a:p>
            <a:endParaRPr lang="en-US" sz="1000">
              <a:sym typeface="Wingdings" pitchFamily="2" charset="2"/>
            </a:endParaRPr>
          </a:p>
          <a:p>
            <a:r>
              <a:rPr lang="en-US" sz="1600" i="1">
                <a:sym typeface="Wingdings" pitchFamily="2" charset="2"/>
              </a:rPr>
              <a:t>44.  Why does each successive ionization require more energy than the previous one?</a:t>
            </a:r>
          </a:p>
          <a:p>
            <a:endParaRPr lang="en-US" sz="800" b="1" i="1">
              <a:solidFill>
                <a:srgbClr val="0000FF"/>
              </a:solidFill>
              <a:sym typeface="Wingdings" pitchFamily="2" charset="2"/>
            </a:endParaRPr>
          </a:p>
          <a:p>
            <a:r>
              <a:rPr lang="en-US" sz="1600" b="1" i="1">
                <a:solidFill>
                  <a:srgbClr val="0000FF"/>
                </a:solidFill>
                <a:sym typeface="Wingdings" pitchFamily="2" charset="2"/>
              </a:rPr>
              <a:t>	 </a:t>
            </a:r>
          </a:p>
          <a:p>
            <a:endParaRPr lang="en-US" sz="1000">
              <a:sym typeface="Wingdings" pitchFamily="2" charset="2"/>
            </a:endParaRPr>
          </a:p>
          <a:p>
            <a:r>
              <a:rPr lang="en-US" sz="1600" i="1">
                <a:sym typeface="Wingdings" pitchFamily="2" charset="2"/>
              </a:rPr>
              <a:t>45.  What is the general trend of ionization energy as you go from left to right across the periodic table?      </a:t>
            </a:r>
            <a:endParaRPr lang="en-US" sz="800" i="1">
              <a:sym typeface="Wingdings" pitchFamily="2" charset="2"/>
            </a:endParaRPr>
          </a:p>
          <a:p>
            <a:r>
              <a:rPr lang="en-US" sz="800" i="1">
                <a:sym typeface="Wingdings" pitchFamily="2" charset="2"/>
              </a:rPr>
              <a:t>                                          	</a:t>
            </a:r>
            <a:r>
              <a:rPr lang="en-US" sz="1600" b="1" i="1">
                <a:solidFill>
                  <a:srgbClr val="0000FF"/>
                </a:solidFill>
                <a:sym typeface="Wingdings" pitchFamily="2" charset="2"/>
              </a:rPr>
              <a:t> </a:t>
            </a:r>
          </a:p>
          <a:p>
            <a:endParaRPr lang="en-US" sz="1000" b="1" i="1">
              <a:sym typeface="Wingdings" pitchFamily="2" charset="2"/>
            </a:endParaRPr>
          </a:p>
          <a:p>
            <a:r>
              <a:rPr lang="en-US" sz="1600">
                <a:sym typeface="Wingdings" pitchFamily="2" charset="2"/>
              </a:rPr>
              <a:t>46.</a:t>
            </a:r>
            <a:r>
              <a:rPr lang="en-US" sz="1600" i="1">
                <a:sym typeface="Wingdings" pitchFamily="2" charset="2"/>
              </a:rPr>
              <a:t>  What is the general trend of ionization energy as you go down a group on the periodic table?      </a:t>
            </a:r>
            <a:endParaRPr lang="en-US" sz="800" i="1">
              <a:sym typeface="Wingdings" pitchFamily="2" charset="2"/>
            </a:endParaRPr>
          </a:p>
          <a:p>
            <a:r>
              <a:rPr lang="en-US" sz="800" i="1">
                <a:sym typeface="Wingdings" pitchFamily="2" charset="2"/>
              </a:rPr>
              <a:t>		</a:t>
            </a:r>
            <a:r>
              <a:rPr lang="en-US" sz="1600" b="1" i="1">
                <a:solidFill>
                  <a:srgbClr val="0000FF"/>
                </a:solidFill>
                <a:sym typeface="Wingdings" pitchFamily="2" charset="2"/>
              </a:rPr>
              <a:t> </a:t>
            </a:r>
          </a:p>
        </p:txBody>
      </p:sp>
      <p:sp>
        <p:nvSpPr>
          <p:cNvPr id="612355" name="Rectangle 3"/>
          <p:cNvSpPr>
            <a:spLocks noChangeArrowheads="1"/>
          </p:cNvSpPr>
          <p:nvPr/>
        </p:nvSpPr>
        <p:spPr bwMode="auto">
          <a:xfrm>
            <a:off x="5334000" y="460375"/>
            <a:ext cx="2043113" cy="336550"/>
          </a:xfrm>
          <a:prstGeom prst="rect">
            <a:avLst/>
          </a:prstGeom>
          <a:noFill/>
          <a:ln w="9525">
            <a:noFill/>
            <a:miter lim="800000"/>
            <a:headEnd/>
            <a:tailEnd/>
          </a:ln>
          <a:effectLst/>
        </p:spPr>
        <p:txBody>
          <a:bodyPr wrap="none">
            <a:spAutoFit/>
          </a:bodyPr>
          <a:lstStyle/>
          <a:p>
            <a:r>
              <a:rPr lang="en-US" sz="1600" b="1" i="1">
                <a:solidFill>
                  <a:srgbClr val="0000FF"/>
                </a:solidFill>
              </a:rPr>
              <a:t>LOSE ELECTRONS</a:t>
            </a:r>
          </a:p>
        </p:txBody>
      </p:sp>
      <p:sp>
        <p:nvSpPr>
          <p:cNvPr id="612356" name="Rectangle 4"/>
          <p:cNvSpPr>
            <a:spLocks noChangeArrowheads="1"/>
          </p:cNvSpPr>
          <p:nvPr/>
        </p:nvSpPr>
        <p:spPr bwMode="auto">
          <a:xfrm>
            <a:off x="5318125" y="703263"/>
            <a:ext cx="2425700" cy="336550"/>
          </a:xfrm>
          <a:prstGeom prst="rect">
            <a:avLst/>
          </a:prstGeom>
          <a:noFill/>
          <a:ln w="9525">
            <a:noFill/>
            <a:miter lim="800000"/>
            <a:headEnd/>
            <a:tailEnd/>
          </a:ln>
          <a:effectLst/>
        </p:spPr>
        <p:txBody>
          <a:bodyPr wrap="none">
            <a:spAutoFit/>
          </a:bodyPr>
          <a:lstStyle/>
          <a:p>
            <a:r>
              <a:rPr lang="en-US" sz="1600" b="1" i="1">
                <a:solidFill>
                  <a:srgbClr val="0000FF"/>
                </a:solidFill>
              </a:rPr>
              <a:t>ACQUIRE ELECTRONS</a:t>
            </a:r>
          </a:p>
        </p:txBody>
      </p:sp>
      <p:sp>
        <p:nvSpPr>
          <p:cNvPr id="612357" name="Rectangle 5"/>
          <p:cNvSpPr>
            <a:spLocks noChangeArrowheads="1"/>
          </p:cNvSpPr>
          <p:nvPr/>
        </p:nvSpPr>
        <p:spPr bwMode="auto">
          <a:xfrm>
            <a:off x="5041900" y="1095375"/>
            <a:ext cx="1096963" cy="336550"/>
          </a:xfrm>
          <a:prstGeom prst="rect">
            <a:avLst/>
          </a:prstGeom>
          <a:noFill/>
          <a:ln w="9525">
            <a:noFill/>
            <a:miter lim="800000"/>
            <a:headEnd/>
            <a:tailEnd/>
          </a:ln>
          <a:effectLst/>
        </p:spPr>
        <p:txBody>
          <a:bodyPr wrap="none">
            <a:spAutoFit/>
          </a:bodyPr>
          <a:lstStyle/>
          <a:p>
            <a:r>
              <a:rPr lang="en-US" sz="1600" b="1" i="1">
                <a:solidFill>
                  <a:srgbClr val="0000CC"/>
                </a:solidFill>
              </a:rPr>
              <a:t>CATIONS</a:t>
            </a:r>
          </a:p>
        </p:txBody>
      </p:sp>
      <p:sp>
        <p:nvSpPr>
          <p:cNvPr id="612358" name="Rectangle 6"/>
          <p:cNvSpPr>
            <a:spLocks noChangeArrowheads="1"/>
          </p:cNvSpPr>
          <p:nvPr/>
        </p:nvSpPr>
        <p:spPr bwMode="auto">
          <a:xfrm>
            <a:off x="5037138" y="1338263"/>
            <a:ext cx="973137" cy="336550"/>
          </a:xfrm>
          <a:prstGeom prst="rect">
            <a:avLst/>
          </a:prstGeom>
          <a:noFill/>
          <a:ln w="9525">
            <a:noFill/>
            <a:miter lim="800000"/>
            <a:headEnd/>
            <a:tailEnd/>
          </a:ln>
          <a:effectLst/>
        </p:spPr>
        <p:txBody>
          <a:bodyPr wrap="none">
            <a:spAutoFit/>
          </a:bodyPr>
          <a:lstStyle/>
          <a:p>
            <a:r>
              <a:rPr lang="en-US" sz="1600" b="1" i="1">
                <a:solidFill>
                  <a:srgbClr val="0000CC"/>
                </a:solidFill>
              </a:rPr>
              <a:t>ANIONS</a:t>
            </a:r>
          </a:p>
        </p:txBody>
      </p:sp>
      <p:sp>
        <p:nvSpPr>
          <p:cNvPr id="612359" name="Rectangle 7"/>
          <p:cNvSpPr>
            <a:spLocks noChangeArrowheads="1"/>
          </p:cNvSpPr>
          <p:nvPr/>
        </p:nvSpPr>
        <p:spPr bwMode="auto">
          <a:xfrm>
            <a:off x="1382713" y="2103438"/>
            <a:ext cx="7086600" cy="336550"/>
          </a:xfrm>
          <a:prstGeom prst="rect">
            <a:avLst/>
          </a:prstGeom>
          <a:noFill/>
          <a:ln w="9525">
            <a:noFill/>
            <a:miter lim="800000"/>
            <a:headEnd/>
            <a:tailEnd/>
          </a:ln>
          <a:effectLst/>
        </p:spPr>
        <p:txBody>
          <a:bodyPr wrap="none">
            <a:spAutoFit/>
          </a:bodyPr>
          <a:lstStyle/>
          <a:p>
            <a:r>
              <a:rPr lang="en-US" sz="1600" b="1" i="1">
                <a:solidFill>
                  <a:srgbClr val="0000FF"/>
                </a:solidFill>
              </a:rPr>
              <a:t>THE ENERGY REQUIRED TO REMOVE AN ELECTRON FROM AN ATOM</a:t>
            </a:r>
          </a:p>
        </p:txBody>
      </p:sp>
      <p:sp>
        <p:nvSpPr>
          <p:cNvPr id="612360" name="Rectangle 8"/>
          <p:cNvSpPr>
            <a:spLocks noChangeArrowheads="1"/>
          </p:cNvSpPr>
          <p:nvPr/>
        </p:nvSpPr>
        <p:spPr bwMode="auto">
          <a:xfrm>
            <a:off x="1377950" y="3082925"/>
            <a:ext cx="4873625" cy="336550"/>
          </a:xfrm>
          <a:prstGeom prst="rect">
            <a:avLst/>
          </a:prstGeom>
          <a:noFill/>
          <a:ln w="9525">
            <a:noFill/>
            <a:miter lim="800000"/>
            <a:headEnd/>
            <a:tailEnd/>
          </a:ln>
          <a:effectLst/>
        </p:spPr>
        <p:txBody>
          <a:bodyPr wrap="none">
            <a:spAutoFit/>
          </a:bodyPr>
          <a:lstStyle/>
          <a:p>
            <a:r>
              <a:rPr lang="en-US" sz="1600" b="1" i="1">
                <a:solidFill>
                  <a:srgbClr val="0000FF"/>
                </a:solidFill>
              </a:rPr>
              <a:t>M (g)    +    ionization energy   </a:t>
            </a:r>
            <a:r>
              <a:rPr lang="en-US" sz="1600" b="1" i="1">
                <a:solidFill>
                  <a:srgbClr val="0000FF"/>
                </a:solidFill>
                <a:sym typeface="Wingdings" pitchFamily="2" charset="2"/>
              </a:rPr>
              <a:t></a:t>
            </a:r>
            <a:r>
              <a:rPr lang="en-US" sz="1600" b="1" i="1">
                <a:solidFill>
                  <a:srgbClr val="0000FF"/>
                </a:solidFill>
              </a:rPr>
              <a:t>    </a:t>
            </a:r>
            <a:r>
              <a:rPr lang="en-US" sz="1600" b="1" i="1">
                <a:solidFill>
                  <a:srgbClr val="0000FF"/>
                </a:solidFill>
                <a:sym typeface="Wingdings" pitchFamily="2" charset="2"/>
              </a:rPr>
              <a:t>M</a:t>
            </a:r>
            <a:r>
              <a:rPr lang="en-US" sz="1600" b="1" i="1" baseline="30000">
                <a:solidFill>
                  <a:srgbClr val="0000FF"/>
                </a:solidFill>
                <a:sym typeface="Wingdings" pitchFamily="2" charset="2"/>
              </a:rPr>
              <a:t>1+</a:t>
            </a:r>
            <a:r>
              <a:rPr lang="en-US" sz="1600" b="1" i="1">
                <a:solidFill>
                  <a:srgbClr val="0000FF"/>
                </a:solidFill>
                <a:sym typeface="Wingdings" pitchFamily="2" charset="2"/>
              </a:rPr>
              <a:t>(g)    +    e</a:t>
            </a:r>
            <a:r>
              <a:rPr lang="en-US" sz="1600" b="1" i="1" baseline="30000">
                <a:solidFill>
                  <a:srgbClr val="0000FF"/>
                </a:solidFill>
                <a:sym typeface="Wingdings" pitchFamily="2" charset="2"/>
              </a:rPr>
              <a:t>–</a:t>
            </a:r>
          </a:p>
        </p:txBody>
      </p:sp>
      <p:sp>
        <p:nvSpPr>
          <p:cNvPr id="612361" name="Rectangle 9"/>
          <p:cNvSpPr>
            <a:spLocks noChangeArrowheads="1"/>
          </p:cNvSpPr>
          <p:nvPr/>
        </p:nvSpPr>
        <p:spPr bwMode="auto">
          <a:xfrm>
            <a:off x="1384300" y="3848100"/>
            <a:ext cx="6765925" cy="336550"/>
          </a:xfrm>
          <a:prstGeom prst="rect">
            <a:avLst/>
          </a:prstGeom>
          <a:noFill/>
          <a:ln w="9525">
            <a:noFill/>
            <a:miter lim="800000"/>
            <a:headEnd/>
            <a:tailEnd/>
          </a:ln>
          <a:effectLst/>
        </p:spPr>
        <p:txBody>
          <a:bodyPr wrap="none">
            <a:spAutoFit/>
          </a:bodyPr>
          <a:lstStyle/>
          <a:p>
            <a:r>
              <a:rPr lang="en-US" sz="1600" b="1" i="1">
                <a:solidFill>
                  <a:srgbClr val="0000FF"/>
                </a:solidFill>
                <a:sym typeface="Wingdings" pitchFamily="2" charset="2"/>
              </a:rPr>
              <a:t>ENERGY REQUIRED TO REMOVE THE 1</a:t>
            </a:r>
            <a:r>
              <a:rPr lang="en-US" sz="1600" b="1" i="1" baseline="30000">
                <a:solidFill>
                  <a:srgbClr val="0000FF"/>
                </a:solidFill>
                <a:sym typeface="Wingdings" pitchFamily="2" charset="2"/>
              </a:rPr>
              <a:t>st</a:t>
            </a:r>
            <a:r>
              <a:rPr lang="en-US" sz="1600" b="1" i="1">
                <a:solidFill>
                  <a:srgbClr val="0000FF"/>
                </a:solidFill>
                <a:sym typeface="Wingdings" pitchFamily="2" charset="2"/>
              </a:rPr>
              <a:t>, 2</a:t>
            </a:r>
            <a:r>
              <a:rPr lang="en-US" sz="1600" b="1" i="1" baseline="30000">
                <a:solidFill>
                  <a:srgbClr val="0000FF"/>
                </a:solidFill>
                <a:sym typeface="Wingdings" pitchFamily="2" charset="2"/>
              </a:rPr>
              <a:t>nd</a:t>
            </a:r>
            <a:r>
              <a:rPr lang="en-US" sz="1600" b="1" i="1">
                <a:solidFill>
                  <a:srgbClr val="0000FF"/>
                </a:solidFill>
                <a:sym typeface="Wingdings" pitchFamily="2" charset="2"/>
              </a:rPr>
              <a:t>, AND 3</a:t>
            </a:r>
            <a:r>
              <a:rPr lang="en-US" sz="1600" b="1" i="1" baseline="30000">
                <a:solidFill>
                  <a:srgbClr val="0000FF"/>
                </a:solidFill>
                <a:sym typeface="Wingdings" pitchFamily="2" charset="2"/>
              </a:rPr>
              <a:t>rd</a:t>
            </a:r>
            <a:r>
              <a:rPr lang="en-US" sz="1600" b="1" i="1">
                <a:solidFill>
                  <a:srgbClr val="0000FF"/>
                </a:solidFill>
                <a:sym typeface="Wingdings" pitchFamily="2" charset="2"/>
              </a:rPr>
              <a:t> ELECTRONS</a:t>
            </a:r>
          </a:p>
        </p:txBody>
      </p:sp>
      <p:sp>
        <p:nvSpPr>
          <p:cNvPr id="612362" name="Rectangle 10"/>
          <p:cNvSpPr>
            <a:spLocks noChangeArrowheads="1"/>
          </p:cNvSpPr>
          <p:nvPr/>
        </p:nvSpPr>
        <p:spPr bwMode="auto">
          <a:xfrm>
            <a:off x="1384300" y="4603750"/>
            <a:ext cx="7667625" cy="336550"/>
          </a:xfrm>
          <a:prstGeom prst="rect">
            <a:avLst/>
          </a:prstGeom>
          <a:noFill/>
          <a:ln w="9525">
            <a:noFill/>
            <a:miter lim="800000"/>
            <a:headEnd/>
            <a:tailEnd/>
          </a:ln>
          <a:effectLst/>
        </p:spPr>
        <p:txBody>
          <a:bodyPr wrap="none">
            <a:spAutoFit/>
          </a:bodyPr>
          <a:lstStyle/>
          <a:p>
            <a:r>
              <a:rPr lang="en-US" sz="1600" b="1" i="1">
                <a:solidFill>
                  <a:srgbClr val="0000FF"/>
                </a:solidFill>
                <a:sym typeface="Wingdings" pitchFamily="2" charset="2"/>
              </a:rPr>
              <a:t>(+) NUCLEUS HOLDS ON TIGHTER TO THE FEWER REMAINING ELECTRONS</a:t>
            </a:r>
          </a:p>
        </p:txBody>
      </p:sp>
      <p:sp>
        <p:nvSpPr>
          <p:cNvPr id="612363" name="Rectangle 11"/>
          <p:cNvSpPr>
            <a:spLocks noChangeArrowheads="1"/>
          </p:cNvSpPr>
          <p:nvPr/>
        </p:nvSpPr>
        <p:spPr bwMode="auto">
          <a:xfrm>
            <a:off x="2293938" y="5491163"/>
            <a:ext cx="1365250" cy="336550"/>
          </a:xfrm>
          <a:prstGeom prst="rect">
            <a:avLst/>
          </a:prstGeom>
          <a:noFill/>
          <a:ln w="9525">
            <a:noFill/>
            <a:miter lim="800000"/>
            <a:headEnd/>
            <a:tailEnd/>
          </a:ln>
          <a:effectLst/>
        </p:spPr>
        <p:txBody>
          <a:bodyPr wrap="none">
            <a:spAutoFit/>
          </a:bodyPr>
          <a:lstStyle/>
          <a:p>
            <a:r>
              <a:rPr lang="en-US" sz="1600" b="1" i="1">
                <a:solidFill>
                  <a:srgbClr val="0000FF"/>
                </a:solidFill>
                <a:sym typeface="Wingdings" pitchFamily="2" charset="2"/>
              </a:rPr>
              <a:t>INCREASES</a:t>
            </a:r>
          </a:p>
        </p:txBody>
      </p:sp>
      <p:sp>
        <p:nvSpPr>
          <p:cNvPr id="612364" name="Rectangle 12"/>
          <p:cNvSpPr>
            <a:spLocks noChangeArrowheads="1"/>
          </p:cNvSpPr>
          <p:nvPr/>
        </p:nvSpPr>
        <p:spPr bwMode="auto">
          <a:xfrm>
            <a:off x="2292350" y="6376988"/>
            <a:ext cx="1443038" cy="336550"/>
          </a:xfrm>
          <a:prstGeom prst="rect">
            <a:avLst/>
          </a:prstGeom>
          <a:noFill/>
          <a:ln w="9525">
            <a:noFill/>
            <a:miter lim="800000"/>
            <a:headEnd/>
            <a:tailEnd/>
          </a:ln>
          <a:effectLst/>
        </p:spPr>
        <p:txBody>
          <a:bodyPr wrap="none">
            <a:spAutoFit/>
          </a:bodyPr>
          <a:lstStyle/>
          <a:p>
            <a:r>
              <a:rPr lang="en-US" sz="1600" b="1" i="1">
                <a:solidFill>
                  <a:srgbClr val="0000FF"/>
                </a:solidFill>
                <a:sym typeface="Wingdings" pitchFamily="2" charset="2"/>
              </a:rPr>
              <a:t>DECREASES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2355"/>
                                        </p:tgtEl>
                                        <p:attrNameLst>
                                          <p:attrName>style.visibility</p:attrName>
                                        </p:attrNameLst>
                                      </p:cBhvr>
                                      <p:to>
                                        <p:strVal val="visible"/>
                                      </p:to>
                                    </p:set>
                                    <p:animEffect transition="in" filter="dissolve">
                                      <p:cBhvr>
                                        <p:cTn id="7" dur="500"/>
                                        <p:tgtEl>
                                          <p:spTgt spid="61235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2356"/>
                                        </p:tgtEl>
                                        <p:attrNameLst>
                                          <p:attrName>style.visibility</p:attrName>
                                        </p:attrNameLst>
                                      </p:cBhvr>
                                      <p:to>
                                        <p:strVal val="visible"/>
                                      </p:to>
                                    </p:set>
                                    <p:animEffect transition="in" filter="dissolve">
                                      <p:cBhvr>
                                        <p:cTn id="12" dur="500"/>
                                        <p:tgtEl>
                                          <p:spTgt spid="612356"/>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12355"/>
                                        </p:tgtEl>
                                        <p:attrNameLst>
                                          <p:attrName>style.opacity</p:attrName>
                                        </p:attrNameLst>
                                      </p:cBhvr>
                                      <p:to>
                                        <p:strVal val="0.5"/>
                                      </p:to>
                                    </p:set>
                                    <p:animEffect filter="image" prLst="opacity: 0.5">
                                      <p:cBhvr rctx="IE">
                                        <p:cTn id="16" dur="indefinite"/>
                                        <p:tgtEl>
                                          <p:spTgt spid="612355"/>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12357"/>
                                        </p:tgtEl>
                                        <p:attrNameLst>
                                          <p:attrName>style.visibility</p:attrName>
                                        </p:attrNameLst>
                                      </p:cBhvr>
                                      <p:to>
                                        <p:strVal val="visible"/>
                                      </p:to>
                                    </p:set>
                                    <p:animEffect transition="in" filter="dissolve">
                                      <p:cBhvr>
                                        <p:cTn id="21" dur="500"/>
                                        <p:tgtEl>
                                          <p:spTgt spid="612357"/>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12356"/>
                                        </p:tgtEl>
                                        <p:attrNameLst>
                                          <p:attrName>style.opacity</p:attrName>
                                        </p:attrNameLst>
                                      </p:cBhvr>
                                      <p:to>
                                        <p:strVal val="0.5"/>
                                      </p:to>
                                    </p:set>
                                    <p:animEffect filter="image" prLst="opacity: 0.5">
                                      <p:cBhvr rctx="IE">
                                        <p:cTn id="25" dur="indefinite"/>
                                        <p:tgtEl>
                                          <p:spTgt spid="61235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12358"/>
                                        </p:tgtEl>
                                        <p:attrNameLst>
                                          <p:attrName>style.visibility</p:attrName>
                                        </p:attrNameLst>
                                      </p:cBhvr>
                                      <p:to>
                                        <p:strVal val="visible"/>
                                      </p:to>
                                    </p:set>
                                    <p:animEffect transition="in" filter="dissolve">
                                      <p:cBhvr>
                                        <p:cTn id="30" dur="500"/>
                                        <p:tgtEl>
                                          <p:spTgt spid="612358"/>
                                        </p:tgtEl>
                                      </p:cBhvr>
                                    </p:animEffect>
                                  </p:childTnLst>
                                </p:cTn>
                              </p:par>
                            </p:childTnLst>
                          </p:cTn>
                        </p:par>
                        <p:par>
                          <p:cTn id="31" fill="hold">
                            <p:stCondLst>
                              <p:cond delay="500"/>
                            </p:stCondLst>
                            <p:childTnLst>
                              <p:par>
                                <p:cTn id="32" presetID="9" presetClass="emph" presetSubtype="0" grpId="1" nodeType="afterEffect">
                                  <p:stCondLst>
                                    <p:cond delay="0"/>
                                  </p:stCondLst>
                                  <p:childTnLst>
                                    <p:set>
                                      <p:cBhvr rctx="PPT">
                                        <p:cTn id="33" dur="indefinite"/>
                                        <p:tgtEl>
                                          <p:spTgt spid="612357"/>
                                        </p:tgtEl>
                                        <p:attrNameLst>
                                          <p:attrName>style.opacity</p:attrName>
                                        </p:attrNameLst>
                                      </p:cBhvr>
                                      <p:to>
                                        <p:strVal val="0.5"/>
                                      </p:to>
                                    </p:set>
                                    <p:animEffect filter="image" prLst="opacity: 0.5">
                                      <p:cBhvr rctx="IE">
                                        <p:cTn id="34" dur="indefinite"/>
                                        <p:tgtEl>
                                          <p:spTgt spid="612357"/>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612359"/>
                                        </p:tgtEl>
                                        <p:attrNameLst>
                                          <p:attrName>style.visibility</p:attrName>
                                        </p:attrNameLst>
                                      </p:cBhvr>
                                      <p:to>
                                        <p:strVal val="visible"/>
                                      </p:to>
                                    </p:set>
                                    <p:animEffect transition="in" filter="dissolve">
                                      <p:cBhvr>
                                        <p:cTn id="39" dur="500"/>
                                        <p:tgtEl>
                                          <p:spTgt spid="612359"/>
                                        </p:tgtEl>
                                      </p:cBhvr>
                                    </p:animEffect>
                                  </p:childTnLst>
                                </p:cTn>
                              </p:par>
                            </p:childTnLst>
                          </p:cTn>
                        </p:par>
                        <p:par>
                          <p:cTn id="40" fill="hold">
                            <p:stCondLst>
                              <p:cond delay="500"/>
                            </p:stCondLst>
                            <p:childTnLst>
                              <p:par>
                                <p:cTn id="41" presetID="9" presetClass="emph" presetSubtype="0" grpId="1" nodeType="afterEffect">
                                  <p:stCondLst>
                                    <p:cond delay="0"/>
                                  </p:stCondLst>
                                  <p:childTnLst>
                                    <p:set>
                                      <p:cBhvr rctx="PPT">
                                        <p:cTn id="42" dur="indefinite"/>
                                        <p:tgtEl>
                                          <p:spTgt spid="612358"/>
                                        </p:tgtEl>
                                        <p:attrNameLst>
                                          <p:attrName>style.opacity</p:attrName>
                                        </p:attrNameLst>
                                      </p:cBhvr>
                                      <p:to>
                                        <p:strVal val="0.5"/>
                                      </p:to>
                                    </p:set>
                                    <p:animEffect filter="image" prLst="opacity: 0.5">
                                      <p:cBhvr rctx="IE">
                                        <p:cTn id="43" dur="indefinite"/>
                                        <p:tgtEl>
                                          <p:spTgt spid="612358"/>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612360"/>
                                        </p:tgtEl>
                                        <p:attrNameLst>
                                          <p:attrName>style.visibility</p:attrName>
                                        </p:attrNameLst>
                                      </p:cBhvr>
                                      <p:to>
                                        <p:strVal val="visible"/>
                                      </p:to>
                                    </p:set>
                                    <p:animEffect transition="in" filter="dissolve">
                                      <p:cBhvr>
                                        <p:cTn id="48" dur="500"/>
                                        <p:tgtEl>
                                          <p:spTgt spid="612360"/>
                                        </p:tgtEl>
                                      </p:cBhvr>
                                    </p:animEffect>
                                  </p:childTnLst>
                                </p:cTn>
                              </p:par>
                            </p:childTnLst>
                          </p:cTn>
                        </p:par>
                        <p:par>
                          <p:cTn id="49" fill="hold">
                            <p:stCondLst>
                              <p:cond delay="500"/>
                            </p:stCondLst>
                            <p:childTnLst>
                              <p:par>
                                <p:cTn id="50" presetID="9" presetClass="emph" presetSubtype="0" grpId="1" nodeType="afterEffect">
                                  <p:stCondLst>
                                    <p:cond delay="0"/>
                                  </p:stCondLst>
                                  <p:childTnLst>
                                    <p:set>
                                      <p:cBhvr rctx="PPT">
                                        <p:cTn id="51" dur="indefinite"/>
                                        <p:tgtEl>
                                          <p:spTgt spid="612359"/>
                                        </p:tgtEl>
                                        <p:attrNameLst>
                                          <p:attrName>style.opacity</p:attrName>
                                        </p:attrNameLst>
                                      </p:cBhvr>
                                      <p:to>
                                        <p:strVal val="0.5"/>
                                      </p:to>
                                    </p:set>
                                    <p:animEffect filter="image" prLst="opacity: 0.5">
                                      <p:cBhvr rctx="IE">
                                        <p:cTn id="52" dur="indefinite"/>
                                        <p:tgtEl>
                                          <p:spTgt spid="612359"/>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612361"/>
                                        </p:tgtEl>
                                        <p:attrNameLst>
                                          <p:attrName>style.visibility</p:attrName>
                                        </p:attrNameLst>
                                      </p:cBhvr>
                                      <p:to>
                                        <p:strVal val="visible"/>
                                      </p:to>
                                    </p:set>
                                    <p:animEffect transition="in" filter="dissolve">
                                      <p:cBhvr>
                                        <p:cTn id="57" dur="500"/>
                                        <p:tgtEl>
                                          <p:spTgt spid="612361"/>
                                        </p:tgtEl>
                                      </p:cBhvr>
                                    </p:animEffect>
                                  </p:childTnLst>
                                </p:cTn>
                              </p:par>
                            </p:childTnLst>
                          </p:cTn>
                        </p:par>
                        <p:par>
                          <p:cTn id="58" fill="hold">
                            <p:stCondLst>
                              <p:cond delay="500"/>
                            </p:stCondLst>
                            <p:childTnLst>
                              <p:par>
                                <p:cTn id="59" presetID="9" presetClass="emph" presetSubtype="0" grpId="1" nodeType="afterEffect">
                                  <p:stCondLst>
                                    <p:cond delay="0"/>
                                  </p:stCondLst>
                                  <p:childTnLst>
                                    <p:set>
                                      <p:cBhvr rctx="PPT">
                                        <p:cTn id="60" dur="indefinite"/>
                                        <p:tgtEl>
                                          <p:spTgt spid="612360"/>
                                        </p:tgtEl>
                                        <p:attrNameLst>
                                          <p:attrName>style.opacity</p:attrName>
                                        </p:attrNameLst>
                                      </p:cBhvr>
                                      <p:to>
                                        <p:strVal val="0.5"/>
                                      </p:to>
                                    </p:set>
                                    <p:animEffect filter="image" prLst="opacity: 0.5">
                                      <p:cBhvr rctx="IE">
                                        <p:cTn id="61" dur="indefinite"/>
                                        <p:tgtEl>
                                          <p:spTgt spid="612360"/>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612362"/>
                                        </p:tgtEl>
                                        <p:attrNameLst>
                                          <p:attrName>style.visibility</p:attrName>
                                        </p:attrNameLst>
                                      </p:cBhvr>
                                      <p:to>
                                        <p:strVal val="visible"/>
                                      </p:to>
                                    </p:set>
                                    <p:animEffect transition="in" filter="dissolve">
                                      <p:cBhvr>
                                        <p:cTn id="66" dur="500"/>
                                        <p:tgtEl>
                                          <p:spTgt spid="612362"/>
                                        </p:tgtEl>
                                      </p:cBhvr>
                                    </p:animEffect>
                                  </p:childTnLst>
                                </p:cTn>
                              </p:par>
                            </p:childTnLst>
                          </p:cTn>
                        </p:par>
                        <p:par>
                          <p:cTn id="67" fill="hold">
                            <p:stCondLst>
                              <p:cond delay="500"/>
                            </p:stCondLst>
                            <p:childTnLst>
                              <p:par>
                                <p:cTn id="68" presetID="9" presetClass="emph" presetSubtype="0" grpId="1" nodeType="afterEffect">
                                  <p:stCondLst>
                                    <p:cond delay="0"/>
                                  </p:stCondLst>
                                  <p:childTnLst>
                                    <p:set>
                                      <p:cBhvr rctx="PPT">
                                        <p:cTn id="69" dur="indefinite"/>
                                        <p:tgtEl>
                                          <p:spTgt spid="612361"/>
                                        </p:tgtEl>
                                        <p:attrNameLst>
                                          <p:attrName>style.opacity</p:attrName>
                                        </p:attrNameLst>
                                      </p:cBhvr>
                                      <p:to>
                                        <p:strVal val="0.5"/>
                                      </p:to>
                                    </p:set>
                                    <p:animEffect filter="image" prLst="opacity: 0.5">
                                      <p:cBhvr rctx="IE">
                                        <p:cTn id="70" dur="indefinite"/>
                                        <p:tgtEl>
                                          <p:spTgt spid="61236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612363"/>
                                        </p:tgtEl>
                                        <p:attrNameLst>
                                          <p:attrName>style.visibility</p:attrName>
                                        </p:attrNameLst>
                                      </p:cBhvr>
                                      <p:to>
                                        <p:strVal val="visible"/>
                                      </p:to>
                                    </p:set>
                                    <p:animEffect transition="in" filter="dissolve">
                                      <p:cBhvr>
                                        <p:cTn id="75" dur="500"/>
                                        <p:tgtEl>
                                          <p:spTgt spid="612363"/>
                                        </p:tgtEl>
                                      </p:cBhvr>
                                    </p:animEffect>
                                  </p:childTnLst>
                                </p:cTn>
                              </p:par>
                            </p:childTnLst>
                          </p:cTn>
                        </p:par>
                        <p:par>
                          <p:cTn id="76" fill="hold">
                            <p:stCondLst>
                              <p:cond delay="500"/>
                            </p:stCondLst>
                            <p:childTnLst>
                              <p:par>
                                <p:cTn id="77" presetID="9" presetClass="emph" presetSubtype="0" grpId="1" nodeType="afterEffect">
                                  <p:stCondLst>
                                    <p:cond delay="0"/>
                                  </p:stCondLst>
                                  <p:childTnLst>
                                    <p:set>
                                      <p:cBhvr rctx="PPT">
                                        <p:cTn id="78" dur="indefinite"/>
                                        <p:tgtEl>
                                          <p:spTgt spid="612362"/>
                                        </p:tgtEl>
                                        <p:attrNameLst>
                                          <p:attrName>style.opacity</p:attrName>
                                        </p:attrNameLst>
                                      </p:cBhvr>
                                      <p:to>
                                        <p:strVal val="0.5"/>
                                      </p:to>
                                    </p:set>
                                    <p:animEffect filter="image" prLst="opacity: 0.5">
                                      <p:cBhvr rctx="IE">
                                        <p:cTn id="79" dur="indefinite"/>
                                        <p:tgtEl>
                                          <p:spTgt spid="612362"/>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612364"/>
                                        </p:tgtEl>
                                        <p:attrNameLst>
                                          <p:attrName>style.visibility</p:attrName>
                                        </p:attrNameLst>
                                      </p:cBhvr>
                                      <p:to>
                                        <p:strVal val="visible"/>
                                      </p:to>
                                    </p:set>
                                    <p:animEffect transition="in" filter="dissolve">
                                      <p:cBhvr>
                                        <p:cTn id="84" dur="500"/>
                                        <p:tgtEl>
                                          <p:spTgt spid="612364"/>
                                        </p:tgtEl>
                                      </p:cBhvr>
                                    </p:animEffect>
                                  </p:childTnLst>
                                </p:cTn>
                              </p:par>
                            </p:childTnLst>
                          </p:cTn>
                        </p:par>
                        <p:par>
                          <p:cTn id="85" fill="hold">
                            <p:stCondLst>
                              <p:cond delay="500"/>
                            </p:stCondLst>
                            <p:childTnLst>
                              <p:par>
                                <p:cTn id="86" presetID="9" presetClass="emph" presetSubtype="0" grpId="1" nodeType="afterEffect">
                                  <p:stCondLst>
                                    <p:cond delay="0"/>
                                  </p:stCondLst>
                                  <p:childTnLst>
                                    <p:set>
                                      <p:cBhvr rctx="PPT">
                                        <p:cTn id="87" dur="indefinite"/>
                                        <p:tgtEl>
                                          <p:spTgt spid="612363"/>
                                        </p:tgtEl>
                                        <p:attrNameLst>
                                          <p:attrName>style.opacity</p:attrName>
                                        </p:attrNameLst>
                                      </p:cBhvr>
                                      <p:to>
                                        <p:strVal val="0.5"/>
                                      </p:to>
                                    </p:set>
                                    <p:animEffect filter="image" prLst="opacity: 0.5">
                                      <p:cBhvr rctx="IE">
                                        <p:cTn id="88" dur="indefinite"/>
                                        <p:tgtEl>
                                          <p:spTgt spid="612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5" grpId="0"/>
      <p:bldP spid="612355" grpId="1"/>
      <p:bldP spid="612356" grpId="0"/>
      <p:bldP spid="612356" grpId="1"/>
      <p:bldP spid="612357" grpId="0"/>
      <p:bldP spid="612357" grpId="1"/>
      <p:bldP spid="612358" grpId="0"/>
      <p:bldP spid="612358" grpId="1"/>
      <p:bldP spid="612359" grpId="0"/>
      <p:bldP spid="612359" grpId="1"/>
      <p:bldP spid="612360" grpId="0"/>
      <p:bldP spid="612360" grpId="1"/>
      <p:bldP spid="612361" grpId="0"/>
      <p:bldP spid="612361" grpId="1"/>
      <p:bldP spid="612362" grpId="0"/>
      <p:bldP spid="612362" grpId="1"/>
      <p:bldP spid="612363" grpId="0"/>
      <p:bldP spid="612363" grpId="1"/>
      <p:bldP spid="612364"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2625" name="Oval 33"/>
          <p:cNvSpPr>
            <a:spLocks noChangeArrowheads="1"/>
          </p:cNvSpPr>
          <p:nvPr/>
        </p:nvSpPr>
        <p:spPr bwMode="auto">
          <a:xfrm>
            <a:off x="7086600" y="4957763"/>
            <a:ext cx="838200" cy="838200"/>
          </a:xfrm>
          <a:prstGeom prst="ellipse">
            <a:avLst/>
          </a:prstGeom>
          <a:noFill/>
          <a:ln w="22225">
            <a:solidFill>
              <a:schemeClr val="tx1"/>
            </a:solidFill>
            <a:round/>
            <a:headEnd/>
            <a:tailEnd/>
          </a:ln>
          <a:effectLst/>
        </p:spPr>
        <p:txBody>
          <a:bodyPr wrap="none" anchor="ctr"/>
          <a:lstStyle/>
          <a:p>
            <a:endParaRPr lang="en-US"/>
          </a:p>
        </p:txBody>
      </p:sp>
      <p:sp>
        <p:nvSpPr>
          <p:cNvPr id="622631" name="Text Box 39"/>
          <p:cNvSpPr txBox="1">
            <a:spLocks noChangeArrowheads="1"/>
          </p:cNvSpPr>
          <p:nvPr/>
        </p:nvSpPr>
        <p:spPr bwMode="auto">
          <a:xfrm>
            <a:off x="7143750" y="5240338"/>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32" name="Text Box 40"/>
          <p:cNvSpPr txBox="1">
            <a:spLocks noChangeArrowheads="1"/>
          </p:cNvSpPr>
          <p:nvPr/>
        </p:nvSpPr>
        <p:spPr bwMode="auto">
          <a:xfrm>
            <a:off x="7400925" y="530701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35" name="Text Box 43"/>
          <p:cNvSpPr txBox="1">
            <a:spLocks noChangeArrowheads="1"/>
          </p:cNvSpPr>
          <p:nvPr/>
        </p:nvSpPr>
        <p:spPr bwMode="auto">
          <a:xfrm>
            <a:off x="7534275" y="50339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36" name="Text Box 44"/>
          <p:cNvSpPr txBox="1">
            <a:spLocks noChangeArrowheads="1"/>
          </p:cNvSpPr>
          <p:nvPr/>
        </p:nvSpPr>
        <p:spPr bwMode="auto">
          <a:xfrm>
            <a:off x="7086600" y="4967288"/>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09" name="Oval 17"/>
          <p:cNvSpPr>
            <a:spLocks noChangeArrowheads="1"/>
          </p:cNvSpPr>
          <p:nvPr/>
        </p:nvSpPr>
        <p:spPr bwMode="auto">
          <a:xfrm>
            <a:off x="4191000" y="4957763"/>
            <a:ext cx="838200" cy="838200"/>
          </a:xfrm>
          <a:prstGeom prst="ellipse">
            <a:avLst/>
          </a:prstGeom>
          <a:noFill/>
          <a:ln w="22225">
            <a:solidFill>
              <a:schemeClr val="tx1"/>
            </a:solidFill>
            <a:round/>
            <a:headEnd/>
            <a:tailEnd/>
          </a:ln>
          <a:effectLst/>
        </p:spPr>
        <p:txBody>
          <a:bodyPr wrap="none" anchor="ctr"/>
          <a:lstStyle/>
          <a:p>
            <a:endParaRPr lang="en-US"/>
          </a:p>
        </p:txBody>
      </p:sp>
      <p:sp>
        <p:nvSpPr>
          <p:cNvPr id="622615" name="Text Box 23"/>
          <p:cNvSpPr txBox="1">
            <a:spLocks noChangeArrowheads="1"/>
          </p:cNvSpPr>
          <p:nvPr/>
        </p:nvSpPr>
        <p:spPr bwMode="auto">
          <a:xfrm>
            <a:off x="4191000" y="50339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16" name="Text Box 24"/>
          <p:cNvSpPr txBox="1">
            <a:spLocks noChangeArrowheads="1"/>
          </p:cNvSpPr>
          <p:nvPr/>
        </p:nvSpPr>
        <p:spPr bwMode="auto">
          <a:xfrm>
            <a:off x="4419600" y="523081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17" name="Text Box 25"/>
          <p:cNvSpPr txBox="1">
            <a:spLocks noChangeArrowheads="1"/>
          </p:cNvSpPr>
          <p:nvPr/>
        </p:nvSpPr>
        <p:spPr bwMode="auto">
          <a:xfrm>
            <a:off x="4419600" y="48815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19" name="Text Box 27"/>
          <p:cNvSpPr txBox="1">
            <a:spLocks noChangeArrowheads="1"/>
          </p:cNvSpPr>
          <p:nvPr/>
        </p:nvSpPr>
        <p:spPr bwMode="auto">
          <a:xfrm>
            <a:off x="4648200" y="50339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594" name="Rectangle 2"/>
          <p:cNvSpPr>
            <a:spLocks noGrp="1" noChangeArrowheads="1"/>
          </p:cNvSpPr>
          <p:nvPr>
            <p:ph type="title"/>
          </p:nvPr>
        </p:nvSpPr>
        <p:spPr>
          <a:xfrm>
            <a:off x="0" y="400050"/>
            <a:ext cx="9144000" cy="620713"/>
          </a:xfrm>
        </p:spPr>
        <p:txBody>
          <a:bodyPr/>
          <a:lstStyle/>
          <a:p>
            <a:r>
              <a:rPr lang="en-US" sz="3600">
                <a:solidFill>
                  <a:schemeClr val="tx1"/>
                </a:solidFill>
              </a:rPr>
              <a:t>Decreasing Atomic Size </a:t>
            </a:r>
            <a:br>
              <a:rPr lang="en-US" sz="3600">
                <a:solidFill>
                  <a:schemeClr val="tx1"/>
                </a:solidFill>
              </a:rPr>
            </a:br>
            <a:r>
              <a:rPr lang="en-US" sz="2800">
                <a:solidFill>
                  <a:schemeClr val="tx1"/>
                </a:solidFill>
              </a:rPr>
              <a:t>Across a Period</a:t>
            </a:r>
          </a:p>
        </p:txBody>
      </p:sp>
      <p:sp>
        <p:nvSpPr>
          <p:cNvPr id="622595" name="Rectangle 3"/>
          <p:cNvSpPr>
            <a:spLocks noGrp="1" noChangeArrowheads="1"/>
          </p:cNvSpPr>
          <p:nvPr>
            <p:ph type="body" idx="1"/>
          </p:nvPr>
        </p:nvSpPr>
        <p:spPr>
          <a:xfrm>
            <a:off x="368300" y="1347788"/>
            <a:ext cx="8201025" cy="1704975"/>
          </a:xfrm>
        </p:spPr>
        <p:txBody>
          <a:bodyPr/>
          <a:lstStyle/>
          <a:p>
            <a:pPr marL="230188" indent="-230188">
              <a:lnSpc>
                <a:spcPct val="90000"/>
              </a:lnSpc>
              <a:spcBef>
                <a:spcPct val="0"/>
              </a:spcBef>
            </a:pPr>
            <a:r>
              <a:rPr lang="en-US" sz="1800"/>
              <a:t>As the attraction between the (</a:t>
            </a:r>
            <a:r>
              <a:rPr lang="en-US" sz="1800">
                <a:solidFill>
                  <a:srgbClr val="FF0000"/>
                </a:solidFill>
              </a:rPr>
              <a:t>+</a:t>
            </a:r>
            <a:r>
              <a:rPr lang="en-US" sz="1800"/>
              <a:t>) nucleus and the (</a:t>
            </a:r>
            <a:r>
              <a:rPr lang="en-US" sz="1800">
                <a:solidFill>
                  <a:schemeClr val="accent2"/>
                </a:solidFill>
              </a:rPr>
              <a:t>–</a:t>
            </a:r>
            <a:r>
              <a:rPr lang="en-US" sz="1800"/>
              <a:t>) valence electrons </a:t>
            </a:r>
            <a:r>
              <a:rPr lang="en-US" sz="1800" b="1">
                <a:sym typeface="Symbol" pitchFamily="18" charset="2"/>
              </a:rPr>
              <a:t></a:t>
            </a:r>
            <a:r>
              <a:rPr lang="en-US" sz="1800"/>
              <a:t>, the atomic size </a:t>
            </a:r>
            <a:r>
              <a:rPr lang="en-US" sz="1800" b="1">
                <a:sym typeface="Symbol" pitchFamily="18" charset="2"/>
              </a:rPr>
              <a:t></a:t>
            </a:r>
            <a:r>
              <a:rPr lang="en-US" sz="1800"/>
              <a:t>.   Greater coulombic attraction.</a:t>
            </a:r>
          </a:p>
          <a:p>
            <a:pPr marL="230188" indent="-230188">
              <a:lnSpc>
                <a:spcPct val="90000"/>
              </a:lnSpc>
              <a:spcBef>
                <a:spcPct val="0"/>
              </a:spcBef>
            </a:pPr>
            <a:endParaRPr lang="en-US" sz="800"/>
          </a:p>
          <a:p>
            <a:pPr marL="230188" indent="-230188">
              <a:lnSpc>
                <a:spcPct val="95000"/>
              </a:lnSpc>
              <a:spcBef>
                <a:spcPct val="0"/>
              </a:spcBef>
            </a:pPr>
            <a:r>
              <a:rPr lang="en-US" sz="1800"/>
              <a:t>From left to right, size decreases because there is an increase in nuclear charge and </a:t>
            </a:r>
            <a:r>
              <a:rPr lang="en-US" sz="1800">
                <a:solidFill>
                  <a:srgbClr val="0000CC"/>
                </a:solidFill>
              </a:rPr>
              <a:t>Effective Nuclear Charge</a:t>
            </a:r>
            <a:r>
              <a:rPr lang="en-US" sz="1800"/>
              <a:t> (# protons – # core electrons).</a:t>
            </a:r>
          </a:p>
          <a:p>
            <a:pPr marL="230188" indent="-230188">
              <a:lnSpc>
                <a:spcPct val="95000"/>
              </a:lnSpc>
              <a:spcBef>
                <a:spcPct val="0"/>
              </a:spcBef>
            </a:pPr>
            <a:endParaRPr lang="en-US" sz="800"/>
          </a:p>
          <a:p>
            <a:pPr marL="230188" indent="-230188">
              <a:lnSpc>
                <a:spcPct val="95000"/>
              </a:lnSpc>
              <a:spcBef>
                <a:spcPct val="0"/>
              </a:spcBef>
            </a:pPr>
            <a:r>
              <a:rPr lang="en-US" sz="1800"/>
              <a:t>Each valence electron is pulled by the full ENC</a:t>
            </a:r>
          </a:p>
        </p:txBody>
      </p:sp>
      <p:sp>
        <p:nvSpPr>
          <p:cNvPr id="622596" name="Oval 4"/>
          <p:cNvSpPr>
            <a:spLocks noChangeArrowheads="1"/>
          </p:cNvSpPr>
          <p:nvPr/>
        </p:nvSpPr>
        <p:spPr bwMode="auto">
          <a:xfrm>
            <a:off x="1219200" y="4957763"/>
            <a:ext cx="838200" cy="838200"/>
          </a:xfrm>
          <a:prstGeom prst="ellipse">
            <a:avLst/>
          </a:prstGeom>
          <a:noFill/>
          <a:ln w="22225">
            <a:solidFill>
              <a:schemeClr val="tx1"/>
            </a:solidFill>
            <a:round/>
            <a:headEnd/>
            <a:tailEnd/>
          </a:ln>
          <a:effectLst/>
        </p:spPr>
        <p:txBody>
          <a:bodyPr wrap="none" anchor="ctr"/>
          <a:lstStyle/>
          <a:p>
            <a:endParaRPr lang="en-US"/>
          </a:p>
        </p:txBody>
      </p:sp>
      <p:sp>
        <p:nvSpPr>
          <p:cNvPr id="622597" name="Text Box 5"/>
          <p:cNvSpPr txBox="1">
            <a:spLocks noChangeArrowheads="1"/>
          </p:cNvSpPr>
          <p:nvPr/>
        </p:nvSpPr>
        <p:spPr bwMode="auto">
          <a:xfrm>
            <a:off x="123825" y="3624263"/>
            <a:ext cx="3124200" cy="336550"/>
          </a:xfrm>
          <a:prstGeom prst="rect">
            <a:avLst/>
          </a:prstGeom>
          <a:noFill/>
          <a:ln w="9525">
            <a:noFill/>
            <a:miter lim="800000"/>
            <a:headEnd/>
            <a:tailEnd/>
          </a:ln>
          <a:effectLst/>
        </p:spPr>
        <p:txBody>
          <a:bodyPr>
            <a:spAutoFit/>
          </a:bodyPr>
          <a:lstStyle/>
          <a:p>
            <a:pPr algn="ctr" eaLnBrk="0" hangingPunct="0">
              <a:spcBef>
                <a:spcPct val="50000"/>
              </a:spcBef>
            </a:pPr>
            <a:r>
              <a:rPr lang="en-US" sz="1600"/>
              <a:t>(ENC = </a:t>
            </a:r>
            <a:r>
              <a:rPr lang="en-US" sz="1600">
                <a:solidFill>
                  <a:schemeClr val="accent2"/>
                </a:solidFill>
              </a:rPr>
              <a:t>1</a:t>
            </a:r>
            <a:r>
              <a:rPr lang="en-US" sz="1600"/>
              <a:t>)</a:t>
            </a:r>
            <a:endParaRPr lang="en-CA" sz="1600"/>
          </a:p>
        </p:txBody>
      </p:sp>
      <p:grpSp>
        <p:nvGrpSpPr>
          <p:cNvPr id="622598" name="Group 6"/>
          <p:cNvGrpSpPr>
            <a:grpSpLocks/>
          </p:cNvGrpSpPr>
          <p:nvPr/>
        </p:nvGrpSpPr>
        <p:grpSpPr bwMode="auto">
          <a:xfrm>
            <a:off x="990600" y="4652963"/>
            <a:ext cx="1295400" cy="1447800"/>
            <a:chOff x="624" y="2832"/>
            <a:chExt cx="816" cy="912"/>
          </a:xfrm>
        </p:grpSpPr>
        <p:sp>
          <p:nvSpPr>
            <p:cNvPr id="622599" name="Oval 7"/>
            <p:cNvSpPr>
              <a:spLocks noChangeArrowheads="1"/>
            </p:cNvSpPr>
            <p:nvPr/>
          </p:nvSpPr>
          <p:spPr bwMode="auto">
            <a:xfrm>
              <a:off x="624" y="2880"/>
              <a:ext cx="816" cy="816"/>
            </a:xfrm>
            <a:prstGeom prst="ellipse">
              <a:avLst/>
            </a:prstGeom>
            <a:noFill/>
            <a:ln w="22225">
              <a:solidFill>
                <a:schemeClr val="tx1"/>
              </a:solidFill>
              <a:round/>
              <a:headEnd/>
              <a:tailEnd/>
            </a:ln>
            <a:effectLst/>
          </p:spPr>
          <p:txBody>
            <a:bodyPr wrap="none" anchor="ctr"/>
            <a:lstStyle/>
            <a:p>
              <a:endParaRPr lang="en-US"/>
            </a:p>
          </p:txBody>
        </p:sp>
        <p:sp>
          <p:nvSpPr>
            <p:cNvPr id="622600" name="Oval 8"/>
            <p:cNvSpPr>
              <a:spLocks noChangeArrowheads="1"/>
            </p:cNvSpPr>
            <p:nvPr/>
          </p:nvSpPr>
          <p:spPr bwMode="auto">
            <a:xfrm>
              <a:off x="960" y="2832"/>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sp>
          <p:nvSpPr>
            <p:cNvPr id="622601" name="Oval 9"/>
            <p:cNvSpPr>
              <a:spLocks noChangeArrowheads="1"/>
            </p:cNvSpPr>
            <p:nvPr/>
          </p:nvSpPr>
          <p:spPr bwMode="auto">
            <a:xfrm>
              <a:off x="1008" y="3648"/>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grpSp>
      <p:sp>
        <p:nvSpPr>
          <p:cNvPr id="622602" name="Text Box 10"/>
          <p:cNvSpPr txBox="1">
            <a:spLocks noChangeArrowheads="1"/>
          </p:cNvSpPr>
          <p:nvPr/>
        </p:nvSpPr>
        <p:spPr bwMode="auto">
          <a:xfrm>
            <a:off x="1219200" y="50339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03" name="Text Box 11"/>
          <p:cNvSpPr txBox="1">
            <a:spLocks noChangeArrowheads="1"/>
          </p:cNvSpPr>
          <p:nvPr/>
        </p:nvSpPr>
        <p:spPr bwMode="auto">
          <a:xfrm>
            <a:off x="1524000" y="523081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04" name="Text Box 12"/>
          <p:cNvSpPr txBox="1">
            <a:spLocks noChangeArrowheads="1"/>
          </p:cNvSpPr>
          <p:nvPr/>
        </p:nvSpPr>
        <p:spPr bwMode="auto">
          <a:xfrm>
            <a:off x="1524000" y="48815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grpSp>
        <p:nvGrpSpPr>
          <p:cNvPr id="622605" name="Group 13"/>
          <p:cNvGrpSpPr>
            <a:grpSpLocks/>
          </p:cNvGrpSpPr>
          <p:nvPr/>
        </p:nvGrpSpPr>
        <p:grpSpPr bwMode="auto">
          <a:xfrm>
            <a:off x="228600" y="3967163"/>
            <a:ext cx="2819400" cy="2819400"/>
            <a:chOff x="144" y="2400"/>
            <a:chExt cx="1776" cy="1776"/>
          </a:xfrm>
        </p:grpSpPr>
        <p:sp>
          <p:nvSpPr>
            <p:cNvPr id="622606" name="Oval 14"/>
            <p:cNvSpPr>
              <a:spLocks noChangeArrowheads="1"/>
            </p:cNvSpPr>
            <p:nvPr/>
          </p:nvSpPr>
          <p:spPr bwMode="auto">
            <a:xfrm>
              <a:off x="144" y="2400"/>
              <a:ext cx="1776" cy="1776"/>
            </a:xfrm>
            <a:prstGeom prst="ellipse">
              <a:avLst/>
            </a:prstGeom>
            <a:noFill/>
            <a:ln w="22225">
              <a:solidFill>
                <a:schemeClr val="tx1"/>
              </a:solidFill>
              <a:round/>
              <a:headEnd/>
              <a:tailEnd/>
            </a:ln>
            <a:effectLst/>
          </p:spPr>
          <p:txBody>
            <a:bodyPr wrap="none" anchor="ctr"/>
            <a:lstStyle/>
            <a:p>
              <a:endParaRPr lang="en-US"/>
            </a:p>
          </p:txBody>
        </p:sp>
        <p:sp>
          <p:nvSpPr>
            <p:cNvPr id="622607" name="Oval 15"/>
            <p:cNvSpPr>
              <a:spLocks noChangeArrowheads="1"/>
            </p:cNvSpPr>
            <p:nvPr/>
          </p:nvSpPr>
          <p:spPr bwMode="auto">
            <a:xfrm>
              <a:off x="1728" y="2736"/>
              <a:ext cx="96" cy="96"/>
            </a:xfrm>
            <a:prstGeom prst="ellipse">
              <a:avLst/>
            </a:prstGeom>
            <a:solidFill>
              <a:schemeClr val="accent2"/>
            </a:solidFill>
            <a:ln w="28575">
              <a:solidFill>
                <a:schemeClr val="tx1"/>
              </a:solidFill>
              <a:round/>
              <a:headEnd/>
              <a:tailEnd/>
            </a:ln>
            <a:effectLst/>
          </p:spPr>
          <p:txBody>
            <a:bodyPr wrap="none" anchor="ctr"/>
            <a:lstStyle/>
            <a:p>
              <a:endParaRPr lang="en-US"/>
            </a:p>
          </p:txBody>
        </p:sp>
      </p:grpSp>
      <p:sp>
        <p:nvSpPr>
          <p:cNvPr id="622608" name="Line 16"/>
          <p:cNvSpPr>
            <a:spLocks noChangeShapeType="1"/>
          </p:cNvSpPr>
          <p:nvPr/>
        </p:nvSpPr>
        <p:spPr bwMode="auto">
          <a:xfrm flipH="1">
            <a:off x="1905000" y="4652963"/>
            <a:ext cx="762000" cy="533400"/>
          </a:xfrm>
          <a:prstGeom prst="line">
            <a:avLst/>
          </a:prstGeom>
          <a:noFill/>
          <a:ln w="19050">
            <a:solidFill>
              <a:schemeClr val="accent2"/>
            </a:solidFill>
            <a:prstDash val="dash"/>
            <a:round/>
            <a:headEnd type="triangle" w="med" len="med"/>
            <a:tailEnd type="triangle" w="med" len="med"/>
          </a:ln>
          <a:effectLst/>
        </p:spPr>
        <p:txBody>
          <a:bodyPr/>
          <a:lstStyle/>
          <a:p>
            <a:endParaRPr lang="en-US"/>
          </a:p>
        </p:txBody>
      </p:sp>
      <p:sp>
        <p:nvSpPr>
          <p:cNvPr id="622610" name="Text Box 18"/>
          <p:cNvSpPr txBox="1">
            <a:spLocks noChangeArrowheads="1"/>
          </p:cNvSpPr>
          <p:nvPr/>
        </p:nvSpPr>
        <p:spPr bwMode="auto">
          <a:xfrm>
            <a:off x="2908300" y="3621088"/>
            <a:ext cx="3302000" cy="336550"/>
          </a:xfrm>
          <a:prstGeom prst="rect">
            <a:avLst/>
          </a:prstGeom>
          <a:noFill/>
          <a:ln w="9525">
            <a:noFill/>
            <a:miter lim="800000"/>
            <a:headEnd/>
            <a:tailEnd/>
          </a:ln>
          <a:effectLst/>
        </p:spPr>
        <p:txBody>
          <a:bodyPr>
            <a:spAutoFit/>
          </a:bodyPr>
          <a:lstStyle/>
          <a:p>
            <a:pPr algn="ctr" eaLnBrk="0" hangingPunct="0">
              <a:spcBef>
                <a:spcPct val="50000"/>
              </a:spcBef>
            </a:pPr>
            <a:r>
              <a:rPr lang="en-US" sz="1600"/>
              <a:t>(ENC = </a:t>
            </a:r>
            <a:r>
              <a:rPr lang="en-US" sz="1600">
                <a:solidFill>
                  <a:schemeClr val="accent2"/>
                </a:solidFill>
              </a:rPr>
              <a:t>2</a:t>
            </a:r>
            <a:r>
              <a:rPr lang="en-US" sz="1600"/>
              <a:t>)</a:t>
            </a:r>
            <a:endParaRPr lang="en-CA" sz="1600"/>
          </a:p>
        </p:txBody>
      </p:sp>
      <p:grpSp>
        <p:nvGrpSpPr>
          <p:cNvPr id="622611" name="Group 19"/>
          <p:cNvGrpSpPr>
            <a:grpSpLocks/>
          </p:cNvGrpSpPr>
          <p:nvPr/>
        </p:nvGrpSpPr>
        <p:grpSpPr bwMode="auto">
          <a:xfrm>
            <a:off x="3962400" y="4652963"/>
            <a:ext cx="1295400" cy="1447800"/>
            <a:chOff x="624" y="2832"/>
            <a:chExt cx="816" cy="912"/>
          </a:xfrm>
        </p:grpSpPr>
        <p:sp>
          <p:nvSpPr>
            <p:cNvPr id="622612" name="Oval 20"/>
            <p:cNvSpPr>
              <a:spLocks noChangeArrowheads="1"/>
            </p:cNvSpPr>
            <p:nvPr/>
          </p:nvSpPr>
          <p:spPr bwMode="auto">
            <a:xfrm>
              <a:off x="624" y="2880"/>
              <a:ext cx="816" cy="816"/>
            </a:xfrm>
            <a:prstGeom prst="ellipse">
              <a:avLst/>
            </a:prstGeom>
            <a:noFill/>
            <a:ln w="22225">
              <a:solidFill>
                <a:schemeClr val="tx1"/>
              </a:solidFill>
              <a:round/>
              <a:headEnd/>
              <a:tailEnd/>
            </a:ln>
            <a:effectLst/>
          </p:spPr>
          <p:txBody>
            <a:bodyPr wrap="none" anchor="ctr"/>
            <a:lstStyle/>
            <a:p>
              <a:endParaRPr lang="en-US"/>
            </a:p>
          </p:txBody>
        </p:sp>
        <p:sp>
          <p:nvSpPr>
            <p:cNvPr id="622613" name="Oval 21"/>
            <p:cNvSpPr>
              <a:spLocks noChangeArrowheads="1"/>
            </p:cNvSpPr>
            <p:nvPr/>
          </p:nvSpPr>
          <p:spPr bwMode="auto">
            <a:xfrm>
              <a:off x="960" y="2832"/>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sp>
          <p:nvSpPr>
            <p:cNvPr id="622614" name="Oval 22"/>
            <p:cNvSpPr>
              <a:spLocks noChangeArrowheads="1"/>
            </p:cNvSpPr>
            <p:nvPr/>
          </p:nvSpPr>
          <p:spPr bwMode="auto">
            <a:xfrm>
              <a:off x="1008" y="3648"/>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grpSp>
      <p:sp>
        <p:nvSpPr>
          <p:cNvPr id="622618" name="Line 26"/>
          <p:cNvSpPr>
            <a:spLocks noChangeShapeType="1"/>
          </p:cNvSpPr>
          <p:nvPr/>
        </p:nvSpPr>
        <p:spPr bwMode="auto">
          <a:xfrm flipH="1">
            <a:off x="4800600" y="4729163"/>
            <a:ext cx="762000" cy="457200"/>
          </a:xfrm>
          <a:prstGeom prst="line">
            <a:avLst/>
          </a:prstGeom>
          <a:noFill/>
          <a:ln w="34925">
            <a:solidFill>
              <a:schemeClr val="accent2"/>
            </a:solidFill>
            <a:prstDash val="dash"/>
            <a:round/>
            <a:headEnd type="triangle" w="med" len="med"/>
            <a:tailEnd type="triangle" w="med" len="med"/>
          </a:ln>
          <a:effectLst/>
        </p:spPr>
        <p:txBody>
          <a:bodyPr/>
          <a:lstStyle/>
          <a:p>
            <a:endParaRPr lang="en-US"/>
          </a:p>
        </p:txBody>
      </p:sp>
      <p:grpSp>
        <p:nvGrpSpPr>
          <p:cNvPr id="622620" name="Group 28"/>
          <p:cNvGrpSpPr>
            <a:grpSpLocks/>
          </p:cNvGrpSpPr>
          <p:nvPr/>
        </p:nvGrpSpPr>
        <p:grpSpPr bwMode="auto">
          <a:xfrm>
            <a:off x="3352800" y="4119563"/>
            <a:ext cx="2514600" cy="2514600"/>
            <a:chOff x="2160" y="2496"/>
            <a:chExt cx="1584" cy="1584"/>
          </a:xfrm>
        </p:grpSpPr>
        <p:sp>
          <p:nvSpPr>
            <p:cNvPr id="622621" name="Oval 29"/>
            <p:cNvSpPr>
              <a:spLocks noChangeArrowheads="1"/>
            </p:cNvSpPr>
            <p:nvPr/>
          </p:nvSpPr>
          <p:spPr bwMode="auto">
            <a:xfrm>
              <a:off x="2160" y="2496"/>
              <a:ext cx="1584" cy="1584"/>
            </a:xfrm>
            <a:prstGeom prst="ellipse">
              <a:avLst/>
            </a:prstGeom>
            <a:noFill/>
            <a:ln w="22225">
              <a:solidFill>
                <a:schemeClr val="tx1"/>
              </a:solidFill>
              <a:round/>
              <a:headEnd/>
              <a:tailEnd/>
            </a:ln>
            <a:effectLst/>
          </p:spPr>
          <p:txBody>
            <a:bodyPr wrap="none" anchor="ctr"/>
            <a:lstStyle/>
            <a:p>
              <a:endParaRPr lang="en-US"/>
            </a:p>
          </p:txBody>
        </p:sp>
        <p:sp>
          <p:nvSpPr>
            <p:cNvPr id="622622" name="Oval 30"/>
            <p:cNvSpPr>
              <a:spLocks noChangeArrowheads="1"/>
            </p:cNvSpPr>
            <p:nvPr/>
          </p:nvSpPr>
          <p:spPr bwMode="auto">
            <a:xfrm>
              <a:off x="3573" y="279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2623" name="Oval 31"/>
            <p:cNvSpPr>
              <a:spLocks noChangeArrowheads="1"/>
            </p:cNvSpPr>
            <p:nvPr/>
          </p:nvSpPr>
          <p:spPr bwMode="auto">
            <a:xfrm>
              <a:off x="2256" y="369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grpSp>
      <p:sp>
        <p:nvSpPr>
          <p:cNvPr id="622624" name="Line 32"/>
          <p:cNvSpPr>
            <a:spLocks noChangeShapeType="1"/>
          </p:cNvSpPr>
          <p:nvPr/>
        </p:nvSpPr>
        <p:spPr bwMode="auto">
          <a:xfrm flipH="1">
            <a:off x="3657600" y="5567363"/>
            <a:ext cx="685800" cy="457200"/>
          </a:xfrm>
          <a:prstGeom prst="line">
            <a:avLst/>
          </a:prstGeom>
          <a:noFill/>
          <a:ln w="34925">
            <a:solidFill>
              <a:schemeClr val="accent2"/>
            </a:solidFill>
            <a:prstDash val="dash"/>
            <a:round/>
            <a:headEnd type="triangle" w="med" len="med"/>
            <a:tailEnd type="triangle" w="med" len="med"/>
          </a:ln>
          <a:effectLst/>
        </p:spPr>
        <p:txBody>
          <a:bodyPr/>
          <a:lstStyle/>
          <a:p>
            <a:endParaRPr lang="en-US"/>
          </a:p>
        </p:txBody>
      </p:sp>
      <p:grpSp>
        <p:nvGrpSpPr>
          <p:cNvPr id="622627" name="Group 35"/>
          <p:cNvGrpSpPr>
            <a:grpSpLocks/>
          </p:cNvGrpSpPr>
          <p:nvPr/>
        </p:nvGrpSpPr>
        <p:grpSpPr bwMode="auto">
          <a:xfrm>
            <a:off x="6858000" y="4652963"/>
            <a:ext cx="1295400" cy="1447800"/>
            <a:chOff x="624" y="2832"/>
            <a:chExt cx="816" cy="912"/>
          </a:xfrm>
        </p:grpSpPr>
        <p:sp>
          <p:nvSpPr>
            <p:cNvPr id="622628" name="Oval 36"/>
            <p:cNvSpPr>
              <a:spLocks noChangeArrowheads="1"/>
            </p:cNvSpPr>
            <p:nvPr/>
          </p:nvSpPr>
          <p:spPr bwMode="auto">
            <a:xfrm>
              <a:off x="624" y="2880"/>
              <a:ext cx="816" cy="816"/>
            </a:xfrm>
            <a:prstGeom prst="ellipse">
              <a:avLst/>
            </a:prstGeom>
            <a:noFill/>
            <a:ln w="22225">
              <a:solidFill>
                <a:schemeClr val="tx1"/>
              </a:solidFill>
              <a:round/>
              <a:headEnd/>
              <a:tailEnd/>
            </a:ln>
            <a:effectLst/>
          </p:spPr>
          <p:txBody>
            <a:bodyPr wrap="none" anchor="ctr"/>
            <a:lstStyle/>
            <a:p>
              <a:endParaRPr lang="en-US"/>
            </a:p>
          </p:txBody>
        </p:sp>
        <p:sp>
          <p:nvSpPr>
            <p:cNvPr id="622629" name="Oval 37"/>
            <p:cNvSpPr>
              <a:spLocks noChangeArrowheads="1"/>
            </p:cNvSpPr>
            <p:nvPr/>
          </p:nvSpPr>
          <p:spPr bwMode="auto">
            <a:xfrm>
              <a:off x="960" y="2832"/>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sp>
          <p:nvSpPr>
            <p:cNvPr id="622630" name="Oval 38"/>
            <p:cNvSpPr>
              <a:spLocks noChangeArrowheads="1"/>
            </p:cNvSpPr>
            <p:nvPr/>
          </p:nvSpPr>
          <p:spPr bwMode="auto">
            <a:xfrm>
              <a:off x="1008" y="3648"/>
              <a:ext cx="96" cy="96"/>
            </a:xfrm>
            <a:prstGeom prst="ellipse">
              <a:avLst/>
            </a:prstGeom>
            <a:solidFill>
              <a:srgbClr val="95A3E7"/>
            </a:solidFill>
            <a:ln w="28575">
              <a:solidFill>
                <a:schemeClr val="accent2"/>
              </a:solidFill>
              <a:round/>
              <a:headEnd/>
              <a:tailEnd/>
            </a:ln>
            <a:effectLst/>
          </p:spPr>
          <p:txBody>
            <a:bodyPr wrap="none" anchor="ctr"/>
            <a:lstStyle/>
            <a:p>
              <a:endParaRPr lang="en-US"/>
            </a:p>
          </p:txBody>
        </p:sp>
      </p:grpSp>
      <p:sp>
        <p:nvSpPr>
          <p:cNvPr id="622633" name="Text Box 41"/>
          <p:cNvSpPr txBox="1">
            <a:spLocks noChangeArrowheads="1"/>
          </p:cNvSpPr>
          <p:nvPr/>
        </p:nvSpPr>
        <p:spPr bwMode="auto">
          <a:xfrm>
            <a:off x="7343775" y="4805363"/>
            <a:ext cx="457200" cy="641350"/>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latin typeface="Times New Roman" pitchFamily="18" charset="0"/>
              </a:rPr>
              <a:t>+</a:t>
            </a:r>
            <a:endParaRPr lang="en-CA" sz="3600" b="1">
              <a:solidFill>
                <a:srgbClr val="FF0000"/>
              </a:solidFill>
              <a:latin typeface="Times New Roman" pitchFamily="18" charset="0"/>
            </a:endParaRPr>
          </a:p>
        </p:txBody>
      </p:sp>
      <p:sp>
        <p:nvSpPr>
          <p:cNvPr id="622634" name="Line 42"/>
          <p:cNvSpPr>
            <a:spLocks noChangeShapeType="1"/>
          </p:cNvSpPr>
          <p:nvPr/>
        </p:nvSpPr>
        <p:spPr bwMode="auto">
          <a:xfrm flipH="1">
            <a:off x="7696200" y="4881563"/>
            <a:ext cx="609600" cy="304800"/>
          </a:xfrm>
          <a:prstGeom prst="line">
            <a:avLst/>
          </a:prstGeom>
          <a:noFill/>
          <a:ln w="47625">
            <a:solidFill>
              <a:schemeClr val="accent2"/>
            </a:solidFill>
            <a:prstDash val="dash"/>
            <a:round/>
            <a:headEnd type="triangle" w="med" len="med"/>
            <a:tailEnd type="triangle" w="med" len="med"/>
          </a:ln>
          <a:effectLst/>
        </p:spPr>
        <p:txBody>
          <a:bodyPr/>
          <a:lstStyle/>
          <a:p>
            <a:endParaRPr lang="en-US"/>
          </a:p>
        </p:txBody>
      </p:sp>
      <p:grpSp>
        <p:nvGrpSpPr>
          <p:cNvPr id="622637" name="Group 45"/>
          <p:cNvGrpSpPr>
            <a:grpSpLocks/>
          </p:cNvGrpSpPr>
          <p:nvPr/>
        </p:nvGrpSpPr>
        <p:grpSpPr bwMode="auto">
          <a:xfrm>
            <a:off x="6477000" y="4348163"/>
            <a:ext cx="2057400" cy="2057400"/>
            <a:chOff x="4080" y="2640"/>
            <a:chExt cx="1296" cy="1296"/>
          </a:xfrm>
        </p:grpSpPr>
        <p:sp>
          <p:nvSpPr>
            <p:cNvPr id="622638" name="Oval 46"/>
            <p:cNvSpPr>
              <a:spLocks noChangeArrowheads="1"/>
            </p:cNvSpPr>
            <p:nvPr/>
          </p:nvSpPr>
          <p:spPr bwMode="auto">
            <a:xfrm>
              <a:off x="4080" y="2640"/>
              <a:ext cx="1296" cy="1296"/>
            </a:xfrm>
            <a:prstGeom prst="ellipse">
              <a:avLst/>
            </a:prstGeom>
            <a:noFill/>
            <a:ln w="22225">
              <a:solidFill>
                <a:schemeClr val="tx1"/>
              </a:solidFill>
              <a:round/>
              <a:headEnd/>
              <a:tailEnd/>
            </a:ln>
            <a:effectLst/>
          </p:spPr>
          <p:txBody>
            <a:bodyPr wrap="none" anchor="ctr"/>
            <a:lstStyle/>
            <a:p>
              <a:endParaRPr lang="en-US"/>
            </a:p>
          </p:txBody>
        </p:sp>
        <p:sp>
          <p:nvSpPr>
            <p:cNvPr id="622639" name="Oval 47"/>
            <p:cNvSpPr>
              <a:spLocks noChangeArrowheads="1"/>
            </p:cNvSpPr>
            <p:nvPr/>
          </p:nvSpPr>
          <p:spPr bwMode="auto">
            <a:xfrm>
              <a:off x="5243" y="2891"/>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2640" name="Oval 48"/>
            <p:cNvSpPr>
              <a:spLocks noChangeArrowheads="1"/>
            </p:cNvSpPr>
            <p:nvPr/>
          </p:nvSpPr>
          <p:spPr bwMode="auto">
            <a:xfrm>
              <a:off x="4368" y="3840"/>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2641" name="Oval 49"/>
            <p:cNvSpPr>
              <a:spLocks noChangeArrowheads="1"/>
            </p:cNvSpPr>
            <p:nvPr/>
          </p:nvSpPr>
          <p:spPr bwMode="auto">
            <a:xfrm>
              <a:off x="4080" y="297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grpSp>
      <p:sp>
        <p:nvSpPr>
          <p:cNvPr id="622642" name="Line 50"/>
          <p:cNvSpPr>
            <a:spLocks noChangeShapeType="1"/>
          </p:cNvSpPr>
          <p:nvPr/>
        </p:nvSpPr>
        <p:spPr bwMode="auto">
          <a:xfrm flipH="1" flipV="1">
            <a:off x="6657975" y="4986338"/>
            <a:ext cx="609600" cy="304800"/>
          </a:xfrm>
          <a:prstGeom prst="line">
            <a:avLst/>
          </a:prstGeom>
          <a:noFill/>
          <a:ln w="47625">
            <a:solidFill>
              <a:schemeClr val="accent2"/>
            </a:solidFill>
            <a:prstDash val="dash"/>
            <a:round/>
            <a:headEnd type="triangle" w="med" len="med"/>
            <a:tailEnd type="triangle" w="med" len="med"/>
          </a:ln>
          <a:effectLst/>
        </p:spPr>
        <p:txBody>
          <a:bodyPr/>
          <a:lstStyle/>
          <a:p>
            <a:endParaRPr lang="en-US"/>
          </a:p>
        </p:txBody>
      </p:sp>
      <p:sp>
        <p:nvSpPr>
          <p:cNvPr id="622643" name="Line 51"/>
          <p:cNvSpPr>
            <a:spLocks noChangeShapeType="1"/>
          </p:cNvSpPr>
          <p:nvPr/>
        </p:nvSpPr>
        <p:spPr bwMode="auto">
          <a:xfrm flipH="1">
            <a:off x="7058025" y="5614988"/>
            <a:ext cx="304800" cy="609600"/>
          </a:xfrm>
          <a:prstGeom prst="line">
            <a:avLst/>
          </a:prstGeom>
          <a:noFill/>
          <a:ln w="47625">
            <a:solidFill>
              <a:schemeClr val="accent2"/>
            </a:solidFill>
            <a:prstDash val="dash"/>
            <a:round/>
            <a:headEnd type="triangle" w="med" len="med"/>
            <a:tailEnd type="triangle" w="med" len="med"/>
          </a:ln>
          <a:effectLst/>
        </p:spPr>
        <p:txBody>
          <a:bodyPr/>
          <a:lstStyle/>
          <a:p>
            <a:endParaRPr lang="en-US"/>
          </a:p>
        </p:txBody>
      </p:sp>
      <p:sp>
        <p:nvSpPr>
          <p:cNvPr id="622645" name="Rectangle 53"/>
          <p:cNvSpPr>
            <a:spLocks noChangeArrowheads="1"/>
          </p:cNvSpPr>
          <p:nvPr/>
        </p:nvSpPr>
        <p:spPr bwMode="auto">
          <a:xfrm>
            <a:off x="1406525" y="2908300"/>
            <a:ext cx="539750" cy="641350"/>
          </a:xfrm>
          <a:prstGeom prst="rect">
            <a:avLst/>
          </a:prstGeom>
          <a:noFill/>
          <a:ln w="9525">
            <a:noFill/>
            <a:miter lim="800000"/>
            <a:headEnd/>
            <a:tailEnd/>
          </a:ln>
          <a:effectLst/>
        </p:spPr>
        <p:txBody>
          <a:bodyPr wrap="none">
            <a:spAutoFit/>
          </a:bodyPr>
          <a:lstStyle/>
          <a:p>
            <a:r>
              <a:rPr lang="en-US" sz="3600"/>
              <a:t>Li</a:t>
            </a:r>
          </a:p>
        </p:txBody>
      </p:sp>
      <p:sp>
        <p:nvSpPr>
          <p:cNvPr id="622647" name="Rectangle 55"/>
          <p:cNvSpPr>
            <a:spLocks noChangeArrowheads="1"/>
          </p:cNvSpPr>
          <p:nvPr/>
        </p:nvSpPr>
        <p:spPr bwMode="auto">
          <a:xfrm>
            <a:off x="4200525" y="2898775"/>
            <a:ext cx="742950" cy="641350"/>
          </a:xfrm>
          <a:prstGeom prst="rect">
            <a:avLst/>
          </a:prstGeom>
          <a:noFill/>
          <a:ln w="9525">
            <a:noFill/>
            <a:miter lim="800000"/>
            <a:headEnd/>
            <a:tailEnd/>
          </a:ln>
          <a:effectLst/>
        </p:spPr>
        <p:txBody>
          <a:bodyPr wrap="none">
            <a:spAutoFit/>
          </a:bodyPr>
          <a:lstStyle/>
          <a:p>
            <a:r>
              <a:rPr lang="en-US" sz="3600"/>
              <a:t>Be</a:t>
            </a:r>
          </a:p>
        </p:txBody>
      </p:sp>
      <p:sp>
        <p:nvSpPr>
          <p:cNvPr id="622648" name="Text Box 56"/>
          <p:cNvSpPr txBox="1">
            <a:spLocks noChangeArrowheads="1"/>
          </p:cNvSpPr>
          <p:nvPr/>
        </p:nvSpPr>
        <p:spPr bwMode="auto">
          <a:xfrm>
            <a:off x="5851525" y="3621088"/>
            <a:ext cx="3302000" cy="336550"/>
          </a:xfrm>
          <a:prstGeom prst="rect">
            <a:avLst/>
          </a:prstGeom>
          <a:noFill/>
          <a:ln w="9525">
            <a:noFill/>
            <a:miter lim="800000"/>
            <a:headEnd/>
            <a:tailEnd/>
          </a:ln>
          <a:effectLst/>
        </p:spPr>
        <p:txBody>
          <a:bodyPr>
            <a:spAutoFit/>
          </a:bodyPr>
          <a:lstStyle/>
          <a:p>
            <a:pPr algn="ctr" eaLnBrk="0" hangingPunct="0">
              <a:spcBef>
                <a:spcPct val="50000"/>
              </a:spcBef>
            </a:pPr>
            <a:r>
              <a:rPr lang="en-US" sz="1600"/>
              <a:t>(ENC = </a:t>
            </a:r>
            <a:r>
              <a:rPr lang="en-US" sz="1600">
                <a:solidFill>
                  <a:schemeClr val="accent2"/>
                </a:solidFill>
              </a:rPr>
              <a:t>3</a:t>
            </a:r>
            <a:r>
              <a:rPr lang="en-US" sz="1600"/>
              <a:t>)</a:t>
            </a:r>
            <a:endParaRPr lang="en-CA" sz="1600"/>
          </a:p>
        </p:txBody>
      </p:sp>
      <p:sp>
        <p:nvSpPr>
          <p:cNvPr id="622649" name="Rectangle 57"/>
          <p:cNvSpPr>
            <a:spLocks noChangeArrowheads="1"/>
          </p:cNvSpPr>
          <p:nvPr/>
        </p:nvSpPr>
        <p:spPr bwMode="auto">
          <a:xfrm>
            <a:off x="7229475" y="2898775"/>
            <a:ext cx="488950" cy="641350"/>
          </a:xfrm>
          <a:prstGeom prst="rect">
            <a:avLst/>
          </a:prstGeom>
          <a:noFill/>
          <a:ln w="9525">
            <a:noFill/>
            <a:miter lim="800000"/>
            <a:headEnd/>
            <a:tailEnd/>
          </a:ln>
          <a:effectLst/>
        </p:spPr>
        <p:txBody>
          <a:bodyPr wrap="none">
            <a:spAutoFit/>
          </a:bodyPr>
          <a:lstStyle/>
          <a:p>
            <a:r>
              <a:rPr lang="en-US" sz="3600"/>
              <a:t>B</a:t>
            </a:r>
          </a:p>
        </p:txBody>
      </p:sp>
      <p:sp>
        <p:nvSpPr>
          <p:cNvPr id="622656" name="Text Box 64"/>
          <p:cNvSpPr txBox="1">
            <a:spLocks noChangeArrowheads="1"/>
          </p:cNvSpPr>
          <p:nvPr/>
        </p:nvSpPr>
        <p:spPr bwMode="auto">
          <a:xfrm>
            <a:off x="1270000" y="3379788"/>
            <a:ext cx="835025" cy="366712"/>
          </a:xfrm>
          <a:prstGeom prst="rect">
            <a:avLst/>
          </a:prstGeom>
          <a:noFill/>
          <a:ln w="9525">
            <a:noFill/>
            <a:miter lim="800000"/>
            <a:headEnd/>
            <a:tailEnd/>
          </a:ln>
          <a:effectLst/>
        </p:spPr>
        <p:txBody>
          <a:bodyPr wrap="none">
            <a:spAutoFit/>
          </a:bodyPr>
          <a:lstStyle/>
          <a:p>
            <a:r>
              <a:rPr lang="en-US"/>
              <a:t>1</a:t>
            </a:r>
            <a:r>
              <a:rPr lang="en-US" i="1"/>
              <a:t>s</a:t>
            </a:r>
            <a:r>
              <a:rPr lang="en-US" baseline="30000"/>
              <a:t>2</a:t>
            </a:r>
            <a:r>
              <a:rPr lang="en-US"/>
              <a:t>2</a:t>
            </a:r>
            <a:r>
              <a:rPr lang="en-US" i="1"/>
              <a:t>s</a:t>
            </a:r>
            <a:r>
              <a:rPr lang="en-US" baseline="30000"/>
              <a:t>1</a:t>
            </a:r>
          </a:p>
        </p:txBody>
      </p:sp>
      <p:sp>
        <p:nvSpPr>
          <p:cNvPr id="622657" name="Text Box 65"/>
          <p:cNvSpPr txBox="1">
            <a:spLocks noChangeArrowheads="1"/>
          </p:cNvSpPr>
          <p:nvPr/>
        </p:nvSpPr>
        <p:spPr bwMode="auto">
          <a:xfrm>
            <a:off x="4146550" y="3379788"/>
            <a:ext cx="835025" cy="366712"/>
          </a:xfrm>
          <a:prstGeom prst="rect">
            <a:avLst/>
          </a:prstGeom>
          <a:noFill/>
          <a:ln w="9525">
            <a:noFill/>
            <a:miter lim="800000"/>
            <a:headEnd/>
            <a:tailEnd/>
          </a:ln>
          <a:effectLst/>
        </p:spPr>
        <p:txBody>
          <a:bodyPr wrap="none">
            <a:spAutoFit/>
          </a:bodyPr>
          <a:lstStyle/>
          <a:p>
            <a:r>
              <a:rPr lang="en-US"/>
              <a:t>1</a:t>
            </a:r>
            <a:r>
              <a:rPr lang="en-US" i="1"/>
              <a:t>s</a:t>
            </a:r>
            <a:r>
              <a:rPr lang="en-US" baseline="30000"/>
              <a:t>2</a:t>
            </a:r>
            <a:r>
              <a:rPr lang="en-US"/>
              <a:t>2</a:t>
            </a:r>
            <a:r>
              <a:rPr lang="en-US" i="1"/>
              <a:t>s</a:t>
            </a:r>
            <a:r>
              <a:rPr lang="en-US" baseline="30000"/>
              <a:t>2</a:t>
            </a:r>
          </a:p>
        </p:txBody>
      </p:sp>
      <p:sp>
        <p:nvSpPr>
          <p:cNvPr id="622658" name="Text Box 66"/>
          <p:cNvSpPr txBox="1">
            <a:spLocks noChangeArrowheads="1"/>
          </p:cNvSpPr>
          <p:nvPr/>
        </p:nvSpPr>
        <p:spPr bwMode="auto">
          <a:xfrm>
            <a:off x="6889750" y="3379788"/>
            <a:ext cx="1173163" cy="366712"/>
          </a:xfrm>
          <a:prstGeom prst="rect">
            <a:avLst/>
          </a:prstGeom>
          <a:noFill/>
          <a:ln w="9525">
            <a:noFill/>
            <a:miter lim="800000"/>
            <a:headEnd/>
            <a:tailEnd/>
          </a:ln>
          <a:effectLst/>
        </p:spPr>
        <p:txBody>
          <a:bodyPr wrap="none">
            <a:spAutoFit/>
          </a:bodyPr>
          <a:lstStyle/>
          <a:p>
            <a:r>
              <a:rPr lang="en-US"/>
              <a:t>1</a:t>
            </a:r>
            <a:r>
              <a:rPr lang="en-US" i="1"/>
              <a:t>s</a:t>
            </a:r>
            <a:r>
              <a:rPr lang="en-US" baseline="30000"/>
              <a:t>2</a:t>
            </a:r>
            <a:r>
              <a:rPr lang="en-US"/>
              <a:t>2</a:t>
            </a:r>
            <a:r>
              <a:rPr lang="en-US" i="1"/>
              <a:t>s</a:t>
            </a:r>
            <a:r>
              <a:rPr lang="en-US" baseline="30000"/>
              <a:t>2</a:t>
            </a:r>
            <a:r>
              <a:rPr lang="en-US"/>
              <a:t>2</a:t>
            </a:r>
            <a:r>
              <a:rPr lang="en-US" i="1"/>
              <a:t>p</a:t>
            </a:r>
            <a:r>
              <a:rPr lang="en-US" baseline="30000"/>
              <a:t>1</a:t>
            </a:r>
          </a:p>
        </p:txBody>
      </p:sp>
      <p:sp>
        <p:nvSpPr>
          <p:cNvPr id="622659" name="Oval 67"/>
          <p:cNvSpPr>
            <a:spLocks noChangeAspect="1" noChangeArrowheads="1"/>
          </p:cNvSpPr>
          <p:nvPr/>
        </p:nvSpPr>
        <p:spPr bwMode="auto">
          <a:xfrm>
            <a:off x="733425" y="3971925"/>
            <a:ext cx="1819275" cy="18192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2800">
                <a:solidFill>
                  <a:schemeClr val="bg1"/>
                </a:solidFill>
              </a:rPr>
              <a:t>Li</a:t>
            </a:r>
          </a:p>
        </p:txBody>
      </p:sp>
      <p:sp>
        <p:nvSpPr>
          <p:cNvPr id="622660" name="Oval 68"/>
          <p:cNvSpPr>
            <a:spLocks noChangeAspect="1" noChangeArrowheads="1"/>
          </p:cNvSpPr>
          <p:nvPr/>
        </p:nvSpPr>
        <p:spPr bwMode="auto">
          <a:xfrm>
            <a:off x="3954463" y="4197350"/>
            <a:ext cx="1317625" cy="13176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2800">
                <a:solidFill>
                  <a:schemeClr val="bg1"/>
                </a:solidFill>
              </a:rPr>
              <a:t>Be</a:t>
            </a:r>
          </a:p>
        </p:txBody>
      </p:sp>
      <p:sp>
        <p:nvSpPr>
          <p:cNvPr id="622661" name="Oval 69"/>
          <p:cNvSpPr>
            <a:spLocks noChangeAspect="1" noChangeArrowheads="1"/>
          </p:cNvSpPr>
          <p:nvPr/>
        </p:nvSpPr>
        <p:spPr bwMode="auto">
          <a:xfrm>
            <a:off x="7005638" y="4333875"/>
            <a:ext cx="1033462" cy="103346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2800">
                <a:solidFill>
                  <a:schemeClr val="bg1"/>
                </a:solidFill>
              </a:rPr>
              <a:t>B</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2595">
                                            <p:txEl>
                                              <p:pRg st="0" end="0"/>
                                            </p:txEl>
                                          </p:spTgt>
                                        </p:tgtEl>
                                        <p:attrNameLst>
                                          <p:attrName>style.visibility</p:attrName>
                                        </p:attrNameLst>
                                      </p:cBhvr>
                                      <p:to>
                                        <p:strVal val="visible"/>
                                      </p:to>
                                    </p:set>
                                    <p:animEffect transition="in" filter="wipe(left)">
                                      <p:cBhvr>
                                        <p:cTn id="7" dur="500"/>
                                        <p:tgtEl>
                                          <p:spTgt spid="622595">
                                            <p:txEl>
                                              <p:pRg st="0" end="0"/>
                                            </p:txEl>
                                          </p:spTgt>
                                        </p:tgtEl>
                                      </p:cBhvr>
                                    </p:animEffect>
                                  </p:childTnLst>
                                  <p:subTnLst>
                                    <p:animClr clrSpc="rgb" dir="cw">
                                      <p:cBhvr override="childStyle">
                                        <p:cTn dur="1" fill="hold" display="0" masterRel="nextClick" afterEffect="1"/>
                                        <p:tgtEl>
                                          <p:spTgt spid="622595">
                                            <p:txEl>
                                              <p:pRg st="0" end="0"/>
                                            </p:txEl>
                                          </p:spTgt>
                                        </p:tgtEl>
                                        <p:attrNameLst>
                                          <p:attrName>ppt_c</p:attrName>
                                        </p:attrNameLst>
                                      </p:cBhvr>
                                      <p:to>
                                        <a:schemeClr val="tx1"/>
                                      </p:to>
                                    </p:animClr>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22595">
                                            <p:txEl>
                                              <p:pRg st="2" end="2"/>
                                            </p:txEl>
                                          </p:spTgt>
                                        </p:tgtEl>
                                        <p:attrNameLst>
                                          <p:attrName>style.visibility</p:attrName>
                                        </p:attrNameLst>
                                      </p:cBhvr>
                                      <p:to>
                                        <p:strVal val="visible"/>
                                      </p:to>
                                    </p:set>
                                    <p:animEffect transition="in" filter="wipe(left)">
                                      <p:cBhvr>
                                        <p:cTn id="12" dur="500"/>
                                        <p:tgtEl>
                                          <p:spTgt spid="622595">
                                            <p:txEl>
                                              <p:pRg st="2" end="2"/>
                                            </p:txEl>
                                          </p:spTgt>
                                        </p:tgtEl>
                                      </p:cBhvr>
                                    </p:animEffect>
                                  </p:childTnLst>
                                  <p:subTnLst>
                                    <p:animClr clrSpc="rgb" dir="cw">
                                      <p:cBhvr override="childStyle">
                                        <p:cTn dur="1" fill="hold" display="0" masterRel="nextClick" afterEffect="1"/>
                                        <p:tgtEl>
                                          <p:spTgt spid="622595">
                                            <p:txEl>
                                              <p:pRg st="2" end="2"/>
                                            </p:txEl>
                                          </p:spTgt>
                                        </p:tgtEl>
                                        <p:attrNameLst>
                                          <p:attrName>ppt_c</p:attrName>
                                        </p:attrNameLst>
                                      </p:cBhvr>
                                      <p:to>
                                        <a:schemeClr val="tx1"/>
                                      </p:to>
                                    </p:animClr>
                                  </p:sub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2595">
                                            <p:txEl>
                                              <p:pRg st="4" end="4"/>
                                            </p:txEl>
                                          </p:spTgt>
                                        </p:tgtEl>
                                        <p:attrNameLst>
                                          <p:attrName>style.visibility</p:attrName>
                                        </p:attrNameLst>
                                      </p:cBhvr>
                                      <p:to>
                                        <p:strVal val="visible"/>
                                      </p:to>
                                    </p:set>
                                    <p:animEffect transition="in" filter="wipe(left)">
                                      <p:cBhvr>
                                        <p:cTn id="17" dur="500"/>
                                        <p:tgtEl>
                                          <p:spTgt spid="622595">
                                            <p:txEl>
                                              <p:pRg st="4" end="4"/>
                                            </p:txEl>
                                          </p:spTgt>
                                        </p:tgtEl>
                                      </p:cBhvr>
                                    </p:animEffect>
                                  </p:childTnLst>
                                  <p:subTnLst>
                                    <p:animClr clrSpc="rgb" dir="cw">
                                      <p:cBhvr override="childStyle">
                                        <p:cTn dur="1" fill="hold" display="0" masterRel="nextClick" afterEffect="1"/>
                                        <p:tgtEl>
                                          <p:spTgt spid="622595">
                                            <p:txEl>
                                              <p:pRg st="4" end="4"/>
                                            </p:txEl>
                                          </p:spTgt>
                                        </p:tgtEl>
                                        <p:attrNameLst>
                                          <p:attrName>ppt_c</p:attrName>
                                        </p:attrNameLst>
                                      </p:cBhvr>
                                      <p:to>
                                        <a:schemeClr val="tx1"/>
                                      </p:to>
                                    </p:animClr>
                                  </p:sub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622659"/>
                                        </p:tgtEl>
                                      </p:cBhvr>
                                    </p:animEffect>
                                    <p:set>
                                      <p:cBhvr>
                                        <p:cTn id="22" dur="1" fill="hold">
                                          <p:stCondLst>
                                            <p:cond delay="499"/>
                                          </p:stCondLst>
                                        </p:cTn>
                                        <p:tgtEl>
                                          <p:spTgt spid="622659"/>
                                        </p:tgtEl>
                                        <p:attrNameLst>
                                          <p:attrName>style.visibility</p:attrName>
                                        </p:attrNameLst>
                                      </p:cBhvr>
                                      <p:to>
                                        <p:strVal val="hidden"/>
                                      </p:to>
                                    </p:set>
                                  </p:childTnLst>
                                </p:cTn>
                              </p:par>
                              <p:par>
                                <p:cTn id="23" presetID="9" presetClass="exit" presetSubtype="0" fill="hold" grpId="0" nodeType="withEffect">
                                  <p:stCondLst>
                                    <p:cond delay="0"/>
                                  </p:stCondLst>
                                  <p:childTnLst>
                                    <p:animEffect transition="out" filter="dissolve">
                                      <p:cBhvr>
                                        <p:cTn id="24" dur="500"/>
                                        <p:tgtEl>
                                          <p:spTgt spid="622660"/>
                                        </p:tgtEl>
                                      </p:cBhvr>
                                    </p:animEffect>
                                    <p:set>
                                      <p:cBhvr>
                                        <p:cTn id="25" dur="1" fill="hold">
                                          <p:stCondLst>
                                            <p:cond delay="499"/>
                                          </p:stCondLst>
                                        </p:cTn>
                                        <p:tgtEl>
                                          <p:spTgt spid="622660"/>
                                        </p:tgtEl>
                                        <p:attrNameLst>
                                          <p:attrName>style.visibility</p:attrName>
                                        </p:attrNameLst>
                                      </p:cBhvr>
                                      <p:to>
                                        <p:strVal val="hidden"/>
                                      </p:to>
                                    </p:set>
                                  </p:childTnLst>
                                </p:cTn>
                              </p:par>
                              <p:par>
                                <p:cTn id="26" presetID="9" presetClass="exit" presetSubtype="0" fill="hold" grpId="0" nodeType="withEffect">
                                  <p:stCondLst>
                                    <p:cond delay="0"/>
                                  </p:stCondLst>
                                  <p:childTnLst>
                                    <p:animEffect transition="out" filter="dissolve">
                                      <p:cBhvr>
                                        <p:cTn id="27" dur="500"/>
                                        <p:tgtEl>
                                          <p:spTgt spid="622661"/>
                                        </p:tgtEl>
                                      </p:cBhvr>
                                    </p:animEffect>
                                    <p:set>
                                      <p:cBhvr>
                                        <p:cTn id="28" dur="1" fill="hold">
                                          <p:stCondLst>
                                            <p:cond delay="499"/>
                                          </p:stCondLst>
                                        </p:cTn>
                                        <p:tgtEl>
                                          <p:spTgt spid="62266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622596"/>
                                        </p:tgtEl>
                                        <p:attrNameLst>
                                          <p:attrName>style.visibility</p:attrName>
                                        </p:attrNameLst>
                                      </p:cBhvr>
                                      <p:to>
                                        <p:strVal val="visible"/>
                                      </p:to>
                                    </p:set>
                                    <p:animEffect transition="in" filter="dissolve">
                                      <p:cBhvr>
                                        <p:cTn id="33" dur="500"/>
                                        <p:tgtEl>
                                          <p:spTgt spid="622596"/>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22602"/>
                                        </p:tgtEl>
                                        <p:attrNameLst>
                                          <p:attrName>style.visibility</p:attrName>
                                        </p:attrNameLst>
                                      </p:cBhvr>
                                      <p:to>
                                        <p:strVal val="visible"/>
                                      </p:to>
                                    </p:set>
                                    <p:animEffect transition="in" filter="dissolve">
                                      <p:cBhvr>
                                        <p:cTn id="38" dur="500"/>
                                        <p:tgtEl>
                                          <p:spTgt spid="622602"/>
                                        </p:tgtEl>
                                      </p:cBhvr>
                                    </p:animEffect>
                                  </p:childTnLst>
                                </p:cTn>
                              </p:par>
                            </p:childTnLst>
                          </p:cTn>
                        </p:par>
                        <p:par>
                          <p:cTn id="39" fill="hold">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622603"/>
                                        </p:tgtEl>
                                        <p:attrNameLst>
                                          <p:attrName>style.visibility</p:attrName>
                                        </p:attrNameLst>
                                      </p:cBhvr>
                                      <p:to>
                                        <p:strVal val="visible"/>
                                      </p:to>
                                    </p:set>
                                    <p:animEffect transition="in" filter="dissolve">
                                      <p:cBhvr>
                                        <p:cTn id="42" dur="500"/>
                                        <p:tgtEl>
                                          <p:spTgt spid="622603"/>
                                        </p:tgtEl>
                                      </p:cBhvr>
                                    </p:animEffect>
                                  </p:childTnLst>
                                </p:cTn>
                              </p:par>
                            </p:childTnLst>
                          </p:cTn>
                        </p:par>
                        <p:par>
                          <p:cTn id="43" fill="hold">
                            <p:stCondLst>
                              <p:cond delay="1000"/>
                            </p:stCondLst>
                            <p:childTnLst>
                              <p:par>
                                <p:cTn id="44" presetID="9" presetClass="entr" presetSubtype="0" fill="hold" grpId="0" nodeType="afterEffect">
                                  <p:stCondLst>
                                    <p:cond delay="0"/>
                                  </p:stCondLst>
                                  <p:childTnLst>
                                    <p:set>
                                      <p:cBhvr>
                                        <p:cTn id="45" dur="1" fill="hold">
                                          <p:stCondLst>
                                            <p:cond delay="0"/>
                                          </p:stCondLst>
                                        </p:cTn>
                                        <p:tgtEl>
                                          <p:spTgt spid="622604"/>
                                        </p:tgtEl>
                                        <p:attrNameLst>
                                          <p:attrName>style.visibility</p:attrName>
                                        </p:attrNameLst>
                                      </p:cBhvr>
                                      <p:to>
                                        <p:strVal val="visible"/>
                                      </p:to>
                                    </p:set>
                                    <p:animEffect transition="in" filter="dissolve">
                                      <p:cBhvr>
                                        <p:cTn id="46" dur="500"/>
                                        <p:tgtEl>
                                          <p:spTgt spid="622604"/>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622598"/>
                                        </p:tgtEl>
                                        <p:attrNameLst>
                                          <p:attrName>style.visibility</p:attrName>
                                        </p:attrNameLst>
                                      </p:cBhvr>
                                      <p:to>
                                        <p:strVal val="visible"/>
                                      </p:to>
                                    </p:set>
                                    <p:animEffect transition="in" filter="dissolve">
                                      <p:cBhvr>
                                        <p:cTn id="51" dur="500"/>
                                        <p:tgtEl>
                                          <p:spTgt spid="622598"/>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622605"/>
                                        </p:tgtEl>
                                        <p:attrNameLst>
                                          <p:attrName>style.visibility</p:attrName>
                                        </p:attrNameLst>
                                      </p:cBhvr>
                                      <p:to>
                                        <p:strVal val="visible"/>
                                      </p:to>
                                    </p:set>
                                    <p:animEffect transition="in" filter="dissolve">
                                      <p:cBhvr>
                                        <p:cTn id="56" dur="500"/>
                                        <p:tgtEl>
                                          <p:spTgt spid="62260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622597"/>
                                        </p:tgtEl>
                                        <p:attrNameLst>
                                          <p:attrName>style.visibility</p:attrName>
                                        </p:attrNameLst>
                                      </p:cBhvr>
                                      <p:to>
                                        <p:strVal val="visible"/>
                                      </p:to>
                                    </p:set>
                                    <p:animEffect transition="in" filter="wipe(left)">
                                      <p:cBhvr>
                                        <p:cTn id="61" dur="500"/>
                                        <p:tgtEl>
                                          <p:spTgt spid="62259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622656"/>
                                        </p:tgtEl>
                                        <p:attrNameLst>
                                          <p:attrName>style.visibility</p:attrName>
                                        </p:attrNameLst>
                                      </p:cBhvr>
                                      <p:to>
                                        <p:strVal val="visible"/>
                                      </p:to>
                                    </p:set>
                                    <p:animEffect transition="in" filter="dissolve">
                                      <p:cBhvr>
                                        <p:cTn id="66" dur="500"/>
                                        <p:tgtEl>
                                          <p:spTgt spid="622656"/>
                                        </p:tgtEl>
                                      </p:cBhvr>
                                    </p:animEffect>
                                  </p:childTnLst>
                                </p:cTn>
                              </p:par>
                            </p:childTnLst>
                          </p:cTn>
                        </p:par>
                      </p:childTnLst>
                    </p:cTn>
                  </p:par>
                  <p:par>
                    <p:cTn id="67" fill="hold">
                      <p:stCondLst>
                        <p:cond delay="indefinite"/>
                      </p:stCondLst>
                      <p:childTnLst>
                        <p:par>
                          <p:cTn id="68" fill="hold">
                            <p:stCondLst>
                              <p:cond delay="0"/>
                            </p:stCondLst>
                            <p:childTnLst>
                              <p:par>
                                <p:cTn id="69" presetID="23" presetClass="entr" presetSubtype="272" fill="hold" grpId="0" nodeType="clickEffect">
                                  <p:stCondLst>
                                    <p:cond delay="0"/>
                                  </p:stCondLst>
                                  <p:childTnLst>
                                    <p:set>
                                      <p:cBhvr>
                                        <p:cTn id="70" dur="1" fill="hold">
                                          <p:stCondLst>
                                            <p:cond delay="0"/>
                                          </p:stCondLst>
                                        </p:cTn>
                                        <p:tgtEl>
                                          <p:spTgt spid="622608"/>
                                        </p:tgtEl>
                                        <p:attrNameLst>
                                          <p:attrName>style.visibility</p:attrName>
                                        </p:attrNameLst>
                                      </p:cBhvr>
                                      <p:to>
                                        <p:strVal val="visible"/>
                                      </p:to>
                                    </p:set>
                                    <p:anim calcmode="lin" valueType="num">
                                      <p:cBhvr>
                                        <p:cTn id="71" dur="500" fill="hold"/>
                                        <p:tgtEl>
                                          <p:spTgt spid="622608"/>
                                        </p:tgtEl>
                                        <p:attrNameLst>
                                          <p:attrName>ppt_w</p:attrName>
                                        </p:attrNameLst>
                                      </p:cBhvr>
                                      <p:tavLst>
                                        <p:tav tm="0">
                                          <p:val>
                                            <p:strVal val="2/3*#ppt_w"/>
                                          </p:val>
                                        </p:tav>
                                        <p:tav tm="100000">
                                          <p:val>
                                            <p:strVal val="#ppt_w"/>
                                          </p:val>
                                        </p:tav>
                                      </p:tavLst>
                                    </p:anim>
                                    <p:anim calcmode="lin" valueType="num">
                                      <p:cBhvr>
                                        <p:cTn id="72" dur="500" fill="hold"/>
                                        <p:tgtEl>
                                          <p:spTgt spid="622608"/>
                                        </p:tgtEl>
                                        <p:attrNameLst>
                                          <p:attrName>ppt_h</p:attrName>
                                        </p:attrNameLst>
                                      </p:cBhvr>
                                      <p:tavLst>
                                        <p:tav tm="0">
                                          <p:val>
                                            <p:strVal val="2/3*#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622609"/>
                                        </p:tgtEl>
                                        <p:attrNameLst>
                                          <p:attrName>style.visibility</p:attrName>
                                        </p:attrNameLst>
                                      </p:cBhvr>
                                      <p:to>
                                        <p:strVal val="visible"/>
                                      </p:to>
                                    </p:set>
                                    <p:animEffect transition="in" filter="dissolve">
                                      <p:cBhvr>
                                        <p:cTn id="77" dur="500"/>
                                        <p:tgtEl>
                                          <p:spTgt spid="622609"/>
                                        </p:tgtEl>
                                      </p:cBhvr>
                                    </p:animEffect>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622615"/>
                                        </p:tgtEl>
                                        <p:attrNameLst>
                                          <p:attrName>style.visibility</p:attrName>
                                        </p:attrNameLst>
                                      </p:cBhvr>
                                      <p:to>
                                        <p:strVal val="visible"/>
                                      </p:to>
                                    </p:set>
                                    <p:animEffect transition="in" filter="dissolve">
                                      <p:cBhvr>
                                        <p:cTn id="82" dur="500"/>
                                        <p:tgtEl>
                                          <p:spTgt spid="622615"/>
                                        </p:tgtEl>
                                      </p:cBhvr>
                                    </p:animEffect>
                                  </p:childTnLst>
                                </p:cTn>
                              </p:par>
                            </p:childTnLst>
                          </p:cTn>
                        </p:par>
                        <p:par>
                          <p:cTn id="83" fill="hold">
                            <p:stCondLst>
                              <p:cond delay="500"/>
                            </p:stCondLst>
                            <p:childTnLst>
                              <p:par>
                                <p:cTn id="84" presetID="9" presetClass="entr" presetSubtype="0" fill="hold" grpId="0" nodeType="afterEffect">
                                  <p:stCondLst>
                                    <p:cond delay="0"/>
                                  </p:stCondLst>
                                  <p:childTnLst>
                                    <p:set>
                                      <p:cBhvr>
                                        <p:cTn id="85" dur="1" fill="hold">
                                          <p:stCondLst>
                                            <p:cond delay="0"/>
                                          </p:stCondLst>
                                        </p:cTn>
                                        <p:tgtEl>
                                          <p:spTgt spid="622617"/>
                                        </p:tgtEl>
                                        <p:attrNameLst>
                                          <p:attrName>style.visibility</p:attrName>
                                        </p:attrNameLst>
                                      </p:cBhvr>
                                      <p:to>
                                        <p:strVal val="visible"/>
                                      </p:to>
                                    </p:set>
                                    <p:animEffect transition="in" filter="dissolve">
                                      <p:cBhvr>
                                        <p:cTn id="86" dur="500"/>
                                        <p:tgtEl>
                                          <p:spTgt spid="622617"/>
                                        </p:tgtEl>
                                      </p:cBhvr>
                                    </p:animEffect>
                                  </p:childTnLst>
                                </p:cTn>
                              </p:par>
                            </p:childTnLst>
                          </p:cTn>
                        </p:par>
                        <p:par>
                          <p:cTn id="87" fill="hold">
                            <p:stCondLst>
                              <p:cond delay="1000"/>
                            </p:stCondLst>
                            <p:childTnLst>
                              <p:par>
                                <p:cTn id="88" presetID="9" presetClass="entr" presetSubtype="0" fill="hold" grpId="0" nodeType="afterEffect">
                                  <p:stCondLst>
                                    <p:cond delay="0"/>
                                  </p:stCondLst>
                                  <p:childTnLst>
                                    <p:set>
                                      <p:cBhvr>
                                        <p:cTn id="89" dur="1" fill="hold">
                                          <p:stCondLst>
                                            <p:cond delay="0"/>
                                          </p:stCondLst>
                                        </p:cTn>
                                        <p:tgtEl>
                                          <p:spTgt spid="622619"/>
                                        </p:tgtEl>
                                        <p:attrNameLst>
                                          <p:attrName>style.visibility</p:attrName>
                                        </p:attrNameLst>
                                      </p:cBhvr>
                                      <p:to>
                                        <p:strVal val="visible"/>
                                      </p:to>
                                    </p:set>
                                    <p:animEffect transition="in" filter="dissolve">
                                      <p:cBhvr>
                                        <p:cTn id="90" dur="500"/>
                                        <p:tgtEl>
                                          <p:spTgt spid="622619"/>
                                        </p:tgtEl>
                                      </p:cBhvr>
                                    </p:animEffect>
                                  </p:childTnLst>
                                </p:cTn>
                              </p:par>
                            </p:childTnLst>
                          </p:cTn>
                        </p:par>
                        <p:par>
                          <p:cTn id="91" fill="hold">
                            <p:stCondLst>
                              <p:cond delay="1500"/>
                            </p:stCondLst>
                            <p:childTnLst>
                              <p:par>
                                <p:cTn id="92" presetID="9" presetClass="entr" presetSubtype="0" fill="hold" grpId="0" nodeType="afterEffect">
                                  <p:stCondLst>
                                    <p:cond delay="0"/>
                                  </p:stCondLst>
                                  <p:childTnLst>
                                    <p:set>
                                      <p:cBhvr>
                                        <p:cTn id="93" dur="1" fill="hold">
                                          <p:stCondLst>
                                            <p:cond delay="0"/>
                                          </p:stCondLst>
                                        </p:cTn>
                                        <p:tgtEl>
                                          <p:spTgt spid="622616"/>
                                        </p:tgtEl>
                                        <p:attrNameLst>
                                          <p:attrName>style.visibility</p:attrName>
                                        </p:attrNameLst>
                                      </p:cBhvr>
                                      <p:to>
                                        <p:strVal val="visible"/>
                                      </p:to>
                                    </p:set>
                                    <p:animEffect transition="in" filter="dissolve">
                                      <p:cBhvr>
                                        <p:cTn id="94" dur="500"/>
                                        <p:tgtEl>
                                          <p:spTgt spid="622616"/>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nodeType="clickEffect">
                                  <p:stCondLst>
                                    <p:cond delay="0"/>
                                  </p:stCondLst>
                                  <p:childTnLst>
                                    <p:set>
                                      <p:cBhvr>
                                        <p:cTn id="98" dur="1" fill="hold">
                                          <p:stCondLst>
                                            <p:cond delay="0"/>
                                          </p:stCondLst>
                                        </p:cTn>
                                        <p:tgtEl>
                                          <p:spTgt spid="622611"/>
                                        </p:tgtEl>
                                        <p:attrNameLst>
                                          <p:attrName>style.visibility</p:attrName>
                                        </p:attrNameLst>
                                      </p:cBhvr>
                                      <p:to>
                                        <p:strVal val="visible"/>
                                      </p:to>
                                    </p:set>
                                    <p:animEffect transition="in" filter="dissolve">
                                      <p:cBhvr>
                                        <p:cTn id="99" dur="500"/>
                                        <p:tgtEl>
                                          <p:spTgt spid="622611"/>
                                        </p:tgtEl>
                                      </p:cBhvr>
                                    </p:animEffect>
                                  </p:childTnLst>
                                </p:cTn>
                              </p:par>
                            </p:childTnLst>
                          </p:cTn>
                        </p:par>
                      </p:childTnLst>
                    </p:cTn>
                  </p:par>
                  <p:par>
                    <p:cTn id="100" fill="hold">
                      <p:stCondLst>
                        <p:cond delay="indefinite"/>
                      </p:stCondLst>
                      <p:childTnLst>
                        <p:par>
                          <p:cTn id="101" fill="hold">
                            <p:stCondLst>
                              <p:cond delay="0"/>
                            </p:stCondLst>
                            <p:childTnLst>
                              <p:par>
                                <p:cTn id="102" presetID="9" presetClass="entr" presetSubtype="0" fill="hold" nodeType="clickEffect">
                                  <p:stCondLst>
                                    <p:cond delay="0"/>
                                  </p:stCondLst>
                                  <p:childTnLst>
                                    <p:set>
                                      <p:cBhvr>
                                        <p:cTn id="103" dur="1" fill="hold">
                                          <p:stCondLst>
                                            <p:cond delay="0"/>
                                          </p:stCondLst>
                                        </p:cTn>
                                        <p:tgtEl>
                                          <p:spTgt spid="622620"/>
                                        </p:tgtEl>
                                        <p:attrNameLst>
                                          <p:attrName>style.visibility</p:attrName>
                                        </p:attrNameLst>
                                      </p:cBhvr>
                                      <p:to>
                                        <p:strVal val="visible"/>
                                      </p:to>
                                    </p:set>
                                    <p:animEffect transition="in" filter="dissolve">
                                      <p:cBhvr>
                                        <p:cTn id="104" dur="500"/>
                                        <p:tgtEl>
                                          <p:spTgt spid="622620"/>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622610"/>
                                        </p:tgtEl>
                                        <p:attrNameLst>
                                          <p:attrName>style.visibility</p:attrName>
                                        </p:attrNameLst>
                                      </p:cBhvr>
                                      <p:to>
                                        <p:strVal val="visible"/>
                                      </p:to>
                                    </p:set>
                                    <p:animEffect transition="in" filter="wipe(left)">
                                      <p:cBhvr>
                                        <p:cTn id="109" dur="500"/>
                                        <p:tgtEl>
                                          <p:spTgt spid="622610"/>
                                        </p:tgtEl>
                                      </p:cBhvr>
                                    </p:animEffect>
                                  </p:childTnLst>
                                </p:cTn>
                              </p:par>
                            </p:childTnLst>
                          </p:cTn>
                        </p:par>
                      </p:childTnLst>
                    </p:cTn>
                  </p:par>
                  <p:par>
                    <p:cTn id="110" fill="hold">
                      <p:stCondLst>
                        <p:cond delay="indefinite"/>
                      </p:stCondLst>
                      <p:childTnLst>
                        <p:par>
                          <p:cTn id="111" fill="hold">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622657"/>
                                        </p:tgtEl>
                                        <p:attrNameLst>
                                          <p:attrName>style.visibility</p:attrName>
                                        </p:attrNameLst>
                                      </p:cBhvr>
                                      <p:to>
                                        <p:strVal val="visible"/>
                                      </p:to>
                                    </p:set>
                                    <p:animEffect transition="in" filter="dissolve">
                                      <p:cBhvr>
                                        <p:cTn id="114" dur="500"/>
                                        <p:tgtEl>
                                          <p:spTgt spid="622657"/>
                                        </p:tgtEl>
                                      </p:cBhvr>
                                    </p:animEffect>
                                  </p:childTnLst>
                                </p:cTn>
                              </p:par>
                            </p:childTnLst>
                          </p:cTn>
                        </p:par>
                      </p:childTnLst>
                    </p:cTn>
                  </p:par>
                  <p:par>
                    <p:cTn id="115" fill="hold">
                      <p:stCondLst>
                        <p:cond delay="indefinite"/>
                      </p:stCondLst>
                      <p:childTnLst>
                        <p:par>
                          <p:cTn id="116" fill="hold">
                            <p:stCondLst>
                              <p:cond delay="0"/>
                            </p:stCondLst>
                            <p:childTnLst>
                              <p:par>
                                <p:cTn id="117" presetID="23" presetClass="entr" presetSubtype="272" fill="hold" grpId="0" nodeType="clickEffect">
                                  <p:stCondLst>
                                    <p:cond delay="0"/>
                                  </p:stCondLst>
                                  <p:childTnLst>
                                    <p:set>
                                      <p:cBhvr>
                                        <p:cTn id="118" dur="1" fill="hold">
                                          <p:stCondLst>
                                            <p:cond delay="0"/>
                                          </p:stCondLst>
                                        </p:cTn>
                                        <p:tgtEl>
                                          <p:spTgt spid="622618"/>
                                        </p:tgtEl>
                                        <p:attrNameLst>
                                          <p:attrName>style.visibility</p:attrName>
                                        </p:attrNameLst>
                                      </p:cBhvr>
                                      <p:to>
                                        <p:strVal val="visible"/>
                                      </p:to>
                                    </p:set>
                                    <p:anim calcmode="lin" valueType="num">
                                      <p:cBhvr>
                                        <p:cTn id="119" dur="500" fill="hold"/>
                                        <p:tgtEl>
                                          <p:spTgt spid="622618"/>
                                        </p:tgtEl>
                                        <p:attrNameLst>
                                          <p:attrName>ppt_w</p:attrName>
                                        </p:attrNameLst>
                                      </p:cBhvr>
                                      <p:tavLst>
                                        <p:tav tm="0">
                                          <p:val>
                                            <p:strVal val="2/3*#ppt_w"/>
                                          </p:val>
                                        </p:tav>
                                        <p:tav tm="100000">
                                          <p:val>
                                            <p:strVal val="#ppt_w"/>
                                          </p:val>
                                        </p:tav>
                                      </p:tavLst>
                                    </p:anim>
                                    <p:anim calcmode="lin" valueType="num">
                                      <p:cBhvr>
                                        <p:cTn id="120" dur="500" fill="hold"/>
                                        <p:tgtEl>
                                          <p:spTgt spid="622618"/>
                                        </p:tgtEl>
                                        <p:attrNameLst>
                                          <p:attrName>ppt_h</p:attrName>
                                        </p:attrNameLst>
                                      </p:cBhvr>
                                      <p:tavLst>
                                        <p:tav tm="0">
                                          <p:val>
                                            <p:strVal val="2/3*#ppt_h"/>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272" fill="hold" grpId="0" nodeType="clickEffect">
                                  <p:stCondLst>
                                    <p:cond delay="0"/>
                                  </p:stCondLst>
                                  <p:childTnLst>
                                    <p:set>
                                      <p:cBhvr>
                                        <p:cTn id="124" dur="1" fill="hold">
                                          <p:stCondLst>
                                            <p:cond delay="0"/>
                                          </p:stCondLst>
                                        </p:cTn>
                                        <p:tgtEl>
                                          <p:spTgt spid="622624"/>
                                        </p:tgtEl>
                                        <p:attrNameLst>
                                          <p:attrName>style.visibility</p:attrName>
                                        </p:attrNameLst>
                                      </p:cBhvr>
                                      <p:to>
                                        <p:strVal val="visible"/>
                                      </p:to>
                                    </p:set>
                                    <p:anim calcmode="lin" valueType="num">
                                      <p:cBhvr>
                                        <p:cTn id="125" dur="500" fill="hold"/>
                                        <p:tgtEl>
                                          <p:spTgt spid="622624"/>
                                        </p:tgtEl>
                                        <p:attrNameLst>
                                          <p:attrName>ppt_w</p:attrName>
                                        </p:attrNameLst>
                                      </p:cBhvr>
                                      <p:tavLst>
                                        <p:tav tm="0">
                                          <p:val>
                                            <p:strVal val="2/3*#ppt_w"/>
                                          </p:val>
                                        </p:tav>
                                        <p:tav tm="100000">
                                          <p:val>
                                            <p:strVal val="#ppt_w"/>
                                          </p:val>
                                        </p:tav>
                                      </p:tavLst>
                                    </p:anim>
                                    <p:anim calcmode="lin" valueType="num">
                                      <p:cBhvr>
                                        <p:cTn id="126" dur="500" fill="hold"/>
                                        <p:tgtEl>
                                          <p:spTgt spid="622624"/>
                                        </p:tgtEl>
                                        <p:attrNameLst>
                                          <p:attrName>ppt_h</p:attrName>
                                        </p:attrNameLst>
                                      </p:cBhvr>
                                      <p:tavLst>
                                        <p:tav tm="0">
                                          <p:val>
                                            <p:strVal val="2/3*#ppt_h"/>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9" presetClass="entr" presetSubtype="0" fill="hold" grpId="0" nodeType="clickEffect">
                                  <p:stCondLst>
                                    <p:cond delay="0"/>
                                  </p:stCondLst>
                                  <p:childTnLst>
                                    <p:set>
                                      <p:cBhvr>
                                        <p:cTn id="130" dur="1" fill="hold">
                                          <p:stCondLst>
                                            <p:cond delay="0"/>
                                          </p:stCondLst>
                                        </p:cTn>
                                        <p:tgtEl>
                                          <p:spTgt spid="622625"/>
                                        </p:tgtEl>
                                        <p:attrNameLst>
                                          <p:attrName>style.visibility</p:attrName>
                                        </p:attrNameLst>
                                      </p:cBhvr>
                                      <p:to>
                                        <p:strVal val="visible"/>
                                      </p:to>
                                    </p:set>
                                    <p:animEffect transition="in" filter="dissolve">
                                      <p:cBhvr>
                                        <p:cTn id="131" dur="500"/>
                                        <p:tgtEl>
                                          <p:spTgt spid="622625"/>
                                        </p:tgtEl>
                                      </p:cBhvr>
                                    </p:animEffect>
                                  </p:childTnLst>
                                </p:cTn>
                              </p:par>
                            </p:childTnLst>
                          </p:cTn>
                        </p:par>
                      </p:childTnLst>
                    </p:cTn>
                  </p:par>
                  <p:par>
                    <p:cTn id="132" fill="hold">
                      <p:stCondLst>
                        <p:cond delay="indefinite"/>
                      </p:stCondLst>
                      <p:childTnLst>
                        <p:par>
                          <p:cTn id="133" fill="hold">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622631"/>
                                        </p:tgtEl>
                                        <p:attrNameLst>
                                          <p:attrName>style.visibility</p:attrName>
                                        </p:attrNameLst>
                                      </p:cBhvr>
                                      <p:to>
                                        <p:strVal val="visible"/>
                                      </p:to>
                                    </p:set>
                                    <p:animEffect transition="in" filter="dissolve">
                                      <p:cBhvr>
                                        <p:cTn id="136" dur="500"/>
                                        <p:tgtEl>
                                          <p:spTgt spid="622631"/>
                                        </p:tgtEl>
                                      </p:cBhvr>
                                    </p:animEffect>
                                  </p:childTnLst>
                                </p:cTn>
                              </p:par>
                            </p:childTnLst>
                          </p:cTn>
                        </p:par>
                        <p:par>
                          <p:cTn id="137" fill="hold">
                            <p:stCondLst>
                              <p:cond delay="500"/>
                            </p:stCondLst>
                            <p:childTnLst>
                              <p:par>
                                <p:cTn id="138" presetID="9" presetClass="entr" presetSubtype="0" fill="hold" grpId="0" nodeType="afterEffect">
                                  <p:stCondLst>
                                    <p:cond delay="0"/>
                                  </p:stCondLst>
                                  <p:childTnLst>
                                    <p:set>
                                      <p:cBhvr>
                                        <p:cTn id="139" dur="1" fill="hold">
                                          <p:stCondLst>
                                            <p:cond delay="0"/>
                                          </p:stCondLst>
                                        </p:cTn>
                                        <p:tgtEl>
                                          <p:spTgt spid="622633"/>
                                        </p:tgtEl>
                                        <p:attrNameLst>
                                          <p:attrName>style.visibility</p:attrName>
                                        </p:attrNameLst>
                                      </p:cBhvr>
                                      <p:to>
                                        <p:strVal val="visible"/>
                                      </p:to>
                                    </p:set>
                                    <p:animEffect transition="in" filter="dissolve">
                                      <p:cBhvr>
                                        <p:cTn id="140" dur="500"/>
                                        <p:tgtEl>
                                          <p:spTgt spid="622633"/>
                                        </p:tgtEl>
                                      </p:cBhvr>
                                    </p:animEffect>
                                  </p:childTnLst>
                                </p:cTn>
                              </p:par>
                            </p:childTnLst>
                          </p:cTn>
                        </p:par>
                        <p:par>
                          <p:cTn id="141" fill="hold">
                            <p:stCondLst>
                              <p:cond delay="1000"/>
                            </p:stCondLst>
                            <p:childTnLst>
                              <p:par>
                                <p:cTn id="142" presetID="9" presetClass="entr" presetSubtype="0" fill="hold" grpId="0" nodeType="afterEffect">
                                  <p:stCondLst>
                                    <p:cond delay="0"/>
                                  </p:stCondLst>
                                  <p:childTnLst>
                                    <p:set>
                                      <p:cBhvr>
                                        <p:cTn id="143" dur="1" fill="hold">
                                          <p:stCondLst>
                                            <p:cond delay="0"/>
                                          </p:stCondLst>
                                        </p:cTn>
                                        <p:tgtEl>
                                          <p:spTgt spid="622632"/>
                                        </p:tgtEl>
                                        <p:attrNameLst>
                                          <p:attrName>style.visibility</p:attrName>
                                        </p:attrNameLst>
                                      </p:cBhvr>
                                      <p:to>
                                        <p:strVal val="visible"/>
                                      </p:to>
                                    </p:set>
                                    <p:animEffect transition="in" filter="dissolve">
                                      <p:cBhvr>
                                        <p:cTn id="144" dur="500"/>
                                        <p:tgtEl>
                                          <p:spTgt spid="622632"/>
                                        </p:tgtEl>
                                      </p:cBhvr>
                                    </p:animEffect>
                                  </p:childTnLst>
                                </p:cTn>
                              </p:par>
                            </p:childTnLst>
                          </p:cTn>
                        </p:par>
                        <p:par>
                          <p:cTn id="145" fill="hold">
                            <p:stCondLst>
                              <p:cond delay="1500"/>
                            </p:stCondLst>
                            <p:childTnLst>
                              <p:par>
                                <p:cTn id="146" presetID="9" presetClass="entr" presetSubtype="0" fill="hold" grpId="0" nodeType="afterEffect">
                                  <p:stCondLst>
                                    <p:cond delay="0"/>
                                  </p:stCondLst>
                                  <p:childTnLst>
                                    <p:set>
                                      <p:cBhvr>
                                        <p:cTn id="147" dur="1" fill="hold">
                                          <p:stCondLst>
                                            <p:cond delay="0"/>
                                          </p:stCondLst>
                                        </p:cTn>
                                        <p:tgtEl>
                                          <p:spTgt spid="622635"/>
                                        </p:tgtEl>
                                        <p:attrNameLst>
                                          <p:attrName>style.visibility</p:attrName>
                                        </p:attrNameLst>
                                      </p:cBhvr>
                                      <p:to>
                                        <p:strVal val="visible"/>
                                      </p:to>
                                    </p:set>
                                    <p:animEffect transition="in" filter="dissolve">
                                      <p:cBhvr>
                                        <p:cTn id="148" dur="500"/>
                                        <p:tgtEl>
                                          <p:spTgt spid="622635"/>
                                        </p:tgtEl>
                                      </p:cBhvr>
                                    </p:animEffect>
                                  </p:childTnLst>
                                </p:cTn>
                              </p:par>
                            </p:childTnLst>
                          </p:cTn>
                        </p:par>
                        <p:par>
                          <p:cTn id="149" fill="hold">
                            <p:stCondLst>
                              <p:cond delay="2000"/>
                            </p:stCondLst>
                            <p:childTnLst>
                              <p:par>
                                <p:cTn id="150" presetID="9" presetClass="entr" presetSubtype="0" fill="hold" grpId="0" nodeType="afterEffect">
                                  <p:stCondLst>
                                    <p:cond delay="0"/>
                                  </p:stCondLst>
                                  <p:childTnLst>
                                    <p:set>
                                      <p:cBhvr>
                                        <p:cTn id="151" dur="1" fill="hold">
                                          <p:stCondLst>
                                            <p:cond delay="0"/>
                                          </p:stCondLst>
                                        </p:cTn>
                                        <p:tgtEl>
                                          <p:spTgt spid="622636"/>
                                        </p:tgtEl>
                                        <p:attrNameLst>
                                          <p:attrName>style.visibility</p:attrName>
                                        </p:attrNameLst>
                                      </p:cBhvr>
                                      <p:to>
                                        <p:strVal val="visible"/>
                                      </p:to>
                                    </p:set>
                                    <p:animEffect transition="in" filter="dissolve">
                                      <p:cBhvr>
                                        <p:cTn id="152" dur="500"/>
                                        <p:tgtEl>
                                          <p:spTgt spid="622636"/>
                                        </p:tgtEl>
                                      </p:cBhvr>
                                    </p:animEffect>
                                  </p:childTnLst>
                                </p:cTn>
                              </p:par>
                            </p:childTnLst>
                          </p:cTn>
                        </p:par>
                      </p:childTnLst>
                    </p:cTn>
                  </p:par>
                  <p:par>
                    <p:cTn id="153" fill="hold">
                      <p:stCondLst>
                        <p:cond delay="indefinite"/>
                      </p:stCondLst>
                      <p:childTnLst>
                        <p:par>
                          <p:cTn id="154" fill="hold">
                            <p:stCondLst>
                              <p:cond delay="0"/>
                            </p:stCondLst>
                            <p:childTnLst>
                              <p:par>
                                <p:cTn id="155" presetID="9" presetClass="entr" presetSubtype="0" fill="hold" nodeType="clickEffect">
                                  <p:stCondLst>
                                    <p:cond delay="0"/>
                                  </p:stCondLst>
                                  <p:childTnLst>
                                    <p:set>
                                      <p:cBhvr>
                                        <p:cTn id="156" dur="1" fill="hold">
                                          <p:stCondLst>
                                            <p:cond delay="0"/>
                                          </p:stCondLst>
                                        </p:cTn>
                                        <p:tgtEl>
                                          <p:spTgt spid="622627"/>
                                        </p:tgtEl>
                                        <p:attrNameLst>
                                          <p:attrName>style.visibility</p:attrName>
                                        </p:attrNameLst>
                                      </p:cBhvr>
                                      <p:to>
                                        <p:strVal val="visible"/>
                                      </p:to>
                                    </p:set>
                                    <p:animEffect transition="in" filter="dissolve">
                                      <p:cBhvr>
                                        <p:cTn id="157" dur="500"/>
                                        <p:tgtEl>
                                          <p:spTgt spid="622627"/>
                                        </p:tgtEl>
                                      </p:cBhvr>
                                    </p:animEffect>
                                  </p:childTnLst>
                                </p:cTn>
                              </p:par>
                            </p:childTnLst>
                          </p:cTn>
                        </p:par>
                      </p:childTnLst>
                    </p:cTn>
                  </p:par>
                  <p:par>
                    <p:cTn id="158" fill="hold">
                      <p:stCondLst>
                        <p:cond delay="indefinite"/>
                      </p:stCondLst>
                      <p:childTnLst>
                        <p:par>
                          <p:cTn id="159" fill="hold">
                            <p:stCondLst>
                              <p:cond delay="0"/>
                            </p:stCondLst>
                            <p:childTnLst>
                              <p:par>
                                <p:cTn id="160" presetID="9" presetClass="entr" presetSubtype="0" fill="hold" nodeType="clickEffect">
                                  <p:stCondLst>
                                    <p:cond delay="0"/>
                                  </p:stCondLst>
                                  <p:childTnLst>
                                    <p:set>
                                      <p:cBhvr>
                                        <p:cTn id="161" dur="1" fill="hold">
                                          <p:stCondLst>
                                            <p:cond delay="0"/>
                                          </p:stCondLst>
                                        </p:cTn>
                                        <p:tgtEl>
                                          <p:spTgt spid="622637"/>
                                        </p:tgtEl>
                                        <p:attrNameLst>
                                          <p:attrName>style.visibility</p:attrName>
                                        </p:attrNameLst>
                                      </p:cBhvr>
                                      <p:to>
                                        <p:strVal val="visible"/>
                                      </p:to>
                                    </p:set>
                                    <p:animEffect transition="in" filter="dissolve">
                                      <p:cBhvr>
                                        <p:cTn id="162" dur="500"/>
                                        <p:tgtEl>
                                          <p:spTgt spid="622637"/>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grpId="0" nodeType="clickEffect">
                                  <p:stCondLst>
                                    <p:cond delay="0"/>
                                  </p:stCondLst>
                                  <p:childTnLst>
                                    <p:set>
                                      <p:cBhvr>
                                        <p:cTn id="166" dur="1" fill="hold">
                                          <p:stCondLst>
                                            <p:cond delay="0"/>
                                          </p:stCondLst>
                                        </p:cTn>
                                        <p:tgtEl>
                                          <p:spTgt spid="622648"/>
                                        </p:tgtEl>
                                        <p:attrNameLst>
                                          <p:attrName>style.visibility</p:attrName>
                                        </p:attrNameLst>
                                      </p:cBhvr>
                                      <p:to>
                                        <p:strVal val="visible"/>
                                      </p:to>
                                    </p:set>
                                    <p:animEffect transition="in" filter="wipe(left)">
                                      <p:cBhvr>
                                        <p:cTn id="167" dur="500"/>
                                        <p:tgtEl>
                                          <p:spTgt spid="622648"/>
                                        </p:tgtEl>
                                      </p:cBhvr>
                                    </p:animEffect>
                                  </p:childTnLst>
                                </p:cTn>
                              </p:par>
                            </p:childTnLst>
                          </p:cTn>
                        </p:par>
                      </p:childTnLst>
                    </p:cTn>
                  </p:par>
                  <p:par>
                    <p:cTn id="168" fill="hold">
                      <p:stCondLst>
                        <p:cond delay="indefinite"/>
                      </p:stCondLst>
                      <p:childTnLst>
                        <p:par>
                          <p:cTn id="169" fill="hold">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622658"/>
                                        </p:tgtEl>
                                        <p:attrNameLst>
                                          <p:attrName>style.visibility</p:attrName>
                                        </p:attrNameLst>
                                      </p:cBhvr>
                                      <p:to>
                                        <p:strVal val="visible"/>
                                      </p:to>
                                    </p:set>
                                    <p:animEffect transition="in" filter="dissolve">
                                      <p:cBhvr>
                                        <p:cTn id="172" dur="500"/>
                                        <p:tgtEl>
                                          <p:spTgt spid="622658"/>
                                        </p:tgtEl>
                                      </p:cBhvr>
                                    </p:animEffect>
                                  </p:childTnLst>
                                </p:cTn>
                              </p:par>
                            </p:childTnLst>
                          </p:cTn>
                        </p:par>
                      </p:childTnLst>
                    </p:cTn>
                  </p:par>
                  <p:par>
                    <p:cTn id="173" fill="hold">
                      <p:stCondLst>
                        <p:cond delay="indefinite"/>
                      </p:stCondLst>
                      <p:childTnLst>
                        <p:par>
                          <p:cTn id="174" fill="hold">
                            <p:stCondLst>
                              <p:cond delay="0"/>
                            </p:stCondLst>
                            <p:childTnLst>
                              <p:par>
                                <p:cTn id="175" presetID="23" presetClass="entr" presetSubtype="272" fill="hold" grpId="0" nodeType="clickEffect">
                                  <p:stCondLst>
                                    <p:cond delay="0"/>
                                  </p:stCondLst>
                                  <p:childTnLst>
                                    <p:set>
                                      <p:cBhvr>
                                        <p:cTn id="176" dur="1" fill="hold">
                                          <p:stCondLst>
                                            <p:cond delay="0"/>
                                          </p:stCondLst>
                                        </p:cTn>
                                        <p:tgtEl>
                                          <p:spTgt spid="622634"/>
                                        </p:tgtEl>
                                        <p:attrNameLst>
                                          <p:attrName>style.visibility</p:attrName>
                                        </p:attrNameLst>
                                      </p:cBhvr>
                                      <p:to>
                                        <p:strVal val="visible"/>
                                      </p:to>
                                    </p:set>
                                    <p:anim calcmode="lin" valueType="num">
                                      <p:cBhvr>
                                        <p:cTn id="177" dur="500" fill="hold"/>
                                        <p:tgtEl>
                                          <p:spTgt spid="622634"/>
                                        </p:tgtEl>
                                        <p:attrNameLst>
                                          <p:attrName>ppt_w</p:attrName>
                                        </p:attrNameLst>
                                      </p:cBhvr>
                                      <p:tavLst>
                                        <p:tav tm="0">
                                          <p:val>
                                            <p:strVal val="2/3*#ppt_w"/>
                                          </p:val>
                                        </p:tav>
                                        <p:tav tm="100000">
                                          <p:val>
                                            <p:strVal val="#ppt_w"/>
                                          </p:val>
                                        </p:tav>
                                      </p:tavLst>
                                    </p:anim>
                                    <p:anim calcmode="lin" valueType="num">
                                      <p:cBhvr>
                                        <p:cTn id="178" dur="500" fill="hold"/>
                                        <p:tgtEl>
                                          <p:spTgt spid="622634"/>
                                        </p:tgtEl>
                                        <p:attrNameLst>
                                          <p:attrName>ppt_h</p:attrName>
                                        </p:attrNameLst>
                                      </p:cBhvr>
                                      <p:tavLst>
                                        <p:tav tm="0">
                                          <p:val>
                                            <p:strVal val="2/3*#ppt_h"/>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23" presetClass="entr" presetSubtype="272" fill="hold" grpId="0" nodeType="clickEffect">
                                  <p:stCondLst>
                                    <p:cond delay="0"/>
                                  </p:stCondLst>
                                  <p:childTnLst>
                                    <p:set>
                                      <p:cBhvr>
                                        <p:cTn id="182" dur="1" fill="hold">
                                          <p:stCondLst>
                                            <p:cond delay="0"/>
                                          </p:stCondLst>
                                        </p:cTn>
                                        <p:tgtEl>
                                          <p:spTgt spid="622642"/>
                                        </p:tgtEl>
                                        <p:attrNameLst>
                                          <p:attrName>style.visibility</p:attrName>
                                        </p:attrNameLst>
                                      </p:cBhvr>
                                      <p:to>
                                        <p:strVal val="visible"/>
                                      </p:to>
                                    </p:set>
                                    <p:anim calcmode="lin" valueType="num">
                                      <p:cBhvr>
                                        <p:cTn id="183" dur="500" fill="hold"/>
                                        <p:tgtEl>
                                          <p:spTgt spid="622642"/>
                                        </p:tgtEl>
                                        <p:attrNameLst>
                                          <p:attrName>ppt_w</p:attrName>
                                        </p:attrNameLst>
                                      </p:cBhvr>
                                      <p:tavLst>
                                        <p:tav tm="0">
                                          <p:val>
                                            <p:strVal val="2/3*#ppt_w"/>
                                          </p:val>
                                        </p:tav>
                                        <p:tav tm="100000">
                                          <p:val>
                                            <p:strVal val="#ppt_w"/>
                                          </p:val>
                                        </p:tav>
                                      </p:tavLst>
                                    </p:anim>
                                    <p:anim calcmode="lin" valueType="num">
                                      <p:cBhvr>
                                        <p:cTn id="184" dur="500" fill="hold"/>
                                        <p:tgtEl>
                                          <p:spTgt spid="622642"/>
                                        </p:tgtEl>
                                        <p:attrNameLst>
                                          <p:attrName>ppt_h</p:attrName>
                                        </p:attrNameLst>
                                      </p:cBhvr>
                                      <p:tavLst>
                                        <p:tav tm="0">
                                          <p:val>
                                            <p:strVal val="2/3*#ppt_h"/>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23" presetClass="entr" presetSubtype="272" fill="hold" grpId="0" nodeType="clickEffect">
                                  <p:stCondLst>
                                    <p:cond delay="0"/>
                                  </p:stCondLst>
                                  <p:childTnLst>
                                    <p:set>
                                      <p:cBhvr>
                                        <p:cTn id="188" dur="1" fill="hold">
                                          <p:stCondLst>
                                            <p:cond delay="0"/>
                                          </p:stCondLst>
                                        </p:cTn>
                                        <p:tgtEl>
                                          <p:spTgt spid="622643"/>
                                        </p:tgtEl>
                                        <p:attrNameLst>
                                          <p:attrName>style.visibility</p:attrName>
                                        </p:attrNameLst>
                                      </p:cBhvr>
                                      <p:to>
                                        <p:strVal val="visible"/>
                                      </p:to>
                                    </p:set>
                                    <p:anim calcmode="lin" valueType="num">
                                      <p:cBhvr>
                                        <p:cTn id="189" dur="500" fill="hold"/>
                                        <p:tgtEl>
                                          <p:spTgt spid="622643"/>
                                        </p:tgtEl>
                                        <p:attrNameLst>
                                          <p:attrName>ppt_w</p:attrName>
                                        </p:attrNameLst>
                                      </p:cBhvr>
                                      <p:tavLst>
                                        <p:tav tm="0">
                                          <p:val>
                                            <p:strVal val="2/3*#ppt_w"/>
                                          </p:val>
                                        </p:tav>
                                        <p:tav tm="100000">
                                          <p:val>
                                            <p:strVal val="#ppt_w"/>
                                          </p:val>
                                        </p:tav>
                                      </p:tavLst>
                                    </p:anim>
                                    <p:anim calcmode="lin" valueType="num">
                                      <p:cBhvr>
                                        <p:cTn id="190" dur="500" fill="hold"/>
                                        <p:tgtEl>
                                          <p:spTgt spid="62264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625" grpId="0" animBg="1"/>
      <p:bldP spid="622631" grpId="0" autoUpdateAnimBg="0"/>
      <p:bldP spid="622632" grpId="0" autoUpdateAnimBg="0"/>
      <p:bldP spid="622635" grpId="0" autoUpdateAnimBg="0"/>
      <p:bldP spid="622636" grpId="0" autoUpdateAnimBg="0"/>
      <p:bldP spid="622609" grpId="0" animBg="1"/>
      <p:bldP spid="622615" grpId="0" autoUpdateAnimBg="0"/>
      <p:bldP spid="622616" grpId="0" autoUpdateAnimBg="0"/>
      <p:bldP spid="622617" grpId="0" autoUpdateAnimBg="0"/>
      <p:bldP spid="622619" grpId="0" autoUpdateAnimBg="0"/>
      <p:bldP spid="622595" grpId="0" uiExpand="1" build="p" autoUpdateAnimBg="0"/>
      <p:bldP spid="622596" grpId="0" animBg="1"/>
      <p:bldP spid="622597" grpId="0" autoUpdateAnimBg="0"/>
      <p:bldP spid="622602" grpId="0" autoUpdateAnimBg="0"/>
      <p:bldP spid="622603" grpId="0" autoUpdateAnimBg="0"/>
      <p:bldP spid="622604" grpId="0" autoUpdateAnimBg="0"/>
      <p:bldP spid="622608" grpId="0" animBg="1"/>
      <p:bldP spid="622610" grpId="0" autoUpdateAnimBg="0"/>
      <p:bldP spid="622618" grpId="0" animBg="1"/>
      <p:bldP spid="622624" grpId="0" animBg="1"/>
      <p:bldP spid="622633" grpId="0" autoUpdateAnimBg="0"/>
      <p:bldP spid="622634" grpId="0" animBg="1"/>
      <p:bldP spid="622642" grpId="0" animBg="1"/>
      <p:bldP spid="622643" grpId="0" animBg="1"/>
      <p:bldP spid="622648" grpId="0" autoUpdateAnimBg="0"/>
      <p:bldP spid="622656" grpId="0"/>
      <p:bldP spid="622657" grpId="0"/>
      <p:bldP spid="622658" grpId="0"/>
      <p:bldP spid="622659" grpId="0" animBg="1"/>
      <p:bldP spid="622660" grpId="0" animBg="1"/>
      <p:bldP spid="622661" grpId="0" animBg="1"/>
    </p:bldLst>
  </p:timing>
</p:sld>
</file>

<file path=ppt/slides/slide1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626690" name="Group 2"/>
          <p:cNvGrpSpPr>
            <a:grpSpLocks/>
          </p:cNvGrpSpPr>
          <p:nvPr/>
        </p:nvGrpSpPr>
        <p:grpSpPr bwMode="auto">
          <a:xfrm>
            <a:off x="5638800" y="3448050"/>
            <a:ext cx="2573338" cy="2592388"/>
            <a:chOff x="3552" y="1068"/>
            <a:chExt cx="1621" cy="1633"/>
          </a:xfrm>
        </p:grpSpPr>
        <p:sp>
          <p:nvSpPr>
            <p:cNvPr id="626691" name="Oval 3"/>
            <p:cNvSpPr>
              <a:spLocks noChangeArrowheads="1"/>
            </p:cNvSpPr>
            <p:nvPr/>
          </p:nvSpPr>
          <p:spPr bwMode="auto">
            <a:xfrm>
              <a:off x="3552" y="1104"/>
              <a:ext cx="1584" cy="1584"/>
            </a:xfrm>
            <a:prstGeom prst="ellipse">
              <a:avLst/>
            </a:prstGeom>
            <a:noFill/>
            <a:ln w="38100">
              <a:solidFill>
                <a:schemeClr val="tx1"/>
              </a:solidFill>
              <a:round/>
              <a:headEnd/>
              <a:tailEnd/>
            </a:ln>
            <a:effectLst/>
          </p:spPr>
          <p:txBody>
            <a:bodyPr wrap="none" anchor="ctr"/>
            <a:lstStyle/>
            <a:p>
              <a:endParaRPr lang="en-US"/>
            </a:p>
          </p:txBody>
        </p:sp>
        <p:sp>
          <p:nvSpPr>
            <p:cNvPr id="626692" name="Oval 4"/>
            <p:cNvSpPr>
              <a:spLocks noChangeArrowheads="1"/>
            </p:cNvSpPr>
            <p:nvPr/>
          </p:nvSpPr>
          <p:spPr bwMode="auto">
            <a:xfrm>
              <a:off x="5088" y="1824"/>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3" name="Oval 5"/>
            <p:cNvSpPr>
              <a:spLocks noChangeArrowheads="1"/>
            </p:cNvSpPr>
            <p:nvPr/>
          </p:nvSpPr>
          <p:spPr bwMode="auto">
            <a:xfrm>
              <a:off x="3572" y="215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4" name="Oval 6"/>
            <p:cNvSpPr>
              <a:spLocks noChangeArrowheads="1"/>
            </p:cNvSpPr>
            <p:nvPr/>
          </p:nvSpPr>
          <p:spPr bwMode="auto">
            <a:xfrm>
              <a:off x="4848" y="1280"/>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5" name="Oval 7"/>
            <p:cNvSpPr>
              <a:spLocks noChangeArrowheads="1"/>
            </p:cNvSpPr>
            <p:nvPr/>
          </p:nvSpPr>
          <p:spPr bwMode="auto">
            <a:xfrm>
              <a:off x="4796" y="2468"/>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6" name="Oval 8"/>
            <p:cNvSpPr>
              <a:spLocks noChangeArrowheads="1"/>
            </p:cNvSpPr>
            <p:nvPr/>
          </p:nvSpPr>
          <p:spPr bwMode="auto">
            <a:xfrm>
              <a:off x="4084" y="261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7" name="Oval 9"/>
            <p:cNvSpPr>
              <a:spLocks noChangeArrowheads="1"/>
            </p:cNvSpPr>
            <p:nvPr/>
          </p:nvSpPr>
          <p:spPr bwMode="auto">
            <a:xfrm>
              <a:off x="3624" y="1440"/>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698" name="Oval 10"/>
            <p:cNvSpPr>
              <a:spLocks noChangeArrowheads="1"/>
            </p:cNvSpPr>
            <p:nvPr/>
          </p:nvSpPr>
          <p:spPr bwMode="auto">
            <a:xfrm>
              <a:off x="4228" y="1068"/>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grpSp>
      <p:sp>
        <p:nvSpPr>
          <p:cNvPr id="626699" name="Rectangle 11"/>
          <p:cNvSpPr>
            <a:spLocks noGrp="1" noChangeArrowheads="1"/>
          </p:cNvSpPr>
          <p:nvPr>
            <p:ph type="title"/>
          </p:nvPr>
        </p:nvSpPr>
        <p:spPr>
          <a:xfrm>
            <a:off x="0" y="152400"/>
            <a:ext cx="9144000" cy="685800"/>
          </a:xfrm>
        </p:spPr>
        <p:txBody>
          <a:bodyPr/>
          <a:lstStyle/>
          <a:p>
            <a:r>
              <a:rPr lang="en-US" sz="3600">
                <a:solidFill>
                  <a:schemeClr val="tx1"/>
                </a:solidFill>
              </a:rPr>
              <a:t>Sizes of ions: electron repulsion</a:t>
            </a:r>
          </a:p>
        </p:txBody>
      </p:sp>
      <p:sp>
        <p:nvSpPr>
          <p:cNvPr id="626700" name="Rectangle 12"/>
          <p:cNvSpPr>
            <a:spLocks noGrp="1" noChangeArrowheads="1"/>
          </p:cNvSpPr>
          <p:nvPr>
            <p:ph type="body" idx="1"/>
          </p:nvPr>
        </p:nvSpPr>
        <p:spPr>
          <a:xfrm>
            <a:off x="361950" y="1295400"/>
            <a:ext cx="8991600" cy="533400"/>
          </a:xfrm>
        </p:spPr>
        <p:txBody>
          <a:bodyPr/>
          <a:lstStyle/>
          <a:p>
            <a:pPr marL="277813" indent="-277813">
              <a:lnSpc>
                <a:spcPct val="95000"/>
              </a:lnSpc>
              <a:spcBef>
                <a:spcPct val="0"/>
              </a:spcBef>
            </a:pPr>
            <a:r>
              <a:rPr lang="en-US" sz="2400"/>
              <a:t>Valence electrons repel each other.</a:t>
            </a:r>
          </a:p>
        </p:txBody>
      </p:sp>
      <p:grpSp>
        <p:nvGrpSpPr>
          <p:cNvPr id="626701" name="Group 13"/>
          <p:cNvGrpSpPr>
            <a:grpSpLocks/>
          </p:cNvGrpSpPr>
          <p:nvPr/>
        </p:nvGrpSpPr>
        <p:grpSpPr bwMode="auto">
          <a:xfrm>
            <a:off x="6248400" y="4038600"/>
            <a:ext cx="1295400" cy="1447800"/>
            <a:chOff x="3936" y="1440"/>
            <a:chExt cx="816" cy="912"/>
          </a:xfrm>
        </p:grpSpPr>
        <p:sp>
          <p:nvSpPr>
            <p:cNvPr id="626702" name="Oval 14"/>
            <p:cNvSpPr>
              <a:spLocks noChangeArrowheads="1"/>
            </p:cNvSpPr>
            <p:nvPr/>
          </p:nvSpPr>
          <p:spPr bwMode="auto">
            <a:xfrm>
              <a:off x="4080" y="1632"/>
              <a:ext cx="528" cy="528"/>
            </a:xfrm>
            <a:prstGeom prst="ellipse">
              <a:avLst/>
            </a:prstGeom>
            <a:noFill/>
            <a:ln w="38100">
              <a:solidFill>
                <a:schemeClr val="tx1"/>
              </a:solidFill>
              <a:round/>
              <a:headEnd/>
              <a:tailEnd/>
            </a:ln>
            <a:effectLst/>
          </p:spPr>
          <p:txBody>
            <a:bodyPr wrap="none" anchor="ctr"/>
            <a:lstStyle/>
            <a:p>
              <a:endParaRPr lang="en-US"/>
            </a:p>
          </p:txBody>
        </p:sp>
        <p:grpSp>
          <p:nvGrpSpPr>
            <p:cNvPr id="626703" name="Group 15"/>
            <p:cNvGrpSpPr>
              <a:grpSpLocks/>
            </p:cNvGrpSpPr>
            <p:nvPr/>
          </p:nvGrpSpPr>
          <p:grpSpPr bwMode="auto">
            <a:xfrm>
              <a:off x="3936" y="1440"/>
              <a:ext cx="816" cy="912"/>
              <a:chOff x="624" y="2832"/>
              <a:chExt cx="816" cy="912"/>
            </a:xfrm>
          </p:grpSpPr>
          <p:sp>
            <p:nvSpPr>
              <p:cNvPr id="626704" name="Oval 16"/>
              <p:cNvSpPr>
                <a:spLocks noChangeArrowheads="1"/>
              </p:cNvSpPr>
              <p:nvPr/>
            </p:nvSpPr>
            <p:spPr bwMode="auto">
              <a:xfrm>
                <a:off x="624" y="2880"/>
                <a:ext cx="816" cy="816"/>
              </a:xfrm>
              <a:prstGeom prst="ellipse">
                <a:avLst/>
              </a:prstGeom>
              <a:noFill/>
              <a:ln w="38100">
                <a:solidFill>
                  <a:schemeClr val="tx1"/>
                </a:solidFill>
                <a:round/>
                <a:headEnd/>
                <a:tailEnd/>
              </a:ln>
              <a:effectLst/>
            </p:spPr>
            <p:txBody>
              <a:bodyPr wrap="none" anchor="ctr"/>
              <a:lstStyle/>
              <a:p>
                <a:endParaRPr lang="en-US"/>
              </a:p>
            </p:txBody>
          </p:sp>
          <p:sp>
            <p:nvSpPr>
              <p:cNvPr id="626705" name="Oval 17"/>
              <p:cNvSpPr>
                <a:spLocks noChangeArrowheads="1"/>
              </p:cNvSpPr>
              <p:nvPr/>
            </p:nvSpPr>
            <p:spPr bwMode="auto">
              <a:xfrm>
                <a:off x="960" y="2832"/>
                <a:ext cx="96" cy="96"/>
              </a:xfrm>
              <a:prstGeom prst="ellipse">
                <a:avLst/>
              </a:prstGeom>
              <a:solidFill>
                <a:schemeClr val="bg1"/>
              </a:solidFill>
              <a:ln w="28575">
                <a:solidFill>
                  <a:schemeClr val="tx1"/>
                </a:solidFill>
                <a:round/>
                <a:headEnd/>
                <a:tailEnd/>
              </a:ln>
              <a:effectLst/>
            </p:spPr>
            <p:txBody>
              <a:bodyPr wrap="none" anchor="ctr"/>
              <a:lstStyle/>
              <a:p>
                <a:endParaRPr lang="en-US"/>
              </a:p>
            </p:txBody>
          </p:sp>
          <p:sp>
            <p:nvSpPr>
              <p:cNvPr id="626706" name="Oval 18"/>
              <p:cNvSpPr>
                <a:spLocks noChangeArrowheads="1"/>
              </p:cNvSpPr>
              <p:nvPr/>
            </p:nvSpPr>
            <p:spPr bwMode="auto">
              <a:xfrm>
                <a:off x="1008" y="3648"/>
                <a:ext cx="96" cy="96"/>
              </a:xfrm>
              <a:prstGeom prst="ellipse">
                <a:avLst/>
              </a:prstGeom>
              <a:solidFill>
                <a:schemeClr val="bg1"/>
              </a:solidFill>
              <a:ln w="28575">
                <a:solidFill>
                  <a:schemeClr val="tx1"/>
                </a:solidFill>
                <a:round/>
                <a:headEnd/>
                <a:tailEnd/>
              </a:ln>
              <a:effectLst/>
            </p:spPr>
            <p:txBody>
              <a:bodyPr wrap="none" anchor="ctr"/>
              <a:lstStyle/>
              <a:p>
                <a:endParaRPr lang="en-US"/>
              </a:p>
            </p:txBody>
          </p:sp>
        </p:grpSp>
        <p:sp>
          <p:nvSpPr>
            <p:cNvPr id="626707" name="Text Box 19"/>
            <p:cNvSpPr txBox="1">
              <a:spLocks noChangeArrowheads="1"/>
            </p:cNvSpPr>
            <p:nvPr/>
          </p:nvSpPr>
          <p:spPr bwMode="auto">
            <a:xfrm>
              <a:off x="4176" y="1680"/>
              <a:ext cx="528" cy="404"/>
            </a:xfrm>
            <a:prstGeom prst="rect">
              <a:avLst/>
            </a:prstGeom>
            <a:noFill/>
            <a:ln w="9525">
              <a:noFill/>
              <a:miter lim="800000"/>
              <a:headEnd/>
              <a:tailEnd/>
            </a:ln>
            <a:effectLst/>
          </p:spPr>
          <p:txBody>
            <a:bodyPr>
              <a:spAutoFit/>
            </a:bodyPr>
            <a:lstStyle/>
            <a:p>
              <a:pPr eaLnBrk="0" hangingPunct="0">
                <a:spcBef>
                  <a:spcPct val="50000"/>
                </a:spcBef>
              </a:pPr>
              <a:r>
                <a:rPr lang="en-US" sz="3600" b="1">
                  <a:solidFill>
                    <a:srgbClr val="FF0000"/>
                  </a:solidFill>
                </a:rPr>
                <a:t>9</a:t>
              </a:r>
              <a:r>
                <a:rPr lang="en-US" sz="1200" b="1">
                  <a:solidFill>
                    <a:srgbClr val="FF0000"/>
                  </a:solidFill>
                </a:rPr>
                <a:t> </a:t>
              </a:r>
              <a:r>
                <a:rPr lang="en-US" sz="3600" b="1">
                  <a:solidFill>
                    <a:srgbClr val="FF0000"/>
                  </a:solidFill>
                </a:rPr>
                <a:t>+</a:t>
              </a:r>
              <a:endParaRPr lang="en-CA" sz="3600" b="1">
                <a:solidFill>
                  <a:srgbClr val="FF0000"/>
                </a:solidFill>
              </a:endParaRPr>
            </a:p>
          </p:txBody>
        </p:sp>
      </p:grpSp>
      <p:sp>
        <p:nvSpPr>
          <p:cNvPr id="626708" name="Line 20"/>
          <p:cNvSpPr>
            <a:spLocks noChangeShapeType="1"/>
          </p:cNvSpPr>
          <p:nvPr/>
        </p:nvSpPr>
        <p:spPr bwMode="auto">
          <a:xfrm flipH="1" flipV="1">
            <a:off x="6858000" y="3527425"/>
            <a:ext cx="838200" cy="349250"/>
          </a:xfrm>
          <a:prstGeom prst="line">
            <a:avLst/>
          </a:prstGeom>
          <a:noFill/>
          <a:ln w="38100">
            <a:solidFill>
              <a:srgbClr val="FF0000"/>
            </a:solidFill>
            <a:round/>
            <a:headEnd type="triangle" w="med" len="med"/>
            <a:tailEnd type="triangle" w="med" len="med"/>
          </a:ln>
          <a:effectLst/>
        </p:spPr>
        <p:txBody>
          <a:bodyPr/>
          <a:lstStyle/>
          <a:p>
            <a:endParaRPr lang="en-US"/>
          </a:p>
        </p:txBody>
      </p:sp>
      <p:sp>
        <p:nvSpPr>
          <p:cNvPr id="626709" name="Line 21"/>
          <p:cNvSpPr>
            <a:spLocks noChangeShapeType="1"/>
          </p:cNvSpPr>
          <p:nvPr/>
        </p:nvSpPr>
        <p:spPr bwMode="auto">
          <a:xfrm flipH="1">
            <a:off x="5943600" y="3527425"/>
            <a:ext cx="762000" cy="479425"/>
          </a:xfrm>
          <a:prstGeom prst="line">
            <a:avLst/>
          </a:prstGeom>
          <a:noFill/>
          <a:ln w="38100">
            <a:solidFill>
              <a:srgbClr val="FF0000"/>
            </a:solidFill>
            <a:round/>
            <a:headEnd type="triangle" w="med" len="med"/>
            <a:tailEnd type="triangle" w="med" len="med"/>
          </a:ln>
          <a:effectLst/>
        </p:spPr>
        <p:txBody>
          <a:bodyPr/>
          <a:lstStyle/>
          <a:p>
            <a:endParaRPr lang="en-US"/>
          </a:p>
        </p:txBody>
      </p:sp>
      <p:sp>
        <p:nvSpPr>
          <p:cNvPr id="626710" name="Rectangle 22"/>
          <p:cNvSpPr>
            <a:spLocks noChangeArrowheads="1"/>
          </p:cNvSpPr>
          <p:nvPr/>
        </p:nvSpPr>
        <p:spPr bwMode="auto">
          <a:xfrm>
            <a:off x="361950" y="1828800"/>
            <a:ext cx="4876800" cy="3886200"/>
          </a:xfrm>
          <a:prstGeom prst="rect">
            <a:avLst/>
          </a:prstGeom>
          <a:noFill/>
          <a:ln w="9525">
            <a:noFill/>
            <a:miter lim="800000"/>
            <a:headEnd/>
            <a:tailEnd/>
          </a:ln>
          <a:effectLst/>
        </p:spPr>
        <p:txBody>
          <a:bodyPr/>
          <a:lstStyle/>
          <a:p>
            <a:pPr marL="277813" indent="-277813" eaLnBrk="0" hangingPunct="0">
              <a:buFontTx/>
              <a:buChar char="•"/>
            </a:pPr>
            <a:r>
              <a:rPr lang="en-US" sz="2400"/>
              <a:t>When an atom becomes a  anion (adds an electron to its valence shell) the repulsion between valence electrons increases without changing ENC</a:t>
            </a:r>
          </a:p>
          <a:p>
            <a:pPr marL="277813" indent="-277813" eaLnBrk="0" hangingPunct="0">
              <a:buFontTx/>
              <a:buChar char="•"/>
            </a:pPr>
            <a:endParaRPr lang="en-US" sz="2400"/>
          </a:p>
          <a:p>
            <a:pPr marL="277813" indent="-277813" eaLnBrk="0" hangingPunct="0">
              <a:buFontTx/>
              <a:buChar char="•"/>
            </a:pPr>
            <a:r>
              <a:rPr lang="en-US" sz="2400"/>
              <a:t>Thus, F</a:t>
            </a:r>
            <a:r>
              <a:rPr lang="en-US" sz="2400" b="1" baseline="30000"/>
              <a:t>–</a:t>
            </a:r>
            <a:r>
              <a:rPr lang="en-US" sz="2400"/>
              <a:t> is larger than F</a:t>
            </a:r>
          </a:p>
        </p:txBody>
      </p:sp>
      <p:sp>
        <p:nvSpPr>
          <p:cNvPr id="626712" name="Line 24"/>
          <p:cNvSpPr>
            <a:spLocks noChangeShapeType="1"/>
          </p:cNvSpPr>
          <p:nvPr/>
        </p:nvSpPr>
        <p:spPr bwMode="auto">
          <a:xfrm>
            <a:off x="7772400" y="3886200"/>
            <a:ext cx="228600" cy="304800"/>
          </a:xfrm>
          <a:prstGeom prst="line">
            <a:avLst/>
          </a:prstGeom>
          <a:noFill/>
          <a:ln w="38100">
            <a:solidFill>
              <a:srgbClr val="FF0000"/>
            </a:solidFill>
            <a:round/>
            <a:headEnd type="triangle" w="med" len="med"/>
            <a:tailEnd type="triangle" w="med" len="med"/>
          </a:ln>
          <a:effectLst/>
        </p:spPr>
        <p:txBody>
          <a:bodyPr/>
          <a:lstStyle/>
          <a:p>
            <a:endParaRPr lang="en-US"/>
          </a:p>
        </p:txBody>
      </p:sp>
      <p:sp>
        <p:nvSpPr>
          <p:cNvPr id="626713" name="Line 25"/>
          <p:cNvSpPr>
            <a:spLocks noChangeShapeType="1"/>
          </p:cNvSpPr>
          <p:nvPr/>
        </p:nvSpPr>
        <p:spPr bwMode="auto">
          <a:xfrm>
            <a:off x="8077200" y="4305300"/>
            <a:ext cx="76200" cy="381000"/>
          </a:xfrm>
          <a:prstGeom prst="line">
            <a:avLst/>
          </a:prstGeom>
          <a:noFill/>
          <a:ln w="38100">
            <a:solidFill>
              <a:srgbClr val="FF0000"/>
            </a:solidFill>
            <a:round/>
            <a:headEnd type="triangle" w="med" len="med"/>
            <a:tailEnd type="triangle" w="med" len="med"/>
          </a:ln>
          <a:effectLst/>
        </p:spPr>
        <p:txBody>
          <a:bodyPr/>
          <a:lstStyle/>
          <a:p>
            <a:endParaRPr lang="en-US"/>
          </a:p>
        </p:txBody>
      </p:sp>
      <p:grpSp>
        <p:nvGrpSpPr>
          <p:cNvPr id="626714" name="Group 26"/>
          <p:cNvGrpSpPr>
            <a:grpSpLocks/>
          </p:cNvGrpSpPr>
          <p:nvPr/>
        </p:nvGrpSpPr>
        <p:grpSpPr bwMode="auto">
          <a:xfrm>
            <a:off x="5286375" y="3143250"/>
            <a:ext cx="3173413" cy="3181350"/>
            <a:chOff x="3330" y="876"/>
            <a:chExt cx="1999" cy="2004"/>
          </a:xfrm>
        </p:grpSpPr>
        <p:sp>
          <p:nvSpPr>
            <p:cNvPr id="626715" name="Oval 27"/>
            <p:cNvSpPr>
              <a:spLocks noChangeArrowheads="1"/>
            </p:cNvSpPr>
            <p:nvPr/>
          </p:nvSpPr>
          <p:spPr bwMode="auto">
            <a:xfrm>
              <a:off x="3374" y="926"/>
              <a:ext cx="1920" cy="1920"/>
            </a:xfrm>
            <a:prstGeom prst="ellipse">
              <a:avLst/>
            </a:prstGeom>
            <a:noFill/>
            <a:ln w="38100">
              <a:solidFill>
                <a:schemeClr val="tx1"/>
              </a:solidFill>
              <a:round/>
              <a:headEnd/>
              <a:tailEnd/>
            </a:ln>
            <a:effectLst/>
          </p:spPr>
          <p:txBody>
            <a:bodyPr wrap="none" anchor="ctr"/>
            <a:lstStyle/>
            <a:p>
              <a:endParaRPr lang="en-US"/>
            </a:p>
          </p:txBody>
        </p:sp>
        <p:sp>
          <p:nvSpPr>
            <p:cNvPr id="626716" name="Oval 28"/>
            <p:cNvSpPr>
              <a:spLocks noChangeArrowheads="1"/>
            </p:cNvSpPr>
            <p:nvPr/>
          </p:nvSpPr>
          <p:spPr bwMode="auto">
            <a:xfrm>
              <a:off x="5016" y="2459"/>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17" name="Oval 29"/>
            <p:cNvSpPr>
              <a:spLocks noChangeArrowheads="1"/>
            </p:cNvSpPr>
            <p:nvPr/>
          </p:nvSpPr>
          <p:spPr bwMode="auto">
            <a:xfrm>
              <a:off x="3330" y="1890"/>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18" name="Oval 30"/>
            <p:cNvSpPr>
              <a:spLocks noChangeArrowheads="1"/>
            </p:cNvSpPr>
            <p:nvPr/>
          </p:nvSpPr>
          <p:spPr bwMode="auto">
            <a:xfrm>
              <a:off x="4926" y="1128"/>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19" name="Oval 31"/>
            <p:cNvSpPr>
              <a:spLocks noChangeArrowheads="1"/>
            </p:cNvSpPr>
            <p:nvPr/>
          </p:nvSpPr>
          <p:spPr bwMode="auto">
            <a:xfrm>
              <a:off x="4325" y="2795"/>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20" name="Oval 32"/>
            <p:cNvSpPr>
              <a:spLocks noChangeArrowheads="1"/>
            </p:cNvSpPr>
            <p:nvPr/>
          </p:nvSpPr>
          <p:spPr bwMode="auto">
            <a:xfrm>
              <a:off x="3612" y="252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21" name="Oval 33"/>
            <p:cNvSpPr>
              <a:spLocks noChangeArrowheads="1"/>
            </p:cNvSpPr>
            <p:nvPr/>
          </p:nvSpPr>
          <p:spPr bwMode="auto">
            <a:xfrm>
              <a:off x="3576" y="1194"/>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22" name="Oval 34"/>
            <p:cNvSpPr>
              <a:spLocks noChangeArrowheads="1"/>
            </p:cNvSpPr>
            <p:nvPr/>
          </p:nvSpPr>
          <p:spPr bwMode="auto">
            <a:xfrm>
              <a:off x="4228" y="87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23" name="Oval 35"/>
            <p:cNvSpPr>
              <a:spLocks noChangeArrowheads="1"/>
            </p:cNvSpPr>
            <p:nvPr/>
          </p:nvSpPr>
          <p:spPr bwMode="auto">
            <a:xfrm>
              <a:off x="5244" y="1776"/>
              <a:ext cx="85" cy="85"/>
            </a:xfrm>
            <a:prstGeom prst="ellipse">
              <a:avLst/>
            </a:prstGeom>
            <a:solidFill>
              <a:schemeClr val="accent2"/>
            </a:solidFill>
            <a:ln w="28575">
              <a:solidFill>
                <a:schemeClr val="tx1"/>
              </a:solidFill>
              <a:round/>
              <a:headEnd/>
              <a:tailEnd/>
            </a:ln>
            <a:effectLst/>
          </p:spPr>
          <p:txBody>
            <a:bodyPr wrap="none" anchor="ctr"/>
            <a:lstStyle/>
            <a:p>
              <a:endParaRPr lang="en-US"/>
            </a:p>
          </p:txBody>
        </p:sp>
      </p:grpSp>
      <p:sp>
        <p:nvSpPr>
          <p:cNvPr id="626711" name="Oval 23"/>
          <p:cNvSpPr>
            <a:spLocks noChangeArrowheads="1"/>
          </p:cNvSpPr>
          <p:nvPr/>
        </p:nvSpPr>
        <p:spPr bwMode="auto">
          <a:xfrm>
            <a:off x="7970838" y="4179888"/>
            <a:ext cx="134937" cy="134937"/>
          </a:xfrm>
          <a:prstGeom prst="ellipse">
            <a:avLst/>
          </a:prstGeom>
          <a:solidFill>
            <a:schemeClr val="accent2"/>
          </a:solidFill>
          <a:ln w="28575">
            <a:solidFill>
              <a:schemeClr val="tx1"/>
            </a:solidFill>
            <a:round/>
            <a:headEnd/>
            <a:tailEnd/>
          </a:ln>
          <a:effectLst/>
        </p:spPr>
        <p:txBody>
          <a:bodyPr wrap="none" anchor="ctr"/>
          <a:lstStyle/>
          <a:p>
            <a:endParaRPr lang="en-US"/>
          </a:p>
        </p:txBody>
      </p:sp>
      <p:sp>
        <p:nvSpPr>
          <p:cNvPr id="626731" name="Text Box 43"/>
          <p:cNvSpPr txBox="1">
            <a:spLocks noChangeArrowheads="1"/>
          </p:cNvSpPr>
          <p:nvPr/>
        </p:nvSpPr>
        <p:spPr bwMode="auto">
          <a:xfrm>
            <a:off x="844550" y="5772150"/>
            <a:ext cx="1266825" cy="730250"/>
          </a:xfrm>
          <a:prstGeom prst="rect">
            <a:avLst/>
          </a:prstGeom>
          <a:noFill/>
          <a:ln w="9525">
            <a:noFill/>
            <a:miter lim="800000"/>
            <a:headEnd/>
            <a:tailEnd/>
          </a:ln>
          <a:effectLst/>
        </p:spPr>
        <p:txBody>
          <a:bodyPr wrap="none">
            <a:spAutoFit/>
          </a:bodyPr>
          <a:lstStyle/>
          <a:p>
            <a:pPr algn="ctr"/>
            <a:r>
              <a:rPr lang="en-US" sz="1400"/>
              <a:t>Fluorine atom</a:t>
            </a:r>
          </a:p>
          <a:p>
            <a:pPr algn="ctr"/>
            <a:r>
              <a:rPr lang="en-US" sz="1400" b="1"/>
              <a:t>F</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5</a:t>
            </a:r>
          </a:p>
        </p:txBody>
      </p:sp>
      <p:grpSp>
        <p:nvGrpSpPr>
          <p:cNvPr id="626744" name="Group 56"/>
          <p:cNvGrpSpPr>
            <a:grpSpLocks/>
          </p:cNvGrpSpPr>
          <p:nvPr/>
        </p:nvGrpSpPr>
        <p:grpSpPr bwMode="auto">
          <a:xfrm>
            <a:off x="1009650" y="4800600"/>
            <a:ext cx="974725" cy="898525"/>
            <a:chOff x="1536" y="1152"/>
            <a:chExt cx="614" cy="566"/>
          </a:xfrm>
        </p:grpSpPr>
        <p:sp>
          <p:nvSpPr>
            <p:cNvPr id="626745" name="Oval 57"/>
            <p:cNvSpPr>
              <a:spLocks noChangeArrowheads="1"/>
            </p:cNvSpPr>
            <p:nvPr/>
          </p:nvSpPr>
          <p:spPr bwMode="auto">
            <a:xfrm>
              <a:off x="1662" y="1266"/>
              <a:ext cx="345" cy="344"/>
            </a:xfrm>
            <a:prstGeom prst="ellipse">
              <a:avLst/>
            </a:prstGeom>
            <a:noFill/>
            <a:ln w="9525">
              <a:solidFill>
                <a:srgbClr val="000000"/>
              </a:solidFill>
              <a:round/>
              <a:headEnd/>
              <a:tailEnd/>
            </a:ln>
            <a:effectLst/>
          </p:spPr>
          <p:txBody>
            <a:bodyPr wrap="none" anchor="ctr"/>
            <a:lstStyle/>
            <a:p>
              <a:pPr algn="ctr"/>
              <a:r>
                <a:rPr lang="en-US" sz="1400" b="1">
                  <a:solidFill>
                    <a:srgbClr val="FF0000"/>
                  </a:solidFill>
                </a:rPr>
                <a:t>9+</a:t>
              </a:r>
            </a:p>
          </p:txBody>
        </p:sp>
        <p:sp>
          <p:nvSpPr>
            <p:cNvPr id="626746" name="Oval 58"/>
            <p:cNvSpPr>
              <a:spLocks noChangeAspect="1" noChangeArrowheads="1"/>
            </p:cNvSpPr>
            <p:nvPr/>
          </p:nvSpPr>
          <p:spPr bwMode="auto">
            <a:xfrm>
              <a:off x="1576" y="1180"/>
              <a:ext cx="517" cy="516"/>
            </a:xfrm>
            <a:prstGeom prst="ellipse">
              <a:avLst/>
            </a:prstGeom>
            <a:noFill/>
            <a:ln w="9525">
              <a:solidFill>
                <a:srgbClr val="000000"/>
              </a:solidFill>
              <a:round/>
              <a:headEnd/>
              <a:tailEnd/>
            </a:ln>
            <a:effectLst/>
          </p:spPr>
          <p:txBody>
            <a:bodyPr wrap="none" anchor="ctr"/>
            <a:lstStyle/>
            <a:p>
              <a:endParaRPr lang="en-US"/>
            </a:p>
          </p:txBody>
        </p:sp>
        <p:sp>
          <p:nvSpPr>
            <p:cNvPr id="626747" name="Oval 59"/>
            <p:cNvSpPr>
              <a:spLocks noChangeArrowheads="1"/>
            </p:cNvSpPr>
            <p:nvPr/>
          </p:nvSpPr>
          <p:spPr bwMode="auto">
            <a:xfrm>
              <a:off x="177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48" name="Oval 60"/>
            <p:cNvSpPr>
              <a:spLocks noChangeArrowheads="1"/>
            </p:cNvSpPr>
            <p:nvPr/>
          </p:nvSpPr>
          <p:spPr bwMode="auto">
            <a:xfrm>
              <a:off x="1728"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49" name="Oval 61"/>
            <p:cNvSpPr>
              <a:spLocks noChangeArrowheads="1"/>
            </p:cNvSpPr>
            <p:nvPr/>
          </p:nvSpPr>
          <p:spPr bwMode="auto">
            <a:xfrm>
              <a:off x="2064"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0" name="Oval 62"/>
            <p:cNvSpPr>
              <a:spLocks noChangeArrowheads="1"/>
            </p:cNvSpPr>
            <p:nvPr/>
          </p:nvSpPr>
          <p:spPr bwMode="auto">
            <a:xfrm>
              <a:off x="1632"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1" name="Oval 63"/>
            <p:cNvSpPr>
              <a:spLocks noChangeArrowheads="1"/>
            </p:cNvSpPr>
            <p:nvPr/>
          </p:nvSpPr>
          <p:spPr bwMode="auto">
            <a:xfrm>
              <a:off x="1920"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2" name="Oval 64"/>
            <p:cNvSpPr>
              <a:spLocks noChangeArrowheads="1"/>
            </p:cNvSpPr>
            <p:nvPr/>
          </p:nvSpPr>
          <p:spPr bwMode="auto">
            <a:xfrm>
              <a:off x="1536"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3" name="Oval 65"/>
            <p:cNvSpPr>
              <a:spLocks noChangeArrowheads="1"/>
            </p:cNvSpPr>
            <p:nvPr/>
          </p:nvSpPr>
          <p:spPr bwMode="auto">
            <a:xfrm>
              <a:off x="1872"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4" name="Oval 66"/>
            <p:cNvSpPr>
              <a:spLocks noChangeArrowheads="1"/>
            </p:cNvSpPr>
            <p:nvPr/>
          </p:nvSpPr>
          <p:spPr bwMode="auto">
            <a:xfrm>
              <a:off x="201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55" name="Oval 67"/>
            <p:cNvSpPr>
              <a:spLocks noChangeArrowheads="1"/>
            </p:cNvSpPr>
            <p:nvPr/>
          </p:nvSpPr>
          <p:spPr bwMode="auto">
            <a:xfrm>
              <a:off x="1680"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626787" name="Text Box 99"/>
          <p:cNvSpPr txBox="1">
            <a:spLocks noChangeArrowheads="1"/>
          </p:cNvSpPr>
          <p:nvPr/>
        </p:nvSpPr>
        <p:spPr bwMode="auto">
          <a:xfrm>
            <a:off x="3405188" y="5775325"/>
            <a:ext cx="946150" cy="730250"/>
          </a:xfrm>
          <a:prstGeom prst="rect">
            <a:avLst/>
          </a:prstGeom>
          <a:noFill/>
          <a:ln w="9525">
            <a:noFill/>
            <a:miter lim="800000"/>
            <a:headEnd/>
            <a:tailEnd/>
          </a:ln>
          <a:effectLst/>
        </p:spPr>
        <p:txBody>
          <a:bodyPr wrap="none">
            <a:spAutoFit/>
          </a:bodyPr>
          <a:lstStyle/>
          <a:p>
            <a:pPr algn="ctr"/>
            <a:r>
              <a:rPr lang="en-US" sz="1400"/>
              <a:t> </a:t>
            </a:r>
          </a:p>
          <a:p>
            <a:pPr algn="ctr"/>
            <a:r>
              <a:rPr lang="en-US" sz="1400" b="1"/>
              <a:t>F</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626789" name="Line 101"/>
          <p:cNvSpPr>
            <a:spLocks noChangeShapeType="1"/>
          </p:cNvSpPr>
          <p:nvPr/>
        </p:nvSpPr>
        <p:spPr bwMode="auto">
          <a:xfrm rot="-5400000">
            <a:off x="2752725" y="5172075"/>
            <a:ext cx="0" cy="609600"/>
          </a:xfrm>
          <a:prstGeom prst="line">
            <a:avLst/>
          </a:prstGeom>
          <a:noFill/>
          <a:ln w="9525">
            <a:solidFill>
              <a:schemeClr val="tx1"/>
            </a:solidFill>
            <a:round/>
            <a:headEnd/>
            <a:tailEnd type="triangle" w="med" len="med"/>
          </a:ln>
          <a:effectLst/>
        </p:spPr>
        <p:txBody>
          <a:bodyPr wrap="none" anchor="ctr"/>
          <a:lstStyle/>
          <a:p>
            <a:endParaRPr lang="en-US"/>
          </a:p>
        </p:txBody>
      </p:sp>
      <p:sp>
        <p:nvSpPr>
          <p:cNvPr id="626790" name="Text Box 102"/>
          <p:cNvSpPr txBox="1">
            <a:spLocks noChangeArrowheads="1"/>
          </p:cNvSpPr>
          <p:nvPr/>
        </p:nvSpPr>
        <p:spPr bwMode="auto">
          <a:xfrm>
            <a:off x="2401888" y="5095875"/>
            <a:ext cx="522287" cy="304800"/>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+1e</a:t>
            </a:r>
            <a:r>
              <a:rPr lang="en-US" sz="1400" baseline="30000">
                <a:effectLst>
                  <a:outerShdw blurRad="38100" dist="38100" dir="2700000" algn="tl">
                    <a:srgbClr val="C0C0C0"/>
                  </a:outerShdw>
                </a:effectLst>
              </a:rPr>
              <a:t>-</a:t>
            </a:r>
          </a:p>
        </p:txBody>
      </p:sp>
      <p:grpSp>
        <p:nvGrpSpPr>
          <p:cNvPr id="626807" name="Group 119"/>
          <p:cNvGrpSpPr>
            <a:grpSpLocks/>
          </p:cNvGrpSpPr>
          <p:nvPr/>
        </p:nvGrpSpPr>
        <p:grpSpPr bwMode="auto">
          <a:xfrm>
            <a:off x="3368675" y="4746625"/>
            <a:ext cx="1031875" cy="990600"/>
            <a:chOff x="2122" y="2990"/>
            <a:chExt cx="650" cy="624"/>
          </a:xfrm>
        </p:grpSpPr>
        <p:sp>
          <p:nvSpPr>
            <p:cNvPr id="626792" name="Oval 104"/>
            <p:cNvSpPr>
              <a:spLocks noChangeArrowheads="1"/>
            </p:cNvSpPr>
            <p:nvPr/>
          </p:nvSpPr>
          <p:spPr bwMode="auto">
            <a:xfrm>
              <a:off x="2274" y="3134"/>
              <a:ext cx="345" cy="344"/>
            </a:xfrm>
            <a:prstGeom prst="ellipse">
              <a:avLst/>
            </a:prstGeom>
            <a:noFill/>
            <a:ln w="9525">
              <a:solidFill>
                <a:srgbClr val="000000"/>
              </a:solidFill>
              <a:round/>
              <a:headEnd/>
              <a:tailEnd/>
            </a:ln>
            <a:effectLst/>
          </p:spPr>
          <p:txBody>
            <a:bodyPr wrap="none" anchor="ctr"/>
            <a:lstStyle/>
            <a:p>
              <a:pPr algn="ctr"/>
              <a:r>
                <a:rPr lang="en-US" sz="1400" b="1">
                  <a:solidFill>
                    <a:srgbClr val="FF0000"/>
                  </a:solidFill>
                </a:rPr>
                <a:t>9+</a:t>
              </a:r>
            </a:p>
          </p:txBody>
        </p:sp>
        <p:sp>
          <p:nvSpPr>
            <p:cNvPr id="626793" name="Oval 105"/>
            <p:cNvSpPr>
              <a:spLocks noChangeAspect="1" noChangeArrowheads="1"/>
            </p:cNvSpPr>
            <p:nvPr/>
          </p:nvSpPr>
          <p:spPr bwMode="auto">
            <a:xfrm>
              <a:off x="2152" y="3012"/>
              <a:ext cx="583" cy="582"/>
            </a:xfrm>
            <a:prstGeom prst="ellipse">
              <a:avLst/>
            </a:prstGeom>
            <a:noFill/>
            <a:ln w="9525">
              <a:solidFill>
                <a:srgbClr val="000000"/>
              </a:solidFill>
              <a:round/>
              <a:headEnd/>
              <a:tailEnd/>
            </a:ln>
            <a:effectLst/>
          </p:spPr>
          <p:txBody>
            <a:bodyPr wrap="none" anchor="ctr"/>
            <a:lstStyle/>
            <a:p>
              <a:endParaRPr lang="en-US"/>
            </a:p>
          </p:txBody>
        </p:sp>
        <p:sp>
          <p:nvSpPr>
            <p:cNvPr id="626794" name="Oval 106"/>
            <p:cNvSpPr>
              <a:spLocks noChangeArrowheads="1"/>
            </p:cNvSpPr>
            <p:nvPr/>
          </p:nvSpPr>
          <p:spPr bwMode="auto">
            <a:xfrm>
              <a:off x="2388" y="311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95" name="Oval 107"/>
            <p:cNvSpPr>
              <a:spLocks noChangeArrowheads="1"/>
            </p:cNvSpPr>
            <p:nvPr/>
          </p:nvSpPr>
          <p:spPr bwMode="auto">
            <a:xfrm>
              <a:off x="2340" y="340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96" name="Oval 108"/>
            <p:cNvSpPr>
              <a:spLocks noChangeArrowheads="1"/>
            </p:cNvSpPr>
            <p:nvPr/>
          </p:nvSpPr>
          <p:spPr bwMode="auto">
            <a:xfrm>
              <a:off x="2686" y="330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97" name="Oval 109"/>
            <p:cNvSpPr>
              <a:spLocks noChangeArrowheads="1"/>
            </p:cNvSpPr>
            <p:nvPr/>
          </p:nvSpPr>
          <p:spPr bwMode="auto">
            <a:xfrm>
              <a:off x="2244" y="301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98" name="Oval 110"/>
            <p:cNvSpPr>
              <a:spLocks noChangeArrowheads="1"/>
            </p:cNvSpPr>
            <p:nvPr/>
          </p:nvSpPr>
          <p:spPr bwMode="auto">
            <a:xfrm>
              <a:off x="2586" y="347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799" name="Oval 111"/>
            <p:cNvSpPr>
              <a:spLocks noChangeArrowheads="1"/>
            </p:cNvSpPr>
            <p:nvPr/>
          </p:nvSpPr>
          <p:spPr bwMode="auto">
            <a:xfrm>
              <a:off x="2128" y="337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800" name="Oval 112"/>
            <p:cNvSpPr>
              <a:spLocks noChangeArrowheads="1"/>
            </p:cNvSpPr>
            <p:nvPr/>
          </p:nvSpPr>
          <p:spPr bwMode="auto">
            <a:xfrm>
              <a:off x="2484" y="299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801" name="Oval 113"/>
            <p:cNvSpPr>
              <a:spLocks noChangeArrowheads="1"/>
            </p:cNvSpPr>
            <p:nvPr/>
          </p:nvSpPr>
          <p:spPr bwMode="auto">
            <a:xfrm>
              <a:off x="2648" y="311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802" name="Oval 114"/>
            <p:cNvSpPr>
              <a:spLocks noChangeArrowheads="1"/>
            </p:cNvSpPr>
            <p:nvPr/>
          </p:nvSpPr>
          <p:spPr bwMode="auto">
            <a:xfrm>
              <a:off x="2292" y="35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626803" name="Oval 115"/>
            <p:cNvSpPr>
              <a:spLocks noChangeArrowheads="1"/>
            </p:cNvSpPr>
            <p:nvPr/>
          </p:nvSpPr>
          <p:spPr bwMode="auto">
            <a:xfrm>
              <a:off x="2122" y="31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626805" name="Rectangle 117"/>
          <p:cNvSpPr>
            <a:spLocks noChangeArrowheads="1"/>
          </p:cNvSpPr>
          <p:nvPr/>
        </p:nvSpPr>
        <p:spPr bwMode="auto">
          <a:xfrm>
            <a:off x="3322638" y="5781675"/>
            <a:ext cx="1109662" cy="304800"/>
          </a:xfrm>
          <a:prstGeom prst="rect">
            <a:avLst/>
          </a:prstGeom>
          <a:noFill/>
          <a:ln w="9525">
            <a:noFill/>
            <a:miter lim="800000"/>
            <a:headEnd/>
            <a:tailEnd/>
          </a:ln>
          <a:effectLst/>
        </p:spPr>
        <p:txBody>
          <a:bodyPr wrap="none">
            <a:spAutoFit/>
          </a:bodyPr>
          <a:lstStyle/>
          <a:p>
            <a:r>
              <a:rPr lang="en-US" sz="1400"/>
              <a:t>Fluorine ion</a:t>
            </a:r>
          </a:p>
        </p:txBody>
      </p:sp>
      <p:sp>
        <p:nvSpPr>
          <p:cNvPr id="626806" name="Rectangle 118"/>
          <p:cNvSpPr>
            <a:spLocks noChangeArrowheads="1"/>
          </p:cNvSpPr>
          <p:nvPr/>
        </p:nvSpPr>
        <p:spPr bwMode="auto">
          <a:xfrm>
            <a:off x="3322638" y="5781675"/>
            <a:ext cx="1109662" cy="304800"/>
          </a:xfrm>
          <a:prstGeom prst="rect">
            <a:avLst/>
          </a:prstGeom>
          <a:noFill/>
          <a:ln w="9525">
            <a:noFill/>
            <a:miter lim="800000"/>
            <a:headEnd/>
            <a:tailEnd/>
          </a:ln>
          <a:effectLst/>
        </p:spPr>
        <p:txBody>
          <a:bodyPr wrap="none">
            <a:spAutoFit/>
          </a:bodyPr>
          <a:lstStyle/>
          <a:p>
            <a:r>
              <a:rPr lang="en-US" sz="1400"/>
              <a:t>Fluoride ion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26700">
                                            <p:txEl>
                                              <p:pRg st="0" end="0"/>
                                            </p:txEl>
                                          </p:spTgt>
                                        </p:tgtEl>
                                        <p:attrNameLst>
                                          <p:attrName>style.visibility</p:attrName>
                                        </p:attrNameLst>
                                      </p:cBhvr>
                                      <p:to>
                                        <p:strVal val="visible"/>
                                      </p:to>
                                    </p:set>
                                    <p:animEffect transition="in" filter="wipe(left)">
                                      <p:cBhvr>
                                        <p:cTn id="7" dur="500"/>
                                        <p:tgtEl>
                                          <p:spTgt spid="626700">
                                            <p:txEl>
                                              <p:pRg st="0" end="0"/>
                                            </p:txEl>
                                          </p:spTgt>
                                        </p:tgtEl>
                                      </p:cBhvr>
                                    </p:animEffect>
                                  </p:childTnLst>
                                  <p:subTnLst>
                                    <p:animClr clrSpc="rgb" dir="cw">
                                      <p:cBhvr override="childStyle">
                                        <p:cTn dur="1" fill="hold" display="0" masterRel="nextClick" afterEffect="1"/>
                                        <p:tgtEl>
                                          <p:spTgt spid="626700">
                                            <p:txEl>
                                              <p:pRg st="0" end="0"/>
                                            </p:txEl>
                                          </p:spTgt>
                                        </p:tgtEl>
                                        <p:attrNameLst>
                                          <p:attrName>ppt_c</p:attrName>
                                        </p:attrNameLst>
                                      </p:cBhvr>
                                      <p:to>
                                        <a:schemeClr val="tx1"/>
                                      </p:to>
                                    </p:animClr>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26710">
                                            <p:txEl>
                                              <p:pRg st="0" end="0"/>
                                            </p:txEl>
                                          </p:spTgt>
                                        </p:tgtEl>
                                        <p:attrNameLst>
                                          <p:attrName>style.visibility</p:attrName>
                                        </p:attrNameLst>
                                      </p:cBhvr>
                                      <p:to>
                                        <p:strVal val="visible"/>
                                      </p:to>
                                    </p:set>
                                    <p:animEffect transition="in" filter="wipe(left)">
                                      <p:cBhvr>
                                        <p:cTn id="12" dur="500"/>
                                        <p:tgtEl>
                                          <p:spTgt spid="626710">
                                            <p:txEl>
                                              <p:pRg st="0" end="0"/>
                                            </p:txEl>
                                          </p:spTgt>
                                        </p:tgtEl>
                                      </p:cBhvr>
                                    </p:animEffect>
                                  </p:childTnLst>
                                  <p:subTnLst>
                                    <p:animClr clrSpc="rgb" dir="cw">
                                      <p:cBhvr override="childStyle">
                                        <p:cTn dur="1" fill="hold" display="0" masterRel="nextClick" afterEffect="1"/>
                                        <p:tgtEl>
                                          <p:spTgt spid="626710">
                                            <p:txEl>
                                              <p:pRg st="0" end="0"/>
                                            </p:txEl>
                                          </p:spTgt>
                                        </p:tgtEl>
                                        <p:attrNameLst>
                                          <p:attrName>ppt_c</p:attrName>
                                        </p:attrNameLst>
                                      </p:cBhvr>
                                      <p:to>
                                        <a:schemeClr val="tx1"/>
                                      </p:to>
                                    </p:animClr>
                                  </p:sub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26744"/>
                                        </p:tgtEl>
                                        <p:attrNameLst>
                                          <p:attrName>style.visibility</p:attrName>
                                        </p:attrNameLst>
                                      </p:cBhvr>
                                      <p:to>
                                        <p:strVal val="visible"/>
                                      </p:to>
                                    </p:set>
                                    <p:animEffect transition="in" filter="dissolve">
                                      <p:cBhvr>
                                        <p:cTn id="17" dur="500"/>
                                        <p:tgtEl>
                                          <p:spTgt spid="626744"/>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626731"/>
                                        </p:tgtEl>
                                        <p:attrNameLst>
                                          <p:attrName>style.visibility</p:attrName>
                                        </p:attrNameLst>
                                      </p:cBhvr>
                                      <p:to>
                                        <p:strVal val="visible"/>
                                      </p:to>
                                    </p:set>
                                    <p:animEffect transition="in" filter="fade">
                                      <p:cBhvr>
                                        <p:cTn id="22" dur="1000"/>
                                        <p:tgtEl>
                                          <p:spTgt spid="626731"/>
                                        </p:tgtEl>
                                      </p:cBhvr>
                                    </p:animEffect>
                                    <p:anim calcmode="lin" valueType="num">
                                      <p:cBhvr>
                                        <p:cTn id="23" dur="1000" fill="hold"/>
                                        <p:tgtEl>
                                          <p:spTgt spid="626731"/>
                                        </p:tgtEl>
                                        <p:attrNameLst>
                                          <p:attrName>ppt_x</p:attrName>
                                        </p:attrNameLst>
                                      </p:cBhvr>
                                      <p:tavLst>
                                        <p:tav tm="0">
                                          <p:val>
                                            <p:strVal val="#ppt_x"/>
                                          </p:val>
                                        </p:tav>
                                        <p:tav tm="100000">
                                          <p:val>
                                            <p:strVal val="#ppt_x"/>
                                          </p:val>
                                        </p:tav>
                                      </p:tavLst>
                                    </p:anim>
                                    <p:anim calcmode="lin" valueType="num">
                                      <p:cBhvr>
                                        <p:cTn id="24" dur="1000" fill="hold"/>
                                        <p:tgtEl>
                                          <p:spTgt spid="626731"/>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626790"/>
                                        </p:tgtEl>
                                        <p:attrNameLst>
                                          <p:attrName>style.visibility</p:attrName>
                                        </p:attrNameLst>
                                      </p:cBhvr>
                                      <p:to>
                                        <p:strVal val="visible"/>
                                      </p:to>
                                    </p:set>
                                    <p:animEffect transition="in" filter="fade">
                                      <p:cBhvr>
                                        <p:cTn id="29" dur="1000"/>
                                        <p:tgtEl>
                                          <p:spTgt spid="626790"/>
                                        </p:tgtEl>
                                      </p:cBhvr>
                                    </p:animEffect>
                                    <p:anim calcmode="lin" valueType="num">
                                      <p:cBhvr>
                                        <p:cTn id="30" dur="1000" fill="hold"/>
                                        <p:tgtEl>
                                          <p:spTgt spid="626790"/>
                                        </p:tgtEl>
                                        <p:attrNameLst>
                                          <p:attrName>ppt_x</p:attrName>
                                        </p:attrNameLst>
                                      </p:cBhvr>
                                      <p:tavLst>
                                        <p:tav tm="0">
                                          <p:val>
                                            <p:strVal val="#ppt_x"/>
                                          </p:val>
                                        </p:tav>
                                        <p:tav tm="100000">
                                          <p:val>
                                            <p:strVal val="#ppt_x"/>
                                          </p:val>
                                        </p:tav>
                                      </p:tavLst>
                                    </p:anim>
                                    <p:anim calcmode="lin" valueType="num">
                                      <p:cBhvr>
                                        <p:cTn id="31" dur="1000" fill="hold"/>
                                        <p:tgtEl>
                                          <p:spTgt spid="626790"/>
                                        </p:tgtEl>
                                        <p:attrNameLst>
                                          <p:attrName>ppt_y</p:attrName>
                                        </p:attrNameLst>
                                      </p:cBhvr>
                                      <p:tavLst>
                                        <p:tav tm="0">
                                          <p:val>
                                            <p:strVal val="#ppt_y-.1"/>
                                          </p:val>
                                        </p:tav>
                                        <p:tav tm="100000">
                                          <p:val>
                                            <p:strVal val="#ppt_y"/>
                                          </p:val>
                                        </p:tav>
                                      </p:tavLst>
                                    </p:anim>
                                  </p:childTnLst>
                                </p:cTn>
                              </p:par>
                              <p:par>
                                <p:cTn id="32" presetID="22" presetClass="entr" presetSubtype="8" fill="hold" grpId="0" nodeType="withEffect">
                                  <p:stCondLst>
                                    <p:cond delay="0"/>
                                  </p:stCondLst>
                                  <p:childTnLst>
                                    <p:set>
                                      <p:cBhvr>
                                        <p:cTn id="33" dur="1" fill="hold">
                                          <p:stCondLst>
                                            <p:cond delay="0"/>
                                          </p:stCondLst>
                                        </p:cTn>
                                        <p:tgtEl>
                                          <p:spTgt spid="626789"/>
                                        </p:tgtEl>
                                        <p:attrNameLst>
                                          <p:attrName>style.visibility</p:attrName>
                                        </p:attrNameLst>
                                      </p:cBhvr>
                                      <p:to>
                                        <p:strVal val="visible"/>
                                      </p:to>
                                    </p:set>
                                    <p:animEffect transition="in" filter="wipe(left)">
                                      <p:cBhvr>
                                        <p:cTn id="34" dur="500"/>
                                        <p:tgtEl>
                                          <p:spTgt spid="626789"/>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26807"/>
                                        </p:tgtEl>
                                        <p:attrNameLst>
                                          <p:attrName>style.visibility</p:attrName>
                                        </p:attrNameLst>
                                      </p:cBhvr>
                                      <p:to>
                                        <p:strVal val="visible"/>
                                      </p:to>
                                    </p:set>
                                    <p:animEffect transition="in" filter="dissolve">
                                      <p:cBhvr>
                                        <p:cTn id="39" dur="500"/>
                                        <p:tgtEl>
                                          <p:spTgt spid="626807"/>
                                        </p:tgtEl>
                                      </p:cBhvr>
                                    </p:animEffect>
                                  </p:childTnLst>
                                </p:cTn>
                              </p:par>
                            </p:childTnLst>
                          </p:cTn>
                        </p:par>
                      </p:childTnLst>
                    </p:cTn>
                  </p:par>
                  <p:par>
                    <p:cTn id="40" fill="hold">
                      <p:stCondLst>
                        <p:cond delay="indefinite"/>
                      </p:stCondLst>
                      <p:childTnLst>
                        <p:par>
                          <p:cTn id="41" fill="hold">
                            <p:stCondLst>
                              <p:cond delay="0"/>
                            </p:stCondLst>
                            <p:childTnLst>
                              <p:par>
                                <p:cTn id="42" presetID="55" presetClass="entr" presetSubtype="0" fill="hold" grpId="0" nodeType="clickEffect">
                                  <p:stCondLst>
                                    <p:cond delay="0"/>
                                  </p:stCondLst>
                                  <p:childTnLst>
                                    <p:set>
                                      <p:cBhvr>
                                        <p:cTn id="43" dur="1" fill="hold">
                                          <p:stCondLst>
                                            <p:cond delay="0"/>
                                          </p:stCondLst>
                                        </p:cTn>
                                        <p:tgtEl>
                                          <p:spTgt spid="626787"/>
                                        </p:tgtEl>
                                        <p:attrNameLst>
                                          <p:attrName>style.visibility</p:attrName>
                                        </p:attrNameLst>
                                      </p:cBhvr>
                                      <p:to>
                                        <p:strVal val="visible"/>
                                      </p:to>
                                    </p:set>
                                    <p:anim calcmode="lin" valueType="num">
                                      <p:cBhvr>
                                        <p:cTn id="44" dur="1000" fill="hold"/>
                                        <p:tgtEl>
                                          <p:spTgt spid="626787"/>
                                        </p:tgtEl>
                                        <p:attrNameLst>
                                          <p:attrName>ppt_w</p:attrName>
                                        </p:attrNameLst>
                                      </p:cBhvr>
                                      <p:tavLst>
                                        <p:tav tm="0">
                                          <p:val>
                                            <p:strVal val="#ppt_w*0.70"/>
                                          </p:val>
                                        </p:tav>
                                        <p:tav tm="100000">
                                          <p:val>
                                            <p:strVal val="#ppt_w"/>
                                          </p:val>
                                        </p:tav>
                                      </p:tavLst>
                                    </p:anim>
                                    <p:anim calcmode="lin" valueType="num">
                                      <p:cBhvr>
                                        <p:cTn id="45" dur="1000" fill="hold"/>
                                        <p:tgtEl>
                                          <p:spTgt spid="626787"/>
                                        </p:tgtEl>
                                        <p:attrNameLst>
                                          <p:attrName>ppt_h</p:attrName>
                                        </p:attrNameLst>
                                      </p:cBhvr>
                                      <p:tavLst>
                                        <p:tav tm="0">
                                          <p:val>
                                            <p:strVal val="#ppt_h"/>
                                          </p:val>
                                        </p:tav>
                                        <p:tav tm="100000">
                                          <p:val>
                                            <p:strVal val="#ppt_h"/>
                                          </p:val>
                                        </p:tav>
                                      </p:tavLst>
                                    </p:anim>
                                    <p:animEffect transition="in" filter="fade">
                                      <p:cBhvr>
                                        <p:cTn id="46" dur="1000"/>
                                        <p:tgtEl>
                                          <p:spTgt spid="626787"/>
                                        </p:tgtEl>
                                      </p:cBhvr>
                                    </p:animEffect>
                                  </p:childTnLst>
                                </p:cTn>
                              </p:par>
                              <p:par>
                                <p:cTn id="47" presetID="47" presetClass="entr" presetSubtype="0" fill="hold" grpId="0" nodeType="withEffect">
                                  <p:stCondLst>
                                    <p:cond delay="0"/>
                                  </p:stCondLst>
                                  <p:childTnLst>
                                    <p:set>
                                      <p:cBhvr>
                                        <p:cTn id="48" dur="1" fill="hold">
                                          <p:stCondLst>
                                            <p:cond delay="0"/>
                                          </p:stCondLst>
                                        </p:cTn>
                                        <p:tgtEl>
                                          <p:spTgt spid="626805"/>
                                        </p:tgtEl>
                                        <p:attrNameLst>
                                          <p:attrName>style.visibility</p:attrName>
                                        </p:attrNameLst>
                                      </p:cBhvr>
                                      <p:to>
                                        <p:strVal val="visible"/>
                                      </p:to>
                                    </p:set>
                                    <p:animEffect transition="in" filter="fade">
                                      <p:cBhvr>
                                        <p:cTn id="49" dur="1000"/>
                                        <p:tgtEl>
                                          <p:spTgt spid="626805"/>
                                        </p:tgtEl>
                                      </p:cBhvr>
                                    </p:animEffect>
                                    <p:anim calcmode="lin" valueType="num">
                                      <p:cBhvr>
                                        <p:cTn id="50" dur="1000" fill="hold"/>
                                        <p:tgtEl>
                                          <p:spTgt spid="626805"/>
                                        </p:tgtEl>
                                        <p:attrNameLst>
                                          <p:attrName>ppt_x</p:attrName>
                                        </p:attrNameLst>
                                      </p:cBhvr>
                                      <p:tavLst>
                                        <p:tav tm="0">
                                          <p:val>
                                            <p:strVal val="#ppt_x"/>
                                          </p:val>
                                        </p:tav>
                                        <p:tav tm="100000">
                                          <p:val>
                                            <p:strVal val="#ppt_x"/>
                                          </p:val>
                                        </p:tav>
                                      </p:tavLst>
                                    </p:anim>
                                    <p:anim calcmode="lin" valueType="num">
                                      <p:cBhvr>
                                        <p:cTn id="51" dur="1000" fill="hold"/>
                                        <p:tgtEl>
                                          <p:spTgt spid="626805"/>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626805"/>
                                        </p:tgtEl>
                                      </p:cBhvr>
                                    </p:animEffect>
                                    <p:set>
                                      <p:cBhvr>
                                        <p:cTn id="56" dur="1" fill="hold">
                                          <p:stCondLst>
                                            <p:cond delay="499"/>
                                          </p:stCondLst>
                                        </p:cTn>
                                        <p:tgtEl>
                                          <p:spTgt spid="626805"/>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626806"/>
                                        </p:tgtEl>
                                        <p:attrNameLst>
                                          <p:attrName>style.visibility</p:attrName>
                                        </p:attrNameLst>
                                      </p:cBhvr>
                                      <p:to>
                                        <p:strVal val="visible"/>
                                      </p:to>
                                    </p:set>
                                    <p:animEffect transition="in" filter="dissolve">
                                      <p:cBhvr>
                                        <p:cTn id="59" dur="500"/>
                                        <p:tgtEl>
                                          <p:spTgt spid="626806"/>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626710">
                                            <p:txEl>
                                              <p:pRg st="2" end="2"/>
                                            </p:txEl>
                                          </p:spTgt>
                                        </p:tgtEl>
                                        <p:attrNameLst>
                                          <p:attrName>style.visibility</p:attrName>
                                        </p:attrNameLst>
                                      </p:cBhvr>
                                      <p:to>
                                        <p:strVal val="visible"/>
                                      </p:to>
                                    </p:set>
                                    <p:animEffect transition="in" filter="wipe(left)">
                                      <p:cBhvr>
                                        <p:cTn id="64" dur="500"/>
                                        <p:tgtEl>
                                          <p:spTgt spid="626710">
                                            <p:txEl>
                                              <p:pRg st="2" end="2"/>
                                            </p:txEl>
                                          </p:spTgt>
                                        </p:tgtEl>
                                      </p:cBhvr>
                                    </p:animEffect>
                                  </p:childTnLst>
                                  <p:subTnLst>
                                    <p:animClr clrSpc="rgb" dir="cw">
                                      <p:cBhvr override="childStyle">
                                        <p:cTn dur="1" fill="hold" display="0" masterRel="nextClick" afterEffect="1"/>
                                        <p:tgtEl>
                                          <p:spTgt spid="626710">
                                            <p:txEl>
                                              <p:pRg st="2" end="2"/>
                                            </p:txEl>
                                          </p:spTgt>
                                        </p:tgtEl>
                                        <p:attrNameLst>
                                          <p:attrName>ppt_c</p:attrName>
                                        </p:attrNameLst>
                                      </p:cBhvr>
                                      <p:to>
                                        <a:schemeClr val="tx1"/>
                                      </p:to>
                                    </p:animClr>
                                  </p:sub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626701"/>
                                        </p:tgtEl>
                                        <p:attrNameLst>
                                          <p:attrName>style.visibility</p:attrName>
                                        </p:attrNameLst>
                                      </p:cBhvr>
                                      <p:to>
                                        <p:strVal val="visible"/>
                                      </p:to>
                                    </p:set>
                                    <p:animEffect transition="in" filter="dissolve">
                                      <p:cBhvr>
                                        <p:cTn id="69" dur="500"/>
                                        <p:tgtEl>
                                          <p:spTgt spid="626701"/>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626690"/>
                                        </p:tgtEl>
                                        <p:attrNameLst>
                                          <p:attrName>style.visibility</p:attrName>
                                        </p:attrNameLst>
                                      </p:cBhvr>
                                      <p:to>
                                        <p:strVal val="visible"/>
                                      </p:to>
                                    </p:set>
                                    <p:animEffect transition="in" filter="dissolve">
                                      <p:cBhvr>
                                        <p:cTn id="74" dur="500"/>
                                        <p:tgtEl>
                                          <p:spTgt spid="626690"/>
                                        </p:tgtEl>
                                      </p:cBhvr>
                                    </p:animEffect>
                                  </p:childTnLst>
                                </p:cTn>
                              </p:par>
                            </p:childTnLst>
                          </p:cTn>
                        </p:par>
                      </p:childTnLst>
                    </p:cTn>
                  </p:par>
                  <p:par>
                    <p:cTn id="75" fill="hold">
                      <p:stCondLst>
                        <p:cond delay="indefinite"/>
                      </p:stCondLst>
                      <p:childTnLst>
                        <p:par>
                          <p:cTn id="76" fill="hold">
                            <p:stCondLst>
                              <p:cond delay="0"/>
                            </p:stCondLst>
                            <p:childTnLst>
                              <p:par>
                                <p:cTn id="77" presetID="23" presetClass="entr" presetSubtype="272" fill="hold" grpId="0" nodeType="clickEffect">
                                  <p:stCondLst>
                                    <p:cond delay="0"/>
                                  </p:stCondLst>
                                  <p:childTnLst>
                                    <p:set>
                                      <p:cBhvr>
                                        <p:cTn id="78" dur="1" fill="hold">
                                          <p:stCondLst>
                                            <p:cond delay="0"/>
                                          </p:stCondLst>
                                        </p:cTn>
                                        <p:tgtEl>
                                          <p:spTgt spid="626708"/>
                                        </p:tgtEl>
                                        <p:attrNameLst>
                                          <p:attrName>style.visibility</p:attrName>
                                        </p:attrNameLst>
                                      </p:cBhvr>
                                      <p:to>
                                        <p:strVal val="visible"/>
                                      </p:to>
                                    </p:set>
                                    <p:anim calcmode="lin" valueType="num">
                                      <p:cBhvr>
                                        <p:cTn id="79" dur="500" fill="hold"/>
                                        <p:tgtEl>
                                          <p:spTgt spid="626708"/>
                                        </p:tgtEl>
                                        <p:attrNameLst>
                                          <p:attrName>ppt_w</p:attrName>
                                        </p:attrNameLst>
                                      </p:cBhvr>
                                      <p:tavLst>
                                        <p:tav tm="0">
                                          <p:val>
                                            <p:strVal val="2/3*#ppt_w"/>
                                          </p:val>
                                        </p:tav>
                                        <p:tav tm="100000">
                                          <p:val>
                                            <p:strVal val="#ppt_w"/>
                                          </p:val>
                                        </p:tav>
                                      </p:tavLst>
                                    </p:anim>
                                    <p:anim calcmode="lin" valueType="num">
                                      <p:cBhvr>
                                        <p:cTn id="80" dur="500" fill="hold"/>
                                        <p:tgtEl>
                                          <p:spTgt spid="626708"/>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626708"/>
                                        </p:tgtEl>
                                        <p:attrNameLst>
                                          <p:attrName>style.visibility</p:attrName>
                                        </p:attrNameLst>
                                      </p:cBhvr>
                                      <p:to>
                                        <p:strVal val="hidden"/>
                                      </p:to>
                                    </p:set>
                                  </p:subTnLst>
                                </p:cTn>
                              </p:par>
                            </p:childTnLst>
                          </p:cTn>
                        </p:par>
                      </p:childTnLst>
                    </p:cTn>
                  </p:par>
                  <p:par>
                    <p:cTn id="81" fill="hold">
                      <p:stCondLst>
                        <p:cond delay="indefinite"/>
                      </p:stCondLst>
                      <p:childTnLst>
                        <p:par>
                          <p:cTn id="82" fill="hold">
                            <p:stCondLst>
                              <p:cond delay="0"/>
                            </p:stCondLst>
                            <p:childTnLst>
                              <p:par>
                                <p:cTn id="83" presetID="23" presetClass="entr" presetSubtype="272" fill="hold" grpId="0" nodeType="clickEffect">
                                  <p:stCondLst>
                                    <p:cond delay="0"/>
                                  </p:stCondLst>
                                  <p:childTnLst>
                                    <p:set>
                                      <p:cBhvr>
                                        <p:cTn id="84" dur="1" fill="hold">
                                          <p:stCondLst>
                                            <p:cond delay="0"/>
                                          </p:stCondLst>
                                        </p:cTn>
                                        <p:tgtEl>
                                          <p:spTgt spid="626709"/>
                                        </p:tgtEl>
                                        <p:attrNameLst>
                                          <p:attrName>style.visibility</p:attrName>
                                        </p:attrNameLst>
                                      </p:cBhvr>
                                      <p:to>
                                        <p:strVal val="visible"/>
                                      </p:to>
                                    </p:set>
                                    <p:anim calcmode="lin" valueType="num">
                                      <p:cBhvr>
                                        <p:cTn id="85" dur="500" fill="hold"/>
                                        <p:tgtEl>
                                          <p:spTgt spid="626709"/>
                                        </p:tgtEl>
                                        <p:attrNameLst>
                                          <p:attrName>ppt_w</p:attrName>
                                        </p:attrNameLst>
                                      </p:cBhvr>
                                      <p:tavLst>
                                        <p:tav tm="0">
                                          <p:val>
                                            <p:strVal val="2/3*#ppt_w"/>
                                          </p:val>
                                        </p:tav>
                                        <p:tav tm="100000">
                                          <p:val>
                                            <p:strVal val="#ppt_w"/>
                                          </p:val>
                                        </p:tav>
                                      </p:tavLst>
                                    </p:anim>
                                    <p:anim calcmode="lin" valueType="num">
                                      <p:cBhvr>
                                        <p:cTn id="86" dur="500" fill="hold"/>
                                        <p:tgtEl>
                                          <p:spTgt spid="626709"/>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626709"/>
                                        </p:tgtEl>
                                        <p:attrNameLst>
                                          <p:attrName>style.visibility</p:attrName>
                                        </p:attrNameLst>
                                      </p:cBhvr>
                                      <p:to>
                                        <p:strVal val="hidden"/>
                                      </p:to>
                                    </p:set>
                                  </p:subTnLst>
                                </p:cTn>
                              </p:par>
                            </p:childTnLst>
                          </p:cTn>
                        </p:par>
                      </p:childTnLst>
                    </p:cTn>
                  </p:par>
                  <p:par>
                    <p:cTn id="87" fill="hold">
                      <p:stCondLst>
                        <p:cond delay="indefinite"/>
                      </p:stCondLst>
                      <p:childTnLst>
                        <p:par>
                          <p:cTn id="88" fill="hold">
                            <p:stCondLst>
                              <p:cond delay="0"/>
                            </p:stCondLst>
                            <p:childTnLst>
                              <p:par>
                                <p:cTn id="89" presetID="7" presetClass="entr" presetSubtype="2" fill="hold" grpId="0" nodeType="clickEffect">
                                  <p:stCondLst>
                                    <p:cond delay="0"/>
                                  </p:stCondLst>
                                  <p:childTnLst>
                                    <p:set>
                                      <p:cBhvr>
                                        <p:cTn id="90" dur="1" fill="hold">
                                          <p:stCondLst>
                                            <p:cond delay="0"/>
                                          </p:stCondLst>
                                        </p:cTn>
                                        <p:tgtEl>
                                          <p:spTgt spid="626711"/>
                                        </p:tgtEl>
                                        <p:attrNameLst>
                                          <p:attrName>style.visibility</p:attrName>
                                        </p:attrNameLst>
                                      </p:cBhvr>
                                      <p:to>
                                        <p:strVal val="visible"/>
                                      </p:to>
                                    </p:set>
                                    <p:anim calcmode="lin" valueType="num">
                                      <p:cBhvr additive="base">
                                        <p:cTn id="91" dur="5000" fill="hold"/>
                                        <p:tgtEl>
                                          <p:spTgt spid="626711"/>
                                        </p:tgtEl>
                                        <p:attrNameLst>
                                          <p:attrName>ppt_x</p:attrName>
                                        </p:attrNameLst>
                                      </p:cBhvr>
                                      <p:tavLst>
                                        <p:tav tm="0">
                                          <p:val>
                                            <p:strVal val="1+#ppt_w/2"/>
                                          </p:val>
                                        </p:tav>
                                        <p:tav tm="100000">
                                          <p:val>
                                            <p:strVal val="#ppt_x"/>
                                          </p:val>
                                        </p:tav>
                                      </p:tavLst>
                                    </p:anim>
                                    <p:anim calcmode="lin" valueType="num">
                                      <p:cBhvr additive="base">
                                        <p:cTn id="92" dur="5000" fill="hold"/>
                                        <p:tgtEl>
                                          <p:spTgt spid="62671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89"/>
                                            </p:cond>
                                          </p:stCondLst>
                                          <p:endCondLst>
                                            <p:cond evt="onStopAudio" delay="0">
                                              <p:tgtEl>
                                                <p:sldTgt/>
                                              </p:tgtEl>
                                            </p:cond>
                                          </p:endCondLst>
                                        </p:cTn>
                                        <p:tgtEl>
                                          <p:sndTgt r:embed="rId3" name="driveby.wav"/>
                                        </p:tgtEl>
                                      </p:cMediaNode>
                                    </p:audio>
                                  </p:subTnLst>
                                </p:cTn>
                              </p:par>
                            </p:childTnLst>
                          </p:cTn>
                        </p:par>
                      </p:childTnLst>
                    </p:cTn>
                  </p:par>
                  <p:par>
                    <p:cTn id="93" fill="hold">
                      <p:stCondLst>
                        <p:cond delay="indefinite"/>
                      </p:stCondLst>
                      <p:childTnLst>
                        <p:par>
                          <p:cTn id="94" fill="hold">
                            <p:stCondLst>
                              <p:cond delay="0"/>
                            </p:stCondLst>
                            <p:childTnLst>
                              <p:par>
                                <p:cTn id="95" presetID="23" presetClass="entr" presetSubtype="272" fill="hold" grpId="0" nodeType="clickEffect">
                                  <p:stCondLst>
                                    <p:cond delay="0"/>
                                  </p:stCondLst>
                                  <p:childTnLst>
                                    <p:set>
                                      <p:cBhvr>
                                        <p:cTn id="96" dur="1" fill="hold">
                                          <p:stCondLst>
                                            <p:cond delay="0"/>
                                          </p:stCondLst>
                                        </p:cTn>
                                        <p:tgtEl>
                                          <p:spTgt spid="626712"/>
                                        </p:tgtEl>
                                        <p:attrNameLst>
                                          <p:attrName>style.visibility</p:attrName>
                                        </p:attrNameLst>
                                      </p:cBhvr>
                                      <p:to>
                                        <p:strVal val="visible"/>
                                      </p:to>
                                    </p:set>
                                    <p:anim calcmode="lin" valueType="num">
                                      <p:cBhvr>
                                        <p:cTn id="97" dur="500" fill="hold"/>
                                        <p:tgtEl>
                                          <p:spTgt spid="626712"/>
                                        </p:tgtEl>
                                        <p:attrNameLst>
                                          <p:attrName>ppt_w</p:attrName>
                                        </p:attrNameLst>
                                      </p:cBhvr>
                                      <p:tavLst>
                                        <p:tav tm="0">
                                          <p:val>
                                            <p:strVal val="2/3*#ppt_w"/>
                                          </p:val>
                                        </p:tav>
                                        <p:tav tm="100000">
                                          <p:val>
                                            <p:strVal val="#ppt_w"/>
                                          </p:val>
                                        </p:tav>
                                      </p:tavLst>
                                    </p:anim>
                                    <p:anim calcmode="lin" valueType="num">
                                      <p:cBhvr>
                                        <p:cTn id="98" dur="500" fill="hold"/>
                                        <p:tgtEl>
                                          <p:spTgt spid="626712"/>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626712"/>
                                        </p:tgtEl>
                                        <p:attrNameLst>
                                          <p:attrName>style.visibility</p:attrName>
                                        </p:attrNameLst>
                                      </p:cBhvr>
                                      <p:to>
                                        <p:strVal val="hidden"/>
                                      </p:to>
                                    </p:set>
                                  </p:subTnLst>
                                </p:cTn>
                              </p:par>
                            </p:childTnLst>
                          </p:cTn>
                        </p:par>
                      </p:childTnLst>
                    </p:cTn>
                  </p:par>
                  <p:par>
                    <p:cTn id="99" fill="hold">
                      <p:stCondLst>
                        <p:cond delay="indefinite"/>
                      </p:stCondLst>
                      <p:childTnLst>
                        <p:par>
                          <p:cTn id="100" fill="hold">
                            <p:stCondLst>
                              <p:cond delay="0"/>
                            </p:stCondLst>
                            <p:childTnLst>
                              <p:par>
                                <p:cTn id="101" presetID="23" presetClass="entr" presetSubtype="272" fill="hold" grpId="0" nodeType="clickEffect">
                                  <p:stCondLst>
                                    <p:cond delay="0"/>
                                  </p:stCondLst>
                                  <p:childTnLst>
                                    <p:set>
                                      <p:cBhvr>
                                        <p:cTn id="102" dur="1" fill="hold">
                                          <p:stCondLst>
                                            <p:cond delay="0"/>
                                          </p:stCondLst>
                                        </p:cTn>
                                        <p:tgtEl>
                                          <p:spTgt spid="626713"/>
                                        </p:tgtEl>
                                        <p:attrNameLst>
                                          <p:attrName>style.visibility</p:attrName>
                                        </p:attrNameLst>
                                      </p:cBhvr>
                                      <p:to>
                                        <p:strVal val="visible"/>
                                      </p:to>
                                    </p:set>
                                    <p:anim calcmode="lin" valueType="num">
                                      <p:cBhvr>
                                        <p:cTn id="103" dur="500" fill="hold"/>
                                        <p:tgtEl>
                                          <p:spTgt spid="626713"/>
                                        </p:tgtEl>
                                        <p:attrNameLst>
                                          <p:attrName>ppt_w</p:attrName>
                                        </p:attrNameLst>
                                      </p:cBhvr>
                                      <p:tavLst>
                                        <p:tav tm="0">
                                          <p:val>
                                            <p:strVal val="2/3*#ppt_w"/>
                                          </p:val>
                                        </p:tav>
                                        <p:tav tm="100000">
                                          <p:val>
                                            <p:strVal val="#ppt_w"/>
                                          </p:val>
                                        </p:tav>
                                      </p:tavLst>
                                    </p:anim>
                                    <p:anim calcmode="lin" valueType="num">
                                      <p:cBhvr>
                                        <p:cTn id="104" dur="500" fill="hold"/>
                                        <p:tgtEl>
                                          <p:spTgt spid="626713"/>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626713"/>
                                        </p:tgtEl>
                                        <p:attrNameLst>
                                          <p:attrName>style.visibility</p:attrName>
                                        </p:attrNameLst>
                                      </p:cBhvr>
                                      <p:to>
                                        <p:strVal val="hidden"/>
                                      </p:to>
                                    </p:set>
                                  </p:subTnLst>
                                </p:cTn>
                              </p:par>
                            </p:childTnLst>
                          </p:cTn>
                        </p:par>
                      </p:childTnLst>
                    </p:cTn>
                  </p:par>
                  <p:par>
                    <p:cTn id="105" fill="hold">
                      <p:stCondLst>
                        <p:cond delay="indefinite"/>
                      </p:stCondLst>
                      <p:childTnLst>
                        <p:par>
                          <p:cTn id="106" fill="hold">
                            <p:stCondLst>
                              <p:cond delay="0"/>
                            </p:stCondLst>
                            <p:childTnLst>
                              <p:par>
                                <p:cTn id="107" presetID="9" presetClass="emph" presetSubtype="0" nodeType="clickEffect">
                                  <p:stCondLst>
                                    <p:cond delay="0"/>
                                  </p:stCondLst>
                                  <p:childTnLst>
                                    <p:set>
                                      <p:cBhvr rctx="PPT">
                                        <p:cTn id="108" dur="indefinite"/>
                                        <p:tgtEl>
                                          <p:spTgt spid="626690"/>
                                        </p:tgtEl>
                                        <p:attrNameLst>
                                          <p:attrName>style.opacity</p:attrName>
                                        </p:attrNameLst>
                                      </p:cBhvr>
                                      <p:to>
                                        <p:strVal val="0.5"/>
                                      </p:to>
                                    </p:set>
                                    <p:animEffect filter="image" prLst="opacity: 0.5">
                                      <p:cBhvr rctx="IE">
                                        <p:cTn id="109" dur="indefinite"/>
                                        <p:tgtEl>
                                          <p:spTgt spid="626690"/>
                                        </p:tgtEl>
                                      </p:cBhvr>
                                    </p:animEffect>
                                  </p:childTnLst>
                                </p:cTn>
                              </p:par>
                              <p:par>
                                <p:cTn id="110" presetID="9" presetClass="emph" presetSubtype="0" grpId="1" nodeType="withEffect">
                                  <p:stCondLst>
                                    <p:cond delay="0"/>
                                  </p:stCondLst>
                                  <p:childTnLst>
                                    <p:set>
                                      <p:cBhvr rctx="PPT">
                                        <p:cTn id="111" dur="indefinite"/>
                                        <p:tgtEl>
                                          <p:spTgt spid="626711"/>
                                        </p:tgtEl>
                                        <p:attrNameLst>
                                          <p:attrName>style.opacity</p:attrName>
                                        </p:attrNameLst>
                                      </p:cBhvr>
                                      <p:to>
                                        <p:strVal val="0.5"/>
                                      </p:to>
                                    </p:set>
                                    <p:animEffect filter="image" prLst="opacity: 0.5">
                                      <p:cBhvr rctx="IE">
                                        <p:cTn id="112" dur="indefinite"/>
                                        <p:tgtEl>
                                          <p:spTgt spid="626711"/>
                                        </p:tgtEl>
                                      </p:cBhvr>
                                    </p:animEffect>
                                  </p:childTnLst>
                                </p:cTn>
                              </p:par>
                              <p:par>
                                <p:cTn id="113" presetID="9" presetClass="exit" presetSubtype="0" fill="hold" grpId="1" nodeType="withEffect">
                                  <p:stCondLst>
                                    <p:cond delay="0"/>
                                  </p:stCondLst>
                                  <p:childTnLst>
                                    <p:animEffect transition="out" filter="dissolve">
                                      <p:cBhvr>
                                        <p:cTn id="114" dur="500"/>
                                        <p:tgtEl>
                                          <p:spTgt spid="626709"/>
                                        </p:tgtEl>
                                      </p:cBhvr>
                                    </p:animEffect>
                                    <p:set>
                                      <p:cBhvr>
                                        <p:cTn id="115" dur="1" fill="hold">
                                          <p:stCondLst>
                                            <p:cond delay="499"/>
                                          </p:stCondLst>
                                        </p:cTn>
                                        <p:tgtEl>
                                          <p:spTgt spid="626709"/>
                                        </p:tgtEl>
                                        <p:attrNameLst>
                                          <p:attrName>style.visibility</p:attrName>
                                        </p:attrNameLst>
                                      </p:cBhvr>
                                      <p:to>
                                        <p:strVal val="hidden"/>
                                      </p:to>
                                    </p:set>
                                  </p:childTnLst>
                                </p:cTn>
                              </p:par>
                              <p:par>
                                <p:cTn id="116" presetID="9" presetClass="exit" presetSubtype="0" fill="hold" grpId="1" nodeType="withEffect">
                                  <p:stCondLst>
                                    <p:cond delay="0"/>
                                  </p:stCondLst>
                                  <p:childTnLst>
                                    <p:animEffect transition="out" filter="dissolve">
                                      <p:cBhvr>
                                        <p:cTn id="117" dur="500"/>
                                        <p:tgtEl>
                                          <p:spTgt spid="626708"/>
                                        </p:tgtEl>
                                      </p:cBhvr>
                                    </p:animEffect>
                                    <p:set>
                                      <p:cBhvr>
                                        <p:cTn id="118" dur="1" fill="hold">
                                          <p:stCondLst>
                                            <p:cond delay="499"/>
                                          </p:stCondLst>
                                        </p:cTn>
                                        <p:tgtEl>
                                          <p:spTgt spid="626708"/>
                                        </p:tgtEl>
                                        <p:attrNameLst>
                                          <p:attrName>style.visibility</p:attrName>
                                        </p:attrNameLst>
                                      </p:cBhvr>
                                      <p:to>
                                        <p:strVal val="hidden"/>
                                      </p:to>
                                    </p:set>
                                  </p:childTnLst>
                                </p:cTn>
                              </p:par>
                              <p:par>
                                <p:cTn id="119" presetID="9" presetClass="exit" presetSubtype="0" fill="hold" grpId="1" nodeType="withEffect">
                                  <p:stCondLst>
                                    <p:cond delay="0"/>
                                  </p:stCondLst>
                                  <p:childTnLst>
                                    <p:animEffect transition="out" filter="dissolve">
                                      <p:cBhvr>
                                        <p:cTn id="120" dur="500"/>
                                        <p:tgtEl>
                                          <p:spTgt spid="626712"/>
                                        </p:tgtEl>
                                      </p:cBhvr>
                                    </p:animEffect>
                                    <p:set>
                                      <p:cBhvr>
                                        <p:cTn id="121" dur="1" fill="hold">
                                          <p:stCondLst>
                                            <p:cond delay="499"/>
                                          </p:stCondLst>
                                        </p:cTn>
                                        <p:tgtEl>
                                          <p:spTgt spid="626712"/>
                                        </p:tgtEl>
                                        <p:attrNameLst>
                                          <p:attrName>style.visibility</p:attrName>
                                        </p:attrNameLst>
                                      </p:cBhvr>
                                      <p:to>
                                        <p:strVal val="hidden"/>
                                      </p:to>
                                    </p:set>
                                  </p:childTnLst>
                                </p:cTn>
                              </p:par>
                              <p:par>
                                <p:cTn id="122" presetID="9" presetClass="exit" presetSubtype="0" fill="hold" grpId="1" nodeType="withEffect">
                                  <p:stCondLst>
                                    <p:cond delay="0"/>
                                  </p:stCondLst>
                                  <p:childTnLst>
                                    <p:animEffect transition="out" filter="dissolve">
                                      <p:cBhvr>
                                        <p:cTn id="123" dur="500"/>
                                        <p:tgtEl>
                                          <p:spTgt spid="626713"/>
                                        </p:tgtEl>
                                      </p:cBhvr>
                                    </p:animEffect>
                                    <p:set>
                                      <p:cBhvr>
                                        <p:cTn id="124" dur="1" fill="hold">
                                          <p:stCondLst>
                                            <p:cond delay="499"/>
                                          </p:stCondLst>
                                        </p:cTn>
                                        <p:tgtEl>
                                          <p:spTgt spid="626713"/>
                                        </p:tgtEl>
                                        <p:attrNameLst>
                                          <p:attrName>style.visibility</p:attrName>
                                        </p:attrNameLst>
                                      </p:cBhvr>
                                      <p:to>
                                        <p:strVal val="hidden"/>
                                      </p:to>
                                    </p:set>
                                  </p:childTnLst>
                                </p:cTn>
                              </p:par>
                            </p:childTnLst>
                          </p:cTn>
                        </p:par>
                        <p:par>
                          <p:cTn id="125" fill="hold">
                            <p:stCondLst>
                              <p:cond delay="500"/>
                            </p:stCondLst>
                            <p:childTnLst>
                              <p:par>
                                <p:cTn id="126" presetID="23" presetClass="entr" presetSubtype="272" fill="hold" nodeType="afterEffect">
                                  <p:stCondLst>
                                    <p:cond delay="0"/>
                                  </p:stCondLst>
                                  <p:childTnLst>
                                    <p:set>
                                      <p:cBhvr>
                                        <p:cTn id="127" dur="1" fill="hold">
                                          <p:stCondLst>
                                            <p:cond delay="0"/>
                                          </p:stCondLst>
                                        </p:cTn>
                                        <p:tgtEl>
                                          <p:spTgt spid="626714"/>
                                        </p:tgtEl>
                                        <p:attrNameLst>
                                          <p:attrName>style.visibility</p:attrName>
                                        </p:attrNameLst>
                                      </p:cBhvr>
                                      <p:to>
                                        <p:strVal val="visible"/>
                                      </p:to>
                                    </p:set>
                                    <p:anim calcmode="lin" valueType="num">
                                      <p:cBhvr>
                                        <p:cTn id="128" dur="500" fill="hold"/>
                                        <p:tgtEl>
                                          <p:spTgt spid="626714"/>
                                        </p:tgtEl>
                                        <p:attrNameLst>
                                          <p:attrName>ppt_w</p:attrName>
                                        </p:attrNameLst>
                                      </p:cBhvr>
                                      <p:tavLst>
                                        <p:tav tm="0">
                                          <p:val>
                                            <p:strVal val="2/3*#ppt_w"/>
                                          </p:val>
                                        </p:tav>
                                        <p:tav tm="100000">
                                          <p:val>
                                            <p:strVal val="#ppt_w"/>
                                          </p:val>
                                        </p:tav>
                                      </p:tavLst>
                                    </p:anim>
                                    <p:anim calcmode="lin" valueType="num">
                                      <p:cBhvr>
                                        <p:cTn id="129" dur="500" fill="hold"/>
                                        <p:tgtEl>
                                          <p:spTgt spid="626714"/>
                                        </p:tgtEl>
                                        <p:attrNameLst>
                                          <p:attrName>ppt_h</p:attrName>
                                        </p:attrNameLst>
                                      </p:cBhvr>
                                      <p:tavLst>
                                        <p:tav tm="0">
                                          <p:val>
                                            <p:strVal val="2/3*#ppt_h"/>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nodeType="clickEffect">
                                  <p:stCondLst>
                                    <p:cond delay="0"/>
                                  </p:stCondLst>
                                  <p:childTnLst>
                                    <p:animEffect transition="out" filter="fade">
                                      <p:cBhvr>
                                        <p:cTn id="133" dur="3000"/>
                                        <p:tgtEl>
                                          <p:spTgt spid="626690"/>
                                        </p:tgtEl>
                                      </p:cBhvr>
                                    </p:animEffect>
                                    <p:set>
                                      <p:cBhvr>
                                        <p:cTn id="134" dur="1" fill="hold">
                                          <p:stCondLst>
                                            <p:cond delay="2999"/>
                                          </p:stCondLst>
                                        </p:cTn>
                                        <p:tgtEl>
                                          <p:spTgt spid="626690"/>
                                        </p:tgtEl>
                                        <p:attrNameLst>
                                          <p:attrName>style.visibility</p:attrName>
                                        </p:attrNameLst>
                                      </p:cBhvr>
                                      <p:to>
                                        <p:strVal val="hidden"/>
                                      </p:to>
                                    </p:set>
                                  </p:childTnLst>
                                </p:cTn>
                              </p:par>
                              <p:par>
                                <p:cTn id="135" presetID="10" presetClass="exit" presetSubtype="0" fill="hold" grpId="2" nodeType="withEffect">
                                  <p:stCondLst>
                                    <p:cond delay="0"/>
                                  </p:stCondLst>
                                  <p:childTnLst>
                                    <p:animEffect transition="out" filter="fade">
                                      <p:cBhvr>
                                        <p:cTn id="136" dur="3000"/>
                                        <p:tgtEl>
                                          <p:spTgt spid="626711"/>
                                        </p:tgtEl>
                                      </p:cBhvr>
                                    </p:animEffect>
                                    <p:set>
                                      <p:cBhvr>
                                        <p:cTn id="137" dur="1" fill="hold">
                                          <p:stCondLst>
                                            <p:cond delay="2999"/>
                                          </p:stCondLst>
                                        </p:cTn>
                                        <p:tgtEl>
                                          <p:spTgt spid="6267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700" grpId="0" build="p" autoUpdateAnimBg="0"/>
      <p:bldP spid="626708" grpId="0" animBg="1"/>
      <p:bldP spid="626708" grpId="1" animBg="1"/>
      <p:bldP spid="626709" grpId="0" animBg="1"/>
      <p:bldP spid="626709" grpId="1" animBg="1"/>
      <p:bldP spid="626710" grpId="0" uiExpand="1" build="p" autoUpdateAnimBg="0"/>
      <p:bldP spid="626712" grpId="0" animBg="1"/>
      <p:bldP spid="626712" grpId="1" animBg="1"/>
      <p:bldP spid="626713" grpId="0" animBg="1"/>
      <p:bldP spid="626713" grpId="1" animBg="1"/>
      <p:bldP spid="626711" grpId="0" animBg="1"/>
      <p:bldP spid="626711" grpId="1" animBg="1"/>
      <p:bldP spid="626711" grpId="2" animBg="1"/>
      <p:bldP spid="626731" grpId="0"/>
      <p:bldP spid="626787" grpId="0"/>
      <p:bldP spid="626789" grpId="0" animBg="1"/>
      <p:bldP spid="626790" grpId="0"/>
      <p:bldP spid="626805" grpId="0"/>
      <p:bldP spid="626805" grpId="1"/>
      <p:bldP spid="62680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a:xfrm>
            <a:off x="685800" y="381000"/>
            <a:ext cx="7772400" cy="762000"/>
          </a:xfrm>
        </p:spPr>
        <p:txBody>
          <a:bodyPr/>
          <a:lstStyle/>
          <a:p>
            <a:r>
              <a:rPr lang="en-US" sz="3600"/>
              <a:t>Atomic Radius of Atoms</a:t>
            </a:r>
          </a:p>
        </p:txBody>
      </p:sp>
      <p:sp>
        <p:nvSpPr>
          <p:cNvPr id="199683"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4" name="Rectangle 4"/>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5" name="Rectangle 5"/>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6" name="Rectangle 6"/>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7" name="Rectangle 7"/>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8" name="Rectangle 8"/>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89" name="Rectangle 9"/>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0" name="Rectangle 10"/>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1" name="Rectangle 11"/>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2" name="Rectangle 12"/>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3" name="Rectangle 13"/>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4" name="Rectangle 14"/>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5" name="Rectangle 15"/>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6" name="Rectangle 16"/>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7" name="Rectangle 17"/>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8" name="Rectangle 18"/>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699" name="Rectangle 19"/>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0" name="Rectangle 20"/>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1" name="Rectangle 21"/>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2" name="Rectangle 22"/>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3" name="Rectangle 23"/>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4" name="Rectangle 24"/>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5" name="Rectangle 25"/>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6" name="Rectangle 26"/>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7" name="Rectangle 27"/>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8" name="Rectangle 28"/>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09" name="Rectangle 29"/>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0" name="Rectangle 30"/>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1" name="Rectangle 31"/>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2" name="Rectangle 32"/>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3" name="Rectangle 33"/>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4" name="Rectangle 34"/>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5" name="Rectangle 35"/>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6" name="Rectangle 36"/>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7" name="Rectangle 37"/>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8" name="Rectangle 38"/>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19" name="Rectangle 39"/>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0" name="Rectangle 40"/>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1" name="Rectangle 41"/>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2" name="Rectangle 42"/>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3" name="Rectangle 43"/>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4" name="Rectangle 44"/>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5" name="Rectangle 45"/>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6" name="Rectangle 46"/>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7" name="Rectangle 47"/>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8" name="Rectangle 48"/>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29" name="Rectangle 49"/>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0" name="Rectangle 50"/>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1" name="Rectangle 51"/>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2" name="Rectangle 52"/>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3" name="Rectangle 53"/>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4" name="Rectangle 54"/>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5" name="Rectangle 55"/>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6" name="Rectangle 56"/>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7" name="Rectangle 57"/>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8" name="Rectangle 58"/>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39" name="Rectangle 59"/>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0" name="Rectangle 60"/>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1" name="Rectangle 61"/>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2" name="Rectangle 62"/>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3" name="Rectangle 63"/>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4" name="Rectangle 64"/>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5" name="Rectangle 65"/>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6" name="Rectangle 66"/>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7" name="Rectangle 67"/>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8" name="Rectangle 68"/>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49" name="Rectangle 69"/>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50" name="Rectangle 70"/>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51" name="Rectangle 71"/>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52" name="Rectangle 72"/>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53" name="AutoShape 7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99754" name="Line 74"/>
          <p:cNvSpPr>
            <a:spLocks noChangeShapeType="1"/>
          </p:cNvSpPr>
          <p:nvPr/>
        </p:nvSpPr>
        <p:spPr bwMode="auto">
          <a:xfrm flipH="1">
            <a:off x="1828800" y="5791200"/>
            <a:ext cx="5867400" cy="0"/>
          </a:xfrm>
          <a:prstGeom prst="line">
            <a:avLst/>
          </a:prstGeom>
          <a:noFill/>
          <a:ln w="9525">
            <a:solidFill>
              <a:schemeClr val="tx1"/>
            </a:solidFill>
            <a:round/>
            <a:headEnd type="triangle" w="med" len="med"/>
            <a:tailEnd/>
          </a:ln>
          <a:effectLst/>
        </p:spPr>
        <p:txBody>
          <a:bodyPr wrap="none" anchor="ctr"/>
          <a:lstStyle/>
          <a:p>
            <a:endParaRPr lang="en-US"/>
          </a:p>
        </p:txBody>
      </p:sp>
      <p:sp>
        <p:nvSpPr>
          <p:cNvPr id="199755" name="Line 75"/>
          <p:cNvSpPr>
            <a:spLocks noChangeShapeType="1"/>
          </p:cNvSpPr>
          <p:nvPr/>
        </p:nvSpPr>
        <p:spPr bwMode="auto">
          <a:xfrm>
            <a:off x="838200" y="1981200"/>
            <a:ext cx="0" cy="30480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99756" name="Oval 76"/>
          <p:cNvSpPr>
            <a:spLocks noChangeAspect="1" noChangeArrowheads="1"/>
          </p:cNvSpPr>
          <p:nvPr/>
        </p:nvSpPr>
        <p:spPr bwMode="auto">
          <a:xfrm>
            <a:off x="1295400" y="2514600"/>
            <a:ext cx="396875" cy="3968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a:t>
            </a:r>
          </a:p>
        </p:txBody>
      </p:sp>
      <p:sp>
        <p:nvSpPr>
          <p:cNvPr id="199757" name="Oval 77"/>
          <p:cNvSpPr>
            <a:spLocks noChangeAspect="1" noChangeArrowheads="1"/>
          </p:cNvSpPr>
          <p:nvPr/>
        </p:nvSpPr>
        <p:spPr bwMode="auto">
          <a:xfrm>
            <a:off x="1219200" y="3048000"/>
            <a:ext cx="492125" cy="4937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K</a:t>
            </a:r>
          </a:p>
        </p:txBody>
      </p:sp>
      <p:sp>
        <p:nvSpPr>
          <p:cNvPr id="199758" name="Oval 78"/>
          <p:cNvSpPr>
            <a:spLocks noChangeAspect="1" noChangeArrowheads="1"/>
          </p:cNvSpPr>
          <p:nvPr/>
        </p:nvSpPr>
        <p:spPr bwMode="auto">
          <a:xfrm>
            <a:off x="1219200" y="3581400"/>
            <a:ext cx="517525" cy="5191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Rb</a:t>
            </a:r>
          </a:p>
        </p:txBody>
      </p:sp>
      <p:sp>
        <p:nvSpPr>
          <p:cNvPr id="199759" name="Oval 79"/>
          <p:cNvSpPr>
            <a:spLocks noChangeAspect="1" noChangeArrowheads="1"/>
          </p:cNvSpPr>
          <p:nvPr/>
        </p:nvSpPr>
        <p:spPr bwMode="auto">
          <a:xfrm>
            <a:off x="1143000" y="4114800"/>
            <a:ext cx="557213" cy="557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Cs</a:t>
            </a:r>
          </a:p>
        </p:txBody>
      </p:sp>
      <p:sp>
        <p:nvSpPr>
          <p:cNvPr id="199760" name="Oval 80"/>
          <p:cNvSpPr>
            <a:spLocks noChangeAspect="1" noChangeArrowheads="1"/>
          </p:cNvSpPr>
          <p:nvPr/>
        </p:nvSpPr>
        <p:spPr bwMode="auto">
          <a:xfrm>
            <a:off x="7489825" y="2684463"/>
            <a:ext cx="211138" cy="2111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Cl</a:t>
            </a:r>
          </a:p>
        </p:txBody>
      </p:sp>
      <p:sp>
        <p:nvSpPr>
          <p:cNvPr id="199761" name="Oval 81"/>
          <p:cNvSpPr>
            <a:spLocks noChangeAspect="1" noChangeArrowheads="1"/>
          </p:cNvSpPr>
          <p:nvPr/>
        </p:nvSpPr>
        <p:spPr bwMode="auto">
          <a:xfrm>
            <a:off x="7108825" y="2667000"/>
            <a:ext cx="225425" cy="2254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a:t>
            </a:r>
          </a:p>
        </p:txBody>
      </p:sp>
      <p:sp>
        <p:nvSpPr>
          <p:cNvPr id="199762" name="Oval 82"/>
          <p:cNvSpPr>
            <a:spLocks noChangeAspect="1" noChangeArrowheads="1"/>
          </p:cNvSpPr>
          <p:nvPr/>
        </p:nvSpPr>
        <p:spPr bwMode="auto">
          <a:xfrm>
            <a:off x="6729413" y="2643188"/>
            <a:ext cx="212725" cy="2381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a:t>
            </a:r>
          </a:p>
        </p:txBody>
      </p:sp>
      <p:sp>
        <p:nvSpPr>
          <p:cNvPr id="199763" name="Oval 83"/>
          <p:cNvSpPr>
            <a:spLocks noChangeAspect="1" noChangeArrowheads="1"/>
          </p:cNvSpPr>
          <p:nvPr/>
        </p:nvSpPr>
        <p:spPr bwMode="auto">
          <a:xfrm>
            <a:off x="6278563" y="2630488"/>
            <a:ext cx="249237" cy="2508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Si</a:t>
            </a:r>
          </a:p>
        </p:txBody>
      </p:sp>
      <p:sp>
        <p:nvSpPr>
          <p:cNvPr id="199764" name="Oval 84"/>
          <p:cNvSpPr>
            <a:spLocks noChangeAspect="1" noChangeArrowheads="1"/>
          </p:cNvSpPr>
          <p:nvPr/>
        </p:nvSpPr>
        <p:spPr bwMode="auto">
          <a:xfrm>
            <a:off x="5862638" y="2589213"/>
            <a:ext cx="307975" cy="30638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Al</a:t>
            </a:r>
          </a:p>
        </p:txBody>
      </p:sp>
      <p:sp>
        <p:nvSpPr>
          <p:cNvPr id="199765" name="Oval 85"/>
          <p:cNvSpPr>
            <a:spLocks noChangeAspect="1" noChangeArrowheads="1"/>
          </p:cNvSpPr>
          <p:nvPr/>
        </p:nvSpPr>
        <p:spPr bwMode="auto">
          <a:xfrm>
            <a:off x="7489825" y="3200400"/>
            <a:ext cx="214313" cy="2444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Br</a:t>
            </a:r>
          </a:p>
        </p:txBody>
      </p:sp>
      <p:sp>
        <p:nvSpPr>
          <p:cNvPr id="199766" name="Oval 86"/>
          <p:cNvSpPr>
            <a:spLocks noChangeAspect="1" noChangeArrowheads="1"/>
          </p:cNvSpPr>
          <p:nvPr/>
        </p:nvSpPr>
        <p:spPr bwMode="auto">
          <a:xfrm>
            <a:off x="7108825" y="3200400"/>
            <a:ext cx="250825" cy="2508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Se</a:t>
            </a:r>
          </a:p>
        </p:txBody>
      </p:sp>
      <p:sp>
        <p:nvSpPr>
          <p:cNvPr id="199767" name="Oval 87"/>
          <p:cNvSpPr>
            <a:spLocks noChangeAspect="1" noChangeArrowheads="1"/>
          </p:cNvSpPr>
          <p:nvPr/>
        </p:nvSpPr>
        <p:spPr bwMode="auto">
          <a:xfrm>
            <a:off x="6705600" y="3200400"/>
            <a:ext cx="255588" cy="25558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As</a:t>
            </a:r>
          </a:p>
        </p:txBody>
      </p:sp>
      <p:sp>
        <p:nvSpPr>
          <p:cNvPr id="199768" name="Oval 88"/>
          <p:cNvSpPr>
            <a:spLocks noChangeAspect="1" noChangeArrowheads="1"/>
          </p:cNvSpPr>
          <p:nvPr/>
        </p:nvSpPr>
        <p:spPr bwMode="auto">
          <a:xfrm>
            <a:off x="6281738" y="3200400"/>
            <a:ext cx="263525" cy="2635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Ge</a:t>
            </a:r>
          </a:p>
        </p:txBody>
      </p:sp>
      <p:sp>
        <p:nvSpPr>
          <p:cNvPr id="199769" name="Oval 89"/>
          <p:cNvSpPr>
            <a:spLocks noChangeAspect="1" noChangeArrowheads="1"/>
          </p:cNvSpPr>
          <p:nvPr/>
        </p:nvSpPr>
        <p:spPr bwMode="auto">
          <a:xfrm>
            <a:off x="5916613" y="3178175"/>
            <a:ext cx="261937" cy="26193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Ga</a:t>
            </a:r>
          </a:p>
        </p:txBody>
      </p:sp>
      <p:sp>
        <p:nvSpPr>
          <p:cNvPr id="199770" name="Oval 90"/>
          <p:cNvSpPr>
            <a:spLocks noChangeAspect="1" noChangeArrowheads="1"/>
          </p:cNvSpPr>
          <p:nvPr/>
        </p:nvSpPr>
        <p:spPr bwMode="auto">
          <a:xfrm>
            <a:off x="7475538" y="3657600"/>
            <a:ext cx="280987" cy="28098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p>
        </p:txBody>
      </p:sp>
      <p:sp>
        <p:nvSpPr>
          <p:cNvPr id="199771" name="Oval 91"/>
          <p:cNvSpPr>
            <a:spLocks noChangeAspect="1" noChangeArrowheads="1"/>
          </p:cNvSpPr>
          <p:nvPr/>
        </p:nvSpPr>
        <p:spPr bwMode="auto">
          <a:xfrm>
            <a:off x="7010400" y="3657600"/>
            <a:ext cx="293688" cy="2952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Te</a:t>
            </a:r>
          </a:p>
        </p:txBody>
      </p:sp>
      <p:sp>
        <p:nvSpPr>
          <p:cNvPr id="199772" name="Oval 92"/>
          <p:cNvSpPr>
            <a:spLocks noChangeAspect="1" noChangeArrowheads="1"/>
          </p:cNvSpPr>
          <p:nvPr/>
        </p:nvSpPr>
        <p:spPr bwMode="auto">
          <a:xfrm>
            <a:off x="6632575" y="3657600"/>
            <a:ext cx="301625" cy="3016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Sb</a:t>
            </a:r>
          </a:p>
        </p:txBody>
      </p:sp>
      <p:sp>
        <p:nvSpPr>
          <p:cNvPr id="199773" name="Oval 93"/>
          <p:cNvSpPr>
            <a:spLocks noChangeAspect="1" noChangeArrowheads="1"/>
          </p:cNvSpPr>
          <p:nvPr/>
        </p:nvSpPr>
        <p:spPr bwMode="auto">
          <a:xfrm>
            <a:off x="6251575" y="3657600"/>
            <a:ext cx="301625" cy="3016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Sn</a:t>
            </a:r>
          </a:p>
        </p:txBody>
      </p:sp>
      <p:sp>
        <p:nvSpPr>
          <p:cNvPr id="199774" name="Oval 94"/>
          <p:cNvSpPr>
            <a:spLocks noChangeAspect="1" noChangeArrowheads="1"/>
          </p:cNvSpPr>
          <p:nvPr/>
        </p:nvSpPr>
        <p:spPr bwMode="auto">
          <a:xfrm>
            <a:off x="5867400" y="3657600"/>
            <a:ext cx="346075" cy="3460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In</a:t>
            </a:r>
          </a:p>
        </p:txBody>
      </p:sp>
      <p:sp>
        <p:nvSpPr>
          <p:cNvPr id="199775" name="Oval 95"/>
          <p:cNvSpPr>
            <a:spLocks noChangeAspect="1" noChangeArrowheads="1"/>
          </p:cNvSpPr>
          <p:nvPr/>
        </p:nvSpPr>
        <p:spPr bwMode="auto">
          <a:xfrm>
            <a:off x="5862638" y="4206875"/>
            <a:ext cx="365125" cy="3651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Tl</a:t>
            </a:r>
          </a:p>
        </p:txBody>
      </p:sp>
      <p:sp>
        <p:nvSpPr>
          <p:cNvPr id="199776" name="Oval 96"/>
          <p:cNvSpPr>
            <a:spLocks noChangeAspect="1" noChangeArrowheads="1"/>
          </p:cNvSpPr>
          <p:nvPr/>
        </p:nvSpPr>
        <p:spPr bwMode="auto">
          <a:xfrm>
            <a:off x="6248400" y="4191000"/>
            <a:ext cx="371475" cy="3714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Pb</a:t>
            </a:r>
          </a:p>
        </p:txBody>
      </p:sp>
      <p:sp>
        <p:nvSpPr>
          <p:cNvPr id="199777" name="Oval 97"/>
          <p:cNvSpPr>
            <a:spLocks noChangeAspect="1" noChangeArrowheads="1"/>
          </p:cNvSpPr>
          <p:nvPr/>
        </p:nvSpPr>
        <p:spPr bwMode="auto">
          <a:xfrm>
            <a:off x="6629400" y="4191000"/>
            <a:ext cx="314325" cy="3143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Bi</a:t>
            </a:r>
          </a:p>
        </p:txBody>
      </p:sp>
      <p:sp>
        <p:nvSpPr>
          <p:cNvPr id="199778" name="Oval 98"/>
          <p:cNvSpPr>
            <a:spLocks noChangeAspect="1" noChangeArrowheads="1"/>
          </p:cNvSpPr>
          <p:nvPr/>
        </p:nvSpPr>
        <p:spPr bwMode="auto">
          <a:xfrm>
            <a:off x="1676400" y="2590800"/>
            <a:ext cx="338138" cy="33813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Mg</a:t>
            </a:r>
          </a:p>
        </p:txBody>
      </p:sp>
      <p:sp>
        <p:nvSpPr>
          <p:cNvPr id="199779" name="Oval 99"/>
          <p:cNvSpPr>
            <a:spLocks noChangeAspect="1" noChangeArrowheads="1"/>
          </p:cNvSpPr>
          <p:nvPr/>
        </p:nvSpPr>
        <p:spPr bwMode="auto">
          <a:xfrm>
            <a:off x="1676400" y="3124200"/>
            <a:ext cx="422275" cy="4222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a:t>
            </a:r>
          </a:p>
        </p:txBody>
      </p:sp>
      <p:sp>
        <p:nvSpPr>
          <p:cNvPr id="199780" name="Oval 100"/>
          <p:cNvSpPr>
            <a:spLocks noChangeAspect="1" noChangeArrowheads="1"/>
          </p:cNvSpPr>
          <p:nvPr/>
        </p:nvSpPr>
        <p:spPr bwMode="auto">
          <a:xfrm>
            <a:off x="1600200" y="3581400"/>
            <a:ext cx="461963" cy="46196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Sr</a:t>
            </a:r>
          </a:p>
        </p:txBody>
      </p:sp>
      <p:sp>
        <p:nvSpPr>
          <p:cNvPr id="199781" name="Oval 101"/>
          <p:cNvSpPr>
            <a:spLocks noChangeAspect="1" noChangeArrowheads="1"/>
          </p:cNvSpPr>
          <p:nvPr/>
        </p:nvSpPr>
        <p:spPr bwMode="auto">
          <a:xfrm>
            <a:off x="1676400" y="4114800"/>
            <a:ext cx="461963" cy="4603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a:t>
            </a:r>
          </a:p>
        </p:txBody>
      </p:sp>
      <p:sp>
        <p:nvSpPr>
          <p:cNvPr id="199782" name="Oval 102"/>
          <p:cNvSpPr>
            <a:spLocks noChangeAspect="1" noChangeArrowheads="1"/>
          </p:cNvSpPr>
          <p:nvPr/>
        </p:nvSpPr>
        <p:spPr bwMode="auto">
          <a:xfrm>
            <a:off x="1752600" y="2133600"/>
            <a:ext cx="238125" cy="23653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Be</a:t>
            </a:r>
          </a:p>
        </p:txBody>
      </p:sp>
      <p:sp>
        <p:nvSpPr>
          <p:cNvPr id="199783" name="Oval 103"/>
          <p:cNvSpPr>
            <a:spLocks noChangeAspect="1" noChangeArrowheads="1"/>
          </p:cNvSpPr>
          <p:nvPr/>
        </p:nvSpPr>
        <p:spPr bwMode="auto">
          <a:xfrm>
            <a:off x="7543800" y="2227263"/>
            <a:ext cx="134938" cy="1349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F</a:t>
            </a:r>
          </a:p>
        </p:txBody>
      </p:sp>
      <p:sp>
        <p:nvSpPr>
          <p:cNvPr id="199784" name="Oval 104"/>
          <p:cNvSpPr>
            <a:spLocks noChangeAspect="1" noChangeArrowheads="1"/>
          </p:cNvSpPr>
          <p:nvPr/>
        </p:nvSpPr>
        <p:spPr bwMode="auto">
          <a:xfrm>
            <a:off x="7162800" y="2209800"/>
            <a:ext cx="141288" cy="14128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O</a:t>
            </a:r>
          </a:p>
        </p:txBody>
      </p:sp>
      <p:sp>
        <p:nvSpPr>
          <p:cNvPr id="199785" name="Oval 105"/>
          <p:cNvSpPr>
            <a:spLocks noChangeAspect="1" noChangeArrowheads="1"/>
          </p:cNvSpPr>
          <p:nvPr/>
        </p:nvSpPr>
        <p:spPr bwMode="auto">
          <a:xfrm>
            <a:off x="6705600" y="2216150"/>
            <a:ext cx="147638" cy="1460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t>
            </a:r>
          </a:p>
        </p:txBody>
      </p:sp>
      <p:sp>
        <p:nvSpPr>
          <p:cNvPr id="199786" name="Oval 106"/>
          <p:cNvSpPr>
            <a:spLocks noChangeAspect="1" noChangeArrowheads="1"/>
          </p:cNvSpPr>
          <p:nvPr/>
        </p:nvSpPr>
        <p:spPr bwMode="auto">
          <a:xfrm>
            <a:off x="6324600" y="2195513"/>
            <a:ext cx="166688" cy="16668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t>
            </a:r>
          </a:p>
        </p:txBody>
      </p:sp>
      <p:sp>
        <p:nvSpPr>
          <p:cNvPr id="199787" name="Oval 107"/>
          <p:cNvSpPr>
            <a:spLocks noChangeAspect="1" noChangeArrowheads="1"/>
          </p:cNvSpPr>
          <p:nvPr/>
        </p:nvSpPr>
        <p:spPr bwMode="auto">
          <a:xfrm>
            <a:off x="5943600" y="2176463"/>
            <a:ext cx="185738" cy="18573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t>
            </a:r>
          </a:p>
        </p:txBody>
      </p:sp>
      <p:sp>
        <p:nvSpPr>
          <p:cNvPr id="199788" name="Rectangle 108"/>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89" name="Rectangle 109"/>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0" name="Rectangle 110"/>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1" name="Rectangle 111"/>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2" name="Rectangle 112"/>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3" name="Rectangle 113"/>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4" name="Rectangle 114"/>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5" name="Rectangle 115"/>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6" name="Rectangle 116"/>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199797" name="Rectangle 117"/>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a:xfrm>
            <a:off x="685800" y="381000"/>
            <a:ext cx="7772400" cy="1143000"/>
          </a:xfrm>
        </p:spPr>
        <p:txBody>
          <a:bodyPr/>
          <a:lstStyle/>
          <a:p>
            <a:r>
              <a:rPr lang="en-US" sz="4000"/>
              <a:t>Atomic Radii</a:t>
            </a:r>
          </a:p>
        </p:txBody>
      </p:sp>
      <p:sp>
        <p:nvSpPr>
          <p:cNvPr id="371715"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371716" name="Group 4"/>
          <p:cNvGrpSpPr>
            <a:grpSpLocks/>
          </p:cNvGrpSpPr>
          <p:nvPr/>
        </p:nvGrpSpPr>
        <p:grpSpPr bwMode="auto">
          <a:xfrm>
            <a:off x="1828800" y="1828800"/>
            <a:ext cx="5715000" cy="4659313"/>
            <a:chOff x="1152" y="1152"/>
            <a:chExt cx="3600" cy="2935"/>
          </a:xfrm>
        </p:grpSpPr>
        <p:sp>
          <p:nvSpPr>
            <p:cNvPr id="371717" name="Oval 5"/>
            <p:cNvSpPr>
              <a:spLocks noChangeAspect="1" noChangeArrowheads="1"/>
            </p:cNvSpPr>
            <p:nvPr/>
          </p:nvSpPr>
          <p:spPr bwMode="auto">
            <a:xfrm>
              <a:off x="1248" y="1152"/>
              <a:ext cx="294" cy="29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Li</a:t>
              </a:r>
            </a:p>
          </p:txBody>
        </p:sp>
        <p:sp>
          <p:nvSpPr>
            <p:cNvPr id="371718" name="Oval 6"/>
            <p:cNvSpPr>
              <a:spLocks noChangeAspect="1" noChangeArrowheads="1"/>
            </p:cNvSpPr>
            <p:nvPr/>
          </p:nvSpPr>
          <p:spPr bwMode="auto">
            <a:xfrm>
              <a:off x="1227" y="1584"/>
              <a:ext cx="357" cy="35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a:t>
              </a:r>
            </a:p>
          </p:txBody>
        </p:sp>
        <p:sp>
          <p:nvSpPr>
            <p:cNvPr id="371719" name="Oval 7"/>
            <p:cNvSpPr>
              <a:spLocks noChangeAspect="1" noChangeArrowheads="1"/>
            </p:cNvSpPr>
            <p:nvPr/>
          </p:nvSpPr>
          <p:spPr bwMode="auto">
            <a:xfrm>
              <a:off x="1152" y="2112"/>
              <a:ext cx="443" cy="44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K</a:t>
              </a:r>
            </a:p>
          </p:txBody>
        </p:sp>
        <p:sp>
          <p:nvSpPr>
            <p:cNvPr id="371720" name="Oval 8"/>
            <p:cNvSpPr>
              <a:spLocks noChangeAspect="1" noChangeArrowheads="1"/>
            </p:cNvSpPr>
            <p:nvPr/>
          </p:nvSpPr>
          <p:spPr bwMode="auto">
            <a:xfrm>
              <a:off x="1152" y="2777"/>
              <a:ext cx="466" cy="46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Rb</a:t>
              </a:r>
            </a:p>
          </p:txBody>
        </p:sp>
        <p:sp>
          <p:nvSpPr>
            <p:cNvPr id="371721" name="Oval 9"/>
            <p:cNvSpPr>
              <a:spLocks noChangeAspect="1" noChangeArrowheads="1"/>
            </p:cNvSpPr>
            <p:nvPr/>
          </p:nvSpPr>
          <p:spPr bwMode="auto">
            <a:xfrm>
              <a:off x="1152" y="3435"/>
              <a:ext cx="501" cy="50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Cs</a:t>
              </a:r>
            </a:p>
          </p:txBody>
        </p:sp>
        <p:sp>
          <p:nvSpPr>
            <p:cNvPr id="371722" name="Oval 10"/>
            <p:cNvSpPr>
              <a:spLocks noChangeAspect="1" noChangeArrowheads="1"/>
            </p:cNvSpPr>
            <p:nvPr/>
          </p:nvSpPr>
          <p:spPr bwMode="auto">
            <a:xfrm>
              <a:off x="4464" y="1728"/>
              <a:ext cx="190"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Cl</a:t>
              </a:r>
            </a:p>
          </p:txBody>
        </p:sp>
        <p:sp>
          <p:nvSpPr>
            <p:cNvPr id="371723" name="Oval 11"/>
            <p:cNvSpPr>
              <a:spLocks noChangeAspect="1" noChangeArrowheads="1"/>
            </p:cNvSpPr>
            <p:nvPr/>
          </p:nvSpPr>
          <p:spPr bwMode="auto">
            <a:xfrm>
              <a:off x="4080" y="1728"/>
              <a:ext cx="202" cy="20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a:t>
              </a:r>
            </a:p>
          </p:txBody>
        </p:sp>
        <p:sp>
          <p:nvSpPr>
            <p:cNvPr id="371724" name="Oval 12"/>
            <p:cNvSpPr>
              <a:spLocks noChangeArrowheads="1"/>
            </p:cNvSpPr>
            <p:nvPr/>
          </p:nvSpPr>
          <p:spPr bwMode="auto">
            <a:xfrm>
              <a:off x="3648" y="1707"/>
              <a:ext cx="192"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a:t>
              </a:r>
            </a:p>
          </p:txBody>
        </p:sp>
        <p:sp>
          <p:nvSpPr>
            <p:cNvPr id="371725" name="Oval 13"/>
            <p:cNvSpPr>
              <a:spLocks noChangeAspect="1" noChangeArrowheads="1"/>
            </p:cNvSpPr>
            <p:nvPr/>
          </p:nvSpPr>
          <p:spPr bwMode="auto">
            <a:xfrm>
              <a:off x="3264" y="1695"/>
              <a:ext cx="225" cy="2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Si</a:t>
              </a:r>
            </a:p>
          </p:txBody>
        </p:sp>
        <p:sp>
          <p:nvSpPr>
            <p:cNvPr id="371726" name="Oval 14"/>
            <p:cNvSpPr>
              <a:spLocks noChangeAspect="1" noChangeArrowheads="1"/>
            </p:cNvSpPr>
            <p:nvPr/>
          </p:nvSpPr>
          <p:spPr bwMode="auto">
            <a:xfrm>
              <a:off x="2784" y="1685"/>
              <a:ext cx="276" cy="27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Al</a:t>
              </a:r>
            </a:p>
          </p:txBody>
        </p:sp>
        <p:sp>
          <p:nvSpPr>
            <p:cNvPr id="371727" name="Oval 15"/>
            <p:cNvSpPr>
              <a:spLocks noChangeArrowheads="1"/>
            </p:cNvSpPr>
            <p:nvPr/>
          </p:nvSpPr>
          <p:spPr bwMode="auto">
            <a:xfrm>
              <a:off x="4464" y="2256"/>
              <a:ext cx="192" cy="21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Br</a:t>
              </a:r>
            </a:p>
          </p:txBody>
        </p:sp>
        <p:sp>
          <p:nvSpPr>
            <p:cNvPr id="371728" name="Oval 16"/>
            <p:cNvSpPr>
              <a:spLocks noChangeAspect="1" noChangeArrowheads="1"/>
            </p:cNvSpPr>
            <p:nvPr/>
          </p:nvSpPr>
          <p:spPr bwMode="auto">
            <a:xfrm>
              <a:off x="4080" y="2256"/>
              <a:ext cx="225" cy="2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Se</a:t>
              </a:r>
            </a:p>
          </p:txBody>
        </p:sp>
        <p:sp>
          <p:nvSpPr>
            <p:cNvPr id="371729" name="Oval 17"/>
            <p:cNvSpPr>
              <a:spLocks noChangeAspect="1" noChangeArrowheads="1"/>
            </p:cNvSpPr>
            <p:nvPr/>
          </p:nvSpPr>
          <p:spPr bwMode="auto">
            <a:xfrm>
              <a:off x="3648" y="2256"/>
              <a:ext cx="230" cy="23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As</a:t>
              </a:r>
            </a:p>
          </p:txBody>
        </p:sp>
        <p:sp>
          <p:nvSpPr>
            <p:cNvPr id="371730" name="Oval 18"/>
            <p:cNvSpPr>
              <a:spLocks noChangeAspect="1" noChangeArrowheads="1"/>
            </p:cNvSpPr>
            <p:nvPr/>
          </p:nvSpPr>
          <p:spPr bwMode="auto">
            <a:xfrm>
              <a:off x="3268" y="2256"/>
              <a:ext cx="236" cy="23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Ge</a:t>
              </a:r>
            </a:p>
          </p:txBody>
        </p:sp>
        <p:sp>
          <p:nvSpPr>
            <p:cNvPr id="371731" name="Oval 19"/>
            <p:cNvSpPr>
              <a:spLocks noChangeAspect="1" noChangeArrowheads="1"/>
            </p:cNvSpPr>
            <p:nvPr/>
          </p:nvSpPr>
          <p:spPr bwMode="auto">
            <a:xfrm>
              <a:off x="2832" y="2260"/>
              <a:ext cx="236" cy="23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Ga</a:t>
              </a:r>
            </a:p>
          </p:txBody>
        </p:sp>
        <p:sp>
          <p:nvSpPr>
            <p:cNvPr id="371732" name="Oval 20"/>
            <p:cNvSpPr>
              <a:spLocks noChangeAspect="1" noChangeArrowheads="1"/>
            </p:cNvSpPr>
            <p:nvPr/>
          </p:nvSpPr>
          <p:spPr bwMode="auto">
            <a:xfrm>
              <a:off x="4451" y="2915"/>
              <a:ext cx="253" cy="25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p>
          </p:txBody>
        </p:sp>
        <p:sp>
          <p:nvSpPr>
            <p:cNvPr id="371733" name="Oval 21"/>
            <p:cNvSpPr>
              <a:spLocks noChangeAspect="1" noChangeArrowheads="1"/>
            </p:cNvSpPr>
            <p:nvPr/>
          </p:nvSpPr>
          <p:spPr bwMode="auto">
            <a:xfrm>
              <a:off x="4055" y="2903"/>
              <a:ext cx="265" cy="26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Te</a:t>
              </a:r>
            </a:p>
          </p:txBody>
        </p:sp>
        <p:sp>
          <p:nvSpPr>
            <p:cNvPr id="371734" name="Oval 22"/>
            <p:cNvSpPr>
              <a:spLocks noChangeAspect="1" noChangeArrowheads="1"/>
            </p:cNvSpPr>
            <p:nvPr/>
          </p:nvSpPr>
          <p:spPr bwMode="auto">
            <a:xfrm>
              <a:off x="3600" y="2897"/>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Sb</a:t>
              </a:r>
            </a:p>
          </p:txBody>
        </p:sp>
        <p:sp>
          <p:nvSpPr>
            <p:cNvPr id="371735" name="Oval 23"/>
            <p:cNvSpPr>
              <a:spLocks noChangeAspect="1" noChangeArrowheads="1"/>
            </p:cNvSpPr>
            <p:nvPr/>
          </p:nvSpPr>
          <p:spPr bwMode="auto">
            <a:xfrm>
              <a:off x="3216" y="2897"/>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Sn</a:t>
              </a:r>
            </a:p>
          </p:txBody>
        </p:sp>
        <p:sp>
          <p:nvSpPr>
            <p:cNvPr id="371736" name="Oval 24"/>
            <p:cNvSpPr>
              <a:spLocks noChangeAspect="1" noChangeArrowheads="1"/>
            </p:cNvSpPr>
            <p:nvPr/>
          </p:nvSpPr>
          <p:spPr bwMode="auto">
            <a:xfrm>
              <a:off x="2784" y="2880"/>
              <a:ext cx="311" cy="31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In</a:t>
              </a:r>
            </a:p>
          </p:txBody>
        </p:sp>
        <p:sp>
          <p:nvSpPr>
            <p:cNvPr id="371737" name="Oval 25"/>
            <p:cNvSpPr>
              <a:spLocks noChangeAspect="1" noChangeArrowheads="1"/>
            </p:cNvSpPr>
            <p:nvPr/>
          </p:nvSpPr>
          <p:spPr bwMode="auto">
            <a:xfrm>
              <a:off x="2784" y="3560"/>
              <a:ext cx="328" cy="32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Tl</a:t>
              </a:r>
            </a:p>
          </p:txBody>
        </p:sp>
        <p:sp>
          <p:nvSpPr>
            <p:cNvPr id="371738" name="Oval 26"/>
            <p:cNvSpPr>
              <a:spLocks noChangeAspect="1" noChangeArrowheads="1"/>
            </p:cNvSpPr>
            <p:nvPr/>
          </p:nvSpPr>
          <p:spPr bwMode="auto">
            <a:xfrm>
              <a:off x="3216" y="3554"/>
              <a:ext cx="334" cy="33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Pb</a:t>
              </a:r>
            </a:p>
          </p:txBody>
        </p:sp>
        <p:sp>
          <p:nvSpPr>
            <p:cNvPr id="371739" name="Oval 27"/>
            <p:cNvSpPr>
              <a:spLocks noChangeAspect="1" noChangeArrowheads="1"/>
            </p:cNvSpPr>
            <p:nvPr/>
          </p:nvSpPr>
          <p:spPr bwMode="auto">
            <a:xfrm>
              <a:off x="3600" y="3606"/>
              <a:ext cx="282" cy="28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Bi</a:t>
              </a:r>
            </a:p>
          </p:txBody>
        </p:sp>
        <p:sp>
          <p:nvSpPr>
            <p:cNvPr id="371740" name="Oval 28"/>
            <p:cNvSpPr>
              <a:spLocks noChangeAspect="1" noChangeArrowheads="1"/>
            </p:cNvSpPr>
            <p:nvPr/>
          </p:nvSpPr>
          <p:spPr bwMode="auto">
            <a:xfrm>
              <a:off x="1824" y="1656"/>
              <a:ext cx="305" cy="30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Mg</a:t>
              </a:r>
            </a:p>
          </p:txBody>
        </p:sp>
        <p:sp>
          <p:nvSpPr>
            <p:cNvPr id="371741" name="Oval 29"/>
            <p:cNvSpPr>
              <a:spLocks noChangeAspect="1" noChangeArrowheads="1"/>
            </p:cNvSpPr>
            <p:nvPr/>
          </p:nvSpPr>
          <p:spPr bwMode="auto">
            <a:xfrm>
              <a:off x="1776" y="2164"/>
              <a:ext cx="380" cy="38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a:t>
              </a:r>
            </a:p>
          </p:txBody>
        </p:sp>
        <p:sp>
          <p:nvSpPr>
            <p:cNvPr id="371742" name="Oval 30"/>
            <p:cNvSpPr>
              <a:spLocks noChangeAspect="1" noChangeArrowheads="1"/>
            </p:cNvSpPr>
            <p:nvPr/>
          </p:nvSpPr>
          <p:spPr bwMode="auto">
            <a:xfrm>
              <a:off x="1776" y="2825"/>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Sr</a:t>
              </a:r>
            </a:p>
          </p:txBody>
        </p:sp>
        <p:sp>
          <p:nvSpPr>
            <p:cNvPr id="371743" name="Oval 31"/>
            <p:cNvSpPr>
              <a:spLocks noChangeAspect="1" noChangeArrowheads="1"/>
            </p:cNvSpPr>
            <p:nvPr/>
          </p:nvSpPr>
          <p:spPr bwMode="auto">
            <a:xfrm>
              <a:off x="1776" y="3504"/>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a:t>
              </a:r>
            </a:p>
          </p:txBody>
        </p:sp>
        <p:sp>
          <p:nvSpPr>
            <p:cNvPr id="371744" name="Oval 32"/>
            <p:cNvSpPr>
              <a:spLocks noChangeAspect="1" noChangeArrowheads="1"/>
            </p:cNvSpPr>
            <p:nvPr/>
          </p:nvSpPr>
          <p:spPr bwMode="auto">
            <a:xfrm>
              <a:off x="1872" y="1227"/>
              <a:ext cx="213"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Be</a:t>
              </a:r>
            </a:p>
          </p:txBody>
        </p:sp>
        <p:sp>
          <p:nvSpPr>
            <p:cNvPr id="371745" name="Oval 33"/>
            <p:cNvSpPr>
              <a:spLocks noChangeAspect="1" noChangeArrowheads="1"/>
            </p:cNvSpPr>
            <p:nvPr/>
          </p:nvSpPr>
          <p:spPr bwMode="auto">
            <a:xfrm>
              <a:off x="4512" y="1271"/>
              <a:ext cx="121" cy="12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F</a:t>
              </a:r>
            </a:p>
          </p:txBody>
        </p:sp>
        <p:sp>
          <p:nvSpPr>
            <p:cNvPr id="371746" name="Oval 34"/>
            <p:cNvSpPr>
              <a:spLocks noChangeAspect="1" noChangeArrowheads="1"/>
            </p:cNvSpPr>
            <p:nvPr/>
          </p:nvSpPr>
          <p:spPr bwMode="auto">
            <a:xfrm>
              <a:off x="4128" y="1248"/>
              <a:ext cx="127" cy="12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O</a:t>
              </a:r>
            </a:p>
          </p:txBody>
        </p:sp>
        <p:sp>
          <p:nvSpPr>
            <p:cNvPr id="371747" name="Oval 35"/>
            <p:cNvSpPr>
              <a:spLocks noChangeAspect="1" noChangeArrowheads="1"/>
            </p:cNvSpPr>
            <p:nvPr/>
          </p:nvSpPr>
          <p:spPr bwMode="auto">
            <a:xfrm>
              <a:off x="3696" y="1248"/>
              <a:ext cx="132" cy="13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t>
              </a:r>
            </a:p>
          </p:txBody>
        </p:sp>
        <p:sp>
          <p:nvSpPr>
            <p:cNvPr id="371748" name="Oval 36"/>
            <p:cNvSpPr>
              <a:spLocks noChangeAspect="1" noChangeArrowheads="1"/>
            </p:cNvSpPr>
            <p:nvPr/>
          </p:nvSpPr>
          <p:spPr bwMode="auto">
            <a:xfrm>
              <a:off x="3306" y="1248"/>
              <a:ext cx="150" cy="1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t>
              </a:r>
            </a:p>
          </p:txBody>
        </p:sp>
        <p:sp>
          <p:nvSpPr>
            <p:cNvPr id="371749" name="Oval 37"/>
            <p:cNvSpPr>
              <a:spLocks noChangeAspect="1" noChangeArrowheads="1"/>
            </p:cNvSpPr>
            <p:nvPr/>
          </p:nvSpPr>
          <p:spPr bwMode="auto">
            <a:xfrm>
              <a:off x="2857" y="1252"/>
              <a:ext cx="167" cy="16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t>
              </a:r>
            </a:p>
          </p:txBody>
        </p:sp>
        <p:grpSp>
          <p:nvGrpSpPr>
            <p:cNvPr id="371750" name="Group 38"/>
            <p:cNvGrpSpPr>
              <a:grpSpLocks/>
            </p:cNvGrpSpPr>
            <p:nvPr/>
          </p:nvGrpSpPr>
          <p:grpSpPr bwMode="auto">
            <a:xfrm>
              <a:off x="1200" y="1411"/>
              <a:ext cx="3552" cy="2676"/>
              <a:chOff x="1200" y="1411"/>
              <a:chExt cx="3552" cy="2676"/>
            </a:xfrm>
          </p:grpSpPr>
          <p:sp>
            <p:nvSpPr>
              <p:cNvPr id="371751" name="Text Box 39"/>
              <p:cNvSpPr txBox="1">
                <a:spLocks noChangeArrowheads="1"/>
              </p:cNvSpPr>
              <p:nvPr/>
            </p:nvSpPr>
            <p:spPr bwMode="auto">
              <a:xfrm>
                <a:off x="1248" y="1413"/>
                <a:ext cx="893" cy="173"/>
              </a:xfrm>
              <a:prstGeom prst="rect">
                <a:avLst/>
              </a:prstGeom>
              <a:noFill/>
              <a:ln w="9525">
                <a:noFill/>
                <a:miter lim="800000"/>
                <a:headEnd/>
                <a:tailEnd/>
              </a:ln>
              <a:effectLst/>
            </p:spPr>
            <p:txBody>
              <a:bodyPr wrap="none">
                <a:spAutoFit/>
              </a:bodyPr>
              <a:lstStyle/>
              <a:p>
                <a:r>
                  <a:rPr lang="en-US" sz="1200"/>
                  <a:t>1.52               1.11</a:t>
                </a:r>
              </a:p>
            </p:txBody>
          </p:sp>
          <p:sp>
            <p:nvSpPr>
              <p:cNvPr id="371752" name="Text Box 40"/>
              <p:cNvSpPr txBox="1">
                <a:spLocks noChangeArrowheads="1"/>
              </p:cNvSpPr>
              <p:nvPr/>
            </p:nvSpPr>
            <p:spPr bwMode="auto">
              <a:xfrm>
                <a:off x="1225" y="1939"/>
                <a:ext cx="893" cy="173"/>
              </a:xfrm>
              <a:prstGeom prst="rect">
                <a:avLst/>
              </a:prstGeom>
              <a:noFill/>
              <a:ln w="9525">
                <a:noFill/>
                <a:miter lim="800000"/>
                <a:headEnd/>
                <a:tailEnd/>
              </a:ln>
              <a:effectLst/>
            </p:spPr>
            <p:txBody>
              <a:bodyPr wrap="none">
                <a:spAutoFit/>
              </a:bodyPr>
              <a:lstStyle/>
              <a:p>
                <a:r>
                  <a:rPr lang="en-US" sz="1200"/>
                  <a:t> 1.86              1.60</a:t>
                </a:r>
              </a:p>
            </p:txBody>
          </p:sp>
          <p:sp>
            <p:nvSpPr>
              <p:cNvPr id="371753" name="Text Box 41"/>
              <p:cNvSpPr txBox="1">
                <a:spLocks noChangeArrowheads="1"/>
              </p:cNvSpPr>
              <p:nvPr/>
            </p:nvSpPr>
            <p:spPr bwMode="auto">
              <a:xfrm>
                <a:off x="1200" y="2544"/>
                <a:ext cx="920" cy="173"/>
              </a:xfrm>
              <a:prstGeom prst="rect">
                <a:avLst/>
              </a:prstGeom>
              <a:noFill/>
              <a:ln w="9525">
                <a:noFill/>
                <a:miter lim="800000"/>
                <a:headEnd/>
                <a:tailEnd/>
              </a:ln>
              <a:effectLst/>
            </p:spPr>
            <p:txBody>
              <a:bodyPr wrap="none">
                <a:spAutoFit/>
              </a:bodyPr>
              <a:lstStyle/>
              <a:p>
                <a:r>
                  <a:rPr lang="en-US" sz="1200"/>
                  <a:t> 2.31               1.97</a:t>
                </a:r>
              </a:p>
            </p:txBody>
          </p:sp>
          <p:sp>
            <p:nvSpPr>
              <p:cNvPr id="371754" name="Text Box 42"/>
              <p:cNvSpPr txBox="1">
                <a:spLocks noChangeArrowheads="1"/>
              </p:cNvSpPr>
              <p:nvPr/>
            </p:nvSpPr>
            <p:spPr bwMode="auto">
              <a:xfrm>
                <a:off x="1200" y="3223"/>
                <a:ext cx="947" cy="173"/>
              </a:xfrm>
              <a:prstGeom prst="rect">
                <a:avLst/>
              </a:prstGeom>
              <a:noFill/>
              <a:ln w="9525">
                <a:noFill/>
                <a:miter lim="800000"/>
                <a:headEnd/>
                <a:tailEnd/>
              </a:ln>
              <a:effectLst/>
            </p:spPr>
            <p:txBody>
              <a:bodyPr wrap="none">
                <a:spAutoFit/>
              </a:bodyPr>
              <a:lstStyle/>
              <a:p>
                <a:r>
                  <a:rPr lang="en-US" sz="1200"/>
                  <a:t> 2.44                2.15</a:t>
                </a:r>
              </a:p>
            </p:txBody>
          </p:sp>
          <p:sp>
            <p:nvSpPr>
              <p:cNvPr id="371755" name="Text Box 43"/>
              <p:cNvSpPr txBox="1">
                <a:spLocks noChangeArrowheads="1"/>
              </p:cNvSpPr>
              <p:nvPr/>
            </p:nvSpPr>
            <p:spPr bwMode="auto">
              <a:xfrm>
                <a:off x="1248" y="3914"/>
                <a:ext cx="893" cy="173"/>
              </a:xfrm>
              <a:prstGeom prst="rect">
                <a:avLst/>
              </a:prstGeom>
              <a:noFill/>
              <a:ln w="9525">
                <a:noFill/>
                <a:miter lim="800000"/>
                <a:headEnd/>
                <a:tailEnd/>
              </a:ln>
              <a:effectLst/>
            </p:spPr>
            <p:txBody>
              <a:bodyPr wrap="none">
                <a:spAutoFit/>
              </a:bodyPr>
              <a:lstStyle/>
              <a:p>
                <a:r>
                  <a:rPr lang="en-US" sz="1200"/>
                  <a:t>2.62               2.17</a:t>
                </a:r>
              </a:p>
            </p:txBody>
          </p:sp>
          <p:sp>
            <p:nvSpPr>
              <p:cNvPr id="371756" name="Text Box 44"/>
              <p:cNvSpPr txBox="1">
                <a:spLocks noChangeArrowheads="1"/>
              </p:cNvSpPr>
              <p:nvPr/>
            </p:nvSpPr>
            <p:spPr bwMode="auto">
              <a:xfrm>
                <a:off x="2784" y="1411"/>
                <a:ext cx="1937" cy="173"/>
              </a:xfrm>
              <a:prstGeom prst="rect">
                <a:avLst/>
              </a:prstGeom>
              <a:noFill/>
              <a:ln w="9525">
                <a:noFill/>
                <a:miter lim="800000"/>
                <a:headEnd/>
                <a:tailEnd/>
              </a:ln>
              <a:effectLst/>
            </p:spPr>
            <p:txBody>
              <a:bodyPr wrap="none">
                <a:spAutoFit/>
              </a:bodyPr>
              <a:lstStyle/>
              <a:p>
                <a:r>
                  <a:rPr lang="en-US" sz="1200"/>
                  <a:t>0.88         0.77        0.70         0.66       0.64</a:t>
                </a:r>
              </a:p>
            </p:txBody>
          </p:sp>
          <p:sp>
            <p:nvSpPr>
              <p:cNvPr id="371757" name="Text Box 45"/>
              <p:cNvSpPr txBox="1">
                <a:spLocks noChangeArrowheads="1"/>
              </p:cNvSpPr>
              <p:nvPr/>
            </p:nvSpPr>
            <p:spPr bwMode="auto">
              <a:xfrm>
                <a:off x="2784" y="1939"/>
                <a:ext cx="1937" cy="173"/>
              </a:xfrm>
              <a:prstGeom prst="rect">
                <a:avLst/>
              </a:prstGeom>
              <a:noFill/>
              <a:ln w="9525">
                <a:noFill/>
                <a:miter lim="800000"/>
                <a:headEnd/>
                <a:tailEnd/>
              </a:ln>
              <a:effectLst/>
            </p:spPr>
            <p:txBody>
              <a:bodyPr wrap="none">
                <a:spAutoFit/>
              </a:bodyPr>
              <a:lstStyle/>
              <a:p>
                <a:r>
                  <a:rPr lang="en-US" sz="1200"/>
                  <a:t>1.43         1.17        1.10         1.04       0.99</a:t>
                </a:r>
              </a:p>
            </p:txBody>
          </p:sp>
          <p:sp>
            <p:nvSpPr>
              <p:cNvPr id="371758" name="Text Box 46"/>
              <p:cNvSpPr txBox="1">
                <a:spLocks noChangeArrowheads="1"/>
              </p:cNvSpPr>
              <p:nvPr/>
            </p:nvSpPr>
            <p:spPr bwMode="auto">
              <a:xfrm>
                <a:off x="2815" y="2544"/>
                <a:ext cx="1937" cy="173"/>
              </a:xfrm>
              <a:prstGeom prst="rect">
                <a:avLst/>
              </a:prstGeom>
              <a:noFill/>
              <a:ln w="9525">
                <a:noFill/>
                <a:miter lim="800000"/>
                <a:headEnd/>
                <a:tailEnd/>
              </a:ln>
              <a:effectLst/>
            </p:spPr>
            <p:txBody>
              <a:bodyPr wrap="none">
                <a:spAutoFit/>
              </a:bodyPr>
              <a:lstStyle/>
              <a:p>
                <a:r>
                  <a:rPr lang="en-US" sz="1200"/>
                  <a:t>1.22         1.22        1.21         1.17       1.14</a:t>
                </a:r>
              </a:p>
            </p:txBody>
          </p:sp>
          <p:sp>
            <p:nvSpPr>
              <p:cNvPr id="371759" name="Text Box 47"/>
              <p:cNvSpPr txBox="1">
                <a:spLocks noChangeArrowheads="1"/>
              </p:cNvSpPr>
              <p:nvPr/>
            </p:nvSpPr>
            <p:spPr bwMode="auto">
              <a:xfrm>
                <a:off x="2784" y="3216"/>
                <a:ext cx="1937" cy="173"/>
              </a:xfrm>
              <a:prstGeom prst="rect">
                <a:avLst/>
              </a:prstGeom>
              <a:noFill/>
              <a:ln w="9525">
                <a:noFill/>
                <a:miter lim="800000"/>
                <a:headEnd/>
                <a:tailEnd/>
              </a:ln>
              <a:effectLst/>
            </p:spPr>
            <p:txBody>
              <a:bodyPr wrap="none">
                <a:spAutoFit/>
              </a:bodyPr>
              <a:lstStyle/>
              <a:p>
                <a:r>
                  <a:rPr lang="en-US" sz="1200"/>
                  <a:t>1.62         1.40        1.41         1.37       1.33</a:t>
                </a:r>
              </a:p>
            </p:txBody>
          </p:sp>
          <p:sp>
            <p:nvSpPr>
              <p:cNvPr id="371760" name="Text Box 48"/>
              <p:cNvSpPr txBox="1">
                <a:spLocks noChangeArrowheads="1"/>
              </p:cNvSpPr>
              <p:nvPr/>
            </p:nvSpPr>
            <p:spPr bwMode="auto">
              <a:xfrm>
                <a:off x="2784" y="3914"/>
                <a:ext cx="1133" cy="173"/>
              </a:xfrm>
              <a:prstGeom prst="rect">
                <a:avLst/>
              </a:prstGeom>
              <a:noFill/>
              <a:ln w="9525">
                <a:noFill/>
                <a:miter lim="800000"/>
                <a:headEnd/>
                <a:tailEnd/>
              </a:ln>
              <a:effectLst/>
            </p:spPr>
            <p:txBody>
              <a:bodyPr wrap="none">
                <a:spAutoFit/>
              </a:bodyPr>
              <a:lstStyle/>
              <a:p>
                <a:r>
                  <a:rPr lang="en-US" sz="1200"/>
                  <a:t>1.71         1.75        1.46</a:t>
                </a:r>
              </a:p>
            </p:txBody>
          </p:sp>
        </p:grpSp>
      </p:grpSp>
      <p:sp>
        <p:nvSpPr>
          <p:cNvPr id="371761" name="Text Box 49"/>
          <p:cNvSpPr txBox="1">
            <a:spLocks noChangeArrowheads="1"/>
          </p:cNvSpPr>
          <p:nvPr/>
        </p:nvSpPr>
        <p:spPr bwMode="auto">
          <a:xfrm>
            <a:off x="2058988" y="1524000"/>
            <a:ext cx="5480050" cy="304800"/>
          </a:xfrm>
          <a:prstGeom prst="rect">
            <a:avLst/>
          </a:prstGeom>
          <a:noFill/>
          <a:ln w="9525">
            <a:noFill/>
            <a:miter lim="800000"/>
            <a:headEnd/>
            <a:tailEnd/>
          </a:ln>
          <a:effectLst/>
        </p:spPr>
        <p:txBody>
          <a:bodyPr wrap="none">
            <a:spAutoFit/>
          </a:bodyPr>
          <a:lstStyle/>
          <a:p>
            <a:r>
              <a:rPr lang="en-US" sz="1400"/>
              <a:t>IA              IIA                          IIIA        IVA        VA        VIA       VIIA</a:t>
            </a:r>
          </a:p>
        </p:txBody>
      </p:sp>
      <p:grpSp>
        <p:nvGrpSpPr>
          <p:cNvPr id="371762" name="Group 50"/>
          <p:cNvGrpSpPr>
            <a:grpSpLocks/>
          </p:cNvGrpSpPr>
          <p:nvPr/>
        </p:nvGrpSpPr>
        <p:grpSpPr bwMode="auto">
          <a:xfrm>
            <a:off x="7077075" y="6248400"/>
            <a:ext cx="1914525" cy="381000"/>
            <a:chOff x="4176" y="3600"/>
            <a:chExt cx="1206" cy="240"/>
          </a:xfrm>
        </p:grpSpPr>
        <p:grpSp>
          <p:nvGrpSpPr>
            <p:cNvPr id="371763" name="Group 51"/>
            <p:cNvGrpSpPr>
              <a:grpSpLocks/>
            </p:cNvGrpSpPr>
            <p:nvPr/>
          </p:nvGrpSpPr>
          <p:grpSpPr bwMode="auto">
            <a:xfrm>
              <a:off x="4224" y="3600"/>
              <a:ext cx="1158" cy="231"/>
              <a:chOff x="288" y="1175"/>
              <a:chExt cx="1158" cy="231"/>
            </a:xfrm>
          </p:grpSpPr>
          <p:sp>
            <p:nvSpPr>
              <p:cNvPr id="371764" name="Oval 52"/>
              <p:cNvSpPr>
                <a:spLocks noChangeArrowheads="1"/>
              </p:cNvSpPr>
              <p:nvPr/>
            </p:nvSpPr>
            <p:spPr bwMode="auto">
              <a:xfrm>
                <a:off x="288" y="1200"/>
                <a:ext cx="192" cy="1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65" name="Text Box 53"/>
              <p:cNvSpPr txBox="1">
                <a:spLocks noChangeArrowheads="1"/>
              </p:cNvSpPr>
              <p:nvPr/>
            </p:nvSpPr>
            <p:spPr bwMode="auto">
              <a:xfrm>
                <a:off x="470" y="1175"/>
                <a:ext cx="976" cy="231"/>
              </a:xfrm>
              <a:prstGeom prst="rect">
                <a:avLst/>
              </a:prstGeom>
              <a:noFill/>
              <a:ln w="9525">
                <a:noFill/>
                <a:miter lim="800000"/>
                <a:headEnd/>
                <a:tailEnd/>
              </a:ln>
              <a:effectLst/>
            </p:spPr>
            <p:txBody>
              <a:bodyPr wrap="none">
                <a:spAutoFit/>
              </a:bodyPr>
              <a:lstStyle/>
              <a:p>
                <a:r>
                  <a:rPr lang="en-US"/>
                  <a:t>= 1 Angstrom</a:t>
                </a:r>
              </a:p>
            </p:txBody>
          </p:sp>
        </p:grpSp>
        <p:sp>
          <p:nvSpPr>
            <p:cNvPr id="371766" name="Rectangle 54"/>
            <p:cNvSpPr>
              <a:spLocks noChangeArrowheads="1"/>
            </p:cNvSpPr>
            <p:nvPr/>
          </p:nvSpPr>
          <p:spPr bwMode="auto">
            <a:xfrm>
              <a:off x="4176" y="3600"/>
              <a:ext cx="1200" cy="240"/>
            </a:xfrm>
            <a:prstGeom prst="rect">
              <a:avLst/>
            </a:prstGeom>
            <a:noFill/>
            <a:ln w="9525">
              <a:noFill/>
              <a:miter lim="800000"/>
              <a:headEnd/>
              <a:tailEnd/>
            </a:ln>
            <a:effectLst/>
          </p:spPr>
          <p:txBody>
            <a:bodyPr wrap="none" anchor="ctr"/>
            <a:lstStyle/>
            <a:p>
              <a:endParaRPr lang="en-US"/>
            </a:p>
          </p:txBody>
        </p:sp>
      </p:grpSp>
      <p:grpSp>
        <p:nvGrpSpPr>
          <p:cNvPr id="371767" name="Group 55"/>
          <p:cNvGrpSpPr>
            <a:grpSpLocks/>
          </p:cNvGrpSpPr>
          <p:nvPr/>
        </p:nvGrpSpPr>
        <p:grpSpPr bwMode="auto">
          <a:xfrm>
            <a:off x="609600" y="1371600"/>
            <a:ext cx="8382000" cy="5334000"/>
            <a:chOff x="384" y="864"/>
            <a:chExt cx="5280" cy="3360"/>
          </a:xfrm>
        </p:grpSpPr>
        <p:sp>
          <p:nvSpPr>
            <p:cNvPr id="371768" name="Rectangle 56"/>
            <p:cNvSpPr>
              <a:spLocks noChangeArrowheads="1"/>
            </p:cNvSpPr>
            <p:nvPr/>
          </p:nvSpPr>
          <p:spPr bwMode="auto">
            <a:xfrm>
              <a:off x="384" y="864"/>
              <a:ext cx="5280" cy="3360"/>
            </a:xfrm>
            <a:prstGeom prst="rect">
              <a:avLst/>
            </a:prstGeom>
            <a:solidFill>
              <a:schemeClr val="bg1"/>
            </a:solidFill>
            <a:ln w="9525">
              <a:noFill/>
              <a:miter lim="800000"/>
              <a:headEnd/>
              <a:tailEnd/>
            </a:ln>
            <a:effectLst/>
          </p:spPr>
          <p:txBody>
            <a:bodyPr wrap="none" anchor="ctr"/>
            <a:lstStyle/>
            <a:p>
              <a:endParaRPr lang="en-US"/>
            </a:p>
          </p:txBody>
        </p:sp>
        <p:grpSp>
          <p:nvGrpSpPr>
            <p:cNvPr id="371769" name="Group 57"/>
            <p:cNvGrpSpPr>
              <a:grpSpLocks/>
            </p:cNvGrpSpPr>
            <p:nvPr/>
          </p:nvGrpSpPr>
          <p:grpSpPr bwMode="auto">
            <a:xfrm>
              <a:off x="1200" y="1440"/>
              <a:ext cx="3527" cy="2676"/>
              <a:chOff x="1200" y="1411"/>
              <a:chExt cx="3527" cy="2676"/>
            </a:xfrm>
          </p:grpSpPr>
          <p:sp>
            <p:nvSpPr>
              <p:cNvPr id="371770" name="Text Box 58"/>
              <p:cNvSpPr txBox="1">
                <a:spLocks noChangeArrowheads="1"/>
              </p:cNvSpPr>
              <p:nvPr/>
            </p:nvSpPr>
            <p:spPr bwMode="auto">
              <a:xfrm>
                <a:off x="1248" y="1413"/>
                <a:ext cx="893" cy="173"/>
              </a:xfrm>
              <a:prstGeom prst="rect">
                <a:avLst/>
              </a:prstGeom>
              <a:noFill/>
              <a:ln w="9525">
                <a:noFill/>
                <a:miter lim="800000"/>
                <a:headEnd/>
                <a:tailEnd/>
              </a:ln>
              <a:effectLst/>
            </p:spPr>
            <p:txBody>
              <a:bodyPr wrap="none">
                <a:spAutoFit/>
              </a:bodyPr>
              <a:lstStyle/>
              <a:p>
                <a:r>
                  <a:rPr lang="en-US" sz="1200"/>
                  <a:t>0.60               0.31</a:t>
                </a:r>
              </a:p>
            </p:txBody>
          </p:sp>
          <p:sp>
            <p:nvSpPr>
              <p:cNvPr id="371771" name="Text Box 59"/>
              <p:cNvSpPr txBox="1">
                <a:spLocks noChangeArrowheads="1"/>
              </p:cNvSpPr>
              <p:nvPr/>
            </p:nvSpPr>
            <p:spPr bwMode="auto">
              <a:xfrm>
                <a:off x="1225" y="1939"/>
                <a:ext cx="893" cy="173"/>
              </a:xfrm>
              <a:prstGeom prst="rect">
                <a:avLst/>
              </a:prstGeom>
              <a:noFill/>
              <a:ln w="9525">
                <a:noFill/>
                <a:miter lim="800000"/>
                <a:headEnd/>
                <a:tailEnd/>
              </a:ln>
              <a:effectLst/>
            </p:spPr>
            <p:txBody>
              <a:bodyPr wrap="none">
                <a:spAutoFit/>
              </a:bodyPr>
              <a:lstStyle/>
              <a:p>
                <a:r>
                  <a:rPr lang="en-US" sz="1200"/>
                  <a:t> 0.95              0.65</a:t>
                </a:r>
              </a:p>
            </p:txBody>
          </p:sp>
          <p:sp>
            <p:nvSpPr>
              <p:cNvPr id="371772" name="Text Box 60"/>
              <p:cNvSpPr txBox="1">
                <a:spLocks noChangeArrowheads="1"/>
              </p:cNvSpPr>
              <p:nvPr/>
            </p:nvSpPr>
            <p:spPr bwMode="auto">
              <a:xfrm>
                <a:off x="1200" y="2544"/>
                <a:ext cx="920" cy="173"/>
              </a:xfrm>
              <a:prstGeom prst="rect">
                <a:avLst/>
              </a:prstGeom>
              <a:noFill/>
              <a:ln w="9525">
                <a:noFill/>
                <a:miter lim="800000"/>
                <a:headEnd/>
                <a:tailEnd/>
              </a:ln>
              <a:effectLst/>
            </p:spPr>
            <p:txBody>
              <a:bodyPr wrap="none">
                <a:spAutoFit/>
              </a:bodyPr>
              <a:lstStyle/>
              <a:p>
                <a:r>
                  <a:rPr lang="en-US" sz="1200"/>
                  <a:t> 1.33               0.99</a:t>
                </a:r>
              </a:p>
            </p:txBody>
          </p:sp>
          <p:sp>
            <p:nvSpPr>
              <p:cNvPr id="371773" name="Text Box 61"/>
              <p:cNvSpPr txBox="1">
                <a:spLocks noChangeArrowheads="1"/>
              </p:cNvSpPr>
              <p:nvPr/>
            </p:nvSpPr>
            <p:spPr bwMode="auto">
              <a:xfrm>
                <a:off x="1200" y="3223"/>
                <a:ext cx="947" cy="173"/>
              </a:xfrm>
              <a:prstGeom prst="rect">
                <a:avLst/>
              </a:prstGeom>
              <a:noFill/>
              <a:ln w="9525">
                <a:noFill/>
                <a:miter lim="800000"/>
                <a:headEnd/>
                <a:tailEnd/>
              </a:ln>
              <a:effectLst/>
            </p:spPr>
            <p:txBody>
              <a:bodyPr wrap="none">
                <a:spAutoFit/>
              </a:bodyPr>
              <a:lstStyle/>
              <a:p>
                <a:r>
                  <a:rPr lang="en-US" sz="1200"/>
                  <a:t> 1.48                1.13</a:t>
                </a:r>
              </a:p>
            </p:txBody>
          </p:sp>
          <p:sp>
            <p:nvSpPr>
              <p:cNvPr id="371774" name="Text Box 62"/>
              <p:cNvSpPr txBox="1">
                <a:spLocks noChangeArrowheads="1"/>
              </p:cNvSpPr>
              <p:nvPr/>
            </p:nvSpPr>
            <p:spPr bwMode="auto">
              <a:xfrm>
                <a:off x="1248" y="3914"/>
                <a:ext cx="893" cy="173"/>
              </a:xfrm>
              <a:prstGeom prst="rect">
                <a:avLst/>
              </a:prstGeom>
              <a:noFill/>
              <a:ln w="9525">
                <a:noFill/>
                <a:miter lim="800000"/>
                <a:headEnd/>
                <a:tailEnd/>
              </a:ln>
              <a:effectLst/>
            </p:spPr>
            <p:txBody>
              <a:bodyPr wrap="none">
                <a:spAutoFit/>
              </a:bodyPr>
              <a:lstStyle/>
              <a:p>
                <a:r>
                  <a:rPr lang="en-US" sz="1200"/>
                  <a:t>1.69               1.35</a:t>
                </a:r>
              </a:p>
            </p:txBody>
          </p:sp>
          <p:sp>
            <p:nvSpPr>
              <p:cNvPr id="371775" name="Text Box 63"/>
              <p:cNvSpPr txBox="1">
                <a:spLocks noChangeArrowheads="1"/>
              </p:cNvSpPr>
              <p:nvPr/>
            </p:nvSpPr>
            <p:spPr bwMode="auto">
              <a:xfrm>
                <a:off x="2784" y="1411"/>
                <a:ext cx="1889" cy="173"/>
              </a:xfrm>
              <a:prstGeom prst="rect">
                <a:avLst/>
              </a:prstGeom>
              <a:noFill/>
              <a:ln w="9525">
                <a:noFill/>
                <a:miter lim="800000"/>
                <a:headEnd/>
                <a:tailEnd/>
              </a:ln>
              <a:effectLst/>
            </p:spPr>
            <p:txBody>
              <a:bodyPr wrap="none">
                <a:spAutoFit/>
              </a:bodyPr>
              <a:lstStyle/>
              <a:p>
                <a:r>
                  <a:rPr lang="en-US" sz="1200"/>
                  <a:t>                              1.71         1.40      1.36</a:t>
                </a:r>
              </a:p>
            </p:txBody>
          </p:sp>
          <p:sp>
            <p:nvSpPr>
              <p:cNvPr id="371776" name="Text Box 64"/>
              <p:cNvSpPr txBox="1">
                <a:spLocks noChangeArrowheads="1"/>
              </p:cNvSpPr>
              <p:nvPr/>
            </p:nvSpPr>
            <p:spPr bwMode="auto">
              <a:xfrm>
                <a:off x="2784" y="1939"/>
                <a:ext cx="1916" cy="173"/>
              </a:xfrm>
              <a:prstGeom prst="rect">
                <a:avLst/>
              </a:prstGeom>
              <a:noFill/>
              <a:ln w="9525">
                <a:noFill/>
                <a:miter lim="800000"/>
                <a:headEnd/>
                <a:tailEnd/>
              </a:ln>
              <a:effectLst/>
            </p:spPr>
            <p:txBody>
              <a:bodyPr wrap="none">
                <a:spAutoFit/>
              </a:bodyPr>
              <a:lstStyle/>
              <a:p>
                <a:r>
                  <a:rPr lang="en-US" sz="1200"/>
                  <a:t>0.50                                       1.84       1.81</a:t>
                </a:r>
              </a:p>
            </p:txBody>
          </p:sp>
          <p:sp>
            <p:nvSpPr>
              <p:cNvPr id="371777" name="Text Box 65"/>
              <p:cNvSpPr txBox="1">
                <a:spLocks noChangeArrowheads="1"/>
              </p:cNvSpPr>
              <p:nvPr/>
            </p:nvSpPr>
            <p:spPr bwMode="auto">
              <a:xfrm>
                <a:off x="2815" y="2544"/>
                <a:ext cx="1889" cy="173"/>
              </a:xfrm>
              <a:prstGeom prst="rect">
                <a:avLst/>
              </a:prstGeom>
              <a:noFill/>
              <a:ln w="9525">
                <a:noFill/>
                <a:miter lim="800000"/>
                <a:headEnd/>
                <a:tailEnd/>
              </a:ln>
              <a:effectLst/>
            </p:spPr>
            <p:txBody>
              <a:bodyPr wrap="none">
                <a:spAutoFit/>
              </a:bodyPr>
              <a:lstStyle/>
              <a:p>
                <a:r>
                  <a:rPr lang="en-US" sz="1200"/>
                  <a:t>0.62                                      1.98       1.85</a:t>
                </a:r>
              </a:p>
            </p:txBody>
          </p:sp>
          <p:sp>
            <p:nvSpPr>
              <p:cNvPr id="371778" name="Text Box 66"/>
              <p:cNvSpPr txBox="1">
                <a:spLocks noChangeArrowheads="1"/>
              </p:cNvSpPr>
              <p:nvPr/>
            </p:nvSpPr>
            <p:spPr bwMode="auto">
              <a:xfrm>
                <a:off x="2784" y="3216"/>
                <a:ext cx="1943" cy="173"/>
              </a:xfrm>
              <a:prstGeom prst="rect">
                <a:avLst/>
              </a:prstGeom>
              <a:noFill/>
              <a:ln w="9525">
                <a:noFill/>
                <a:miter lim="800000"/>
                <a:headEnd/>
                <a:tailEnd/>
              </a:ln>
              <a:effectLst/>
            </p:spPr>
            <p:txBody>
              <a:bodyPr wrap="none">
                <a:spAutoFit/>
              </a:bodyPr>
              <a:lstStyle/>
              <a:p>
                <a:r>
                  <a:rPr lang="en-US" sz="1200"/>
                  <a:t>0.81                                        2.21       2.16</a:t>
                </a:r>
              </a:p>
            </p:txBody>
          </p:sp>
          <p:sp>
            <p:nvSpPr>
              <p:cNvPr id="371779" name="Text Box 67"/>
              <p:cNvSpPr txBox="1">
                <a:spLocks noChangeArrowheads="1"/>
              </p:cNvSpPr>
              <p:nvPr/>
            </p:nvSpPr>
            <p:spPr bwMode="auto">
              <a:xfrm>
                <a:off x="2784" y="3914"/>
                <a:ext cx="302" cy="173"/>
              </a:xfrm>
              <a:prstGeom prst="rect">
                <a:avLst/>
              </a:prstGeom>
              <a:noFill/>
              <a:ln w="9525">
                <a:noFill/>
                <a:miter lim="800000"/>
                <a:headEnd/>
                <a:tailEnd/>
              </a:ln>
              <a:effectLst/>
            </p:spPr>
            <p:txBody>
              <a:bodyPr wrap="none">
                <a:spAutoFit/>
              </a:bodyPr>
              <a:lstStyle/>
              <a:p>
                <a:r>
                  <a:rPr lang="en-US" sz="1200"/>
                  <a:t>0.95</a:t>
                </a:r>
              </a:p>
            </p:txBody>
          </p:sp>
        </p:grpSp>
        <p:sp>
          <p:nvSpPr>
            <p:cNvPr id="371780" name="Text Box 68"/>
            <p:cNvSpPr txBox="1">
              <a:spLocks noChangeArrowheads="1"/>
            </p:cNvSpPr>
            <p:nvPr/>
          </p:nvSpPr>
          <p:spPr bwMode="auto">
            <a:xfrm>
              <a:off x="1297" y="960"/>
              <a:ext cx="3452" cy="192"/>
            </a:xfrm>
            <a:prstGeom prst="rect">
              <a:avLst/>
            </a:prstGeom>
            <a:noFill/>
            <a:ln w="9525">
              <a:noFill/>
              <a:miter lim="800000"/>
              <a:headEnd/>
              <a:tailEnd/>
            </a:ln>
            <a:effectLst/>
          </p:spPr>
          <p:txBody>
            <a:bodyPr wrap="none">
              <a:spAutoFit/>
            </a:bodyPr>
            <a:lstStyle/>
            <a:p>
              <a:r>
                <a:rPr lang="en-US" sz="1400"/>
                <a:t>IA              IIA                          IIIA        IVA        VA        VIA       VIIA</a:t>
              </a:r>
            </a:p>
          </p:txBody>
        </p:sp>
        <p:grpSp>
          <p:nvGrpSpPr>
            <p:cNvPr id="371781" name="Group 69"/>
            <p:cNvGrpSpPr>
              <a:grpSpLocks/>
            </p:cNvGrpSpPr>
            <p:nvPr/>
          </p:nvGrpSpPr>
          <p:grpSpPr bwMode="auto">
            <a:xfrm>
              <a:off x="4506" y="3936"/>
              <a:ext cx="1158" cy="231"/>
              <a:chOff x="4506" y="3936"/>
              <a:chExt cx="1158" cy="231"/>
            </a:xfrm>
          </p:grpSpPr>
          <p:sp>
            <p:nvSpPr>
              <p:cNvPr id="371782" name="Oval 70"/>
              <p:cNvSpPr>
                <a:spLocks noChangeArrowheads="1"/>
              </p:cNvSpPr>
              <p:nvPr/>
            </p:nvSpPr>
            <p:spPr bwMode="auto">
              <a:xfrm>
                <a:off x="4506" y="3961"/>
                <a:ext cx="192" cy="1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83" name="Text Box 71"/>
              <p:cNvSpPr txBox="1">
                <a:spLocks noChangeArrowheads="1"/>
              </p:cNvSpPr>
              <p:nvPr/>
            </p:nvSpPr>
            <p:spPr bwMode="auto">
              <a:xfrm>
                <a:off x="4688" y="3936"/>
                <a:ext cx="976" cy="231"/>
              </a:xfrm>
              <a:prstGeom prst="rect">
                <a:avLst/>
              </a:prstGeom>
              <a:noFill/>
              <a:ln w="9525">
                <a:noFill/>
                <a:miter lim="800000"/>
                <a:headEnd/>
                <a:tailEnd/>
              </a:ln>
              <a:effectLst/>
            </p:spPr>
            <p:txBody>
              <a:bodyPr wrap="none">
                <a:spAutoFit/>
              </a:bodyPr>
              <a:lstStyle/>
              <a:p>
                <a:r>
                  <a:rPr lang="en-US"/>
                  <a:t>= 1 Angstrom</a:t>
                </a:r>
              </a:p>
            </p:txBody>
          </p:sp>
        </p:grpSp>
        <p:sp>
          <p:nvSpPr>
            <p:cNvPr id="371784" name="Rectangle 72"/>
            <p:cNvSpPr>
              <a:spLocks noChangeArrowheads="1"/>
            </p:cNvSpPr>
            <p:nvPr/>
          </p:nvSpPr>
          <p:spPr bwMode="auto">
            <a:xfrm>
              <a:off x="4458" y="3936"/>
              <a:ext cx="1200" cy="240"/>
            </a:xfrm>
            <a:prstGeom prst="rect">
              <a:avLst/>
            </a:prstGeom>
            <a:noFill/>
            <a:ln w="9525">
              <a:noFill/>
              <a:miter lim="800000"/>
              <a:headEnd/>
              <a:tailEnd/>
            </a:ln>
            <a:effectLst/>
          </p:spPr>
          <p:txBody>
            <a:bodyPr wrap="none" anchor="ctr"/>
            <a:lstStyle/>
            <a:p>
              <a:endParaRPr lang="en-US"/>
            </a:p>
          </p:txBody>
        </p:sp>
        <p:sp>
          <p:nvSpPr>
            <p:cNvPr id="371785" name="Oval 73"/>
            <p:cNvSpPr>
              <a:spLocks noChangeAspect="1" noChangeArrowheads="1"/>
            </p:cNvSpPr>
            <p:nvPr/>
          </p:nvSpPr>
          <p:spPr bwMode="auto">
            <a:xfrm>
              <a:off x="1344" y="1277"/>
              <a:ext cx="115" cy="1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86" name="Text Box 74"/>
            <p:cNvSpPr txBox="1">
              <a:spLocks noChangeArrowheads="1"/>
            </p:cNvSpPr>
            <p:nvPr/>
          </p:nvSpPr>
          <p:spPr bwMode="auto">
            <a:xfrm>
              <a:off x="1286" y="1123"/>
              <a:ext cx="263" cy="173"/>
            </a:xfrm>
            <a:prstGeom prst="rect">
              <a:avLst/>
            </a:prstGeom>
            <a:noFill/>
            <a:ln w="9525">
              <a:noFill/>
              <a:miter lim="800000"/>
              <a:headEnd/>
              <a:tailEnd/>
            </a:ln>
            <a:effectLst/>
          </p:spPr>
          <p:txBody>
            <a:bodyPr wrap="none">
              <a:spAutoFit/>
            </a:bodyPr>
            <a:lstStyle/>
            <a:p>
              <a:r>
                <a:rPr lang="en-US" sz="1200"/>
                <a:t>Li</a:t>
              </a:r>
              <a:r>
                <a:rPr lang="en-US" sz="1200" baseline="30000"/>
                <a:t>1+</a:t>
              </a:r>
              <a:endParaRPr lang="en-US" sz="1200"/>
            </a:p>
          </p:txBody>
        </p:sp>
        <p:sp>
          <p:nvSpPr>
            <p:cNvPr id="371787" name="Oval 75"/>
            <p:cNvSpPr>
              <a:spLocks noChangeAspect="1" noChangeArrowheads="1"/>
            </p:cNvSpPr>
            <p:nvPr/>
          </p:nvSpPr>
          <p:spPr bwMode="auto">
            <a:xfrm>
              <a:off x="1958" y="1334"/>
              <a:ext cx="58" cy="5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88" name="Oval 76"/>
            <p:cNvSpPr>
              <a:spLocks noChangeAspect="1" noChangeArrowheads="1"/>
            </p:cNvSpPr>
            <p:nvPr/>
          </p:nvSpPr>
          <p:spPr bwMode="auto">
            <a:xfrm>
              <a:off x="1920" y="1841"/>
              <a:ext cx="127" cy="12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89" name="Oval 77"/>
            <p:cNvSpPr>
              <a:spLocks noChangeAspect="1" noChangeArrowheads="1"/>
            </p:cNvSpPr>
            <p:nvPr/>
          </p:nvSpPr>
          <p:spPr bwMode="auto">
            <a:xfrm>
              <a:off x="1296" y="1776"/>
              <a:ext cx="184" cy="18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790" name="Text Box 78"/>
            <p:cNvSpPr txBox="1">
              <a:spLocks noChangeArrowheads="1"/>
            </p:cNvSpPr>
            <p:nvPr/>
          </p:nvSpPr>
          <p:spPr bwMode="auto">
            <a:xfrm>
              <a:off x="1838" y="1123"/>
              <a:ext cx="306" cy="173"/>
            </a:xfrm>
            <a:prstGeom prst="rect">
              <a:avLst/>
            </a:prstGeom>
            <a:noFill/>
            <a:ln w="9525">
              <a:noFill/>
              <a:miter lim="800000"/>
              <a:headEnd/>
              <a:tailEnd/>
            </a:ln>
            <a:effectLst/>
          </p:spPr>
          <p:txBody>
            <a:bodyPr wrap="none">
              <a:spAutoFit/>
            </a:bodyPr>
            <a:lstStyle/>
            <a:p>
              <a:r>
                <a:rPr lang="en-US" sz="1200"/>
                <a:t>Be</a:t>
              </a:r>
              <a:r>
                <a:rPr lang="en-US" sz="1200" baseline="30000"/>
                <a:t>2+</a:t>
              </a:r>
              <a:endParaRPr lang="en-US" sz="1200"/>
            </a:p>
          </p:txBody>
        </p:sp>
        <p:sp>
          <p:nvSpPr>
            <p:cNvPr id="371791" name="Text Box 79"/>
            <p:cNvSpPr txBox="1">
              <a:spLocks noChangeArrowheads="1"/>
            </p:cNvSpPr>
            <p:nvPr/>
          </p:nvSpPr>
          <p:spPr bwMode="auto">
            <a:xfrm>
              <a:off x="1248" y="1632"/>
              <a:ext cx="311" cy="173"/>
            </a:xfrm>
            <a:prstGeom prst="rect">
              <a:avLst/>
            </a:prstGeom>
            <a:noFill/>
            <a:ln w="9525">
              <a:noFill/>
              <a:miter lim="800000"/>
              <a:headEnd/>
              <a:tailEnd/>
            </a:ln>
            <a:effectLst/>
          </p:spPr>
          <p:txBody>
            <a:bodyPr wrap="none">
              <a:spAutoFit/>
            </a:bodyPr>
            <a:lstStyle/>
            <a:p>
              <a:r>
                <a:rPr lang="en-US" sz="1200"/>
                <a:t>Na</a:t>
              </a:r>
              <a:r>
                <a:rPr lang="en-US" sz="1200" baseline="30000"/>
                <a:t>1+</a:t>
              </a:r>
              <a:endParaRPr lang="en-US" sz="1200"/>
            </a:p>
          </p:txBody>
        </p:sp>
        <p:sp>
          <p:nvSpPr>
            <p:cNvPr id="371792" name="Text Box 80"/>
            <p:cNvSpPr txBox="1">
              <a:spLocks noChangeArrowheads="1"/>
            </p:cNvSpPr>
            <p:nvPr/>
          </p:nvSpPr>
          <p:spPr bwMode="auto">
            <a:xfrm>
              <a:off x="1838" y="1632"/>
              <a:ext cx="322" cy="173"/>
            </a:xfrm>
            <a:prstGeom prst="rect">
              <a:avLst/>
            </a:prstGeom>
            <a:noFill/>
            <a:ln w="9525">
              <a:noFill/>
              <a:miter lim="800000"/>
              <a:headEnd/>
              <a:tailEnd/>
            </a:ln>
            <a:effectLst/>
          </p:spPr>
          <p:txBody>
            <a:bodyPr wrap="none">
              <a:spAutoFit/>
            </a:bodyPr>
            <a:lstStyle/>
            <a:p>
              <a:r>
                <a:rPr lang="en-US" sz="1200"/>
                <a:t>Mg</a:t>
              </a:r>
              <a:r>
                <a:rPr lang="en-US" sz="1200" baseline="30000"/>
                <a:t>2+</a:t>
              </a:r>
              <a:endParaRPr lang="en-US" sz="1200"/>
            </a:p>
          </p:txBody>
        </p:sp>
        <p:sp>
          <p:nvSpPr>
            <p:cNvPr id="371793" name="Oval 81"/>
            <p:cNvSpPr>
              <a:spLocks noChangeAspect="1" noChangeArrowheads="1"/>
            </p:cNvSpPr>
            <p:nvPr/>
          </p:nvSpPr>
          <p:spPr bwMode="auto">
            <a:xfrm>
              <a:off x="1872" y="3648"/>
              <a:ext cx="259" cy="25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Ba</a:t>
              </a:r>
              <a:r>
                <a:rPr lang="en-US" sz="1200" baseline="30000">
                  <a:solidFill>
                    <a:schemeClr val="bg1"/>
                  </a:solidFill>
                </a:rPr>
                <a:t>2+</a:t>
              </a:r>
              <a:endParaRPr lang="en-US" sz="1200">
                <a:solidFill>
                  <a:schemeClr val="bg1"/>
                </a:solidFill>
              </a:endParaRPr>
            </a:p>
          </p:txBody>
        </p:sp>
        <p:sp>
          <p:nvSpPr>
            <p:cNvPr id="371794" name="Oval 82"/>
            <p:cNvSpPr>
              <a:spLocks noChangeAspect="1" noChangeArrowheads="1"/>
            </p:cNvSpPr>
            <p:nvPr/>
          </p:nvSpPr>
          <p:spPr bwMode="auto">
            <a:xfrm>
              <a:off x="1872" y="3024"/>
              <a:ext cx="219" cy="21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Sr</a:t>
              </a:r>
              <a:r>
                <a:rPr lang="en-US" sz="1200" baseline="30000">
                  <a:solidFill>
                    <a:schemeClr val="bg1"/>
                  </a:solidFill>
                </a:rPr>
                <a:t>2+</a:t>
              </a:r>
              <a:endParaRPr lang="en-US" sz="1200">
                <a:solidFill>
                  <a:schemeClr val="bg1"/>
                </a:solidFill>
              </a:endParaRPr>
            </a:p>
          </p:txBody>
        </p:sp>
        <p:sp>
          <p:nvSpPr>
            <p:cNvPr id="371795" name="Oval 83"/>
            <p:cNvSpPr>
              <a:spLocks noChangeAspect="1" noChangeArrowheads="1"/>
            </p:cNvSpPr>
            <p:nvPr/>
          </p:nvSpPr>
          <p:spPr bwMode="auto">
            <a:xfrm>
              <a:off x="1872" y="2352"/>
              <a:ext cx="190"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Ca</a:t>
              </a:r>
              <a:r>
                <a:rPr lang="en-US" sz="1200" baseline="30000">
                  <a:solidFill>
                    <a:schemeClr val="bg1"/>
                  </a:solidFill>
                </a:rPr>
                <a:t>2+</a:t>
              </a:r>
              <a:endParaRPr lang="en-US" sz="1200">
                <a:solidFill>
                  <a:schemeClr val="bg1"/>
                </a:solidFill>
              </a:endParaRPr>
            </a:p>
          </p:txBody>
        </p:sp>
        <p:sp>
          <p:nvSpPr>
            <p:cNvPr id="371796" name="Oval 84"/>
            <p:cNvSpPr>
              <a:spLocks noChangeAspect="1" noChangeArrowheads="1"/>
            </p:cNvSpPr>
            <p:nvPr/>
          </p:nvSpPr>
          <p:spPr bwMode="auto">
            <a:xfrm>
              <a:off x="1283" y="2304"/>
              <a:ext cx="253" cy="25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K</a:t>
              </a:r>
              <a:r>
                <a:rPr lang="en-US" sz="1200" baseline="30000">
                  <a:solidFill>
                    <a:schemeClr val="bg1"/>
                  </a:solidFill>
                </a:rPr>
                <a:t>1+</a:t>
              </a:r>
            </a:p>
          </p:txBody>
        </p:sp>
        <p:sp>
          <p:nvSpPr>
            <p:cNvPr id="371797" name="Oval 85"/>
            <p:cNvSpPr>
              <a:spLocks noChangeAspect="1" noChangeArrowheads="1"/>
            </p:cNvSpPr>
            <p:nvPr/>
          </p:nvSpPr>
          <p:spPr bwMode="auto">
            <a:xfrm>
              <a:off x="1248" y="2976"/>
              <a:ext cx="282" cy="28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Rb</a:t>
              </a:r>
              <a:r>
                <a:rPr lang="en-US" sz="1200" baseline="30000">
                  <a:solidFill>
                    <a:schemeClr val="bg1"/>
                  </a:solidFill>
                </a:rPr>
                <a:t>1+</a:t>
              </a:r>
            </a:p>
          </p:txBody>
        </p:sp>
        <p:sp>
          <p:nvSpPr>
            <p:cNvPr id="371798" name="Oval 86"/>
            <p:cNvSpPr>
              <a:spLocks noChangeAspect="1" noChangeArrowheads="1"/>
            </p:cNvSpPr>
            <p:nvPr/>
          </p:nvSpPr>
          <p:spPr bwMode="auto">
            <a:xfrm>
              <a:off x="1248" y="3600"/>
              <a:ext cx="322" cy="32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Cs</a:t>
              </a:r>
              <a:r>
                <a:rPr lang="en-US" sz="1200" baseline="30000">
                  <a:solidFill>
                    <a:schemeClr val="bg1"/>
                  </a:solidFill>
                </a:rPr>
                <a:t>1+</a:t>
              </a:r>
              <a:endParaRPr lang="en-US" sz="1200">
                <a:solidFill>
                  <a:schemeClr val="bg1"/>
                </a:solidFill>
              </a:endParaRPr>
            </a:p>
          </p:txBody>
        </p:sp>
        <p:sp>
          <p:nvSpPr>
            <p:cNvPr id="371799" name="Oval 87"/>
            <p:cNvSpPr>
              <a:spLocks noChangeAspect="1" noChangeArrowheads="1"/>
            </p:cNvSpPr>
            <p:nvPr/>
          </p:nvSpPr>
          <p:spPr bwMode="auto">
            <a:xfrm>
              <a:off x="4368" y="1632"/>
              <a:ext cx="345" cy="34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Cl</a:t>
              </a:r>
              <a:r>
                <a:rPr lang="en-US" sz="1200" baseline="30000">
                  <a:solidFill>
                    <a:schemeClr val="bg1"/>
                  </a:solidFill>
                </a:rPr>
                <a:t>1-</a:t>
              </a:r>
            </a:p>
          </p:txBody>
        </p:sp>
        <p:sp>
          <p:nvSpPr>
            <p:cNvPr id="371800" name="Oval 88"/>
            <p:cNvSpPr>
              <a:spLocks noChangeAspect="1" noChangeArrowheads="1"/>
            </p:cNvSpPr>
            <p:nvPr/>
          </p:nvSpPr>
          <p:spPr bwMode="auto">
            <a:xfrm>
              <a:off x="3600" y="1112"/>
              <a:ext cx="328" cy="32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N</a:t>
              </a:r>
              <a:r>
                <a:rPr lang="en-US" sz="1200" baseline="30000">
                  <a:solidFill>
                    <a:schemeClr val="bg1"/>
                  </a:solidFill>
                </a:rPr>
                <a:t>3-</a:t>
              </a:r>
            </a:p>
          </p:txBody>
        </p:sp>
        <p:sp>
          <p:nvSpPr>
            <p:cNvPr id="371801" name="Oval 89"/>
            <p:cNvSpPr>
              <a:spLocks noChangeAspect="1" noChangeArrowheads="1"/>
            </p:cNvSpPr>
            <p:nvPr/>
          </p:nvSpPr>
          <p:spPr bwMode="auto">
            <a:xfrm>
              <a:off x="4049" y="1152"/>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O</a:t>
              </a:r>
              <a:r>
                <a:rPr lang="en-US" sz="1200" baseline="30000">
                  <a:solidFill>
                    <a:schemeClr val="bg1"/>
                  </a:solidFill>
                </a:rPr>
                <a:t>2-</a:t>
              </a:r>
            </a:p>
          </p:txBody>
        </p:sp>
        <p:sp>
          <p:nvSpPr>
            <p:cNvPr id="371802" name="Oval 90"/>
            <p:cNvSpPr>
              <a:spLocks noChangeAspect="1" noChangeArrowheads="1"/>
            </p:cNvSpPr>
            <p:nvPr/>
          </p:nvSpPr>
          <p:spPr bwMode="auto">
            <a:xfrm>
              <a:off x="4397" y="1152"/>
              <a:ext cx="259" cy="25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F</a:t>
              </a:r>
              <a:r>
                <a:rPr lang="en-US" sz="1200" baseline="30000">
                  <a:solidFill>
                    <a:schemeClr val="bg1"/>
                  </a:solidFill>
                </a:rPr>
                <a:t>1-</a:t>
              </a:r>
              <a:endParaRPr lang="en-US" sz="1200">
                <a:solidFill>
                  <a:schemeClr val="bg1"/>
                </a:solidFill>
              </a:endParaRPr>
            </a:p>
          </p:txBody>
        </p:sp>
        <p:sp>
          <p:nvSpPr>
            <p:cNvPr id="371803" name="Oval 91"/>
            <p:cNvSpPr>
              <a:spLocks noChangeAspect="1" noChangeArrowheads="1"/>
            </p:cNvSpPr>
            <p:nvPr/>
          </p:nvSpPr>
          <p:spPr bwMode="auto">
            <a:xfrm>
              <a:off x="3984" y="1632"/>
              <a:ext cx="351" cy="35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a:t>
              </a:r>
              <a:r>
                <a:rPr lang="en-US" sz="1200" baseline="30000">
                  <a:solidFill>
                    <a:schemeClr val="bg1"/>
                  </a:solidFill>
                </a:rPr>
                <a:t>2-</a:t>
              </a:r>
            </a:p>
          </p:txBody>
        </p:sp>
        <p:sp>
          <p:nvSpPr>
            <p:cNvPr id="371804" name="Oval 92"/>
            <p:cNvSpPr>
              <a:spLocks noChangeAspect="1" noChangeArrowheads="1"/>
            </p:cNvSpPr>
            <p:nvPr/>
          </p:nvSpPr>
          <p:spPr bwMode="auto">
            <a:xfrm>
              <a:off x="2832" y="3752"/>
              <a:ext cx="184" cy="18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805" name="Oval 93"/>
            <p:cNvSpPr>
              <a:spLocks noChangeAspect="1" noChangeArrowheads="1"/>
            </p:cNvSpPr>
            <p:nvPr/>
          </p:nvSpPr>
          <p:spPr bwMode="auto">
            <a:xfrm>
              <a:off x="2878" y="1870"/>
              <a:ext cx="98" cy="9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806" name="Oval 94"/>
            <p:cNvSpPr>
              <a:spLocks noChangeAspect="1" noChangeArrowheads="1"/>
            </p:cNvSpPr>
            <p:nvPr/>
          </p:nvSpPr>
          <p:spPr bwMode="auto">
            <a:xfrm>
              <a:off x="2903" y="2448"/>
              <a:ext cx="121" cy="12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807" name="Oval 95"/>
            <p:cNvSpPr>
              <a:spLocks noChangeAspect="1" noChangeArrowheads="1"/>
            </p:cNvSpPr>
            <p:nvPr/>
          </p:nvSpPr>
          <p:spPr bwMode="auto">
            <a:xfrm>
              <a:off x="3984" y="2208"/>
              <a:ext cx="380" cy="38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Se</a:t>
              </a:r>
              <a:r>
                <a:rPr lang="en-US" sz="1200" baseline="30000">
                  <a:solidFill>
                    <a:schemeClr val="bg1"/>
                  </a:solidFill>
                </a:rPr>
                <a:t>2-</a:t>
              </a:r>
            </a:p>
          </p:txBody>
        </p:sp>
        <p:sp>
          <p:nvSpPr>
            <p:cNvPr id="371808" name="Oval 96"/>
            <p:cNvSpPr>
              <a:spLocks noChangeAspect="1" noChangeArrowheads="1"/>
            </p:cNvSpPr>
            <p:nvPr/>
          </p:nvSpPr>
          <p:spPr bwMode="auto">
            <a:xfrm>
              <a:off x="4395" y="2208"/>
              <a:ext cx="357" cy="35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Br</a:t>
              </a:r>
              <a:r>
                <a:rPr lang="en-US" sz="1200" baseline="30000">
                  <a:solidFill>
                    <a:schemeClr val="bg1"/>
                  </a:solidFill>
                </a:rPr>
                <a:t>1-</a:t>
              </a:r>
            </a:p>
          </p:txBody>
        </p:sp>
        <p:sp>
          <p:nvSpPr>
            <p:cNvPr id="371809" name="Oval 97"/>
            <p:cNvSpPr>
              <a:spLocks noChangeAspect="1" noChangeArrowheads="1"/>
            </p:cNvSpPr>
            <p:nvPr/>
          </p:nvSpPr>
          <p:spPr bwMode="auto">
            <a:xfrm>
              <a:off x="2869" y="3061"/>
              <a:ext cx="155" cy="15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71810" name="Oval 98"/>
            <p:cNvSpPr>
              <a:spLocks noChangeAspect="1" noChangeArrowheads="1"/>
            </p:cNvSpPr>
            <p:nvPr/>
          </p:nvSpPr>
          <p:spPr bwMode="auto">
            <a:xfrm>
              <a:off x="3936" y="2832"/>
              <a:ext cx="426" cy="42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Te</a:t>
              </a:r>
              <a:r>
                <a:rPr lang="en-US" sz="1200" baseline="30000">
                  <a:solidFill>
                    <a:schemeClr val="bg1"/>
                  </a:solidFill>
                </a:rPr>
                <a:t>2-</a:t>
              </a:r>
            </a:p>
          </p:txBody>
        </p:sp>
        <p:sp>
          <p:nvSpPr>
            <p:cNvPr id="371811" name="Oval 99"/>
            <p:cNvSpPr>
              <a:spLocks noChangeAspect="1" noChangeArrowheads="1"/>
            </p:cNvSpPr>
            <p:nvPr/>
          </p:nvSpPr>
          <p:spPr bwMode="auto">
            <a:xfrm>
              <a:off x="4385" y="2832"/>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I</a:t>
              </a:r>
              <a:r>
                <a:rPr lang="en-US" sz="1200" baseline="30000">
                  <a:solidFill>
                    <a:schemeClr val="bg1"/>
                  </a:solidFill>
                </a:rPr>
                <a:t>1-</a:t>
              </a:r>
            </a:p>
          </p:txBody>
        </p:sp>
        <p:sp>
          <p:nvSpPr>
            <p:cNvPr id="371812" name="Text Box 100"/>
            <p:cNvSpPr txBox="1">
              <a:spLocks noChangeArrowheads="1"/>
            </p:cNvSpPr>
            <p:nvPr/>
          </p:nvSpPr>
          <p:spPr bwMode="auto">
            <a:xfrm>
              <a:off x="2832" y="1651"/>
              <a:ext cx="274" cy="173"/>
            </a:xfrm>
            <a:prstGeom prst="rect">
              <a:avLst/>
            </a:prstGeom>
            <a:noFill/>
            <a:ln w="9525">
              <a:noFill/>
              <a:miter lim="800000"/>
              <a:headEnd/>
              <a:tailEnd/>
            </a:ln>
            <a:effectLst/>
          </p:spPr>
          <p:txBody>
            <a:bodyPr wrap="none">
              <a:spAutoFit/>
            </a:bodyPr>
            <a:lstStyle/>
            <a:p>
              <a:r>
                <a:rPr lang="en-US" sz="1200"/>
                <a:t>Al</a:t>
              </a:r>
              <a:r>
                <a:rPr lang="en-US" sz="1200" baseline="30000"/>
                <a:t>3+</a:t>
              </a:r>
              <a:endParaRPr lang="en-US" sz="1200"/>
            </a:p>
          </p:txBody>
        </p:sp>
        <p:sp>
          <p:nvSpPr>
            <p:cNvPr id="371813" name="Text Box 101"/>
            <p:cNvSpPr txBox="1">
              <a:spLocks noChangeArrowheads="1"/>
            </p:cNvSpPr>
            <p:nvPr/>
          </p:nvSpPr>
          <p:spPr bwMode="auto">
            <a:xfrm>
              <a:off x="2832" y="2275"/>
              <a:ext cx="317" cy="173"/>
            </a:xfrm>
            <a:prstGeom prst="rect">
              <a:avLst/>
            </a:prstGeom>
            <a:noFill/>
            <a:ln w="9525">
              <a:noFill/>
              <a:miter lim="800000"/>
              <a:headEnd/>
              <a:tailEnd/>
            </a:ln>
            <a:effectLst/>
          </p:spPr>
          <p:txBody>
            <a:bodyPr wrap="none">
              <a:spAutoFit/>
            </a:bodyPr>
            <a:lstStyle/>
            <a:p>
              <a:r>
                <a:rPr lang="en-US" sz="1200"/>
                <a:t>Ga</a:t>
              </a:r>
              <a:r>
                <a:rPr lang="en-US" sz="1200" baseline="30000"/>
                <a:t>3+</a:t>
              </a:r>
              <a:endParaRPr lang="en-US" sz="1200"/>
            </a:p>
          </p:txBody>
        </p:sp>
        <p:sp>
          <p:nvSpPr>
            <p:cNvPr id="371814" name="Text Box 102"/>
            <p:cNvSpPr txBox="1">
              <a:spLocks noChangeArrowheads="1"/>
            </p:cNvSpPr>
            <p:nvPr/>
          </p:nvSpPr>
          <p:spPr bwMode="auto">
            <a:xfrm>
              <a:off x="2832" y="2880"/>
              <a:ext cx="269" cy="173"/>
            </a:xfrm>
            <a:prstGeom prst="rect">
              <a:avLst/>
            </a:prstGeom>
            <a:noFill/>
            <a:ln w="9525">
              <a:noFill/>
              <a:miter lim="800000"/>
              <a:headEnd/>
              <a:tailEnd/>
            </a:ln>
            <a:effectLst/>
          </p:spPr>
          <p:txBody>
            <a:bodyPr wrap="none">
              <a:spAutoFit/>
            </a:bodyPr>
            <a:lstStyle/>
            <a:p>
              <a:r>
                <a:rPr lang="en-US" sz="1200"/>
                <a:t>In</a:t>
              </a:r>
              <a:r>
                <a:rPr lang="en-US" sz="1200" baseline="30000"/>
                <a:t>3+</a:t>
              </a:r>
              <a:endParaRPr lang="en-US" sz="1200"/>
            </a:p>
          </p:txBody>
        </p:sp>
        <p:sp>
          <p:nvSpPr>
            <p:cNvPr id="371815" name="Text Box 103"/>
            <p:cNvSpPr txBox="1">
              <a:spLocks noChangeArrowheads="1"/>
            </p:cNvSpPr>
            <p:nvPr/>
          </p:nvSpPr>
          <p:spPr bwMode="auto">
            <a:xfrm>
              <a:off x="2784" y="3571"/>
              <a:ext cx="269" cy="173"/>
            </a:xfrm>
            <a:prstGeom prst="rect">
              <a:avLst/>
            </a:prstGeom>
            <a:noFill/>
            <a:ln w="9525">
              <a:noFill/>
              <a:miter lim="800000"/>
              <a:headEnd/>
              <a:tailEnd/>
            </a:ln>
            <a:effectLst/>
          </p:spPr>
          <p:txBody>
            <a:bodyPr wrap="none">
              <a:spAutoFit/>
            </a:bodyPr>
            <a:lstStyle/>
            <a:p>
              <a:r>
                <a:rPr lang="en-US" sz="1200"/>
                <a:t>Tl</a:t>
              </a:r>
              <a:r>
                <a:rPr lang="en-US" sz="1200" baseline="30000"/>
                <a:t>3+</a:t>
              </a:r>
              <a:endParaRPr lang="en-US" sz="1200"/>
            </a:p>
          </p:txBody>
        </p:sp>
      </p:grpSp>
      <p:sp>
        <p:nvSpPr>
          <p:cNvPr id="371816" name="Rectangle 104"/>
          <p:cNvSpPr>
            <a:spLocks noChangeArrowheads="1"/>
          </p:cNvSpPr>
          <p:nvPr/>
        </p:nvSpPr>
        <p:spPr bwMode="auto">
          <a:xfrm>
            <a:off x="838200" y="381000"/>
            <a:ext cx="7772400" cy="1143000"/>
          </a:xfrm>
          <a:prstGeom prst="rect">
            <a:avLst/>
          </a:prstGeom>
          <a:solidFill>
            <a:schemeClr val="bg1"/>
          </a:solidFill>
          <a:ln w="9525">
            <a:noFill/>
            <a:miter lim="800000"/>
            <a:headEnd/>
            <a:tailEnd/>
          </a:ln>
          <a:effectLst/>
        </p:spPr>
        <p:txBody>
          <a:bodyPr anchor="ctr"/>
          <a:lstStyle/>
          <a:p>
            <a:pPr algn="ctr"/>
            <a:r>
              <a:rPr lang="en-US" sz="4000">
                <a:solidFill>
                  <a:schemeClr val="tx2"/>
                </a:solidFill>
              </a:rPr>
              <a:t>Ionic Radii</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71767"/>
                                        </p:tgtEl>
                                        <p:attrNameLst>
                                          <p:attrName>style.visibility</p:attrName>
                                        </p:attrNameLst>
                                      </p:cBhvr>
                                      <p:to>
                                        <p:strVal val="visible"/>
                                      </p:to>
                                    </p:set>
                                    <p:animEffect transition="in" filter="fade">
                                      <p:cBhvr>
                                        <p:cTn id="7" dur="3000"/>
                                        <p:tgtEl>
                                          <p:spTgt spid="37176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71816"/>
                                        </p:tgtEl>
                                        <p:attrNameLst>
                                          <p:attrName>style.visibility</p:attrName>
                                        </p:attrNameLst>
                                      </p:cBhvr>
                                      <p:to>
                                        <p:strVal val="visible"/>
                                      </p:to>
                                    </p:set>
                                    <p:animEffect transition="in" filter="dissolve">
                                      <p:cBhvr>
                                        <p:cTn id="10" dur="1000"/>
                                        <p:tgtEl>
                                          <p:spTgt spid="371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816"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p:nvPr>
        </p:nvSpPr>
        <p:spPr>
          <a:xfrm>
            <a:off x="685800" y="381000"/>
            <a:ext cx="7772400" cy="1143000"/>
          </a:xfrm>
        </p:spPr>
        <p:txBody>
          <a:bodyPr/>
          <a:lstStyle/>
          <a:p>
            <a:r>
              <a:rPr lang="en-US" sz="4000"/>
              <a:t>Atomic Radii</a:t>
            </a:r>
          </a:p>
        </p:txBody>
      </p:sp>
      <p:sp>
        <p:nvSpPr>
          <p:cNvPr id="381955"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382026" name="Group 74"/>
          <p:cNvGrpSpPr>
            <a:grpSpLocks/>
          </p:cNvGrpSpPr>
          <p:nvPr/>
        </p:nvGrpSpPr>
        <p:grpSpPr bwMode="auto">
          <a:xfrm>
            <a:off x="1828800" y="1524000"/>
            <a:ext cx="5715000" cy="4964113"/>
            <a:chOff x="1152" y="960"/>
            <a:chExt cx="3600" cy="3127"/>
          </a:xfrm>
        </p:grpSpPr>
        <p:sp>
          <p:nvSpPr>
            <p:cNvPr id="381957" name="Oval 5"/>
            <p:cNvSpPr>
              <a:spLocks noChangeAspect="1" noChangeArrowheads="1"/>
            </p:cNvSpPr>
            <p:nvPr/>
          </p:nvSpPr>
          <p:spPr bwMode="auto">
            <a:xfrm>
              <a:off x="1248" y="1152"/>
              <a:ext cx="294" cy="29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Li</a:t>
              </a:r>
            </a:p>
          </p:txBody>
        </p:sp>
        <p:sp>
          <p:nvSpPr>
            <p:cNvPr id="381958" name="Oval 6"/>
            <p:cNvSpPr>
              <a:spLocks noChangeAspect="1" noChangeArrowheads="1"/>
            </p:cNvSpPr>
            <p:nvPr/>
          </p:nvSpPr>
          <p:spPr bwMode="auto">
            <a:xfrm>
              <a:off x="1227" y="1584"/>
              <a:ext cx="357" cy="35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a:t>
              </a:r>
            </a:p>
          </p:txBody>
        </p:sp>
        <p:sp>
          <p:nvSpPr>
            <p:cNvPr id="381959" name="Oval 7"/>
            <p:cNvSpPr>
              <a:spLocks noChangeAspect="1" noChangeArrowheads="1"/>
            </p:cNvSpPr>
            <p:nvPr/>
          </p:nvSpPr>
          <p:spPr bwMode="auto">
            <a:xfrm>
              <a:off x="1152" y="2112"/>
              <a:ext cx="443" cy="44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K</a:t>
              </a:r>
            </a:p>
          </p:txBody>
        </p:sp>
        <p:sp>
          <p:nvSpPr>
            <p:cNvPr id="381960" name="Oval 8"/>
            <p:cNvSpPr>
              <a:spLocks noChangeAspect="1" noChangeArrowheads="1"/>
            </p:cNvSpPr>
            <p:nvPr/>
          </p:nvSpPr>
          <p:spPr bwMode="auto">
            <a:xfrm>
              <a:off x="1152" y="2777"/>
              <a:ext cx="466" cy="46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Rb</a:t>
              </a:r>
            </a:p>
          </p:txBody>
        </p:sp>
        <p:sp>
          <p:nvSpPr>
            <p:cNvPr id="381961" name="Oval 9"/>
            <p:cNvSpPr>
              <a:spLocks noChangeAspect="1" noChangeArrowheads="1"/>
            </p:cNvSpPr>
            <p:nvPr/>
          </p:nvSpPr>
          <p:spPr bwMode="auto">
            <a:xfrm>
              <a:off x="1152" y="3435"/>
              <a:ext cx="501" cy="50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Cs</a:t>
              </a:r>
            </a:p>
          </p:txBody>
        </p:sp>
        <p:sp>
          <p:nvSpPr>
            <p:cNvPr id="381962" name="Oval 10"/>
            <p:cNvSpPr>
              <a:spLocks noChangeAspect="1" noChangeArrowheads="1"/>
            </p:cNvSpPr>
            <p:nvPr/>
          </p:nvSpPr>
          <p:spPr bwMode="auto">
            <a:xfrm>
              <a:off x="4464" y="1728"/>
              <a:ext cx="190"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Cl</a:t>
              </a:r>
            </a:p>
          </p:txBody>
        </p:sp>
        <p:sp>
          <p:nvSpPr>
            <p:cNvPr id="381963" name="Oval 11"/>
            <p:cNvSpPr>
              <a:spLocks noChangeAspect="1" noChangeArrowheads="1"/>
            </p:cNvSpPr>
            <p:nvPr/>
          </p:nvSpPr>
          <p:spPr bwMode="auto">
            <a:xfrm>
              <a:off x="4080" y="1728"/>
              <a:ext cx="202" cy="20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a:t>
              </a:r>
            </a:p>
          </p:txBody>
        </p:sp>
        <p:sp>
          <p:nvSpPr>
            <p:cNvPr id="381964" name="Oval 12"/>
            <p:cNvSpPr>
              <a:spLocks noChangeArrowheads="1"/>
            </p:cNvSpPr>
            <p:nvPr/>
          </p:nvSpPr>
          <p:spPr bwMode="auto">
            <a:xfrm>
              <a:off x="3648" y="1707"/>
              <a:ext cx="192"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a:t>
              </a:r>
            </a:p>
          </p:txBody>
        </p:sp>
        <p:sp>
          <p:nvSpPr>
            <p:cNvPr id="381965" name="Oval 13"/>
            <p:cNvSpPr>
              <a:spLocks noChangeAspect="1" noChangeArrowheads="1"/>
            </p:cNvSpPr>
            <p:nvPr/>
          </p:nvSpPr>
          <p:spPr bwMode="auto">
            <a:xfrm>
              <a:off x="3264" y="1695"/>
              <a:ext cx="225" cy="2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Si</a:t>
              </a:r>
            </a:p>
          </p:txBody>
        </p:sp>
        <p:sp>
          <p:nvSpPr>
            <p:cNvPr id="381966" name="Oval 14"/>
            <p:cNvSpPr>
              <a:spLocks noChangeAspect="1" noChangeArrowheads="1"/>
            </p:cNvSpPr>
            <p:nvPr/>
          </p:nvSpPr>
          <p:spPr bwMode="auto">
            <a:xfrm>
              <a:off x="2784" y="1685"/>
              <a:ext cx="276" cy="27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Al</a:t>
              </a:r>
            </a:p>
          </p:txBody>
        </p:sp>
        <p:sp>
          <p:nvSpPr>
            <p:cNvPr id="381967" name="Oval 15"/>
            <p:cNvSpPr>
              <a:spLocks noChangeArrowheads="1"/>
            </p:cNvSpPr>
            <p:nvPr/>
          </p:nvSpPr>
          <p:spPr bwMode="auto">
            <a:xfrm>
              <a:off x="4464" y="2256"/>
              <a:ext cx="192" cy="21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Br</a:t>
              </a:r>
            </a:p>
          </p:txBody>
        </p:sp>
        <p:sp>
          <p:nvSpPr>
            <p:cNvPr id="381968" name="Oval 16"/>
            <p:cNvSpPr>
              <a:spLocks noChangeAspect="1" noChangeArrowheads="1"/>
            </p:cNvSpPr>
            <p:nvPr/>
          </p:nvSpPr>
          <p:spPr bwMode="auto">
            <a:xfrm>
              <a:off x="4080" y="2256"/>
              <a:ext cx="225" cy="22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Se</a:t>
              </a:r>
            </a:p>
          </p:txBody>
        </p:sp>
        <p:sp>
          <p:nvSpPr>
            <p:cNvPr id="381969" name="Oval 17"/>
            <p:cNvSpPr>
              <a:spLocks noChangeAspect="1" noChangeArrowheads="1"/>
            </p:cNvSpPr>
            <p:nvPr/>
          </p:nvSpPr>
          <p:spPr bwMode="auto">
            <a:xfrm>
              <a:off x="3648" y="2256"/>
              <a:ext cx="230" cy="23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As</a:t>
              </a:r>
            </a:p>
          </p:txBody>
        </p:sp>
        <p:sp>
          <p:nvSpPr>
            <p:cNvPr id="381970" name="Oval 18"/>
            <p:cNvSpPr>
              <a:spLocks noChangeAspect="1" noChangeArrowheads="1"/>
            </p:cNvSpPr>
            <p:nvPr/>
          </p:nvSpPr>
          <p:spPr bwMode="auto">
            <a:xfrm>
              <a:off x="3268" y="2256"/>
              <a:ext cx="236" cy="23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Ge</a:t>
              </a:r>
            </a:p>
          </p:txBody>
        </p:sp>
        <p:sp>
          <p:nvSpPr>
            <p:cNvPr id="381971" name="Oval 19"/>
            <p:cNvSpPr>
              <a:spLocks noChangeAspect="1" noChangeArrowheads="1"/>
            </p:cNvSpPr>
            <p:nvPr/>
          </p:nvSpPr>
          <p:spPr bwMode="auto">
            <a:xfrm>
              <a:off x="2832" y="2260"/>
              <a:ext cx="236" cy="23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Ga</a:t>
              </a:r>
            </a:p>
          </p:txBody>
        </p:sp>
        <p:sp>
          <p:nvSpPr>
            <p:cNvPr id="381972" name="Oval 20"/>
            <p:cNvSpPr>
              <a:spLocks noChangeAspect="1" noChangeArrowheads="1"/>
            </p:cNvSpPr>
            <p:nvPr/>
          </p:nvSpPr>
          <p:spPr bwMode="auto">
            <a:xfrm>
              <a:off x="4451" y="2915"/>
              <a:ext cx="253" cy="25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p>
          </p:txBody>
        </p:sp>
        <p:sp>
          <p:nvSpPr>
            <p:cNvPr id="381973" name="Oval 21"/>
            <p:cNvSpPr>
              <a:spLocks noChangeAspect="1" noChangeArrowheads="1"/>
            </p:cNvSpPr>
            <p:nvPr/>
          </p:nvSpPr>
          <p:spPr bwMode="auto">
            <a:xfrm>
              <a:off x="4055" y="2903"/>
              <a:ext cx="265" cy="26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Te</a:t>
              </a:r>
            </a:p>
          </p:txBody>
        </p:sp>
        <p:sp>
          <p:nvSpPr>
            <p:cNvPr id="381974" name="Oval 22"/>
            <p:cNvSpPr>
              <a:spLocks noChangeAspect="1" noChangeArrowheads="1"/>
            </p:cNvSpPr>
            <p:nvPr/>
          </p:nvSpPr>
          <p:spPr bwMode="auto">
            <a:xfrm>
              <a:off x="3600" y="2897"/>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Sb</a:t>
              </a:r>
            </a:p>
          </p:txBody>
        </p:sp>
        <p:sp>
          <p:nvSpPr>
            <p:cNvPr id="381975" name="Oval 23"/>
            <p:cNvSpPr>
              <a:spLocks noChangeAspect="1" noChangeArrowheads="1"/>
            </p:cNvSpPr>
            <p:nvPr/>
          </p:nvSpPr>
          <p:spPr bwMode="auto">
            <a:xfrm>
              <a:off x="3216" y="2897"/>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Sn</a:t>
              </a:r>
            </a:p>
          </p:txBody>
        </p:sp>
        <p:sp>
          <p:nvSpPr>
            <p:cNvPr id="381976" name="Oval 24"/>
            <p:cNvSpPr>
              <a:spLocks noChangeAspect="1" noChangeArrowheads="1"/>
            </p:cNvSpPr>
            <p:nvPr/>
          </p:nvSpPr>
          <p:spPr bwMode="auto">
            <a:xfrm>
              <a:off x="2784" y="2880"/>
              <a:ext cx="311" cy="31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In</a:t>
              </a:r>
            </a:p>
          </p:txBody>
        </p:sp>
        <p:sp>
          <p:nvSpPr>
            <p:cNvPr id="381977" name="Oval 25"/>
            <p:cNvSpPr>
              <a:spLocks noChangeAspect="1" noChangeArrowheads="1"/>
            </p:cNvSpPr>
            <p:nvPr/>
          </p:nvSpPr>
          <p:spPr bwMode="auto">
            <a:xfrm>
              <a:off x="2784" y="3560"/>
              <a:ext cx="328" cy="32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Tl</a:t>
              </a:r>
            </a:p>
          </p:txBody>
        </p:sp>
        <p:sp>
          <p:nvSpPr>
            <p:cNvPr id="381978" name="Oval 26"/>
            <p:cNvSpPr>
              <a:spLocks noChangeAspect="1" noChangeArrowheads="1"/>
            </p:cNvSpPr>
            <p:nvPr/>
          </p:nvSpPr>
          <p:spPr bwMode="auto">
            <a:xfrm>
              <a:off x="3216" y="3554"/>
              <a:ext cx="334" cy="33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Pb</a:t>
              </a:r>
            </a:p>
          </p:txBody>
        </p:sp>
        <p:sp>
          <p:nvSpPr>
            <p:cNvPr id="381979" name="Oval 27"/>
            <p:cNvSpPr>
              <a:spLocks noChangeAspect="1" noChangeArrowheads="1"/>
            </p:cNvSpPr>
            <p:nvPr/>
          </p:nvSpPr>
          <p:spPr bwMode="auto">
            <a:xfrm>
              <a:off x="3600" y="3606"/>
              <a:ext cx="282" cy="28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Bi</a:t>
              </a:r>
            </a:p>
          </p:txBody>
        </p:sp>
        <p:sp>
          <p:nvSpPr>
            <p:cNvPr id="381980" name="Oval 28"/>
            <p:cNvSpPr>
              <a:spLocks noChangeAspect="1" noChangeArrowheads="1"/>
            </p:cNvSpPr>
            <p:nvPr/>
          </p:nvSpPr>
          <p:spPr bwMode="auto">
            <a:xfrm>
              <a:off x="1824" y="1656"/>
              <a:ext cx="305" cy="30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Mg</a:t>
              </a:r>
            </a:p>
          </p:txBody>
        </p:sp>
        <p:sp>
          <p:nvSpPr>
            <p:cNvPr id="381981" name="Oval 29"/>
            <p:cNvSpPr>
              <a:spLocks noChangeAspect="1" noChangeArrowheads="1"/>
            </p:cNvSpPr>
            <p:nvPr/>
          </p:nvSpPr>
          <p:spPr bwMode="auto">
            <a:xfrm>
              <a:off x="1776" y="2164"/>
              <a:ext cx="380" cy="38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a:t>
              </a:r>
            </a:p>
          </p:txBody>
        </p:sp>
        <p:sp>
          <p:nvSpPr>
            <p:cNvPr id="381982" name="Oval 30"/>
            <p:cNvSpPr>
              <a:spLocks noChangeAspect="1" noChangeArrowheads="1"/>
            </p:cNvSpPr>
            <p:nvPr/>
          </p:nvSpPr>
          <p:spPr bwMode="auto">
            <a:xfrm>
              <a:off x="1776" y="2825"/>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Sr</a:t>
              </a:r>
            </a:p>
          </p:txBody>
        </p:sp>
        <p:sp>
          <p:nvSpPr>
            <p:cNvPr id="381983" name="Oval 31"/>
            <p:cNvSpPr>
              <a:spLocks noChangeAspect="1" noChangeArrowheads="1"/>
            </p:cNvSpPr>
            <p:nvPr/>
          </p:nvSpPr>
          <p:spPr bwMode="auto">
            <a:xfrm>
              <a:off x="1776" y="3504"/>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a:t>
              </a:r>
            </a:p>
          </p:txBody>
        </p:sp>
        <p:sp>
          <p:nvSpPr>
            <p:cNvPr id="381984" name="Oval 32"/>
            <p:cNvSpPr>
              <a:spLocks noChangeAspect="1" noChangeArrowheads="1"/>
            </p:cNvSpPr>
            <p:nvPr/>
          </p:nvSpPr>
          <p:spPr bwMode="auto">
            <a:xfrm>
              <a:off x="1872" y="1227"/>
              <a:ext cx="213"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Be</a:t>
              </a:r>
            </a:p>
          </p:txBody>
        </p:sp>
        <p:sp>
          <p:nvSpPr>
            <p:cNvPr id="381985" name="Oval 33"/>
            <p:cNvSpPr>
              <a:spLocks noChangeAspect="1" noChangeArrowheads="1"/>
            </p:cNvSpPr>
            <p:nvPr/>
          </p:nvSpPr>
          <p:spPr bwMode="auto">
            <a:xfrm>
              <a:off x="4512" y="1271"/>
              <a:ext cx="121" cy="12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F</a:t>
              </a:r>
            </a:p>
          </p:txBody>
        </p:sp>
        <p:sp>
          <p:nvSpPr>
            <p:cNvPr id="381986" name="Oval 34"/>
            <p:cNvSpPr>
              <a:spLocks noChangeAspect="1" noChangeArrowheads="1"/>
            </p:cNvSpPr>
            <p:nvPr/>
          </p:nvSpPr>
          <p:spPr bwMode="auto">
            <a:xfrm>
              <a:off x="4128" y="1248"/>
              <a:ext cx="127" cy="12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O</a:t>
              </a:r>
            </a:p>
          </p:txBody>
        </p:sp>
        <p:sp>
          <p:nvSpPr>
            <p:cNvPr id="381987" name="Oval 35"/>
            <p:cNvSpPr>
              <a:spLocks noChangeAspect="1" noChangeArrowheads="1"/>
            </p:cNvSpPr>
            <p:nvPr/>
          </p:nvSpPr>
          <p:spPr bwMode="auto">
            <a:xfrm>
              <a:off x="3696" y="1248"/>
              <a:ext cx="132" cy="13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t>
              </a:r>
            </a:p>
          </p:txBody>
        </p:sp>
        <p:sp>
          <p:nvSpPr>
            <p:cNvPr id="381988" name="Oval 36"/>
            <p:cNvSpPr>
              <a:spLocks noChangeAspect="1" noChangeArrowheads="1"/>
            </p:cNvSpPr>
            <p:nvPr/>
          </p:nvSpPr>
          <p:spPr bwMode="auto">
            <a:xfrm>
              <a:off x="3306" y="1248"/>
              <a:ext cx="150" cy="1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t>
              </a:r>
            </a:p>
          </p:txBody>
        </p:sp>
        <p:sp>
          <p:nvSpPr>
            <p:cNvPr id="381989" name="Oval 37"/>
            <p:cNvSpPr>
              <a:spLocks noChangeAspect="1" noChangeArrowheads="1"/>
            </p:cNvSpPr>
            <p:nvPr/>
          </p:nvSpPr>
          <p:spPr bwMode="auto">
            <a:xfrm>
              <a:off x="2857" y="1252"/>
              <a:ext cx="167" cy="16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t>
              </a:r>
            </a:p>
          </p:txBody>
        </p:sp>
        <p:grpSp>
          <p:nvGrpSpPr>
            <p:cNvPr id="381990" name="Group 38"/>
            <p:cNvGrpSpPr>
              <a:grpSpLocks/>
            </p:cNvGrpSpPr>
            <p:nvPr/>
          </p:nvGrpSpPr>
          <p:grpSpPr bwMode="auto">
            <a:xfrm>
              <a:off x="1200" y="1411"/>
              <a:ext cx="3552" cy="2676"/>
              <a:chOff x="1200" y="1411"/>
              <a:chExt cx="3552" cy="2676"/>
            </a:xfrm>
          </p:grpSpPr>
          <p:sp>
            <p:nvSpPr>
              <p:cNvPr id="381991" name="Text Box 39"/>
              <p:cNvSpPr txBox="1">
                <a:spLocks noChangeArrowheads="1"/>
              </p:cNvSpPr>
              <p:nvPr/>
            </p:nvSpPr>
            <p:spPr bwMode="auto">
              <a:xfrm>
                <a:off x="1248" y="1413"/>
                <a:ext cx="893" cy="173"/>
              </a:xfrm>
              <a:prstGeom prst="rect">
                <a:avLst/>
              </a:prstGeom>
              <a:noFill/>
              <a:ln w="9525">
                <a:noFill/>
                <a:miter lim="800000"/>
                <a:headEnd/>
                <a:tailEnd/>
              </a:ln>
              <a:effectLst/>
            </p:spPr>
            <p:txBody>
              <a:bodyPr wrap="none">
                <a:spAutoFit/>
              </a:bodyPr>
              <a:lstStyle/>
              <a:p>
                <a:r>
                  <a:rPr lang="en-US" sz="1200"/>
                  <a:t>1.52               1.11</a:t>
                </a:r>
              </a:p>
            </p:txBody>
          </p:sp>
          <p:sp>
            <p:nvSpPr>
              <p:cNvPr id="381992" name="Text Box 40"/>
              <p:cNvSpPr txBox="1">
                <a:spLocks noChangeArrowheads="1"/>
              </p:cNvSpPr>
              <p:nvPr/>
            </p:nvSpPr>
            <p:spPr bwMode="auto">
              <a:xfrm>
                <a:off x="1225" y="1939"/>
                <a:ext cx="893" cy="173"/>
              </a:xfrm>
              <a:prstGeom prst="rect">
                <a:avLst/>
              </a:prstGeom>
              <a:noFill/>
              <a:ln w="9525">
                <a:noFill/>
                <a:miter lim="800000"/>
                <a:headEnd/>
                <a:tailEnd/>
              </a:ln>
              <a:effectLst/>
            </p:spPr>
            <p:txBody>
              <a:bodyPr wrap="none">
                <a:spAutoFit/>
              </a:bodyPr>
              <a:lstStyle/>
              <a:p>
                <a:r>
                  <a:rPr lang="en-US" sz="1200"/>
                  <a:t> 1.86              1.60</a:t>
                </a:r>
              </a:p>
            </p:txBody>
          </p:sp>
          <p:sp>
            <p:nvSpPr>
              <p:cNvPr id="381993" name="Text Box 41"/>
              <p:cNvSpPr txBox="1">
                <a:spLocks noChangeArrowheads="1"/>
              </p:cNvSpPr>
              <p:nvPr/>
            </p:nvSpPr>
            <p:spPr bwMode="auto">
              <a:xfrm>
                <a:off x="1200" y="2544"/>
                <a:ext cx="920" cy="173"/>
              </a:xfrm>
              <a:prstGeom prst="rect">
                <a:avLst/>
              </a:prstGeom>
              <a:noFill/>
              <a:ln w="9525">
                <a:noFill/>
                <a:miter lim="800000"/>
                <a:headEnd/>
                <a:tailEnd/>
              </a:ln>
              <a:effectLst/>
            </p:spPr>
            <p:txBody>
              <a:bodyPr wrap="none">
                <a:spAutoFit/>
              </a:bodyPr>
              <a:lstStyle/>
              <a:p>
                <a:r>
                  <a:rPr lang="en-US" sz="1200"/>
                  <a:t> 2.31               1.97</a:t>
                </a:r>
              </a:p>
            </p:txBody>
          </p:sp>
          <p:sp>
            <p:nvSpPr>
              <p:cNvPr id="381994" name="Text Box 42"/>
              <p:cNvSpPr txBox="1">
                <a:spLocks noChangeArrowheads="1"/>
              </p:cNvSpPr>
              <p:nvPr/>
            </p:nvSpPr>
            <p:spPr bwMode="auto">
              <a:xfrm>
                <a:off x="1200" y="3223"/>
                <a:ext cx="947" cy="173"/>
              </a:xfrm>
              <a:prstGeom prst="rect">
                <a:avLst/>
              </a:prstGeom>
              <a:noFill/>
              <a:ln w="9525">
                <a:noFill/>
                <a:miter lim="800000"/>
                <a:headEnd/>
                <a:tailEnd/>
              </a:ln>
              <a:effectLst/>
            </p:spPr>
            <p:txBody>
              <a:bodyPr wrap="none">
                <a:spAutoFit/>
              </a:bodyPr>
              <a:lstStyle/>
              <a:p>
                <a:r>
                  <a:rPr lang="en-US" sz="1200"/>
                  <a:t> 2.44                2.15</a:t>
                </a:r>
              </a:p>
            </p:txBody>
          </p:sp>
          <p:sp>
            <p:nvSpPr>
              <p:cNvPr id="381995" name="Text Box 43"/>
              <p:cNvSpPr txBox="1">
                <a:spLocks noChangeArrowheads="1"/>
              </p:cNvSpPr>
              <p:nvPr/>
            </p:nvSpPr>
            <p:spPr bwMode="auto">
              <a:xfrm>
                <a:off x="1248" y="3914"/>
                <a:ext cx="893" cy="173"/>
              </a:xfrm>
              <a:prstGeom prst="rect">
                <a:avLst/>
              </a:prstGeom>
              <a:noFill/>
              <a:ln w="9525">
                <a:noFill/>
                <a:miter lim="800000"/>
                <a:headEnd/>
                <a:tailEnd/>
              </a:ln>
              <a:effectLst/>
            </p:spPr>
            <p:txBody>
              <a:bodyPr wrap="none">
                <a:spAutoFit/>
              </a:bodyPr>
              <a:lstStyle/>
              <a:p>
                <a:r>
                  <a:rPr lang="en-US" sz="1200"/>
                  <a:t>2.62               2.17</a:t>
                </a:r>
              </a:p>
            </p:txBody>
          </p:sp>
          <p:sp>
            <p:nvSpPr>
              <p:cNvPr id="381996" name="Text Box 44"/>
              <p:cNvSpPr txBox="1">
                <a:spLocks noChangeArrowheads="1"/>
              </p:cNvSpPr>
              <p:nvPr/>
            </p:nvSpPr>
            <p:spPr bwMode="auto">
              <a:xfrm>
                <a:off x="2784" y="1411"/>
                <a:ext cx="1937" cy="173"/>
              </a:xfrm>
              <a:prstGeom prst="rect">
                <a:avLst/>
              </a:prstGeom>
              <a:noFill/>
              <a:ln w="9525">
                <a:noFill/>
                <a:miter lim="800000"/>
                <a:headEnd/>
                <a:tailEnd/>
              </a:ln>
              <a:effectLst/>
            </p:spPr>
            <p:txBody>
              <a:bodyPr wrap="none">
                <a:spAutoFit/>
              </a:bodyPr>
              <a:lstStyle/>
              <a:p>
                <a:r>
                  <a:rPr lang="en-US" sz="1200"/>
                  <a:t>0.88         0.77        0.70         0.66       0.64</a:t>
                </a:r>
              </a:p>
            </p:txBody>
          </p:sp>
          <p:sp>
            <p:nvSpPr>
              <p:cNvPr id="381997" name="Text Box 45"/>
              <p:cNvSpPr txBox="1">
                <a:spLocks noChangeArrowheads="1"/>
              </p:cNvSpPr>
              <p:nvPr/>
            </p:nvSpPr>
            <p:spPr bwMode="auto">
              <a:xfrm>
                <a:off x="2784" y="1939"/>
                <a:ext cx="1937" cy="173"/>
              </a:xfrm>
              <a:prstGeom prst="rect">
                <a:avLst/>
              </a:prstGeom>
              <a:noFill/>
              <a:ln w="9525">
                <a:noFill/>
                <a:miter lim="800000"/>
                <a:headEnd/>
                <a:tailEnd/>
              </a:ln>
              <a:effectLst/>
            </p:spPr>
            <p:txBody>
              <a:bodyPr wrap="none">
                <a:spAutoFit/>
              </a:bodyPr>
              <a:lstStyle/>
              <a:p>
                <a:r>
                  <a:rPr lang="en-US" sz="1200"/>
                  <a:t>1.43         1.17        1.10         1.04       0.99</a:t>
                </a:r>
              </a:p>
            </p:txBody>
          </p:sp>
          <p:sp>
            <p:nvSpPr>
              <p:cNvPr id="381998" name="Text Box 46"/>
              <p:cNvSpPr txBox="1">
                <a:spLocks noChangeArrowheads="1"/>
              </p:cNvSpPr>
              <p:nvPr/>
            </p:nvSpPr>
            <p:spPr bwMode="auto">
              <a:xfrm>
                <a:off x="2815" y="2544"/>
                <a:ext cx="1937" cy="173"/>
              </a:xfrm>
              <a:prstGeom prst="rect">
                <a:avLst/>
              </a:prstGeom>
              <a:noFill/>
              <a:ln w="9525">
                <a:noFill/>
                <a:miter lim="800000"/>
                <a:headEnd/>
                <a:tailEnd/>
              </a:ln>
              <a:effectLst/>
            </p:spPr>
            <p:txBody>
              <a:bodyPr wrap="none">
                <a:spAutoFit/>
              </a:bodyPr>
              <a:lstStyle/>
              <a:p>
                <a:r>
                  <a:rPr lang="en-US" sz="1200"/>
                  <a:t>1.22         1.22        1.21         1.17       1.14</a:t>
                </a:r>
              </a:p>
            </p:txBody>
          </p:sp>
          <p:sp>
            <p:nvSpPr>
              <p:cNvPr id="381999" name="Text Box 47"/>
              <p:cNvSpPr txBox="1">
                <a:spLocks noChangeArrowheads="1"/>
              </p:cNvSpPr>
              <p:nvPr/>
            </p:nvSpPr>
            <p:spPr bwMode="auto">
              <a:xfrm>
                <a:off x="2784" y="3216"/>
                <a:ext cx="1937" cy="173"/>
              </a:xfrm>
              <a:prstGeom prst="rect">
                <a:avLst/>
              </a:prstGeom>
              <a:noFill/>
              <a:ln w="9525">
                <a:noFill/>
                <a:miter lim="800000"/>
                <a:headEnd/>
                <a:tailEnd/>
              </a:ln>
              <a:effectLst/>
            </p:spPr>
            <p:txBody>
              <a:bodyPr wrap="none">
                <a:spAutoFit/>
              </a:bodyPr>
              <a:lstStyle/>
              <a:p>
                <a:r>
                  <a:rPr lang="en-US" sz="1200"/>
                  <a:t>1.62         1.40        1.41         1.37       1.33</a:t>
                </a:r>
              </a:p>
            </p:txBody>
          </p:sp>
          <p:sp>
            <p:nvSpPr>
              <p:cNvPr id="382000" name="Text Box 48"/>
              <p:cNvSpPr txBox="1">
                <a:spLocks noChangeArrowheads="1"/>
              </p:cNvSpPr>
              <p:nvPr/>
            </p:nvSpPr>
            <p:spPr bwMode="auto">
              <a:xfrm>
                <a:off x="2784" y="3914"/>
                <a:ext cx="1133" cy="173"/>
              </a:xfrm>
              <a:prstGeom prst="rect">
                <a:avLst/>
              </a:prstGeom>
              <a:noFill/>
              <a:ln w="9525">
                <a:noFill/>
                <a:miter lim="800000"/>
                <a:headEnd/>
                <a:tailEnd/>
              </a:ln>
              <a:effectLst/>
            </p:spPr>
            <p:txBody>
              <a:bodyPr wrap="none">
                <a:spAutoFit/>
              </a:bodyPr>
              <a:lstStyle/>
              <a:p>
                <a:r>
                  <a:rPr lang="en-US" sz="1200"/>
                  <a:t>1.71         1.75        1.46</a:t>
                </a:r>
              </a:p>
            </p:txBody>
          </p:sp>
        </p:grpSp>
        <p:sp>
          <p:nvSpPr>
            <p:cNvPr id="382001" name="Text Box 49"/>
            <p:cNvSpPr txBox="1">
              <a:spLocks noChangeArrowheads="1"/>
            </p:cNvSpPr>
            <p:nvPr/>
          </p:nvSpPr>
          <p:spPr bwMode="auto">
            <a:xfrm>
              <a:off x="1297" y="960"/>
              <a:ext cx="3452" cy="192"/>
            </a:xfrm>
            <a:prstGeom prst="rect">
              <a:avLst/>
            </a:prstGeom>
            <a:noFill/>
            <a:ln w="9525">
              <a:noFill/>
              <a:miter lim="800000"/>
              <a:headEnd/>
              <a:tailEnd/>
            </a:ln>
            <a:effectLst/>
          </p:spPr>
          <p:txBody>
            <a:bodyPr wrap="none">
              <a:spAutoFit/>
            </a:bodyPr>
            <a:lstStyle/>
            <a:p>
              <a:r>
                <a:rPr lang="en-US" sz="1400"/>
                <a:t>IA              IIA                          IIIA        IVA        VA        VIA       VIIA</a:t>
              </a:r>
            </a:p>
          </p:txBody>
        </p:sp>
      </p:grpSp>
      <p:grpSp>
        <p:nvGrpSpPr>
          <p:cNvPr id="382002" name="Group 50"/>
          <p:cNvGrpSpPr>
            <a:grpSpLocks/>
          </p:cNvGrpSpPr>
          <p:nvPr/>
        </p:nvGrpSpPr>
        <p:grpSpPr bwMode="auto">
          <a:xfrm>
            <a:off x="417513" y="355600"/>
            <a:ext cx="1914525" cy="381000"/>
            <a:chOff x="4176" y="3600"/>
            <a:chExt cx="1206" cy="240"/>
          </a:xfrm>
        </p:grpSpPr>
        <p:grpSp>
          <p:nvGrpSpPr>
            <p:cNvPr id="382003" name="Group 51"/>
            <p:cNvGrpSpPr>
              <a:grpSpLocks/>
            </p:cNvGrpSpPr>
            <p:nvPr/>
          </p:nvGrpSpPr>
          <p:grpSpPr bwMode="auto">
            <a:xfrm>
              <a:off x="4224" y="3600"/>
              <a:ext cx="1158" cy="231"/>
              <a:chOff x="288" y="1175"/>
              <a:chExt cx="1158" cy="231"/>
            </a:xfrm>
          </p:grpSpPr>
          <p:sp>
            <p:nvSpPr>
              <p:cNvPr id="382004" name="Oval 52"/>
              <p:cNvSpPr>
                <a:spLocks noChangeArrowheads="1"/>
              </p:cNvSpPr>
              <p:nvPr/>
            </p:nvSpPr>
            <p:spPr bwMode="auto">
              <a:xfrm>
                <a:off x="288" y="1200"/>
                <a:ext cx="192" cy="1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2005" name="Text Box 53"/>
              <p:cNvSpPr txBox="1">
                <a:spLocks noChangeArrowheads="1"/>
              </p:cNvSpPr>
              <p:nvPr/>
            </p:nvSpPr>
            <p:spPr bwMode="auto">
              <a:xfrm>
                <a:off x="470" y="1175"/>
                <a:ext cx="976" cy="231"/>
              </a:xfrm>
              <a:prstGeom prst="rect">
                <a:avLst/>
              </a:prstGeom>
              <a:noFill/>
              <a:ln w="9525">
                <a:noFill/>
                <a:miter lim="800000"/>
                <a:headEnd/>
                <a:tailEnd/>
              </a:ln>
              <a:effectLst/>
            </p:spPr>
            <p:txBody>
              <a:bodyPr wrap="none">
                <a:spAutoFit/>
              </a:bodyPr>
              <a:lstStyle/>
              <a:p>
                <a:r>
                  <a:rPr lang="en-US"/>
                  <a:t>= 1 Angstrom</a:t>
                </a:r>
              </a:p>
            </p:txBody>
          </p:sp>
        </p:grpSp>
        <p:sp>
          <p:nvSpPr>
            <p:cNvPr id="382006" name="Rectangle 54"/>
            <p:cNvSpPr>
              <a:spLocks noChangeArrowheads="1"/>
            </p:cNvSpPr>
            <p:nvPr/>
          </p:nvSpPr>
          <p:spPr bwMode="auto">
            <a:xfrm>
              <a:off x="4176" y="3600"/>
              <a:ext cx="1200" cy="240"/>
            </a:xfrm>
            <a:prstGeom prst="rect">
              <a:avLst/>
            </a:prstGeom>
            <a:noFill/>
            <a:ln w="9525">
              <a:noFill/>
              <a:miter lim="800000"/>
              <a:headEnd/>
              <a:tailEnd/>
            </a:ln>
            <a:effectLst/>
          </p:spPr>
          <p:txBody>
            <a:bodyPr wrap="none" anchor="ctr"/>
            <a:lstStyle/>
            <a:p>
              <a:endParaRPr lang="en-US"/>
            </a:p>
          </p:txBody>
        </p:sp>
      </p:grpSp>
      <p:sp>
        <p:nvSpPr>
          <p:cNvPr id="382011" name="Rectangle 59"/>
          <p:cNvSpPr>
            <a:spLocks noChangeArrowheads="1"/>
          </p:cNvSpPr>
          <p:nvPr/>
        </p:nvSpPr>
        <p:spPr bwMode="auto">
          <a:xfrm>
            <a:off x="7412038" y="5551488"/>
            <a:ext cx="1905000" cy="381000"/>
          </a:xfrm>
          <a:prstGeom prst="rect">
            <a:avLst/>
          </a:prstGeom>
          <a:noFill/>
          <a:ln w="9525">
            <a:noFill/>
            <a:miter lim="800000"/>
            <a:headEnd/>
            <a:tailEnd/>
          </a:ln>
          <a:effectLst/>
        </p:spPr>
        <p:txBody>
          <a:bodyPr wrap="none" anchor="ctr"/>
          <a:lstStyle/>
          <a:p>
            <a:endParaRPr lang="en-US"/>
          </a:p>
        </p:txBody>
      </p:sp>
      <p:grpSp>
        <p:nvGrpSpPr>
          <p:cNvPr id="382023" name="Group 71"/>
          <p:cNvGrpSpPr>
            <a:grpSpLocks/>
          </p:cNvGrpSpPr>
          <p:nvPr/>
        </p:nvGrpSpPr>
        <p:grpSpPr bwMode="auto">
          <a:xfrm>
            <a:off x="7885113" y="1412875"/>
            <a:ext cx="666750" cy="5067300"/>
            <a:chOff x="4967" y="890"/>
            <a:chExt cx="420" cy="3192"/>
          </a:xfrm>
        </p:grpSpPr>
        <p:sp>
          <p:nvSpPr>
            <p:cNvPr id="382009" name="Oval 57"/>
            <p:cNvSpPr>
              <a:spLocks noChangeAspect="1" noChangeArrowheads="1"/>
            </p:cNvSpPr>
            <p:nvPr/>
          </p:nvSpPr>
          <p:spPr bwMode="auto">
            <a:xfrm>
              <a:off x="5085" y="890"/>
              <a:ext cx="179" cy="17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400">
                  <a:solidFill>
                    <a:schemeClr val="bg1"/>
                  </a:solidFill>
                </a:rPr>
                <a:t>He</a:t>
              </a:r>
            </a:p>
          </p:txBody>
        </p:sp>
        <p:sp>
          <p:nvSpPr>
            <p:cNvPr id="382012" name="Oval 60"/>
            <p:cNvSpPr>
              <a:spLocks noChangeAspect="1" noChangeArrowheads="1"/>
            </p:cNvSpPr>
            <p:nvPr/>
          </p:nvSpPr>
          <p:spPr bwMode="auto">
            <a:xfrm>
              <a:off x="5071" y="1208"/>
              <a:ext cx="213"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600">
                  <a:solidFill>
                    <a:schemeClr val="bg1"/>
                  </a:solidFill>
                </a:rPr>
                <a:t>Ne</a:t>
              </a:r>
            </a:p>
          </p:txBody>
        </p:sp>
        <p:sp>
          <p:nvSpPr>
            <p:cNvPr id="382013" name="Oval 61"/>
            <p:cNvSpPr>
              <a:spLocks noChangeAspect="1" noChangeArrowheads="1"/>
            </p:cNvSpPr>
            <p:nvPr/>
          </p:nvSpPr>
          <p:spPr bwMode="auto">
            <a:xfrm>
              <a:off x="5034" y="1688"/>
              <a:ext cx="294" cy="29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a:solidFill>
                    <a:schemeClr val="bg1"/>
                  </a:solidFill>
                </a:rPr>
                <a:t>Ar</a:t>
              </a:r>
            </a:p>
          </p:txBody>
        </p:sp>
        <p:sp>
          <p:nvSpPr>
            <p:cNvPr id="382014" name="Oval 62"/>
            <p:cNvSpPr>
              <a:spLocks noChangeAspect="1" noChangeArrowheads="1"/>
            </p:cNvSpPr>
            <p:nvPr/>
          </p:nvSpPr>
          <p:spPr bwMode="auto">
            <a:xfrm>
              <a:off x="5023" y="2225"/>
              <a:ext cx="322" cy="32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a:solidFill>
                    <a:schemeClr val="bg1"/>
                  </a:solidFill>
                </a:rPr>
                <a:t>Kr</a:t>
              </a:r>
            </a:p>
          </p:txBody>
        </p:sp>
        <p:sp>
          <p:nvSpPr>
            <p:cNvPr id="382015" name="Oval 63"/>
            <p:cNvSpPr>
              <a:spLocks noChangeAspect="1" noChangeArrowheads="1"/>
            </p:cNvSpPr>
            <p:nvPr/>
          </p:nvSpPr>
          <p:spPr bwMode="auto">
            <a:xfrm>
              <a:off x="4997" y="2844"/>
              <a:ext cx="363" cy="36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a:solidFill>
                    <a:schemeClr val="bg1"/>
                  </a:solidFill>
                </a:rPr>
                <a:t>Xe</a:t>
              </a:r>
            </a:p>
          </p:txBody>
        </p:sp>
        <p:sp>
          <p:nvSpPr>
            <p:cNvPr id="382016" name="Oval 64"/>
            <p:cNvSpPr>
              <a:spLocks noChangeAspect="1" noChangeArrowheads="1"/>
            </p:cNvSpPr>
            <p:nvPr/>
          </p:nvSpPr>
          <p:spPr bwMode="auto">
            <a:xfrm>
              <a:off x="4967" y="3507"/>
              <a:ext cx="420" cy="42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a:solidFill>
                    <a:schemeClr val="bg1"/>
                  </a:solidFill>
                </a:rPr>
                <a:t>Rn</a:t>
              </a:r>
            </a:p>
          </p:txBody>
        </p:sp>
        <p:sp>
          <p:nvSpPr>
            <p:cNvPr id="382017" name="Text Box 65"/>
            <p:cNvSpPr txBox="1">
              <a:spLocks noChangeArrowheads="1"/>
            </p:cNvSpPr>
            <p:nvPr/>
          </p:nvSpPr>
          <p:spPr bwMode="auto">
            <a:xfrm>
              <a:off x="5023" y="1044"/>
              <a:ext cx="302" cy="173"/>
            </a:xfrm>
            <a:prstGeom prst="rect">
              <a:avLst/>
            </a:prstGeom>
            <a:noFill/>
            <a:ln w="9525">
              <a:noFill/>
              <a:miter lim="800000"/>
              <a:headEnd/>
              <a:tailEnd/>
            </a:ln>
            <a:effectLst/>
          </p:spPr>
          <p:txBody>
            <a:bodyPr wrap="none">
              <a:spAutoFit/>
            </a:bodyPr>
            <a:lstStyle/>
            <a:p>
              <a:r>
                <a:rPr lang="en-US" sz="1200"/>
                <a:t>0.93</a:t>
              </a:r>
            </a:p>
          </p:txBody>
        </p:sp>
        <p:sp>
          <p:nvSpPr>
            <p:cNvPr id="382018" name="Text Box 66"/>
            <p:cNvSpPr txBox="1">
              <a:spLocks noChangeArrowheads="1"/>
            </p:cNvSpPr>
            <p:nvPr/>
          </p:nvSpPr>
          <p:spPr bwMode="auto">
            <a:xfrm>
              <a:off x="5028" y="1420"/>
              <a:ext cx="302" cy="173"/>
            </a:xfrm>
            <a:prstGeom prst="rect">
              <a:avLst/>
            </a:prstGeom>
            <a:noFill/>
            <a:ln w="9525">
              <a:noFill/>
              <a:miter lim="800000"/>
              <a:headEnd/>
              <a:tailEnd/>
            </a:ln>
            <a:effectLst/>
          </p:spPr>
          <p:txBody>
            <a:bodyPr wrap="none">
              <a:spAutoFit/>
            </a:bodyPr>
            <a:lstStyle/>
            <a:p>
              <a:r>
                <a:rPr lang="en-US" sz="1200"/>
                <a:t>1.12</a:t>
              </a:r>
            </a:p>
          </p:txBody>
        </p:sp>
        <p:sp>
          <p:nvSpPr>
            <p:cNvPr id="382019" name="Text Box 67"/>
            <p:cNvSpPr txBox="1">
              <a:spLocks noChangeArrowheads="1"/>
            </p:cNvSpPr>
            <p:nvPr/>
          </p:nvSpPr>
          <p:spPr bwMode="auto">
            <a:xfrm>
              <a:off x="5028" y="1980"/>
              <a:ext cx="302" cy="173"/>
            </a:xfrm>
            <a:prstGeom prst="rect">
              <a:avLst/>
            </a:prstGeom>
            <a:noFill/>
            <a:ln w="9525">
              <a:noFill/>
              <a:miter lim="800000"/>
              <a:headEnd/>
              <a:tailEnd/>
            </a:ln>
            <a:effectLst/>
          </p:spPr>
          <p:txBody>
            <a:bodyPr wrap="none">
              <a:spAutoFit/>
            </a:bodyPr>
            <a:lstStyle/>
            <a:p>
              <a:r>
                <a:rPr lang="en-US" sz="1200"/>
                <a:t>1.54</a:t>
              </a:r>
            </a:p>
          </p:txBody>
        </p:sp>
        <p:sp>
          <p:nvSpPr>
            <p:cNvPr id="382020" name="Text Box 68"/>
            <p:cNvSpPr txBox="1">
              <a:spLocks noChangeArrowheads="1"/>
            </p:cNvSpPr>
            <p:nvPr/>
          </p:nvSpPr>
          <p:spPr bwMode="auto">
            <a:xfrm>
              <a:off x="5028" y="2547"/>
              <a:ext cx="302" cy="173"/>
            </a:xfrm>
            <a:prstGeom prst="rect">
              <a:avLst/>
            </a:prstGeom>
            <a:noFill/>
            <a:ln w="9525">
              <a:noFill/>
              <a:miter lim="800000"/>
              <a:headEnd/>
              <a:tailEnd/>
            </a:ln>
            <a:effectLst/>
          </p:spPr>
          <p:txBody>
            <a:bodyPr wrap="none">
              <a:spAutoFit/>
            </a:bodyPr>
            <a:lstStyle/>
            <a:p>
              <a:r>
                <a:rPr lang="en-US" sz="1200"/>
                <a:t>1.69</a:t>
              </a:r>
            </a:p>
          </p:txBody>
        </p:sp>
        <p:sp>
          <p:nvSpPr>
            <p:cNvPr id="382021" name="Text Box 69"/>
            <p:cNvSpPr txBox="1">
              <a:spLocks noChangeArrowheads="1"/>
            </p:cNvSpPr>
            <p:nvPr/>
          </p:nvSpPr>
          <p:spPr bwMode="auto">
            <a:xfrm>
              <a:off x="5028" y="3212"/>
              <a:ext cx="302" cy="173"/>
            </a:xfrm>
            <a:prstGeom prst="rect">
              <a:avLst/>
            </a:prstGeom>
            <a:noFill/>
            <a:ln w="9525">
              <a:noFill/>
              <a:miter lim="800000"/>
              <a:headEnd/>
              <a:tailEnd/>
            </a:ln>
            <a:effectLst/>
          </p:spPr>
          <p:txBody>
            <a:bodyPr wrap="none">
              <a:spAutoFit/>
            </a:bodyPr>
            <a:lstStyle/>
            <a:p>
              <a:r>
                <a:rPr lang="en-US" sz="1200"/>
                <a:t>1.90</a:t>
              </a:r>
            </a:p>
          </p:txBody>
        </p:sp>
        <p:sp>
          <p:nvSpPr>
            <p:cNvPr id="382022" name="Text Box 70"/>
            <p:cNvSpPr txBox="1">
              <a:spLocks noChangeArrowheads="1"/>
            </p:cNvSpPr>
            <p:nvPr/>
          </p:nvSpPr>
          <p:spPr bwMode="auto">
            <a:xfrm>
              <a:off x="5024" y="3909"/>
              <a:ext cx="302" cy="173"/>
            </a:xfrm>
            <a:prstGeom prst="rect">
              <a:avLst/>
            </a:prstGeom>
            <a:noFill/>
            <a:ln w="9525">
              <a:noFill/>
              <a:miter lim="800000"/>
              <a:headEnd/>
              <a:tailEnd/>
            </a:ln>
            <a:effectLst/>
          </p:spPr>
          <p:txBody>
            <a:bodyPr wrap="none">
              <a:spAutoFit/>
            </a:bodyPr>
            <a:lstStyle/>
            <a:p>
              <a:r>
                <a:rPr lang="en-US" sz="1200"/>
                <a:t>2.20</a:t>
              </a:r>
            </a:p>
          </p:txBody>
        </p:sp>
      </p:grpSp>
      <p:sp>
        <p:nvSpPr>
          <p:cNvPr id="382025" name="Text Box 73"/>
          <p:cNvSpPr txBox="1">
            <a:spLocks noChangeArrowheads="1"/>
          </p:cNvSpPr>
          <p:nvPr/>
        </p:nvSpPr>
        <p:spPr bwMode="auto">
          <a:xfrm>
            <a:off x="7937500" y="977900"/>
            <a:ext cx="569913" cy="304800"/>
          </a:xfrm>
          <a:prstGeom prst="rect">
            <a:avLst/>
          </a:prstGeom>
          <a:noFill/>
          <a:ln w="9525">
            <a:noFill/>
            <a:miter lim="800000"/>
            <a:headEnd/>
            <a:tailEnd/>
          </a:ln>
          <a:effectLst/>
        </p:spPr>
        <p:txBody>
          <a:bodyPr wrap="none">
            <a:spAutoFit/>
          </a:bodyPr>
          <a:lstStyle/>
          <a:p>
            <a:r>
              <a:rPr lang="en-US" sz="1400"/>
              <a:t>VIIIA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2023"/>
                                        </p:tgtEl>
                                        <p:attrNameLst>
                                          <p:attrName>style.visibility</p:attrName>
                                        </p:attrNameLst>
                                      </p:cBhvr>
                                      <p:to>
                                        <p:strVal val="visible"/>
                                      </p:to>
                                    </p:set>
                                    <p:animEffect transition="in" filter="dissolve">
                                      <p:cBhvr>
                                        <p:cTn id="7" dur="500"/>
                                        <p:tgtEl>
                                          <p:spTgt spid="38202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2025"/>
                                        </p:tgtEl>
                                        <p:attrNameLst>
                                          <p:attrName>style.visibility</p:attrName>
                                        </p:attrNameLst>
                                      </p:cBhvr>
                                      <p:to>
                                        <p:strVal val="visible"/>
                                      </p:to>
                                    </p:set>
                                    <p:animEffect transition="in" filter="dissolve">
                                      <p:cBhvr>
                                        <p:cTn id="10" dur="500"/>
                                        <p:tgtEl>
                                          <p:spTgt spid="382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025"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2978" name="Group 2"/>
          <p:cNvGrpSpPr>
            <a:grpSpLocks/>
          </p:cNvGrpSpPr>
          <p:nvPr/>
        </p:nvGrpSpPr>
        <p:grpSpPr bwMode="auto">
          <a:xfrm>
            <a:off x="609600" y="1371600"/>
            <a:ext cx="8382000" cy="5334000"/>
            <a:chOff x="384" y="864"/>
            <a:chExt cx="5280" cy="3360"/>
          </a:xfrm>
        </p:grpSpPr>
        <p:sp>
          <p:nvSpPr>
            <p:cNvPr id="382979" name="Rectangle 3"/>
            <p:cNvSpPr>
              <a:spLocks noChangeArrowheads="1"/>
            </p:cNvSpPr>
            <p:nvPr/>
          </p:nvSpPr>
          <p:spPr bwMode="auto">
            <a:xfrm>
              <a:off x="384" y="864"/>
              <a:ext cx="5280" cy="3360"/>
            </a:xfrm>
            <a:prstGeom prst="rect">
              <a:avLst/>
            </a:prstGeom>
            <a:solidFill>
              <a:schemeClr val="bg1"/>
            </a:solidFill>
            <a:ln w="9525">
              <a:noFill/>
              <a:miter lim="800000"/>
              <a:headEnd/>
              <a:tailEnd/>
            </a:ln>
            <a:effectLst/>
          </p:spPr>
          <p:txBody>
            <a:bodyPr wrap="none" anchor="ctr"/>
            <a:lstStyle/>
            <a:p>
              <a:endParaRPr lang="en-US"/>
            </a:p>
          </p:txBody>
        </p:sp>
        <p:grpSp>
          <p:nvGrpSpPr>
            <p:cNvPr id="382980" name="Group 4"/>
            <p:cNvGrpSpPr>
              <a:grpSpLocks/>
            </p:cNvGrpSpPr>
            <p:nvPr/>
          </p:nvGrpSpPr>
          <p:grpSpPr bwMode="auto">
            <a:xfrm>
              <a:off x="1200" y="1440"/>
              <a:ext cx="3527" cy="2676"/>
              <a:chOff x="1200" y="1411"/>
              <a:chExt cx="3527" cy="2676"/>
            </a:xfrm>
          </p:grpSpPr>
          <p:sp>
            <p:nvSpPr>
              <p:cNvPr id="382981" name="Text Box 5"/>
              <p:cNvSpPr txBox="1">
                <a:spLocks noChangeArrowheads="1"/>
              </p:cNvSpPr>
              <p:nvPr/>
            </p:nvSpPr>
            <p:spPr bwMode="auto">
              <a:xfrm>
                <a:off x="1248" y="1413"/>
                <a:ext cx="893" cy="173"/>
              </a:xfrm>
              <a:prstGeom prst="rect">
                <a:avLst/>
              </a:prstGeom>
              <a:noFill/>
              <a:ln w="9525">
                <a:noFill/>
                <a:miter lim="800000"/>
                <a:headEnd/>
                <a:tailEnd/>
              </a:ln>
              <a:effectLst/>
            </p:spPr>
            <p:txBody>
              <a:bodyPr wrap="none">
                <a:spAutoFit/>
              </a:bodyPr>
              <a:lstStyle/>
              <a:p>
                <a:r>
                  <a:rPr lang="en-US" sz="1200"/>
                  <a:t>0.60               0.31</a:t>
                </a:r>
              </a:p>
            </p:txBody>
          </p:sp>
          <p:sp>
            <p:nvSpPr>
              <p:cNvPr id="382982" name="Text Box 6"/>
              <p:cNvSpPr txBox="1">
                <a:spLocks noChangeArrowheads="1"/>
              </p:cNvSpPr>
              <p:nvPr/>
            </p:nvSpPr>
            <p:spPr bwMode="auto">
              <a:xfrm>
                <a:off x="1225" y="1939"/>
                <a:ext cx="893" cy="173"/>
              </a:xfrm>
              <a:prstGeom prst="rect">
                <a:avLst/>
              </a:prstGeom>
              <a:noFill/>
              <a:ln w="9525">
                <a:noFill/>
                <a:miter lim="800000"/>
                <a:headEnd/>
                <a:tailEnd/>
              </a:ln>
              <a:effectLst/>
            </p:spPr>
            <p:txBody>
              <a:bodyPr wrap="none">
                <a:spAutoFit/>
              </a:bodyPr>
              <a:lstStyle/>
              <a:p>
                <a:r>
                  <a:rPr lang="en-US" sz="1200"/>
                  <a:t> 0.95              0.65</a:t>
                </a:r>
              </a:p>
            </p:txBody>
          </p:sp>
          <p:sp>
            <p:nvSpPr>
              <p:cNvPr id="382983" name="Text Box 7"/>
              <p:cNvSpPr txBox="1">
                <a:spLocks noChangeArrowheads="1"/>
              </p:cNvSpPr>
              <p:nvPr/>
            </p:nvSpPr>
            <p:spPr bwMode="auto">
              <a:xfrm>
                <a:off x="1200" y="2544"/>
                <a:ext cx="920" cy="173"/>
              </a:xfrm>
              <a:prstGeom prst="rect">
                <a:avLst/>
              </a:prstGeom>
              <a:noFill/>
              <a:ln w="9525">
                <a:noFill/>
                <a:miter lim="800000"/>
                <a:headEnd/>
                <a:tailEnd/>
              </a:ln>
              <a:effectLst/>
            </p:spPr>
            <p:txBody>
              <a:bodyPr wrap="none">
                <a:spAutoFit/>
              </a:bodyPr>
              <a:lstStyle/>
              <a:p>
                <a:r>
                  <a:rPr lang="en-US" sz="1200"/>
                  <a:t> 1.33               0.99</a:t>
                </a:r>
              </a:p>
            </p:txBody>
          </p:sp>
          <p:sp>
            <p:nvSpPr>
              <p:cNvPr id="382984" name="Text Box 8"/>
              <p:cNvSpPr txBox="1">
                <a:spLocks noChangeArrowheads="1"/>
              </p:cNvSpPr>
              <p:nvPr/>
            </p:nvSpPr>
            <p:spPr bwMode="auto">
              <a:xfrm>
                <a:off x="1200" y="3223"/>
                <a:ext cx="947" cy="173"/>
              </a:xfrm>
              <a:prstGeom prst="rect">
                <a:avLst/>
              </a:prstGeom>
              <a:noFill/>
              <a:ln w="9525">
                <a:noFill/>
                <a:miter lim="800000"/>
                <a:headEnd/>
                <a:tailEnd/>
              </a:ln>
              <a:effectLst/>
            </p:spPr>
            <p:txBody>
              <a:bodyPr wrap="none">
                <a:spAutoFit/>
              </a:bodyPr>
              <a:lstStyle/>
              <a:p>
                <a:r>
                  <a:rPr lang="en-US" sz="1200"/>
                  <a:t> 1.48                1.13</a:t>
                </a:r>
              </a:p>
            </p:txBody>
          </p:sp>
          <p:sp>
            <p:nvSpPr>
              <p:cNvPr id="382985" name="Text Box 9"/>
              <p:cNvSpPr txBox="1">
                <a:spLocks noChangeArrowheads="1"/>
              </p:cNvSpPr>
              <p:nvPr/>
            </p:nvSpPr>
            <p:spPr bwMode="auto">
              <a:xfrm>
                <a:off x="1248" y="3914"/>
                <a:ext cx="893" cy="173"/>
              </a:xfrm>
              <a:prstGeom prst="rect">
                <a:avLst/>
              </a:prstGeom>
              <a:noFill/>
              <a:ln w="9525">
                <a:noFill/>
                <a:miter lim="800000"/>
                <a:headEnd/>
                <a:tailEnd/>
              </a:ln>
              <a:effectLst/>
            </p:spPr>
            <p:txBody>
              <a:bodyPr wrap="none">
                <a:spAutoFit/>
              </a:bodyPr>
              <a:lstStyle/>
              <a:p>
                <a:r>
                  <a:rPr lang="en-US" sz="1200"/>
                  <a:t>1.69               1.35</a:t>
                </a:r>
              </a:p>
            </p:txBody>
          </p:sp>
          <p:sp>
            <p:nvSpPr>
              <p:cNvPr id="382986" name="Text Box 10"/>
              <p:cNvSpPr txBox="1">
                <a:spLocks noChangeArrowheads="1"/>
              </p:cNvSpPr>
              <p:nvPr/>
            </p:nvSpPr>
            <p:spPr bwMode="auto">
              <a:xfrm>
                <a:off x="2784" y="1411"/>
                <a:ext cx="1889" cy="173"/>
              </a:xfrm>
              <a:prstGeom prst="rect">
                <a:avLst/>
              </a:prstGeom>
              <a:noFill/>
              <a:ln w="9525">
                <a:noFill/>
                <a:miter lim="800000"/>
                <a:headEnd/>
                <a:tailEnd/>
              </a:ln>
              <a:effectLst/>
            </p:spPr>
            <p:txBody>
              <a:bodyPr wrap="none">
                <a:spAutoFit/>
              </a:bodyPr>
              <a:lstStyle/>
              <a:p>
                <a:r>
                  <a:rPr lang="en-US" sz="1200"/>
                  <a:t>                              1.71         1.40      1.36</a:t>
                </a:r>
              </a:p>
            </p:txBody>
          </p:sp>
          <p:sp>
            <p:nvSpPr>
              <p:cNvPr id="382987" name="Text Box 11"/>
              <p:cNvSpPr txBox="1">
                <a:spLocks noChangeArrowheads="1"/>
              </p:cNvSpPr>
              <p:nvPr/>
            </p:nvSpPr>
            <p:spPr bwMode="auto">
              <a:xfrm>
                <a:off x="2784" y="1939"/>
                <a:ext cx="1916" cy="173"/>
              </a:xfrm>
              <a:prstGeom prst="rect">
                <a:avLst/>
              </a:prstGeom>
              <a:noFill/>
              <a:ln w="9525">
                <a:noFill/>
                <a:miter lim="800000"/>
                <a:headEnd/>
                <a:tailEnd/>
              </a:ln>
              <a:effectLst/>
            </p:spPr>
            <p:txBody>
              <a:bodyPr wrap="none">
                <a:spAutoFit/>
              </a:bodyPr>
              <a:lstStyle/>
              <a:p>
                <a:r>
                  <a:rPr lang="en-US" sz="1200"/>
                  <a:t>0.50                                       1.84       1.81</a:t>
                </a:r>
              </a:p>
            </p:txBody>
          </p:sp>
          <p:sp>
            <p:nvSpPr>
              <p:cNvPr id="382988" name="Text Box 12"/>
              <p:cNvSpPr txBox="1">
                <a:spLocks noChangeArrowheads="1"/>
              </p:cNvSpPr>
              <p:nvPr/>
            </p:nvSpPr>
            <p:spPr bwMode="auto">
              <a:xfrm>
                <a:off x="2815" y="2544"/>
                <a:ext cx="1889" cy="173"/>
              </a:xfrm>
              <a:prstGeom prst="rect">
                <a:avLst/>
              </a:prstGeom>
              <a:noFill/>
              <a:ln w="9525">
                <a:noFill/>
                <a:miter lim="800000"/>
                <a:headEnd/>
                <a:tailEnd/>
              </a:ln>
              <a:effectLst/>
            </p:spPr>
            <p:txBody>
              <a:bodyPr wrap="none">
                <a:spAutoFit/>
              </a:bodyPr>
              <a:lstStyle/>
              <a:p>
                <a:r>
                  <a:rPr lang="en-US" sz="1200"/>
                  <a:t>0.62                                      1.98       1.85</a:t>
                </a:r>
              </a:p>
            </p:txBody>
          </p:sp>
          <p:sp>
            <p:nvSpPr>
              <p:cNvPr id="382989" name="Text Box 13"/>
              <p:cNvSpPr txBox="1">
                <a:spLocks noChangeArrowheads="1"/>
              </p:cNvSpPr>
              <p:nvPr/>
            </p:nvSpPr>
            <p:spPr bwMode="auto">
              <a:xfrm>
                <a:off x="2784" y="3216"/>
                <a:ext cx="1943" cy="173"/>
              </a:xfrm>
              <a:prstGeom prst="rect">
                <a:avLst/>
              </a:prstGeom>
              <a:noFill/>
              <a:ln w="9525">
                <a:noFill/>
                <a:miter lim="800000"/>
                <a:headEnd/>
                <a:tailEnd/>
              </a:ln>
              <a:effectLst/>
            </p:spPr>
            <p:txBody>
              <a:bodyPr wrap="none">
                <a:spAutoFit/>
              </a:bodyPr>
              <a:lstStyle/>
              <a:p>
                <a:r>
                  <a:rPr lang="en-US" sz="1200"/>
                  <a:t>0.81                                        2.21       2.16</a:t>
                </a:r>
              </a:p>
            </p:txBody>
          </p:sp>
          <p:sp>
            <p:nvSpPr>
              <p:cNvPr id="382990" name="Text Box 14"/>
              <p:cNvSpPr txBox="1">
                <a:spLocks noChangeArrowheads="1"/>
              </p:cNvSpPr>
              <p:nvPr/>
            </p:nvSpPr>
            <p:spPr bwMode="auto">
              <a:xfrm>
                <a:off x="2784" y="3914"/>
                <a:ext cx="302" cy="173"/>
              </a:xfrm>
              <a:prstGeom prst="rect">
                <a:avLst/>
              </a:prstGeom>
              <a:noFill/>
              <a:ln w="9525">
                <a:noFill/>
                <a:miter lim="800000"/>
                <a:headEnd/>
                <a:tailEnd/>
              </a:ln>
              <a:effectLst/>
            </p:spPr>
            <p:txBody>
              <a:bodyPr wrap="none">
                <a:spAutoFit/>
              </a:bodyPr>
              <a:lstStyle/>
              <a:p>
                <a:r>
                  <a:rPr lang="en-US" sz="1200"/>
                  <a:t>0.95</a:t>
                </a:r>
              </a:p>
            </p:txBody>
          </p:sp>
        </p:grpSp>
        <p:sp>
          <p:nvSpPr>
            <p:cNvPr id="382991" name="Text Box 15"/>
            <p:cNvSpPr txBox="1">
              <a:spLocks noChangeArrowheads="1"/>
            </p:cNvSpPr>
            <p:nvPr/>
          </p:nvSpPr>
          <p:spPr bwMode="auto">
            <a:xfrm>
              <a:off x="1297" y="960"/>
              <a:ext cx="3452" cy="192"/>
            </a:xfrm>
            <a:prstGeom prst="rect">
              <a:avLst/>
            </a:prstGeom>
            <a:noFill/>
            <a:ln w="9525">
              <a:noFill/>
              <a:miter lim="800000"/>
              <a:headEnd/>
              <a:tailEnd/>
            </a:ln>
            <a:effectLst/>
          </p:spPr>
          <p:txBody>
            <a:bodyPr wrap="none">
              <a:spAutoFit/>
            </a:bodyPr>
            <a:lstStyle/>
            <a:p>
              <a:r>
                <a:rPr lang="en-US" sz="1400"/>
                <a:t>IA              IIA                          IIIA        IVA        VA        VIA       VIIA</a:t>
              </a:r>
            </a:p>
          </p:txBody>
        </p:sp>
        <p:grpSp>
          <p:nvGrpSpPr>
            <p:cNvPr id="382992" name="Group 16"/>
            <p:cNvGrpSpPr>
              <a:grpSpLocks/>
            </p:cNvGrpSpPr>
            <p:nvPr/>
          </p:nvGrpSpPr>
          <p:grpSpPr bwMode="auto">
            <a:xfrm>
              <a:off x="4506" y="3936"/>
              <a:ext cx="1158" cy="231"/>
              <a:chOff x="4506" y="3936"/>
              <a:chExt cx="1158" cy="231"/>
            </a:xfrm>
          </p:grpSpPr>
          <p:sp>
            <p:nvSpPr>
              <p:cNvPr id="382993" name="Oval 17"/>
              <p:cNvSpPr>
                <a:spLocks noChangeArrowheads="1"/>
              </p:cNvSpPr>
              <p:nvPr/>
            </p:nvSpPr>
            <p:spPr bwMode="auto">
              <a:xfrm>
                <a:off x="4506" y="3961"/>
                <a:ext cx="192" cy="1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2994" name="Text Box 18"/>
              <p:cNvSpPr txBox="1">
                <a:spLocks noChangeArrowheads="1"/>
              </p:cNvSpPr>
              <p:nvPr/>
            </p:nvSpPr>
            <p:spPr bwMode="auto">
              <a:xfrm>
                <a:off x="4688" y="3936"/>
                <a:ext cx="976" cy="231"/>
              </a:xfrm>
              <a:prstGeom prst="rect">
                <a:avLst/>
              </a:prstGeom>
              <a:noFill/>
              <a:ln w="9525">
                <a:noFill/>
                <a:miter lim="800000"/>
                <a:headEnd/>
                <a:tailEnd/>
              </a:ln>
              <a:effectLst/>
            </p:spPr>
            <p:txBody>
              <a:bodyPr wrap="none">
                <a:spAutoFit/>
              </a:bodyPr>
              <a:lstStyle/>
              <a:p>
                <a:r>
                  <a:rPr lang="en-US"/>
                  <a:t>= 1 Angstrom</a:t>
                </a:r>
              </a:p>
            </p:txBody>
          </p:sp>
        </p:grpSp>
        <p:sp>
          <p:nvSpPr>
            <p:cNvPr id="382995" name="Rectangle 19"/>
            <p:cNvSpPr>
              <a:spLocks noChangeArrowheads="1"/>
            </p:cNvSpPr>
            <p:nvPr/>
          </p:nvSpPr>
          <p:spPr bwMode="auto">
            <a:xfrm>
              <a:off x="4458" y="3936"/>
              <a:ext cx="1200" cy="240"/>
            </a:xfrm>
            <a:prstGeom prst="rect">
              <a:avLst/>
            </a:prstGeom>
            <a:noFill/>
            <a:ln w="9525">
              <a:noFill/>
              <a:miter lim="800000"/>
              <a:headEnd/>
              <a:tailEnd/>
            </a:ln>
            <a:effectLst/>
          </p:spPr>
          <p:txBody>
            <a:bodyPr wrap="none" anchor="ctr"/>
            <a:lstStyle/>
            <a:p>
              <a:endParaRPr lang="en-US"/>
            </a:p>
          </p:txBody>
        </p:sp>
        <p:sp>
          <p:nvSpPr>
            <p:cNvPr id="382996" name="Oval 20"/>
            <p:cNvSpPr>
              <a:spLocks noChangeAspect="1" noChangeArrowheads="1"/>
            </p:cNvSpPr>
            <p:nvPr/>
          </p:nvSpPr>
          <p:spPr bwMode="auto">
            <a:xfrm>
              <a:off x="1344" y="1277"/>
              <a:ext cx="115" cy="1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2997" name="Text Box 21"/>
            <p:cNvSpPr txBox="1">
              <a:spLocks noChangeArrowheads="1"/>
            </p:cNvSpPr>
            <p:nvPr/>
          </p:nvSpPr>
          <p:spPr bwMode="auto">
            <a:xfrm>
              <a:off x="1286" y="1123"/>
              <a:ext cx="263" cy="173"/>
            </a:xfrm>
            <a:prstGeom prst="rect">
              <a:avLst/>
            </a:prstGeom>
            <a:noFill/>
            <a:ln w="9525">
              <a:noFill/>
              <a:miter lim="800000"/>
              <a:headEnd/>
              <a:tailEnd/>
            </a:ln>
            <a:effectLst/>
          </p:spPr>
          <p:txBody>
            <a:bodyPr wrap="none">
              <a:spAutoFit/>
            </a:bodyPr>
            <a:lstStyle/>
            <a:p>
              <a:r>
                <a:rPr lang="en-US" sz="1200"/>
                <a:t>Li</a:t>
              </a:r>
              <a:r>
                <a:rPr lang="en-US" sz="1200" baseline="30000"/>
                <a:t>1+</a:t>
              </a:r>
              <a:endParaRPr lang="en-US" sz="1200"/>
            </a:p>
          </p:txBody>
        </p:sp>
        <p:sp>
          <p:nvSpPr>
            <p:cNvPr id="382998" name="Oval 22"/>
            <p:cNvSpPr>
              <a:spLocks noChangeAspect="1" noChangeArrowheads="1"/>
            </p:cNvSpPr>
            <p:nvPr/>
          </p:nvSpPr>
          <p:spPr bwMode="auto">
            <a:xfrm>
              <a:off x="1958" y="1334"/>
              <a:ext cx="58" cy="5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2999" name="Oval 23"/>
            <p:cNvSpPr>
              <a:spLocks noChangeAspect="1" noChangeArrowheads="1"/>
            </p:cNvSpPr>
            <p:nvPr/>
          </p:nvSpPr>
          <p:spPr bwMode="auto">
            <a:xfrm>
              <a:off x="1920" y="1841"/>
              <a:ext cx="127" cy="12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00" name="Oval 24"/>
            <p:cNvSpPr>
              <a:spLocks noChangeAspect="1" noChangeArrowheads="1"/>
            </p:cNvSpPr>
            <p:nvPr/>
          </p:nvSpPr>
          <p:spPr bwMode="auto">
            <a:xfrm>
              <a:off x="1296" y="1776"/>
              <a:ext cx="184" cy="18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01" name="Text Box 25"/>
            <p:cNvSpPr txBox="1">
              <a:spLocks noChangeArrowheads="1"/>
            </p:cNvSpPr>
            <p:nvPr/>
          </p:nvSpPr>
          <p:spPr bwMode="auto">
            <a:xfrm>
              <a:off x="1838" y="1123"/>
              <a:ext cx="306" cy="173"/>
            </a:xfrm>
            <a:prstGeom prst="rect">
              <a:avLst/>
            </a:prstGeom>
            <a:noFill/>
            <a:ln w="9525">
              <a:noFill/>
              <a:miter lim="800000"/>
              <a:headEnd/>
              <a:tailEnd/>
            </a:ln>
            <a:effectLst/>
          </p:spPr>
          <p:txBody>
            <a:bodyPr wrap="none">
              <a:spAutoFit/>
            </a:bodyPr>
            <a:lstStyle/>
            <a:p>
              <a:r>
                <a:rPr lang="en-US" sz="1200"/>
                <a:t>Be</a:t>
              </a:r>
              <a:r>
                <a:rPr lang="en-US" sz="1200" baseline="30000"/>
                <a:t>2+</a:t>
              </a:r>
              <a:endParaRPr lang="en-US" sz="1200"/>
            </a:p>
          </p:txBody>
        </p:sp>
        <p:sp>
          <p:nvSpPr>
            <p:cNvPr id="383002" name="Text Box 26"/>
            <p:cNvSpPr txBox="1">
              <a:spLocks noChangeArrowheads="1"/>
            </p:cNvSpPr>
            <p:nvPr/>
          </p:nvSpPr>
          <p:spPr bwMode="auto">
            <a:xfrm>
              <a:off x="1248" y="1632"/>
              <a:ext cx="311" cy="173"/>
            </a:xfrm>
            <a:prstGeom prst="rect">
              <a:avLst/>
            </a:prstGeom>
            <a:noFill/>
            <a:ln w="9525">
              <a:noFill/>
              <a:miter lim="800000"/>
              <a:headEnd/>
              <a:tailEnd/>
            </a:ln>
            <a:effectLst/>
          </p:spPr>
          <p:txBody>
            <a:bodyPr wrap="none">
              <a:spAutoFit/>
            </a:bodyPr>
            <a:lstStyle/>
            <a:p>
              <a:r>
                <a:rPr lang="en-US" sz="1200"/>
                <a:t>Na</a:t>
              </a:r>
              <a:r>
                <a:rPr lang="en-US" sz="1200" baseline="30000"/>
                <a:t>1+</a:t>
              </a:r>
              <a:endParaRPr lang="en-US" sz="1200"/>
            </a:p>
          </p:txBody>
        </p:sp>
        <p:sp>
          <p:nvSpPr>
            <p:cNvPr id="383003" name="Text Box 27"/>
            <p:cNvSpPr txBox="1">
              <a:spLocks noChangeArrowheads="1"/>
            </p:cNvSpPr>
            <p:nvPr/>
          </p:nvSpPr>
          <p:spPr bwMode="auto">
            <a:xfrm>
              <a:off x="1838" y="1632"/>
              <a:ext cx="322" cy="173"/>
            </a:xfrm>
            <a:prstGeom prst="rect">
              <a:avLst/>
            </a:prstGeom>
            <a:noFill/>
            <a:ln w="9525">
              <a:noFill/>
              <a:miter lim="800000"/>
              <a:headEnd/>
              <a:tailEnd/>
            </a:ln>
            <a:effectLst/>
          </p:spPr>
          <p:txBody>
            <a:bodyPr wrap="none">
              <a:spAutoFit/>
            </a:bodyPr>
            <a:lstStyle/>
            <a:p>
              <a:r>
                <a:rPr lang="en-US" sz="1200"/>
                <a:t>Mg</a:t>
              </a:r>
              <a:r>
                <a:rPr lang="en-US" sz="1200" baseline="30000"/>
                <a:t>2+</a:t>
              </a:r>
              <a:endParaRPr lang="en-US" sz="1200"/>
            </a:p>
          </p:txBody>
        </p:sp>
        <p:sp>
          <p:nvSpPr>
            <p:cNvPr id="383004" name="Oval 28"/>
            <p:cNvSpPr>
              <a:spLocks noChangeAspect="1" noChangeArrowheads="1"/>
            </p:cNvSpPr>
            <p:nvPr/>
          </p:nvSpPr>
          <p:spPr bwMode="auto">
            <a:xfrm>
              <a:off x="1872" y="3648"/>
              <a:ext cx="259" cy="25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Ba</a:t>
              </a:r>
              <a:r>
                <a:rPr lang="en-US" sz="1200" baseline="30000">
                  <a:solidFill>
                    <a:schemeClr val="bg1"/>
                  </a:solidFill>
                </a:rPr>
                <a:t>2+</a:t>
              </a:r>
              <a:endParaRPr lang="en-US" sz="1200">
                <a:solidFill>
                  <a:schemeClr val="bg1"/>
                </a:solidFill>
              </a:endParaRPr>
            </a:p>
          </p:txBody>
        </p:sp>
        <p:sp>
          <p:nvSpPr>
            <p:cNvPr id="383005" name="Oval 29"/>
            <p:cNvSpPr>
              <a:spLocks noChangeAspect="1" noChangeArrowheads="1"/>
            </p:cNvSpPr>
            <p:nvPr/>
          </p:nvSpPr>
          <p:spPr bwMode="auto">
            <a:xfrm>
              <a:off x="1872" y="3024"/>
              <a:ext cx="219" cy="21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Sr</a:t>
              </a:r>
              <a:r>
                <a:rPr lang="en-US" sz="1200" baseline="30000">
                  <a:solidFill>
                    <a:schemeClr val="bg1"/>
                  </a:solidFill>
                </a:rPr>
                <a:t>2+</a:t>
              </a:r>
              <a:endParaRPr lang="en-US" sz="1200">
                <a:solidFill>
                  <a:schemeClr val="bg1"/>
                </a:solidFill>
              </a:endParaRPr>
            </a:p>
          </p:txBody>
        </p:sp>
        <p:sp>
          <p:nvSpPr>
            <p:cNvPr id="383006" name="Oval 30"/>
            <p:cNvSpPr>
              <a:spLocks noChangeAspect="1" noChangeArrowheads="1"/>
            </p:cNvSpPr>
            <p:nvPr/>
          </p:nvSpPr>
          <p:spPr bwMode="auto">
            <a:xfrm>
              <a:off x="1872" y="2352"/>
              <a:ext cx="190"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Ca</a:t>
              </a:r>
              <a:r>
                <a:rPr lang="en-US" sz="1200" baseline="30000">
                  <a:solidFill>
                    <a:schemeClr val="bg1"/>
                  </a:solidFill>
                </a:rPr>
                <a:t>2+</a:t>
              </a:r>
              <a:endParaRPr lang="en-US" sz="1200">
                <a:solidFill>
                  <a:schemeClr val="bg1"/>
                </a:solidFill>
              </a:endParaRPr>
            </a:p>
          </p:txBody>
        </p:sp>
        <p:sp>
          <p:nvSpPr>
            <p:cNvPr id="383007" name="Oval 31"/>
            <p:cNvSpPr>
              <a:spLocks noChangeAspect="1" noChangeArrowheads="1"/>
            </p:cNvSpPr>
            <p:nvPr/>
          </p:nvSpPr>
          <p:spPr bwMode="auto">
            <a:xfrm>
              <a:off x="1283" y="2304"/>
              <a:ext cx="253" cy="25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K</a:t>
              </a:r>
              <a:r>
                <a:rPr lang="en-US" sz="1200" baseline="30000">
                  <a:solidFill>
                    <a:schemeClr val="bg1"/>
                  </a:solidFill>
                </a:rPr>
                <a:t>1+</a:t>
              </a:r>
            </a:p>
          </p:txBody>
        </p:sp>
        <p:sp>
          <p:nvSpPr>
            <p:cNvPr id="383008" name="Oval 32"/>
            <p:cNvSpPr>
              <a:spLocks noChangeAspect="1" noChangeArrowheads="1"/>
            </p:cNvSpPr>
            <p:nvPr/>
          </p:nvSpPr>
          <p:spPr bwMode="auto">
            <a:xfrm>
              <a:off x="1248" y="2976"/>
              <a:ext cx="282" cy="28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Rb</a:t>
              </a:r>
              <a:r>
                <a:rPr lang="en-US" sz="1200" baseline="30000">
                  <a:solidFill>
                    <a:schemeClr val="bg1"/>
                  </a:solidFill>
                </a:rPr>
                <a:t>1+</a:t>
              </a:r>
            </a:p>
          </p:txBody>
        </p:sp>
        <p:sp>
          <p:nvSpPr>
            <p:cNvPr id="383009" name="Oval 33"/>
            <p:cNvSpPr>
              <a:spLocks noChangeAspect="1" noChangeArrowheads="1"/>
            </p:cNvSpPr>
            <p:nvPr/>
          </p:nvSpPr>
          <p:spPr bwMode="auto">
            <a:xfrm>
              <a:off x="1248" y="3600"/>
              <a:ext cx="322" cy="32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Cs</a:t>
              </a:r>
              <a:r>
                <a:rPr lang="en-US" sz="1200" baseline="30000">
                  <a:solidFill>
                    <a:schemeClr val="bg1"/>
                  </a:solidFill>
                </a:rPr>
                <a:t>1+</a:t>
              </a:r>
              <a:endParaRPr lang="en-US" sz="1200">
                <a:solidFill>
                  <a:schemeClr val="bg1"/>
                </a:solidFill>
              </a:endParaRPr>
            </a:p>
          </p:txBody>
        </p:sp>
        <p:sp>
          <p:nvSpPr>
            <p:cNvPr id="383010" name="Oval 34"/>
            <p:cNvSpPr>
              <a:spLocks noChangeAspect="1" noChangeArrowheads="1"/>
            </p:cNvSpPr>
            <p:nvPr/>
          </p:nvSpPr>
          <p:spPr bwMode="auto">
            <a:xfrm>
              <a:off x="4368" y="1632"/>
              <a:ext cx="345" cy="34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Cl</a:t>
              </a:r>
              <a:r>
                <a:rPr lang="en-US" sz="1200" baseline="30000">
                  <a:solidFill>
                    <a:schemeClr val="bg1"/>
                  </a:solidFill>
                </a:rPr>
                <a:t>1-</a:t>
              </a:r>
            </a:p>
          </p:txBody>
        </p:sp>
        <p:sp>
          <p:nvSpPr>
            <p:cNvPr id="383011" name="Oval 35"/>
            <p:cNvSpPr>
              <a:spLocks noChangeAspect="1" noChangeArrowheads="1"/>
            </p:cNvSpPr>
            <p:nvPr/>
          </p:nvSpPr>
          <p:spPr bwMode="auto">
            <a:xfrm>
              <a:off x="3600" y="1112"/>
              <a:ext cx="328" cy="32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N</a:t>
              </a:r>
              <a:r>
                <a:rPr lang="en-US" sz="1200" baseline="30000">
                  <a:solidFill>
                    <a:schemeClr val="bg1"/>
                  </a:solidFill>
                </a:rPr>
                <a:t>3-</a:t>
              </a:r>
            </a:p>
          </p:txBody>
        </p:sp>
        <p:sp>
          <p:nvSpPr>
            <p:cNvPr id="383012" name="Oval 36"/>
            <p:cNvSpPr>
              <a:spLocks noChangeAspect="1" noChangeArrowheads="1"/>
            </p:cNvSpPr>
            <p:nvPr/>
          </p:nvSpPr>
          <p:spPr bwMode="auto">
            <a:xfrm>
              <a:off x="4049" y="1152"/>
              <a:ext cx="271" cy="27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O</a:t>
              </a:r>
              <a:r>
                <a:rPr lang="en-US" sz="1200" baseline="30000">
                  <a:solidFill>
                    <a:schemeClr val="bg1"/>
                  </a:solidFill>
                </a:rPr>
                <a:t>2-</a:t>
              </a:r>
            </a:p>
          </p:txBody>
        </p:sp>
        <p:sp>
          <p:nvSpPr>
            <p:cNvPr id="383013" name="Oval 37"/>
            <p:cNvSpPr>
              <a:spLocks noChangeAspect="1" noChangeArrowheads="1"/>
            </p:cNvSpPr>
            <p:nvPr/>
          </p:nvSpPr>
          <p:spPr bwMode="auto">
            <a:xfrm>
              <a:off x="4397" y="1152"/>
              <a:ext cx="259" cy="25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F</a:t>
              </a:r>
              <a:r>
                <a:rPr lang="en-US" sz="1200" baseline="30000">
                  <a:solidFill>
                    <a:schemeClr val="bg1"/>
                  </a:solidFill>
                </a:rPr>
                <a:t>1-</a:t>
              </a:r>
              <a:endParaRPr lang="en-US" sz="1200">
                <a:solidFill>
                  <a:schemeClr val="bg1"/>
                </a:solidFill>
              </a:endParaRPr>
            </a:p>
          </p:txBody>
        </p:sp>
        <p:sp>
          <p:nvSpPr>
            <p:cNvPr id="383014" name="Oval 38"/>
            <p:cNvSpPr>
              <a:spLocks noChangeAspect="1" noChangeArrowheads="1"/>
            </p:cNvSpPr>
            <p:nvPr/>
          </p:nvSpPr>
          <p:spPr bwMode="auto">
            <a:xfrm>
              <a:off x="3984" y="1632"/>
              <a:ext cx="351" cy="35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a:t>
              </a:r>
              <a:r>
                <a:rPr lang="en-US" sz="1200" baseline="30000">
                  <a:solidFill>
                    <a:schemeClr val="bg1"/>
                  </a:solidFill>
                </a:rPr>
                <a:t>2-</a:t>
              </a:r>
            </a:p>
          </p:txBody>
        </p:sp>
        <p:sp>
          <p:nvSpPr>
            <p:cNvPr id="383015" name="Oval 39"/>
            <p:cNvSpPr>
              <a:spLocks noChangeAspect="1" noChangeArrowheads="1"/>
            </p:cNvSpPr>
            <p:nvPr/>
          </p:nvSpPr>
          <p:spPr bwMode="auto">
            <a:xfrm>
              <a:off x="2832" y="3752"/>
              <a:ext cx="184" cy="18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16" name="Oval 40"/>
            <p:cNvSpPr>
              <a:spLocks noChangeAspect="1" noChangeArrowheads="1"/>
            </p:cNvSpPr>
            <p:nvPr/>
          </p:nvSpPr>
          <p:spPr bwMode="auto">
            <a:xfrm>
              <a:off x="2878" y="1870"/>
              <a:ext cx="98" cy="9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17" name="Oval 41"/>
            <p:cNvSpPr>
              <a:spLocks noChangeAspect="1" noChangeArrowheads="1"/>
            </p:cNvSpPr>
            <p:nvPr/>
          </p:nvSpPr>
          <p:spPr bwMode="auto">
            <a:xfrm>
              <a:off x="2903" y="2448"/>
              <a:ext cx="121" cy="12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18" name="Oval 42"/>
            <p:cNvSpPr>
              <a:spLocks noChangeAspect="1" noChangeArrowheads="1"/>
            </p:cNvSpPr>
            <p:nvPr/>
          </p:nvSpPr>
          <p:spPr bwMode="auto">
            <a:xfrm>
              <a:off x="3984" y="2208"/>
              <a:ext cx="380" cy="38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Se</a:t>
              </a:r>
              <a:r>
                <a:rPr lang="en-US" sz="1200" baseline="30000">
                  <a:solidFill>
                    <a:schemeClr val="bg1"/>
                  </a:solidFill>
                </a:rPr>
                <a:t>2-</a:t>
              </a:r>
            </a:p>
          </p:txBody>
        </p:sp>
        <p:sp>
          <p:nvSpPr>
            <p:cNvPr id="383019" name="Oval 43"/>
            <p:cNvSpPr>
              <a:spLocks noChangeAspect="1" noChangeArrowheads="1"/>
            </p:cNvSpPr>
            <p:nvPr/>
          </p:nvSpPr>
          <p:spPr bwMode="auto">
            <a:xfrm>
              <a:off x="4395" y="2208"/>
              <a:ext cx="357" cy="35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Br</a:t>
              </a:r>
              <a:r>
                <a:rPr lang="en-US" sz="1200" baseline="30000">
                  <a:solidFill>
                    <a:schemeClr val="bg1"/>
                  </a:solidFill>
                </a:rPr>
                <a:t>1-</a:t>
              </a:r>
            </a:p>
          </p:txBody>
        </p:sp>
        <p:sp>
          <p:nvSpPr>
            <p:cNvPr id="383020" name="Oval 44"/>
            <p:cNvSpPr>
              <a:spLocks noChangeAspect="1" noChangeArrowheads="1"/>
            </p:cNvSpPr>
            <p:nvPr/>
          </p:nvSpPr>
          <p:spPr bwMode="auto">
            <a:xfrm>
              <a:off x="2869" y="3061"/>
              <a:ext cx="155" cy="15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3021" name="Oval 45"/>
            <p:cNvSpPr>
              <a:spLocks noChangeAspect="1" noChangeArrowheads="1"/>
            </p:cNvSpPr>
            <p:nvPr/>
          </p:nvSpPr>
          <p:spPr bwMode="auto">
            <a:xfrm>
              <a:off x="3936" y="2832"/>
              <a:ext cx="426" cy="42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Te</a:t>
              </a:r>
              <a:r>
                <a:rPr lang="en-US" sz="1200" baseline="30000">
                  <a:solidFill>
                    <a:schemeClr val="bg1"/>
                  </a:solidFill>
                </a:rPr>
                <a:t>2-</a:t>
              </a:r>
            </a:p>
          </p:txBody>
        </p:sp>
        <p:sp>
          <p:nvSpPr>
            <p:cNvPr id="383022" name="Oval 46"/>
            <p:cNvSpPr>
              <a:spLocks noChangeAspect="1" noChangeArrowheads="1"/>
            </p:cNvSpPr>
            <p:nvPr/>
          </p:nvSpPr>
          <p:spPr bwMode="auto">
            <a:xfrm>
              <a:off x="4385" y="2832"/>
              <a:ext cx="415" cy="4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I</a:t>
              </a:r>
              <a:r>
                <a:rPr lang="en-US" sz="1200" baseline="30000">
                  <a:solidFill>
                    <a:schemeClr val="bg1"/>
                  </a:solidFill>
                </a:rPr>
                <a:t>1-</a:t>
              </a:r>
            </a:p>
          </p:txBody>
        </p:sp>
        <p:sp>
          <p:nvSpPr>
            <p:cNvPr id="383023" name="Text Box 47"/>
            <p:cNvSpPr txBox="1">
              <a:spLocks noChangeArrowheads="1"/>
            </p:cNvSpPr>
            <p:nvPr/>
          </p:nvSpPr>
          <p:spPr bwMode="auto">
            <a:xfrm>
              <a:off x="2832" y="1651"/>
              <a:ext cx="274" cy="173"/>
            </a:xfrm>
            <a:prstGeom prst="rect">
              <a:avLst/>
            </a:prstGeom>
            <a:noFill/>
            <a:ln w="9525">
              <a:noFill/>
              <a:miter lim="800000"/>
              <a:headEnd/>
              <a:tailEnd/>
            </a:ln>
            <a:effectLst/>
          </p:spPr>
          <p:txBody>
            <a:bodyPr wrap="none">
              <a:spAutoFit/>
            </a:bodyPr>
            <a:lstStyle/>
            <a:p>
              <a:r>
                <a:rPr lang="en-US" sz="1200"/>
                <a:t>Al</a:t>
              </a:r>
              <a:r>
                <a:rPr lang="en-US" sz="1200" baseline="30000"/>
                <a:t>3+</a:t>
              </a:r>
              <a:endParaRPr lang="en-US" sz="1200"/>
            </a:p>
          </p:txBody>
        </p:sp>
        <p:sp>
          <p:nvSpPr>
            <p:cNvPr id="383024" name="Text Box 48"/>
            <p:cNvSpPr txBox="1">
              <a:spLocks noChangeArrowheads="1"/>
            </p:cNvSpPr>
            <p:nvPr/>
          </p:nvSpPr>
          <p:spPr bwMode="auto">
            <a:xfrm>
              <a:off x="2832" y="2275"/>
              <a:ext cx="317" cy="173"/>
            </a:xfrm>
            <a:prstGeom prst="rect">
              <a:avLst/>
            </a:prstGeom>
            <a:noFill/>
            <a:ln w="9525">
              <a:noFill/>
              <a:miter lim="800000"/>
              <a:headEnd/>
              <a:tailEnd/>
            </a:ln>
            <a:effectLst/>
          </p:spPr>
          <p:txBody>
            <a:bodyPr wrap="none">
              <a:spAutoFit/>
            </a:bodyPr>
            <a:lstStyle/>
            <a:p>
              <a:r>
                <a:rPr lang="en-US" sz="1200"/>
                <a:t>Ga</a:t>
              </a:r>
              <a:r>
                <a:rPr lang="en-US" sz="1200" baseline="30000"/>
                <a:t>3+</a:t>
              </a:r>
              <a:endParaRPr lang="en-US" sz="1200"/>
            </a:p>
          </p:txBody>
        </p:sp>
        <p:sp>
          <p:nvSpPr>
            <p:cNvPr id="383025" name="Text Box 49"/>
            <p:cNvSpPr txBox="1">
              <a:spLocks noChangeArrowheads="1"/>
            </p:cNvSpPr>
            <p:nvPr/>
          </p:nvSpPr>
          <p:spPr bwMode="auto">
            <a:xfrm>
              <a:off x="2832" y="2880"/>
              <a:ext cx="269" cy="173"/>
            </a:xfrm>
            <a:prstGeom prst="rect">
              <a:avLst/>
            </a:prstGeom>
            <a:noFill/>
            <a:ln w="9525">
              <a:noFill/>
              <a:miter lim="800000"/>
              <a:headEnd/>
              <a:tailEnd/>
            </a:ln>
            <a:effectLst/>
          </p:spPr>
          <p:txBody>
            <a:bodyPr wrap="none">
              <a:spAutoFit/>
            </a:bodyPr>
            <a:lstStyle/>
            <a:p>
              <a:r>
                <a:rPr lang="en-US" sz="1200"/>
                <a:t>In</a:t>
              </a:r>
              <a:r>
                <a:rPr lang="en-US" sz="1200" baseline="30000"/>
                <a:t>3+</a:t>
              </a:r>
              <a:endParaRPr lang="en-US" sz="1200"/>
            </a:p>
          </p:txBody>
        </p:sp>
        <p:sp>
          <p:nvSpPr>
            <p:cNvPr id="383026" name="Text Box 50"/>
            <p:cNvSpPr txBox="1">
              <a:spLocks noChangeArrowheads="1"/>
            </p:cNvSpPr>
            <p:nvPr/>
          </p:nvSpPr>
          <p:spPr bwMode="auto">
            <a:xfrm>
              <a:off x="2784" y="3571"/>
              <a:ext cx="269" cy="173"/>
            </a:xfrm>
            <a:prstGeom prst="rect">
              <a:avLst/>
            </a:prstGeom>
            <a:noFill/>
            <a:ln w="9525">
              <a:noFill/>
              <a:miter lim="800000"/>
              <a:headEnd/>
              <a:tailEnd/>
            </a:ln>
            <a:effectLst/>
          </p:spPr>
          <p:txBody>
            <a:bodyPr wrap="none">
              <a:spAutoFit/>
            </a:bodyPr>
            <a:lstStyle/>
            <a:p>
              <a:r>
                <a:rPr lang="en-US" sz="1200"/>
                <a:t>Tl</a:t>
              </a:r>
              <a:r>
                <a:rPr lang="en-US" sz="1200" baseline="30000"/>
                <a:t>3+</a:t>
              </a:r>
              <a:endParaRPr lang="en-US" sz="1200"/>
            </a:p>
          </p:txBody>
        </p:sp>
      </p:grpSp>
      <p:sp>
        <p:nvSpPr>
          <p:cNvPr id="383027" name="Rectangle 51"/>
          <p:cNvSpPr>
            <a:spLocks noGrp="1" noChangeArrowheads="1"/>
          </p:cNvSpPr>
          <p:nvPr>
            <p:ph type="title"/>
          </p:nvPr>
        </p:nvSpPr>
        <p:spPr>
          <a:xfrm>
            <a:off x="685800" y="381000"/>
            <a:ext cx="7772400" cy="1143000"/>
          </a:xfrm>
          <a:solidFill>
            <a:schemeClr val="bg1"/>
          </a:solidFill>
          <a:ln/>
        </p:spPr>
        <p:txBody>
          <a:bodyPr/>
          <a:lstStyle/>
          <a:p>
            <a:r>
              <a:rPr lang="en-US" sz="4000"/>
              <a:t>Ionic Radii</a:t>
            </a:r>
          </a:p>
        </p:txBody>
      </p:sp>
      <p:sp>
        <p:nvSpPr>
          <p:cNvPr id="383028" name="AutoShape 5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83029" name="Rectangle 53">
            <a:hlinkClick r:id="rId4" tooltip="Wikipedia -  I O N I C   R A D I U S"/>
          </p:cNvPr>
          <p:cNvSpPr>
            <a:spLocks noChangeArrowheads="1"/>
          </p:cNvSpPr>
          <p:nvPr/>
        </p:nvSpPr>
        <p:spPr bwMode="auto">
          <a:xfrm>
            <a:off x="3308350" y="711200"/>
            <a:ext cx="2525713" cy="493713"/>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685800" y="304800"/>
            <a:ext cx="7772400" cy="1143000"/>
          </a:xfrm>
        </p:spPr>
        <p:txBody>
          <a:bodyPr/>
          <a:lstStyle/>
          <a:p>
            <a:r>
              <a:rPr lang="en-US" sz="4000"/>
              <a:t>Trends in Atomic and Ionic Size</a:t>
            </a:r>
          </a:p>
        </p:txBody>
      </p:sp>
      <p:grpSp>
        <p:nvGrpSpPr>
          <p:cNvPr id="194566" name="Group 6"/>
          <p:cNvGrpSpPr>
            <a:grpSpLocks/>
          </p:cNvGrpSpPr>
          <p:nvPr/>
        </p:nvGrpSpPr>
        <p:grpSpPr bwMode="auto">
          <a:xfrm>
            <a:off x="381000" y="2438400"/>
            <a:ext cx="1033463" cy="4114800"/>
            <a:chOff x="240" y="1536"/>
            <a:chExt cx="651" cy="2592"/>
          </a:xfrm>
        </p:grpSpPr>
        <p:sp>
          <p:nvSpPr>
            <p:cNvPr id="194567" name="Text Box 7"/>
            <p:cNvSpPr txBox="1">
              <a:spLocks noChangeArrowheads="1"/>
            </p:cNvSpPr>
            <p:nvPr/>
          </p:nvSpPr>
          <p:spPr bwMode="auto">
            <a:xfrm>
              <a:off x="384" y="2016"/>
              <a:ext cx="302" cy="192"/>
            </a:xfrm>
            <a:prstGeom prst="rect">
              <a:avLst/>
            </a:prstGeom>
            <a:noFill/>
            <a:ln w="9525">
              <a:noFill/>
              <a:miter lim="800000"/>
              <a:headEnd/>
              <a:tailEnd/>
            </a:ln>
            <a:effectLst/>
          </p:spPr>
          <p:txBody>
            <a:bodyPr wrap="none">
              <a:spAutoFit/>
            </a:bodyPr>
            <a:lstStyle/>
            <a:p>
              <a:r>
                <a:rPr lang="en-US" sz="1400"/>
                <a:t>152</a:t>
              </a:r>
            </a:p>
          </p:txBody>
        </p:sp>
        <p:sp>
          <p:nvSpPr>
            <p:cNvPr id="194568" name="Text Box 8"/>
            <p:cNvSpPr txBox="1">
              <a:spLocks noChangeArrowheads="1"/>
            </p:cNvSpPr>
            <p:nvPr/>
          </p:nvSpPr>
          <p:spPr bwMode="auto">
            <a:xfrm>
              <a:off x="384" y="2976"/>
              <a:ext cx="302" cy="192"/>
            </a:xfrm>
            <a:prstGeom prst="rect">
              <a:avLst/>
            </a:prstGeom>
            <a:noFill/>
            <a:ln w="9525">
              <a:noFill/>
              <a:miter lim="800000"/>
              <a:headEnd/>
              <a:tailEnd/>
            </a:ln>
            <a:effectLst/>
          </p:spPr>
          <p:txBody>
            <a:bodyPr wrap="none">
              <a:spAutoFit/>
            </a:bodyPr>
            <a:lstStyle/>
            <a:p>
              <a:r>
                <a:rPr lang="en-US" sz="1400"/>
                <a:t>186</a:t>
              </a:r>
            </a:p>
          </p:txBody>
        </p:sp>
        <p:sp>
          <p:nvSpPr>
            <p:cNvPr id="194569" name="Text Box 9"/>
            <p:cNvSpPr txBox="1">
              <a:spLocks noChangeArrowheads="1"/>
            </p:cNvSpPr>
            <p:nvPr/>
          </p:nvSpPr>
          <p:spPr bwMode="auto">
            <a:xfrm>
              <a:off x="418" y="3936"/>
              <a:ext cx="302" cy="192"/>
            </a:xfrm>
            <a:prstGeom prst="rect">
              <a:avLst/>
            </a:prstGeom>
            <a:noFill/>
            <a:ln w="9525">
              <a:noFill/>
              <a:miter lim="800000"/>
              <a:headEnd/>
              <a:tailEnd/>
            </a:ln>
            <a:effectLst/>
          </p:spPr>
          <p:txBody>
            <a:bodyPr wrap="none">
              <a:spAutoFit/>
            </a:bodyPr>
            <a:lstStyle/>
            <a:p>
              <a:r>
                <a:rPr lang="en-US" sz="1400"/>
                <a:t>227</a:t>
              </a:r>
            </a:p>
          </p:txBody>
        </p:sp>
        <p:sp>
          <p:nvSpPr>
            <p:cNvPr id="194570" name="Oval 10"/>
            <p:cNvSpPr>
              <a:spLocks noChangeAspect="1" noChangeArrowheads="1"/>
            </p:cNvSpPr>
            <p:nvPr/>
          </p:nvSpPr>
          <p:spPr bwMode="auto">
            <a:xfrm>
              <a:off x="336" y="1536"/>
              <a:ext cx="438" cy="438"/>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Li</a:t>
              </a:r>
            </a:p>
          </p:txBody>
        </p:sp>
        <p:sp>
          <p:nvSpPr>
            <p:cNvPr id="194571" name="Oval 11"/>
            <p:cNvSpPr>
              <a:spLocks noChangeAspect="1" noChangeArrowheads="1"/>
            </p:cNvSpPr>
            <p:nvPr/>
          </p:nvSpPr>
          <p:spPr bwMode="auto">
            <a:xfrm>
              <a:off x="288" y="2400"/>
              <a:ext cx="530" cy="530"/>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Na</a:t>
              </a:r>
            </a:p>
          </p:txBody>
        </p:sp>
        <p:sp>
          <p:nvSpPr>
            <p:cNvPr id="194572" name="Oval 12"/>
            <p:cNvSpPr>
              <a:spLocks noChangeAspect="1" noChangeArrowheads="1"/>
            </p:cNvSpPr>
            <p:nvPr/>
          </p:nvSpPr>
          <p:spPr bwMode="auto">
            <a:xfrm>
              <a:off x="240" y="3264"/>
              <a:ext cx="651" cy="651"/>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K</a:t>
              </a:r>
            </a:p>
          </p:txBody>
        </p:sp>
      </p:grpSp>
      <p:grpSp>
        <p:nvGrpSpPr>
          <p:cNvPr id="194640" name="Group 80"/>
          <p:cNvGrpSpPr>
            <a:grpSpLocks/>
          </p:cNvGrpSpPr>
          <p:nvPr/>
        </p:nvGrpSpPr>
        <p:grpSpPr bwMode="auto">
          <a:xfrm>
            <a:off x="2286000" y="2551113"/>
            <a:ext cx="739775" cy="954087"/>
            <a:chOff x="1440" y="1607"/>
            <a:chExt cx="466" cy="601"/>
          </a:xfrm>
        </p:grpSpPr>
        <p:sp>
          <p:nvSpPr>
            <p:cNvPr id="194573" name="Text Box 13"/>
            <p:cNvSpPr txBox="1">
              <a:spLocks noChangeArrowheads="1"/>
            </p:cNvSpPr>
            <p:nvPr/>
          </p:nvSpPr>
          <p:spPr bwMode="auto">
            <a:xfrm>
              <a:off x="1440" y="2016"/>
              <a:ext cx="240" cy="192"/>
            </a:xfrm>
            <a:prstGeom prst="rect">
              <a:avLst/>
            </a:prstGeom>
            <a:noFill/>
            <a:ln w="9525">
              <a:noFill/>
              <a:miter lim="800000"/>
              <a:headEnd/>
              <a:tailEnd/>
            </a:ln>
            <a:effectLst/>
          </p:spPr>
          <p:txBody>
            <a:bodyPr wrap="none">
              <a:spAutoFit/>
            </a:bodyPr>
            <a:lstStyle/>
            <a:p>
              <a:r>
                <a:rPr lang="en-US" sz="1400"/>
                <a:t>60</a:t>
              </a:r>
            </a:p>
          </p:txBody>
        </p:sp>
        <p:sp>
          <p:nvSpPr>
            <p:cNvPr id="194575" name="Oval 15"/>
            <p:cNvSpPr>
              <a:spLocks noChangeAspect="1" noChangeArrowheads="1"/>
            </p:cNvSpPr>
            <p:nvPr/>
          </p:nvSpPr>
          <p:spPr bwMode="auto">
            <a:xfrm>
              <a:off x="1488" y="1776"/>
              <a:ext cx="173" cy="173"/>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endParaRPr lang="en-US"/>
            </a:p>
          </p:txBody>
        </p:sp>
        <p:sp>
          <p:nvSpPr>
            <p:cNvPr id="194578" name="Text Box 18"/>
            <p:cNvSpPr txBox="1">
              <a:spLocks noChangeArrowheads="1"/>
            </p:cNvSpPr>
            <p:nvPr/>
          </p:nvSpPr>
          <p:spPr bwMode="auto">
            <a:xfrm>
              <a:off x="1622" y="1607"/>
              <a:ext cx="284" cy="231"/>
            </a:xfrm>
            <a:prstGeom prst="rect">
              <a:avLst/>
            </a:prstGeom>
            <a:noFill/>
            <a:ln w="9525">
              <a:noFill/>
              <a:miter lim="800000"/>
              <a:headEnd/>
              <a:tailEnd/>
            </a:ln>
            <a:effectLst/>
          </p:spPr>
          <p:txBody>
            <a:bodyPr wrap="none">
              <a:spAutoFit/>
            </a:bodyPr>
            <a:lstStyle/>
            <a:p>
              <a:r>
                <a:rPr lang="en-US"/>
                <a:t>Li</a:t>
              </a:r>
              <a:r>
                <a:rPr lang="en-US" baseline="30000"/>
                <a:t>+</a:t>
              </a:r>
            </a:p>
          </p:txBody>
        </p:sp>
      </p:grpSp>
      <p:grpSp>
        <p:nvGrpSpPr>
          <p:cNvPr id="194641" name="Group 81"/>
          <p:cNvGrpSpPr>
            <a:grpSpLocks/>
          </p:cNvGrpSpPr>
          <p:nvPr/>
        </p:nvGrpSpPr>
        <p:grpSpPr bwMode="auto">
          <a:xfrm>
            <a:off x="2438400" y="3810000"/>
            <a:ext cx="914400" cy="990600"/>
            <a:chOff x="1536" y="2400"/>
            <a:chExt cx="576" cy="624"/>
          </a:xfrm>
        </p:grpSpPr>
        <p:sp>
          <p:nvSpPr>
            <p:cNvPr id="194576" name="Oval 16"/>
            <p:cNvSpPr>
              <a:spLocks noChangeAspect="1" noChangeArrowheads="1"/>
            </p:cNvSpPr>
            <p:nvPr/>
          </p:nvSpPr>
          <p:spPr bwMode="auto">
            <a:xfrm>
              <a:off x="1536" y="2544"/>
              <a:ext cx="271" cy="271"/>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endParaRPr lang="en-US" sz="1600" baseline="30000"/>
            </a:p>
          </p:txBody>
        </p:sp>
        <p:sp>
          <p:nvSpPr>
            <p:cNvPr id="194579" name="Text Box 19"/>
            <p:cNvSpPr txBox="1">
              <a:spLocks noChangeArrowheads="1"/>
            </p:cNvSpPr>
            <p:nvPr/>
          </p:nvSpPr>
          <p:spPr bwMode="auto">
            <a:xfrm>
              <a:off x="1536" y="2832"/>
              <a:ext cx="240" cy="192"/>
            </a:xfrm>
            <a:prstGeom prst="rect">
              <a:avLst/>
            </a:prstGeom>
            <a:noFill/>
            <a:ln w="9525">
              <a:noFill/>
              <a:miter lim="800000"/>
              <a:headEnd/>
              <a:tailEnd/>
            </a:ln>
            <a:effectLst/>
          </p:spPr>
          <p:txBody>
            <a:bodyPr wrap="none">
              <a:spAutoFit/>
            </a:bodyPr>
            <a:lstStyle/>
            <a:p>
              <a:r>
                <a:rPr lang="en-US" sz="1400"/>
                <a:t>95</a:t>
              </a:r>
            </a:p>
          </p:txBody>
        </p:sp>
        <p:sp>
          <p:nvSpPr>
            <p:cNvPr id="194581" name="Text Box 21"/>
            <p:cNvSpPr txBox="1">
              <a:spLocks noChangeArrowheads="1"/>
            </p:cNvSpPr>
            <p:nvPr/>
          </p:nvSpPr>
          <p:spPr bwMode="auto">
            <a:xfrm>
              <a:off x="1728" y="2400"/>
              <a:ext cx="384" cy="231"/>
            </a:xfrm>
            <a:prstGeom prst="rect">
              <a:avLst/>
            </a:prstGeom>
            <a:noFill/>
            <a:ln w="9525">
              <a:noFill/>
              <a:miter lim="800000"/>
              <a:headEnd/>
              <a:tailEnd/>
            </a:ln>
            <a:effectLst/>
          </p:spPr>
          <p:txBody>
            <a:bodyPr wrap="none">
              <a:spAutoFit/>
            </a:bodyPr>
            <a:lstStyle/>
            <a:p>
              <a:r>
                <a:rPr lang="en-US"/>
                <a:t>Na+</a:t>
              </a:r>
            </a:p>
          </p:txBody>
        </p:sp>
      </p:grpSp>
      <p:grpSp>
        <p:nvGrpSpPr>
          <p:cNvPr id="194642" name="Group 82"/>
          <p:cNvGrpSpPr>
            <a:grpSpLocks/>
          </p:cNvGrpSpPr>
          <p:nvPr/>
        </p:nvGrpSpPr>
        <p:grpSpPr bwMode="auto">
          <a:xfrm>
            <a:off x="2514600" y="5181600"/>
            <a:ext cx="927100" cy="1219200"/>
            <a:chOff x="1584" y="3264"/>
            <a:chExt cx="584" cy="768"/>
          </a:xfrm>
        </p:grpSpPr>
        <p:sp>
          <p:nvSpPr>
            <p:cNvPr id="194577" name="Oval 17"/>
            <p:cNvSpPr>
              <a:spLocks noChangeAspect="1" noChangeArrowheads="1"/>
            </p:cNvSpPr>
            <p:nvPr/>
          </p:nvSpPr>
          <p:spPr bwMode="auto">
            <a:xfrm>
              <a:off x="1584" y="3408"/>
              <a:ext cx="380" cy="380"/>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endParaRPr lang="en-US" sz="1600" baseline="30000"/>
            </a:p>
          </p:txBody>
        </p:sp>
        <p:sp>
          <p:nvSpPr>
            <p:cNvPr id="194580" name="Text Box 20"/>
            <p:cNvSpPr txBox="1">
              <a:spLocks noChangeArrowheads="1"/>
            </p:cNvSpPr>
            <p:nvPr/>
          </p:nvSpPr>
          <p:spPr bwMode="auto">
            <a:xfrm>
              <a:off x="1618" y="3840"/>
              <a:ext cx="302" cy="192"/>
            </a:xfrm>
            <a:prstGeom prst="rect">
              <a:avLst/>
            </a:prstGeom>
            <a:noFill/>
            <a:ln w="9525">
              <a:noFill/>
              <a:miter lim="800000"/>
              <a:headEnd/>
              <a:tailEnd/>
            </a:ln>
            <a:effectLst/>
          </p:spPr>
          <p:txBody>
            <a:bodyPr wrap="none">
              <a:spAutoFit/>
            </a:bodyPr>
            <a:lstStyle/>
            <a:p>
              <a:r>
                <a:rPr lang="en-US" sz="1400"/>
                <a:t>133</a:t>
              </a:r>
            </a:p>
          </p:txBody>
        </p:sp>
        <p:sp>
          <p:nvSpPr>
            <p:cNvPr id="194582" name="Text Box 22"/>
            <p:cNvSpPr txBox="1">
              <a:spLocks noChangeArrowheads="1"/>
            </p:cNvSpPr>
            <p:nvPr/>
          </p:nvSpPr>
          <p:spPr bwMode="auto">
            <a:xfrm>
              <a:off x="1872" y="3264"/>
              <a:ext cx="296" cy="231"/>
            </a:xfrm>
            <a:prstGeom prst="rect">
              <a:avLst/>
            </a:prstGeom>
            <a:noFill/>
            <a:ln w="9525">
              <a:noFill/>
              <a:miter lim="800000"/>
              <a:headEnd/>
              <a:tailEnd/>
            </a:ln>
            <a:effectLst/>
          </p:spPr>
          <p:txBody>
            <a:bodyPr wrap="none">
              <a:spAutoFit/>
            </a:bodyPr>
            <a:lstStyle/>
            <a:p>
              <a:r>
                <a:rPr lang="en-US"/>
                <a:t>K+</a:t>
              </a:r>
            </a:p>
          </p:txBody>
        </p:sp>
      </p:grpSp>
      <p:sp>
        <p:nvSpPr>
          <p:cNvPr id="194563" name="Line 3"/>
          <p:cNvSpPr>
            <a:spLocks noChangeShapeType="1"/>
          </p:cNvSpPr>
          <p:nvPr/>
        </p:nvSpPr>
        <p:spPr bwMode="auto">
          <a:xfrm>
            <a:off x="1447800" y="28956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4564" name="Line 4"/>
          <p:cNvSpPr>
            <a:spLocks noChangeShapeType="1"/>
          </p:cNvSpPr>
          <p:nvPr/>
        </p:nvSpPr>
        <p:spPr bwMode="auto">
          <a:xfrm>
            <a:off x="1676400" y="56388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4565" name="Line 5"/>
          <p:cNvSpPr>
            <a:spLocks noChangeShapeType="1"/>
          </p:cNvSpPr>
          <p:nvPr/>
        </p:nvSpPr>
        <p:spPr bwMode="auto">
          <a:xfrm>
            <a:off x="1524000" y="4184650"/>
            <a:ext cx="762000" cy="0"/>
          </a:xfrm>
          <a:prstGeom prst="line">
            <a:avLst/>
          </a:prstGeom>
          <a:noFill/>
          <a:ln w="9525">
            <a:solidFill>
              <a:schemeClr val="tx1"/>
            </a:solidFill>
            <a:round/>
            <a:headEnd/>
            <a:tailEnd type="triangle" w="med" len="med"/>
          </a:ln>
          <a:effectLst/>
        </p:spPr>
        <p:txBody>
          <a:bodyPr/>
          <a:lstStyle/>
          <a:p>
            <a:endParaRPr lang="en-US"/>
          </a:p>
        </p:txBody>
      </p:sp>
      <p:grpSp>
        <p:nvGrpSpPr>
          <p:cNvPr id="194583" name="Group 23"/>
          <p:cNvGrpSpPr>
            <a:grpSpLocks/>
          </p:cNvGrpSpPr>
          <p:nvPr/>
        </p:nvGrpSpPr>
        <p:grpSpPr bwMode="auto">
          <a:xfrm>
            <a:off x="1295400" y="3505200"/>
            <a:ext cx="615950" cy="533400"/>
            <a:chOff x="816" y="1344"/>
            <a:chExt cx="388" cy="336"/>
          </a:xfrm>
        </p:grpSpPr>
        <p:sp>
          <p:nvSpPr>
            <p:cNvPr id="194584" name="Freeform 24"/>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585" name="Text Box 25"/>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586" name="Group 26"/>
          <p:cNvGrpSpPr>
            <a:grpSpLocks/>
          </p:cNvGrpSpPr>
          <p:nvPr/>
        </p:nvGrpSpPr>
        <p:grpSpPr bwMode="auto">
          <a:xfrm>
            <a:off x="1441450" y="4953000"/>
            <a:ext cx="615950" cy="533400"/>
            <a:chOff x="816" y="1344"/>
            <a:chExt cx="388" cy="336"/>
          </a:xfrm>
        </p:grpSpPr>
        <p:sp>
          <p:nvSpPr>
            <p:cNvPr id="194587" name="Freeform 27"/>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588" name="Text Box 28"/>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589" name="Group 29"/>
          <p:cNvGrpSpPr>
            <a:grpSpLocks/>
          </p:cNvGrpSpPr>
          <p:nvPr/>
        </p:nvGrpSpPr>
        <p:grpSpPr bwMode="auto">
          <a:xfrm>
            <a:off x="1295400" y="2133600"/>
            <a:ext cx="615950" cy="533400"/>
            <a:chOff x="816" y="1344"/>
            <a:chExt cx="388" cy="336"/>
          </a:xfrm>
        </p:grpSpPr>
        <p:sp>
          <p:nvSpPr>
            <p:cNvPr id="194590" name="Freeform 30"/>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591" name="Text Box 31"/>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sp>
        <p:nvSpPr>
          <p:cNvPr id="194598" name="Line 38"/>
          <p:cNvSpPr>
            <a:spLocks noChangeShapeType="1"/>
          </p:cNvSpPr>
          <p:nvPr/>
        </p:nvSpPr>
        <p:spPr bwMode="auto">
          <a:xfrm>
            <a:off x="6934200" y="28956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4599" name="Line 39"/>
          <p:cNvSpPr>
            <a:spLocks noChangeShapeType="1"/>
          </p:cNvSpPr>
          <p:nvPr/>
        </p:nvSpPr>
        <p:spPr bwMode="auto">
          <a:xfrm>
            <a:off x="7010400" y="4191000"/>
            <a:ext cx="762000" cy="0"/>
          </a:xfrm>
          <a:prstGeom prst="line">
            <a:avLst/>
          </a:prstGeom>
          <a:noFill/>
          <a:ln w="9525">
            <a:solidFill>
              <a:schemeClr val="tx1"/>
            </a:solidFill>
            <a:round/>
            <a:headEnd/>
            <a:tailEnd type="triangle" w="med" len="med"/>
          </a:ln>
          <a:effectLst/>
        </p:spPr>
        <p:txBody>
          <a:bodyPr/>
          <a:lstStyle/>
          <a:p>
            <a:endParaRPr lang="en-US"/>
          </a:p>
        </p:txBody>
      </p:sp>
      <p:sp>
        <p:nvSpPr>
          <p:cNvPr id="194600" name="Line 40"/>
          <p:cNvSpPr>
            <a:spLocks noChangeShapeType="1"/>
          </p:cNvSpPr>
          <p:nvPr/>
        </p:nvSpPr>
        <p:spPr bwMode="auto">
          <a:xfrm>
            <a:off x="7010400" y="5638800"/>
            <a:ext cx="762000" cy="0"/>
          </a:xfrm>
          <a:prstGeom prst="line">
            <a:avLst/>
          </a:prstGeom>
          <a:noFill/>
          <a:ln w="9525">
            <a:solidFill>
              <a:schemeClr val="tx1"/>
            </a:solidFill>
            <a:round/>
            <a:headEnd/>
            <a:tailEnd type="triangle" w="med" len="med"/>
          </a:ln>
          <a:effectLst/>
        </p:spPr>
        <p:txBody>
          <a:bodyPr/>
          <a:lstStyle/>
          <a:p>
            <a:endParaRPr lang="en-US"/>
          </a:p>
        </p:txBody>
      </p:sp>
      <p:grpSp>
        <p:nvGrpSpPr>
          <p:cNvPr id="194644" name="Group 84"/>
          <p:cNvGrpSpPr>
            <a:grpSpLocks/>
          </p:cNvGrpSpPr>
          <p:nvPr/>
        </p:nvGrpSpPr>
        <p:grpSpPr bwMode="auto">
          <a:xfrm>
            <a:off x="7835900" y="2578100"/>
            <a:ext cx="622300" cy="1003300"/>
            <a:chOff x="4936" y="1624"/>
            <a:chExt cx="392" cy="632"/>
          </a:xfrm>
        </p:grpSpPr>
        <p:sp>
          <p:nvSpPr>
            <p:cNvPr id="194596" name="Oval 36"/>
            <p:cNvSpPr>
              <a:spLocks noChangeAspect="1" noChangeArrowheads="1"/>
            </p:cNvSpPr>
            <p:nvPr/>
          </p:nvSpPr>
          <p:spPr bwMode="auto">
            <a:xfrm>
              <a:off x="4936" y="1624"/>
              <a:ext cx="392" cy="392"/>
            </a:xfrm>
            <a:prstGeom prst="ellipse">
              <a:avLst/>
            </a:prstGeom>
            <a:gradFill rotWithShape="1">
              <a:gsLst>
                <a:gs pos="0">
                  <a:srgbClr val="FF9900"/>
                </a:gs>
                <a:gs pos="100000">
                  <a:srgbClr val="FFD8BD"/>
                </a:gs>
              </a:gsLst>
              <a:lin ang="2700000" scaled="1"/>
            </a:gradFill>
            <a:ln w="9525">
              <a:solidFill>
                <a:schemeClr val="tx1"/>
              </a:solidFill>
              <a:round/>
              <a:headEnd/>
              <a:tailEnd/>
            </a:ln>
            <a:effectLst/>
          </p:spPr>
          <p:txBody>
            <a:bodyPr wrap="none" anchor="ctr"/>
            <a:lstStyle/>
            <a:p>
              <a:pPr algn="ctr"/>
              <a:r>
                <a:rPr lang="en-US"/>
                <a:t>F</a:t>
              </a:r>
              <a:r>
                <a:rPr lang="en-US" baseline="30000"/>
                <a:t>-</a:t>
              </a:r>
            </a:p>
          </p:txBody>
        </p:sp>
        <p:sp>
          <p:nvSpPr>
            <p:cNvPr id="194601" name="Text Box 41"/>
            <p:cNvSpPr txBox="1">
              <a:spLocks noChangeArrowheads="1"/>
            </p:cNvSpPr>
            <p:nvPr/>
          </p:nvSpPr>
          <p:spPr bwMode="auto">
            <a:xfrm>
              <a:off x="4944" y="2064"/>
              <a:ext cx="302" cy="192"/>
            </a:xfrm>
            <a:prstGeom prst="rect">
              <a:avLst/>
            </a:prstGeom>
            <a:noFill/>
            <a:ln w="9525">
              <a:noFill/>
              <a:miter lim="800000"/>
              <a:headEnd/>
              <a:tailEnd/>
            </a:ln>
            <a:effectLst/>
          </p:spPr>
          <p:txBody>
            <a:bodyPr wrap="none">
              <a:spAutoFit/>
            </a:bodyPr>
            <a:lstStyle/>
            <a:p>
              <a:r>
                <a:rPr lang="en-US" sz="1400"/>
                <a:t>136</a:t>
              </a:r>
            </a:p>
          </p:txBody>
        </p:sp>
      </p:grpSp>
      <p:grpSp>
        <p:nvGrpSpPr>
          <p:cNvPr id="194645" name="Group 85"/>
          <p:cNvGrpSpPr>
            <a:grpSpLocks/>
          </p:cNvGrpSpPr>
          <p:nvPr/>
        </p:nvGrpSpPr>
        <p:grpSpPr bwMode="auto">
          <a:xfrm>
            <a:off x="7940675" y="3825875"/>
            <a:ext cx="822325" cy="1203325"/>
            <a:chOff x="5002" y="2410"/>
            <a:chExt cx="518" cy="758"/>
          </a:xfrm>
        </p:grpSpPr>
        <p:sp>
          <p:nvSpPr>
            <p:cNvPr id="194597" name="Oval 37"/>
            <p:cNvSpPr>
              <a:spLocks noChangeAspect="1" noChangeArrowheads="1"/>
            </p:cNvSpPr>
            <p:nvPr/>
          </p:nvSpPr>
          <p:spPr bwMode="auto">
            <a:xfrm>
              <a:off x="5002" y="2410"/>
              <a:ext cx="518" cy="518"/>
            </a:xfrm>
            <a:prstGeom prst="ellipse">
              <a:avLst/>
            </a:prstGeom>
            <a:gradFill rotWithShape="1">
              <a:gsLst>
                <a:gs pos="0">
                  <a:srgbClr val="FF9900"/>
                </a:gs>
                <a:gs pos="100000">
                  <a:srgbClr val="FFD8BD"/>
                </a:gs>
              </a:gsLst>
              <a:lin ang="2700000" scaled="1"/>
            </a:gradFill>
            <a:ln w="9525">
              <a:solidFill>
                <a:schemeClr val="tx1"/>
              </a:solidFill>
              <a:round/>
              <a:headEnd/>
              <a:tailEnd/>
            </a:ln>
            <a:effectLst/>
          </p:spPr>
          <p:txBody>
            <a:bodyPr wrap="none" anchor="ctr"/>
            <a:lstStyle/>
            <a:p>
              <a:pPr algn="ctr"/>
              <a:r>
                <a:rPr lang="en-US"/>
                <a:t>Cl</a:t>
              </a:r>
              <a:r>
                <a:rPr lang="en-US" baseline="30000"/>
                <a:t>-</a:t>
              </a:r>
            </a:p>
          </p:txBody>
        </p:sp>
        <p:sp>
          <p:nvSpPr>
            <p:cNvPr id="194602" name="Text Box 42"/>
            <p:cNvSpPr txBox="1">
              <a:spLocks noChangeArrowheads="1"/>
            </p:cNvSpPr>
            <p:nvPr/>
          </p:nvSpPr>
          <p:spPr bwMode="auto">
            <a:xfrm>
              <a:off x="5088" y="2976"/>
              <a:ext cx="302" cy="192"/>
            </a:xfrm>
            <a:prstGeom prst="rect">
              <a:avLst/>
            </a:prstGeom>
            <a:noFill/>
            <a:ln w="9525">
              <a:noFill/>
              <a:miter lim="800000"/>
              <a:headEnd/>
              <a:tailEnd/>
            </a:ln>
            <a:effectLst/>
          </p:spPr>
          <p:txBody>
            <a:bodyPr wrap="none">
              <a:spAutoFit/>
            </a:bodyPr>
            <a:lstStyle/>
            <a:p>
              <a:r>
                <a:rPr lang="en-US" sz="1400"/>
                <a:t>181</a:t>
              </a:r>
            </a:p>
          </p:txBody>
        </p:sp>
      </p:grpSp>
      <p:grpSp>
        <p:nvGrpSpPr>
          <p:cNvPr id="194646" name="Group 86"/>
          <p:cNvGrpSpPr>
            <a:grpSpLocks/>
          </p:cNvGrpSpPr>
          <p:nvPr/>
        </p:nvGrpSpPr>
        <p:grpSpPr bwMode="auto">
          <a:xfrm>
            <a:off x="7951788" y="5208588"/>
            <a:ext cx="887412" cy="1268412"/>
            <a:chOff x="5009" y="3281"/>
            <a:chExt cx="559" cy="799"/>
          </a:xfrm>
        </p:grpSpPr>
        <p:sp>
          <p:nvSpPr>
            <p:cNvPr id="194595" name="Oval 35"/>
            <p:cNvSpPr>
              <a:spLocks noChangeAspect="1" noChangeArrowheads="1"/>
            </p:cNvSpPr>
            <p:nvPr/>
          </p:nvSpPr>
          <p:spPr bwMode="auto">
            <a:xfrm>
              <a:off x="5009" y="3281"/>
              <a:ext cx="559" cy="559"/>
            </a:xfrm>
            <a:prstGeom prst="ellipse">
              <a:avLst/>
            </a:prstGeom>
            <a:gradFill rotWithShape="1">
              <a:gsLst>
                <a:gs pos="0">
                  <a:srgbClr val="FF9900"/>
                </a:gs>
                <a:gs pos="100000">
                  <a:srgbClr val="FFD8BD"/>
                </a:gs>
              </a:gsLst>
              <a:lin ang="2700000" scaled="1"/>
            </a:gradFill>
            <a:ln w="9525">
              <a:solidFill>
                <a:schemeClr val="tx1"/>
              </a:solidFill>
              <a:round/>
              <a:headEnd/>
              <a:tailEnd/>
            </a:ln>
            <a:effectLst/>
          </p:spPr>
          <p:txBody>
            <a:bodyPr wrap="none" anchor="ctr"/>
            <a:lstStyle/>
            <a:p>
              <a:pPr algn="ctr"/>
              <a:r>
                <a:rPr lang="en-US"/>
                <a:t>Br</a:t>
              </a:r>
              <a:r>
                <a:rPr lang="en-US" baseline="30000"/>
                <a:t>-</a:t>
              </a:r>
            </a:p>
          </p:txBody>
        </p:sp>
        <p:sp>
          <p:nvSpPr>
            <p:cNvPr id="194603" name="Text Box 43"/>
            <p:cNvSpPr txBox="1">
              <a:spLocks noChangeArrowheads="1"/>
            </p:cNvSpPr>
            <p:nvPr/>
          </p:nvSpPr>
          <p:spPr bwMode="auto">
            <a:xfrm>
              <a:off x="5136" y="3888"/>
              <a:ext cx="302" cy="192"/>
            </a:xfrm>
            <a:prstGeom prst="rect">
              <a:avLst/>
            </a:prstGeom>
            <a:noFill/>
            <a:ln w="9525">
              <a:noFill/>
              <a:miter lim="800000"/>
              <a:headEnd/>
              <a:tailEnd/>
            </a:ln>
            <a:effectLst/>
          </p:spPr>
          <p:txBody>
            <a:bodyPr wrap="none">
              <a:spAutoFit/>
            </a:bodyPr>
            <a:lstStyle/>
            <a:p>
              <a:r>
                <a:rPr lang="en-US" sz="1400"/>
                <a:t>195</a:t>
              </a:r>
            </a:p>
          </p:txBody>
        </p:sp>
      </p:grpSp>
      <p:grpSp>
        <p:nvGrpSpPr>
          <p:cNvPr id="194643" name="Group 83"/>
          <p:cNvGrpSpPr>
            <a:grpSpLocks/>
          </p:cNvGrpSpPr>
          <p:nvPr/>
        </p:nvGrpSpPr>
        <p:grpSpPr bwMode="auto">
          <a:xfrm>
            <a:off x="6324600" y="2755900"/>
            <a:ext cx="523875" cy="3568700"/>
            <a:chOff x="3984" y="1736"/>
            <a:chExt cx="330" cy="2248"/>
          </a:xfrm>
        </p:grpSpPr>
        <p:sp>
          <p:nvSpPr>
            <p:cNvPr id="194592" name="Oval 32"/>
            <p:cNvSpPr>
              <a:spLocks noChangeAspect="1" noChangeArrowheads="1"/>
            </p:cNvSpPr>
            <p:nvPr/>
          </p:nvSpPr>
          <p:spPr bwMode="auto">
            <a:xfrm>
              <a:off x="4040" y="1736"/>
              <a:ext cx="184" cy="184"/>
            </a:xfrm>
            <a:prstGeom prst="ellipse">
              <a:avLst/>
            </a:prstGeom>
            <a:gradFill rotWithShape="1">
              <a:gsLst>
                <a:gs pos="0">
                  <a:schemeClr val="folHlink"/>
                </a:gs>
                <a:gs pos="100000">
                  <a:srgbClr val="CCFF99"/>
                </a:gs>
              </a:gsLst>
              <a:lin ang="2700000" scaled="1"/>
            </a:gradFill>
            <a:ln w="9525">
              <a:solidFill>
                <a:schemeClr val="tx1"/>
              </a:solidFill>
              <a:round/>
              <a:headEnd/>
              <a:tailEnd/>
            </a:ln>
            <a:effectLst/>
          </p:spPr>
          <p:txBody>
            <a:bodyPr wrap="none" anchor="ctr"/>
            <a:lstStyle/>
            <a:p>
              <a:pPr algn="ctr"/>
              <a:r>
                <a:rPr lang="en-US"/>
                <a:t>F</a:t>
              </a:r>
            </a:p>
          </p:txBody>
        </p:sp>
        <p:sp>
          <p:nvSpPr>
            <p:cNvPr id="194593" name="Oval 33"/>
            <p:cNvSpPr>
              <a:spLocks noChangeAspect="1" noChangeArrowheads="1"/>
            </p:cNvSpPr>
            <p:nvPr/>
          </p:nvSpPr>
          <p:spPr bwMode="auto">
            <a:xfrm>
              <a:off x="4032" y="2502"/>
              <a:ext cx="282" cy="282"/>
            </a:xfrm>
            <a:prstGeom prst="ellipse">
              <a:avLst/>
            </a:prstGeom>
            <a:gradFill rotWithShape="1">
              <a:gsLst>
                <a:gs pos="0">
                  <a:schemeClr val="folHlink"/>
                </a:gs>
                <a:gs pos="100000">
                  <a:srgbClr val="CCFF99"/>
                </a:gs>
              </a:gsLst>
              <a:lin ang="2700000" scaled="1"/>
            </a:gradFill>
            <a:ln w="9525">
              <a:solidFill>
                <a:schemeClr val="tx1"/>
              </a:solidFill>
              <a:round/>
              <a:headEnd/>
              <a:tailEnd/>
            </a:ln>
            <a:effectLst/>
          </p:spPr>
          <p:txBody>
            <a:bodyPr wrap="none" anchor="ctr"/>
            <a:lstStyle/>
            <a:p>
              <a:pPr algn="ctr"/>
              <a:r>
                <a:rPr lang="en-US"/>
                <a:t>Cl</a:t>
              </a:r>
            </a:p>
          </p:txBody>
        </p:sp>
        <p:sp>
          <p:nvSpPr>
            <p:cNvPr id="194594" name="Oval 34"/>
            <p:cNvSpPr>
              <a:spLocks noChangeAspect="1" noChangeArrowheads="1"/>
            </p:cNvSpPr>
            <p:nvPr/>
          </p:nvSpPr>
          <p:spPr bwMode="auto">
            <a:xfrm>
              <a:off x="3984" y="3416"/>
              <a:ext cx="328" cy="328"/>
            </a:xfrm>
            <a:prstGeom prst="ellipse">
              <a:avLst/>
            </a:prstGeom>
            <a:gradFill rotWithShape="1">
              <a:gsLst>
                <a:gs pos="0">
                  <a:schemeClr val="folHlink"/>
                </a:gs>
                <a:gs pos="100000">
                  <a:srgbClr val="CCFF99"/>
                </a:gs>
              </a:gsLst>
              <a:lin ang="2700000" scaled="1"/>
            </a:gradFill>
            <a:ln w="9525">
              <a:solidFill>
                <a:schemeClr val="tx1"/>
              </a:solidFill>
              <a:round/>
              <a:headEnd/>
              <a:tailEnd/>
            </a:ln>
            <a:effectLst/>
          </p:spPr>
          <p:txBody>
            <a:bodyPr wrap="none" anchor="ctr"/>
            <a:lstStyle/>
            <a:p>
              <a:pPr algn="ctr"/>
              <a:r>
                <a:rPr lang="en-US"/>
                <a:t>Br</a:t>
              </a:r>
            </a:p>
          </p:txBody>
        </p:sp>
        <p:sp>
          <p:nvSpPr>
            <p:cNvPr id="194604" name="Text Box 44"/>
            <p:cNvSpPr txBox="1">
              <a:spLocks noChangeArrowheads="1"/>
            </p:cNvSpPr>
            <p:nvPr/>
          </p:nvSpPr>
          <p:spPr bwMode="auto">
            <a:xfrm>
              <a:off x="3984" y="1968"/>
              <a:ext cx="240" cy="192"/>
            </a:xfrm>
            <a:prstGeom prst="rect">
              <a:avLst/>
            </a:prstGeom>
            <a:noFill/>
            <a:ln w="9525">
              <a:noFill/>
              <a:miter lim="800000"/>
              <a:headEnd/>
              <a:tailEnd/>
            </a:ln>
            <a:effectLst/>
          </p:spPr>
          <p:txBody>
            <a:bodyPr wrap="none">
              <a:spAutoFit/>
            </a:bodyPr>
            <a:lstStyle/>
            <a:p>
              <a:r>
                <a:rPr lang="en-US" sz="1400"/>
                <a:t>64</a:t>
              </a:r>
            </a:p>
          </p:txBody>
        </p:sp>
        <p:sp>
          <p:nvSpPr>
            <p:cNvPr id="194605" name="Text Box 45"/>
            <p:cNvSpPr txBox="1">
              <a:spLocks noChangeArrowheads="1"/>
            </p:cNvSpPr>
            <p:nvPr/>
          </p:nvSpPr>
          <p:spPr bwMode="auto">
            <a:xfrm>
              <a:off x="4018" y="2832"/>
              <a:ext cx="240" cy="192"/>
            </a:xfrm>
            <a:prstGeom prst="rect">
              <a:avLst/>
            </a:prstGeom>
            <a:noFill/>
            <a:ln w="9525">
              <a:noFill/>
              <a:miter lim="800000"/>
              <a:headEnd/>
              <a:tailEnd/>
            </a:ln>
            <a:effectLst/>
          </p:spPr>
          <p:txBody>
            <a:bodyPr wrap="none">
              <a:spAutoFit/>
            </a:bodyPr>
            <a:lstStyle/>
            <a:p>
              <a:r>
                <a:rPr lang="en-US" sz="1400"/>
                <a:t>99</a:t>
              </a:r>
            </a:p>
          </p:txBody>
        </p:sp>
        <p:sp>
          <p:nvSpPr>
            <p:cNvPr id="194606" name="Text Box 46"/>
            <p:cNvSpPr txBox="1">
              <a:spLocks noChangeArrowheads="1"/>
            </p:cNvSpPr>
            <p:nvPr/>
          </p:nvSpPr>
          <p:spPr bwMode="auto">
            <a:xfrm>
              <a:off x="3984" y="3792"/>
              <a:ext cx="302" cy="192"/>
            </a:xfrm>
            <a:prstGeom prst="rect">
              <a:avLst/>
            </a:prstGeom>
            <a:noFill/>
            <a:ln w="9525">
              <a:noFill/>
              <a:miter lim="800000"/>
              <a:headEnd/>
              <a:tailEnd/>
            </a:ln>
            <a:effectLst/>
          </p:spPr>
          <p:txBody>
            <a:bodyPr wrap="none">
              <a:spAutoFit/>
            </a:bodyPr>
            <a:lstStyle/>
            <a:p>
              <a:r>
                <a:rPr lang="en-US" sz="1400"/>
                <a:t>114</a:t>
              </a:r>
            </a:p>
          </p:txBody>
        </p:sp>
      </p:grpSp>
      <p:grpSp>
        <p:nvGrpSpPr>
          <p:cNvPr id="194607" name="Group 47"/>
          <p:cNvGrpSpPr>
            <a:grpSpLocks/>
          </p:cNvGrpSpPr>
          <p:nvPr/>
        </p:nvGrpSpPr>
        <p:grpSpPr bwMode="auto">
          <a:xfrm>
            <a:off x="5791200" y="2286000"/>
            <a:ext cx="609600" cy="533400"/>
            <a:chOff x="3648" y="1440"/>
            <a:chExt cx="384" cy="336"/>
          </a:xfrm>
        </p:grpSpPr>
        <p:sp>
          <p:nvSpPr>
            <p:cNvPr id="194608" name="Freeform 48"/>
            <p:cNvSpPr>
              <a:spLocks/>
            </p:cNvSpPr>
            <p:nvPr/>
          </p:nvSpPr>
          <p:spPr bwMode="auto">
            <a:xfrm flipH="1">
              <a:off x="3792" y="1632"/>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type="triangle" w="med" len="med"/>
              <a:tailEnd/>
            </a:ln>
            <a:effectLst/>
          </p:spPr>
          <p:txBody>
            <a:bodyPr/>
            <a:lstStyle/>
            <a:p>
              <a:endParaRPr lang="en-US"/>
            </a:p>
          </p:txBody>
        </p:sp>
        <p:sp>
          <p:nvSpPr>
            <p:cNvPr id="194609" name="Text Box 49"/>
            <p:cNvSpPr txBox="1">
              <a:spLocks noChangeArrowheads="1"/>
            </p:cNvSpPr>
            <p:nvPr/>
          </p:nvSpPr>
          <p:spPr bwMode="auto">
            <a:xfrm>
              <a:off x="3648" y="1440"/>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610" name="Group 50"/>
          <p:cNvGrpSpPr>
            <a:grpSpLocks/>
          </p:cNvGrpSpPr>
          <p:nvPr/>
        </p:nvGrpSpPr>
        <p:grpSpPr bwMode="auto">
          <a:xfrm>
            <a:off x="5791200" y="3505200"/>
            <a:ext cx="609600" cy="533400"/>
            <a:chOff x="3648" y="1440"/>
            <a:chExt cx="384" cy="336"/>
          </a:xfrm>
        </p:grpSpPr>
        <p:sp>
          <p:nvSpPr>
            <p:cNvPr id="194611" name="Freeform 51"/>
            <p:cNvSpPr>
              <a:spLocks/>
            </p:cNvSpPr>
            <p:nvPr/>
          </p:nvSpPr>
          <p:spPr bwMode="auto">
            <a:xfrm flipH="1">
              <a:off x="3792" y="1632"/>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type="triangle" w="med" len="med"/>
              <a:tailEnd/>
            </a:ln>
            <a:effectLst/>
          </p:spPr>
          <p:txBody>
            <a:bodyPr/>
            <a:lstStyle/>
            <a:p>
              <a:endParaRPr lang="en-US"/>
            </a:p>
          </p:txBody>
        </p:sp>
        <p:sp>
          <p:nvSpPr>
            <p:cNvPr id="194612" name="Text Box 52"/>
            <p:cNvSpPr txBox="1">
              <a:spLocks noChangeArrowheads="1"/>
            </p:cNvSpPr>
            <p:nvPr/>
          </p:nvSpPr>
          <p:spPr bwMode="auto">
            <a:xfrm>
              <a:off x="3648" y="1440"/>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613" name="Group 53"/>
          <p:cNvGrpSpPr>
            <a:grpSpLocks/>
          </p:cNvGrpSpPr>
          <p:nvPr/>
        </p:nvGrpSpPr>
        <p:grpSpPr bwMode="auto">
          <a:xfrm>
            <a:off x="5715000" y="4953000"/>
            <a:ext cx="609600" cy="533400"/>
            <a:chOff x="3648" y="1440"/>
            <a:chExt cx="384" cy="336"/>
          </a:xfrm>
        </p:grpSpPr>
        <p:sp>
          <p:nvSpPr>
            <p:cNvPr id="194614" name="Freeform 54"/>
            <p:cNvSpPr>
              <a:spLocks/>
            </p:cNvSpPr>
            <p:nvPr/>
          </p:nvSpPr>
          <p:spPr bwMode="auto">
            <a:xfrm flipH="1">
              <a:off x="3792" y="1632"/>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type="triangle" w="med" len="med"/>
              <a:tailEnd/>
            </a:ln>
            <a:effectLst/>
          </p:spPr>
          <p:txBody>
            <a:bodyPr/>
            <a:lstStyle/>
            <a:p>
              <a:endParaRPr lang="en-US"/>
            </a:p>
          </p:txBody>
        </p:sp>
        <p:sp>
          <p:nvSpPr>
            <p:cNvPr id="194615" name="Text Box 55"/>
            <p:cNvSpPr txBox="1">
              <a:spLocks noChangeArrowheads="1"/>
            </p:cNvSpPr>
            <p:nvPr/>
          </p:nvSpPr>
          <p:spPr bwMode="auto">
            <a:xfrm>
              <a:off x="3648" y="1440"/>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sp>
        <p:nvSpPr>
          <p:cNvPr id="194616" name="Text Box 56"/>
          <p:cNvSpPr txBox="1">
            <a:spLocks noChangeArrowheads="1"/>
          </p:cNvSpPr>
          <p:nvPr/>
        </p:nvSpPr>
        <p:spPr bwMode="auto">
          <a:xfrm>
            <a:off x="2574925" y="1219200"/>
            <a:ext cx="1082675" cy="457200"/>
          </a:xfrm>
          <a:prstGeom prst="rect">
            <a:avLst/>
          </a:prstGeom>
          <a:noFill/>
          <a:ln w="9525">
            <a:noFill/>
            <a:miter lim="800000"/>
            <a:headEnd/>
            <a:tailEnd/>
          </a:ln>
          <a:effectLst/>
        </p:spPr>
        <p:txBody>
          <a:bodyPr wrap="none">
            <a:spAutoFit/>
          </a:bodyPr>
          <a:lstStyle/>
          <a:p>
            <a:r>
              <a:rPr lang="en-US" sz="2400"/>
              <a:t>Metals</a:t>
            </a:r>
          </a:p>
        </p:txBody>
      </p:sp>
      <p:sp>
        <p:nvSpPr>
          <p:cNvPr id="194617" name="Text Box 57"/>
          <p:cNvSpPr txBox="1">
            <a:spLocks noChangeArrowheads="1"/>
          </p:cNvSpPr>
          <p:nvPr/>
        </p:nvSpPr>
        <p:spPr bwMode="auto">
          <a:xfrm>
            <a:off x="6461125" y="1219200"/>
            <a:ext cx="1643063" cy="457200"/>
          </a:xfrm>
          <a:prstGeom prst="rect">
            <a:avLst/>
          </a:prstGeom>
          <a:noFill/>
          <a:ln w="9525">
            <a:noFill/>
            <a:miter lim="800000"/>
            <a:headEnd/>
            <a:tailEnd/>
          </a:ln>
          <a:effectLst/>
        </p:spPr>
        <p:txBody>
          <a:bodyPr wrap="none">
            <a:spAutoFit/>
          </a:bodyPr>
          <a:lstStyle/>
          <a:p>
            <a:r>
              <a:rPr lang="en-US" sz="2400"/>
              <a:t>Nonmetals</a:t>
            </a:r>
          </a:p>
        </p:txBody>
      </p:sp>
      <p:sp>
        <p:nvSpPr>
          <p:cNvPr id="194618" name="Text Box 58"/>
          <p:cNvSpPr txBox="1">
            <a:spLocks noChangeArrowheads="1"/>
          </p:cNvSpPr>
          <p:nvPr/>
        </p:nvSpPr>
        <p:spPr bwMode="auto">
          <a:xfrm>
            <a:off x="1219200" y="1636713"/>
            <a:ext cx="1009650" cy="366712"/>
          </a:xfrm>
          <a:prstGeom prst="rect">
            <a:avLst/>
          </a:prstGeom>
          <a:noFill/>
          <a:ln w="9525">
            <a:noFill/>
            <a:miter lim="800000"/>
            <a:headEnd/>
            <a:tailEnd/>
          </a:ln>
          <a:effectLst/>
        </p:spPr>
        <p:txBody>
          <a:bodyPr wrap="none">
            <a:spAutoFit/>
          </a:bodyPr>
          <a:lstStyle/>
          <a:p>
            <a:r>
              <a:rPr lang="en-US"/>
              <a:t>Group 1</a:t>
            </a:r>
          </a:p>
        </p:txBody>
      </p:sp>
      <p:grpSp>
        <p:nvGrpSpPr>
          <p:cNvPr id="194619" name="Group 59"/>
          <p:cNvGrpSpPr>
            <a:grpSpLocks/>
          </p:cNvGrpSpPr>
          <p:nvPr/>
        </p:nvGrpSpPr>
        <p:grpSpPr bwMode="auto">
          <a:xfrm>
            <a:off x="3657600" y="1676400"/>
            <a:ext cx="1981200" cy="3124200"/>
            <a:chOff x="2304" y="1056"/>
            <a:chExt cx="1248" cy="1968"/>
          </a:xfrm>
        </p:grpSpPr>
        <p:sp>
          <p:nvSpPr>
            <p:cNvPr id="194620" name="Oval 60"/>
            <p:cNvSpPr>
              <a:spLocks noChangeAspect="1" noChangeArrowheads="1"/>
            </p:cNvSpPr>
            <p:nvPr/>
          </p:nvSpPr>
          <p:spPr bwMode="auto">
            <a:xfrm>
              <a:off x="2304" y="2400"/>
              <a:ext cx="409" cy="409"/>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Al</a:t>
              </a:r>
            </a:p>
          </p:txBody>
        </p:sp>
        <p:sp>
          <p:nvSpPr>
            <p:cNvPr id="194621" name="Text Box 61"/>
            <p:cNvSpPr txBox="1">
              <a:spLocks noChangeArrowheads="1"/>
            </p:cNvSpPr>
            <p:nvPr/>
          </p:nvSpPr>
          <p:spPr bwMode="auto">
            <a:xfrm>
              <a:off x="2352" y="2832"/>
              <a:ext cx="302" cy="192"/>
            </a:xfrm>
            <a:prstGeom prst="rect">
              <a:avLst/>
            </a:prstGeom>
            <a:noFill/>
            <a:ln w="9525">
              <a:noFill/>
              <a:miter lim="800000"/>
              <a:headEnd/>
              <a:tailEnd/>
            </a:ln>
            <a:effectLst/>
          </p:spPr>
          <p:txBody>
            <a:bodyPr wrap="none">
              <a:spAutoFit/>
            </a:bodyPr>
            <a:lstStyle/>
            <a:p>
              <a:r>
                <a:rPr lang="en-US" sz="1400"/>
                <a:t>143</a:t>
              </a:r>
            </a:p>
          </p:txBody>
        </p:sp>
        <p:sp>
          <p:nvSpPr>
            <p:cNvPr id="194622" name="Oval 62"/>
            <p:cNvSpPr>
              <a:spLocks noChangeAspect="1" noChangeArrowheads="1"/>
            </p:cNvSpPr>
            <p:nvPr/>
          </p:nvSpPr>
          <p:spPr bwMode="auto">
            <a:xfrm>
              <a:off x="3360" y="2592"/>
              <a:ext cx="144" cy="144"/>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 </a:t>
              </a:r>
            </a:p>
          </p:txBody>
        </p:sp>
        <p:sp>
          <p:nvSpPr>
            <p:cNvPr id="194623" name="Line 63"/>
            <p:cNvSpPr>
              <a:spLocks noChangeShapeType="1"/>
            </p:cNvSpPr>
            <p:nvPr/>
          </p:nvSpPr>
          <p:spPr bwMode="auto">
            <a:xfrm>
              <a:off x="2784" y="2640"/>
              <a:ext cx="480" cy="0"/>
            </a:xfrm>
            <a:prstGeom prst="line">
              <a:avLst/>
            </a:prstGeom>
            <a:noFill/>
            <a:ln w="9525">
              <a:solidFill>
                <a:schemeClr val="tx1"/>
              </a:solidFill>
              <a:round/>
              <a:headEnd/>
              <a:tailEnd type="triangle" w="med" len="med"/>
            </a:ln>
            <a:effectLst/>
          </p:spPr>
          <p:txBody>
            <a:bodyPr/>
            <a:lstStyle/>
            <a:p>
              <a:endParaRPr lang="en-US"/>
            </a:p>
          </p:txBody>
        </p:sp>
        <p:sp>
          <p:nvSpPr>
            <p:cNvPr id="194624" name="Text Box 64"/>
            <p:cNvSpPr txBox="1">
              <a:spLocks noChangeArrowheads="1"/>
            </p:cNvSpPr>
            <p:nvPr/>
          </p:nvSpPr>
          <p:spPr bwMode="auto">
            <a:xfrm>
              <a:off x="3312" y="2784"/>
              <a:ext cx="240" cy="192"/>
            </a:xfrm>
            <a:prstGeom prst="rect">
              <a:avLst/>
            </a:prstGeom>
            <a:noFill/>
            <a:ln w="9525">
              <a:noFill/>
              <a:miter lim="800000"/>
              <a:headEnd/>
              <a:tailEnd/>
            </a:ln>
            <a:effectLst/>
          </p:spPr>
          <p:txBody>
            <a:bodyPr wrap="none">
              <a:spAutoFit/>
            </a:bodyPr>
            <a:lstStyle/>
            <a:p>
              <a:r>
                <a:rPr lang="en-US" sz="1400"/>
                <a:t>50</a:t>
              </a:r>
            </a:p>
          </p:txBody>
        </p:sp>
        <p:grpSp>
          <p:nvGrpSpPr>
            <p:cNvPr id="194625" name="Group 65"/>
            <p:cNvGrpSpPr>
              <a:grpSpLocks/>
            </p:cNvGrpSpPr>
            <p:nvPr/>
          </p:nvGrpSpPr>
          <p:grpSpPr bwMode="auto">
            <a:xfrm>
              <a:off x="2784" y="2256"/>
              <a:ext cx="388" cy="336"/>
              <a:chOff x="816" y="1344"/>
              <a:chExt cx="388" cy="336"/>
            </a:xfrm>
          </p:grpSpPr>
          <p:sp>
            <p:nvSpPr>
              <p:cNvPr id="194626" name="Freeform 66"/>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627" name="Text Box 67"/>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628" name="Group 68"/>
            <p:cNvGrpSpPr>
              <a:grpSpLocks/>
            </p:cNvGrpSpPr>
            <p:nvPr/>
          </p:nvGrpSpPr>
          <p:grpSpPr bwMode="auto">
            <a:xfrm>
              <a:off x="2636" y="2064"/>
              <a:ext cx="388" cy="336"/>
              <a:chOff x="816" y="1344"/>
              <a:chExt cx="388" cy="336"/>
            </a:xfrm>
          </p:grpSpPr>
          <p:sp>
            <p:nvSpPr>
              <p:cNvPr id="194629" name="Freeform 69"/>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630" name="Text Box 70"/>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4631" name="Group 71"/>
            <p:cNvGrpSpPr>
              <a:grpSpLocks/>
            </p:cNvGrpSpPr>
            <p:nvPr/>
          </p:nvGrpSpPr>
          <p:grpSpPr bwMode="auto">
            <a:xfrm>
              <a:off x="2732" y="2160"/>
              <a:ext cx="388" cy="336"/>
              <a:chOff x="816" y="1344"/>
              <a:chExt cx="388" cy="336"/>
            </a:xfrm>
          </p:grpSpPr>
          <p:sp>
            <p:nvSpPr>
              <p:cNvPr id="194632" name="Freeform 72"/>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4633" name="Text Box 73"/>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sp>
          <p:nvSpPr>
            <p:cNvPr id="194634" name="Text Box 74"/>
            <p:cNvSpPr txBox="1">
              <a:spLocks noChangeArrowheads="1"/>
            </p:cNvSpPr>
            <p:nvPr/>
          </p:nvSpPr>
          <p:spPr bwMode="auto">
            <a:xfrm>
              <a:off x="2580" y="1056"/>
              <a:ext cx="716" cy="231"/>
            </a:xfrm>
            <a:prstGeom prst="rect">
              <a:avLst/>
            </a:prstGeom>
            <a:noFill/>
            <a:ln w="9525">
              <a:noFill/>
              <a:miter lim="800000"/>
              <a:headEnd/>
              <a:tailEnd/>
            </a:ln>
            <a:effectLst/>
          </p:spPr>
          <p:txBody>
            <a:bodyPr wrap="none">
              <a:spAutoFit/>
            </a:bodyPr>
            <a:lstStyle/>
            <a:p>
              <a:r>
                <a:rPr lang="en-US"/>
                <a:t>Group 13</a:t>
              </a:r>
            </a:p>
          </p:txBody>
        </p:sp>
      </p:grpSp>
      <p:sp>
        <p:nvSpPr>
          <p:cNvPr id="194635" name="Text Box 75"/>
          <p:cNvSpPr txBox="1">
            <a:spLocks noChangeArrowheads="1"/>
          </p:cNvSpPr>
          <p:nvPr/>
        </p:nvSpPr>
        <p:spPr bwMode="auto">
          <a:xfrm>
            <a:off x="6610350" y="1690688"/>
            <a:ext cx="1136650" cy="366712"/>
          </a:xfrm>
          <a:prstGeom prst="rect">
            <a:avLst/>
          </a:prstGeom>
          <a:noFill/>
          <a:ln w="9525">
            <a:noFill/>
            <a:miter lim="800000"/>
            <a:headEnd/>
            <a:tailEnd/>
          </a:ln>
          <a:effectLst/>
        </p:spPr>
        <p:txBody>
          <a:bodyPr wrap="none">
            <a:spAutoFit/>
          </a:bodyPr>
          <a:lstStyle/>
          <a:p>
            <a:r>
              <a:rPr lang="en-US"/>
              <a:t>Group 17</a:t>
            </a:r>
          </a:p>
        </p:txBody>
      </p:sp>
      <p:sp>
        <p:nvSpPr>
          <p:cNvPr id="194636" name="Text Box 76"/>
          <p:cNvSpPr txBox="1">
            <a:spLocks noChangeArrowheads="1"/>
          </p:cNvSpPr>
          <p:nvPr/>
        </p:nvSpPr>
        <p:spPr bwMode="auto">
          <a:xfrm>
            <a:off x="590550" y="6477000"/>
            <a:ext cx="4057650" cy="366713"/>
          </a:xfrm>
          <a:prstGeom prst="rect">
            <a:avLst/>
          </a:prstGeom>
          <a:noFill/>
          <a:ln w="9525">
            <a:noFill/>
            <a:miter lim="800000"/>
            <a:headEnd/>
            <a:tailEnd/>
          </a:ln>
          <a:effectLst/>
        </p:spPr>
        <p:txBody>
          <a:bodyPr wrap="none">
            <a:spAutoFit/>
          </a:bodyPr>
          <a:lstStyle/>
          <a:p>
            <a:r>
              <a:rPr lang="en-US"/>
              <a:t>Cations are smaller than parent atoms</a:t>
            </a:r>
          </a:p>
        </p:txBody>
      </p:sp>
      <p:sp>
        <p:nvSpPr>
          <p:cNvPr id="194637" name="Text Box 77"/>
          <p:cNvSpPr txBox="1">
            <a:spLocks noChangeArrowheads="1"/>
          </p:cNvSpPr>
          <p:nvPr/>
        </p:nvSpPr>
        <p:spPr bwMode="auto">
          <a:xfrm>
            <a:off x="5238750" y="6477000"/>
            <a:ext cx="3829050" cy="366713"/>
          </a:xfrm>
          <a:prstGeom prst="rect">
            <a:avLst/>
          </a:prstGeom>
          <a:noFill/>
          <a:ln w="9525">
            <a:noFill/>
            <a:miter lim="800000"/>
            <a:headEnd/>
            <a:tailEnd/>
          </a:ln>
          <a:effectLst/>
        </p:spPr>
        <p:txBody>
          <a:bodyPr wrap="none">
            <a:spAutoFit/>
          </a:bodyPr>
          <a:lstStyle/>
          <a:p>
            <a:r>
              <a:rPr lang="en-US"/>
              <a:t>Anions are larger than parent atoms</a:t>
            </a:r>
          </a:p>
        </p:txBody>
      </p:sp>
      <p:sp>
        <p:nvSpPr>
          <p:cNvPr id="194638" name="AutoShape 78">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94647" name="Text Box 87"/>
          <p:cNvSpPr txBox="1">
            <a:spLocks noChangeArrowheads="1"/>
          </p:cNvSpPr>
          <p:nvPr/>
        </p:nvSpPr>
        <p:spPr bwMode="auto">
          <a:xfrm>
            <a:off x="5470525" y="3886200"/>
            <a:ext cx="473075" cy="304800"/>
          </a:xfrm>
          <a:prstGeom prst="rect">
            <a:avLst/>
          </a:prstGeom>
          <a:noFill/>
          <a:ln w="9525">
            <a:noFill/>
            <a:miter lim="800000"/>
            <a:headEnd/>
            <a:tailEnd/>
          </a:ln>
          <a:effectLst/>
        </p:spPr>
        <p:txBody>
          <a:bodyPr wrap="none">
            <a:spAutoFit/>
          </a:bodyPr>
          <a:lstStyle/>
          <a:p>
            <a:pPr algn="ctr"/>
            <a:r>
              <a:rPr lang="en-US" sz="1400"/>
              <a:t>Al</a:t>
            </a:r>
            <a:r>
              <a:rPr lang="en-US" sz="1400" baseline="30000"/>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16"/>
                                        </p:tgtEl>
                                        <p:attrNameLst>
                                          <p:attrName>style.visibility</p:attrName>
                                        </p:attrNameLst>
                                      </p:cBhvr>
                                      <p:to>
                                        <p:strVal val="visible"/>
                                      </p:to>
                                    </p:set>
                                    <p:anim calcmode="lin" valueType="num">
                                      <p:cBhvr additive="base">
                                        <p:cTn id="7" dur="500" fill="hold"/>
                                        <p:tgtEl>
                                          <p:spTgt spid="194616"/>
                                        </p:tgtEl>
                                        <p:attrNameLst>
                                          <p:attrName>ppt_x</p:attrName>
                                        </p:attrNameLst>
                                      </p:cBhvr>
                                      <p:tavLst>
                                        <p:tav tm="0">
                                          <p:val>
                                            <p:strVal val="#ppt_x"/>
                                          </p:val>
                                        </p:tav>
                                        <p:tav tm="100000">
                                          <p:val>
                                            <p:strVal val="#ppt_x"/>
                                          </p:val>
                                        </p:tav>
                                      </p:tavLst>
                                    </p:anim>
                                    <p:anim calcmode="lin" valueType="num">
                                      <p:cBhvr additive="base">
                                        <p:cTn id="8" dur="500" fill="hold"/>
                                        <p:tgtEl>
                                          <p:spTgt spid="1946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194618"/>
                                        </p:tgtEl>
                                        <p:attrNameLst>
                                          <p:attrName>style.visibility</p:attrName>
                                        </p:attrNameLst>
                                      </p:cBhvr>
                                      <p:to>
                                        <p:strVal val="visible"/>
                                      </p:to>
                                    </p:set>
                                    <p:anim calcmode="lin" valueType="num">
                                      <p:cBhvr>
                                        <p:cTn id="13" dur="500" fill="hold"/>
                                        <p:tgtEl>
                                          <p:spTgt spid="194618"/>
                                        </p:tgtEl>
                                        <p:attrNameLst>
                                          <p:attrName>ppt_w</p:attrName>
                                        </p:attrNameLst>
                                      </p:cBhvr>
                                      <p:tavLst>
                                        <p:tav tm="0">
                                          <p:val>
                                            <p:fltVal val="0"/>
                                          </p:val>
                                        </p:tav>
                                        <p:tav tm="100000">
                                          <p:val>
                                            <p:strVal val="#ppt_w"/>
                                          </p:val>
                                        </p:tav>
                                      </p:tavLst>
                                    </p:anim>
                                    <p:anim calcmode="lin" valueType="num">
                                      <p:cBhvr>
                                        <p:cTn id="14" dur="500" fill="hold"/>
                                        <p:tgtEl>
                                          <p:spTgt spid="194618"/>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194566"/>
                                        </p:tgtEl>
                                        <p:attrNameLst>
                                          <p:attrName>style.visibility</p:attrName>
                                        </p:attrNameLst>
                                      </p:cBhvr>
                                      <p:to>
                                        <p:strVal val="visible"/>
                                      </p:to>
                                    </p:set>
                                    <p:animEffect transition="in" filter="dissolve">
                                      <p:cBhvr>
                                        <p:cTn id="19" dur="500"/>
                                        <p:tgtEl>
                                          <p:spTgt spid="19456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194589"/>
                                        </p:tgtEl>
                                        <p:attrNameLst>
                                          <p:attrName>style.visibility</p:attrName>
                                        </p:attrNameLst>
                                      </p:cBhvr>
                                      <p:to>
                                        <p:strVal val="visible"/>
                                      </p:to>
                                    </p:set>
                                    <p:animEffect transition="in" filter="wipe(down)">
                                      <p:cBhvr>
                                        <p:cTn id="24" dur="500"/>
                                        <p:tgtEl>
                                          <p:spTgt spid="19458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94563"/>
                                        </p:tgtEl>
                                        <p:attrNameLst>
                                          <p:attrName>style.visibility</p:attrName>
                                        </p:attrNameLst>
                                      </p:cBhvr>
                                      <p:to>
                                        <p:strVal val="visible"/>
                                      </p:to>
                                    </p:set>
                                    <p:animEffect transition="in" filter="wipe(left)">
                                      <p:cBhvr>
                                        <p:cTn id="29" dur="500"/>
                                        <p:tgtEl>
                                          <p:spTgt spid="194563"/>
                                        </p:tgtEl>
                                      </p:cBhvr>
                                    </p:animEffect>
                                  </p:childTnLst>
                                </p:cTn>
                              </p:par>
                            </p:childTnLst>
                          </p:cTn>
                        </p:par>
                        <p:par>
                          <p:cTn id="30" fill="hold">
                            <p:stCondLst>
                              <p:cond delay="2500"/>
                            </p:stCondLst>
                            <p:childTnLst>
                              <p:par>
                                <p:cTn id="31" presetID="9" presetClass="entr" presetSubtype="0" fill="hold" nodeType="afterEffect">
                                  <p:stCondLst>
                                    <p:cond delay="0"/>
                                  </p:stCondLst>
                                  <p:childTnLst>
                                    <p:set>
                                      <p:cBhvr>
                                        <p:cTn id="32" dur="1" fill="hold">
                                          <p:stCondLst>
                                            <p:cond delay="0"/>
                                          </p:stCondLst>
                                        </p:cTn>
                                        <p:tgtEl>
                                          <p:spTgt spid="194640"/>
                                        </p:tgtEl>
                                        <p:attrNameLst>
                                          <p:attrName>style.visibility</p:attrName>
                                        </p:attrNameLst>
                                      </p:cBhvr>
                                      <p:to>
                                        <p:strVal val="visible"/>
                                      </p:to>
                                    </p:set>
                                    <p:animEffect transition="in" filter="dissolve">
                                      <p:cBhvr>
                                        <p:cTn id="33" dur="500"/>
                                        <p:tgtEl>
                                          <p:spTgt spid="194640"/>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94583"/>
                                        </p:tgtEl>
                                        <p:attrNameLst>
                                          <p:attrName>style.visibility</p:attrName>
                                        </p:attrNameLst>
                                      </p:cBhvr>
                                      <p:to>
                                        <p:strVal val="visible"/>
                                      </p:to>
                                    </p:set>
                                    <p:animEffect transition="in" filter="wipe(down)">
                                      <p:cBhvr>
                                        <p:cTn id="38" dur="500"/>
                                        <p:tgtEl>
                                          <p:spTgt spid="19458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4565"/>
                                        </p:tgtEl>
                                        <p:attrNameLst>
                                          <p:attrName>style.visibility</p:attrName>
                                        </p:attrNameLst>
                                      </p:cBhvr>
                                      <p:to>
                                        <p:strVal val="visible"/>
                                      </p:to>
                                    </p:set>
                                    <p:animEffect transition="in" filter="wipe(left)">
                                      <p:cBhvr>
                                        <p:cTn id="43" dur="500"/>
                                        <p:tgtEl>
                                          <p:spTgt spid="194565"/>
                                        </p:tgtEl>
                                      </p:cBhvr>
                                    </p:animEffect>
                                  </p:childTnLst>
                                </p:cTn>
                              </p:par>
                            </p:childTnLst>
                          </p:cTn>
                        </p:par>
                        <p:par>
                          <p:cTn id="44" fill="hold">
                            <p:stCondLst>
                              <p:cond delay="2500"/>
                            </p:stCondLst>
                            <p:childTnLst>
                              <p:par>
                                <p:cTn id="45" presetID="9" presetClass="entr" presetSubtype="0" fill="hold" nodeType="afterEffect">
                                  <p:stCondLst>
                                    <p:cond delay="0"/>
                                  </p:stCondLst>
                                  <p:childTnLst>
                                    <p:set>
                                      <p:cBhvr>
                                        <p:cTn id="46" dur="1" fill="hold">
                                          <p:stCondLst>
                                            <p:cond delay="0"/>
                                          </p:stCondLst>
                                        </p:cTn>
                                        <p:tgtEl>
                                          <p:spTgt spid="194641"/>
                                        </p:tgtEl>
                                        <p:attrNameLst>
                                          <p:attrName>style.visibility</p:attrName>
                                        </p:attrNameLst>
                                      </p:cBhvr>
                                      <p:to>
                                        <p:strVal val="visible"/>
                                      </p:to>
                                    </p:set>
                                    <p:animEffect transition="in" filter="dissolve">
                                      <p:cBhvr>
                                        <p:cTn id="47" dur="500"/>
                                        <p:tgtEl>
                                          <p:spTgt spid="19464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194586"/>
                                        </p:tgtEl>
                                        <p:attrNameLst>
                                          <p:attrName>style.visibility</p:attrName>
                                        </p:attrNameLst>
                                      </p:cBhvr>
                                      <p:to>
                                        <p:strVal val="visible"/>
                                      </p:to>
                                    </p:set>
                                    <p:animEffect transition="in" filter="wipe(down)">
                                      <p:cBhvr>
                                        <p:cTn id="52" dur="500"/>
                                        <p:tgtEl>
                                          <p:spTgt spid="19458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94564"/>
                                        </p:tgtEl>
                                        <p:attrNameLst>
                                          <p:attrName>style.visibility</p:attrName>
                                        </p:attrNameLst>
                                      </p:cBhvr>
                                      <p:to>
                                        <p:strVal val="visible"/>
                                      </p:to>
                                    </p:set>
                                    <p:animEffect transition="in" filter="wipe(left)">
                                      <p:cBhvr>
                                        <p:cTn id="57" dur="500"/>
                                        <p:tgtEl>
                                          <p:spTgt spid="194564"/>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194642"/>
                                        </p:tgtEl>
                                        <p:attrNameLst>
                                          <p:attrName>style.visibility</p:attrName>
                                        </p:attrNameLst>
                                      </p:cBhvr>
                                      <p:to>
                                        <p:strVal val="visible"/>
                                      </p:to>
                                    </p:set>
                                    <p:animEffect transition="in" filter="dissolve">
                                      <p:cBhvr>
                                        <p:cTn id="61" dur="500"/>
                                        <p:tgtEl>
                                          <p:spTgt spid="194642"/>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194619"/>
                                        </p:tgtEl>
                                        <p:attrNameLst>
                                          <p:attrName>style.visibility</p:attrName>
                                        </p:attrNameLst>
                                      </p:cBhvr>
                                      <p:to>
                                        <p:strVal val="visible"/>
                                      </p:to>
                                    </p:set>
                                    <p:anim calcmode="lin" valueType="num">
                                      <p:cBhvr additive="base">
                                        <p:cTn id="66" dur="500" fill="hold"/>
                                        <p:tgtEl>
                                          <p:spTgt spid="194619"/>
                                        </p:tgtEl>
                                        <p:attrNameLst>
                                          <p:attrName>ppt_x</p:attrName>
                                        </p:attrNameLst>
                                      </p:cBhvr>
                                      <p:tavLst>
                                        <p:tav tm="0">
                                          <p:val>
                                            <p:strVal val="#ppt_x"/>
                                          </p:val>
                                        </p:tav>
                                        <p:tav tm="100000">
                                          <p:val>
                                            <p:strVal val="#ppt_x"/>
                                          </p:val>
                                        </p:tav>
                                      </p:tavLst>
                                    </p:anim>
                                    <p:anim calcmode="lin" valueType="num">
                                      <p:cBhvr additive="base">
                                        <p:cTn id="67" dur="500" fill="hold"/>
                                        <p:tgtEl>
                                          <p:spTgt spid="194619"/>
                                        </p:tgtEl>
                                        <p:attrNameLst>
                                          <p:attrName>ppt_y</p:attrName>
                                        </p:attrNameLst>
                                      </p:cBhvr>
                                      <p:tavLst>
                                        <p:tav tm="0">
                                          <p:val>
                                            <p:strVal val="1+#ppt_h/2"/>
                                          </p:val>
                                        </p:tav>
                                        <p:tav tm="100000">
                                          <p:val>
                                            <p:strVal val="#ppt_y"/>
                                          </p:val>
                                        </p:tav>
                                      </p:tavLst>
                                    </p:anim>
                                  </p:childTnLst>
                                </p:cTn>
                              </p:par>
                            </p:childTnLst>
                          </p:cTn>
                        </p:par>
                        <p:par>
                          <p:cTn id="68" fill="hold">
                            <p:stCondLst>
                              <p:cond delay="500"/>
                            </p:stCondLst>
                            <p:childTnLst>
                              <p:par>
                                <p:cTn id="69" presetID="1" presetClass="entr" presetSubtype="0" fill="hold" grpId="0" nodeType="afterEffect">
                                  <p:stCondLst>
                                    <p:cond delay="0"/>
                                  </p:stCondLst>
                                  <p:childTnLst>
                                    <p:set>
                                      <p:cBhvr>
                                        <p:cTn id="70" dur="1" fill="hold">
                                          <p:stCondLst>
                                            <p:cond delay="0"/>
                                          </p:stCondLst>
                                        </p:cTn>
                                        <p:tgtEl>
                                          <p:spTgt spid="19464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94636"/>
                                        </p:tgtEl>
                                        <p:attrNameLst>
                                          <p:attrName>style.visibility</p:attrName>
                                        </p:attrNameLst>
                                      </p:cBhvr>
                                      <p:to>
                                        <p:strVal val="visible"/>
                                      </p:to>
                                    </p:set>
                                    <p:anim calcmode="lin" valueType="num">
                                      <p:cBhvr additive="base">
                                        <p:cTn id="75" dur="500" fill="hold"/>
                                        <p:tgtEl>
                                          <p:spTgt spid="194636"/>
                                        </p:tgtEl>
                                        <p:attrNameLst>
                                          <p:attrName>ppt_x</p:attrName>
                                        </p:attrNameLst>
                                      </p:cBhvr>
                                      <p:tavLst>
                                        <p:tav tm="0">
                                          <p:val>
                                            <p:strVal val="#ppt_x"/>
                                          </p:val>
                                        </p:tav>
                                        <p:tav tm="100000">
                                          <p:val>
                                            <p:strVal val="#ppt_x"/>
                                          </p:val>
                                        </p:tav>
                                      </p:tavLst>
                                    </p:anim>
                                    <p:anim calcmode="lin" valueType="num">
                                      <p:cBhvr additive="base">
                                        <p:cTn id="76" dur="500" fill="hold"/>
                                        <p:tgtEl>
                                          <p:spTgt spid="194636"/>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94617"/>
                                        </p:tgtEl>
                                        <p:attrNameLst>
                                          <p:attrName>style.visibility</p:attrName>
                                        </p:attrNameLst>
                                      </p:cBhvr>
                                      <p:to>
                                        <p:strVal val="visible"/>
                                      </p:to>
                                    </p:set>
                                    <p:anim calcmode="lin" valueType="num">
                                      <p:cBhvr additive="base">
                                        <p:cTn id="81" dur="500" fill="hold"/>
                                        <p:tgtEl>
                                          <p:spTgt spid="194617"/>
                                        </p:tgtEl>
                                        <p:attrNameLst>
                                          <p:attrName>ppt_x</p:attrName>
                                        </p:attrNameLst>
                                      </p:cBhvr>
                                      <p:tavLst>
                                        <p:tav tm="0">
                                          <p:val>
                                            <p:strVal val="#ppt_x"/>
                                          </p:val>
                                        </p:tav>
                                        <p:tav tm="100000">
                                          <p:val>
                                            <p:strVal val="#ppt_x"/>
                                          </p:val>
                                        </p:tav>
                                      </p:tavLst>
                                    </p:anim>
                                    <p:anim calcmode="lin" valueType="num">
                                      <p:cBhvr additive="base">
                                        <p:cTn id="82" dur="500" fill="hold"/>
                                        <p:tgtEl>
                                          <p:spTgt spid="194617"/>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grpId="0" nodeType="clickEffect">
                                  <p:stCondLst>
                                    <p:cond delay="0"/>
                                  </p:stCondLst>
                                  <p:childTnLst>
                                    <p:set>
                                      <p:cBhvr>
                                        <p:cTn id="86" dur="1" fill="hold">
                                          <p:stCondLst>
                                            <p:cond delay="0"/>
                                          </p:stCondLst>
                                        </p:cTn>
                                        <p:tgtEl>
                                          <p:spTgt spid="194635"/>
                                        </p:tgtEl>
                                        <p:attrNameLst>
                                          <p:attrName>style.visibility</p:attrName>
                                        </p:attrNameLst>
                                      </p:cBhvr>
                                      <p:to>
                                        <p:strVal val="visible"/>
                                      </p:to>
                                    </p:set>
                                    <p:anim calcmode="lin" valueType="num">
                                      <p:cBhvr>
                                        <p:cTn id="87" dur="500" fill="hold"/>
                                        <p:tgtEl>
                                          <p:spTgt spid="194635"/>
                                        </p:tgtEl>
                                        <p:attrNameLst>
                                          <p:attrName>ppt_w</p:attrName>
                                        </p:attrNameLst>
                                      </p:cBhvr>
                                      <p:tavLst>
                                        <p:tav tm="0">
                                          <p:val>
                                            <p:fltVal val="0"/>
                                          </p:val>
                                        </p:tav>
                                        <p:tav tm="100000">
                                          <p:val>
                                            <p:strVal val="#ppt_w"/>
                                          </p:val>
                                        </p:tav>
                                      </p:tavLst>
                                    </p:anim>
                                    <p:anim calcmode="lin" valueType="num">
                                      <p:cBhvr>
                                        <p:cTn id="88" dur="500" fill="hold"/>
                                        <p:tgtEl>
                                          <p:spTgt spid="194635"/>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94643"/>
                                        </p:tgtEl>
                                        <p:attrNameLst>
                                          <p:attrName>style.visibility</p:attrName>
                                        </p:attrNameLst>
                                      </p:cBhvr>
                                      <p:to>
                                        <p:strVal val="visible"/>
                                      </p:to>
                                    </p:set>
                                    <p:anim calcmode="lin" valueType="num">
                                      <p:cBhvr>
                                        <p:cTn id="93" dur="500" fill="hold"/>
                                        <p:tgtEl>
                                          <p:spTgt spid="194643"/>
                                        </p:tgtEl>
                                        <p:attrNameLst>
                                          <p:attrName>ppt_w</p:attrName>
                                        </p:attrNameLst>
                                      </p:cBhvr>
                                      <p:tavLst>
                                        <p:tav tm="0">
                                          <p:val>
                                            <p:fltVal val="0"/>
                                          </p:val>
                                        </p:tav>
                                        <p:tav tm="100000">
                                          <p:val>
                                            <p:strVal val="#ppt_w"/>
                                          </p:val>
                                        </p:tav>
                                      </p:tavLst>
                                    </p:anim>
                                    <p:anim calcmode="lin" valueType="num">
                                      <p:cBhvr>
                                        <p:cTn id="94" dur="500" fill="hold"/>
                                        <p:tgtEl>
                                          <p:spTgt spid="194643"/>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nodeType="clickEffect">
                                  <p:stCondLst>
                                    <p:cond delay="0"/>
                                  </p:stCondLst>
                                  <p:childTnLst>
                                    <p:set>
                                      <p:cBhvr>
                                        <p:cTn id="98" dur="1" fill="hold">
                                          <p:stCondLst>
                                            <p:cond delay="0"/>
                                          </p:stCondLst>
                                        </p:cTn>
                                        <p:tgtEl>
                                          <p:spTgt spid="194607"/>
                                        </p:tgtEl>
                                        <p:attrNameLst>
                                          <p:attrName>style.visibility</p:attrName>
                                        </p:attrNameLst>
                                      </p:cBhvr>
                                      <p:to>
                                        <p:strVal val="visible"/>
                                      </p:to>
                                    </p:set>
                                    <p:animEffect transition="in" filter="wipe(up)">
                                      <p:cBhvr>
                                        <p:cTn id="99" dur="500"/>
                                        <p:tgtEl>
                                          <p:spTgt spid="194607"/>
                                        </p:tgtEl>
                                      </p:cBhvr>
                                    </p:animEffect>
                                  </p:childTnLst>
                                </p:cTn>
                              </p:par>
                            </p:childTnLst>
                          </p:cTn>
                        </p:par>
                        <p:par>
                          <p:cTn id="100" fill="hold">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194598"/>
                                        </p:tgtEl>
                                        <p:attrNameLst>
                                          <p:attrName>style.visibility</p:attrName>
                                        </p:attrNameLst>
                                      </p:cBhvr>
                                      <p:to>
                                        <p:strVal val="visible"/>
                                      </p:to>
                                    </p:set>
                                    <p:animEffect transition="in" filter="wipe(left)">
                                      <p:cBhvr>
                                        <p:cTn id="103" dur="500"/>
                                        <p:tgtEl>
                                          <p:spTgt spid="194598"/>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194644"/>
                                        </p:tgtEl>
                                        <p:attrNameLst>
                                          <p:attrName>style.visibility</p:attrName>
                                        </p:attrNameLst>
                                      </p:cBhvr>
                                      <p:to>
                                        <p:strVal val="visible"/>
                                      </p:to>
                                    </p:set>
                                    <p:animEffect transition="in" filter="dissolve">
                                      <p:cBhvr>
                                        <p:cTn id="107" dur="500"/>
                                        <p:tgtEl>
                                          <p:spTgt spid="194644"/>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1" fill="hold" nodeType="clickEffect">
                                  <p:stCondLst>
                                    <p:cond delay="0"/>
                                  </p:stCondLst>
                                  <p:childTnLst>
                                    <p:set>
                                      <p:cBhvr>
                                        <p:cTn id="111" dur="1" fill="hold">
                                          <p:stCondLst>
                                            <p:cond delay="0"/>
                                          </p:stCondLst>
                                        </p:cTn>
                                        <p:tgtEl>
                                          <p:spTgt spid="194610"/>
                                        </p:tgtEl>
                                        <p:attrNameLst>
                                          <p:attrName>style.visibility</p:attrName>
                                        </p:attrNameLst>
                                      </p:cBhvr>
                                      <p:to>
                                        <p:strVal val="visible"/>
                                      </p:to>
                                    </p:set>
                                    <p:animEffect transition="in" filter="wipe(up)">
                                      <p:cBhvr>
                                        <p:cTn id="112" dur="500"/>
                                        <p:tgtEl>
                                          <p:spTgt spid="194610"/>
                                        </p:tgtEl>
                                      </p:cBhvr>
                                    </p:animEffect>
                                  </p:childTnLst>
                                </p:cTn>
                              </p:par>
                            </p:childTnLst>
                          </p:cTn>
                        </p:par>
                        <p:par>
                          <p:cTn id="113" fill="hold">
                            <p:stCondLst>
                              <p:cond delay="500"/>
                            </p:stCondLst>
                            <p:childTnLst>
                              <p:par>
                                <p:cTn id="114" presetID="22" presetClass="entr" presetSubtype="8" fill="hold" grpId="0" nodeType="afterEffect">
                                  <p:stCondLst>
                                    <p:cond delay="0"/>
                                  </p:stCondLst>
                                  <p:childTnLst>
                                    <p:set>
                                      <p:cBhvr>
                                        <p:cTn id="115" dur="1" fill="hold">
                                          <p:stCondLst>
                                            <p:cond delay="0"/>
                                          </p:stCondLst>
                                        </p:cTn>
                                        <p:tgtEl>
                                          <p:spTgt spid="194599"/>
                                        </p:tgtEl>
                                        <p:attrNameLst>
                                          <p:attrName>style.visibility</p:attrName>
                                        </p:attrNameLst>
                                      </p:cBhvr>
                                      <p:to>
                                        <p:strVal val="visible"/>
                                      </p:to>
                                    </p:set>
                                    <p:animEffect transition="in" filter="wipe(left)">
                                      <p:cBhvr>
                                        <p:cTn id="116" dur="500"/>
                                        <p:tgtEl>
                                          <p:spTgt spid="194599"/>
                                        </p:tgtEl>
                                      </p:cBhvr>
                                    </p:animEffect>
                                  </p:childTnLst>
                                </p:cTn>
                              </p:par>
                            </p:childTnLst>
                          </p:cTn>
                        </p:par>
                        <p:par>
                          <p:cTn id="117" fill="hold">
                            <p:stCondLst>
                              <p:cond delay="1000"/>
                            </p:stCondLst>
                            <p:childTnLst>
                              <p:par>
                                <p:cTn id="118" presetID="9" presetClass="entr" presetSubtype="0" fill="hold" nodeType="afterEffect">
                                  <p:stCondLst>
                                    <p:cond delay="0"/>
                                  </p:stCondLst>
                                  <p:childTnLst>
                                    <p:set>
                                      <p:cBhvr>
                                        <p:cTn id="119" dur="1" fill="hold">
                                          <p:stCondLst>
                                            <p:cond delay="0"/>
                                          </p:stCondLst>
                                        </p:cTn>
                                        <p:tgtEl>
                                          <p:spTgt spid="194645"/>
                                        </p:tgtEl>
                                        <p:attrNameLst>
                                          <p:attrName>style.visibility</p:attrName>
                                        </p:attrNameLst>
                                      </p:cBhvr>
                                      <p:to>
                                        <p:strVal val="visible"/>
                                      </p:to>
                                    </p:set>
                                    <p:animEffect transition="in" filter="dissolve">
                                      <p:cBhvr>
                                        <p:cTn id="120" dur="500"/>
                                        <p:tgtEl>
                                          <p:spTgt spid="194645"/>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1" fill="hold" nodeType="clickEffect">
                                  <p:stCondLst>
                                    <p:cond delay="0"/>
                                  </p:stCondLst>
                                  <p:childTnLst>
                                    <p:set>
                                      <p:cBhvr>
                                        <p:cTn id="124" dur="1" fill="hold">
                                          <p:stCondLst>
                                            <p:cond delay="0"/>
                                          </p:stCondLst>
                                        </p:cTn>
                                        <p:tgtEl>
                                          <p:spTgt spid="194613"/>
                                        </p:tgtEl>
                                        <p:attrNameLst>
                                          <p:attrName>style.visibility</p:attrName>
                                        </p:attrNameLst>
                                      </p:cBhvr>
                                      <p:to>
                                        <p:strVal val="visible"/>
                                      </p:to>
                                    </p:set>
                                    <p:animEffect transition="in" filter="wipe(up)">
                                      <p:cBhvr>
                                        <p:cTn id="125" dur="500"/>
                                        <p:tgtEl>
                                          <p:spTgt spid="194613"/>
                                        </p:tgtEl>
                                      </p:cBhvr>
                                    </p:animEffect>
                                  </p:childTnLst>
                                </p:cTn>
                              </p:par>
                            </p:childTnLst>
                          </p:cTn>
                        </p:par>
                        <p:par>
                          <p:cTn id="126" fill="hold">
                            <p:stCondLst>
                              <p:cond delay="500"/>
                            </p:stCondLst>
                            <p:childTnLst>
                              <p:par>
                                <p:cTn id="127" presetID="22" presetClass="entr" presetSubtype="8" fill="hold" grpId="0" nodeType="afterEffect">
                                  <p:stCondLst>
                                    <p:cond delay="0"/>
                                  </p:stCondLst>
                                  <p:childTnLst>
                                    <p:set>
                                      <p:cBhvr>
                                        <p:cTn id="128" dur="1" fill="hold">
                                          <p:stCondLst>
                                            <p:cond delay="0"/>
                                          </p:stCondLst>
                                        </p:cTn>
                                        <p:tgtEl>
                                          <p:spTgt spid="194600"/>
                                        </p:tgtEl>
                                        <p:attrNameLst>
                                          <p:attrName>style.visibility</p:attrName>
                                        </p:attrNameLst>
                                      </p:cBhvr>
                                      <p:to>
                                        <p:strVal val="visible"/>
                                      </p:to>
                                    </p:set>
                                    <p:animEffect transition="in" filter="wipe(left)">
                                      <p:cBhvr>
                                        <p:cTn id="129" dur="500"/>
                                        <p:tgtEl>
                                          <p:spTgt spid="194600"/>
                                        </p:tgtEl>
                                      </p:cBhvr>
                                    </p:animEffect>
                                  </p:childTnLst>
                                </p:cTn>
                              </p:par>
                            </p:childTnLst>
                          </p:cTn>
                        </p:par>
                        <p:par>
                          <p:cTn id="130" fill="hold">
                            <p:stCondLst>
                              <p:cond delay="1000"/>
                            </p:stCondLst>
                            <p:childTnLst>
                              <p:par>
                                <p:cTn id="131" presetID="9" presetClass="entr" presetSubtype="0" fill="hold" nodeType="afterEffect">
                                  <p:stCondLst>
                                    <p:cond delay="0"/>
                                  </p:stCondLst>
                                  <p:childTnLst>
                                    <p:set>
                                      <p:cBhvr>
                                        <p:cTn id="132" dur="1" fill="hold">
                                          <p:stCondLst>
                                            <p:cond delay="0"/>
                                          </p:stCondLst>
                                        </p:cTn>
                                        <p:tgtEl>
                                          <p:spTgt spid="194646"/>
                                        </p:tgtEl>
                                        <p:attrNameLst>
                                          <p:attrName>style.visibility</p:attrName>
                                        </p:attrNameLst>
                                      </p:cBhvr>
                                      <p:to>
                                        <p:strVal val="visible"/>
                                      </p:to>
                                    </p:set>
                                    <p:animEffect transition="in" filter="dissolve">
                                      <p:cBhvr>
                                        <p:cTn id="133" dur="500"/>
                                        <p:tgtEl>
                                          <p:spTgt spid="194646"/>
                                        </p:tgtEl>
                                      </p:cBhvr>
                                    </p:animEffect>
                                  </p:childTnLst>
                                </p:cTn>
                              </p:par>
                            </p:childTnLst>
                          </p:cTn>
                        </p:par>
                      </p:childTnLst>
                    </p:cTn>
                  </p:par>
                  <p:par>
                    <p:cTn id="134" fill="hold">
                      <p:stCondLst>
                        <p:cond delay="indefinite"/>
                      </p:stCondLst>
                      <p:childTnLst>
                        <p:par>
                          <p:cTn id="135" fill="hold">
                            <p:stCondLst>
                              <p:cond delay="0"/>
                            </p:stCondLst>
                            <p:childTnLst>
                              <p:par>
                                <p:cTn id="136" presetID="2" presetClass="entr" presetSubtype="4" fill="hold" grpId="0" nodeType="clickEffect">
                                  <p:stCondLst>
                                    <p:cond delay="0"/>
                                  </p:stCondLst>
                                  <p:childTnLst>
                                    <p:set>
                                      <p:cBhvr>
                                        <p:cTn id="137" dur="1" fill="hold">
                                          <p:stCondLst>
                                            <p:cond delay="0"/>
                                          </p:stCondLst>
                                        </p:cTn>
                                        <p:tgtEl>
                                          <p:spTgt spid="194637"/>
                                        </p:tgtEl>
                                        <p:attrNameLst>
                                          <p:attrName>style.visibility</p:attrName>
                                        </p:attrNameLst>
                                      </p:cBhvr>
                                      <p:to>
                                        <p:strVal val="visible"/>
                                      </p:to>
                                    </p:set>
                                    <p:anim calcmode="lin" valueType="num">
                                      <p:cBhvr additive="base">
                                        <p:cTn id="138" dur="500" fill="hold"/>
                                        <p:tgtEl>
                                          <p:spTgt spid="194637"/>
                                        </p:tgtEl>
                                        <p:attrNameLst>
                                          <p:attrName>ppt_x</p:attrName>
                                        </p:attrNameLst>
                                      </p:cBhvr>
                                      <p:tavLst>
                                        <p:tav tm="0">
                                          <p:val>
                                            <p:strVal val="#ppt_x"/>
                                          </p:val>
                                        </p:tav>
                                        <p:tav tm="100000">
                                          <p:val>
                                            <p:strVal val="#ppt_x"/>
                                          </p:val>
                                        </p:tav>
                                      </p:tavLst>
                                    </p:anim>
                                    <p:anim calcmode="lin" valueType="num">
                                      <p:cBhvr additive="base">
                                        <p:cTn id="139" dur="500" fill="hold"/>
                                        <p:tgtEl>
                                          <p:spTgt spid="1946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animBg="1"/>
      <p:bldP spid="194564" grpId="0" animBg="1"/>
      <p:bldP spid="194565" grpId="0" animBg="1"/>
      <p:bldP spid="194598" grpId="0" animBg="1"/>
      <p:bldP spid="194599" grpId="0" animBg="1"/>
      <p:bldP spid="194600" grpId="0" animBg="1"/>
      <p:bldP spid="194616" grpId="0"/>
      <p:bldP spid="194617" grpId="0"/>
      <p:bldP spid="194618" grpId="0"/>
      <p:bldP spid="194635" grpId="0"/>
      <p:bldP spid="194636" grpId="0"/>
      <p:bldP spid="194637" grpId="0"/>
      <p:bldP spid="194647"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ChangeArrowheads="1"/>
          </p:cNvSpPr>
          <p:nvPr/>
        </p:nvSpPr>
        <p:spPr bwMode="auto">
          <a:xfrm>
            <a:off x="304800" y="2971800"/>
            <a:ext cx="8610600" cy="3581400"/>
          </a:xfrm>
          <a:prstGeom prst="rect">
            <a:avLst/>
          </a:prstGeom>
          <a:solidFill>
            <a:srgbClr val="CCFFCC"/>
          </a:solidFill>
          <a:ln w="9525">
            <a:solidFill>
              <a:schemeClr val="tx1"/>
            </a:solidFill>
            <a:miter lim="800000"/>
            <a:headEnd/>
            <a:tailEnd/>
          </a:ln>
          <a:effectLst/>
        </p:spPr>
        <p:txBody>
          <a:bodyPr wrap="none" anchor="ctr"/>
          <a:lstStyle/>
          <a:p>
            <a:endParaRPr lang="en-US"/>
          </a:p>
        </p:txBody>
      </p:sp>
      <p:grpSp>
        <p:nvGrpSpPr>
          <p:cNvPr id="196612" name="Group 4"/>
          <p:cNvGrpSpPr>
            <a:grpSpLocks/>
          </p:cNvGrpSpPr>
          <p:nvPr/>
        </p:nvGrpSpPr>
        <p:grpSpPr bwMode="auto">
          <a:xfrm>
            <a:off x="3429000" y="914400"/>
            <a:ext cx="2819400" cy="1752600"/>
            <a:chOff x="240" y="1200"/>
            <a:chExt cx="1776" cy="1104"/>
          </a:xfrm>
        </p:grpSpPr>
        <p:sp>
          <p:nvSpPr>
            <p:cNvPr id="196613" name="Rectangle 5"/>
            <p:cNvSpPr>
              <a:spLocks noChangeArrowheads="1"/>
            </p:cNvSpPr>
            <p:nvPr/>
          </p:nvSpPr>
          <p:spPr bwMode="auto">
            <a:xfrm>
              <a:off x="240" y="1200"/>
              <a:ext cx="1776" cy="1104"/>
            </a:xfrm>
            <a:prstGeom prst="rect">
              <a:avLst/>
            </a:prstGeom>
            <a:solidFill>
              <a:srgbClr val="FFFF99"/>
            </a:solidFill>
            <a:ln w="9525">
              <a:solidFill>
                <a:schemeClr val="tx1"/>
              </a:solidFill>
              <a:miter lim="800000"/>
              <a:headEnd/>
              <a:tailEnd/>
            </a:ln>
            <a:effectLst/>
          </p:spPr>
          <p:txBody>
            <a:bodyPr wrap="none" anchor="ctr"/>
            <a:lstStyle/>
            <a:p>
              <a:endParaRPr lang="en-US"/>
            </a:p>
          </p:txBody>
        </p:sp>
        <p:sp>
          <p:nvSpPr>
            <p:cNvPr id="196614" name="Line 6"/>
            <p:cNvSpPr>
              <a:spLocks noChangeShapeType="1"/>
            </p:cNvSpPr>
            <p:nvPr/>
          </p:nvSpPr>
          <p:spPr bwMode="auto">
            <a:xfrm>
              <a:off x="912" y="1824"/>
              <a:ext cx="480" cy="0"/>
            </a:xfrm>
            <a:prstGeom prst="line">
              <a:avLst/>
            </a:prstGeom>
            <a:noFill/>
            <a:ln w="9525">
              <a:solidFill>
                <a:schemeClr val="tx1"/>
              </a:solidFill>
              <a:round/>
              <a:headEnd/>
              <a:tailEnd type="triangle" w="med" len="med"/>
            </a:ln>
            <a:effectLst/>
          </p:spPr>
          <p:txBody>
            <a:bodyPr/>
            <a:lstStyle/>
            <a:p>
              <a:endParaRPr lang="en-US"/>
            </a:p>
          </p:txBody>
        </p:sp>
        <p:sp>
          <p:nvSpPr>
            <p:cNvPr id="196615" name="Text Box 7"/>
            <p:cNvSpPr txBox="1">
              <a:spLocks noChangeArrowheads="1"/>
            </p:cNvSpPr>
            <p:nvPr/>
          </p:nvSpPr>
          <p:spPr bwMode="auto">
            <a:xfrm>
              <a:off x="384" y="2016"/>
              <a:ext cx="302" cy="192"/>
            </a:xfrm>
            <a:prstGeom prst="rect">
              <a:avLst/>
            </a:prstGeom>
            <a:noFill/>
            <a:ln w="9525">
              <a:noFill/>
              <a:miter lim="800000"/>
              <a:headEnd/>
              <a:tailEnd/>
            </a:ln>
            <a:effectLst/>
          </p:spPr>
          <p:txBody>
            <a:bodyPr wrap="none">
              <a:spAutoFit/>
            </a:bodyPr>
            <a:lstStyle/>
            <a:p>
              <a:r>
                <a:rPr lang="en-US" sz="1400"/>
                <a:t>152</a:t>
              </a:r>
            </a:p>
          </p:txBody>
        </p:sp>
        <p:sp>
          <p:nvSpPr>
            <p:cNvPr id="196616" name="Oval 8"/>
            <p:cNvSpPr>
              <a:spLocks noChangeAspect="1" noChangeArrowheads="1"/>
            </p:cNvSpPr>
            <p:nvPr/>
          </p:nvSpPr>
          <p:spPr bwMode="auto">
            <a:xfrm>
              <a:off x="336" y="1536"/>
              <a:ext cx="438" cy="438"/>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pPr algn="ctr"/>
              <a:r>
                <a:rPr lang="en-US"/>
                <a:t>Li</a:t>
              </a:r>
            </a:p>
          </p:txBody>
        </p:sp>
        <p:sp>
          <p:nvSpPr>
            <p:cNvPr id="196617" name="Text Box 9"/>
            <p:cNvSpPr txBox="1">
              <a:spLocks noChangeArrowheads="1"/>
            </p:cNvSpPr>
            <p:nvPr/>
          </p:nvSpPr>
          <p:spPr bwMode="auto">
            <a:xfrm>
              <a:off x="1440" y="2016"/>
              <a:ext cx="240" cy="192"/>
            </a:xfrm>
            <a:prstGeom prst="rect">
              <a:avLst/>
            </a:prstGeom>
            <a:noFill/>
            <a:ln w="9525">
              <a:noFill/>
              <a:miter lim="800000"/>
              <a:headEnd/>
              <a:tailEnd/>
            </a:ln>
            <a:effectLst/>
          </p:spPr>
          <p:txBody>
            <a:bodyPr wrap="none">
              <a:spAutoFit/>
            </a:bodyPr>
            <a:lstStyle/>
            <a:p>
              <a:r>
                <a:rPr lang="en-US" sz="1400"/>
                <a:t>60</a:t>
              </a:r>
            </a:p>
          </p:txBody>
        </p:sp>
        <p:sp>
          <p:nvSpPr>
            <p:cNvPr id="196618" name="Oval 10"/>
            <p:cNvSpPr>
              <a:spLocks noChangeAspect="1" noChangeArrowheads="1"/>
            </p:cNvSpPr>
            <p:nvPr/>
          </p:nvSpPr>
          <p:spPr bwMode="auto">
            <a:xfrm>
              <a:off x="1488" y="1776"/>
              <a:ext cx="173" cy="173"/>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endParaRPr lang="en-US"/>
            </a:p>
          </p:txBody>
        </p:sp>
        <p:sp>
          <p:nvSpPr>
            <p:cNvPr id="196619" name="Text Box 11"/>
            <p:cNvSpPr txBox="1">
              <a:spLocks noChangeArrowheads="1"/>
            </p:cNvSpPr>
            <p:nvPr/>
          </p:nvSpPr>
          <p:spPr bwMode="auto">
            <a:xfrm>
              <a:off x="1622" y="1607"/>
              <a:ext cx="284" cy="231"/>
            </a:xfrm>
            <a:prstGeom prst="rect">
              <a:avLst/>
            </a:prstGeom>
            <a:noFill/>
            <a:ln w="9525">
              <a:noFill/>
              <a:miter lim="800000"/>
              <a:headEnd/>
              <a:tailEnd/>
            </a:ln>
            <a:effectLst/>
          </p:spPr>
          <p:txBody>
            <a:bodyPr wrap="none">
              <a:spAutoFit/>
            </a:bodyPr>
            <a:lstStyle/>
            <a:p>
              <a:r>
                <a:rPr lang="en-US"/>
                <a:t>Li</a:t>
              </a:r>
              <a:r>
                <a:rPr lang="en-US" baseline="30000"/>
                <a:t>+</a:t>
              </a:r>
            </a:p>
          </p:txBody>
        </p:sp>
        <p:sp>
          <p:nvSpPr>
            <p:cNvPr id="196620" name="Freeform 12"/>
            <p:cNvSpPr>
              <a:spLocks/>
            </p:cNvSpPr>
            <p:nvPr/>
          </p:nvSpPr>
          <p:spPr bwMode="auto">
            <a:xfrm>
              <a:off x="816" y="1536"/>
              <a:ext cx="240" cy="144"/>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6621" name="Text Box 13"/>
            <p:cNvSpPr txBox="1">
              <a:spLocks noChangeArrowheads="1"/>
            </p:cNvSpPr>
            <p:nvPr/>
          </p:nvSpPr>
          <p:spPr bwMode="auto">
            <a:xfrm>
              <a:off x="1008" y="1344"/>
              <a:ext cx="196" cy="231"/>
            </a:xfrm>
            <a:prstGeom prst="rect">
              <a:avLst/>
            </a:prstGeom>
            <a:noFill/>
            <a:ln w="9525">
              <a:noFill/>
              <a:miter lim="800000"/>
              <a:headEnd/>
              <a:tailEnd/>
            </a:ln>
            <a:effectLst/>
          </p:spPr>
          <p:txBody>
            <a:bodyPr wrap="none">
              <a:spAutoFit/>
            </a:bodyPr>
            <a:lstStyle/>
            <a:p>
              <a:r>
                <a:rPr lang="en-US">
                  <a:solidFill>
                    <a:srgbClr val="FF0000"/>
                  </a:solidFill>
                </a:rPr>
                <a:t>e</a:t>
              </a:r>
            </a:p>
          </p:txBody>
        </p:sp>
      </p:grpSp>
      <p:grpSp>
        <p:nvGrpSpPr>
          <p:cNvPr id="196622" name="Group 14"/>
          <p:cNvGrpSpPr>
            <a:grpSpLocks/>
          </p:cNvGrpSpPr>
          <p:nvPr/>
        </p:nvGrpSpPr>
        <p:grpSpPr bwMode="auto">
          <a:xfrm>
            <a:off x="3505200" y="3733800"/>
            <a:ext cx="2209800" cy="3152775"/>
            <a:chOff x="2016" y="1854"/>
            <a:chExt cx="1392" cy="1986"/>
          </a:xfrm>
        </p:grpSpPr>
        <p:sp>
          <p:nvSpPr>
            <p:cNvPr id="196623" name="Text Box 15"/>
            <p:cNvSpPr txBox="1">
              <a:spLocks noChangeAspect="1" noChangeArrowheads="1"/>
            </p:cNvSpPr>
            <p:nvPr/>
          </p:nvSpPr>
          <p:spPr bwMode="auto">
            <a:xfrm>
              <a:off x="2502" y="3264"/>
              <a:ext cx="906" cy="576"/>
            </a:xfrm>
            <a:prstGeom prst="rect">
              <a:avLst/>
            </a:prstGeom>
            <a:noFill/>
            <a:ln w="9525">
              <a:noFill/>
              <a:miter lim="800000"/>
              <a:headEnd/>
              <a:tailEnd/>
            </a:ln>
            <a:effectLst/>
          </p:spPr>
          <p:txBody>
            <a:bodyPr wrap="none"/>
            <a:lstStyle/>
            <a:p>
              <a:r>
                <a:rPr lang="en-US" sz="1400"/>
                <a:t>152</a:t>
              </a:r>
            </a:p>
          </p:txBody>
        </p:sp>
        <p:sp>
          <p:nvSpPr>
            <p:cNvPr id="196624" name="Oval 16"/>
            <p:cNvSpPr>
              <a:spLocks noChangeAspect="1" noChangeArrowheads="1"/>
            </p:cNvSpPr>
            <p:nvPr/>
          </p:nvSpPr>
          <p:spPr bwMode="auto">
            <a:xfrm>
              <a:off x="2016" y="1854"/>
              <a:ext cx="1314" cy="1314"/>
            </a:xfrm>
            <a:prstGeom prst="ellipse">
              <a:avLst/>
            </a:prstGeom>
            <a:gradFill rotWithShape="1">
              <a:gsLst>
                <a:gs pos="0">
                  <a:srgbClr val="C0C0C0">
                    <a:alpha val="50999"/>
                  </a:srgbClr>
                </a:gs>
                <a:gs pos="100000">
                  <a:schemeClr val="bg1"/>
                </a:gs>
              </a:gsLst>
              <a:lin ang="2700000" scaled="1"/>
            </a:gradFill>
            <a:ln w="9525">
              <a:solidFill>
                <a:schemeClr val="tx1"/>
              </a:solidFill>
              <a:round/>
              <a:headEnd/>
              <a:tailEnd/>
            </a:ln>
            <a:effectLst/>
          </p:spPr>
          <p:txBody>
            <a:bodyPr wrap="none" anchor="ctr"/>
            <a:lstStyle/>
            <a:p>
              <a:pPr algn="ctr"/>
              <a:r>
                <a:rPr lang="en-US"/>
                <a:t> </a:t>
              </a:r>
            </a:p>
          </p:txBody>
        </p:sp>
      </p:grpSp>
      <p:grpSp>
        <p:nvGrpSpPr>
          <p:cNvPr id="196625" name="Group 17"/>
          <p:cNvGrpSpPr>
            <a:grpSpLocks/>
          </p:cNvGrpSpPr>
          <p:nvPr/>
        </p:nvGrpSpPr>
        <p:grpSpPr bwMode="auto">
          <a:xfrm>
            <a:off x="5638800" y="4162425"/>
            <a:ext cx="3390900" cy="1400175"/>
            <a:chOff x="2556" y="2622"/>
            <a:chExt cx="2136" cy="882"/>
          </a:xfrm>
        </p:grpSpPr>
        <p:sp>
          <p:nvSpPr>
            <p:cNvPr id="196626" name="Line 18"/>
            <p:cNvSpPr>
              <a:spLocks noChangeAspect="1" noChangeShapeType="1"/>
            </p:cNvSpPr>
            <p:nvPr/>
          </p:nvSpPr>
          <p:spPr bwMode="auto">
            <a:xfrm>
              <a:off x="2556" y="3102"/>
              <a:ext cx="1056" cy="1"/>
            </a:xfrm>
            <a:prstGeom prst="line">
              <a:avLst/>
            </a:prstGeom>
            <a:noFill/>
            <a:ln w="9525">
              <a:solidFill>
                <a:schemeClr val="tx1"/>
              </a:solidFill>
              <a:round/>
              <a:headEnd/>
              <a:tailEnd type="triangle" w="med" len="med"/>
            </a:ln>
            <a:effectLst/>
          </p:spPr>
          <p:txBody>
            <a:bodyPr/>
            <a:lstStyle/>
            <a:p>
              <a:endParaRPr lang="en-US"/>
            </a:p>
          </p:txBody>
        </p:sp>
        <p:sp>
          <p:nvSpPr>
            <p:cNvPr id="196627" name="Text Box 19"/>
            <p:cNvSpPr txBox="1">
              <a:spLocks noChangeAspect="1" noChangeArrowheads="1"/>
            </p:cNvSpPr>
            <p:nvPr/>
          </p:nvSpPr>
          <p:spPr bwMode="auto">
            <a:xfrm>
              <a:off x="3852" y="3274"/>
              <a:ext cx="288" cy="230"/>
            </a:xfrm>
            <a:prstGeom prst="rect">
              <a:avLst/>
            </a:prstGeom>
            <a:noFill/>
            <a:ln w="9525">
              <a:noFill/>
              <a:miter lim="800000"/>
              <a:headEnd/>
              <a:tailEnd/>
            </a:ln>
            <a:effectLst/>
          </p:spPr>
          <p:txBody>
            <a:bodyPr wrap="none"/>
            <a:lstStyle/>
            <a:p>
              <a:r>
                <a:rPr lang="en-US" sz="1400"/>
                <a:t>60</a:t>
              </a:r>
            </a:p>
          </p:txBody>
        </p:sp>
        <p:sp>
          <p:nvSpPr>
            <p:cNvPr id="196628" name="Oval 20"/>
            <p:cNvSpPr>
              <a:spLocks noChangeAspect="1" noChangeArrowheads="1"/>
            </p:cNvSpPr>
            <p:nvPr/>
          </p:nvSpPr>
          <p:spPr bwMode="auto">
            <a:xfrm>
              <a:off x="3708" y="2727"/>
              <a:ext cx="519" cy="519"/>
            </a:xfrm>
            <a:prstGeom prst="ellipse">
              <a:avLst/>
            </a:prstGeom>
            <a:gradFill rotWithShape="1">
              <a:gsLst>
                <a:gs pos="0">
                  <a:srgbClr val="C0C0C0"/>
                </a:gs>
                <a:gs pos="100000">
                  <a:schemeClr val="bg1"/>
                </a:gs>
              </a:gsLst>
              <a:lin ang="2700000" scaled="1"/>
            </a:gradFill>
            <a:ln w="9525">
              <a:solidFill>
                <a:schemeClr val="tx1"/>
              </a:solidFill>
              <a:round/>
              <a:headEnd/>
              <a:tailEnd/>
            </a:ln>
            <a:effectLst/>
          </p:spPr>
          <p:txBody>
            <a:bodyPr wrap="none" anchor="ctr"/>
            <a:lstStyle/>
            <a:p>
              <a:endParaRPr lang="en-US"/>
            </a:p>
          </p:txBody>
        </p:sp>
        <p:sp>
          <p:nvSpPr>
            <p:cNvPr id="196629" name="Text Box 21"/>
            <p:cNvSpPr txBox="1">
              <a:spLocks noChangeAspect="1" noChangeArrowheads="1"/>
            </p:cNvSpPr>
            <p:nvPr/>
          </p:nvSpPr>
          <p:spPr bwMode="auto">
            <a:xfrm>
              <a:off x="4332" y="2622"/>
              <a:ext cx="360" cy="293"/>
            </a:xfrm>
            <a:prstGeom prst="rect">
              <a:avLst/>
            </a:prstGeom>
            <a:noFill/>
            <a:ln w="9525">
              <a:noFill/>
              <a:miter lim="800000"/>
              <a:headEnd/>
              <a:tailEnd/>
            </a:ln>
            <a:effectLst/>
          </p:spPr>
          <p:txBody>
            <a:bodyPr wrap="none"/>
            <a:lstStyle/>
            <a:p>
              <a:r>
                <a:rPr lang="en-US"/>
                <a:t>Li</a:t>
              </a:r>
              <a:r>
                <a:rPr lang="en-US" baseline="30000"/>
                <a:t>+</a:t>
              </a:r>
            </a:p>
          </p:txBody>
        </p:sp>
      </p:grpSp>
      <p:grpSp>
        <p:nvGrpSpPr>
          <p:cNvPr id="196630" name="Group 22"/>
          <p:cNvGrpSpPr>
            <a:grpSpLocks/>
          </p:cNvGrpSpPr>
          <p:nvPr/>
        </p:nvGrpSpPr>
        <p:grpSpPr bwMode="auto">
          <a:xfrm>
            <a:off x="5473700" y="2943225"/>
            <a:ext cx="1600200" cy="914400"/>
            <a:chOff x="3264" y="1374"/>
            <a:chExt cx="1008" cy="576"/>
          </a:xfrm>
        </p:grpSpPr>
        <p:sp>
          <p:nvSpPr>
            <p:cNvPr id="196631" name="Freeform 23"/>
            <p:cNvSpPr>
              <a:spLocks noChangeAspect="1"/>
            </p:cNvSpPr>
            <p:nvPr/>
          </p:nvSpPr>
          <p:spPr bwMode="auto">
            <a:xfrm>
              <a:off x="3264" y="1518"/>
              <a:ext cx="720" cy="432"/>
            </a:xfrm>
            <a:custGeom>
              <a:avLst/>
              <a:gdLst/>
              <a:ahLst/>
              <a:cxnLst>
                <a:cxn ang="0">
                  <a:pos x="0" y="144"/>
                </a:cxn>
                <a:cxn ang="0">
                  <a:pos x="119" y="116"/>
                </a:cxn>
                <a:cxn ang="0">
                  <a:pos x="240" y="0"/>
                </a:cxn>
              </a:cxnLst>
              <a:rect l="0" t="0" r="r" b="b"/>
              <a:pathLst>
                <a:path w="240" h="144">
                  <a:moveTo>
                    <a:pt x="0" y="144"/>
                  </a:moveTo>
                  <a:lnTo>
                    <a:pt x="119" y="116"/>
                  </a:lnTo>
                  <a:lnTo>
                    <a:pt x="240" y="0"/>
                  </a:lnTo>
                </a:path>
              </a:pathLst>
            </a:custGeom>
            <a:noFill/>
            <a:ln w="9525">
              <a:solidFill>
                <a:srgbClr val="FF0000"/>
              </a:solidFill>
              <a:round/>
              <a:headEnd/>
              <a:tailEnd type="triangle" w="med" len="med"/>
            </a:ln>
            <a:effectLst/>
          </p:spPr>
          <p:txBody>
            <a:bodyPr/>
            <a:lstStyle/>
            <a:p>
              <a:endParaRPr lang="en-US"/>
            </a:p>
          </p:txBody>
        </p:sp>
        <p:sp>
          <p:nvSpPr>
            <p:cNvPr id="196632" name="Text Box 24"/>
            <p:cNvSpPr txBox="1">
              <a:spLocks noChangeAspect="1" noChangeArrowheads="1"/>
            </p:cNvSpPr>
            <p:nvPr/>
          </p:nvSpPr>
          <p:spPr bwMode="auto">
            <a:xfrm>
              <a:off x="3987" y="1374"/>
              <a:ext cx="285" cy="336"/>
            </a:xfrm>
            <a:prstGeom prst="rect">
              <a:avLst/>
            </a:prstGeom>
            <a:noFill/>
            <a:ln w="9525">
              <a:noFill/>
              <a:miter lim="800000"/>
              <a:headEnd/>
              <a:tailEnd/>
            </a:ln>
            <a:effectLst/>
          </p:spPr>
          <p:txBody>
            <a:bodyPr wrap="none"/>
            <a:lstStyle/>
            <a:p>
              <a:r>
                <a:rPr lang="en-US">
                  <a:solidFill>
                    <a:srgbClr val="FF0000"/>
                  </a:solidFill>
                </a:rPr>
                <a:t>e</a:t>
              </a:r>
            </a:p>
          </p:txBody>
        </p:sp>
      </p:grpSp>
      <p:sp>
        <p:nvSpPr>
          <p:cNvPr id="196633" name="Text Box 25"/>
          <p:cNvSpPr txBox="1">
            <a:spLocks noChangeAspect="1" noChangeArrowheads="1"/>
          </p:cNvSpPr>
          <p:nvPr/>
        </p:nvSpPr>
        <p:spPr bwMode="auto">
          <a:xfrm>
            <a:off x="3930650" y="4267200"/>
            <a:ext cx="323850" cy="381000"/>
          </a:xfrm>
          <a:prstGeom prst="rect">
            <a:avLst/>
          </a:prstGeom>
          <a:noFill/>
          <a:ln w="9525">
            <a:noFill/>
            <a:miter lim="800000"/>
            <a:headEnd/>
            <a:tailEnd/>
          </a:ln>
          <a:effectLst/>
        </p:spPr>
        <p:txBody>
          <a:bodyPr wrap="none"/>
          <a:lstStyle/>
          <a:p>
            <a:r>
              <a:rPr lang="en-US">
                <a:solidFill>
                  <a:srgbClr val="FF0000"/>
                </a:solidFill>
              </a:rPr>
              <a:t>e</a:t>
            </a:r>
          </a:p>
        </p:txBody>
      </p:sp>
      <p:sp>
        <p:nvSpPr>
          <p:cNvPr id="196634" name="Text Box 26"/>
          <p:cNvSpPr txBox="1">
            <a:spLocks noChangeAspect="1" noChangeArrowheads="1"/>
          </p:cNvSpPr>
          <p:nvPr/>
        </p:nvSpPr>
        <p:spPr bwMode="auto">
          <a:xfrm>
            <a:off x="4902200" y="4800600"/>
            <a:ext cx="323850" cy="381000"/>
          </a:xfrm>
          <a:prstGeom prst="rect">
            <a:avLst/>
          </a:prstGeom>
          <a:noFill/>
          <a:ln w="9525">
            <a:noFill/>
            <a:miter lim="800000"/>
            <a:headEnd/>
            <a:tailEnd/>
          </a:ln>
          <a:effectLst/>
        </p:spPr>
        <p:txBody>
          <a:bodyPr wrap="none"/>
          <a:lstStyle/>
          <a:p>
            <a:r>
              <a:rPr lang="en-US">
                <a:solidFill>
                  <a:srgbClr val="FF0000"/>
                </a:solidFill>
              </a:rPr>
              <a:t>e</a:t>
            </a:r>
          </a:p>
        </p:txBody>
      </p:sp>
      <p:sp>
        <p:nvSpPr>
          <p:cNvPr id="196635" name="Text Box 27"/>
          <p:cNvSpPr txBox="1">
            <a:spLocks noChangeAspect="1" noChangeArrowheads="1"/>
          </p:cNvSpPr>
          <p:nvPr/>
        </p:nvSpPr>
        <p:spPr bwMode="auto">
          <a:xfrm>
            <a:off x="5173663" y="3705225"/>
            <a:ext cx="452437" cy="533400"/>
          </a:xfrm>
          <a:prstGeom prst="rect">
            <a:avLst/>
          </a:prstGeom>
          <a:noFill/>
          <a:ln w="9525">
            <a:noFill/>
            <a:miter lim="800000"/>
            <a:headEnd/>
            <a:tailEnd/>
          </a:ln>
          <a:effectLst/>
        </p:spPr>
        <p:txBody>
          <a:bodyPr wrap="none"/>
          <a:lstStyle/>
          <a:p>
            <a:r>
              <a:rPr lang="en-US">
                <a:solidFill>
                  <a:srgbClr val="FF0000"/>
                </a:solidFill>
              </a:rPr>
              <a:t>e</a:t>
            </a:r>
          </a:p>
        </p:txBody>
      </p:sp>
      <p:sp>
        <p:nvSpPr>
          <p:cNvPr id="196636" name="Oval 28"/>
          <p:cNvSpPr>
            <a:spLocks noChangeAspect="1" noChangeArrowheads="1"/>
          </p:cNvSpPr>
          <p:nvPr/>
        </p:nvSpPr>
        <p:spPr bwMode="auto">
          <a:xfrm>
            <a:off x="4173538" y="4343400"/>
            <a:ext cx="823912" cy="823913"/>
          </a:xfrm>
          <a:prstGeom prst="ellipse">
            <a:avLst/>
          </a:prstGeom>
          <a:noFill/>
          <a:ln w="3175">
            <a:solidFill>
              <a:schemeClr val="tx1"/>
            </a:solidFill>
            <a:prstDash val="dash"/>
            <a:round/>
            <a:headEnd/>
            <a:tailEnd/>
          </a:ln>
          <a:effectLst/>
        </p:spPr>
        <p:txBody>
          <a:bodyPr wrap="none" anchor="ctr"/>
          <a:lstStyle/>
          <a:p>
            <a:pPr algn="ctr"/>
            <a:r>
              <a:rPr lang="en-US"/>
              <a:t>Li</a:t>
            </a:r>
          </a:p>
        </p:txBody>
      </p:sp>
      <p:sp>
        <p:nvSpPr>
          <p:cNvPr id="196637" name="Text Box 29"/>
          <p:cNvSpPr txBox="1">
            <a:spLocks noChangeArrowheads="1"/>
          </p:cNvSpPr>
          <p:nvPr/>
        </p:nvSpPr>
        <p:spPr bwMode="auto">
          <a:xfrm>
            <a:off x="3733800" y="6110288"/>
            <a:ext cx="1492250" cy="366712"/>
          </a:xfrm>
          <a:prstGeom prst="rect">
            <a:avLst/>
          </a:prstGeom>
          <a:noFill/>
          <a:ln w="9525">
            <a:noFill/>
            <a:miter lim="800000"/>
            <a:headEnd/>
            <a:tailEnd/>
          </a:ln>
          <a:effectLst/>
        </p:spPr>
        <p:txBody>
          <a:bodyPr wrap="none">
            <a:spAutoFit/>
          </a:bodyPr>
          <a:lstStyle/>
          <a:p>
            <a:r>
              <a:rPr lang="en-US"/>
              <a:t>Lithium atom</a:t>
            </a:r>
          </a:p>
        </p:txBody>
      </p:sp>
      <p:sp>
        <p:nvSpPr>
          <p:cNvPr id="196638" name="Text Box 30"/>
          <p:cNvSpPr txBox="1">
            <a:spLocks noChangeArrowheads="1"/>
          </p:cNvSpPr>
          <p:nvPr/>
        </p:nvSpPr>
        <p:spPr bwMode="auto">
          <a:xfrm>
            <a:off x="3930650" y="5334000"/>
            <a:ext cx="1289050" cy="366713"/>
          </a:xfrm>
          <a:prstGeom prst="rect">
            <a:avLst/>
          </a:prstGeom>
          <a:noFill/>
          <a:ln w="9525">
            <a:noFill/>
            <a:miter lim="800000"/>
            <a:headEnd/>
            <a:tailEnd/>
          </a:ln>
          <a:effectLst/>
        </p:spPr>
        <p:txBody>
          <a:bodyPr wrap="none">
            <a:spAutoFit/>
          </a:bodyPr>
          <a:lstStyle/>
          <a:p>
            <a:r>
              <a:rPr lang="en-US"/>
              <a:t>Lithium ion</a:t>
            </a:r>
          </a:p>
        </p:txBody>
      </p:sp>
      <p:sp>
        <p:nvSpPr>
          <p:cNvPr id="196639" name="Text Box 31"/>
          <p:cNvSpPr txBox="1">
            <a:spLocks noChangeArrowheads="1"/>
          </p:cNvSpPr>
          <p:nvPr/>
        </p:nvSpPr>
        <p:spPr bwMode="auto">
          <a:xfrm>
            <a:off x="4616450" y="4602163"/>
            <a:ext cx="273050" cy="274637"/>
          </a:xfrm>
          <a:prstGeom prst="rect">
            <a:avLst/>
          </a:prstGeom>
          <a:noFill/>
          <a:ln w="9525">
            <a:noFill/>
            <a:miter lim="800000"/>
            <a:headEnd/>
            <a:tailEnd/>
          </a:ln>
          <a:effectLst/>
        </p:spPr>
        <p:txBody>
          <a:bodyPr wrap="none">
            <a:spAutoFit/>
          </a:bodyPr>
          <a:lstStyle/>
          <a:p>
            <a:r>
              <a:rPr lang="en-US" baseline="30000"/>
              <a:t>+</a:t>
            </a:r>
          </a:p>
        </p:txBody>
      </p:sp>
      <p:grpSp>
        <p:nvGrpSpPr>
          <p:cNvPr id="196640" name="Group 32"/>
          <p:cNvGrpSpPr>
            <a:grpSpLocks/>
          </p:cNvGrpSpPr>
          <p:nvPr/>
        </p:nvGrpSpPr>
        <p:grpSpPr bwMode="auto">
          <a:xfrm>
            <a:off x="685800" y="3705225"/>
            <a:ext cx="2209800" cy="3152775"/>
            <a:chOff x="432" y="2334"/>
            <a:chExt cx="1392" cy="1986"/>
          </a:xfrm>
        </p:grpSpPr>
        <p:grpSp>
          <p:nvGrpSpPr>
            <p:cNvPr id="196641" name="Group 33"/>
            <p:cNvGrpSpPr>
              <a:grpSpLocks/>
            </p:cNvGrpSpPr>
            <p:nvPr/>
          </p:nvGrpSpPr>
          <p:grpSpPr bwMode="auto">
            <a:xfrm>
              <a:off x="432" y="2334"/>
              <a:ext cx="1392" cy="1986"/>
              <a:chOff x="2016" y="1854"/>
              <a:chExt cx="1392" cy="1986"/>
            </a:xfrm>
          </p:grpSpPr>
          <p:sp>
            <p:nvSpPr>
              <p:cNvPr id="196642" name="Text Box 34"/>
              <p:cNvSpPr txBox="1">
                <a:spLocks noChangeAspect="1" noChangeArrowheads="1"/>
              </p:cNvSpPr>
              <p:nvPr/>
            </p:nvSpPr>
            <p:spPr bwMode="auto">
              <a:xfrm>
                <a:off x="2502" y="3264"/>
                <a:ext cx="906" cy="576"/>
              </a:xfrm>
              <a:prstGeom prst="rect">
                <a:avLst/>
              </a:prstGeom>
              <a:noFill/>
              <a:ln w="9525">
                <a:noFill/>
                <a:miter lim="800000"/>
                <a:headEnd/>
                <a:tailEnd/>
              </a:ln>
              <a:effectLst/>
            </p:spPr>
            <p:txBody>
              <a:bodyPr wrap="none"/>
              <a:lstStyle/>
              <a:p>
                <a:r>
                  <a:rPr lang="en-US" sz="1400"/>
                  <a:t>152</a:t>
                </a:r>
              </a:p>
            </p:txBody>
          </p:sp>
          <p:sp>
            <p:nvSpPr>
              <p:cNvPr id="196643" name="Oval 35"/>
              <p:cNvSpPr>
                <a:spLocks noChangeAspect="1" noChangeArrowheads="1"/>
              </p:cNvSpPr>
              <p:nvPr/>
            </p:nvSpPr>
            <p:spPr bwMode="auto">
              <a:xfrm>
                <a:off x="2016" y="1854"/>
                <a:ext cx="1314" cy="1314"/>
              </a:xfrm>
              <a:prstGeom prst="ellipse">
                <a:avLst/>
              </a:prstGeom>
              <a:gradFill rotWithShape="1">
                <a:gsLst>
                  <a:gs pos="0">
                    <a:srgbClr val="C0C0C0">
                      <a:alpha val="50999"/>
                    </a:srgbClr>
                  </a:gs>
                  <a:gs pos="100000">
                    <a:schemeClr val="bg1"/>
                  </a:gs>
                </a:gsLst>
                <a:lin ang="2700000" scaled="1"/>
              </a:gradFill>
              <a:ln w="9525">
                <a:solidFill>
                  <a:schemeClr val="tx1"/>
                </a:solidFill>
                <a:round/>
                <a:headEnd/>
                <a:tailEnd/>
              </a:ln>
              <a:effectLst/>
            </p:spPr>
            <p:txBody>
              <a:bodyPr wrap="none" anchor="ctr"/>
              <a:lstStyle/>
              <a:p>
                <a:pPr algn="ctr"/>
                <a:r>
                  <a:rPr lang="en-US"/>
                  <a:t> Li</a:t>
                </a:r>
              </a:p>
            </p:txBody>
          </p:sp>
        </p:grpSp>
        <p:sp>
          <p:nvSpPr>
            <p:cNvPr id="196644" name="Text Box 36"/>
            <p:cNvSpPr txBox="1">
              <a:spLocks noChangeArrowheads="1"/>
            </p:cNvSpPr>
            <p:nvPr/>
          </p:nvSpPr>
          <p:spPr bwMode="auto">
            <a:xfrm>
              <a:off x="576" y="3840"/>
              <a:ext cx="940" cy="231"/>
            </a:xfrm>
            <a:prstGeom prst="rect">
              <a:avLst/>
            </a:prstGeom>
            <a:noFill/>
            <a:ln w="9525">
              <a:noFill/>
              <a:miter lim="800000"/>
              <a:headEnd/>
              <a:tailEnd/>
            </a:ln>
            <a:effectLst/>
          </p:spPr>
          <p:txBody>
            <a:bodyPr wrap="none">
              <a:spAutoFit/>
            </a:bodyPr>
            <a:lstStyle/>
            <a:p>
              <a:r>
                <a:rPr lang="en-US"/>
                <a:t>Lithium atom</a:t>
              </a:r>
            </a:p>
          </p:txBody>
        </p:sp>
      </p:grpSp>
      <p:sp>
        <p:nvSpPr>
          <p:cNvPr id="196645" name="Oval 37"/>
          <p:cNvSpPr>
            <a:spLocks noChangeAspect="1" noChangeArrowheads="1"/>
          </p:cNvSpPr>
          <p:nvPr/>
        </p:nvSpPr>
        <p:spPr bwMode="auto">
          <a:xfrm>
            <a:off x="4191000" y="4343400"/>
            <a:ext cx="823913" cy="823913"/>
          </a:xfrm>
          <a:prstGeom prst="ellipse">
            <a:avLst/>
          </a:prstGeom>
          <a:noFill/>
          <a:ln w="9525">
            <a:solidFill>
              <a:schemeClr val="tx1"/>
            </a:solidFill>
            <a:round/>
            <a:headEnd/>
            <a:tailEnd/>
          </a:ln>
          <a:effectLst/>
        </p:spPr>
        <p:txBody>
          <a:bodyPr wrap="none" anchor="ctr"/>
          <a:lstStyle/>
          <a:p>
            <a:pPr algn="ctr"/>
            <a:r>
              <a:rPr lang="en-US"/>
              <a:t>Li</a:t>
            </a:r>
          </a:p>
        </p:txBody>
      </p:sp>
      <p:sp>
        <p:nvSpPr>
          <p:cNvPr id="196646" name="AutoShape 38"/>
          <p:cNvSpPr>
            <a:spLocks noChangeArrowheads="1"/>
          </p:cNvSpPr>
          <p:nvPr/>
        </p:nvSpPr>
        <p:spPr bwMode="auto">
          <a:xfrm rot="2317870">
            <a:off x="685800" y="2286000"/>
            <a:ext cx="3505200" cy="990600"/>
          </a:xfrm>
          <a:prstGeom prst="notchedRightArrow">
            <a:avLst>
              <a:gd name="adj1" fmla="val 50000"/>
              <a:gd name="adj2" fmla="val 88462"/>
            </a:avLst>
          </a:prstGeom>
          <a:solidFill>
            <a:srgbClr val="CC99FF"/>
          </a:solidFill>
          <a:ln w="9525">
            <a:solidFill>
              <a:schemeClr val="tx1"/>
            </a:solidFill>
            <a:miter lim="800000"/>
            <a:headEnd/>
            <a:tailEnd/>
          </a:ln>
          <a:effectLst/>
        </p:spPr>
        <p:txBody>
          <a:bodyPr wrap="none" anchor="ctr"/>
          <a:lstStyle/>
          <a:p>
            <a:pPr algn="ctr"/>
            <a:r>
              <a:rPr lang="en-US"/>
              <a:t>Energy</a:t>
            </a:r>
          </a:p>
        </p:txBody>
      </p:sp>
      <p:sp>
        <p:nvSpPr>
          <p:cNvPr id="196647" name="AutoShape 39">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96646"/>
                                        </p:tgtEl>
                                        <p:attrNameLst>
                                          <p:attrName>style.visibility</p:attrName>
                                        </p:attrNameLst>
                                      </p:cBhvr>
                                      <p:to>
                                        <p:strVal val="visible"/>
                                      </p:to>
                                    </p:set>
                                    <p:animEffect transition="in" filter="wipe(up)">
                                      <p:cBhvr>
                                        <p:cTn id="7" dur="500"/>
                                        <p:tgtEl>
                                          <p:spTgt spid="196646"/>
                                        </p:tgtEl>
                                      </p:cBhvr>
                                    </p:animEffect>
                                  </p:childTnLst>
                                </p:cTn>
                              </p:par>
                            </p:childTnLst>
                          </p:cTn>
                        </p:par>
                        <p:par>
                          <p:cTn id="8" fill="hold">
                            <p:stCondLst>
                              <p:cond delay="500"/>
                            </p:stCondLst>
                            <p:childTnLst>
                              <p:par>
                                <p:cTn id="9" presetID="26" presetClass="emph" presetSubtype="0" fill="hold" grpId="1" nodeType="afterEffect">
                                  <p:stCondLst>
                                    <p:cond delay="0"/>
                                  </p:stCondLst>
                                  <p:childTnLst>
                                    <p:animEffect transition="out" filter="fade">
                                      <p:cBhvr>
                                        <p:cTn id="10" dur="500" tmFilter="0, 0; .2, .5; .8, .5; 1, 0"/>
                                        <p:tgtEl>
                                          <p:spTgt spid="196646"/>
                                        </p:tgtEl>
                                      </p:cBhvr>
                                    </p:animEffect>
                                    <p:animScale>
                                      <p:cBhvr>
                                        <p:cTn id="11" dur="250" autoRev="1" fill="hold"/>
                                        <p:tgtEl>
                                          <p:spTgt spid="196646"/>
                                        </p:tgtEl>
                                      </p:cBhvr>
                                      <p:by x="105000" y="105000"/>
                                    </p:animScale>
                                  </p:childTnLst>
                                </p:cTn>
                              </p:par>
                            </p:childTnLst>
                          </p:cTn>
                        </p:par>
                        <p:par>
                          <p:cTn id="12" fill="hold">
                            <p:stCondLst>
                              <p:cond delay="1000"/>
                            </p:stCondLst>
                            <p:childTnLst>
                              <p:par>
                                <p:cTn id="13" presetID="55" presetClass="exit" presetSubtype="0" fill="hold" grpId="2" nodeType="afterEffect">
                                  <p:stCondLst>
                                    <p:cond delay="0"/>
                                  </p:stCondLst>
                                  <p:childTnLst>
                                    <p:anim calcmode="lin" valueType="num">
                                      <p:cBhvr>
                                        <p:cTn id="14" dur="1000"/>
                                        <p:tgtEl>
                                          <p:spTgt spid="196646"/>
                                        </p:tgtEl>
                                        <p:attrNameLst>
                                          <p:attrName>ppt_w</p:attrName>
                                        </p:attrNameLst>
                                      </p:cBhvr>
                                      <p:tavLst>
                                        <p:tav tm="0">
                                          <p:val>
                                            <p:strVal val="ppt_w"/>
                                          </p:val>
                                        </p:tav>
                                        <p:tav tm="100000">
                                          <p:val>
                                            <p:strVal val="ppt_w*0.70"/>
                                          </p:val>
                                        </p:tav>
                                      </p:tavLst>
                                    </p:anim>
                                    <p:anim calcmode="lin" valueType="num">
                                      <p:cBhvr>
                                        <p:cTn id="15" dur="1000"/>
                                        <p:tgtEl>
                                          <p:spTgt spid="196646"/>
                                        </p:tgtEl>
                                        <p:attrNameLst>
                                          <p:attrName>ppt_h</p:attrName>
                                        </p:attrNameLst>
                                      </p:cBhvr>
                                      <p:tavLst>
                                        <p:tav tm="0">
                                          <p:val>
                                            <p:strVal val="ppt_h"/>
                                          </p:val>
                                        </p:tav>
                                        <p:tav tm="100000">
                                          <p:val>
                                            <p:strVal val="ppt_h"/>
                                          </p:val>
                                        </p:tav>
                                      </p:tavLst>
                                    </p:anim>
                                    <p:animEffect transition="out" filter="fade">
                                      <p:cBhvr>
                                        <p:cTn id="16" dur="1000"/>
                                        <p:tgtEl>
                                          <p:spTgt spid="196646"/>
                                        </p:tgtEl>
                                      </p:cBhvr>
                                    </p:animEffect>
                                    <p:set>
                                      <p:cBhvr>
                                        <p:cTn id="17" dur="1" fill="hold">
                                          <p:stCondLst>
                                            <p:cond delay="999"/>
                                          </p:stCondLst>
                                        </p:cTn>
                                        <p:tgtEl>
                                          <p:spTgt spid="196646"/>
                                        </p:tgtEl>
                                        <p:attrNameLst>
                                          <p:attrName>style.visibility</p:attrName>
                                        </p:attrNameLst>
                                      </p:cBhvr>
                                      <p:to>
                                        <p:strVal val="hidden"/>
                                      </p:to>
                                    </p:set>
                                  </p:childTnLst>
                                </p:cTn>
                              </p:par>
                            </p:childTnLst>
                          </p:cTn>
                        </p:par>
                        <p:par>
                          <p:cTn id="18" fill="hold">
                            <p:stCondLst>
                              <p:cond delay="2000"/>
                            </p:stCondLst>
                            <p:childTnLst>
                              <p:par>
                                <p:cTn id="19" presetID="2" presetClass="exit" presetSubtype="3" fill="hold" grpId="0" nodeType="afterEffect">
                                  <p:stCondLst>
                                    <p:cond delay="1000"/>
                                  </p:stCondLst>
                                  <p:childTnLst>
                                    <p:anim calcmode="lin" valueType="num">
                                      <p:cBhvr additive="base">
                                        <p:cTn id="20" dur="500"/>
                                        <p:tgtEl>
                                          <p:spTgt spid="196635"/>
                                        </p:tgtEl>
                                        <p:attrNameLst>
                                          <p:attrName>ppt_x</p:attrName>
                                        </p:attrNameLst>
                                      </p:cBhvr>
                                      <p:tavLst>
                                        <p:tav tm="0">
                                          <p:val>
                                            <p:strVal val="ppt_x"/>
                                          </p:val>
                                        </p:tav>
                                        <p:tav tm="100000">
                                          <p:val>
                                            <p:strVal val="1+ppt_w/2"/>
                                          </p:val>
                                        </p:tav>
                                      </p:tavLst>
                                    </p:anim>
                                    <p:anim calcmode="lin" valueType="num">
                                      <p:cBhvr additive="base">
                                        <p:cTn id="21" dur="500"/>
                                        <p:tgtEl>
                                          <p:spTgt spid="196635"/>
                                        </p:tgtEl>
                                        <p:attrNameLst>
                                          <p:attrName>ppt_y</p:attrName>
                                        </p:attrNameLst>
                                      </p:cBhvr>
                                      <p:tavLst>
                                        <p:tav tm="0">
                                          <p:val>
                                            <p:strVal val="ppt_y"/>
                                          </p:val>
                                        </p:tav>
                                        <p:tav tm="100000">
                                          <p:val>
                                            <p:strVal val="0-ppt_h/2"/>
                                          </p:val>
                                        </p:tav>
                                      </p:tavLst>
                                    </p:anim>
                                    <p:set>
                                      <p:cBhvr>
                                        <p:cTn id="22" dur="1" fill="hold">
                                          <p:stCondLst>
                                            <p:cond delay="499"/>
                                          </p:stCondLst>
                                        </p:cTn>
                                        <p:tgtEl>
                                          <p:spTgt spid="196635"/>
                                        </p:tgtEl>
                                        <p:attrNameLst>
                                          <p:attrName>style.visibility</p:attrName>
                                        </p:attrNameLst>
                                      </p:cBhvr>
                                      <p:to>
                                        <p:strVal val="hidden"/>
                                      </p:to>
                                    </p:set>
                                  </p:childTnLst>
                                </p:cTn>
                              </p:par>
                              <p:par>
                                <p:cTn id="23" presetID="22" presetClass="entr" presetSubtype="4" fill="hold" nodeType="withEffect">
                                  <p:stCondLst>
                                    <p:cond delay="0"/>
                                  </p:stCondLst>
                                  <p:childTnLst>
                                    <p:set>
                                      <p:cBhvr>
                                        <p:cTn id="24" dur="1" fill="hold">
                                          <p:stCondLst>
                                            <p:cond delay="0"/>
                                          </p:stCondLst>
                                        </p:cTn>
                                        <p:tgtEl>
                                          <p:spTgt spid="196630"/>
                                        </p:tgtEl>
                                        <p:attrNameLst>
                                          <p:attrName>style.visibility</p:attrName>
                                        </p:attrNameLst>
                                      </p:cBhvr>
                                      <p:to>
                                        <p:strVal val="visible"/>
                                      </p:to>
                                    </p:set>
                                    <p:animEffect transition="in" filter="wipe(down)">
                                      <p:cBhvr>
                                        <p:cTn id="25" dur="500"/>
                                        <p:tgtEl>
                                          <p:spTgt spid="196630"/>
                                        </p:tgtEl>
                                      </p:cBhvr>
                                    </p:animEffect>
                                  </p:childTnLst>
                                </p:cTn>
                              </p:par>
                            </p:childTnLst>
                          </p:cTn>
                        </p:par>
                        <p:par>
                          <p:cTn id="26" fill="hold">
                            <p:stCondLst>
                              <p:cond delay="3500"/>
                            </p:stCondLst>
                            <p:childTnLst>
                              <p:par>
                                <p:cTn id="27" presetID="9" presetClass="exit" presetSubtype="0" fill="hold" nodeType="afterEffect">
                                  <p:stCondLst>
                                    <p:cond delay="500"/>
                                  </p:stCondLst>
                                  <p:childTnLst>
                                    <p:animEffect transition="out" filter="dissolve">
                                      <p:cBhvr>
                                        <p:cTn id="28" dur="500"/>
                                        <p:tgtEl>
                                          <p:spTgt spid="196622"/>
                                        </p:tgtEl>
                                      </p:cBhvr>
                                    </p:animEffect>
                                    <p:set>
                                      <p:cBhvr>
                                        <p:cTn id="29" dur="1" fill="hold">
                                          <p:stCondLst>
                                            <p:cond delay="499"/>
                                          </p:stCondLst>
                                        </p:cTn>
                                        <p:tgtEl>
                                          <p:spTgt spid="196622"/>
                                        </p:tgtEl>
                                        <p:attrNameLst>
                                          <p:attrName>style.visibility</p:attrName>
                                        </p:attrNameLst>
                                      </p:cBhvr>
                                      <p:to>
                                        <p:strVal val="hidden"/>
                                      </p:to>
                                    </p:set>
                                  </p:childTnLst>
                                </p:cTn>
                              </p:par>
                              <p:par>
                                <p:cTn id="30" presetID="55" presetClass="exit" presetSubtype="0" fill="hold" grpId="0" nodeType="withEffect">
                                  <p:stCondLst>
                                    <p:cond delay="500"/>
                                  </p:stCondLst>
                                  <p:childTnLst>
                                    <p:anim calcmode="lin" valueType="num">
                                      <p:cBhvr>
                                        <p:cTn id="31" dur="1000"/>
                                        <p:tgtEl>
                                          <p:spTgt spid="196637"/>
                                        </p:tgtEl>
                                        <p:attrNameLst>
                                          <p:attrName>ppt_w</p:attrName>
                                        </p:attrNameLst>
                                      </p:cBhvr>
                                      <p:tavLst>
                                        <p:tav tm="0">
                                          <p:val>
                                            <p:strVal val="ppt_w"/>
                                          </p:val>
                                        </p:tav>
                                        <p:tav tm="100000">
                                          <p:val>
                                            <p:strVal val="ppt_w*0.70"/>
                                          </p:val>
                                        </p:tav>
                                      </p:tavLst>
                                    </p:anim>
                                    <p:anim calcmode="lin" valueType="num">
                                      <p:cBhvr>
                                        <p:cTn id="32" dur="1000"/>
                                        <p:tgtEl>
                                          <p:spTgt spid="196637"/>
                                        </p:tgtEl>
                                        <p:attrNameLst>
                                          <p:attrName>ppt_h</p:attrName>
                                        </p:attrNameLst>
                                      </p:cBhvr>
                                      <p:tavLst>
                                        <p:tav tm="0">
                                          <p:val>
                                            <p:strVal val="ppt_h"/>
                                          </p:val>
                                        </p:tav>
                                        <p:tav tm="100000">
                                          <p:val>
                                            <p:strVal val="ppt_h"/>
                                          </p:val>
                                        </p:tav>
                                      </p:tavLst>
                                    </p:anim>
                                    <p:animEffect transition="out" filter="fade">
                                      <p:cBhvr>
                                        <p:cTn id="33" dur="1000"/>
                                        <p:tgtEl>
                                          <p:spTgt spid="196637"/>
                                        </p:tgtEl>
                                      </p:cBhvr>
                                    </p:animEffect>
                                    <p:set>
                                      <p:cBhvr>
                                        <p:cTn id="34" dur="1" fill="hold">
                                          <p:stCondLst>
                                            <p:cond delay="999"/>
                                          </p:stCondLst>
                                        </p:cTn>
                                        <p:tgtEl>
                                          <p:spTgt spid="196637"/>
                                        </p:tgtEl>
                                        <p:attrNameLst>
                                          <p:attrName>style.visibility</p:attrName>
                                        </p:attrNameLst>
                                      </p:cBhvr>
                                      <p:to>
                                        <p:strVal val="hidden"/>
                                      </p:to>
                                    </p:set>
                                  </p:childTnLst>
                                </p:cTn>
                              </p:par>
                              <p:par>
                                <p:cTn id="35" presetID="22" presetClass="entr" presetSubtype="8" fill="hold" nodeType="withEffect">
                                  <p:stCondLst>
                                    <p:cond delay="500"/>
                                  </p:stCondLst>
                                  <p:childTnLst>
                                    <p:set>
                                      <p:cBhvr>
                                        <p:cTn id="36" dur="1" fill="hold">
                                          <p:stCondLst>
                                            <p:cond delay="0"/>
                                          </p:stCondLst>
                                        </p:cTn>
                                        <p:tgtEl>
                                          <p:spTgt spid="196625"/>
                                        </p:tgtEl>
                                        <p:attrNameLst>
                                          <p:attrName>style.visibility</p:attrName>
                                        </p:attrNameLst>
                                      </p:cBhvr>
                                      <p:to>
                                        <p:strVal val="visible"/>
                                      </p:to>
                                    </p:set>
                                    <p:animEffect transition="in" filter="wipe(left)">
                                      <p:cBhvr>
                                        <p:cTn id="37" dur="500"/>
                                        <p:tgtEl>
                                          <p:spTgt spid="196625"/>
                                        </p:tgtEl>
                                      </p:cBhvr>
                                    </p:animEffect>
                                  </p:childTnLst>
                                </p:cTn>
                              </p:par>
                            </p:childTnLst>
                          </p:cTn>
                        </p:par>
                        <p:par>
                          <p:cTn id="38" fill="hold">
                            <p:stCondLst>
                              <p:cond delay="5000"/>
                            </p:stCondLst>
                            <p:childTnLst>
                              <p:par>
                                <p:cTn id="39" presetID="9" presetClass="exit" presetSubtype="0" fill="hold" nodeType="afterEffect">
                                  <p:stCondLst>
                                    <p:cond delay="0"/>
                                  </p:stCondLst>
                                  <p:childTnLst>
                                    <p:animEffect transition="out" filter="dissolve">
                                      <p:cBhvr>
                                        <p:cTn id="40" dur="500"/>
                                        <p:tgtEl>
                                          <p:spTgt spid="196630"/>
                                        </p:tgtEl>
                                      </p:cBhvr>
                                    </p:animEffect>
                                    <p:set>
                                      <p:cBhvr>
                                        <p:cTn id="41" dur="1" fill="hold">
                                          <p:stCondLst>
                                            <p:cond delay="499"/>
                                          </p:stCondLst>
                                        </p:cTn>
                                        <p:tgtEl>
                                          <p:spTgt spid="196630"/>
                                        </p:tgtEl>
                                        <p:attrNameLst>
                                          <p:attrName>style.visibility</p:attrName>
                                        </p:attrNameLst>
                                      </p:cBhvr>
                                      <p:to>
                                        <p:strVal val="hidden"/>
                                      </p:to>
                                    </p:set>
                                  </p:childTnLst>
                                </p:cTn>
                              </p:par>
                            </p:childTnLst>
                          </p:cTn>
                        </p:par>
                        <p:par>
                          <p:cTn id="42" fill="hold">
                            <p:stCondLst>
                              <p:cond delay="5500"/>
                            </p:stCondLst>
                            <p:childTnLst>
                              <p:par>
                                <p:cTn id="43" presetID="55" presetClass="entr" presetSubtype="0" fill="hold" grpId="0" nodeType="afterEffect">
                                  <p:stCondLst>
                                    <p:cond delay="500"/>
                                  </p:stCondLst>
                                  <p:childTnLst>
                                    <p:set>
                                      <p:cBhvr>
                                        <p:cTn id="44" dur="1" fill="hold">
                                          <p:stCondLst>
                                            <p:cond delay="0"/>
                                          </p:stCondLst>
                                        </p:cTn>
                                        <p:tgtEl>
                                          <p:spTgt spid="196638"/>
                                        </p:tgtEl>
                                        <p:attrNameLst>
                                          <p:attrName>style.visibility</p:attrName>
                                        </p:attrNameLst>
                                      </p:cBhvr>
                                      <p:to>
                                        <p:strVal val="visible"/>
                                      </p:to>
                                    </p:set>
                                    <p:anim calcmode="lin" valueType="num">
                                      <p:cBhvr>
                                        <p:cTn id="45" dur="1000" fill="hold"/>
                                        <p:tgtEl>
                                          <p:spTgt spid="196638"/>
                                        </p:tgtEl>
                                        <p:attrNameLst>
                                          <p:attrName>ppt_w</p:attrName>
                                        </p:attrNameLst>
                                      </p:cBhvr>
                                      <p:tavLst>
                                        <p:tav tm="0">
                                          <p:val>
                                            <p:strVal val="#ppt_w*0.70"/>
                                          </p:val>
                                        </p:tav>
                                        <p:tav tm="100000">
                                          <p:val>
                                            <p:strVal val="#ppt_w"/>
                                          </p:val>
                                        </p:tav>
                                      </p:tavLst>
                                    </p:anim>
                                    <p:anim calcmode="lin" valueType="num">
                                      <p:cBhvr>
                                        <p:cTn id="46" dur="1000" fill="hold"/>
                                        <p:tgtEl>
                                          <p:spTgt spid="196638"/>
                                        </p:tgtEl>
                                        <p:attrNameLst>
                                          <p:attrName>ppt_h</p:attrName>
                                        </p:attrNameLst>
                                      </p:cBhvr>
                                      <p:tavLst>
                                        <p:tav tm="0">
                                          <p:val>
                                            <p:strVal val="#ppt_h"/>
                                          </p:val>
                                        </p:tav>
                                        <p:tav tm="100000">
                                          <p:val>
                                            <p:strVal val="#ppt_h"/>
                                          </p:val>
                                        </p:tav>
                                      </p:tavLst>
                                    </p:anim>
                                    <p:animEffect transition="in" filter="fade">
                                      <p:cBhvr>
                                        <p:cTn id="47" dur="1000"/>
                                        <p:tgtEl>
                                          <p:spTgt spid="196638"/>
                                        </p:tgtEl>
                                      </p:cBhvr>
                                    </p:animEffect>
                                  </p:childTnLst>
                                </p:cTn>
                              </p:par>
                              <p:par>
                                <p:cTn id="48" presetID="1" presetClass="entr" presetSubtype="0" fill="hold" grpId="0" nodeType="withEffect">
                                  <p:stCondLst>
                                    <p:cond delay="0"/>
                                  </p:stCondLst>
                                  <p:childTnLst>
                                    <p:set>
                                      <p:cBhvr>
                                        <p:cTn id="49" dur="1" fill="hold">
                                          <p:stCondLst>
                                            <p:cond delay="0"/>
                                          </p:stCondLst>
                                        </p:cTn>
                                        <p:tgtEl>
                                          <p:spTgt spid="196639"/>
                                        </p:tgtEl>
                                        <p:attrNameLst>
                                          <p:attrName>style.visibility</p:attrName>
                                        </p:attrNameLst>
                                      </p:cBhvr>
                                      <p:to>
                                        <p:strVal val="visible"/>
                                      </p:to>
                                    </p:set>
                                  </p:childTnLst>
                                </p:cTn>
                              </p:par>
                            </p:childTnLst>
                          </p:cTn>
                        </p:par>
                        <p:par>
                          <p:cTn id="50" fill="hold">
                            <p:stCondLst>
                              <p:cond delay="7000"/>
                            </p:stCondLst>
                            <p:childTnLst>
                              <p:par>
                                <p:cTn id="51" presetID="10" presetClass="exit" presetSubtype="0" fill="hold" grpId="0" nodeType="afterEffect">
                                  <p:stCondLst>
                                    <p:cond delay="0"/>
                                  </p:stCondLst>
                                  <p:childTnLst>
                                    <p:animEffect transition="out" filter="fade">
                                      <p:cBhvr>
                                        <p:cTn id="52" dur="2000"/>
                                        <p:tgtEl>
                                          <p:spTgt spid="196636"/>
                                        </p:tgtEl>
                                      </p:cBhvr>
                                    </p:animEffect>
                                    <p:set>
                                      <p:cBhvr>
                                        <p:cTn id="53" dur="1" fill="hold">
                                          <p:stCondLst>
                                            <p:cond delay="1999"/>
                                          </p:stCondLst>
                                        </p:cTn>
                                        <p:tgtEl>
                                          <p:spTgt spid="196636"/>
                                        </p:tgtEl>
                                        <p:attrNameLst>
                                          <p:attrName>style.visibility</p:attrName>
                                        </p:attrNameLst>
                                      </p:cBhvr>
                                      <p:to>
                                        <p:strVal val="hidden"/>
                                      </p:to>
                                    </p:set>
                                  </p:childTnLst>
                                </p:cTn>
                              </p:par>
                              <p:par>
                                <p:cTn id="54" presetID="10" presetClass="entr" presetSubtype="0" fill="hold" grpId="0" nodeType="withEffect">
                                  <p:stCondLst>
                                    <p:cond delay="0"/>
                                  </p:stCondLst>
                                  <p:childTnLst>
                                    <p:set>
                                      <p:cBhvr>
                                        <p:cTn id="55" dur="1" fill="hold">
                                          <p:stCondLst>
                                            <p:cond delay="0"/>
                                          </p:stCondLst>
                                        </p:cTn>
                                        <p:tgtEl>
                                          <p:spTgt spid="196645"/>
                                        </p:tgtEl>
                                        <p:attrNameLst>
                                          <p:attrName>style.visibility</p:attrName>
                                        </p:attrNameLst>
                                      </p:cBhvr>
                                      <p:to>
                                        <p:strVal val="visible"/>
                                      </p:to>
                                    </p:set>
                                    <p:animEffect transition="in" filter="fade">
                                      <p:cBhvr>
                                        <p:cTn id="56" dur="2000"/>
                                        <p:tgtEl>
                                          <p:spTgt spid="196645"/>
                                        </p:tgtEl>
                                      </p:cBhvr>
                                    </p:animEffect>
                                  </p:childTnLst>
                                </p:cTn>
                              </p:par>
                            </p:childTnLst>
                          </p:cTn>
                        </p:par>
                        <p:par>
                          <p:cTn id="57" fill="hold">
                            <p:stCondLst>
                              <p:cond delay="9000"/>
                            </p:stCondLst>
                            <p:childTnLst>
                              <p:par>
                                <p:cTn id="58" presetID="2" presetClass="entr" presetSubtype="4" fill="hold" nodeType="afterEffect">
                                  <p:stCondLst>
                                    <p:cond delay="3500"/>
                                  </p:stCondLst>
                                  <p:childTnLst>
                                    <p:set>
                                      <p:cBhvr>
                                        <p:cTn id="59" dur="1" fill="hold">
                                          <p:stCondLst>
                                            <p:cond delay="0"/>
                                          </p:stCondLst>
                                        </p:cTn>
                                        <p:tgtEl>
                                          <p:spTgt spid="196640"/>
                                        </p:tgtEl>
                                        <p:attrNameLst>
                                          <p:attrName>style.visibility</p:attrName>
                                        </p:attrNameLst>
                                      </p:cBhvr>
                                      <p:to>
                                        <p:strVal val="visible"/>
                                      </p:to>
                                    </p:set>
                                    <p:anim calcmode="lin" valueType="num">
                                      <p:cBhvr additive="base">
                                        <p:cTn id="60" dur="500" fill="hold"/>
                                        <p:tgtEl>
                                          <p:spTgt spid="196640"/>
                                        </p:tgtEl>
                                        <p:attrNameLst>
                                          <p:attrName>ppt_x</p:attrName>
                                        </p:attrNameLst>
                                      </p:cBhvr>
                                      <p:tavLst>
                                        <p:tav tm="0">
                                          <p:val>
                                            <p:strVal val="#ppt_x"/>
                                          </p:val>
                                        </p:tav>
                                        <p:tav tm="100000">
                                          <p:val>
                                            <p:strVal val="#ppt_x"/>
                                          </p:val>
                                        </p:tav>
                                      </p:tavLst>
                                    </p:anim>
                                    <p:anim calcmode="lin" valueType="num">
                                      <p:cBhvr additive="base">
                                        <p:cTn id="61" dur="500" fill="hold"/>
                                        <p:tgtEl>
                                          <p:spTgt spid="1966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35" grpId="0"/>
      <p:bldP spid="196636" grpId="0" animBg="1"/>
      <p:bldP spid="196637" grpId="0"/>
      <p:bldP spid="196638" grpId="0"/>
      <p:bldP spid="196639" grpId="0"/>
      <p:bldP spid="196645" grpId="0" animBg="1"/>
      <p:bldP spid="196646" grpId="0" animBg="1"/>
      <p:bldP spid="196646" grpId="1" animBg="1"/>
      <p:bldP spid="196646" grpId="2"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Text Box 2"/>
          <p:cNvSpPr txBox="1">
            <a:spLocks noChangeAspect="1" noChangeArrowheads="1"/>
          </p:cNvSpPr>
          <p:nvPr/>
        </p:nvSpPr>
        <p:spPr bwMode="auto">
          <a:xfrm>
            <a:off x="2097088" y="304800"/>
            <a:ext cx="5480050" cy="304800"/>
          </a:xfrm>
          <a:prstGeom prst="rect">
            <a:avLst/>
          </a:prstGeom>
          <a:noFill/>
          <a:ln w="9525">
            <a:noFill/>
            <a:miter lim="800000"/>
            <a:headEnd/>
            <a:tailEnd/>
          </a:ln>
          <a:effectLst/>
        </p:spPr>
        <p:txBody>
          <a:bodyPr wrap="none">
            <a:spAutoFit/>
          </a:bodyPr>
          <a:lstStyle/>
          <a:p>
            <a:r>
              <a:rPr lang="en-US" sz="1400"/>
              <a:t>IA              IIA                          IIIA        IVA        VA        VIA       VIIA</a:t>
            </a:r>
          </a:p>
        </p:txBody>
      </p:sp>
      <p:grpSp>
        <p:nvGrpSpPr>
          <p:cNvPr id="384003" name="Group 3"/>
          <p:cNvGrpSpPr>
            <a:grpSpLocks/>
          </p:cNvGrpSpPr>
          <p:nvPr/>
        </p:nvGrpSpPr>
        <p:grpSpPr bwMode="auto">
          <a:xfrm>
            <a:off x="1981200" y="3733800"/>
            <a:ext cx="5618163" cy="3094038"/>
            <a:chOff x="1248" y="2352"/>
            <a:chExt cx="3539" cy="1949"/>
          </a:xfrm>
        </p:grpSpPr>
        <p:sp>
          <p:nvSpPr>
            <p:cNvPr id="384004" name="Text Box 4"/>
            <p:cNvSpPr txBox="1">
              <a:spLocks noChangeAspect="1" noChangeArrowheads="1"/>
            </p:cNvSpPr>
            <p:nvPr/>
          </p:nvSpPr>
          <p:spPr bwMode="auto">
            <a:xfrm>
              <a:off x="1272" y="2593"/>
              <a:ext cx="893" cy="173"/>
            </a:xfrm>
            <a:prstGeom prst="rect">
              <a:avLst/>
            </a:prstGeom>
            <a:noFill/>
            <a:ln w="9525">
              <a:noFill/>
              <a:miter lim="800000"/>
              <a:headEnd/>
              <a:tailEnd/>
            </a:ln>
            <a:effectLst/>
          </p:spPr>
          <p:txBody>
            <a:bodyPr wrap="none">
              <a:spAutoFit/>
            </a:bodyPr>
            <a:lstStyle/>
            <a:p>
              <a:r>
                <a:rPr lang="en-US" sz="1200"/>
                <a:t>0.60               0.31</a:t>
              </a:r>
            </a:p>
          </p:txBody>
        </p:sp>
        <p:sp>
          <p:nvSpPr>
            <p:cNvPr id="384005" name="Text Box 5"/>
            <p:cNvSpPr txBox="1">
              <a:spLocks noChangeAspect="1" noChangeArrowheads="1"/>
            </p:cNvSpPr>
            <p:nvPr/>
          </p:nvSpPr>
          <p:spPr bwMode="auto">
            <a:xfrm>
              <a:off x="1248" y="2947"/>
              <a:ext cx="893" cy="173"/>
            </a:xfrm>
            <a:prstGeom prst="rect">
              <a:avLst/>
            </a:prstGeom>
            <a:noFill/>
            <a:ln w="9525">
              <a:noFill/>
              <a:miter lim="800000"/>
              <a:headEnd/>
              <a:tailEnd/>
            </a:ln>
            <a:effectLst/>
          </p:spPr>
          <p:txBody>
            <a:bodyPr wrap="none">
              <a:spAutoFit/>
            </a:bodyPr>
            <a:lstStyle/>
            <a:p>
              <a:r>
                <a:rPr lang="en-US" sz="1200"/>
                <a:t> 0.95              0.65</a:t>
              </a:r>
            </a:p>
          </p:txBody>
        </p:sp>
        <p:sp>
          <p:nvSpPr>
            <p:cNvPr id="384006" name="Text Box 6"/>
            <p:cNvSpPr txBox="1">
              <a:spLocks noChangeAspect="1" noChangeArrowheads="1"/>
            </p:cNvSpPr>
            <p:nvPr/>
          </p:nvSpPr>
          <p:spPr bwMode="auto">
            <a:xfrm>
              <a:off x="1248" y="3357"/>
              <a:ext cx="920" cy="173"/>
            </a:xfrm>
            <a:prstGeom prst="rect">
              <a:avLst/>
            </a:prstGeom>
            <a:noFill/>
            <a:ln w="9525">
              <a:noFill/>
              <a:miter lim="800000"/>
              <a:headEnd/>
              <a:tailEnd/>
            </a:ln>
            <a:effectLst/>
          </p:spPr>
          <p:txBody>
            <a:bodyPr wrap="none">
              <a:spAutoFit/>
            </a:bodyPr>
            <a:lstStyle/>
            <a:p>
              <a:r>
                <a:rPr lang="en-US" sz="1200"/>
                <a:t> 1.33               0.99</a:t>
              </a:r>
            </a:p>
          </p:txBody>
        </p:sp>
        <p:sp>
          <p:nvSpPr>
            <p:cNvPr id="384007" name="Text Box 7"/>
            <p:cNvSpPr txBox="1">
              <a:spLocks noChangeAspect="1" noChangeArrowheads="1"/>
            </p:cNvSpPr>
            <p:nvPr/>
          </p:nvSpPr>
          <p:spPr bwMode="auto">
            <a:xfrm>
              <a:off x="1248" y="3697"/>
              <a:ext cx="947" cy="173"/>
            </a:xfrm>
            <a:prstGeom prst="rect">
              <a:avLst/>
            </a:prstGeom>
            <a:noFill/>
            <a:ln w="9525">
              <a:noFill/>
              <a:miter lim="800000"/>
              <a:headEnd/>
              <a:tailEnd/>
            </a:ln>
            <a:effectLst/>
          </p:spPr>
          <p:txBody>
            <a:bodyPr wrap="none">
              <a:spAutoFit/>
            </a:bodyPr>
            <a:lstStyle/>
            <a:p>
              <a:r>
                <a:rPr lang="en-US" sz="1200"/>
                <a:t> 1.48                1.13</a:t>
              </a:r>
            </a:p>
          </p:txBody>
        </p:sp>
        <p:sp>
          <p:nvSpPr>
            <p:cNvPr id="384008" name="Text Box 8"/>
            <p:cNvSpPr txBox="1">
              <a:spLocks noChangeAspect="1" noChangeArrowheads="1"/>
            </p:cNvSpPr>
            <p:nvPr/>
          </p:nvSpPr>
          <p:spPr bwMode="auto">
            <a:xfrm>
              <a:off x="1272" y="4128"/>
              <a:ext cx="893" cy="173"/>
            </a:xfrm>
            <a:prstGeom prst="rect">
              <a:avLst/>
            </a:prstGeom>
            <a:noFill/>
            <a:ln w="9525">
              <a:noFill/>
              <a:miter lim="800000"/>
              <a:headEnd/>
              <a:tailEnd/>
            </a:ln>
            <a:effectLst/>
          </p:spPr>
          <p:txBody>
            <a:bodyPr wrap="none">
              <a:spAutoFit/>
            </a:bodyPr>
            <a:lstStyle/>
            <a:p>
              <a:r>
                <a:rPr lang="en-US" sz="1200"/>
                <a:t>1.69               1.35</a:t>
              </a:r>
            </a:p>
          </p:txBody>
        </p:sp>
        <p:sp>
          <p:nvSpPr>
            <p:cNvPr id="384009" name="Text Box 9"/>
            <p:cNvSpPr txBox="1">
              <a:spLocks noChangeAspect="1" noChangeArrowheads="1"/>
            </p:cNvSpPr>
            <p:nvPr/>
          </p:nvSpPr>
          <p:spPr bwMode="auto">
            <a:xfrm>
              <a:off x="2938" y="2611"/>
              <a:ext cx="1835" cy="173"/>
            </a:xfrm>
            <a:prstGeom prst="rect">
              <a:avLst/>
            </a:prstGeom>
            <a:noFill/>
            <a:ln w="9525">
              <a:noFill/>
              <a:miter lim="800000"/>
              <a:headEnd/>
              <a:tailEnd/>
            </a:ln>
            <a:effectLst/>
          </p:spPr>
          <p:txBody>
            <a:bodyPr wrap="none">
              <a:spAutoFit/>
            </a:bodyPr>
            <a:lstStyle/>
            <a:p>
              <a:r>
                <a:rPr lang="en-US" sz="1200"/>
                <a:t>                           1.71       1.40         1.36</a:t>
              </a:r>
            </a:p>
          </p:txBody>
        </p:sp>
        <p:sp>
          <p:nvSpPr>
            <p:cNvPr id="384010" name="Text Box 10"/>
            <p:cNvSpPr txBox="1">
              <a:spLocks noChangeAspect="1" noChangeArrowheads="1"/>
            </p:cNvSpPr>
            <p:nvPr/>
          </p:nvSpPr>
          <p:spPr bwMode="auto">
            <a:xfrm>
              <a:off x="2736" y="2947"/>
              <a:ext cx="2051" cy="173"/>
            </a:xfrm>
            <a:prstGeom prst="rect">
              <a:avLst/>
            </a:prstGeom>
            <a:noFill/>
            <a:ln w="9525">
              <a:noFill/>
              <a:miter lim="800000"/>
              <a:headEnd/>
              <a:tailEnd/>
            </a:ln>
            <a:effectLst/>
          </p:spPr>
          <p:txBody>
            <a:bodyPr wrap="none">
              <a:spAutoFit/>
            </a:bodyPr>
            <a:lstStyle/>
            <a:p>
              <a:r>
                <a:rPr lang="en-US" sz="1200"/>
                <a:t>0.50                                         1.84          1.81</a:t>
              </a:r>
            </a:p>
          </p:txBody>
        </p:sp>
        <p:sp>
          <p:nvSpPr>
            <p:cNvPr id="384011" name="Text Box 11"/>
            <p:cNvSpPr txBox="1">
              <a:spLocks noChangeAspect="1" noChangeArrowheads="1"/>
            </p:cNvSpPr>
            <p:nvPr/>
          </p:nvSpPr>
          <p:spPr bwMode="auto">
            <a:xfrm>
              <a:off x="2755" y="3357"/>
              <a:ext cx="2024" cy="173"/>
            </a:xfrm>
            <a:prstGeom prst="rect">
              <a:avLst/>
            </a:prstGeom>
            <a:noFill/>
            <a:ln w="9525">
              <a:noFill/>
              <a:miter lim="800000"/>
              <a:headEnd/>
              <a:tailEnd/>
            </a:ln>
            <a:effectLst/>
          </p:spPr>
          <p:txBody>
            <a:bodyPr wrap="none">
              <a:spAutoFit/>
            </a:bodyPr>
            <a:lstStyle/>
            <a:p>
              <a:r>
                <a:rPr lang="en-US" sz="1200"/>
                <a:t>0.62                                        1.98          1.85</a:t>
              </a:r>
            </a:p>
          </p:txBody>
        </p:sp>
        <p:sp>
          <p:nvSpPr>
            <p:cNvPr id="384012" name="Text Box 12"/>
            <p:cNvSpPr txBox="1">
              <a:spLocks noChangeAspect="1" noChangeArrowheads="1"/>
            </p:cNvSpPr>
            <p:nvPr/>
          </p:nvSpPr>
          <p:spPr bwMode="auto">
            <a:xfrm>
              <a:off x="2755" y="3715"/>
              <a:ext cx="2024" cy="173"/>
            </a:xfrm>
            <a:prstGeom prst="rect">
              <a:avLst/>
            </a:prstGeom>
            <a:noFill/>
            <a:ln w="9525">
              <a:noFill/>
              <a:miter lim="800000"/>
              <a:headEnd/>
              <a:tailEnd/>
            </a:ln>
            <a:effectLst/>
          </p:spPr>
          <p:txBody>
            <a:bodyPr wrap="none">
              <a:spAutoFit/>
            </a:bodyPr>
            <a:lstStyle/>
            <a:p>
              <a:r>
                <a:rPr lang="en-US" sz="1200"/>
                <a:t>0.81                                         2.21         2.16</a:t>
              </a:r>
            </a:p>
          </p:txBody>
        </p:sp>
        <p:sp>
          <p:nvSpPr>
            <p:cNvPr id="384013" name="Text Box 13"/>
            <p:cNvSpPr txBox="1">
              <a:spLocks noChangeAspect="1" noChangeArrowheads="1"/>
            </p:cNvSpPr>
            <p:nvPr/>
          </p:nvSpPr>
          <p:spPr bwMode="auto">
            <a:xfrm>
              <a:off x="2771" y="4128"/>
              <a:ext cx="301" cy="173"/>
            </a:xfrm>
            <a:prstGeom prst="rect">
              <a:avLst/>
            </a:prstGeom>
            <a:noFill/>
            <a:ln w="9525">
              <a:noFill/>
              <a:miter lim="800000"/>
              <a:headEnd/>
              <a:tailEnd/>
            </a:ln>
            <a:effectLst/>
          </p:spPr>
          <p:txBody>
            <a:bodyPr wrap="none">
              <a:spAutoFit/>
            </a:bodyPr>
            <a:lstStyle/>
            <a:p>
              <a:r>
                <a:rPr lang="en-US" sz="1200"/>
                <a:t>0.95</a:t>
              </a:r>
            </a:p>
          </p:txBody>
        </p:sp>
        <p:sp>
          <p:nvSpPr>
            <p:cNvPr id="384014" name="Oval 14"/>
            <p:cNvSpPr>
              <a:spLocks noChangeAspect="1" noChangeArrowheads="1"/>
            </p:cNvSpPr>
            <p:nvPr/>
          </p:nvSpPr>
          <p:spPr bwMode="auto">
            <a:xfrm>
              <a:off x="1392" y="2535"/>
              <a:ext cx="57" cy="5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15" name="Text Box 15"/>
            <p:cNvSpPr txBox="1">
              <a:spLocks noChangeAspect="1" noChangeArrowheads="1"/>
            </p:cNvSpPr>
            <p:nvPr/>
          </p:nvSpPr>
          <p:spPr bwMode="auto">
            <a:xfrm>
              <a:off x="1316" y="2352"/>
              <a:ext cx="263" cy="173"/>
            </a:xfrm>
            <a:prstGeom prst="rect">
              <a:avLst/>
            </a:prstGeom>
            <a:noFill/>
            <a:ln w="9525">
              <a:noFill/>
              <a:miter lim="800000"/>
              <a:headEnd/>
              <a:tailEnd/>
            </a:ln>
            <a:effectLst/>
          </p:spPr>
          <p:txBody>
            <a:bodyPr wrap="none">
              <a:spAutoFit/>
            </a:bodyPr>
            <a:lstStyle/>
            <a:p>
              <a:r>
                <a:rPr lang="en-US" sz="1200"/>
                <a:t>Li</a:t>
              </a:r>
              <a:r>
                <a:rPr lang="en-US" sz="1200" baseline="30000"/>
                <a:t>1+</a:t>
              </a:r>
              <a:endParaRPr lang="en-US" sz="1200"/>
            </a:p>
          </p:txBody>
        </p:sp>
        <p:sp>
          <p:nvSpPr>
            <p:cNvPr id="384016" name="Oval 16"/>
            <p:cNvSpPr>
              <a:spLocks noChangeAspect="1" noChangeArrowheads="1"/>
            </p:cNvSpPr>
            <p:nvPr/>
          </p:nvSpPr>
          <p:spPr bwMode="auto">
            <a:xfrm>
              <a:off x="1968" y="2544"/>
              <a:ext cx="29" cy="2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17" name="Oval 17"/>
            <p:cNvSpPr>
              <a:spLocks noChangeAspect="1" noChangeArrowheads="1"/>
            </p:cNvSpPr>
            <p:nvPr/>
          </p:nvSpPr>
          <p:spPr bwMode="auto">
            <a:xfrm>
              <a:off x="1952" y="2912"/>
              <a:ext cx="64" cy="6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18" name="Oval 18"/>
            <p:cNvSpPr>
              <a:spLocks noChangeAspect="1" noChangeArrowheads="1"/>
            </p:cNvSpPr>
            <p:nvPr/>
          </p:nvSpPr>
          <p:spPr bwMode="auto">
            <a:xfrm>
              <a:off x="1392" y="2884"/>
              <a:ext cx="92" cy="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19" name="Text Box 19"/>
            <p:cNvSpPr txBox="1">
              <a:spLocks noChangeAspect="1" noChangeArrowheads="1"/>
            </p:cNvSpPr>
            <p:nvPr/>
          </p:nvSpPr>
          <p:spPr bwMode="auto">
            <a:xfrm>
              <a:off x="1854" y="2352"/>
              <a:ext cx="306" cy="173"/>
            </a:xfrm>
            <a:prstGeom prst="rect">
              <a:avLst/>
            </a:prstGeom>
            <a:noFill/>
            <a:ln w="9525">
              <a:noFill/>
              <a:miter lim="800000"/>
              <a:headEnd/>
              <a:tailEnd/>
            </a:ln>
            <a:effectLst/>
          </p:spPr>
          <p:txBody>
            <a:bodyPr wrap="none">
              <a:spAutoFit/>
            </a:bodyPr>
            <a:lstStyle/>
            <a:p>
              <a:r>
                <a:rPr lang="en-US" sz="1200"/>
                <a:t>Be</a:t>
              </a:r>
              <a:r>
                <a:rPr lang="en-US" sz="1200" baseline="30000"/>
                <a:t>2+</a:t>
              </a:r>
              <a:endParaRPr lang="en-US" sz="1200"/>
            </a:p>
          </p:txBody>
        </p:sp>
        <p:sp>
          <p:nvSpPr>
            <p:cNvPr id="384020" name="Text Box 20"/>
            <p:cNvSpPr txBox="1">
              <a:spLocks noChangeAspect="1" noChangeArrowheads="1"/>
            </p:cNvSpPr>
            <p:nvPr/>
          </p:nvSpPr>
          <p:spPr bwMode="auto">
            <a:xfrm>
              <a:off x="1296" y="2736"/>
              <a:ext cx="311" cy="173"/>
            </a:xfrm>
            <a:prstGeom prst="rect">
              <a:avLst/>
            </a:prstGeom>
            <a:noFill/>
            <a:ln w="9525">
              <a:noFill/>
              <a:miter lim="800000"/>
              <a:headEnd/>
              <a:tailEnd/>
            </a:ln>
            <a:effectLst/>
          </p:spPr>
          <p:txBody>
            <a:bodyPr wrap="none">
              <a:spAutoFit/>
            </a:bodyPr>
            <a:lstStyle/>
            <a:p>
              <a:r>
                <a:rPr lang="en-US" sz="1200"/>
                <a:t>Na</a:t>
              </a:r>
              <a:r>
                <a:rPr lang="en-US" sz="1200" baseline="30000"/>
                <a:t>1+</a:t>
              </a:r>
              <a:endParaRPr lang="en-US" sz="1200"/>
            </a:p>
          </p:txBody>
        </p:sp>
        <p:sp>
          <p:nvSpPr>
            <p:cNvPr id="384021" name="Text Box 21"/>
            <p:cNvSpPr txBox="1">
              <a:spLocks noChangeAspect="1" noChangeArrowheads="1"/>
            </p:cNvSpPr>
            <p:nvPr/>
          </p:nvSpPr>
          <p:spPr bwMode="auto">
            <a:xfrm>
              <a:off x="1872" y="2755"/>
              <a:ext cx="322" cy="173"/>
            </a:xfrm>
            <a:prstGeom prst="rect">
              <a:avLst/>
            </a:prstGeom>
            <a:noFill/>
            <a:ln w="9525">
              <a:noFill/>
              <a:miter lim="800000"/>
              <a:headEnd/>
              <a:tailEnd/>
            </a:ln>
            <a:effectLst/>
          </p:spPr>
          <p:txBody>
            <a:bodyPr wrap="none">
              <a:spAutoFit/>
            </a:bodyPr>
            <a:lstStyle/>
            <a:p>
              <a:r>
                <a:rPr lang="en-US" sz="1200"/>
                <a:t>Mg</a:t>
              </a:r>
              <a:r>
                <a:rPr lang="en-US" sz="1200" baseline="30000"/>
                <a:t>2+</a:t>
              </a:r>
              <a:endParaRPr lang="en-US" sz="1200"/>
            </a:p>
          </p:txBody>
        </p:sp>
        <p:sp>
          <p:nvSpPr>
            <p:cNvPr id="384022" name="Oval 22"/>
            <p:cNvSpPr>
              <a:spLocks noChangeAspect="1" noChangeArrowheads="1"/>
            </p:cNvSpPr>
            <p:nvPr/>
          </p:nvSpPr>
          <p:spPr bwMode="auto">
            <a:xfrm>
              <a:off x="1920" y="4032"/>
              <a:ext cx="130" cy="12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 </a:t>
              </a:r>
            </a:p>
          </p:txBody>
        </p:sp>
        <p:sp>
          <p:nvSpPr>
            <p:cNvPr id="384023" name="Oval 23"/>
            <p:cNvSpPr>
              <a:spLocks noChangeAspect="1" noChangeArrowheads="1"/>
            </p:cNvSpPr>
            <p:nvPr/>
          </p:nvSpPr>
          <p:spPr bwMode="auto">
            <a:xfrm>
              <a:off x="1920" y="3631"/>
              <a:ext cx="110" cy="11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 </a:t>
              </a:r>
            </a:p>
          </p:txBody>
        </p:sp>
        <p:sp>
          <p:nvSpPr>
            <p:cNvPr id="384024" name="Oval 24"/>
            <p:cNvSpPr>
              <a:spLocks noChangeAspect="1" noChangeArrowheads="1"/>
            </p:cNvSpPr>
            <p:nvPr/>
          </p:nvSpPr>
          <p:spPr bwMode="auto">
            <a:xfrm>
              <a:off x="1920" y="3264"/>
              <a:ext cx="95" cy="9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800">
                  <a:solidFill>
                    <a:schemeClr val="bg1"/>
                  </a:solidFill>
                </a:rPr>
                <a:t> </a:t>
              </a:r>
            </a:p>
          </p:txBody>
        </p:sp>
        <p:sp>
          <p:nvSpPr>
            <p:cNvPr id="384025" name="Oval 25"/>
            <p:cNvSpPr>
              <a:spLocks noChangeAspect="1" noChangeArrowheads="1"/>
            </p:cNvSpPr>
            <p:nvPr/>
          </p:nvSpPr>
          <p:spPr bwMode="auto">
            <a:xfrm>
              <a:off x="1361" y="3264"/>
              <a:ext cx="127" cy="12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000">
                  <a:solidFill>
                    <a:schemeClr val="bg1"/>
                  </a:solidFill>
                </a:rPr>
                <a:t> </a:t>
              </a:r>
              <a:endParaRPr lang="en-US" sz="1000" baseline="30000">
                <a:solidFill>
                  <a:schemeClr val="bg1"/>
                </a:solidFill>
              </a:endParaRPr>
            </a:p>
          </p:txBody>
        </p:sp>
        <p:sp>
          <p:nvSpPr>
            <p:cNvPr id="384026" name="Oval 26"/>
            <p:cNvSpPr>
              <a:spLocks noChangeAspect="1" noChangeArrowheads="1"/>
            </p:cNvSpPr>
            <p:nvPr/>
          </p:nvSpPr>
          <p:spPr bwMode="auto">
            <a:xfrm>
              <a:off x="1347" y="3607"/>
              <a:ext cx="141" cy="14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 </a:t>
              </a:r>
              <a:endParaRPr lang="en-US" sz="1200" baseline="30000">
                <a:solidFill>
                  <a:schemeClr val="bg1"/>
                </a:solidFill>
              </a:endParaRPr>
            </a:p>
          </p:txBody>
        </p:sp>
        <p:sp>
          <p:nvSpPr>
            <p:cNvPr id="384027" name="Oval 27"/>
            <p:cNvSpPr>
              <a:spLocks noChangeAspect="1" noChangeArrowheads="1"/>
            </p:cNvSpPr>
            <p:nvPr/>
          </p:nvSpPr>
          <p:spPr bwMode="auto">
            <a:xfrm>
              <a:off x="1344" y="3984"/>
              <a:ext cx="161" cy="16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a:solidFill>
                    <a:schemeClr val="bg1"/>
                  </a:solidFill>
                </a:rPr>
                <a:t> </a:t>
              </a:r>
            </a:p>
          </p:txBody>
        </p:sp>
        <p:sp>
          <p:nvSpPr>
            <p:cNvPr id="384028" name="Oval 28"/>
            <p:cNvSpPr>
              <a:spLocks noChangeAspect="1" noChangeArrowheads="1"/>
            </p:cNvSpPr>
            <p:nvPr/>
          </p:nvSpPr>
          <p:spPr bwMode="auto">
            <a:xfrm>
              <a:off x="4532" y="2803"/>
              <a:ext cx="172" cy="17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Cl</a:t>
              </a:r>
              <a:r>
                <a:rPr lang="en-US" sz="1200" b="1" baseline="30000">
                  <a:solidFill>
                    <a:schemeClr val="bg1"/>
                  </a:solidFill>
                </a:rPr>
                <a:t>1-</a:t>
              </a:r>
            </a:p>
          </p:txBody>
        </p:sp>
        <p:sp>
          <p:nvSpPr>
            <p:cNvPr id="384029" name="Oval 29"/>
            <p:cNvSpPr>
              <a:spLocks noChangeAspect="1" noChangeArrowheads="1"/>
            </p:cNvSpPr>
            <p:nvPr/>
          </p:nvSpPr>
          <p:spPr bwMode="auto">
            <a:xfrm>
              <a:off x="3724" y="2476"/>
              <a:ext cx="164" cy="16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t>
              </a:r>
              <a:r>
                <a:rPr lang="en-US" sz="1200" b="1" baseline="30000">
                  <a:solidFill>
                    <a:schemeClr val="bg1"/>
                  </a:solidFill>
                </a:rPr>
                <a:t>3-</a:t>
              </a:r>
            </a:p>
          </p:txBody>
        </p:sp>
        <p:sp>
          <p:nvSpPr>
            <p:cNvPr id="384030" name="Oval 30"/>
            <p:cNvSpPr>
              <a:spLocks noChangeAspect="1" noChangeArrowheads="1"/>
            </p:cNvSpPr>
            <p:nvPr/>
          </p:nvSpPr>
          <p:spPr bwMode="auto">
            <a:xfrm>
              <a:off x="4128" y="2496"/>
              <a:ext cx="136" cy="13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O</a:t>
              </a:r>
              <a:r>
                <a:rPr lang="en-US" sz="1200" b="1" baseline="30000">
                  <a:solidFill>
                    <a:schemeClr val="bg1"/>
                  </a:solidFill>
                </a:rPr>
                <a:t>2-</a:t>
              </a:r>
            </a:p>
          </p:txBody>
        </p:sp>
        <p:sp>
          <p:nvSpPr>
            <p:cNvPr id="384031" name="Oval 31"/>
            <p:cNvSpPr>
              <a:spLocks noChangeAspect="1" noChangeArrowheads="1"/>
            </p:cNvSpPr>
            <p:nvPr/>
          </p:nvSpPr>
          <p:spPr bwMode="auto">
            <a:xfrm>
              <a:off x="4560" y="2496"/>
              <a:ext cx="130" cy="13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F</a:t>
              </a:r>
              <a:r>
                <a:rPr lang="en-US" sz="1200" b="1" baseline="30000">
                  <a:solidFill>
                    <a:schemeClr val="bg1"/>
                  </a:solidFill>
                </a:rPr>
                <a:t>1-</a:t>
              </a:r>
              <a:endParaRPr lang="en-US" sz="1200" b="1">
                <a:solidFill>
                  <a:schemeClr val="bg1"/>
                </a:solidFill>
              </a:endParaRPr>
            </a:p>
          </p:txBody>
        </p:sp>
        <p:sp>
          <p:nvSpPr>
            <p:cNvPr id="384032" name="Oval 32"/>
            <p:cNvSpPr>
              <a:spLocks noChangeAspect="1" noChangeArrowheads="1"/>
            </p:cNvSpPr>
            <p:nvPr/>
          </p:nvSpPr>
          <p:spPr bwMode="auto">
            <a:xfrm>
              <a:off x="4096" y="2800"/>
              <a:ext cx="176" cy="17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a:t>
              </a:r>
              <a:r>
                <a:rPr lang="en-US" sz="1200" b="1" baseline="30000">
                  <a:solidFill>
                    <a:schemeClr val="bg1"/>
                  </a:solidFill>
                </a:rPr>
                <a:t>2-</a:t>
              </a:r>
            </a:p>
          </p:txBody>
        </p:sp>
        <p:sp>
          <p:nvSpPr>
            <p:cNvPr id="384033" name="Oval 33"/>
            <p:cNvSpPr>
              <a:spLocks noChangeAspect="1" noChangeArrowheads="1"/>
            </p:cNvSpPr>
            <p:nvPr/>
          </p:nvSpPr>
          <p:spPr bwMode="auto">
            <a:xfrm>
              <a:off x="2884" y="4036"/>
              <a:ext cx="92" cy="9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34" name="Oval 34"/>
            <p:cNvSpPr>
              <a:spLocks noChangeAspect="1" noChangeArrowheads="1"/>
            </p:cNvSpPr>
            <p:nvPr/>
          </p:nvSpPr>
          <p:spPr bwMode="auto">
            <a:xfrm>
              <a:off x="2880" y="2927"/>
              <a:ext cx="49" cy="4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35" name="Oval 35"/>
            <p:cNvSpPr>
              <a:spLocks noChangeAspect="1" noChangeArrowheads="1"/>
            </p:cNvSpPr>
            <p:nvPr/>
          </p:nvSpPr>
          <p:spPr bwMode="auto">
            <a:xfrm>
              <a:off x="2880" y="3300"/>
              <a:ext cx="61" cy="6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36" name="Oval 36"/>
            <p:cNvSpPr>
              <a:spLocks noChangeAspect="1" noChangeArrowheads="1"/>
            </p:cNvSpPr>
            <p:nvPr/>
          </p:nvSpPr>
          <p:spPr bwMode="auto">
            <a:xfrm>
              <a:off x="4081" y="3170"/>
              <a:ext cx="191"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Se</a:t>
              </a:r>
              <a:r>
                <a:rPr lang="en-US" sz="1200" b="1" baseline="30000">
                  <a:solidFill>
                    <a:schemeClr val="bg1"/>
                  </a:solidFill>
                </a:rPr>
                <a:t>2-</a:t>
              </a:r>
            </a:p>
          </p:txBody>
        </p:sp>
        <p:sp>
          <p:nvSpPr>
            <p:cNvPr id="384037" name="Oval 37"/>
            <p:cNvSpPr>
              <a:spLocks noChangeAspect="1" noChangeArrowheads="1"/>
            </p:cNvSpPr>
            <p:nvPr/>
          </p:nvSpPr>
          <p:spPr bwMode="auto">
            <a:xfrm>
              <a:off x="4512" y="3182"/>
              <a:ext cx="179" cy="17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Br</a:t>
              </a:r>
              <a:r>
                <a:rPr lang="en-US" sz="1200" b="1" baseline="30000">
                  <a:solidFill>
                    <a:schemeClr val="bg1"/>
                  </a:solidFill>
                </a:rPr>
                <a:t>1-</a:t>
              </a:r>
            </a:p>
          </p:txBody>
        </p:sp>
        <p:sp>
          <p:nvSpPr>
            <p:cNvPr id="384038" name="Oval 38"/>
            <p:cNvSpPr>
              <a:spLocks noChangeAspect="1" noChangeArrowheads="1"/>
            </p:cNvSpPr>
            <p:nvPr/>
          </p:nvSpPr>
          <p:spPr bwMode="auto">
            <a:xfrm>
              <a:off x="2880" y="3650"/>
              <a:ext cx="78" cy="7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039" name="Oval 39"/>
            <p:cNvSpPr>
              <a:spLocks noChangeAspect="1" noChangeArrowheads="1"/>
            </p:cNvSpPr>
            <p:nvPr/>
          </p:nvSpPr>
          <p:spPr bwMode="auto">
            <a:xfrm>
              <a:off x="4080" y="3535"/>
              <a:ext cx="214" cy="2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Te</a:t>
              </a:r>
              <a:r>
                <a:rPr lang="en-US" sz="1200" b="1" baseline="30000">
                  <a:solidFill>
                    <a:schemeClr val="bg1"/>
                  </a:solidFill>
                </a:rPr>
                <a:t>2-</a:t>
              </a:r>
            </a:p>
          </p:txBody>
        </p:sp>
        <p:sp>
          <p:nvSpPr>
            <p:cNvPr id="384040" name="Oval 40"/>
            <p:cNvSpPr>
              <a:spLocks noChangeAspect="1" noChangeArrowheads="1"/>
            </p:cNvSpPr>
            <p:nvPr/>
          </p:nvSpPr>
          <p:spPr bwMode="auto">
            <a:xfrm>
              <a:off x="4512" y="3535"/>
              <a:ext cx="208" cy="20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r>
                <a:rPr lang="en-US" sz="1200" b="1" baseline="30000">
                  <a:solidFill>
                    <a:schemeClr val="bg1"/>
                  </a:solidFill>
                </a:rPr>
                <a:t>1-</a:t>
              </a:r>
            </a:p>
          </p:txBody>
        </p:sp>
        <p:sp>
          <p:nvSpPr>
            <p:cNvPr id="384041" name="Text Box 41"/>
            <p:cNvSpPr txBox="1">
              <a:spLocks noChangeAspect="1" noChangeArrowheads="1"/>
            </p:cNvSpPr>
            <p:nvPr/>
          </p:nvSpPr>
          <p:spPr bwMode="auto">
            <a:xfrm>
              <a:off x="2798" y="2755"/>
              <a:ext cx="274" cy="173"/>
            </a:xfrm>
            <a:prstGeom prst="rect">
              <a:avLst/>
            </a:prstGeom>
            <a:noFill/>
            <a:ln w="9525">
              <a:noFill/>
              <a:miter lim="800000"/>
              <a:headEnd/>
              <a:tailEnd/>
            </a:ln>
            <a:effectLst/>
          </p:spPr>
          <p:txBody>
            <a:bodyPr wrap="none">
              <a:spAutoFit/>
            </a:bodyPr>
            <a:lstStyle/>
            <a:p>
              <a:r>
                <a:rPr lang="en-US" sz="1200"/>
                <a:t>Al</a:t>
              </a:r>
              <a:r>
                <a:rPr lang="en-US" sz="1200" baseline="30000"/>
                <a:t>3+</a:t>
              </a:r>
              <a:endParaRPr lang="en-US" sz="1200"/>
            </a:p>
          </p:txBody>
        </p:sp>
        <p:sp>
          <p:nvSpPr>
            <p:cNvPr id="384042" name="Text Box 42"/>
            <p:cNvSpPr txBox="1">
              <a:spLocks noChangeAspect="1" noChangeArrowheads="1"/>
            </p:cNvSpPr>
            <p:nvPr/>
          </p:nvSpPr>
          <p:spPr bwMode="auto">
            <a:xfrm>
              <a:off x="2755" y="3120"/>
              <a:ext cx="317" cy="173"/>
            </a:xfrm>
            <a:prstGeom prst="rect">
              <a:avLst/>
            </a:prstGeom>
            <a:noFill/>
            <a:ln w="9525">
              <a:noFill/>
              <a:miter lim="800000"/>
              <a:headEnd/>
              <a:tailEnd/>
            </a:ln>
            <a:effectLst/>
          </p:spPr>
          <p:txBody>
            <a:bodyPr wrap="none">
              <a:spAutoFit/>
            </a:bodyPr>
            <a:lstStyle/>
            <a:p>
              <a:r>
                <a:rPr lang="en-US" sz="1200"/>
                <a:t>Ga</a:t>
              </a:r>
              <a:r>
                <a:rPr lang="en-US" sz="1200" baseline="30000"/>
                <a:t>3+</a:t>
              </a:r>
              <a:endParaRPr lang="en-US" sz="1200"/>
            </a:p>
          </p:txBody>
        </p:sp>
        <p:sp>
          <p:nvSpPr>
            <p:cNvPr id="384043" name="Text Box 43"/>
            <p:cNvSpPr txBox="1">
              <a:spLocks noChangeAspect="1" noChangeArrowheads="1"/>
            </p:cNvSpPr>
            <p:nvPr/>
          </p:nvSpPr>
          <p:spPr bwMode="auto">
            <a:xfrm>
              <a:off x="2784" y="3504"/>
              <a:ext cx="269" cy="173"/>
            </a:xfrm>
            <a:prstGeom prst="rect">
              <a:avLst/>
            </a:prstGeom>
            <a:noFill/>
            <a:ln w="9525">
              <a:noFill/>
              <a:miter lim="800000"/>
              <a:headEnd/>
              <a:tailEnd/>
            </a:ln>
            <a:effectLst/>
          </p:spPr>
          <p:txBody>
            <a:bodyPr wrap="none">
              <a:spAutoFit/>
            </a:bodyPr>
            <a:lstStyle/>
            <a:p>
              <a:r>
                <a:rPr lang="en-US" sz="1200"/>
                <a:t>In</a:t>
              </a:r>
              <a:r>
                <a:rPr lang="en-US" sz="1200" baseline="30000"/>
                <a:t>3+</a:t>
              </a:r>
              <a:endParaRPr lang="en-US" sz="1200"/>
            </a:p>
          </p:txBody>
        </p:sp>
        <p:sp>
          <p:nvSpPr>
            <p:cNvPr id="384044" name="Text Box 44"/>
            <p:cNvSpPr txBox="1">
              <a:spLocks noChangeAspect="1" noChangeArrowheads="1"/>
            </p:cNvSpPr>
            <p:nvPr/>
          </p:nvSpPr>
          <p:spPr bwMode="auto">
            <a:xfrm>
              <a:off x="2784" y="3859"/>
              <a:ext cx="269" cy="173"/>
            </a:xfrm>
            <a:prstGeom prst="rect">
              <a:avLst/>
            </a:prstGeom>
            <a:noFill/>
            <a:ln w="9525">
              <a:noFill/>
              <a:miter lim="800000"/>
              <a:headEnd/>
              <a:tailEnd/>
            </a:ln>
            <a:effectLst/>
          </p:spPr>
          <p:txBody>
            <a:bodyPr wrap="none">
              <a:spAutoFit/>
            </a:bodyPr>
            <a:lstStyle/>
            <a:p>
              <a:r>
                <a:rPr lang="en-US" sz="1200"/>
                <a:t>Tl</a:t>
              </a:r>
              <a:r>
                <a:rPr lang="en-US" sz="1200" baseline="30000"/>
                <a:t>3+</a:t>
              </a:r>
              <a:endParaRPr lang="en-US" sz="1200"/>
            </a:p>
          </p:txBody>
        </p:sp>
        <p:sp>
          <p:nvSpPr>
            <p:cNvPr id="384045" name="Rectangle 45"/>
            <p:cNvSpPr>
              <a:spLocks noChangeArrowheads="1"/>
            </p:cNvSpPr>
            <p:nvPr/>
          </p:nvSpPr>
          <p:spPr bwMode="auto">
            <a:xfrm>
              <a:off x="1872" y="3120"/>
              <a:ext cx="311" cy="173"/>
            </a:xfrm>
            <a:prstGeom prst="rect">
              <a:avLst/>
            </a:prstGeom>
            <a:noFill/>
            <a:ln w="9525">
              <a:noFill/>
              <a:miter lim="800000"/>
              <a:headEnd/>
              <a:tailEnd/>
            </a:ln>
            <a:effectLst/>
          </p:spPr>
          <p:txBody>
            <a:bodyPr wrap="none">
              <a:spAutoFit/>
            </a:bodyPr>
            <a:lstStyle/>
            <a:p>
              <a:r>
                <a:rPr lang="en-US" sz="1200"/>
                <a:t>Ca</a:t>
              </a:r>
              <a:r>
                <a:rPr lang="en-US" sz="1200" baseline="30000"/>
                <a:t>2+</a:t>
              </a:r>
              <a:endParaRPr lang="en-US" sz="1200"/>
            </a:p>
          </p:txBody>
        </p:sp>
        <p:sp>
          <p:nvSpPr>
            <p:cNvPr id="384046" name="Text Box 46"/>
            <p:cNvSpPr txBox="1">
              <a:spLocks noChangeArrowheads="1"/>
            </p:cNvSpPr>
            <p:nvPr/>
          </p:nvSpPr>
          <p:spPr bwMode="auto">
            <a:xfrm>
              <a:off x="1296" y="3120"/>
              <a:ext cx="253" cy="173"/>
            </a:xfrm>
            <a:prstGeom prst="rect">
              <a:avLst/>
            </a:prstGeom>
            <a:noFill/>
            <a:ln w="9525">
              <a:noFill/>
              <a:miter lim="800000"/>
              <a:headEnd/>
              <a:tailEnd/>
            </a:ln>
            <a:effectLst/>
          </p:spPr>
          <p:txBody>
            <a:bodyPr wrap="none">
              <a:spAutoFit/>
            </a:bodyPr>
            <a:lstStyle/>
            <a:p>
              <a:r>
                <a:rPr lang="en-US" sz="1200"/>
                <a:t>K</a:t>
              </a:r>
              <a:r>
                <a:rPr lang="en-US" sz="1200" baseline="30000"/>
                <a:t>1+</a:t>
              </a:r>
              <a:endParaRPr lang="en-US" sz="1200"/>
            </a:p>
          </p:txBody>
        </p:sp>
        <p:sp>
          <p:nvSpPr>
            <p:cNvPr id="384047" name="Text Box 47"/>
            <p:cNvSpPr txBox="1">
              <a:spLocks noChangeArrowheads="1"/>
            </p:cNvSpPr>
            <p:nvPr/>
          </p:nvSpPr>
          <p:spPr bwMode="auto">
            <a:xfrm>
              <a:off x="1872" y="3477"/>
              <a:ext cx="285" cy="173"/>
            </a:xfrm>
            <a:prstGeom prst="rect">
              <a:avLst/>
            </a:prstGeom>
            <a:noFill/>
            <a:ln w="9525">
              <a:noFill/>
              <a:miter lim="800000"/>
              <a:headEnd/>
              <a:tailEnd/>
            </a:ln>
            <a:effectLst/>
          </p:spPr>
          <p:txBody>
            <a:bodyPr wrap="none">
              <a:spAutoFit/>
            </a:bodyPr>
            <a:lstStyle/>
            <a:p>
              <a:r>
                <a:rPr lang="en-US" sz="1200"/>
                <a:t>Sr</a:t>
              </a:r>
              <a:r>
                <a:rPr lang="en-US" sz="1200" baseline="30000"/>
                <a:t>2+</a:t>
              </a:r>
              <a:endParaRPr lang="en-US" sz="1200"/>
            </a:p>
          </p:txBody>
        </p:sp>
        <p:sp>
          <p:nvSpPr>
            <p:cNvPr id="384048" name="Text Box 48"/>
            <p:cNvSpPr txBox="1">
              <a:spLocks noChangeArrowheads="1"/>
            </p:cNvSpPr>
            <p:nvPr/>
          </p:nvSpPr>
          <p:spPr bwMode="auto">
            <a:xfrm>
              <a:off x="1273" y="3477"/>
              <a:ext cx="311" cy="173"/>
            </a:xfrm>
            <a:prstGeom prst="rect">
              <a:avLst/>
            </a:prstGeom>
            <a:noFill/>
            <a:ln w="9525">
              <a:noFill/>
              <a:miter lim="800000"/>
              <a:headEnd/>
              <a:tailEnd/>
            </a:ln>
            <a:effectLst/>
          </p:spPr>
          <p:txBody>
            <a:bodyPr wrap="none">
              <a:spAutoFit/>
            </a:bodyPr>
            <a:lstStyle/>
            <a:p>
              <a:r>
                <a:rPr lang="en-US" sz="1200"/>
                <a:t>Rb</a:t>
              </a:r>
              <a:r>
                <a:rPr lang="en-US" sz="1200" baseline="30000"/>
                <a:t>1+</a:t>
              </a:r>
              <a:endParaRPr lang="en-US" sz="1200"/>
            </a:p>
          </p:txBody>
        </p:sp>
        <p:sp>
          <p:nvSpPr>
            <p:cNvPr id="384049" name="Text Box 49"/>
            <p:cNvSpPr txBox="1">
              <a:spLocks noChangeArrowheads="1"/>
            </p:cNvSpPr>
            <p:nvPr/>
          </p:nvSpPr>
          <p:spPr bwMode="auto">
            <a:xfrm>
              <a:off x="1286" y="3840"/>
              <a:ext cx="306" cy="173"/>
            </a:xfrm>
            <a:prstGeom prst="rect">
              <a:avLst/>
            </a:prstGeom>
            <a:noFill/>
            <a:ln w="9525">
              <a:noFill/>
              <a:miter lim="800000"/>
              <a:headEnd/>
              <a:tailEnd/>
            </a:ln>
            <a:effectLst/>
          </p:spPr>
          <p:txBody>
            <a:bodyPr wrap="none">
              <a:spAutoFit/>
            </a:bodyPr>
            <a:lstStyle/>
            <a:p>
              <a:r>
                <a:rPr lang="en-US" sz="1200"/>
                <a:t>Cs</a:t>
              </a:r>
              <a:r>
                <a:rPr lang="en-US" sz="1200" baseline="30000"/>
                <a:t>1+</a:t>
              </a:r>
              <a:endParaRPr lang="en-US" sz="1200"/>
            </a:p>
          </p:txBody>
        </p:sp>
        <p:sp>
          <p:nvSpPr>
            <p:cNvPr id="384050" name="Text Box 50"/>
            <p:cNvSpPr txBox="1">
              <a:spLocks noChangeArrowheads="1"/>
            </p:cNvSpPr>
            <p:nvPr/>
          </p:nvSpPr>
          <p:spPr bwMode="auto">
            <a:xfrm>
              <a:off x="1872" y="3859"/>
              <a:ext cx="306" cy="173"/>
            </a:xfrm>
            <a:prstGeom prst="rect">
              <a:avLst/>
            </a:prstGeom>
            <a:noFill/>
            <a:ln w="9525">
              <a:noFill/>
              <a:miter lim="800000"/>
              <a:headEnd/>
              <a:tailEnd/>
            </a:ln>
            <a:effectLst/>
          </p:spPr>
          <p:txBody>
            <a:bodyPr wrap="none">
              <a:spAutoFit/>
            </a:bodyPr>
            <a:lstStyle/>
            <a:p>
              <a:r>
                <a:rPr lang="en-US" sz="1200"/>
                <a:t>Ba</a:t>
              </a:r>
              <a:r>
                <a:rPr lang="en-US" sz="1200" baseline="30000"/>
                <a:t>2+</a:t>
              </a:r>
              <a:endParaRPr lang="en-US" sz="1200"/>
            </a:p>
          </p:txBody>
        </p:sp>
      </p:grpSp>
      <p:grpSp>
        <p:nvGrpSpPr>
          <p:cNvPr id="384051" name="Group 51"/>
          <p:cNvGrpSpPr>
            <a:grpSpLocks/>
          </p:cNvGrpSpPr>
          <p:nvPr/>
        </p:nvGrpSpPr>
        <p:grpSpPr bwMode="auto">
          <a:xfrm>
            <a:off x="1966913" y="533400"/>
            <a:ext cx="5576887" cy="3124200"/>
            <a:chOff x="1239" y="2400"/>
            <a:chExt cx="3513" cy="1968"/>
          </a:xfrm>
        </p:grpSpPr>
        <p:sp>
          <p:nvSpPr>
            <p:cNvPr id="384052" name="Oval 52"/>
            <p:cNvSpPr>
              <a:spLocks noChangeAspect="1" noChangeArrowheads="1"/>
            </p:cNvSpPr>
            <p:nvPr/>
          </p:nvSpPr>
          <p:spPr bwMode="auto">
            <a:xfrm>
              <a:off x="1344" y="2506"/>
              <a:ext cx="147" cy="14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Li</a:t>
              </a:r>
            </a:p>
          </p:txBody>
        </p:sp>
        <p:sp>
          <p:nvSpPr>
            <p:cNvPr id="384053" name="Oval 53"/>
            <p:cNvSpPr>
              <a:spLocks noChangeAspect="1" noChangeArrowheads="1"/>
            </p:cNvSpPr>
            <p:nvPr/>
          </p:nvSpPr>
          <p:spPr bwMode="auto">
            <a:xfrm>
              <a:off x="1344" y="2880"/>
              <a:ext cx="178" cy="179"/>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Na</a:t>
              </a:r>
            </a:p>
          </p:txBody>
        </p:sp>
        <p:sp>
          <p:nvSpPr>
            <p:cNvPr id="384054" name="Oval 54"/>
            <p:cNvSpPr>
              <a:spLocks noChangeAspect="1" noChangeArrowheads="1"/>
            </p:cNvSpPr>
            <p:nvPr/>
          </p:nvSpPr>
          <p:spPr bwMode="auto">
            <a:xfrm>
              <a:off x="1314" y="3234"/>
              <a:ext cx="222" cy="22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K</a:t>
              </a:r>
            </a:p>
          </p:txBody>
        </p:sp>
        <p:sp>
          <p:nvSpPr>
            <p:cNvPr id="384055" name="Oval 55"/>
            <p:cNvSpPr>
              <a:spLocks noChangeAspect="1" noChangeArrowheads="1"/>
            </p:cNvSpPr>
            <p:nvPr/>
          </p:nvSpPr>
          <p:spPr bwMode="auto">
            <a:xfrm>
              <a:off x="1344" y="3559"/>
              <a:ext cx="233" cy="23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Rb</a:t>
              </a:r>
            </a:p>
          </p:txBody>
        </p:sp>
        <p:sp>
          <p:nvSpPr>
            <p:cNvPr id="384056" name="Oval 56"/>
            <p:cNvSpPr>
              <a:spLocks noChangeAspect="1" noChangeArrowheads="1"/>
            </p:cNvSpPr>
            <p:nvPr/>
          </p:nvSpPr>
          <p:spPr bwMode="auto">
            <a:xfrm>
              <a:off x="1333" y="3974"/>
              <a:ext cx="251" cy="25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Cs</a:t>
              </a:r>
            </a:p>
          </p:txBody>
        </p:sp>
        <p:sp>
          <p:nvSpPr>
            <p:cNvPr id="384057" name="Oval 57"/>
            <p:cNvSpPr>
              <a:spLocks noChangeAspect="1" noChangeArrowheads="1"/>
            </p:cNvSpPr>
            <p:nvPr/>
          </p:nvSpPr>
          <p:spPr bwMode="auto">
            <a:xfrm>
              <a:off x="4561" y="2928"/>
              <a:ext cx="95" cy="9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Cl</a:t>
              </a:r>
            </a:p>
          </p:txBody>
        </p:sp>
        <p:sp>
          <p:nvSpPr>
            <p:cNvPr id="384058" name="Oval 58"/>
            <p:cNvSpPr>
              <a:spLocks noChangeAspect="1" noChangeArrowheads="1"/>
            </p:cNvSpPr>
            <p:nvPr/>
          </p:nvSpPr>
          <p:spPr bwMode="auto">
            <a:xfrm>
              <a:off x="4128" y="2928"/>
              <a:ext cx="101" cy="10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S</a:t>
              </a:r>
            </a:p>
          </p:txBody>
        </p:sp>
        <p:sp>
          <p:nvSpPr>
            <p:cNvPr id="384059" name="Oval 59"/>
            <p:cNvSpPr>
              <a:spLocks noChangeAspect="1" noChangeArrowheads="1"/>
            </p:cNvSpPr>
            <p:nvPr/>
          </p:nvSpPr>
          <p:spPr bwMode="auto">
            <a:xfrm>
              <a:off x="3744" y="2928"/>
              <a:ext cx="96" cy="10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P</a:t>
              </a:r>
            </a:p>
          </p:txBody>
        </p:sp>
        <p:sp>
          <p:nvSpPr>
            <p:cNvPr id="384060" name="Oval 60"/>
            <p:cNvSpPr>
              <a:spLocks noChangeAspect="1" noChangeArrowheads="1"/>
            </p:cNvSpPr>
            <p:nvPr/>
          </p:nvSpPr>
          <p:spPr bwMode="auto">
            <a:xfrm>
              <a:off x="3295" y="2928"/>
              <a:ext cx="113" cy="11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Si</a:t>
              </a:r>
            </a:p>
          </p:txBody>
        </p:sp>
        <p:sp>
          <p:nvSpPr>
            <p:cNvPr id="384061" name="Oval 61"/>
            <p:cNvSpPr>
              <a:spLocks noChangeAspect="1" noChangeArrowheads="1"/>
            </p:cNvSpPr>
            <p:nvPr/>
          </p:nvSpPr>
          <p:spPr bwMode="auto">
            <a:xfrm>
              <a:off x="2880" y="2928"/>
              <a:ext cx="138" cy="13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Al</a:t>
              </a:r>
            </a:p>
          </p:txBody>
        </p:sp>
        <p:sp>
          <p:nvSpPr>
            <p:cNvPr id="384062" name="Oval 62"/>
            <p:cNvSpPr>
              <a:spLocks noChangeAspect="1" noChangeArrowheads="1"/>
            </p:cNvSpPr>
            <p:nvPr/>
          </p:nvSpPr>
          <p:spPr bwMode="auto">
            <a:xfrm>
              <a:off x="4560" y="3269"/>
              <a:ext cx="96" cy="11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Br</a:t>
              </a:r>
            </a:p>
          </p:txBody>
        </p:sp>
        <p:sp>
          <p:nvSpPr>
            <p:cNvPr id="384063" name="Oval 63"/>
            <p:cNvSpPr>
              <a:spLocks noChangeAspect="1" noChangeArrowheads="1"/>
            </p:cNvSpPr>
            <p:nvPr/>
          </p:nvSpPr>
          <p:spPr bwMode="auto">
            <a:xfrm>
              <a:off x="4176" y="3269"/>
              <a:ext cx="113" cy="11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Se</a:t>
              </a:r>
            </a:p>
          </p:txBody>
        </p:sp>
        <p:sp>
          <p:nvSpPr>
            <p:cNvPr id="384064" name="Oval 64"/>
            <p:cNvSpPr>
              <a:spLocks noChangeAspect="1" noChangeArrowheads="1"/>
            </p:cNvSpPr>
            <p:nvPr/>
          </p:nvSpPr>
          <p:spPr bwMode="auto">
            <a:xfrm>
              <a:off x="3744" y="3269"/>
              <a:ext cx="115" cy="11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As</a:t>
              </a:r>
            </a:p>
          </p:txBody>
        </p:sp>
        <p:sp>
          <p:nvSpPr>
            <p:cNvPr id="384065" name="Oval 65"/>
            <p:cNvSpPr>
              <a:spLocks noChangeAspect="1" noChangeArrowheads="1"/>
            </p:cNvSpPr>
            <p:nvPr/>
          </p:nvSpPr>
          <p:spPr bwMode="auto">
            <a:xfrm>
              <a:off x="3312" y="3269"/>
              <a:ext cx="118" cy="11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Ge</a:t>
              </a:r>
            </a:p>
          </p:txBody>
        </p:sp>
        <p:sp>
          <p:nvSpPr>
            <p:cNvPr id="384066" name="Oval 66"/>
            <p:cNvSpPr>
              <a:spLocks noChangeAspect="1" noChangeArrowheads="1"/>
            </p:cNvSpPr>
            <p:nvPr/>
          </p:nvSpPr>
          <p:spPr bwMode="auto">
            <a:xfrm>
              <a:off x="2880" y="3271"/>
              <a:ext cx="118" cy="11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900" b="1">
                  <a:solidFill>
                    <a:schemeClr val="bg1"/>
                  </a:solidFill>
                </a:rPr>
                <a:t>Ga</a:t>
              </a:r>
            </a:p>
          </p:txBody>
        </p:sp>
        <p:sp>
          <p:nvSpPr>
            <p:cNvPr id="384067" name="Oval 67"/>
            <p:cNvSpPr>
              <a:spLocks noChangeAspect="1" noChangeArrowheads="1"/>
            </p:cNvSpPr>
            <p:nvPr/>
          </p:nvSpPr>
          <p:spPr bwMode="auto">
            <a:xfrm>
              <a:off x="4530" y="3648"/>
              <a:ext cx="126" cy="12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a:t>
              </a:r>
            </a:p>
          </p:txBody>
        </p:sp>
        <p:sp>
          <p:nvSpPr>
            <p:cNvPr id="384068" name="Oval 68"/>
            <p:cNvSpPr>
              <a:spLocks noChangeAspect="1" noChangeArrowheads="1"/>
            </p:cNvSpPr>
            <p:nvPr/>
          </p:nvSpPr>
          <p:spPr bwMode="auto">
            <a:xfrm>
              <a:off x="4128" y="3648"/>
              <a:ext cx="132" cy="132"/>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000" b="1">
                  <a:solidFill>
                    <a:schemeClr val="bg1"/>
                  </a:solidFill>
                </a:rPr>
                <a:t>Te</a:t>
              </a:r>
            </a:p>
          </p:txBody>
        </p:sp>
        <p:sp>
          <p:nvSpPr>
            <p:cNvPr id="384069" name="Oval 69"/>
            <p:cNvSpPr>
              <a:spLocks noChangeAspect="1" noChangeArrowheads="1"/>
            </p:cNvSpPr>
            <p:nvPr/>
          </p:nvSpPr>
          <p:spPr bwMode="auto">
            <a:xfrm>
              <a:off x="3744" y="3648"/>
              <a:ext cx="136" cy="13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000" b="1">
                  <a:solidFill>
                    <a:schemeClr val="bg1"/>
                  </a:solidFill>
                </a:rPr>
                <a:t>Sb</a:t>
              </a:r>
            </a:p>
          </p:txBody>
        </p:sp>
        <p:sp>
          <p:nvSpPr>
            <p:cNvPr id="384070" name="Oval 70"/>
            <p:cNvSpPr>
              <a:spLocks noChangeAspect="1" noChangeArrowheads="1"/>
            </p:cNvSpPr>
            <p:nvPr/>
          </p:nvSpPr>
          <p:spPr bwMode="auto">
            <a:xfrm>
              <a:off x="3312" y="3648"/>
              <a:ext cx="136" cy="13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000" b="1">
                  <a:solidFill>
                    <a:schemeClr val="bg1"/>
                  </a:solidFill>
                </a:rPr>
                <a:t>Sn</a:t>
              </a:r>
            </a:p>
          </p:txBody>
        </p:sp>
        <p:sp>
          <p:nvSpPr>
            <p:cNvPr id="384071" name="Oval 71"/>
            <p:cNvSpPr>
              <a:spLocks noChangeAspect="1" noChangeArrowheads="1"/>
            </p:cNvSpPr>
            <p:nvPr/>
          </p:nvSpPr>
          <p:spPr bwMode="auto">
            <a:xfrm>
              <a:off x="2868" y="3600"/>
              <a:ext cx="156" cy="15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In</a:t>
              </a:r>
            </a:p>
          </p:txBody>
        </p:sp>
        <p:sp>
          <p:nvSpPr>
            <p:cNvPr id="384072" name="Oval 72"/>
            <p:cNvSpPr>
              <a:spLocks noChangeAspect="1" noChangeArrowheads="1"/>
            </p:cNvSpPr>
            <p:nvPr/>
          </p:nvSpPr>
          <p:spPr bwMode="auto">
            <a:xfrm>
              <a:off x="2841" y="4032"/>
              <a:ext cx="164" cy="16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Tl</a:t>
              </a:r>
            </a:p>
          </p:txBody>
        </p:sp>
        <p:sp>
          <p:nvSpPr>
            <p:cNvPr id="384073" name="Oval 73"/>
            <p:cNvSpPr>
              <a:spLocks noChangeAspect="1" noChangeArrowheads="1"/>
            </p:cNvSpPr>
            <p:nvPr/>
          </p:nvSpPr>
          <p:spPr bwMode="auto">
            <a:xfrm>
              <a:off x="3270" y="4032"/>
              <a:ext cx="167" cy="16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Pb</a:t>
              </a:r>
            </a:p>
          </p:txBody>
        </p:sp>
        <p:sp>
          <p:nvSpPr>
            <p:cNvPr id="384074" name="Oval 74"/>
            <p:cNvSpPr>
              <a:spLocks noChangeAspect="1" noChangeArrowheads="1"/>
            </p:cNvSpPr>
            <p:nvPr/>
          </p:nvSpPr>
          <p:spPr bwMode="auto">
            <a:xfrm>
              <a:off x="3699" y="4032"/>
              <a:ext cx="141" cy="141"/>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Bi</a:t>
              </a:r>
            </a:p>
          </p:txBody>
        </p:sp>
        <p:sp>
          <p:nvSpPr>
            <p:cNvPr id="384075" name="Oval 75"/>
            <p:cNvSpPr>
              <a:spLocks noChangeAspect="1" noChangeArrowheads="1"/>
            </p:cNvSpPr>
            <p:nvPr/>
          </p:nvSpPr>
          <p:spPr bwMode="auto">
            <a:xfrm>
              <a:off x="1911" y="2880"/>
              <a:ext cx="153" cy="153"/>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000" b="1">
                  <a:solidFill>
                    <a:schemeClr val="bg1"/>
                  </a:solidFill>
                </a:rPr>
                <a:t>Mg</a:t>
              </a:r>
            </a:p>
          </p:txBody>
        </p:sp>
        <p:sp>
          <p:nvSpPr>
            <p:cNvPr id="384076" name="Oval 76"/>
            <p:cNvSpPr>
              <a:spLocks noChangeAspect="1" noChangeArrowheads="1"/>
            </p:cNvSpPr>
            <p:nvPr/>
          </p:nvSpPr>
          <p:spPr bwMode="auto">
            <a:xfrm>
              <a:off x="1872" y="3266"/>
              <a:ext cx="190" cy="19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Ca</a:t>
              </a:r>
            </a:p>
          </p:txBody>
        </p:sp>
        <p:sp>
          <p:nvSpPr>
            <p:cNvPr id="384077" name="Oval 77"/>
            <p:cNvSpPr>
              <a:spLocks noChangeAspect="1" noChangeArrowheads="1"/>
            </p:cNvSpPr>
            <p:nvPr/>
          </p:nvSpPr>
          <p:spPr bwMode="auto">
            <a:xfrm>
              <a:off x="1872" y="3585"/>
              <a:ext cx="208" cy="207"/>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Sr</a:t>
              </a:r>
            </a:p>
          </p:txBody>
        </p:sp>
        <p:sp>
          <p:nvSpPr>
            <p:cNvPr id="384078" name="Oval 78"/>
            <p:cNvSpPr>
              <a:spLocks noChangeAspect="1" noChangeArrowheads="1"/>
            </p:cNvSpPr>
            <p:nvPr/>
          </p:nvSpPr>
          <p:spPr bwMode="auto">
            <a:xfrm>
              <a:off x="1872" y="4016"/>
              <a:ext cx="208" cy="208"/>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Ba</a:t>
              </a:r>
            </a:p>
          </p:txBody>
        </p:sp>
        <p:sp>
          <p:nvSpPr>
            <p:cNvPr id="384079" name="Oval 79"/>
            <p:cNvSpPr>
              <a:spLocks noChangeAspect="1" noChangeArrowheads="1"/>
            </p:cNvSpPr>
            <p:nvPr/>
          </p:nvSpPr>
          <p:spPr bwMode="auto">
            <a:xfrm>
              <a:off x="1920" y="2544"/>
              <a:ext cx="107" cy="10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0" name="Oval 80"/>
            <p:cNvSpPr>
              <a:spLocks noChangeAspect="1" noChangeArrowheads="1"/>
            </p:cNvSpPr>
            <p:nvPr/>
          </p:nvSpPr>
          <p:spPr bwMode="auto">
            <a:xfrm>
              <a:off x="4595" y="2566"/>
              <a:ext cx="61" cy="60"/>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1" name="Oval 81"/>
            <p:cNvSpPr>
              <a:spLocks noChangeAspect="1" noChangeArrowheads="1"/>
            </p:cNvSpPr>
            <p:nvPr/>
          </p:nvSpPr>
          <p:spPr bwMode="auto">
            <a:xfrm>
              <a:off x="4160" y="2554"/>
              <a:ext cx="64" cy="6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2" name="Oval 82"/>
            <p:cNvSpPr>
              <a:spLocks noChangeAspect="1" noChangeArrowheads="1"/>
            </p:cNvSpPr>
            <p:nvPr/>
          </p:nvSpPr>
          <p:spPr bwMode="auto">
            <a:xfrm>
              <a:off x="3774" y="2554"/>
              <a:ext cx="66" cy="6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3" name="Oval 83"/>
            <p:cNvSpPr>
              <a:spLocks noChangeAspect="1" noChangeArrowheads="1"/>
            </p:cNvSpPr>
            <p:nvPr/>
          </p:nvSpPr>
          <p:spPr bwMode="auto">
            <a:xfrm>
              <a:off x="3333" y="2554"/>
              <a:ext cx="75" cy="75"/>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4" name="Oval 84"/>
            <p:cNvSpPr>
              <a:spLocks noChangeAspect="1" noChangeArrowheads="1"/>
            </p:cNvSpPr>
            <p:nvPr/>
          </p:nvSpPr>
          <p:spPr bwMode="auto">
            <a:xfrm>
              <a:off x="2893" y="2556"/>
              <a:ext cx="83" cy="84"/>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pPr algn="ctr"/>
              <a:r>
                <a:rPr lang="en-US" sz="1200" b="1">
                  <a:solidFill>
                    <a:schemeClr val="bg1"/>
                  </a:solidFill>
                </a:rPr>
                <a:t> </a:t>
              </a:r>
            </a:p>
          </p:txBody>
        </p:sp>
        <p:sp>
          <p:nvSpPr>
            <p:cNvPr id="384085" name="Text Box 85"/>
            <p:cNvSpPr txBox="1">
              <a:spLocks noChangeAspect="1" noChangeArrowheads="1"/>
            </p:cNvSpPr>
            <p:nvPr/>
          </p:nvSpPr>
          <p:spPr bwMode="auto">
            <a:xfrm>
              <a:off x="1263" y="2637"/>
              <a:ext cx="893" cy="173"/>
            </a:xfrm>
            <a:prstGeom prst="rect">
              <a:avLst/>
            </a:prstGeom>
            <a:noFill/>
            <a:ln w="9525">
              <a:noFill/>
              <a:miter lim="800000"/>
              <a:headEnd/>
              <a:tailEnd/>
            </a:ln>
            <a:effectLst/>
          </p:spPr>
          <p:txBody>
            <a:bodyPr wrap="none">
              <a:spAutoFit/>
            </a:bodyPr>
            <a:lstStyle/>
            <a:p>
              <a:r>
                <a:rPr lang="en-US" sz="1200"/>
                <a:t>1.52               1.11</a:t>
              </a:r>
            </a:p>
          </p:txBody>
        </p:sp>
        <p:sp>
          <p:nvSpPr>
            <p:cNvPr id="384086" name="Text Box 86"/>
            <p:cNvSpPr txBox="1">
              <a:spLocks noChangeAspect="1" noChangeArrowheads="1"/>
            </p:cNvSpPr>
            <p:nvPr/>
          </p:nvSpPr>
          <p:spPr bwMode="auto">
            <a:xfrm>
              <a:off x="1252" y="3024"/>
              <a:ext cx="893" cy="173"/>
            </a:xfrm>
            <a:prstGeom prst="rect">
              <a:avLst/>
            </a:prstGeom>
            <a:noFill/>
            <a:ln w="9525">
              <a:noFill/>
              <a:miter lim="800000"/>
              <a:headEnd/>
              <a:tailEnd/>
            </a:ln>
            <a:effectLst/>
          </p:spPr>
          <p:txBody>
            <a:bodyPr wrap="none">
              <a:spAutoFit/>
            </a:bodyPr>
            <a:lstStyle/>
            <a:p>
              <a:r>
                <a:rPr lang="en-US" sz="1200"/>
                <a:t> 1.86              1.60</a:t>
              </a:r>
            </a:p>
          </p:txBody>
        </p:sp>
        <p:sp>
          <p:nvSpPr>
            <p:cNvPr id="384087" name="Text Box 87"/>
            <p:cNvSpPr txBox="1">
              <a:spLocks noChangeAspect="1" noChangeArrowheads="1"/>
            </p:cNvSpPr>
            <p:nvPr/>
          </p:nvSpPr>
          <p:spPr bwMode="auto">
            <a:xfrm>
              <a:off x="1239" y="3414"/>
              <a:ext cx="920" cy="173"/>
            </a:xfrm>
            <a:prstGeom prst="rect">
              <a:avLst/>
            </a:prstGeom>
            <a:noFill/>
            <a:ln w="9525">
              <a:noFill/>
              <a:miter lim="800000"/>
              <a:headEnd/>
              <a:tailEnd/>
            </a:ln>
            <a:effectLst/>
          </p:spPr>
          <p:txBody>
            <a:bodyPr wrap="none">
              <a:spAutoFit/>
            </a:bodyPr>
            <a:lstStyle/>
            <a:p>
              <a:r>
                <a:rPr lang="en-US" sz="1200"/>
                <a:t> 2.31               1.97</a:t>
              </a:r>
            </a:p>
          </p:txBody>
        </p:sp>
        <p:sp>
          <p:nvSpPr>
            <p:cNvPr id="384088" name="Text Box 88"/>
            <p:cNvSpPr txBox="1">
              <a:spLocks noChangeAspect="1" noChangeArrowheads="1"/>
            </p:cNvSpPr>
            <p:nvPr/>
          </p:nvSpPr>
          <p:spPr bwMode="auto">
            <a:xfrm>
              <a:off x="1239" y="3753"/>
              <a:ext cx="947" cy="173"/>
            </a:xfrm>
            <a:prstGeom prst="rect">
              <a:avLst/>
            </a:prstGeom>
            <a:noFill/>
            <a:ln w="9525">
              <a:noFill/>
              <a:miter lim="800000"/>
              <a:headEnd/>
              <a:tailEnd/>
            </a:ln>
            <a:effectLst/>
          </p:spPr>
          <p:txBody>
            <a:bodyPr wrap="none">
              <a:spAutoFit/>
            </a:bodyPr>
            <a:lstStyle/>
            <a:p>
              <a:r>
                <a:rPr lang="en-US" sz="1200"/>
                <a:t> 2.44                2.15</a:t>
              </a:r>
            </a:p>
          </p:txBody>
        </p:sp>
        <p:sp>
          <p:nvSpPr>
            <p:cNvPr id="384089" name="Text Box 89"/>
            <p:cNvSpPr txBox="1">
              <a:spLocks noChangeAspect="1" noChangeArrowheads="1"/>
            </p:cNvSpPr>
            <p:nvPr/>
          </p:nvSpPr>
          <p:spPr bwMode="auto">
            <a:xfrm>
              <a:off x="1263" y="4195"/>
              <a:ext cx="893" cy="173"/>
            </a:xfrm>
            <a:prstGeom prst="rect">
              <a:avLst/>
            </a:prstGeom>
            <a:noFill/>
            <a:ln w="9525">
              <a:noFill/>
              <a:miter lim="800000"/>
              <a:headEnd/>
              <a:tailEnd/>
            </a:ln>
            <a:effectLst/>
          </p:spPr>
          <p:txBody>
            <a:bodyPr wrap="none">
              <a:spAutoFit/>
            </a:bodyPr>
            <a:lstStyle/>
            <a:p>
              <a:r>
                <a:rPr lang="en-US" sz="1200"/>
                <a:t>2.62               2.17</a:t>
              </a:r>
            </a:p>
          </p:txBody>
        </p:sp>
        <p:sp>
          <p:nvSpPr>
            <p:cNvPr id="384090" name="Text Box 90"/>
            <p:cNvSpPr txBox="1">
              <a:spLocks noChangeAspect="1" noChangeArrowheads="1"/>
            </p:cNvSpPr>
            <p:nvPr/>
          </p:nvSpPr>
          <p:spPr bwMode="auto">
            <a:xfrm>
              <a:off x="2784" y="2636"/>
              <a:ext cx="1937" cy="173"/>
            </a:xfrm>
            <a:prstGeom prst="rect">
              <a:avLst/>
            </a:prstGeom>
            <a:noFill/>
            <a:ln w="9525">
              <a:noFill/>
              <a:miter lim="800000"/>
              <a:headEnd/>
              <a:tailEnd/>
            </a:ln>
            <a:effectLst/>
          </p:spPr>
          <p:txBody>
            <a:bodyPr wrap="none">
              <a:spAutoFit/>
            </a:bodyPr>
            <a:lstStyle/>
            <a:p>
              <a:r>
                <a:rPr lang="en-US" sz="1200"/>
                <a:t>0.88         0.77        0.70         0.66       0.64</a:t>
              </a:r>
            </a:p>
          </p:txBody>
        </p:sp>
        <p:sp>
          <p:nvSpPr>
            <p:cNvPr id="384091" name="Text Box 91"/>
            <p:cNvSpPr txBox="1">
              <a:spLocks noChangeAspect="1" noChangeArrowheads="1"/>
            </p:cNvSpPr>
            <p:nvPr/>
          </p:nvSpPr>
          <p:spPr bwMode="auto">
            <a:xfrm>
              <a:off x="2784" y="3015"/>
              <a:ext cx="1937" cy="173"/>
            </a:xfrm>
            <a:prstGeom prst="rect">
              <a:avLst/>
            </a:prstGeom>
            <a:noFill/>
            <a:ln w="9525">
              <a:noFill/>
              <a:miter lim="800000"/>
              <a:headEnd/>
              <a:tailEnd/>
            </a:ln>
            <a:effectLst/>
          </p:spPr>
          <p:txBody>
            <a:bodyPr wrap="none">
              <a:spAutoFit/>
            </a:bodyPr>
            <a:lstStyle/>
            <a:p>
              <a:r>
                <a:rPr lang="en-US" sz="1200"/>
                <a:t>1.43         1.17        1.10         1.04       0.99</a:t>
              </a:r>
            </a:p>
          </p:txBody>
        </p:sp>
        <p:sp>
          <p:nvSpPr>
            <p:cNvPr id="384092" name="Text Box 92"/>
            <p:cNvSpPr txBox="1">
              <a:spLocks noChangeAspect="1" noChangeArrowheads="1"/>
            </p:cNvSpPr>
            <p:nvPr/>
          </p:nvSpPr>
          <p:spPr bwMode="auto">
            <a:xfrm>
              <a:off x="2815" y="3414"/>
              <a:ext cx="1937" cy="173"/>
            </a:xfrm>
            <a:prstGeom prst="rect">
              <a:avLst/>
            </a:prstGeom>
            <a:noFill/>
            <a:ln w="9525">
              <a:noFill/>
              <a:miter lim="800000"/>
              <a:headEnd/>
              <a:tailEnd/>
            </a:ln>
            <a:effectLst/>
          </p:spPr>
          <p:txBody>
            <a:bodyPr wrap="none">
              <a:spAutoFit/>
            </a:bodyPr>
            <a:lstStyle/>
            <a:p>
              <a:r>
                <a:rPr lang="en-US" sz="1200"/>
                <a:t>1.22         1.22        1.21         1.17       1.14</a:t>
              </a:r>
            </a:p>
          </p:txBody>
        </p:sp>
        <p:sp>
          <p:nvSpPr>
            <p:cNvPr id="384093" name="Text Box 93"/>
            <p:cNvSpPr txBox="1">
              <a:spLocks noChangeAspect="1" noChangeArrowheads="1"/>
            </p:cNvSpPr>
            <p:nvPr/>
          </p:nvSpPr>
          <p:spPr bwMode="auto">
            <a:xfrm>
              <a:off x="2815" y="3750"/>
              <a:ext cx="1937" cy="173"/>
            </a:xfrm>
            <a:prstGeom prst="rect">
              <a:avLst/>
            </a:prstGeom>
            <a:noFill/>
            <a:ln w="9525">
              <a:noFill/>
              <a:miter lim="800000"/>
              <a:headEnd/>
              <a:tailEnd/>
            </a:ln>
            <a:effectLst/>
          </p:spPr>
          <p:txBody>
            <a:bodyPr wrap="none">
              <a:spAutoFit/>
            </a:bodyPr>
            <a:lstStyle/>
            <a:p>
              <a:r>
                <a:rPr lang="en-US" sz="1200"/>
                <a:t>1.62         1.40        1.41         1.37       1.33</a:t>
              </a:r>
            </a:p>
          </p:txBody>
        </p:sp>
        <p:sp>
          <p:nvSpPr>
            <p:cNvPr id="384094" name="Text Box 94"/>
            <p:cNvSpPr txBox="1">
              <a:spLocks noChangeAspect="1" noChangeArrowheads="1"/>
            </p:cNvSpPr>
            <p:nvPr/>
          </p:nvSpPr>
          <p:spPr bwMode="auto">
            <a:xfrm>
              <a:off x="2784" y="4176"/>
              <a:ext cx="1133" cy="173"/>
            </a:xfrm>
            <a:prstGeom prst="rect">
              <a:avLst/>
            </a:prstGeom>
            <a:noFill/>
            <a:ln w="9525">
              <a:noFill/>
              <a:miter lim="800000"/>
              <a:headEnd/>
              <a:tailEnd/>
            </a:ln>
            <a:effectLst/>
          </p:spPr>
          <p:txBody>
            <a:bodyPr wrap="none">
              <a:spAutoFit/>
            </a:bodyPr>
            <a:lstStyle/>
            <a:p>
              <a:r>
                <a:rPr lang="en-US" sz="1200"/>
                <a:t>1.71         1.75        1.46</a:t>
              </a:r>
            </a:p>
          </p:txBody>
        </p:sp>
        <p:sp>
          <p:nvSpPr>
            <p:cNvPr id="384095" name="Text Box 95"/>
            <p:cNvSpPr txBox="1">
              <a:spLocks noChangeAspect="1" noChangeArrowheads="1"/>
            </p:cNvSpPr>
            <p:nvPr/>
          </p:nvSpPr>
          <p:spPr bwMode="auto">
            <a:xfrm>
              <a:off x="1854" y="2400"/>
              <a:ext cx="233" cy="173"/>
            </a:xfrm>
            <a:prstGeom prst="rect">
              <a:avLst/>
            </a:prstGeom>
            <a:noFill/>
            <a:ln w="9525">
              <a:noFill/>
              <a:miter lim="800000"/>
              <a:headEnd/>
              <a:tailEnd/>
            </a:ln>
            <a:effectLst/>
          </p:spPr>
          <p:txBody>
            <a:bodyPr wrap="none">
              <a:spAutoFit/>
            </a:bodyPr>
            <a:lstStyle/>
            <a:p>
              <a:r>
                <a:rPr lang="en-US" sz="1200"/>
                <a:t>Be</a:t>
              </a:r>
            </a:p>
          </p:txBody>
        </p:sp>
        <p:sp>
          <p:nvSpPr>
            <p:cNvPr id="384096" name="Text Box 96"/>
            <p:cNvSpPr txBox="1">
              <a:spLocks noChangeAspect="1" noChangeArrowheads="1"/>
            </p:cNvSpPr>
            <p:nvPr/>
          </p:nvSpPr>
          <p:spPr bwMode="auto">
            <a:xfrm>
              <a:off x="2832" y="2400"/>
              <a:ext cx="207" cy="173"/>
            </a:xfrm>
            <a:prstGeom prst="rect">
              <a:avLst/>
            </a:prstGeom>
            <a:noFill/>
            <a:ln w="9525">
              <a:noFill/>
              <a:miter lim="800000"/>
              <a:headEnd/>
              <a:tailEnd/>
            </a:ln>
            <a:effectLst/>
          </p:spPr>
          <p:txBody>
            <a:bodyPr wrap="none">
              <a:spAutoFit/>
            </a:bodyPr>
            <a:lstStyle/>
            <a:p>
              <a:r>
                <a:rPr lang="en-US" sz="1200"/>
                <a:t>B </a:t>
              </a:r>
            </a:p>
          </p:txBody>
        </p:sp>
        <p:sp>
          <p:nvSpPr>
            <p:cNvPr id="384097" name="Text Box 97"/>
            <p:cNvSpPr txBox="1">
              <a:spLocks noChangeAspect="1" noChangeArrowheads="1"/>
            </p:cNvSpPr>
            <p:nvPr/>
          </p:nvSpPr>
          <p:spPr bwMode="auto">
            <a:xfrm>
              <a:off x="3271" y="2400"/>
              <a:ext cx="185" cy="173"/>
            </a:xfrm>
            <a:prstGeom prst="rect">
              <a:avLst/>
            </a:prstGeom>
            <a:noFill/>
            <a:ln w="9525">
              <a:noFill/>
              <a:miter lim="800000"/>
              <a:headEnd/>
              <a:tailEnd/>
            </a:ln>
            <a:effectLst/>
          </p:spPr>
          <p:txBody>
            <a:bodyPr wrap="none">
              <a:spAutoFit/>
            </a:bodyPr>
            <a:lstStyle/>
            <a:p>
              <a:r>
                <a:rPr lang="en-US" sz="1200"/>
                <a:t>C</a:t>
              </a:r>
            </a:p>
          </p:txBody>
        </p:sp>
        <p:sp>
          <p:nvSpPr>
            <p:cNvPr id="384098" name="Text Box 98"/>
            <p:cNvSpPr txBox="1">
              <a:spLocks noChangeAspect="1" noChangeArrowheads="1"/>
            </p:cNvSpPr>
            <p:nvPr/>
          </p:nvSpPr>
          <p:spPr bwMode="auto">
            <a:xfrm>
              <a:off x="3703" y="2400"/>
              <a:ext cx="185" cy="173"/>
            </a:xfrm>
            <a:prstGeom prst="rect">
              <a:avLst/>
            </a:prstGeom>
            <a:noFill/>
            <a:ln w="9525">
              <a:noFill/>
              <a:miter lim="800000"/>
              <a:headEnd/>
              <a:tailEnd/>
            </a:ln>
            <a:effectLst/>
          </p:spPr>
          <p:txBody>
            <a:bodyPr wrap="none">
              <a:spAutoFit/>
            </a:bodyPr>
            <a:lstStyle/>
            <a:p>
              <a:r>
                <a:rPr lang="en-US" sz="1200"/>
                <a:t>N</a:t>
              </a:r>
            </a:p>
          </p:txBody>
        </p:sp>
        <p:sp>
          <p:nvSpPr>
            <p:cNvPr id="384099" name="Text Box 99"/>
            <p:cNvSpPr txBox="1">
              <a:spLocks noChangeAspect="1" noChangeArrowheads="1"/>
            </p:cNvSpPr>
            <p:nvPr/>
          </p:nvSpPr>
          <p:spPr bwMode="auto">
            <a:xfrm>
              <a:off x="4087" y="2400"/>
              <a:ext cx="191" cy="173"/>
            </a:xfrm>
            <a:prstGeom prst="rect">
              <a:avLst/>
            </a:prstGeom>
            <a:noFill/>
            <a:ln w="9525">
              <a:noFill/>
              <a:miter lim="800000"/>
              <a:headEnd/>
              <a:tailEnd/>
            </a:ln>
            <a:effectLst/>
          </p:spPr>
          <p:txBody>
            <a:bodyPr wrap="none">
              <a:spAutoFit/>
            </a:bodyPr>
            <a:lstStyle/>
            <a:p>
              <a:r>
                <a:rPr lang="en-US" sz="1200"/>
                <a:t>O</a:t>
              </a:r>
            </a:p>
          </p:txBody>
        </p:sp>
        <p:sp>
          <p:nvSpPr>
            <p:cNvPr id="384100" name="Text Box 100"/>
            <p:cNvSpPr txBox="1">
              <a:spLocks noChangeAspect="1" noChangeArrowheads="1"/>
            </p:cNvSpPr>
            <p:nvPr/>
          </p:nvSpPr>
          <p:spPr bwMode="auto">
            <a:xfrm>
              <a:off x="4519" y="2400"/>
              <a:ext cx="175" cy="173"/>
            </a:xfrm>
            <a:prstGeom prst="rect">
              <a:avLst/>
            </a:prstGeom>
            <a:noFill/>
            <a:ln w="9525">
              <a:noFill/>
              <a:miter lim="800000"/>
              <a:headEnd/>
              <a:tailEnd/>
            </a:ln>
            <a:effectLst/>
          </p:spPr>
          <p:txBody>
            <a:bodyPr wrap="none">
              <a:spAutoFit/>
            </a:bodyPr>
            <a:lstStyle/>
            <a:p>
              <a:r>
                <a:rPr lang="en-US" sz="1200"/>
                <a:t>F</a:t>
              </a:r>
            </a:p>
          </p:txBody>
        </p:sp>
      </p:grpSp>
      <p:grpSp>
        <p:nvGrpSpPr>
          <p:cNvPr id="384101" name="Group 101"/>
          <p:cNvGrpSpPr>
            <a:grpSpLocks/>
          </p:cNvGrpSpPr>
          <p:nvPr/>
        </p:nvGrpSpPr>
        <p:grpSpPr bwMode="auto">
          <a:xfrm>
            <a:off x="5867400" y="6324600"/>
            <a:ext cx="1828800" cy="381000"/>
            <a:chOff x="3648" y="2064"/>
            <a:chExt cx="1152" cy="240"/>
          </a:xfrm>
        </p:grpSpPr>
        <p:grpSp>
          <p:nvGrpSpPr>
            <p:cNvPr id="384102" name="Group 102"/>
            <p:cNvGrpSpPr>
              <a:grpSpLocks/>
            </p:cNvGrpSpPr>
            <p:nvPr/>
          </p:nvGrpSpPr>
          <p:grpSpPr bwMode="auto">
            <a:xfrm>
              <a:off x="3733" y="2064"/>
              <a:ext cx="1067" cy="231"/>
              <a:chOff x="4070" y="2160"/>
              <a:chExt cx="1067" cy="231"/>
            </a:xfrm>
          </p:grpSpPr>
          <p:sp>
            <p:nvSpPr>
              <p:cNvPr id="384103" name="Oval 103"/>
              <p:cNvSpPr>
                <a:spLocks noChangeAspect="1" noChangeArrowheads="1"/>
              </p:cNvSpPr>
              <p:nvPr/>
            </p:nvSpPr>
            <p:spPr bwMode="auto">
              <a:xfrm>
                <a:off x="4070" y="2208"/>
                <a:ext cx="96" cy="96"/>
              </a:xfrm>
              <a:prstGeom prst="ellipse">
                <a:avLst/>
              </a:prstGeom>
              <a:gradFill rotWithShape="1">
                <a:gsLst>
                  <a:gs pos="0">
                    <a:srgbClr val="3366FF"/>
                  </a:gs>
                  <a:gs pos="100000">
                    <a:srgbClr val="0000FF"/>
                  </a:gs>
                </a:gsLst>
                <a:lin ang="2700000" scaled="1"/>
              </a:gradFill>
              <a:ln w="9525">
                <a:noFill/>
                <a:round/>
                <a:headEnd/>
                <a:tailEnd/>
              </a:ln>
              <a:effectLst/>
            </p:spPr>
            <p:txBody>
              <a:bodyPr wrap="none" anchor="ctr"/>
              <a:lstStyle/>
              <a:p>
                <a:endParaRPr lang="en-US"/>
              </a:p>
            </p:txBody>
          </p:sp>
          <p:sp>
            <p:nvSpPr>
              <p:cNvPr id="384104" name="Text Box 104"/>
              <p:cNvSpPr txBox="1">
                <a:spLocks noChangeAspect="1" noChangeArrowheads="1"/>
              </p:cNvSpPr>
              <p:nvPr/>
            </p:nvSpPr>
            <p:spPr bwMode="auto">
              <a:xfrm>
                <a:off x="4161" y="2160"/>
                <a:ext cx="976" cy="231"/>
              </a:xfrm>
              <a:prstGeom prst="rect">
                <a:avLst/>
              </a:prstGeom>
              <a:noFill/>
              <a:ln w="9525">
                <a:noFill/>
                <a:miter lim="800000"/>
                <a:headEnd/>
                <a:tailEnd/>
              </a:ln>
              <a:effectLst/>
            </p:spPr>
            <p:txBody>
              <a:bodyPr wrap="none">
                <a:spAutoFit/>
              </a:bodyPr>
              <a:lstStyle/>
              <a:p>
                <a:r>
                  <a:rPr lang="en-US"/>
                  <a:t>= 1 Angstrom</a:t>
                </a:r>
              </a:p>
            </p:txBody>
          </p:sp>
        </p:grpSp>
        <p:sp>
          <p:nvSpPr>
            <p:cNvPr id="384105" name="Rectangle 105"/>
            <p:cNvSpPr>
              <a:spLocks noChangeArrowheads="1"/>
            </p:cNvSpPr>
            <p:nvPr/>
          </p:nvSpPr>
          <p:spPr bwMode="auto">
            <a:xfrm>
              <a:off x="3648" y="2064"/>
              <a:ext cx="1152" cy="240"/>
            </a:xfrm>
            <a:prstGeom prst="rect">
              <a:avLst/>
            </a:prstGeom>
            <a:noFill/>
            <a:ln w="9525">
              <a:solidFill>
                <a:schemeClr val="tx1"/>
              </a:solidFill>
              <a:miter lim="800000"/>
              <a:headEnd/>
              <a:tailEnd/>
            </a:ln>
            <a:effectLst/>
          </p:spPr>
          <p:txBody>
            <a:bodyPr wrap="none" anchor="ctr"/>
            <a:lstStyle/>
            <a:p>
              <a:endParaRPr lang="en-US"/>
            </a:p>
          </p:txBody>
        </p:sp>
      </p:grpSp>
      <p:sp>
        <p:nvSpPr>
          <p:cNvPr id="384106" name="Text Box 106"/>
          <p:cNvSpPr txBox="1">
            <a:spLocks noChangeArrowheads="1"/>
          </p:cNvSpPr>
          <p:nvPr/>
        </p:nvSpPr>
        <p:spPr bwMode="auto">
          <a:xfrm>
            <a:off x="555625" y="990600"/>
            <a:ext cx="958850" cy="641350"/>
          </a:xfrm>
          <a:prstGeom prst="rect">
            <a:avLst/>
          </a:prstGeom>
          <a:noFill/>
          <a:ln w="9525">
            <a:noFill/>
            <a:miter lim="800000"/>
            <a:headEnd/>
            <a:tailEnd/>
          </a:ln>
          <a:effectLst/>
        </p:spPr>
        <p:txBody>
          <a:bodyPr wrap="none">
            <a:spAutoFit/>
          </a:bodyPr>
          <a:lstStyle/>
          <a:p>
            <a:pPr algn="ctr"/>
            <a:r>
              <a:rPr lang="en-US" b="1"/>
              <a:t>Atomic</a:t>
            </a:r>
          </a:p>
          <a:p>
            <a:pPr algn="ctr"/>
            <a:r>
              <a:rPr lang="en-US" b="1"/>
              <a:t>Radii</a:t>
            </a:r>
          </a:p>
        </p:txBody>
      </p:sp>
      <p:sp>
        <p:nvSpPr>
          <p:cNvPr id="384107" name="Text Box 107"/>
          <p:cNvSpPr txBox="1">
            <a:spLocks noChangeArrowheads="1"/>
          </p:cNvSpPr>
          <p:nvPr/>
        </p:nvSpPr>
        <p:spPr bwMode="auto">
          <a:xfrm>
            <a:off x="641350" y="4191000"/>
            <a:ext cx="742950" cy="641350"/>
          </a:xfrm>
          <a:prstGeom prst="rect">
            <a:avLst/>
          </a:prstGeom>
          <a:noFill/>
          <a:ln w="9525">
            <a:noFill/>
            <a:miter lim="800000"/>
            <a:headEnd/>
            <a:tailEnd/>
          </a:ln>
          <a:effectLst/>
        </p:spPr>
        <p:txBody>
          <a:bodyPr wrap="none">
            <a:spAutoFit/>
          </a:bodyPr>
          <a:lstStyle/>
          <a:p>
            <a:pPr algn="ctr"/>
            <a:r>
              <a:rPr lang="en-US" b="1"/>
              <a:t>Ionic</a:t>
            </a:r>
          </a:p>
          <a:p>
            <a:pPr algn="ctr"/>
            <a:r>
              <a:rPr lang="en-US" b="1"/>
              <a:t>Radii</a:t>
            </a:r>
          </a:p>
        </p:txBody>
      </p:sp>
      <p:sp>
        <p:nvSpPr>
          <p:cNvPr id="384108" name="Text Box 108"/>
          <p:cNvSpPr txBox="1">
            <a:spLocks noChangeArrowheads="1"/>
          </p:cNvSpPr>
          <p:nvPr/>
        </p:nvSpPr>
        <p:spPr bwMode="auto">
          <a:xfrm>
            <a:off x="342900" y="5105400"/>
            <a:ext cx="1409700" cy="457200"/>
          </a:xfrm>
          <a:prstGeom prst="rect">
            <a:avLst/>
          </a:prstGeom>
          <a:noFill/>
          <a:ln w="9525">
            <a:noFill/>
            <a:miter lim="800000"/>
            <a:headEnd/>
            <a:tailEnd/>
          </a:ln>
          <a:effectLst/>
        </p:spPr>
        <p:txBody>
          <a:bodyPr wrap="none">
            <a:spAutoFit/>
          </a:bodyPr>
          <a:lstStyle/>
          <a:p>
            <a:r>
              <a:rPr lang="en-US" sz="1200" i="1"/>
              <a:t>Cations:  smaller </a:t>
            </a:r>
          </a:p>
          <a:p>
            <a:r>
              <a:rPr lang="en-US" sz="1200" i="1"/>
              <a:t>than parent atoms</a:t>
            </a:r>
          </a:p>
        </p:txBody>
      </p:sp>
      <p:sp>
        <p:nvSpPr>
          <p:cNvPr id="384109" name="Text Box 109"/>
          <p:cNvSpPr txBox="1">
            <a:spLocks noChangeArrowheads="1"/>
          </p:cNvSpPr>
          <p:nvPr/>
        </p:nvSpPr>
        <p:spPr bwMode="auto">
          <a:xfrm>
            <a:off x="7696200" y="5105400"/>
            <a:ext cx="1409700" cy="457200"/>
          </a:xfrm>
          <a:prstGeom prst="rect">
            <a:avLst/>
          </a:prstGeom>
          <a:noFill/>
          <a:ln w="9525">
            <a:noFill/>
            <a:miter lim="800000"/>
            <a:headEnd/>
            <a:tailEnd/>
          </a:ln>
          <a:effectLst/>
        </p:spPr>
        <p:txBody>
          <a:bodyPr wrap="none">
            <a:spAutoFit/>
          </a:bodyPr>
          <a:lstStyle/>
          <a:p>
            <a:r>
              <a:rPr lang="en-US" sz="1200" i="1"/>
              <a:t>Anions:  LARGER</a:t>
            </a:r>
          </a:p>
          <a:p>
            <a:r>
              <a:rPr lang="en-US" sz="1200" i="1"/>
              <a:t>than parent atoms</a:t>
            </a:r>
          </a:p>
        </p:txBody>
      </p:sp>
      <p:sp>
        <p:nvSpPr>
          <p:cNvPr id="384110" name="AutoShape 11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6" name="Rectangle 4"/>
          <p:cNvSpPr>
            <a:spLocks noGrp="1" noChangeArrowheads="1"/>
          </p:cNvSpPr>
          <p:nvPr>
            <p:ph type="title"/>
          </p:nvPr>
        </p:nvSpPr>
        <p:spPr/>
        <p:txBody>
          <a:bodyPr/>
          <a:lstStyle/>
          <a:p>
            <a:r>
              <a:rPr lang="en-US" sz="3600"/>
              <a:t>The Octet Rule and Common Ions</a:t>
            </a:r>
          </a:p>
        </p:txBody>
      </p:sp>
      <p:sp>
        <p:nvSpPr>
          <p:cNvPr id="402588" name="Text Box 156"/>
          <p:cNvSpPr txBox="1">
            <a:spLocks noChangeArrowheads="1"/>
          </p:cNvSpPr>
          <p:nvPr/>
        </p:nvSpPr>
        <p:spPr bwMode="auto">
          <a:xfrm>
            <a:off x="590550" y="2895600"/>
            <a:ext cx="1238250" cy="730250"/>
          </a:xfrm>
          <a:prstGeom prst="rect">
            <a:avLst/>
          </a:prstGeom>
          <a:noFill/>
          <a:ln w="9525">
            <a:noFill/>
            <a:miter lim="800000"/>
            <a:headEnd/>
            <a:tailEnd/>
          </a:ln>
          <a:effectLst/>
        </p:spPr>
        <p:txBody>
          <a:bodyPr wrap="none">
            <a:spAutoFit/>
          </a:bodyPr>
          <a:lstStyle/>
          <a:p>
            <a:pPr algn="ctr"/>
            <a:r>
              <a:rPr lang="en-US" sz="1400"/>
              <a:t>Oxygen atom</a:t>
            </a:r>
          </a:p>
          <a:p>
            <a:pPr algn="ctr"/>
            <a:r>
              <a:rPr lang="en-US" sz="1400" b="1"/>
              <a:t>O</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4</a:t>
            </a:r>
          </a:p>
        </p:txBody>
      </p:sp>
      <p:sp>
        <p:nvSpPr>
          <p:cNvPr id="402589" name="Text Box 157"/>
          <p:cNvSpPr txBox="1">
            <a:spLocks noChangeArrowheads="1"/>
          </p:cNvSpPr>
          <p:nvPr/>
        </p:nvSpPr>
        <p:spPr bwMode="auto">
          <a:xfrm>
            <a:off x="2254250" y="2895600"/>
            <a:ext cx="1266825" cy="730250"/>
          </a:xfrm>
          <a:prstGeom prst="rect">
            <a:avLst/>
          </a:prstGeom>
          <a:noFill/>
          <a:ln w="9525">
            <a:noFill/>
            <a:miter lim="800000"/>
            <a:headEnd/>
            <a:tailEnd/>
          </a:ln>
          <a:effectLst/>
        </p:spPr>
        <p:txBody>
          <a:bodyPr wrap="none">
            <a:spAutoFit/>
          </a:bodyPr>
          <a:lstStyle/>
          <a:p>
            <a:pPr algn="ctr"/>
            <a:r>
              <a:rPr lang="en-US" sz="1400"/>
              <a:t>Fluorine atom</a:t>
            </a:r>
          </a:p>
          <a:p>
            <a:pPr algn="ctr"/>
            <a:r>
              <a:rPr lang="en-US" sz="1400" b="1"/>
              <a:t>F</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5</a:t>
            </a:r>
          </a:p>
        </p:txBody>
      </p:sp>
      <p:sp>
        <p:nvSpPr>
          <p:cNvPr id="402590" name="Text Box 158"/>
          <p:cNvSpPr txBox="1">
            <a:spLocks noChangeArrowheads="1"/>
          </p:cNvSpPr>
          <p:nvPr/>
        </p:nvSpPr>
        <p:spPr bwMode="auto">
          <a:xfrm>
            <a:off x="5416550" y="2895600"/>
            <a:ext cx="1228725" cy="730250"/>
          </a:xfrm>
          <a:prstGeom prst="rect">
            <a:avLst/>
          </a:prstGeom>
          <a:noFill/>
          <a:ln w="9525">
            <a:noFill/>
            <a:miter lim="800000"/>
            <a:headEnd/>
            <a:tailEnd/>
          </a:ln>
          <a:effectLst/>
        </p:spPr>
        <p:txBody>
          <a:bodyPr wrap="none">
            <a:spAutoFit/>
          </a:bodyPr>
          <a:lstStyle/>
          <a:p>
            <a:pPr algn="ctr"/>
            <a:r>
              <a:rPr lang="en-US" sz="1400"/>
              <a:t>Sodium atom</a:t>
            </a:r>
          </a:p>
          <a:p>
            <a:pPr algn="ctr"/>
            <a:r>
              <a:rPr lang="en-US" sz="1400" b="1"/>
              <a:t>Na</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3s</a:t>
            </a:r>
            <a:r>
              <a:rPr lang="en-US" sz="1400" baseline="30000"/>
              <a:t>1</a:t>
            </a:r>
          </a:p>
        </p:txBody>
      </p:sp>
      <p:sp>
        <p:nvSpPr>
          <p:cNvPr id="402591" name="Text Box 159"/>
          <p:cNvSpPr txBox="1">
            <a:spLocks noChangeArrowheads="1"/>
          </p:cNvSpPr>
          <p:nvPr/>
        </p:nvSpPr>
        <p:spPr bwMode="auto">
          <a:xfrm>
            <a:off x="6935788" y="2895600"/>
            <a:ext cx="1543050" cy="730250"/>
          </a:xfrm>
          <a:prstGeom prst="rect">
            <a:avLst/>
          </a:prstGeom>
          <a:noFill/>
          <a:ln w="9525">
            <a:noFill/>
            <a:miter lim="800000"/>
            <a:headEnd/>
            <a:tailEnd/>
          </a:ln>
          <a:effectLst/>
        </p:spPr>
        <p:txBody>
          <a:bodyPr wrap="none">
            <a:spAutoFit/>
          </a:bodyPr>
          <a:lstStyle/>
          <a:p>
            <a:pPr algn="ctr"/>
            <a:r>
              <a:rPr lang="en-US" sz="1400"/>
              <a:t>Magnesium atom</a:t>
            </a:r>
          </a:p>
          <a:p>
            <a:pPr algn="ctr"/>
            <a:r>
              <a:rPr lang="en-US" sz="1400" b="1"/>
              <a:t>Mg</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3s</a:t>
            </a:r>
            <a:r>
              <a:rPr lang="en-US" sz="1400" baseline="30000"/>
              <a:t>2</a:t>
            </a:r>
          </a:p>
        </p:txBody>
      </p:sp>
      <p:grpSp>
        <p:nvGrpSpPr>
          <p:cNvPr id="402727" name="Group 295"/>
          <p:cNvGrpSpPr>
            <a:grpSpLocks/>
          </p:cNvGrpSpPr>
          <p:nvPr/>
        </p:nvGrpSpPr>
        <p:grpSpPr bwMode="auto">
          <a:xfrm>
            <a:off x="777875" y="1676400"/>
            <a:ext cx="7486650" cy="1203325"/>
            <a:chOff x="490" y="1056"/>
            <a:chExt cx="4716" cy="758"/>
          </a:xfrm>
        </p:grpSpPr>
        <p:grpSp>
          <p:nvGrpSpPr>
            <p:cNvPr id="402718" name="Group 286"/>
            <p:cNvGrpSpPr>
              <a:grpSpLocks/>
            </p:cNvGrpSpPr>
            <p:nvPr/>
          </p:nvGrpSpPr>
          <p:grpSpPr bwMode="auto">
            <a:xfrm>
              <a:off x="490" y="1152"/>
              <a:ext cx="604" cy="544"/>
              <a:chOff x="490" y="1152"/>
              <a:chExt cx="604" cy="544"/>
            </a:xfrm>
          </p:grpSpPr>
          <p:sp>
            <p:nvSpPr>
              <p:cNvPr id="402527" name="Oval 95"/>
              <p:cNvSpPr>
                <a:spLocks noChangeArrowheads="1"/>
              </p:cNvSpPr>
              <p:nvPr/>
            </p:nvSpPr>
            <p:spPr bwMode="auto">
              <a:xfrm>
                <a:off x="606" y="1266"/>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402528" name="Oval 96"/>
              <p:cNvSpPr>
                <a:spLocks noChangeAspect="1" noChangeArrowheads="1"/>
              </p:cNvSpPr>
              <p:nvPr/>
            </p:nvSpPr>
            <p:spPr bwMode="auto">
              <a:xfrm>
                <a:off x="520" y="1180"/>
                <a:ext cx="517" cy="516"/>
              </a:xfrm>
              <a:prstGeom prst="ellipse">
                <a:avLst/>
              </a:prstGeom>
              <a:noFill/>
              <a:ln w="9525">
                <a:solidFill>
                  <a:srgbClr val="000000"/>
                </a:solidFill>
                <a:round/>
                <a:headEnd/>
                <a:tailEnd/>
              </a:ln>
              <a:effectLst/>
            </p:spPr>
            <p:txBody>
              <a:bodyPr wrap="none" anchor="ctr"/>
              <a:lstStyle/>
              <a:p>
                <a:endParaRPr lang="en-US"/>
              </a:p>
            </p:txBody>
          </p:sp>
          <p:sp>
            <p:nvSpPr>
              <p:cNvPr id="402530" name="Oval 98"/>
              <p:cNvSpPr>
                <a:spLocks noChangeArrowheads="1"/>
              </p:cNvSpPr>
              <p:nvPr/>
            </p:nvSpPr>
            <p:spPr bwMode="auto">
              <a:xfrm>
                <a:off x="72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31" name="Oval 99"/>
              <p:cNvSpPr>
                <a:spLocks noChangeArrowheads="1"/>
              </p:cNvSpPr>
              <p:nvPr/>
            </p:nvSpPr>
            <p:spPr bwMode="auto">
              <a:xfrm>
                <a:off x="672"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34" name="Oval 102"/>
              <p:cNvSpPr>
                <a:spLocks noChangeArrowheads="1"/>
              </p:cNvSpPr>
              <p:nvPr/>
            </p:nvSpPr>
            <p:spPr bwMode="auto">
              <a:xfrm>
                <a:off x="1008"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36" name="Oval 104"/>
              <p:cNvSpPr>
                <a:spLocks noChangeArrowheads="1"/>
              </p:cNvSpPr>
              <p:nvPr/>
            </p:nvSpPr>
            <p:spPr bwMode="auto">
              <a:xfrm>
                <a:off x="864"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37" name="Oval 105"/>
              <p:cNvSpPr>
                <a:spLocks noChangeArrowheads="1"/>
              </p:cNvSpPr>
              <p:nvPr/>
            </p:nvSpPr>
            <p:spPr bwMode="auto">
              <a:xfrm>
                <a:off x="538"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39" name="Oval 107"/>
              <p:cNvSpPr>
                <a:spLocks noChangeArrowheads="1"/>
              </p:cNvSpPr>
              <p:nvPr/>
            </p:nvSpPr>
            <p:spPr bwMode="auto">
              <a:xfrm>
                <a:off x="816"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40" name="Oval 108"/>
              <p:cNvSpPr>
                <a:spLocks noChangeArrowheads="1"/>
              </p:cNvSpPr>
              <p:nvPr/>
            </p:nvSpPr>
            <p:spPr bwMode="auto">
              <a:xfrm>
                <a:off x="96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41" name="Oval 109"/>
              <p:cNvSpPr>
                <a:spLocks noChangeArrowheads="1"/>
              </p:cNvSpPr>
              <p:nvPr/>
            </p:nvSpPr>
            <p:spPr bwMode="auto">
              <a:xfrm>
                <a:off x="490"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2719" name="Group 287"/>
            <p:cNvGrpSpPr>
              <a:grpSpLocks/>
            </p:cNvGrpSpPr>
            <p:nvPr/>
          </p:nvGrpSpPr>
          <p:grpSpPr bwMode="auto">
            <a:xfrm>
              <a:off x="1536" y="1152"/>
              <a:ext cx="614" cy="566"/>
              <a:chOff x="1536" y="1152"/>
              <a:chExt cx="614" cy="566"/>
            </a:xfrm>
          </p:grpSpPr>
          <p:sp>
            <p:nvSpPr>
              <p:cNvPr id="402542" name="Oval 110"/>
              <p:cNvSpPr>
                <a:spLocks noChangeArrowheads="1"/>
              </p:cNvSpPr>
              <p:nvPr/>
            </p:nvSpPr>
            <p:spPr bwMode="auto">
              <a:xfrm>
                <a:off x="1662" y="1266"/>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402543" name="Oval 111"/>
              <p:cNvSpPr>
                <a:spLocks noChangeAspect="1" noChangeArrowheads="1"/>
              </p:cNvSpPr>
              <p:nvPr/>
            </p:nvSpPr>
            <p:spPr bwMode="auto">
              <a:xfrm>
                <a:off x="1576" y="1180"/>
                <a:ext cx="517" cy="516"/>
              </a:xfrm>
              <a:prstGeom prst="ellipse">
                <a:avLst/>
              </a:prstGeom>
              <a:noFill/>
              <a:ln w="9525">
                <a:solidFill>
                  <a:srgbClr val="000000"/>
                </a:solidFill>
                <a:round/>
                <a:headEnd/>
                <a:tailEnd/>
              </a:ln>
              <a:effectLst/>
            </p:spPr>
            <p:txBody>
              <a:bodyPr wrap="none" anchor="ctr"/>
              <a:lstStyle/>
              <a:p>
                <a:endParaRPr lang="en-US"/>
              </a:p>
            </p:txBody>
          </p:sp>
          <p:sp>
            <p:nvSpPr>
              <p:cNvPr id="402545" name="Oval 113"/>
              <p:cNvSpPr>
                <a:spLocks noChangeArrowheads="1"/>
              </p:cNvSpPr>
              <p:nvPr/>
            </p:nvSpPr>
            <p:spPr bwMode="auto">
              <a:xfrm>
                <a:off x="177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46" name="Oval 114"/>
              <p:cNvSpPr>
                <a:spLocks noChangeArrowheads="1"/>
              </p:cNvSpPr>
              <p:nvPr/>
            </p:nvSpPr>
            <p:spPr bwMode="auto">
              <a:xfrm>
                <a:off x="1728"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49" name="Oval 117"/>
              <p:cNvSpPr>
                <a:spLocks noChangeArrowheads="1"/>
              </p:cNvSpPr>
              <p:nvPr/>
            </p:nvSpPr>
            <p:spPr bwMode="auto">
              <a:xfrm>
                <a:off x="2064"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0" name="Oval 118"/>
              <p:cNvSpPr>
                <a:spLocks noChangeArrowheads="1"/>
              </p:cNvSpPr>
              <p:nvPr/>
            </p:nvSpPr>
            <p:spPr bwMode="auto">
              <a:xfrm>
                <a:off x="1632"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1" name="Oval 119"/>
              <p:cNvSpPr>
                <a:spLocks noChangeArrowheads="1"/>
              </p:cNvSpPr>
              <p:nvPr/>
            </p:nvSpPr>
            <p:spPr bwMode="auto">
              <a:xfrm>
                <a:off x="1920"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3" name="Oval 121"/>
              <p:cNvSpPr>
                <a:spLocks noChangeArrowheads="1"/>
              </p:cNvSpPr>
              <p:nvPr/>
            </p:nvSpPr>
            <p:spPr bwMode="auto">
              <a:xfrm>
                <a:off x="1536"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4" name="Oval 122"/>
              <p:cNvSpPr>
                <a:spLocks noChangeArrowheads="1"/>
              </p:cNvSpPr>
              <p:nvPr/>
            </p:nvSpPr>
            <p:spPr bwMode="auto">
              <a:xfrm>
                <a:off x="1872"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5" name="Oval 123"/>
              <p:cNvSpPr>
                <a:spLocks noChangeArrowheads="1"/>
              </p:cNvSpPr>
              <p:nvPr/>
            </p:nvSpPr>
            <p:spPr bwMode="auto">
              <a:xfrm>
                <a:off x="2016"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56" name="Oval 124"/>
              <p:cNvSpPr>
                <a:spLocks noChangeArrowheads="1"/>
              </p:cNvSpPr>
              <p:nvPr/>
            </p:nvSpPr>
            <p:spPr bwMode="auto">
              <a:xfrm>
                <a:off x="1680"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2720" name="Group 288"/>
            <p:cNvGrpSpPr>
              <a:grpSpLocks/>
            </p:cNvGrpSpPr>
            <p:nvPr/>
          </p:nvGrpSpPr>
          <p:grpSpPr bwMode="auto">
            <a:xfrm>
              <a:off x="3458" y="1066"/>
              <a:ext cx="692" cy="720"/>
              <a:chOff x="3458" y="1066"/>
              <a:chExt cx="692" cy="720"/>
            </a:xfrm>
          </p:grpSpPr>
          <p:sp>
            <p:nvSpPr>
              <p:cNvPr id="402482" name="Oval 50"/>
              <p:cNvSpPr>
                <a:spLocks noChangeArrowheads="1"/>
              </p:cNvSpPr>
              <p:nvPr/>
            </p:nvSpPr>
            <p:spPr bwMode="auto">
              <a:xfrm>
                <a:off x="3630" y="1266"/>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402483" name="Oval 51"/>
              <p:cNvSpPr>
                <a:spLocks noChangeAspect="1" noChangeArrowheads="1"/>
              </p:cNvSpPr>
              <p:nvPr/>
            </p:nvSpPr>
            <p:spPr bwMode="auto">
              <a:xfrm>
                <a:off x="3544" y="1180"/>
                <a:ext cx="517" cy="516"/>
              </a:xfrm>
              <a:prstGeom prst="ellipse">
                <a:avLst/>
              </a:prstGeom>
              <a:noFill/>
              <a:ln w="9525">
                <a:solidFill>
                  <a:srgbClr val="000000"/>
                </a:solidFill>
                <a:round/>
                <a:headEnd/>
                <a:tailEnd/>
              </a:ln>
              <a:effectLst/>
            </p:spPr>
            <p:txBody>
              <a:bodyPr wrap="none" anchor="ctr"/>
              <a:lstStyle/>
              <a:p>
                <a:endParaRPr lang="en-US"/>
              </a:p>
            </p:txBody>
          </p:sp>
          <p:sp>
            <p:nvSpPr>
              <p:cNvPr id="402484" name="Oval 52"/>
              <p:cNvSpPr>
                <a:spLocks noChangeAspect="1" noChangeArrowheads="1"/>
              </p:cNvSpPr>
              <p:nvPr/>
            </p:nvSpPr>
            <p:spPr bwMode="auto">
              <a:xfrm>
                <a:off x="3458" y="1094"/>
                <a:ext cx="692" cy="692"/>
              </a:xfrm>
              <a:prstGeom prst="ellipse">
                <a:avLst/>
              </a:prstGeom>
              <a:noFill/>
              <a:ln w="9525">
                <a:solidFill>
                  <a:srgbClr val="000000"/>
                </a:solidFill>
                <a:round/>
                <a:headEnd/>
                <a:tailEnd/>
              </a:ln>
              <a:effectLst/>
            </p:spPr>
            <p:txBody>
              <a:bodyPr wrap="none" anchor="ctr"/>
              <a:lstStyle/>
              <a:p>
                <a:endParaRPr lang="en-US"/>
              </a:p>
            </p:txBody>
          </p:sp>
          <p:sp>
            <p:nvSpPr>
              <p:cNvPr id="402485" name="Oval 53"/>
              <p:cNvSpPr>
                <a:spLocks noChangeArrowheads="1"/>
              </p:cNvSpPr>
              <p:nvPr/>
            </p:nvSpPr>
            <p:spPr bwMode="auto">
              <a:xfrm>
                <a:off x="3744"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86" name="Oval 54"/>
              <p:cNvSpPr>
                <a:spLocks noChangeArrowheads="1"/>
              </p:cNvSpPr>
              <p:nvPr/>
            </p:nvSpPr>
            <p:spPr bwMode="auto">
              <a:xfrm>
                <a:off x="3696"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89" name="Oval 57"/>
              <p:cNvSpPr>
                <a:spLocks noChangeArrowheads="1"/>
              </p:cNvSpPr>
              <p:nvPr/>
            </p:nvSpPr>
            <p:spPr bwMode="auto">
              <a:xfrm>
                <a:off x="4032"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0" name="Oval 58"/>
              <p:cNvSpPr>
                <a:spLocks noChangeArrowheads="1"/>
              </p:cNvSpPr>
              <p:nvPr/>
            </p:nvSpPr>
            <p:spPr bwMode="auto">
              <a:xfrm>
                <a:off x="3600"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1" name="Oval 59"/>
              <p:cNvSpPr>
                <a:spLocks noChangeArrowheads="1"/>
              </p:cNvSpPr>
              <p:nvPr/>
            </p:nvSpPr>
            <p:spPr bwMode="auto">
              <a:xfrm>
                <a:off x="3888"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2" name="Oval 60"/>
              <p:cNvSpPr>
                <a:spLocks noChangeArrowheads="1"/>
              </p:cNvSpPr>
              <p:nvPr/>
            </p:nvSpPr>
            <p:spPr bwMode="auto">
              <a:xfrm>
                <a:off x="3504" y="134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3" name="Oval 61"/>
              <p:cNvSpPr>
                <a:spLocks noChangeArrowheads="1"/>
              </p:cNvSpPr>
              <p:nvPr/>
            </p:nvSpPr>
            <p:spPr bwMode="auto">
              <a:xfrm>
                <a:off x="3504"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4" name="Oval 62"/>
              <p:cNvSpPr>
                <a:spLocks noChangeArrowheads="1"/>
              </p:cNvSpPr>
              <p:nvPr/>
            </p:nvSpPr>
            <p:spPr bwMode="auto">
              <a:xfrm>
                <a:off x="3840"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5" name="Oval 63"/>
              <p:cNvSpPr>
                <a:spLocks noChangeArrowheads="1"/>
              </p:cNvSpPr>
              <p:nvPr/>
            </p:nvSpPr>
            <p:spPr bwMode="auto">
              <a:xfrm>
                <a:off x="3984"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496" name="Oval 64"/>
              <p:cNvSpPr>
                <a:spLocks noChangeArrowheads="1"/>
              </p:cNvSpPr>
              <p:nvPr/>
            </p:nvSpPr>
            <p:spPr bwMode="auto">
              <a:xfrm>
                <a:off x="3648"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92" name="Oval 160"/>
              <p:cNvSpPr>
                <a:spLocks noChangeArrowheads="1"/>
              </p:cNvSpPr>
              <p:nvPr/>
            </p:nvSpPr>
            <p:spPr bwMode="auto">
              <a:xfrm>
                <a:off x="3696" y="106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2721" name="Group 289"/>
            <p:cNvGrpSpPr>
              <a:grpSpLocks/>
            </p:cNvGrpSpPr>
            <p:nvPr/>
          </p:nvGrpSpPr>
          <p:grpSpPr bwMode="auto">
            <a:xfrm>
              <a:off x="4514" y="1056"/>
              <a:ext cx="692" cy="758"/>
              <a:chOff x="4514" y="1056"/>
              <a:chExt cx="692" cy="758"/>
            </a:xfrm>
          </p:grpSpPr>
          <p:sp>
            <p:nvSpPr>
              <p:cNvPr id="402512" name="Oval 80"/>
              <p:cNvSpPr>
                <a:spLocks noChangeArrowheads="1"/>
              </p:cNvSpPr>
              <p:nvPr/>
            </p:nvSpPr>
            <p:spPr bwMode="auto">
              <a:xfrm>
                <a:off x="4686" y="1266"/>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402513" name="Oval 81"/>
              <p:cNvSpPr>
                <a:spLocks noChangeAspect="1" noChangeArrowheads="1"/>
              </p:cNvSpPr>
              <p:nvPr/>
            </p:nvSpPr>
            <p:spPr bwMode="auto">
              <a:xfrm>
                <a:off x="4600" y="1180"/>
                <a:ext cx="517" cy="516"/>
              </a:xfrm>
              <a:prstGeom prst="ellipse">
                <a:avLst/>
              </a:prstGeom>
              <a:noFill/>
              <a:ln w="9525">
                <a:solidFill>
                  <a:srgbClr val="000000"/>
                </a:solidFill>
                <a:round/>
                <a:headEnd/>
                <a:tailEnd/>
              </a:ln>
              <a:effectLst/>
            </p:spPr>
            <p:txBody>
              <a:bodyPr wrap="none" anchor="ctr"/>
              <a:lstStyle/>
              <a:p>
                <a:endParaRPr lang="en-US"/>
              </a:p>
            </p:txBody>
          </p:sp>
          <p:sp>
            <p:nvSpPr>
              <p:cNvPr id="402514" name="Oval 82"/>
              <p:cNvSpPr>
                <a:spLocks noChangeAspect="1" noChangeArrowheads="1"/>
              </p:cNvSpPr>
              <p:nvPr/>
            </p:nvSpPr>
            <p:spPr bwMode="auto">
              <a:xfrm>
                <a:off x="4514" y="1094"/>
                <a:ext cx="692" cy="692"/>
              </a:xfrm>
              <a:prstGeom prst="ellipse">
                <a:avLst/>
              </a:prstGeom>
              <a:noFill/>
              <a:ln w="9525">
                <a:solidFill>
                  <a:srgbClr val="000000"/>
                </a:solidFill>
                <a:round/>
                <a:headEnd/>
                <a:tailEnd/>
              </a:ln>
              <a:effectLst/>
            </p:spPr>
            <p:txBody>
              <a:bodyPr wrap="none" anchor="ctr"/>
              <a:lstStyle/>
              <a:p>
                <a:endParaRPr lang="en-US"/>
              </a:p>
            </p:txBody>
          </p:sp>
          <p:sp>
            <p:nvSpPr>
              <p:cNvPr id="402515" name="Oval 83"/>
              <p:cNvSpPr>
                <a:spLocks noChangeArrowheads="1"/>
              </p:cNvSpPr>
              <p:nvPr/>
            </p:nvSpPr>
            <p:spPr bwMode="auto">
              <a:xfrm>
                <a:off x="480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16" name="Oval 84"/>
              <p:cNvSpPr>
                <a:spLocks noChangeArrowheads="1"/>
              </p:cNvSpPr>
              <p:nvPr/>
            </p:nvSpPr>
            <p:spPr bwMode="auto">
              <a:xfrm>
                <a:off x="4752" y="15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19" name="Oval 87"/>
              <p:cNvSpPr>
                <a:spLocks noChangeArrowheads="1"/>
              </p:cNvSpPr>
              <p:nvPr/>
            </p:nvSpPr>
            <p:spPr bwMode="auto">
              <a:xfrm>
                <a:off x="5088" y="144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0" name="Oval 88"/>
              <p:cNvSpPr>
                <a:spLocks noChangeArrowheads="1"/>
              </p:cNvSpPr>
              <p:nvPr/>
            </p:nvSpPr>
            <p:spPr bwMode="auto">
              <a:xfrm>
                <a:off x="4656" y="121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1" name="Oval 89"/>
              <p:cNvSpPr>
                <a:spLocks noChangeArrowheads="1"/>
              </p:cNvSpPr>
              <p:nvPr/>
            </p:nvSpPr>
            <p:spPr bwMode="auto">
              <a:xfrm>
                <a:off x="4944" y="159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2" name="Oval 90"/>
              <p:cNvSpPr>
                <a:spLocks noChangeArrowheads="1"/>
              </p:cNvSpPr>
              <p:nvPr/>
            </p:nvSpPr>
            <p:spPr bwMode="auto">
              <a:xfrm>
                <a:off x="4560" y="134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3" name="Oval 91"/>
              <p:cNvSpPr>
                <a:spLocks noChangeArrowheads="1"/>
              </p:cNvSpPr>
              <p:nvPr/>
            </p:nvSpPr>
            <p:spPr bwMode="auto">
              <a:xfrm>
                <a:off x="4560" y="14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4" name="Oval 92"/>
              <p:cNvSpPr>
                <a:spLocks noChangeArrowheads="1"/>
              </p:cNvSpPr>
              <p:nvPr/>
            </p:nvSpPr>
            <p:spPr bwMode="auto">
              <a:xfrm>
                <a:off x="4896" y="115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5" name="Oval 93"/>
              <p:cNvSpPr>
                <a:spLocks noChangeArrowheads="1"/>
              </p:cNvSpPr>
              <p:nvPr/>
            </p:nvSpPr>
            <p:spPr bwMode="auto">
              <a:xfrm>
                <a:off x="5040" y="124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26" name="Oval 94"/>
              <p:cNvSpPr>
                <a:spLocks noChangeArrowheads="1"/>
              </p:cNvSpPr>
              <p:nvPr/>
            </p:nvSpPr>
            <p:spPr bwMode="auto">
              <a:xfrm>
                <a:off x="4704" y="163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93" name="Oval 161"/>
              <p:cNvSpPr>
                <a:spLocks noChangeArrowheads="1"/>
              </p:cNvSpPr>
              <p:nvPr/>
            </p:nvSpPr>
            <p:spPr bwMode="auto">
              <a:xfrm>
                <a:off x="4858" y="17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94" name="Oval 162"/>
              <p:cNvSpPr>
                <a:spLocks noChangeArrowheads="1"/>
              </p:cNvSpPr>
              <p:nvPr/>
            </p:nvSpPr>
            <p:spPr bwMode="auto">
              <a:xfrm>
                <a:off x="4762" y="105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grpSp>
        <p:nvGrpSpPr>
          <p:cNvPr id="402724" name="Group 292"/>
          <p:cNvGrpSpPr>
            <a:grpSpLocks/>
          </p:cNvGrpSpPr>
          <p:nvPr/>
        </p:nvGrpSpPr>
        <p:grpSpPr bwMode="auto">
          <a:xfrm>
            <a:off x="5581650" y="4603750"/>
            <a:ext cx="974725" cy="898525"/>
            <a:chOff x="3516" y="2900"/>
            <a:chExt cx="614" cy="566"/>
          </a:xfrm>
        </p:grpSpPr>
        <p:sp>
          <p:nvSpPr>
            <p:cNvPr id="402596" name="Oval 164"/>
            <p:cNvSpPr>
              <a:spLocks noChangeArrowheads="1"/>
            </p:cNvSpPr>
            <p:nvPr/>
          </p:nvSpPr>
          <p:spPr bwMode="auto">
            <a:xfrm>
              <a:off x="3642" y="3014"/>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402597" name="Oval 165"/>
            <p:cNvSpPr>
              <a:spLocks noChangeAspect="1" noChangeArrowheads="1"/>
            </p:cNvSpPr>
            <p:nvPr/>
          </p:nvSpPr>
          <p:spPr bwMode="auto">
            <a:xfrm>
              <a:off x="3556"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2599" name="Oval 167"/>
            <p:cNvSpPr>
              <a:spLocks noChangeArrowheads="1"/>
            </p:cNvSpPr>
            <p:nvPr/>
          </p:nvSpPr>
          <p:spPr bwMode="auto">
            <a:xfrm>
              <a:off x="375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0" name="Oval 168"/>
            <p:cNvSpPr>
              <a:spLocks noChangeArrowheads="1"/>
            </p:cNvSpPr>
            <p:nvPr/>
          </p:nvSpPr>
          <p:spPr bwMode="auto">
            <a:xfrm>
              <a:off x="3708"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1" name="Oval 169"/>
            <p:cNvSpPr>
              <a:spLocks noChangeArrowheads="1"/>
            </p:cNvSpPr>
            <p:nvPr/>
          </p:nvSpPr>
          <p:spPr bwMode="auto">
            <a:xfrm>
              <a:off x="4044"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2" name="Oval 170"/>
            <p:cNvSpPr>
              <a:spLocks noChangeArrowheads="1"/>
            </p:cNvSpPr>
            <p:nvPr/>
          </p:nvSpPr>
          <p:spPr bwMode="auto">
            <a:xfrm>
              <a:off x="3612"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3" name="Oval 171"/>
            <p:cNvSpPr>
              <a:spLocks noChangeArrowheads="1"/>
            </p:cNvSpPr>
            <p:nvPr/>
          </p:nvSpPr>
          <p:spPr bwMode="auto">
            <a:xfrm>
              <a:off x="3900"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4" name="Oval 172"/>
            <p:cNvSpPr>
              <a:spLocks noChangeArrowheads="1"/>
            </p:cNvSpPr>
            <p:nvPr/>
          </p:nvSpPr>
          <p:spPr bwMode="auto">
            <a:xfrm>
              <a:off x="3516"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5" name="Oval 173"/>
            <p:cNvSpPr>
              <a:spLocks noChangeArrowheads="1"/>
            </p:cNvSpPr>
            <p:nvPr/>
          </p:nvSpPr>
          <p:spPr bwMode="auto">
            <a:xfrm>
              <a:off x="3516"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6" name="Oval 174"/>
            <p:cNvSpPr>
              <a:spLocks noChangeArrowheads="1"/>
            </p:cNvSpPr>
            <p:nvPr/>
          </p:nvSpPr>
          <p:spPr bwMode="auto">
            <a:xfrm>
              <a:off x="3852"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7" name="Oval 175"/>
            <p:cNvSpPr>
              <a:spLocks noChangeArrowheads="1"/>
            </p:cNvSpPr>
            <p:nvPr/>
          </p:nvSpPr>
          <p:spPr bwMode="auto">
            <a:xfrm>
              <a:off x="399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08" name="Oval 176"/>
            <p:cNvSpPr>
              <a:spLocks noChangeArrowheads="1"/>
            </p:cNvSpPr>
            <p:nvPr/>
          </p:nvSpPr>
          <p:spPr bwMode="auto">
            <a:xfrm>
              <a:off x="3660"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2725" name="Group 293"/>
          <p:cNvGrpSpPr>
            <a:grpSpLocks/>
          </p:cNvGrpSpPr>
          <p:nvPr/>
        </p:nvGrpSpPr>
        <p:grpSpPr bwMode="auto">
          <a:xfrm>
            <a:off x="7258050" y="4603750"/>
            <a:ext cx="974725" cy="898525"/>
            <a:chOff x="4572" y="2900"/>
            <a:chExt cx="614" cy="566"/>
          </a:xfrm>
        </p:grpSpPr>
        <p:sp>
          <p:nvSpPr>
            <p:cNvPr id="402609" name="Oval 177"/>
            <p:cNvSpPr>
              <a:spLocks noChangeArrowheads="1"/>
            </p:cNvSpPr>
            <p:nvPr/>
          </p:nvSpPr>
          <p:spPr bwMode="auto">
            <a:xfrm>
              <a:off x="4698" y="3014"/>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402610" name="Oval 178"/>
            <p:cNvSpPr>
              <a:spLocks noChangeAspect="1" noChangeArrowheads="1"/>
            </p:cNvSpPr>
            <p:nvPr/>
          </p:nvSpPr>
          <p:spPr bwMode="auto">
            <a:xfrm>
              <a:off x="461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2612" name="Oval 180"/>
            <p:cNvSpPr>
              <a:spLocks noChangeArrowheads="1"/>
            </p:cNvSpPr>
            <p:nvPr/>
          </p:nvSpPr>
          <p:spPr bwMode="auto">
            <a:xfrm>
              <a:off x="481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3" name="Oval 181"/>
            <p:cNvSpPr>
              <a:spLocks noChangeArrowheads="1"/>
            </p:cNvSpPr>
            <p:nvPr/>
          </p:nvSpPr>
          <p:spPr bwMode="auto">
            <a:xfrm>
              <a:off x="476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4" name="Oval 182"/>
            <p:cNvSpPr>
              <a:spLocks noChangeArrowheads="1"/>
            </p:cNvSpPr>
            <p:nvPr/>
          </p:nvSpPr>
          <p:spPr bwMode="auto">
            <a:xfrm>
              <a:off x="510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5" name="Oval 183"/>
            <p:cNvSpPr>
              <a:spLocks noChangeArrowheads="1"/>
            </p:cNvSpPr>
            <p:nvPr/>
          </p:nvSpPr>
          <p:spPr bwMode="auto">
            <a:xfrm>
              <a:off x="4668"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6" name="Oval 184"/>
            <p:cNvSpPr>
              <a:spLocks noChangeArrowheads="1"/>
            </p:cNvSpPr>
            <p:nvPr/>
          </p:nvSpPr>
          <p:spPr bwMode="auto">
            <a:xfrm>
              <a:off x="495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7" name="Oval 185"/>
            <p:cNvSpPr>
              <a:spLocks noChangeArrowheads="1"/>
            </p:cNvSpPr>
            <p:nvPr/>
          </p:nvSpPr>
          <p:spPr bwMode="auto">
            <a:xfrm>
              <a:off x="4572"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8" name="Oval 186"/>
            <p:cNvSpPr>
              <a:spLocks noChangeArrowheads="1"/>
            </p:cNvSpPr>
            <p:nvPr/>
          </p:nvSpPr>
          <p:spPr bwMode="auto">
            <a:xfrm>
              <a:off x="457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19" name="Oval 187"/>
            <p:cNvSpPr>
              <a:spLocks noChangeArrowheads="1"/>
            </p:cNvSpPr>
            <p:nvPr/>
          </p:nvSpPr>
          <p:spPr bwMode="auto">
            <a:xfrm>
              <a:off x="490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0" name="Oval 188"/>
            <p:cNvSpPr>
              <a:spLocks noChangeArrowheads="1"/>
            </p:cNvSpPr>
            <p:nvPr/>
          </p:nvSpPr>
          <p:spPr bwMode="auto">
            <a:xfrm>
              <a:off x="505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1" name="Oval 189"/>
            <p:cNvSpPr>
              <a:spLocks noChangeArrowheads="1"/>
            </p:cNvSpPr>
            <p:nvPr/>
          </p:nvSpPr>
          <p:spPr bwMode="auto">
            <a:xfrm>
              <a:off x="4716"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402643" name="Text Box 211"/>
          <p:cNvSpPr txBox="1">
            <a:spLocks noChangeArrowheads="1"/>
          </p:cNvSpPr>
          <p:nvPr/>
        </p:nvSpPr>
        <p:spPr bwMode="auto">
          <a:xfrm>
            <a:off x="688975" y="5670550"/>
            <a:ext cx="1081088" cy="730250"/>
          </a:xfrm>
          <a:prstGeom prst="rect">
            <a:avLst/>
          </a:prstGeom>
          <a:noFill/>
          <a:ln w="9525">
            <a:noFill/>
            <a:miter lim="800000"/>
            <a:headEnd/>
            <a:tailEnd/>
          </a:ln>
          <a:effectLst/>
        </p:spPr>
        <p:txBody>
          <a:bodyPr wrap="none">
            <a:spAutoFit/>
          </a:bodyPr>
          <a:lstStyle/>
          <a:p>
            <a:pPr algn="ctr"/>
            <a:r>
              <a:rPr lang="en-US" sz="1400"/>
              <a:t>Oxygen ion</a:t>
            </a:r>
          </a:p>
          <a:p>
            <a:pPr algn="ctr"/>
            <a:r>
              <a:rPr lang="en-US" sz="1400" b="1"/>
              <a:t>O</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402644" name="Text Box 212"/>
          <p:cNvSpPr txBox="1">
            <a:spLocks noChangeArrowheads="1"/>
          </p:cNvSpPr>
          <p:nvPr/>
        </p:nvSpPr>
        <p:spPr bwMode="auto">
          <a:xfrm>
            <a:off x="2352675" y="5670550"/>
            <a:ext cx="1109663" cy="730250"/>
          </a:xfrm>
          <a:prstGeom prst="rect">
            <a:avLst/>
          </a:prstGeom>
          <a:noFill/>
          <a:ln w="9525">
            <a:noFill/>
            <a:miter lim="800000"/>
            <a:headEnd/>
            <a:tailEnd/>
          </a:ln>
          <a:effectLst/>
        </p:spPr>
        <p:txBody>
          <a:bodyPr wrap="none">
            <a:spAutoFit/>
          </a:bodyPr>
          <a:lstStyle/>
          <a:p>
            <a:pPr algn="ctr"/>
            <a:r>
              <a:rPr lang="en-US" sz="1400"/>
              <a:t>Fluorine ion</a:t>
            </a:r>
          </a:p>
          <a:p>
            <a:pPr algn="ctr"/>
            <a:r>
              <a:rPr lang="en-US" sz="1400" b="1"/>
              <a:t>F</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402645" name="Text Box 213"/>
          <p:cNvSpPr txBox="1">
            <a:spLocks noChangeArrowheads="1"/>
          </p:cNvSpPr>
          <p:nvPr/>
        </p:nvSpPr>
        <p:spPr bwMode="auto">
          <a:xfrm>
            <a:off x="5513388" y="5670550"/>
            <a:ext cx="1071562" cy="730250"/>
          </a:xfrm>
          <a:prstGeom prst="rect">
            <a:avLst/>
          </a:prstGeom>
          <a:noFill/>
          <a:ln w="9525">
            <a:noFill/>
            <a:miter lim="800000"/>
            <a:headEnd/>
            <a:tailEnd/>
          </a:ln>
          <a:effectLst/>
        </p:spPr>
        <p:txBody>
          <a:bodyPr wrap="none">
            <a:spAutoFit/>
          </a:bodyPr>
          <a:lstStyle/>
          <a:p>
            <a:pPr algn="ctr"/>
            <a:r>
              <a:rPr lang="en-US" sz="1400"/>
              <a:t>Sodium ion</a:t>
            </a:r>
          </a:p>
          <a:p>
            <a:pPr algn="ctr"/>
            <a:r>
              <a:rPr lang="en-US" sz="1400" b="1"/>
              <a:t>Na</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 </a:t>
            </a:r>
            <a:endParaRPr lang="en-US" sz="1400" baseline="30000"/>
          </a:p>
        </p:txBody>
      </p:sp>
      <p:sp>
        <p:nvSpPr>
          <p:cNvPr id="402646" name="Text Box 214"/>
          <p:cNvSpPr txBox="1">
            <a:spLocks noChangeArrowheads="1"/>
          </p:cNvSpPr>
          <p:nvPr/>
        </p:nvSpPr>
        <p:spPr bwMode="auto">
          <a:xfrm>
            <a:off x="7032625" y="5670550"/>
            <a:ext cx="1385888" cy="730250"/>
          </a:xfrm>
          <a:prstGeom prst="rect">
            <a:avLst/>
          </a:prstGeom>
          <a:noFill/>
          <a:ln w="9525">
            <a:noFill/>
            <a:miter lim="800000"/>
            <a:headEnd/>
            <a:tailEnd/>
          </a:ln>
          <a:effectLst/>
        </p:spPr>
        <p:txBody>
          <a:bodyPr wrap="none">
            <a:spAutoFit/>
          </a:bodyPr>
          <a:lstStyle/>
          <a:p>
            <a:pPr algn="ctr"/>
            <a:r>
              <a:rPr lang="en-US" sz="1400"/>
              <a:t>Magnesium ion</a:t>
            </a:r>
          </a:p>
          <a:p>
            <a:pPr algn="ctr"/>
            <a:r>
              <a:rPr lang="en-US" sz="1400" b="1"/>
              <a:t>Mg</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402726" name="Group 294"/>
          <p:cNvGrpSpPr>
            <a:grpSpLocks/>
          </p:cNvGrpSpPr>
          <p:nvPr/>
        </p:nvGrpSpPr>
        <p:grpSpPr bwMode="auto">
          <a:xfrm>
            <a:off x="3959225" y="1800225"/>
            <a:ext cx="974725" cy="898525"/>
            <a:chOff x="2494" y="1134"/>
            <a:chExt cx="614" cy="566"/>
          </a:xfrm>
        </p:grpSpPr>
        <p:sp>
          <p:nvSpPr>
            <p:cNvPr id="402573" name="Oval 141"/>
            <p:cNvSpPr>
              <a:spLocks noChangeArrowheads="1"/>
            </p:cNvSpPr>
            <p:nvPr/>
          </p:nvSpPr>
          <p:spPr bwMode="auto">
            <a:xfrm>
              <a:off x="2620" y="1248"/>
              <a:ext cx="345" cy="344"/>
            </a:xfrm>
            <a:prstGeom prst="ellipse">
              <a:avLst/>
            </a:prstGeom>
            <a:noFill/>
            <a:ln w="9525">
              <a:solidFill>
                <a:srgbClr val="000000"/>
              </a:solidFill>
              <a:round/>
              <a:headEnd/>
              <a:tailEnd/>
            </a:ln>
            <a:effectLst/>
          </p:spPr>
          <p:txBody>
            <a:bodyPr wrap="none" anchor="ctr"/>
            <a:lstStyle/>
            <a:p>
              <a:pPr algn="ctr"/>
              <a:r>
                <a:rPr lang="en-US" sz="1400" b="1"/>
                <a:t>10+</a:t>
              </a:r>
            </a:p>
          </p:txBody>
        </p:sp>
        <p:sp>
          <p:nvSpPr>
            <p:cNvPr id="402574" name="Oval 142"/>
            <p:cNvSpPr>
              <a:spLocks noChangeAspect="1" noChangeArrowheads="1"/>
            </p:cNvSpPr>
            <p:nvPr/>
          </p:nvSpPr>
          <p:spPr bwMode="auto">
            <a:xfrm>
              <a:off x="2534" y="1162"/>
              <a:ext cx="517" cy="516"/>
            </a:xfrm>
            <a:prstGeom prst="ellipse">
              <a:avLst/>
            </a:prstGeom>
            <a:noFill/>
            <a:ln w="9525">
              <a:solidFill>
                <a:srgbClr val="000000"/>
              </a:solidFill>
              <a:round/>
              <a:headEnd/>
              <a:tailEnd/>
            </a:ln>
            <a:effectLst/>
          </p:spPr>
          <p:txBody>
            <a:bodyPr wrap="none" anchor="ctr"/>
            <a:lstStyle/>
            <a:p>
              <a:endParaRPr lang="en-US"/>
            </a:p>
          </p:txBody>
        </p:sp>
        <p:sp>
          <p:nvSpPr>
            <p:cNvPr id="402576" name="Oval 144"/>
            <p:cNvSpPr>
              <a:spLocks noChangeArrowheads="1"/>
            </p:cNvSpPr>
            <p:nvPr/>
          </p:nvSpPr>
          <p:spPr bwMode="auto">
            <a:xfrm>
              <a:off x="273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77" name="Oval 145"/>
            <p:cNvSpPr>
              <a:spLocks noChangeArrowheads="1"/>
            </p:cNvSpPr>
            <p:nvPr/>
          </p:nvSpPr>
          <p:spPr bwMode="auto">
            <a:xfrm>
              <a:off x="2686" y="151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0" name="Oval 148"/>
            <p:cNvSpPr>
              <a:spLocks noChangeArrowheads="1"/>
            </p:cNvSpPr>
            <p:nvPr/>
          </p:nvSpPr>
          <p:spPr bwMode="auto">
            <a:xfrm>
              <a:off x="3022" y="142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1" name="Oval 149"/>
            <p:cNvSpPr>
              <a:spLocks noChangeArrowheads="1"/>
            </p:cNvSpPr>
            <p:nvPr/>
          </p:nvSpPr>
          <p:spPr bwMode="auto">
            <a:xfrm>
              <a:off x="2590" y="11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2" name="Oval 150"/>
            <p:cNvSpPr>
              <a:spLocks noChangeArrowheads="1"/>
            </p:cNvSpPr>
            <p:nvPr/>
          </p:nvSpPr>
          <p:spPr bwMode="auto">
            <a:xfrm>
              <a:off x="2878" y="157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3" name="Oval 151"/>
            <p:cNvSpPr>
              <a:spLocks noChangeArrowheads="1"/>
            </p:cNvSpPr>
            <p:nvPr/>
          </p:nvSpPr>
          <p:spPr bwMode="auto">
            <a:xfrm>
              <a:off x="2494" y="132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4" name="Oval 152"/>
            <p:cNvSpPr>
              <a:spLocks noChangeArrowheads="1"/>
            </p:cNvSpPr>
            <p:nvPr/>
          </p:nvSpPr>
          <p:spPr bwMode="auto">
            <a:xfrm>
              <a:off x="2494" y="147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5" name="Oval 153"/>
            <p:cNvSpPr>
              <a:spLocks noChangeArrowheads="1"/>
            </p:cNvSpPr>
            <p:nvPr/>
          </p:nvSpPr>
          <p:spPr bwMode="auto">
            <a:xfrm>
              <a:off x="2830" y="113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6" name="Oval 154"/>
            <p:cNvSpPr>
              <a:spLocks noChangeArrowheads="1"/>
            </p:cNvSpPr>
            <p:nvPr/>
          </p:nvSpPr>
          <p:spPr bwMode="auto">
            <a:xfrm>
              <a:off x="297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587" name="Oval 155"/>
            <p:cNvSpPr>
              <a:spLocks noChangeArrowheads="1"/>
            </p:cNvSpPr>
            <p:nvPr/>
          </p:nvSpPr>
          <p:spPr bwMode="auto">
            <a:xfrm>
              <a:off x="2638" y="161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402704" name="Text Box 272"/>
          <p:cNvSpPr txBox="1">
            <a:spLocks noChangeArrowheads="1"/>
          </p:cNvSpPr>
          <p:nvPr/>
        </p:nvSpPr>
        <p:spPr bwMode="auto">
          <a:xfrm>
            <a:off x="3914775" y="2927350"/>
            <a:ext cx="1050925" cy="730250"/>
          </a:xfrm>
          <a:prstGeom prst="rect">
            <a:avLst/>
          </a:prstGeom>
          <a:noFill/>
          <a:ln w="9525">
            <a:noFill/>
            <a:miter lim="800000"/>
            <a:headEnd/>
            <a:tailEnd/>
          </a:ln>
          <a:effectLst/>
        </p:spPr>
        <p:txBody>
          <a:bodyPr wrap="none">
            <a:spAutoFit/>
          </a:bodyPr>
          <a:lstStyle/>
          <a:p>
            <a:pPr algn="ctr"/>
            <a:r>
              <a:rPr lang="en-US" sz="1400"/>
              <a:t>Neon atom</a:t>
            </a:r>
          </a:p>
          <a:p>
            <a:pPr algn="ctr"/>
            <a:r>
              <a:rPr lang="en-US" sz="1400" b="1"/>
              <a:t>Ne</a:t>
            </a:r>
            <a:endParaRPr lang="en-US" sz="1400" b="1" baseline="30000"/>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402729" name="Group 297"/>
          <p:cNvGrpSpPr>
            <a:grpSpLocks/>
          </p:cNvGrpSpPr>
          <p:nvPr/>
        </p:nvGrpSpPr>
        <p:grpSpPr bwMode="auto">
          <a:xfrm>
            <a:off x="2895600" y="3657600"/>
            <a:ext cx="533400" cy="609600"/>
            <a:chOff x="1824" y="2304"/>
            <a:chExt cx="336" cy="384"/>
          </a:xfrm>
        </p:grpSpPr>
        <p:sp>
          <p:nvSpPr>
            <p:cNvPr id="402706" name="Line 274"/>
            <p:cNvSpPr>
              <a:spLocks noChangeShapeType="1"/>
            </p:cNvSpPr>
            <p:nvPr/>
          </p:nvSpPr>
          <p:spPr bwMode="auto">
            <a:xfrm>
              <a:off x="1824"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402711" name="Text Box 279"/>
            <p:cNvSpPr txBox="1">
              <a:spLocks noChangeArrowheads="1"/>
            </p:cNvSpPr>
            <p:nvPr/>
          </p:nvSpPr>
          <p:spPr bwMode="auto">
            <a:xfrm>
              <a:off x="1831" y="2352"/>
              <a:ext cx="329"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+1e</a:t>
              </a:r>
              <a:r>
                <a:rPr lang="en-US" sz="1400" baseline="30000">
                  <a:effectLst>
                    <a:outerShdw blurRad="38100" dist="38100" dir="2700000" algn="tl">
                      <a:srgbClr val="C0C0C0"/>
                    </a:outerShdw>
                  </a:effectLst>
                </a:rPr>
                <a:t>-</a:t>
              </a:r>
            </a:p>
          </p:txBody>
        </p:sp>
      </p:grpSp>
      <p:grpSp>
        <p:nvGrpSpPr>
          <p:cNvPr id="402730" name="Group 298"/>
          <p:cNvGrpSpPr>
            <a:grpSpLocks/>
          </p:cNvGrpSpPr>
          <p:nvPr/>
        </p:nvGrpSpPr>
        <p:grpSpPr bwMode="auto">
          <a:xfrm>
            <a:off x="6019800" y="3657600"/>
            <a:ext cx="511175" cy="609600"/>
            <a:chOff x="3792" y="2304"/>
            <a:chExt cx="322" cy="384"/>
          </a:xfrm>
        </p:grpSpPr>
        <p:sp>
          <p:nvSpPr>
            <p:cNvPr id="402707" name="Line 275"/>
            <p:cNvSpPr>
              <a:spLocks noChangeShapeType="1"/>
            </p:cNvSpPr>
            <p:nvPr/>
          </p:nvSpPr>
          <p:spPr bwMode="auto">
            <a:xfrm>
              <a:off x="3792"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402712" name="Text Box 280"/>
            <p:cNvSpPr txBox="1">
              <a:spLocks noChangeArrowheads="1"/>
            </p:cNvSpPr>
            <p:nvPr/>
          </p:nvSpPr>
          <p:spPr bwMode="auto">
            <a:xfrm>
              <a:off x="3813" y="2352"/>
              <a:ext cx="301"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-1e</a:t>
              </a:r>
              <a:r>
                <a:rPr lang="en-US" sz="1400" baseline="30000">
                  <a:effectLst>
                    <a:outerShdw blurRad="38100" dist="38100" dir="2700000" algn="tl">
                      <a:srgbClr val="C0C0C0"/>
                    </a:outerShdw>
                  </a:effectLst>
                </a:rPr>
                <a:t>-</a:t>
              </a:r>
            </a:p>
          </p:txBody>
        </p:sp>
      </p:grpSp>
      <p:grpSp>
        <p:nvGrpSpPr>
          <p:cNvPr id="402731" name="Group 299"/>
          <p:cNvGrpSpPr>
            <a:grpSpLocks/>
          </p:cNvGrpSpPr>
          <p:nvPr/>
        </p:nvGrpSpPr>
        <p:grpSpPr bwMode="auto">
          <a:xfrm>
            <a:off x="7696200" y="3657600"/>
            <a:ext cx="576263" cy="609600"/>
            <a:chOff x="4848" y="2304"/>
            <a:chExt cx="363" cy="384"/>
          </a:xfrm>
        </p:grpSpPr>
        <p:sp>
          <p:nvSpPr>
            <p:cNvPr id="402708" name="Line 276"/>
            <p:cNvSpPr>
              <a:spLocks noChangeShapeType="1"/>
            </p:cNvSpPr>
            <p:nvPr/>
          </p:nvSpPr>
          <p:spPr bwMode="auto">
            <a:xfrm>
              <a:off x="4848"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402713" name="Text Box 281"/>
            <p:cNvSpPr txBox="1">
              <a:spLocks noChangeArrowheads="1"/>
            </p:cNvSpPr>
            <p:nvPr/>
          </p:nvSpPr>
          <p:spPr bwMode="auto">
            <a:xfrm>
              <a:off x="4910" y="2352"/>
              <a:ext cx="301"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-2e</a:t>
              </a:r>
              <a:r>
                <a:rPr lang="en-US" sz="1400" baseline="30000">
                  <a:effectLst>
                    <a:outerShdw blurRad="38100" dist="38100" dir="2700000" algn="tl">
                      <a:srgbClr val="C0C0C0"/>
                    </a:outerShdw>
                  </a:effectLst>
                </a:rPr>
                <a:t>-</a:t>
              </a:r>
            </a:p>
          </p:txBody>
        </p:sp>
      </p:grpSp>
      <p:grpSp>
        <p:nvGrpSpPr>
          <p:cNvPr id="402728" name="Group 296"/>
          <p:cNvGrpSpPr>
            <a:grpSpLocks/>
          </p:cNvGrpSpPr>
          <p:nvPr/>
        </p:nvGrpSpPr>
        <p:grpSpPr bwMode="auto">
          <a:xfrm>
            <a:off x="1219200" y="3657600"/>
            <a:ext cx="598488" cy="609600"/>
            <a:chOff x="768" y="2304"/>
            <a:chExt cx="377" cy="384"/>
          </a:xfrm>
        </p:grpSpPr>
        <p:sp>
          <p:nvSpPr>
            <p:cNvPr id="402705" name="Line 273"/>
            <p:cNvSpPr>
              <a:spLocks noChangeShapeType="1"/>
            </p:cNvSpPr>
            <p:nvPr/>
          </p:nvSpPr>
          <p:spPr bwMode="auto">
            <a:xfrm>
              <a:off x="768" y="2304"/>
              <a:ext cx="0" cy="384"/>
            </a:xfrm>
            <a:prstGeom prst="line">
              <a:avLst/>
            </a:prstGeom>
            <a:noFill/>
            <a:ln w="9525">
              <a:solidFill>
                <a:schemeClr val="tx1"/>
              </a:solidFill>
              <a:round/>
              <a:headEnd/>
              <a:tailEnd type="triangle" w="med" len="med"/>
            </a:ln>
            <a:effectLst/>
          </p:spPr>
          <p:txBody>
            <a:bodyPr wrap="none" anchor="ctr"/>
            <a:lstStyle/>
            <a:p>
              <a:endParaRPr lang="en-US"/>
            </a:p>
          </p:txBody>
        </p:sp>
        <p:sp>
          <p:nvSpPr>
            <p:cNvPr id="402714" name="Text Box 282"/>
            <p:cNvSpPr txBox="1">
              <a:spLocks noChangeArrowheads="1"/>
            </p:cNvSpPr>
            <p:nvPr/>
          </p:nvSpPr>
          <p:spPr bwMode="auto">
            <a:xfrm>
              <a:off x="816" y="2352"/>
              <a:ext cx="329" cy="192"/>
            </a:xfrm>
            <a:prstGeom prst="rect">
              <a:avLst/>
            </a:prstGeom>
            <a:noFill/>
            <a:ln w="9525">
              <a:noFill/>
              <a:miter lim="800000"/>
              <a:headEnd/>
              <a:tailEnd/>
            </a:ln>
            <a:effectLst/>
          </p:spPr>
          <p:txBody>
            <a:bodyPr wrap="none">
              <a:spAutoFit/>
            </a:bodyPr>
            <a:lstStyle/>
            <a:p>
              <a:pPr algn="ctr"/>
              <a:r>
                <a:rPr lang="en-US" sz="1400">
                  <a:effectLst>
                    <a:outerShdw blurRad="38100" dist="38100" dir="2700000" algn="tl">
                      <a:srgbClr val="C0C0C0"/>
                    </a:outerShdw>
                  </a:effectLst>
                </a:rPr>
                <a:t>+2e</a:t>
              </a:r>
              <a:r>
                <a:rPr lang="en-US" sz="1400" baseline="30000">
                  <a:effectLst>
                    <a:outerShdw blurRad="38100" dist="38100" dir="2700000" algn="tl">
                      <a:srgbClr val="C0C0C0"/>
                    </a:outerShdw>
                  </a:effectLst>
                </a:rPr>
                <a:t>-</a:t>
              </a:r>
            </a:p>
          </p:txBody>
        </p:sp>
      </p:grpSp>
      <p:grpSp>
        <p:nvGrpSpPr>
          <p:cNvPr id="402722" name="Group 290"/>
          <p:cNvGrpSpPr>
            <a:grpSpLocks/>
          </p:cNvGrpSpPr>
          <p:nvPr/>
        </p:nvGrpSpPr>
        <p:grpSpPr bwMode="auto">
          <a:xfrm>
            <a:off x="762000" y="4603750"/>
            <a:ext cx="993775" cy="942975"/>
            <a:chOff x="480" y="2900"/>
            <a:chExt cx="626" cy="594"/>
          </a:xfrm>
        </p:grpSpPr>
        <p:sp>
          <p:nvSpPr>
            <p:cNvPr id="402622" name="Oval 190"/>
            <p:cNvSpPr>
              <a:spLocks noChangeArrowheads="1"/>
            </p:cNvSpPr>
            <p:nvPr/>
          </p:nvSpPr>
          <p:spPr bwMode="auto">
            <a:xfrm>
              <a:off x="618" y="3014"/>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402623" name="Oval 191"/>
            <p:cNvSpPr>
              <a:spLocks noChangeAspect="1" noChangeArrowheads="1"/>
            </p:cNvSpPr>
            <p:nvPr/>
          </p:nvSpPr>
          <p:spPr bwMode="auto">
            <a:xfrm>
              <a:off x="53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2624" name="Oval 192"/>
            <p:cNvSpPr>
              <a:spLocks noChangeArrowheads="1"/>
            </p:cNvSpPr>
            <p:nvPr/>
          </p:nvSpPr>
          <p:spPr bwMode="auto">
            <a:xfrm>
              <a:off x="73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5" name="Oval 193"/>
            <p:cNvSpPr>
              <a:spLocks noChangeArrowheads="1"/>
            </p:cNvSpPr>
            <p:nvPr/>
          </p:nvSpPr>
          <p:spPr bwMode="auto">
            <a:xfrm>
              <a:off x="68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6" name="Oval 194"/>
            <p:cNvSpPr>
              <a:spLocks noChangeArrowheads="1"/>
            </p:cNvSpPr>
            <p:nvPr/>
          </p:nvSpPr>
          <p:spPr bwMode="auto">
            <a:xfrm>
              <a:off x="102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7" name="Oval 195"/>
            <p:cNvSpPr>
              <a:spLocks noChangeArrowheads="1"/>
            </p:cNvSpPr>
            <p:nvPr/>
          </p:nvSpPr>
          <p:spPr bwMode="auto">
            <a:xfrm>
              <a:off x="87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8" name="Oval 196"/>
            <p:cNvSpPr>
              <a:spLocks noChangeArrowheads="1"/>
            </p:cNvSpPr>
            <p:nvPr/>
          </p:nvSpPr>
          <p:spPr bwMode="auto">
            <a:xfrm>
              <a:off x="576" y="29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29" name="Oval 197"/>
            <p:cNvSpPr>
              <a:spLocks noChangeArrowheads="1"/>
            </p:cNvSpPr>
            <p:nvPr/>
          </p:nvSpPr>
          <p:spPr bwMode="auto">
            <a:xfrm>
              <a:off x="82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0" name="Oval 198"/>
            <p:cNvSpPr>
              <a:spLocks noChangeArrowheads="1"/>
            </p:cNvSpPr>
            <p:nvPr/>
          </p:nvSpPr>
          <p:spPr bwMode="auto">
            <a:xfrm>
              <a:off x="97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1" name="Oval 199"/>
            <p:cNvSpPr>
              <a:spLocks noChangeArrowheads="1"/>
            </p:cNvSpPr>
            <p:nvPr/>
          </p:nvSpPr>
          <p:spPr bwMode="auto">
            <a:xfrm>
              <a:off x="50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715" name="Oval 283"/>
            <p:cNvSpPr>
              <a:spLocks noChangeArrowheads="1"/>
            </p:cNvSpPr>
            <p:nvPr/>
          </p:nvSpPr>
          <p:spPr bwMode="auto">
            <a:xfrm>
              <a:off x="672" y="340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716" name="Oval 284"/>
            <p:cNvSpPr>
              <a:spLocks noChangeArrowheads="1"/>
            </p:cNvSpPr>
            <p:nvPr/>
          </p:nvSpPr>
          <p:spPr bwMode="auto">
            <a:xfrm>
              <a:off x="480"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2723" name="Group 291"/>
          <p:cNvGrpSpPr>
            <a:grpSpLocks/>
          </p:cNvGrpSpPr>
          <p:nvPr/>
        </p:nvGrpSpPr>
        <p:grpSpPr bwMode="auto">
          <a:xfrm>
            <a:off x="2438400" y="4603750"/>
            <a:ext cx="993775" cy="898525"/>
            <a:chOff x="1536" y="2900"/>
            <a:chExt cx="626" cy="566"/>
          </a:xfrm>
        </p:grpSpPr>
        <p:sp>
          <p:nvSpPr>
            <p:cNvPr id="402632" name="Oval 200"/>
            <p:cNvSpPr>
              <a:spLocks noChangeArrowheads="1"/>
            </p:cNvSpPr>
            <p:nvPr/>
          </p:nvSpPr>
          <p:spPr bwMode="auto">
            <a:xfrm>
              <a:off x="1674" y="3014"/>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402633" name="Oval 201"/>
            <p:cNvSpPr>
              <a:spLocks noChangeAspect="1" noChangeArrowheads="1"/>
            </p:cNvSpPr>
            <p:nvPr/>
          </p:nvSpPr>
          <p:spPr bwMode="auto">
            <a:xfrm>
              <a:off x="1588"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2634" name="Oval 202"/>
            <p:cNvSpPr>
              <a:spLocks noChangeArrowheads="1"/>
            </p:cNvSpPr>
            <p:nvPr/>
          </p:nvSpPr>
          <p:spPr bwMode="auto">
            <a:xfrm>
              <a:off x="178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5" name="Oval 203"/>
            <p:cNvSpPr>
              <a:spLocks noChangeArrowheads="1"/>
            </p:cNvSpPr>
            <p:nvPr/>
          </p:nvSpPr>
          <p:spPr bwMode="auto">
            <a:xfrm>
              <a:off x="1740"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6" name="Oval 204"/>
            <p:cNvSpPr>
              <a:spLocks noChangeArrowheads="1"/>
            </p:cNvSpPr>
            <p:nvPr/>
          </p:nvSpPr>
          <p:spPr bwMode="auto">
            <a:xfrm>
              <a:off x="2076"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7" name="Oval 205"/>
            <p:cNvSpPr>
              <a:spLocks noChangeArrowheads="1"/>
            </p:cNvSpPr>
            <p:nvPr/>
          </p:nvSpPr>
          <p:spPr bwMode="auto">
            <a:xfrm>
              <a:off x="1644"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8" name="Oval 206"/>
            <p:cNvSpPr>
              <a:spLocks noChangeArrowheads="1"/>
            </p:cNvSpPr>
            <p:nvPr/>
          </p:nvSpPr>
          <p:spPr bwMode="auto">
            <a:xfrm>
              <a:off x="1932"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39" name="Oval 207"/>
            <p:cNvSpPr>
              <a:spLocks noChangeArrowheads="1"/>
            </p:cNvSpPr>
            <p:nvPr/>
          </p:nvSpPr>
          <p:spPr bwMode="auto">
            <a:xfrm>
              <a:off x="1548"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40" name="Oval 208"/>
            <p:cNvSpPr>
              <a:spLocks noChangeArrowheads="1"/>
            </p:cNvSpPr>
            <p:nvPr/>
          </p:nvSpPr>
          <p:spPr bwMode="auto">
            <a:xfrm>
              <a:off x="1884"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41" name="Oval 209"/>
            <p:cNvSpPr>
              <a:spLocks noChangeArrowheads="1"/>
            </p:cNvSpPr>
            <p:nvPr/>
          </p:nvSpPr>
          <p:spPr bwMode="auto">
            <a:xfrm>
              <a:off x="202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642" name="Oval 210"/>
            <p:cNvSpPr>
              <a:spLocks noChangeArrowheads="1"/>
            </p:cNvSpPr>
            <p:nvPr/>
          </p:nvSpPr>
          <p:spPr bwMode="auto">
            <a:xfrm>
              <a:off x="1692"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2717" name="Oval 285"/>
            <p:cNvSpPr>
              <a:spLocks noChangeArrowheads="1"/>
            </p:cNvSpPr>
            <p:nvPr/>
          </p:nvSpPr>
          <p:spPr bwMode="auto">
            <a:xfrm>
              <a:off x="1536"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402732" name="Rectangle 300">
            <a:hlinkClick r:id="rId3" tooltip="Wikipedia -  O C T E T   R U L E"/>
          </p:cNvPr>
          <p:cNvSpPr>
            <a:spLocks noChangeArrowheads="1"/>
          </p:cNvSpPr>
          <p:nvPr/>
        </p:nvSpPr>
        <p:spPr bwMode="auto">
          <a:xfrm>
            <a:off x="1973263" y="595313"/>
            <a:ext cx="2220912" cy="522287"/>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2727"/>
                                        </p:tgtEl>
                                        <p:attrNameLst>
                                          <p:attrName>style.visibility</p:attrName>
                                        </p:attrNameLst>
                                      </p:cBhvr>
                                      <p:to>
                                        <p:strVal val="visible"/>
                                      </p:to>
                                    </p:set>
                                    <p:animEffect transition="in" filter="fade">
                                      <p:cBhvr>
                                        <p:cTn id="7" dur="2000"/>
                                        <p:tgtEl>
                                          <p:spTgt spid="402727"/>
                                        </p:tgtEl>
                                      </p:cBhvr>
                                    </p:animEffect>
                                  </p:childTnLst>
                                </p:cTn>
                              </p:par>
                              <p:par>
                                <p:cTn id="8" presetID="10" presetClass="entr" presetSubtype="0" fill="hold" nodeType="withEffect">
                                  <p:stCondLst>
                                    <p:cond delay="0"/>
                                  </p:stCondLst>
                                  <p:childTnLst>
                                    <p:set>
                                      <p:cBhvr>
                                        <p:cTn id="9" dur="1" fill="hold">
                                          <p:stCondLst>
                                            <p:cond delay="0"/>
                                          </p:stCondLst>
                                        </p:cTn>
                                        <p:tgtEl>
                                          <p:spTgt spid="402726"/>
                                        </p:tgtEl>
                                        <p:attrNameLst>
                                          <p:attrName>style.visibility</p:attrName>
                                        </p:attrNameLst>
                                      </p:cBhvr>
                                      <p:to>
                                        <p:strVal val="visible"/>
                                      </p:to>
                                    </p:set>
                                    <p:animEffect transition="in" filter="fade">
                                      <p:cBhvr>
                                        <p:cTn id="10" dur="2000"/>
                                        <p:tgtEl>
                                          <p:spTgt spid="402726"/>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402588"/>
                                        </p:tgtEl>
                                        <p:attrNameLst>
                                          <p:attrName>style.visibility</p:attrName>
                                        </p:attrNameLst>
                                      </p:cBhvr>
                                      <p:to>
                                        <p:strVal val="visible"/>
                                      </p:to>
                                    </p:set>
                                    <p:animEffect transition="in" filter="fade">
                                      <p:cBhvr>
                                        <p:cTn id="15" dur="1000"/>
                                        <p:tgtEl>
                                          <p:spTgt spid="402588"/>
                                        </p:tgtEl>
                                      </p:cBhvr>
                                    </p:animEffect>
                                    <p:anim calcmode="lin" valueType="num">
                                      <p:cBhvr>
                                        <p:cTn id="16" dur="1000" fill="hold"/>
                                        <p:tgtEl>
                                          <p:spTgt spid="402588"/>
                                        </p:tgtEl>
                                        <p:attrNameLst>
                                          <p:attrName>ppt_x</p:attrName>
                                        </p:attrNameLst>
                                      </p:cBhvr>
                                      <p:tavLst>
                                        <p:tav tm="0">
                                          <p:val>
                                            <p:strVal val="#ppt_x"/>
                                          </p:val>
                                        </p:tav>
                                        <p:tav tm="100000">
                                          <p:val>
                                            <p:strVal val="#ppt_x"/>
                                          </p:val>
                                        </p:tav>
                                      </p:tavLst>
                                    </p:anim>
                                    <p:anim calcmode="lin" valueType="num">
                                      <p:cBhvr>
                                        <p:cTn id="17" dur="1000" fill="hold"/>
                                        <p:tgtEl>
                                          <p:spTgt spid="402588"/>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402589"/>
                                        </p:tgtEl>
                                        <p:attrNameLst>
                                          <p:attrName>style.visibility</p:attrName>
                                        </p:attrNameLst>
                                      </p:cBhvr>
                                      <p:to>
                                        <p:strVal val="visible"/>
                                      </p:to>
                                    </p:set>
                                    <p:animEffect transition="in" filter="fade">
                                      <p:cBhvr>
                                        <p:cTn id="22" dur="1000"/>
                                        <p:tgtEl>
                                          <p:spTgt spid="402589"/>
                                        </p:tgtEl>
                                      </p:cBhvr>
                                    </p:animEffect>
                                    <p:anim calcmode="lin" valueType="num">
                                      <p:cBhvr>
                                        <p:cTn id="23" dur="1000" fill="hold"/>
                                        <p:tgtEl>
                                          <p:spTgt spid="402589"/>
                                        </p:tgtEl>
                                        <p:attrNameLst>
                                          <p:attrName>ppt_x</p:attrName>
                                        </p:attrNameLst>
                                      </p:cBhvr>
                                      <p:tavLst>
                                        <p:tav tm="0">
                                          <p:val>
                                            <p:strVal val="#ppt_x"/>
                                          </p:val>
                                        </p:tav>
                                        <p:tav tm="100000">
                                          <p:val>
                                            <p:strVal val="#ppt_x"/>
                                          </p:val>
                                        </p:tav>
                                      </p:tavLst>
                                    </p:anim>
                                    <p:anim calcmode="lin" valueType="num">
                                      <p:cBhvr>
                                        <p:cTn id="24" dur="1000" fill="hold"/>
                                        <p:tgtEl>
                                          <p:spTgt spid="40258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402704">
                                            <p:txEl>
                                              <p:pRg st="0" end="0"/>
                                            </p:txEl>
                                          </p:spTgt>
                                        </p:tgtEl>
                                        <p:attrNameLst>
                                          <p:attrName>style.visibility</p:attrName>
                                        </p:attrNameLst>
                                      </p:cBhvr>
                                      <p:to>
                                        <p:strVal val="visible"/>
                                      </p:to>
                                    </p:set>
                                    <p:animEffect transition="in" filter="fade">
                                      <p:cBhvr>
                                        <p:cTn id="29" dur="1000"/>
                                        <p:tgtEl>
                                          <p:spTgt spid="402704">
                                            <p:txEl>
                                              <p:pRg st="0" end="0"/>
                                            </p:txEl>
                                          </p:spTgt>
                                        </p:tgtEl>
                                      </p:cBhvr>
                                    </p:animEffect>
                                    <p:anim calcmode="lin" valueType="num">
                                      <p:cBhvr>
                                        <p:cTn id="30" dur="1000" fill="hold"/>
                                        <p:tgtEl>
                                          <p:spTgt spid="402704">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402704">
                                            <p:txEl>
                                              <p:pRg st="0" end="0"/>
                                            </p:txEl>
                                          </p:spTgt>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402704">
                                            <p:txEl>
                                              <p:pRg st="1" end="1"/>
                                            </p:txEl>
                                          </p:spTgt>
                                        </p:tgtEl>
                                        <p:attrNameLst>
                                          <p:attrName>style.visibility</p:attrName>
                                        </p:attrNameLst>
                                      </p:cBhvr>
                                      <p:to>
                                        <p:strVal val="visible"/>
                                      </p:to>
                                    </p:set>
                                    <p:animEffect transition="in" filter="fade">
                                      <p:cBhvr>
                                        <p:cTn id="34" dur="1000"/>
                                        <p:tgtEl>
                                          <p:spTgt spid="402704">
                                            <p:txEl>
                                              <p:pRg st="1" end="1"/>
                                            </p:txEl>
                                          </p:spTgt>
                                        </p:tgtEl>
                                      </p:cBhvr>
                                    </p:animEffect>
                                    <p:anim calcmode="lin" valueType="num">
                                      <p:cBhvr>
                                        <p:cTn id="35" dur="1000" fill="hold"/>
                                        <p:tgtEl>
                                          <p:spTgt spid="40270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402704">
                                            <p:txEl>
                                              <p:pRg st="1" end="1"/>
                                            </p:txEl>
                                          </p:spTgt>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iterate type="lt">
                                    <p:tmPct val="0"/>
                                  </p:iterate>
                                  <p:childTnLst>
                                    <p:set>
                                      <p:cBhvr>
                                        <p:cTn id="38" dur="1" fill="hold">
                                          <p:stCondLst>
                                            <p:cond delay="0"/>
                                          </p:stCondLst>
                                        </p:cTn>
                                        <p:tgtEl>
                                          <p:spTgt spid="402704">
                                            <p:txEl>
                                              <p:pRg st="2" end="2"/>
                                            </p:txEl>
                                          </p:spTgt>
                                        </p:tgtEl>
                                        <p:attrNameLst>
                                          <p:attrName>style.visibility</p:attrName>
                                        </p:attrNameLst>
                                      </p:cBhvr>
                                      <p:to>
                                        <p:strVal val="visible"/>
                                      </p:to>
                                    </p:set>
                                    <p:animEffect transition="in" filter="fade">
                                      <p:cBhvr>
                                        <p:cTn id="39" dur="1000"/>
                                        <p:tgtEl>
                                          <p:spTgt spid="402704">
                                            <p:txEl>
                                              <p:pRg st="2" end="2"/>
                                            </p:txEl>
                                          </p:spTgt>
                                        </p:tgtEl>
                                      </p:cBhvr>
                                    </p:animEffect>
                                    <p:anim calcmode="lin" valueType="num">
                                      <p:cBhvr>
                                        <p:cTn id="40" dur="1000" fill="hold"/>
                                        <p:tgtEl>
                                          <p:spTgt spid="402704">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40270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grpId="0" nodeType="clickEffect">
                                  <p:stCondLst>
                                    <p:cond delay="0"/>
                                  </p:stCondLst>
                                  <p:childTnLst>
                                    <p:set>
                                      <p:cBhvr>
                                        <p:cTn id="45" dur="1" fill="hold">
                                          <p:stCondLst>
                                            <p:cond delay="0"/>
                                          </p:stCondLst>
                                        </p:cTn>
                                        <p:tgtEl>
                                          <p:spTgt spid="402590"/>
                                        </p:tgtEl>
                                        <p:attrNameLst>
                                          <p:attrName>style.visibility</p:attrName>
                                        </p:attrNameLst>
                                      </p:cBhvr>
                                      <p:to>
                                        <p:strVal val="visible"/>
                                      </p:to>
                                    </p:set>
                                    <p:animEffect transition="in" filter="fade">
                                      <p:cBhvr>
                                        <p:cTn id="46" dur="1000"/>
                                        <p:tgtEl>
                                          <p:spTgt spid="402590"/>
                                        </p:tgtEl>
                                      </p:cBhvr>
                                    </p:animEffect>
                                    <p:anim calcmode="lin" valueType="num">
                                      <p:cBhvr>
                                        <p:cTn id="47" dur="1000" fill="hold"/>
                                        <p:tgtEl>
                                          <p:spTgt spid="402590"/>
                                        </p:tgtEl>
                                        <p:attrNameLst>
                                          <p:attrName>ppt_x</p:attrName>
                                        </p:attrNameLst>
                                      </p:cBhvr>
                                      <p:tavLst>
                                        <p:tav tm="0">
                                          <p:val>
                                            <p:strVal val="#ppt_x"/>
                                          </p:val>
                                        </p:tav>
                                        <p:tav tm="100000">
                                          <p:val>
                                            <p:strVal val="#ppt_x"/>
                                          </p:val>
                                        </p:tav>
                                      </p:tavLst>
                                    </p:anim>
                                    <p:anim calcmode="lin" valueType="num">
                                      <p:cBhvr>
                                        <p:cTn id="48" dur="1000" fill="hold"/>
                                        <p:tgtEl>
                                          <p:spTgt spid="402590"/>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7" presetClass="entr" presetSubtype="0" fill="hold" grpId="0" nodeType="clickEffect">
                                  <p:stCondLst>
                                    <p:cond delay="0"/>
                                  </p:stCondLst>
                                  <p:childTnLst>
                                    <p:set>
                                      <p:cBhvr>
                                        <p:cTn id="52" dur="1" fill="hold">
                                          <p:stCondLst>
                                            <p:cond delay="0"/>
                                          </p:stCondLst>
                                        </p:cTn>
                                        <p:tgtEl>
                                          <p:spTgt spid="402591"/>
                                        </p:tgtEl>
                                        <p:attrNameLst>
                                          <p:attrName>style.visibility</p:attrName>
                                        </p:attrNameLst>
                                      </p:cBhvr>
                                      <p:to>
                                        <p:strVal val="visible"/>
                                      </p:to>
                                    </p:set>
                                    <p:animEffect transition="in" filter="fade">
                                      <p:cBhvr>
                                        <p:cTn id="53" dur="1000"/>
                                        <p:tgtEl>
                                          <p:spTgt spid="402591"/>
                                        </p:tgtEl>
                                      </p:cBhvr>
                                    </p:animEffect>
                                    <p:anim calcmode="lin" valueType="num">
                                      <p:cBhvr>
                                        <p:cTn id="54" dur="1000" fill="hold"/>
                                        <p:tgtEl>
                                          <p:spTgt spid="402591"/>
                                        </p:tgtEl>
                                        <p:attrNameLst>
                                          <p:attrName>ppt_x</p:attrName>
                                        </p:attrNameLst>
                                      </p:cBhvr>
                                      <p:tavLst>
                                        <p:tav tm="0">
                                          <p:val>
                                            <p:strVal val="#ppt_x"/>
                                          </p:val>
                                        </p:tav>
                                        <p:tav tm="100000">
                                          <p:val>
                                            <p:strVal val="#ppt_x"/>
                                          </p:val>
                                        </p:tav>
                                      </p:tavLst>
                                    </p:anim>
                                    <p:anim calcmode="lin" valueType="num">
                                      <p:cBhvr>
                                        <p:cTn id="55" dur="1000" fill="hold"/>
                                        <p:tgtEl>
                                          <p:spTgt spid="402591"/>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0" presetClass="path" presetSubtype="0" accel="50000" decel="50000" fill="hold" nodeType="clickEffect">
                                  <p:stCondLst>
                                    <p:cond delay="0"/>
                                  </p:stCondLst>
                                  <p:childTnLst>
                                    <p:animMotion origin="layout" path="M 0 0 L 0 0.2 " pathEditMode="relative" ptsTypes="AA">
                                      <p:cBhvr>
                                        <p:cTn id="59" dur="2000" fill="hold"/>
                                        <p:tgtEl>
                                          <p:spTgt spid="402726"/>
                                        </p:tgtEl>
                                        <p:attrNameLst>
                                          <p:attrName>ppt_x,ppt_y</p:attrName>
                                        </p:attrNameLst>
                                      </p:cBhvr>
                                    </p:animMotion>
                                  </p:childTnLst>
                                </p:cTn>
                              </p:par>
                              <p:par>
                                <p:cTn id="60" presetID="0" presetClass="path" presetSubtype="0" accel="50000" decel="50000" fill="hold" grpId="1" nodeType="withEffect">
                                  <p:stCondLst>
                                    <p:cond delay="0"/>
                                  </p:stCondLst>
                                  <p:childTnLst>
                                    <p:animMotion origin="layout" path="M 0 0 L 0 0.2 " pathEditMode="relative" ptsTypes="AA">
                                      <p:cBhvr>
                                        <p:cTn id="61" dur="2000" fill="hold"/>
                                        <p:tgtEl>
                                          <p:spTgt spid="402704">
                                            <p:txEl>
                                              <p:pRg st="0" end="0"/>
                                            </p:txEl>
                                          </p:spTgt>
                                        </p:tgtEl>
                                        <p:attrNameLst>
                                          <p:attrName>ppt_x,ppt_y</p:attrName>
                                        </p:attrNameLst>
                                      </p:cBhvr>
                                    </p:animMotion>
                                  </p:childTnLst>
                                </p:cTn>
                              </p:par>
                              <p:par>
                                <p:cTn id="62" presetID="0" presetClass="path" presetSubtype="0" accel="50000" decel="50000" fill="hold" grpId="1" nodeType="withEffect">
                                  <p:stCondLst>
                                    <p:cond delay="0"/>
                                  </p:stCondLst>
                                  <p:childTnLst>
                                    <p:animMotion origin="layout" path="M 0 0 L 0 0.2 " pathEditMode="relative" ptsTypes="AA">
                                      <p:cBhvr>
                                        <p:cTn id="63" dur="2000" fill="hold"/>
                                        <p:tgtEl>
                                          <p:spTgt spid="402704">
                                            <p:txEl>
                                              <p:pRg st="1" end="1"/>
                                            </p:txEl>
                                          </p:spTgt>
                                        </p:tgtEl>
                                        <p:attrNameLst>
                                          <p:attrName>ppt_x,ppt_y</p:attrName>
                                        </p:attrNameLst>
                                      </p:cBhvr>
                                    </p:animMotion>
                                  </p:childTnLst>
                                </p:cTn>
                              </p:par>
                              <p:par>
                                <p:cTn id="64" presetID="0" presetClass="path" presetSubtype="0" accel="50000" decel="50000" fill="hold" grpId="1" nodeType="withEffect">
                                  <p:stCondLst>
                                    <p:cond delay="0"/>
                                  </p:stCondLst>
                                  <p:iterate type="lt">
                                    <p:tmPct val="0"/>
                                  </p:iterate>
                                  <p:childTnLst>
                                    <p:animMotion origin="layout" path="M 0 0 L 0 0.2 " pathEditMode="relative" ptsTypes="AA">
                                      <p:cBhvr>
                                        <p:cTn id="65" dur="2000" fill="hold"/>
                                        <p:tgtEl>
                                          <p:spTgt spid="402704">
                                            <p:txEl>
                                              <p:pRg st="2" end="2"/>
                                            </p:txEl>
                                          </p:spTgt>
                                        </p:tgtEl>
                                        <p:attrNameLst>
                                          <p:attrName>ppt_x,ppt_y</p:attrName>
                                        </p:attrNameLst>
                                      </p:cBhvr>
                                    </p:animMotion>
                                  </p:childTnLst>
                                </p:cTn>
                              </p:par>
                            </p:childTnLst>
                          </p:cTn>
                        </p:par>
                      </p:childTnLst>
                    </p:cTn>
                  </p:par>
                  <p:par>
                    <p:cTn id="66" fill="hold">
                      <p:stCondLst>
                        <p:cond delay="indefinite"/>
                      </p:stCondLst>
                      <p:childTnLst>
                        <p:par>
                          <p:cTn id="67" fill="hold">
                            <p:stCondLst>
                              <p:cond delay="0"/>
                            </p:stCondLst>
                            <p:childTnLst>
                              <p:par>
                                <p:cTn id="68" presetID="36" presetClass="emph" presetSubtype="0" fill="hold" nodeType="clickEffect">
                                  <p:stCondLst>
                                    <p:cond delay="0"/>
                                  </p:stCondLst>
                                  <p:iterate type="lt">
                                    <p:tmPct val="10000"/>
                                  </p:iterate>
                                  <p:childTnLst>
                                    <p:animScale>
                                      <p:cBhvr>
                                        <p:cTn id="69" dur="250" autoRev="1" fill="hold">
                                          <p:stCondLst>
                                            <p:cond delay="0"/>
                                          </p:stCondLst>
                                        </p:cTn>
                                        <p:tgtEl>
                                          <p:spTgt spid="402704">
                                            <p:txEl>
                                              <p:pRg st="2" end="2"/>
                                            </p:txEl>
                                          </p:spTgt>
                                        </p:tgtEl>
                                      </p:cBhvr>
                                      <p:to x="80000" y="100000"/>
                                    </p:animScale>
                                    <p:anim by="(#ppt_w*0.10)" calcmode="lin" valueType="num">
                                      <p:cBhvr>
                                        <p:cTn id="70" dur="250" autoRev="1" fill="hold">
                                          <p:stCondLst>
                                            <p:cond delay="0"/>
                                          </p:stCondLst>
                                        </p:cTn>
                                        <p:tgtEl>
                                          <p:spTgt spid="402704">
                                            <p:txEl>
                                              <p:pRg st="2" end="2"/>
                                            </p:txEl>
                                          </p:spTgt>
                                        </p:tgtEl>
                                        <p:attrNameLst>
                                          <p:attrName>ppt_x</p:attrName>
                                        </p:attrNameLst>
                                      </p:cBhvr>
                                    </p:anim>
                                    <p:anim by="(-#ppt_w*0.10)" calcmode="lin" valueType="num">
                                      <p:cBhvr>
                                        <p:cTn id="71" dur="250" autoRev="1" fill="hold">
                                          <p:stCondLst>
                                            <p:cond delay="0"/>
                                          </p:stCondLst>
                                        </p:cTn>
                                        <p:tgtEl>
                                          <p:spTgt spid="402704">
                                            <p:txEl>
                                              <p:pRg st="2" end="2"/>
                                            </p:txEl>
                                          </p:spTgt>
                                        </p:tgtEl>
                                        <p:attrNameLst>
                                          <p:attrName>ppt_y</p:attrName>
                                        </p:attrNameLst>
                                      </p:cBhvr>
                                    </p:anim>
                                    <p:animRot by="-480000">
                                      <p:cBhvr>
                                        <p:cTn id="72" dur="250" autoRev="1" fill="hold">
                                          <p:stCondLst>
                                            <p:cond delay="0"/>
                                          </p:stCondLst>
                                        </p:cTn>
                                        <p:tgtEl>
                                          <p:spTgt spid="402704">
                                            <p:txEl>
                                              <p:pRg st="2" end="2"/>
                                            </p:txEl>
                                          </p:spTgt>
                                        </p:tgtEl>
                                        <p:attrNameLst>
                                          <p:attrName>r</p:attrName>
                                        </p:attrNameLst>
                                      </p:cBhvr>
                                    </p:animRo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nodeType="clickEffect">
                                  <p:stCondLst>
                                    <p:cond delay="0"/>
                                  </p:stCondLst>
                                  <p:childTnLst>
                                    <p:set>
                                      <p:cBhvr>
                                        <p:cTn id="76" dur="1" fill="hold">
                                          <p:stCondLst>
                                            <p:cond delay="0"/>
                                          </p:stCondLst>
                                        </p:cTn>
                                        <p:tgtEl>
                                          <p:spTgt spid="402728"/>
                                        </p:tgtEl>
                                        <p:attrNameLst>
                                          <p:attrName>style.visibility</p:attrName>
                                        </p:attrNameLst>
                                      </p:cBhvr>
                                      <p:to>
                                        <p:strVal val="visible"/>
                                      </p:to>
                                    </p:set>
                                    <p:animEffect transition="in" filter="wipe(up)">
                                      <p:cBhvr>
                                        <p:cTn id="77" dur="500"/>
                                        <p:tgtEl>
                                          <p:spTgt spid="402728"/>
                                        </p:tgtEl>
                                      </p:cBhvr>
                                    </p:animEffect>
                                  </p:childTnLst>
                                </p:cTn>
                              </p:par>
                            </p:childTnLst>
                          </p:cTn>
                        </p:par>
                        <p:par>
                          <p:cTn id="78" fill="hold">
                            <p:stCondLst>
                              <p:cond delay="500"/>
                            </p:stCondLst>
                            <p:childTnLst>
                              <p:par>
                                <p:cTn id="79" presetID="9" presetClass="entr" presetSubtype="0" fill="hold" nodeType="afterEffect">
                                  <p:stCondLst>
                                    <p:cond delay="0"/>
                                  </p:stCondLst>
                                  <p:childTnLst>
                                    <p:set>
                                      <p:cBhvr>
                                        <p:cTn id="80" dur="1" fill="hold">
                                          <p:stCondLst>
                                            <p:cond delay="0"/>
                                          </p:stCondLst>
                                        </p:cTn>
                                        <p:tgtEl>
                                          <p:spTgt spid="402722"/>
                                        </p:tgtEl>
                                        <p:attrNameLst>
                                          <p:attrName>style.visibility</p:attrName>
                                        </p:attrNameLst>
                                      </p:cBhvr>
                                      <p:to>
                                        <p:strVal val="visible"/>
                                      </p:to>
                                    </p:set>
                                    <p:animEffect transition="in" filter="dissolve">
                                      <p:cBhvr>
                                        <p:cTn id="81" dur="500"/>
                                        <p:tgtEl>
                                          <p:spTgt spid="402722"/>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grpId="0" nodeType="clickEffect">
                                  <p:stCondLst>
                                    <p:cond delay="0"/>
                                  </p:stCondLst>
                                  <p:childTnLst>
                                    <p:set>
                                      <p:cBhvr>
                                        <p:cTn id="85" dur="1" fill="hold">
                                          <p:stCondLst>
                                            <p:cond delay="0"/>
                                          </p:stCondLst>
                                        </p:cTn>
                                        <p:tgtEl>
                                          <p:spTgt spid="402643"/>
                                        </p:tgtEl>
                                        <p:attrNameLst>
                                          <p:attrName>style.visibility</p:attrName>
                                        </p:attrNameLst>
                                      </p:cBhvr>
                                      <p:to>
                                        <p:strVal val="visible"/>
                                      </p:to>
                                    </p:set>
                                    <p:anim calcmode="lin" valueType="num">
                                      <p:cBhvr>
                                        <p:cTn id="86" dur="1000" fill="hold"/>
                                        <p:tgtEl>
                                          <p:spTgt spid="402643"/>
                                        </p:tgtEl>
                                        <p:attrNameLst>
                                          <p:attrName>ppt_w</p:attrName>
                                        </p:attrNameLst>
                                      </p:cBhvr>
                                      <p:tavLst>
                                        <p:tav tm="0">
                                          <p:val>
                                            <p:strVal val="#ppt_w*0.70"/>
                                          </p:val>
                                        </p:tav>
                                        <p:tav tm="100000">
                                          <p:val>
                                            <p:strVal val="#ppt_w"/>
                                          </p:val>
                                        </p:tav>
                                      </p:tavLst>
                                    </p:anim>
                                    <p:anim calcmode="lin" valueType="num">
                                      <p:cBhvr>
                                        <p:cTn id="87" dur="1000" fill="hold"/>
                                        <p:tgtEl>
                                          <p:spTgt spid="402643"/>
                                        </p:tgtEl>
                                        <p:attrNameLst>
                                          <p:attrName>ppt_h</p:attrName>
                                        </p:attrNameLst>
                                      </p:cBhvr>
                                      <p:tavLst>
                                        <p:tav tm="0">
                                          <p:val>
                                            <p:strVal val="#ppt_h"/>
                                          </p:val>
                                        </p:tav>
                                        <p:tav tm="100000">
                                          <p:val>
                                            <p:strVal val="#ppt_h"/>
                                          </p:val>
                                        </p:tav>
                                      </p:tavLst>
                                    </p:anim>
                                    <p:animEffect transition="in" filter="fade">
                                      <p:cBhvr>
                                        <p:cTn id="88" dur="1000"/>
                                        <p:tgtEl>
                                          <p:spTgt spid="402643"/>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402729"/>
                                        </p:tgtEl>
                                        <p:attrNameLst>
                                          <p:attrName>style.visibility</p:attrName>
                                        </p:attrNameLst>
                                      </p:cBhvr>
                                      <p:to>
                                        <p:strVal val="visible"/>
                                      </p:to>
                                    </p:set>
                                    <p:animEffect transition="in" filter="wipe(up)">
                                      <p:cBhvr>
                                        <p:cTn id="93" dur="500"/>
                                        <p:tgtEl>
                                          <p:spTgt spid="402729"/>
                                        </p:tgtEl>
                                      </p:cBhvr>
                                    </p:animEffect>
                                  </p:childTnLst>
                                </p:cTn>
                              </p:par>
                            </p:childTnLst>
                          </p:cTn>
                        </p:par>
                        <p:par>
                          <p:cTn id="94" fill="hold">
                            <p:stCondLst>
                              <p:cond delay="500"/>
                            </p:stCondLst>
                            <p:childTnLst>
                              <p:par>
                                <p:cTn id="95" presetID="9" presetClass="entr" presetSubtype="0" fill="hold" nodeType="afterEffect">
                                  <p:stCondLst>
                                    <p:cond delay="0"/>
                                  </p:stCondLst>
                                  <p:childTnLst>
                                    <p:set>
                                      <p:cBhvr>
                                        <p:cTn id="96" dur="1" fill="hold">
                                          <p:stCondLst>
                                            <p:cond delay="0"/>
                                          </p:stCondLst>
                                        </p:cTn>
                                        <p:tgtEl>
                                          <p:spTgt spid="402723"/>
                                        </p:tgtEl>
                                        <p:attrNameLst>
                                          <p:attrName>style.visibility</p:attrName>
                                        </p:attrNameLst>
                                      </p:cBhvr>
                                      <p:to>
                                        <p:strVal val="visible"/>
                                      </p:to>
                                    </p:set>
                                    <p:animEffect transition="in" filter="dissolve">
                                      <p:cBhvr>
                                        <p:cTn id="97" dur="500"/>
                                        <p:tgtEl>
                                          <p:spTgt spid="402723"/>
                                        </p:tgtEl>
                                      </p:cBhvr>
                                    </p:animEffect>
                                  </p:childTnLst>
                                </p:cTn>
                              </p:par>
                            </p:childTnLst>
                          </p:cTn>
                        </p:par>
                      </p:childTnLst>
                    </p:cTn>
                  </p:par>
                  <p:par>
                    <p:cTn id="98" fill="hold">
                      <p:stCondLst>
                        <p:cond delay="indefinite"/>
                      </p:stCondLst>
                      <p:childTnLst>
                        <p:par>
                          <p:cTn id="99" fill="hold">
                            <p:stCondLst>
                              <p:cond delay="0"/>
                            </p:stCondLst>
                            <p:childTnLst>
                              <p:par>
                                <p:cTn id="100" presetID="55" presetClass="entr" presetSubtype="0" fill="hold" grpId="0" nodeType="clickEffect">
                                  <p:stCondLst>
                                    <p:cond delay="0"/>
                                  </p:stCondLst>
                                  <p:childTnLst>
                                    <p:set>
                                      <p:cBhvr>
                                        <p:cTn id="101" dur="1" fill="hold">
                                          <p:stCondLst>
                                            <p:cond delay="0"/>
                                          </p:stCondLst>
                                        </p:cTn>
                                        <p:tgtEl>
                                          <p:spTgt spid="402644"/>
                                        </p:tgtEl>
                                        <p:attrNameLst>
                                          <p:attrName>style.visibility</p:attrName>
                                        </p:attrNameLst>
                                      </p:cBhvr>
                                      <p:to>
                                        <p:strVal val="visible"/>
                                      </p:to>
                                    </p:set>
                                    <p:anim calcmode="lin" valueType="num">
                                      <p:cBhvr>
                                        <p:cTn id="102" dur="1000" fill="hold"/>
                                        <p:tgtEl>
                                          <p:spTgt spid="402644"/>
                                        </p:tgtEl>
                                        <p:attrNameLst>
                                          <p:attrName>ppt_w</p:attrName>
                                        </p:attrNameLst>
                                      </p:cBhvr>
                                      <p:tavLst>
                                        <p:tav tm="0">
                                          <p:val>
                                            <p:strVal val="#ppt_w*0.70"/>
                                          </p:val>
                                        </p:tav>
                                        <p:tav tm="100000">
                                          <p:val>
                                            <p:strVal val="#ppt_w"/>
                                          </p:val>
                                        </p:tav>
                                      </p:tavLst>
                                    </p:anim>
                                    <p:anim calcmode="lin" valueType="num">
                                      <p:cBhvr>
                                        <p:cTn id="103" dur="1000" fill="hold"/>
                                        <p:tgtEl>
                                          <p:spTgt spid="402644"/>
                                        </p:tgtEl>
                                        <p:attrNameLst>
                                          <p:attrName>ppt_h</p:attrName>
                                        </p:attrNameLst>
                                      </p:cBhvr>
                                      <p:tavLst>
                                        <p:tav tm="0">
                                          <p:val>
                                            <p:strVal val="#ppt_h"/>
                                          </p:val>
                                        </p:tav>
                                        <p:tav tm="100000">
                                          <p:val>
                                            <p:strVal val="#ppt_h"/>
                                          </p:val>
                                        </p:tav>
                                      </p:tavLst>
                                    </p:anim>
                                    <p:animEffect transition="in" filter="fade">
                                      <p:cBhvr>
                                        <p:cTn id="104" dur="1000"/>
                                        <p:tgtEl>
                                          <p:spTgt spid="402644"/>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1" fill="hold" nodeType="clickEffect">
                                  <p:stCondLst>
                                    <p:cond delay="0"/>
                                  </p:stCondLst>
                                  <p:childTnLst>
                                    <p:set>
                                      <p:cBhvr>
                                        <p:cTn id="108" dur="1" fill="hold">
                                          <p:stCondLst>
                                            <p:cond delay="0"/>
                                          </p:stCondLst>
                                        </p:cTn>
                                        <p:tgtEl>
                                          <p:spTgt spid="402730"/>
                                        </p:tgtEl>
                                        <p:attrNameLst>
                                          <p:attrName>style.visibility</p:attrName>
                                        </p:attrNameLst>
                                      </p:cBhvr>
                                      <p:to>
                                        <p:strVal val="visible"/>
                                      </p:to>
                                    </p:set>
                                    <p:animEffect transition="in" filter="wipe(up)">
                                      <p:cBhvr>
                                        <p:cTn id="109" dur="500"/>
                                        <p:tgtEl>
                                          <p:spTgt spid="402730"/>
                                        </p:tgtEl>
                                      </p:cBhvr>
                                    </p:animEffect>
                                  </p:childTnLst>
                                </p:cTn>
                              </p:par>
                            </p:childTnLst>
                          </p:cTn>
                        </p:par>
                        <p:par>
                          <p:cTn id="110" fill="hold">
                            <p:stCondLst>
                              <p:cond delay="500"/>
                            </p:stCondLst>
                            <p:childTnLst>
                              <p:par>
                                <p:cTn id="111" presetID="53" presetClass="entr" presetSubtype="0" fill="hold" nodeType="afterEffect">
                                  <p:stCondLst>
                                    <p:cond delay="0"/>
                                  </p:stCondLst>
                                  <p:childTnLst>
                                    <p:set>
                                      <p:cBhvr>
                                        <p:cTn id="112" dur="1" fill="hold">
                                          <p:stCondLst>
                                            <p:cond delay="0"/>
                                          </p:stCondLst>
                                        </p:cTn>
                                        <p:tgtEl>
                                          <p:spTgt spid="402724"/>
                                        </p:tgtEl>
                                        <p:attrNameLst>
                                          <p:attrName>style.visibility</p:attrName>
                                        </p:attrNameLst>
                                      </p:cBhvr>
                                      <p:to>
                                        <p:strVal val="visible"/>
                                      </p:to>
                                    </p:set>
                                    <p:anim calcmode="lin" valueType="num">
                                      <p:cBhvr>
                                        <p:cTn id="113" dur="500" fill="hold"/>
                                        <p:tgtEl>
                                          <p:spTgt spid="402724"/>
                                        </p:tgtEl>
                                        <p:attrNameLst>
                                          <p:attrName>ppt_w</p:attrName>
                                        </p:attrNameLst>
                                      </p:cBhvr>
                                      <p:tavLst>
                                        <p:tav tm="0">
                                          <p:val>
                                            <p:fltVal val="0"/>
                                          </p:val>
                                        </p:tav>
                                        <p:tav tm="100000">
                                          <p:val>
                                            <p:strVal val="#ppt_w"/>
                                          </p:val>
                                        </p:tav>
                                      </p:tavLst>
                                    </p:anim>
                                    <p:anim calcmode="lin" valueType="num">
                                      <p:cBhvr>
                                        <p:cTn id="114" dur="500" fill="hold"/>
                                        <p:tgtEl>
                                          <p:spTgt spid="402724"/>
                                        </p:tgtEl>
                                        <p:attrNameLst>
                                          <p:attrName>ppt_h</p:attrName>
                                        </p:attrNameLst>
                                      </p:cBhvr>
                                      <p:tavLst>
                                        <p:tav tm="0">
                                          <p:val>
                                            <p:fltVal val="0"/>
                                          </p:val>
                                        </p:tav>
                                        <p:tav tm="100000">
                                          <p:val>
                                            <p:strVal val="#ppt_h"/>
                                          </p:val>
                                        </p:tav>
                                      </p:tavLst>
                                    </p:anim>
                                    <p:animEffect transition="in" filter="fade">
                                      <p:cBhvr>
                                        <p:cTn id="115" dur="500"/>
                                        <p:tgtEl>
                                          <p:spTgt spid="402724"/>
                                        </p:tgtEl>
                                      </p:cBhvr>
                                    </p:animEffect>
                                  </p:childTnLst>
                                </p:cTn>
                              </p:par>
                            </p:childTnLst>
                          </p:cTn>
                        </p:par>
                      </p:childTnLst>
                    </p:cTn>
                  </p:par>
                  <p:par>
                    <p:cTn id="116" fill="hold">
                      <p:stCondLst>
                        <p:cond delay="indefinite"/>
                      </p:stCondLst>
                      <p:childTnLst>
                        <p:par>
                          <p:cTn id="117" fill="hold">
                            <p:stCondLst>
                              <p:cond delay="0"/>
                            </p:stCondLst>
                            <p:childTnLst>
                              <p:par>
                                <p:cTn id="118" presetID="55" presetClass="entr" presetSubtype="0" fill="hold" grpId="0" nodeType="clickEffect">
                                  <p:stCondLst>
                                    <p:cond delay="0"/>
                                  </p:stCondLst>
                                  <p:childTnLst>
                                    <p:set>
                                      <p:cBhvr>
                                        <p:cTn id="119" dur="1" fill="hold">
                                          <p:stCondLst>
                                            <p:cond delay="0"/>
                                          </p:stCondLst>
                                        </p:cTn>
                                        <p:tgtEl>
                                          <p:spTgt spid="402645"/>
                                        </p:tgtEl>
                                        <p:attrNameLst>
                                          <p:attrName>style.visibility</p:attrName>
                                        </p:attrNameLst>
                                      </p:cBhvr>
                                      <p:to>
                                        <p:strVal val="visible"/>
                                      </p:to>
                                    </p:set>
                                    <p:anim calcmode="lin" valueType="num">
                                      <p:cBhvr>
                                        <p:cTn id="120" dur="1000" fill="hold"/>
                                        <p:tgtEl>
                                          <p:spTgt spid="402645"/>
                                        </p:tgtEl>
                                        <p:attrNameLst>
                                          <p:attrName>ppt_w</p:attrName>
                                        </p:attrNameLst>
                                      </p:cBhvr>
                                      <p:tavLst>
                                        <p:tav tm="0">
                                          <p:val>
                                            <p:strVal val="#ppt_w*0.70"/>
                                          </p:val>
                                        </p:tav>
                                        <p:tav tm="100000">
                                          <p:val>
                                            <p:strVal val="#ppt_w"/>
                                          </p:val>
                                        </p:tav>
                                      </p:tavLst>
                                    </p:anim>
                                    <p:anim calcmode="lin" valueType="num">
                                      <p:cBhvr>
                                        <p:cTn id="121" dur="1000" fill="hold"/>
                                        <p:tgtEl>
                                          <p:spTgt spid="402645"/>
                                        </p:tgtEl>
                                        <p:attrNameLst>
                                          <p:attrName>ppt_h</p:attrName>
                                        </p:attrNameLst>
                                      </p:cBhvr>
                                      <p:tavLst>
                                        <p:tav tm="0">
                                          <p:val>
                                            <p:strVal val="#ppt_h"/>
                                          </p:val>
                                        </p:tav>
                                        <p:tav tm="100000">
                                          <p:val>
                                            <p:strVal val="#ppt_h"/>
                                          </p:val>
                                        </p:tav>
                                      </p:tavLst>
                                    </p:anim>
                                    <p:animEffect transition="in" filter="fade">
                                      <p:cBhvr>
                                        <p:cTn id="122" dur="1000"/>
                                        <p:tgtEl>
                                          <p:spTgt spid="402645"/>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1" fill="hold" nodeType="clickEffect">
                                  <p:stCondLst>
                                    <p:cond delay="0"/>
                                  </p:stCondLst>
                                  <p:childTnLst>
                                    <p:set>
                                      <p:cBhvr>
                                        <p:cTn id="126" dur="1" fill="hold">
                                          <p:stCondLst>
                                            <p:cond delay="0"/>
                                          </p:stCondLst>
                                        </p:cTn>
                                        <p:tgtEl>
                                          <p:spTgt spid="402731"/>
                                        </p:tgtEl>
                                        <p:attrNameLst>
                                          <p:attrName>style.visibility</p:attrName>
                                        </p:attrNameLst>
                                      </p:cBhvr>
                                      <p:to>
                                        <p:strVal val="visible"/>
                                      </p:to>
                                    </p:set>
                                    <p:animEffect transition="in" filter="wipe(up)">
                                      <p:cBhvr>
                                        <p:cTn id="127" dur="500"/>
                                        <p:tgtEl>
                                          <p:spTgt spid="402731"/>
                                        </p:tgtEl>
                                      </p:cBhvr>
                                    </p:animEffect>
                                  </p:childTnLst>
                                </p:cTn>
                              </p:par>
                            </p:childTnLst>
                          </p:cTn>
                        </p:par>
                        <p:par>
                          <p:cTn id="128" fill="hold">
                            <p:stCondLst>
                              <p:cond delay="500"/>
                            </p:stCondLst>
                            <p:childTnLst>
                              <p:par>
                                <p:cTn id="129" presetID="53" presetClass="entr" presetSubtype="0" fill="hold" nodeType="afterEffect">
                                  <p:stCondLst>
                                    <p:cond delay="0"/>
                                  </p:stCondLst>
                                  <p:childTnLst>
                                    <p:set>
                                      <p:cBhvr>
                                        <p:cTn id="130" dur="1" fill="hold">
                                          <p:stCondLst>
                                            <p:cond delay="0"/>
                                          </p:stCondLst>
                                        </p:cTn>
                                        <p:tgtEl>
                                          <p:spTgt spid="402725"/>
                                        </p:tgtEl>
                                        <p:attrNameLst>
                                          <p:attrName>style.visibility</p:attrName>
                                        </p:attrNameLst>
                                      </p:cBhvr>
                                      <p:to>
                                        <p:strVal val="visible"/>
                                      </p:to>
                                    </p:set>
                                    <p:anim calcmode="lin" valueType="num">
                                      <p:cBhvr>
                                        <p:cTn id="131" dur="500" fill="hold"/>
                                        <p:tgtEl>
                                          <p:spTgt spid="402725"/>
                                        </p:tgtEl>
                                        <p:attrNameLst>
                                          <p:attrName>ppt_w</p:attrName>
                                        </p:attrNameLst>
                                      </p:cBhvr>
                                      <p:tavLst>
                                        <p:tav tm="0">
                                          <p:val>
                                            <p:fltVal val="0"/>
                                          </p:val>
                                        </p:tav>
                                        <p:tav tm="100000">
                                          <p:val>
                                            <p:strVal val="#ppt_w"/>
                                          </p:val>
                                        </p:tav>
                                      </p:tavLst>
                                    </p:anim>
                                    <p:anim calcmode="lin" valueType="num">
                                      <p:cBhvr>
                                        <p:cTn id="132" dur="500" fill="hold"/>
                                        <p:tgtEl>
                                          <p:spTgt spid="402725"/>
                                        </p:tgtEl>
                                        <p:attrNameLst>
                                          <p:attrName>ppt_h</p:attrName>
                                        </p:attrNameLst>
                                      </p:cBhvr>
                                      <p:tavLst>
                                        <p:tav tm="0">
                                          <p:val>
                                            <p:fltVal val="0"/>
                                          </p:val>
                                        </p:tav>
                                        <p:tav tm="100000">
                                          <p:val>
                                            <p:strVal val="#ppt_h"/>
                                          </p:val>
                                        </p:tav>
                                      </p:tavLst>
                                    </p:anim>
                                    <p:animEffect transition="in" filter="fade">
                                      <p:cBhvr>
                                        <p:cTn id="133" dur="500"/>
                                        <p:tgtEl>
                                          <p:spTgt spid="402725"/>
                                        </p:tgtEl>
                                      </p:cBhvr>
                                    </p:animEffect>
                                  </p:childTnLst>
                                </p:cTn>
                              </p:par>
                            </p:childTnLst>
                          </p:cTn>
                        </p:par>
                      </p:childTnLst>
                    </p:cTn>
                  </p:par>
                  <p:par>
                    <p:cTn id="134" fill="hold">
                      <p:stCondLst>
                        <p:cond delay="indefinite"/>
                      </p:stCondLst>
                      <p:childTnLst>
                        <p:par>
                          <p:cTn id="135" fill="hold">
                            <p:stCondLst>
                              <p:cond delay="0"/>
                            </p:stCondLst>
                            <p:childTnLst>
                              <p:par>
                                <p:cTn id="136" presetID="55" presetClass="entr" presetSubtype="0" fill="hold" grpId="0" nodeType="clickEffect">
                                  <p:stCondLst>
                                    <p:cond delay="0"/>
                                  </p:stCondLst>
                                  <p:childTnLst>
                                    <p:set>
                                      <p:cBhvr>
                                        <p:cTn id="137" dur="1" fill="hold">
                                          <p:stCondLst>
                                            <p:cond delay="0"/>
                                          </p:stCondLst>
                                        </p:cTn>
                                        <p:tgtEl>
                                          <p:spTgt spid="402646"/>
                                        </p:tgtEl>
                                        <p:attrNameLst>
                                          <p:attrName>style.visibility</p:attrName>
                                        </p:attrNameLst>
                                      </p:cBhvr>
                                      <p:to>
                                        <p:strVal val="visible"/>
                                      </p:to>
                                    </p:set>
                                    <p:anim calcmode="lin" valueType="num">
                                      <p:cBhvr>
                                        <p:cTn id="138" dur="1000" fill="hold"/>
                                        <p:tgtEl>
                                          <p:spTgt spid="402646"/>
                                        </p:tgtEl>
                                        <p:attrNameLst>
                                          <p:attrName>ppt_w</p:attrName>
                                        </p:attrNameLst>
                                      </p:cBhvr>
                                      <p:tavLst>
                                        <p:tav tm="0">
                                          <p:val>
                                            <p:strVal val="#ppt_w*0.70"/>
                                          </p:val>
                                        </p:tav>
                                        <p:tav tm="100000">
                                          <p:val>
                                            <p:strVal val="#ppt_w"/>
                                          </p:val>
                                        </p:tav>
                                      </p:tavLst>
                                    </p:anim>
                                    <p:anim calcmode="lin" valueType="num">
                                      <p:cBhvr>
                                        <p:cTn id="139" dur="1000" fill="hold"/>
                                        <p:tgtEl>
                                          <p:spTgt spid="402646"/>
                                        </p:tgtEl>
                                        <p:attrNameLst>
                                          <p:attrName>ppt_h</p:attrName>
                                        </p:attrNameLst>
                                      </p:cBhvr>
                                      <p:tavLst>
                                        <p:tav tm="0">
                                          <p:val>
                                            <p:strVal val="#ppt_h"/>
                                          </p:val>
                                        </p:tav>
                                        <p:tav tm="100000">
                                          <p:val>
                                            <p:strVal val="#ppt_h"/>
                                          </p:val>
                                        </p:tav>
                                      </p:tavLst>
                                    </p:anim>
                                    <p:animEffect transition="in" filter="fade">
                                      <p:cBhvr>
                                        <p:cTn id="140" dur="1000"/>
                                        <p:tgtEl>
                                          <p:spTgt spid="402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588" grpId="0"/>
      <p:bldP spid="402589" grpId="0"/>
      <p:bldP spid="402590" grpId="0"/>
      <p:bldP spid="402591" grpId="0"/>
      <p:bldP spid="402643" grpId="0"/>
      <p:bldP spid="402644" grpId="0"/>
      <p:bldP spid="402645" grpId="0"/>
      <p:bldP spid="402646" grpId="0"/>
      <p:bldP spid="402704" grpId="0" build="allAtOnce"/>
      <p:bldP spid="402704" grpId="1" build="allAtOnce"/>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3378" name="Rectangle 2"/>
          <p:cNvSpPr>
            <a:spLocks noChangeArrowheads="1"/>
          </p:cNvSpPr>
          <p:nvPr/>
        </p:nvSpPr>
        <p:spPr bwMode="auto">
          <a:xfrm>
            <a:off x="466725" y="504825"/>
            <a:ext cx="8666163" cy="6597650"/>
          </a:xfrm>
          <a:prstGeom prst="rect">
            <a:avLst/>
          </a:prstGeom>
          <a:noFill/>
          <a:ln w="9525">
            <a:noFill/>
            <a:miter lim="800000"/>
            <a:headEnd/>
            <a:tailEnd/>
          </a:ln>
          <a:effectLst/>
        </p:spPr>
        <p:txBody>
          <a:bodyPr>
            <a:spAutoFit/>
          </a:bodyPr>
          <a:lstStyle/>
          <a:p>
            <a:r>
              <a:rPr lang="en-US" sz="1600"/>
              <a:t>47.  Which of these elements has the highest first ionization energy: Sn, As, or S?     </a:t>
            </a:r>
            <a:r>
              <a:rPr lang="en-US" sz="1600" b="1" i="1">
                <a:solidFill>
                  <a:srgbClr val="0000FF"/>
                </a:solidFill>
              </a:rPr>
              <a:t> </a:t>
            </a:r>
          </a:p>
          <a:p>
            <a:endParaRPr lang="en-US" sz="1600" b="1" i="1">
              <a:solidFill>
                <a:srgbClr val="0000FF"/>
              </a:solidFill>
            </a:endParaRPr>
          </a:p>
          <a:p>
            <a:r>
              <a:rPr lang="en-US" sz="1600"/>
              <a:t>48.  When an atom becomes an anion, what happens to its radius?</a:t>
            </a:r>
            <a:r>
              <a:rPr lang="en-US" sz="1600" b="1" i="1"/>
              <a:t>     </a:t>
            </a:r>
            <a:r>
              <a:rPr lang="en-US" sz="1600" b="1" i="1">
                <a:solidFill>
                  <a:srgbClr val="0000FF"/>
                </a:solidFill>
              </a:rPr>
              <a:t> </a:t>
            </a:r>
          </a:p>
          <a:p>
            <a:endParaRPr lang="en-US" sz="1600" b="1" i="1">
              <a:solidFill>
                <a:srgbClr val="0000FF"/>
              </a:solidFill>
            </a:endParaRPr>
          </a:p>
          <a:p>
            <a:r>
              <a:rPr lang="en-US" sz="1600"/>
              <a:t>49.  When an atom becomes a cation, what happens to its radius?</a:t>
            </a:r>
            <a:r>
              <a:rPr lang="en-US" sz="1600" b="1" i="1"/>
              <a:t>      </a:t>
            </a:r>
            <a:r>
              <a:rPr lang="en-US" sz="1600" b="1" i="1">
                <a:solidFill>
                  <a:srgbClr val="0000FF"/>
                </a:solidFill>
              </a:rPr>
              <a:t> </a:t>
            </a:r>
          </a:p>
          <a:p>
            <a:endParaRPr lang="en-US" sz="1600" b="1" i="1">
              <a:solidFill>
                <a:srgbClr val="0000FF"/>
              </a:solidFill>
            </a:endParaRPr>
          </a:p>
          <a:p>
            <a:r>
              <a:rPr lang="en-US" sz="1600"/>
              <a:t>50.  For each of the following pairs, circle the atom or ion having the larger radius.</a:t>
            </a:r>
          </a:p>
          <a:p>
            <a:endParaRPr lang="en-US" sz="800"/>
          </a:p>
          <a:p>
            <a:r>
              <a:rPr lang="en-US" sz="1600"/>
              <a:t>	a.    S    or    O		c.    Na</a:t>
            </a:r>
            <a:r>
              <a:rPr lang="en-US" sz="1600" baseline="30000"/>
              <a:t>1+</a:t>
            </a:r>
            <a:r>
              <a:rPr lang="en-US" sz="1600"/>
              <a:t>    or    K</a:t>
            </a:r>
            <a:r>
              <a:rPr lang="en-US" sz="1600" baseline="30000"/>
              <a:t>1+</a:t>
            </a:r>
            <a:r>
              <a:rPr lang="en-US" sz="1600"/>
              <a:t>		e.    S</a:t>
            </a:r>
            <a:r>
              <a:rPr lang="en-US" sz="1600" baseline="30000"/>
              <a:t>2–</a:t>
            </a:r>
            <a:r>
              <a:rPr lang="en-US" sz="1600"/>
              <a:t>    or    O</a:t>
            </a:r>
            <a:r>
              <a:rPr lang="en-US" sz="1600" baseline="30000"/>
              <a:t>2–</a:t>
            </a:r>
          </a:p>
          <a:p>
            <a:r>
              <a:rPr lang="en-US" sz="1600"/>
              <a:t>	b.    Ca    or    Ca</a:t>
            </a:r>
            <a:r>
              <a:rPr lang="en-US" sz="1600" baseline="30000"/>
              <a:t>2+</a:t>
            </a:r>
            <a:r>
              <a:rPr lang="en-US" sz="1600"/>
              <a:t>		d.    Na    or    K		f.    F    or    F</a:t>
            </a:r>
            <a:r>
              <a:rPr lang="en-US" sz="1600" baseline="30000"/>
              <a:t>1–</a:t>
            </a:r>
          </a:p>
          <a:p>
            <a:endParaRPr lang="en-US" sz="800"/>
          </a:p>
          <a:p>
            <a:r>
              <a:rPr lang="en-US" sz="1600"/>
              <a:t>51.  For each of the following pairs, identify the smaller ion.</a:t>
            </a:r>
          </a:p>
          <a:p>
            <a:endParaRPr lang="en-US" sz="800"/>
          </a:p>
          <a:p>
            <a:r>
              <a:rPr lang="en-US" sz="1600"/>
              <a:t>	a.    K</a:t>
            </a:r>
            <a:r>
              <a:rPr lang="en-US" sz="1600" baseline="30000"/>
              <a:t>1+</a:t>
            </a:r>
            <a:r>
              <a:rPr lang="en-US" sz="1600"/>
              <a:t>    or    Ca</a:t>
            </a:r>
            <a:r>
              <a:rPr lang="en-US" sz="1600" baseline="30000"/>
              <a:t>2+</a:t>
            </a:r>
            <a:r>
              <a:rPr lang="en-US" sz="1600"/>
              <a:t>		c.    C</a:t>
            </a:r>
            <a:r>
              <a:rPr lang="en-US" sz="1600" baseline="30000"/>
              <a:t>4+</a:t>
            </a:r>
            <a:r>
              <a:rPr lang="en-US" sz="1600"/>
              <a:t>    or    C</a:t>
            </a:r>
            <a:r>
              <a:rPr lang="en-US" sz="1600" baseline="30000"/>
              <a:t>4–</a:t>
            </a:r>
            <a:r>
              <a:rPr lang="en-US" sz="1600"/>
              <a:t>		e.    O</a:t>
            </a:r>
            <a:r>
              <a:rPr lang="en-US" sz="1600" baseline="30000"/>
              <a:t>2–</a:t>
            </a:r>
            <a:r>
              <a:rPr lang="en-US" sz="1600"/>
              <a:t>    or    F</a:t>
            </a:r>
            <a:r>
              <a:rPr lang="en-US" sz="1600" baseline="30000"/>
              <a:t>1–</a:t>
            </a:r>
          </a:p>
          <a:p>
            <a:r>
              <a:rPr lang="en-US" sz="1600"/>
              <a:t>	b.    F</a:t>
            </a:r>
            <a:r>
              <a:rPr lang="en-US" sz="1600" baseline="30000"/>
              <a:t>1–</a:t>
            </a:r>
            <a:r>
              <a:rPr lang="en-US" sz="1600"/>
              <a:t>    or    Cl</a:t>
            </a:r>
            <a:r>
              <a:rPr lang="en-US" sz="1600" baseline="30000"/>
              <a:t>1–</a:t>
            </a:r>
            <a:r>
              <a:rPr lang="en-US" sz="1600"/>
              <a:t>		d.    S</a:t>
            </a:r>
            <a:r>
              <a:rPr lang="en-US" sz="1600" baseline="30000"/>
              <a:t>2–</a:t>
            </a:r>
            <a:r>
              <a:rPr lang="en-US" sz="1600"/>
              <a:t>    or    F</a:t>
            </a:r>
            <a:r>
              <a:rPr lang="en-US" sz="1600" baseline="30000"/>
              <a:t>1–</a:t>
            </a:r>
            <a:r>
              <a:rPr lang="en-US" sz="1600"/>
              <a:t>		f.    Fe</a:t>
            </a:r>
            <a:r>
              <a:rPr lang="en-US" sz="1600" baseline="30000"/>
              <a:t>2+</a:t>
            </a:r>
            <a:r>
              <a:rPr lang="en-US" sz="1600"/>
              <a:t>    or    Fe</a:t>
            </a:r>
            <a:r>
              <a:rPr lang="en-US" sz="1600" baseline="30000"/>
              <a:t>3+</a:t>
            </a:r>
          </a:p>
          <a:p>
            <a:endParaRPr lang="en-US" sz="1400"/>
          </a:p>
          <a:p>
            <a:r>
              <a:rPr lang="en-US" sz="1600"/>
              <a:t>52.  Where, generally, are the metals located on the periodic table?     </a:t>
            </a:r>
            <a:r>
              <a:rPr lang="en-US" sz="1600" b="1" i="1">
                <a:solidFill>
                  <a:srgbClr val="0000FF"/>
                </a:solidFill>
              </a:rPr>
              <a:t> </a:t>
            </a:r>
          </a:p>
          <a:p>
            <a:endParaRPr lang="en-US" sz="1400" b="1" i="1"/>
          </a:p>
          <a:p>
            <a:r>
              <a:rPr lang="en-US" sz="1600"/>
              <a:t>53.  Where, generally, are the nonmetals located on the periodic table?     </a:t>
            </a:r>
            <a:r>
              <a:rPr lang="en-US" sz="1600" b="1" i="1">
                <a:solidFill>
                  <a:srgbClr val="0000FF"/>
                </a:solidFill>
              </a:rPr>
              <a:t> </a:t>
            </a:r>
          </a:p>
          <a:p>
            <a:endParaRPr lang="en-US" sz="1400" b="1" i="1"/>
          </a:p>
          <a:p>
            <a:r>
              <a:rPr lang="en-US" sz="1600"/>
              <a:t>54.  A. List some properties of metals.</a:t>
            </a:r>
            <a:endParaRPr lang="en-US" sz="1600" b="1" i="1"/>
          </a:p>
          <a:p>
            <a:r>
              <a:rPr lang="en-US" sz="1600" b="1" i="1"/>
              <a:t>	</a:t>
            </a:r>
            <a:r>
              <a:rPr lang="en-US" sz="1600" b="1" i="1">
                <a:solidFill>
                  <a:srgbClr val="0000FF"/>
                </a:solidFill>
              </a:rPr>
              <a:t> </a:t>
            </a:r>
          </a:p>
          <a:p>
            <a:endParaRPr lang="en-US" sz="800" b="1" i="1">
              <a:solidFill>
                <a:srgbClr val="0000FF"/>
              </a:solidFill>
            </a:endParaRPr>
          </a:p>
          <a:p>
            <a:r>
              <a:rPr lang="en-US" sz="1600"/>
              <a:t>       B. List some properties of nonmetals.	</a:t>
            </a:r>
          </a:p>
          <a:p>
            <a:r>
              <a:rPr lang="en-US" sz="1600" b="1" i="1"/>
              <a:t>	</a:t>
            </a:r>
            <a:r>
              <a:rPr lang="en-US" sz="1600" b="1" i="1">
                <a:solidFill>
                  <a:srgbClr val="0000FF"/>
                </a:solidFill>
              </a:rPr>
              <a:t> </a:t>
            </a:r>
          </a:p>
          <a:p>
            <a:endParaRPr lang="en-US" sz="800" b="1" i="1">
              <a:solidFill>
                <a:srgbClr val="0000FF"/>
              </a:solidFill>
            </a:endParaRPr>
          </a:p>
          <a:p>
            <a:r>
              <a:rPr lang="en-US" sz="1600"/>
              <a:t>       C.  What kinds of properties do metalloids have?</a:t>
            </a:r>
            <a:endParaRPr lang="en-US" sz="1600" b="1" i="1"/>
          </a:p>
          <a:p>
            <a:r>
              <a:rPr lang="en-US" sz="1600" b="1" i="1"/>
              <a:t>	</a:t>
            </a:r>
            <a:r>
              <a:rPr lang="en-US" sz="1600" b="1" i="1">
                <a:solidFill>
                  <a:srgbClr val="0000FF"/>
                </a:solidFill>
              </a:rPr>
              <a:t> </a:t>
            </a:r>
            <a:endParaRPr lang="en-US" sz="1600" b="1" i="1"/>
          </a:p>
          <a:p>
            <a:pPr eaLnBrk="0" hangingPunct="0">
              <a:spcBef>
                <a:spcPct val="50000"/>
              </a:spcBef>
            </a:pPr>
            <a:endParaRPr lang="en-US" sz="1600"/>
          </a:p>
        </p:txBody>
      </p:sp>
      <p:sp>
        <p:nvSpPr>
          <p:cNvPr id="613379" name="Rectangle 3"/>
          <p:cNvSpPr>
            <a:spLocks noChangeArrowheads="1"/>
          </p:cNvSpPr>
          <p:nvPr/>
        </p:nvSpPr>
        <p:spPr bwMode="auto">
          <a:xfrm>
            <a:off x="8097838" y="498475"/>
            <a:ext cx="319087" cy="336550"/>
          </a:xfrm>
          <a:prstGeom prst="rect">
            <a:avLst/>
          </a:prstGeom>
          <a:noFill/>
          <a:ln w="9525">
            <a:noFill/>
            <a:miter lim="800000"/>
            <a:headEnd/>
            <a:tailEnd/>
          </a:ln>
          <a:effectLst/>
        </p:spPr>
        <p:txBody>
          <a:bodyPr wrap="none">
            <a:spAutoFit/>
          </a:bodyPr>
          <a:lstStyle/>
          <a:p>
            <a:r>
              <a:rPr lang="en-US" sz="1600" b="1" i="1">
                <a:solidFill>
                  <a:srgbClr val="0000FF"/>
                </a:solidFill>
              </a:rPr>
              <a:t>S</a:t>
            </a:r>
          </a:p>
        </p:txBody>
      </p:sp>
      <p:sp>
        <p:nvSpPr>
          <p:cNvPr id="613380" name="Rectangle 4"/>
          <p:cNvSpPr>
            <a:spLocks noChangeArrowheads="1"/>
          </p:cNvSpPr>
          <p:nvPr/>
        </p:nvSpPr>
        <p:spPr bwMode="auto">
          <a:xfrm>
            <a:off x="6777038" y="1001713"/>
            <a:ext cx="2122487" cy="336550"/>
          </a:xfrm>
          <a:prstGeom prst="rect">
            <a:avLst/>
          </a:prstGeom>
          <a:noFill/>
          <a:ln w="9525">
            <a:noFill/>
            <a:miter lim="800000"/>
            <a:headEnd/>
            <a:tailEnd/>
          </a:ln>
          <a:effectLst/>
        </p:spPr>
        <p:txBody>
          <a:bodyPr wrap="none">
            <a:spAutoFit/>
          </a:bodyPr>
          <a:lstStyle/>
          <a:p>
            <a:r>
              <a:rPr lang="en-US" sz="1600" b="1" i="1">
                <a:solidFill>
                  <a:srgbClr val="0000FF"/>
                </a:solidFill>
              </a:rPr>
              <a:t>BECOMES LARGER</a:t>
            </a:r>
          </a:p>
        </p:txBody>
      </p:sp>
      <p:sp>
        <p:nvSpPr>
          <p:cNvPr id="613381" name="Rectangle 5"/>
          <p:cNvSpPr>
            <a:spLocks noChangeArrowheads="1"/>
          </p:cNvSpPr>
          <p:nvPr/>
        </p:nvSpPr>
        <p:spPr bwMode="auto">
          <a:xfrm>
            <a:off x="6762750" y="1477963"/>
            <a:ext cx="2246313" cy="336550"/>
          </a:xfrm>
          <a:prstGeom prst="rect">
            <a:avLst/>
          </a:prstGeom>
          <a:noFill/>
          <a:ln w="9525">
            <a:noFill/>
            <a:miter lim="800000"/>
            <a:headEnd/>
            <a:tailEnd/>
          </a:ln>
          <a:effectLst/>
        </p:spPr>
        <p:txBody>
          <a:bodyPr wrap="none">
            <a:spAutoFit/>
          </a:bodyPr>
          <a:lstStyle/>
          <a:p>
            <a:r>
              <a:rPr lang="en-US" sz="1600" b="1" i="1">
                <a:solidFill>
                  <a:srgbClr val="0000FF"/>
                </a:solidFill>
              </a:rPr>
              <a:t>BECOMES SMALLER</a:t>
            </a:r>
          </a:p>
        </p:txBody>
      </p:sp>
      <p:sp>
        <p:nvSpPr>
          <p:cNvPr id="613382" name="Rectangle 6"/>
          <p:cNvSpPr>
            <a:spLocks noChangeArrowheads="1"/>
          </p:cNvSpPr>
          <p:nvPr/>
        </p:nvSpPr>
        <p:spPr bwMode="auto">
          <a:xfrm>
            <a:off x="1773238" y="2336800"/>
            <a:ext cx="319087"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S</a:t>
            </a:r>
          </a:p>
        </p:txBody>
      </p:sp>
      <p:sp>
        <p:nvSpPr>
          <p:cNvPr id="613383" name="Rectangle 7"/>
          <p:cNvSpPr>
            <a:spLocks noChangeArrowheads="1"/>
          </p:cNvSpPr>
          <p:nvPr/>
        </p:nvSpPr>
        <p:spPr bwMode="auto">
          <a:xfrm>
            <a:off x="1776413" y="2587625"/>
            <a:ext cx="442912"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Ca</a:t>
            </a:r>
          </a:p>
        </p:txBody>
      </p:sp>
      <p:sp>
        <p:nvSpPr>
          <p:cNvPr id="613384" name="Rectangle 8"/>
          <p:cNvSpPr>
            <a:spLocks noChangeArrowheads="1"/>
          </p:cNvSpPr>
          <p:nvPr/>
        </p:nvSpPr>
        <p:spPr bwMode="auto">
          <a:xfrm>
            <a:off x="5559425" y="2338388"/>
            <a:ext cx="4889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K</a:t>
            </a:r>
            <a:r>
              <a:rPr lang="en-US" sz="1600" b="1" i="1" baseline="30000">
                <a:solidFill>
                  <a:srgbClr val="0000FF"/>
                </a:solidFill>
              </a:rPr>
              <a:t>1+</a:t>
            </a:r>
          </a:p>
        </p:txBody>
      </p:sp>
      <p:sp>
        <p:nvSpPr>
          <p:cNvPr id="613385" name="Rectangle 9"/>
          <p:cNvSpPr>
            <a:spLocks noChangeArrowheads="1"/>
          </p:cNvSpPr>
          <p:nvPr/>
        </p:nvSpPr>
        <p:spPr bwMode="auto">
          <a:xfrm>
            <a:off x="5356225" y="2579688"/>
            <a:ext cx="387350" cy="336550"/>
          </a:xfrm>
          <a:prstGeom prst="rect">
            <a:avLst/>
          </a:prstGeom>
          <a:solidFill>
            <a:schemeClr val="bg1"/>
          </a:solidFill>
          <a:ln w="9525">
            <a:noFill/>
            <a:miter lim="800000"/>
            <a:headEnd/>
            <a:tailEnd/>
          </a:ln>
          <a:effectLst/>
        </p:spPr>
        <p:txBody>
          <a:bodyPr wrap="none">
            <a:spAutoFit/>
          </a:bodyPr>
          <a:lstStyle/>
          <a:p>
            <a:r>
              <a:rPr lang="en-US" sz="1600"/>
              <a:t> </a:t>
            </a:r>
            <a:r>
              <a:rPr lang="en-US" sz="1600" b="1" i="1">
                <a:solidFill>
                  <a:srgbClr val="0000FF"/>
                </a:solidFill>
              </a:rPr>
              <a:t>K</a:t>
            </a:r>
          </a:p>
        </p:txBody>
      </p:sp>
      <p:sp>
        <p:nvSpPr>
          <p:cNvPr id="613386" name="Rectangle 10"/>
          <p:cNvSpPr>
            <a:spLocks noChangeArrowheads="1"/>
          </p:cNvSpPr>
          <p:nvPr/>
        </p:nvSpPr>
        <p:spPr bwMode="auto">
          <a:xfrm>
            <a:off x="7256463" y="2336800"/>
            <a:ext cx="474662"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S</a:t>
            </a:r>
            <a:r>
              <a:rPr lang="en-US" sz="1600" b="1" i="1" baseline="30000">
                <a:solidFill>
                  <a:srgbClr val="0000FF"/>
                </a:solidFill>
              </a:rPr>
              <a:t>2–</a:t>
            </a:r>
          </a:p>
        </p:txBody>
      </p:sp>
      <p:sp>
        <p:nvSpPr>
          <p:cNvPr id="613387" name="Rectangle 11"/>
          <p:cNvSpPr>
            <a:spLocks noChangeArrowheads="1"/>
          </p:cNvSpPr>
          <p:nvPr/>
        </p:nvSpPr>
        <p:spPr bwMode="auto">
          <a:xfrm>
            <a:off x="7970838" y="2587625"/>
            <a:ext cx="4635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F</a:t>
            </a:r>
            <a:r>
              <a:rPr lang="en-US" sz="1600" b="1" i="1" baseline="30000">
                <a:solidFill>
                  <a:srgbClr val="0000FF"/>
                </a:solidFill>
              </a:rPr>
              <a:t>1–</a:t>
            </a:r>
          </a:p>
        </p:txBody>
      </p:sp>
      <p:sp>
        <p:nvSpPr>
          <p:cNvPr id="613388" name="Rectangle 12"/>
          <p:cNvSpPr>
            <a:spLocks noChangeArrowheads="1"/>
          </p:cNvSpPr>
          <p:nvPr/>
        </p:nvSpPr>
        <p:spPr bwMode="auto">
          <a:xfrm>
            <a:off x="2713038" y="3317875"/>
            <a:ext cx="601662"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Ca</a:t>
            </a:r>
            <a:r>
              <a:rPr lang="en-US" sz="1600" b="1" i="1" baseline="30000">
                <a:solidFill>
                  <a:srgbClr val="0000FF"/>
                </a:solidFill>
              </a:rPr>
              <a:t>2+</a:t>
            </a:r>
          </a:p>
        </p:txBody>
      </p:sp>
      <p:sp>
        <p:nvSpPr>
          <p:cNvPr id="613389" name="Rectangle 13"/>
          <p:cNvSpPr>
            <a:spLocks noChangeArrowheads="1"/>
          </p:cNvSpPr>
          <p:nvPr/>
        </p:nvSpPr>
        <p:spPr bwMode="auto">
          <a:xfrm>
            <a:off x="1774825" y="3559175"/>
            <a:ext cx="4635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F</a:t>
            </a:r>
            <a:r>
              <a:rPr lang="en-US" sz="1600" b="1" i="1" baseline="30000">
                <a:solidFill>
                  <a:srgbClr val="0000FF"/>
                </a:solidFill>
              </a:rPr>
              <a:t>1–</a:t>
            </a:r>
          </a:p>
        </p:txBody>
      </p:sp>
      <p:sp>
        <p:nvSpPr>
          <p:cNvPr id="613390" name="Rectangle 14"/>
          <p:cNvSpPr>
            <a:spLocks noChangeArrowheads="1"/>
          </p:cNvSpPr>
          <p:nvPr/>
        </p:nvSpPr>
        <p:spPr bwMode="auto">
          <a:xfrm>
            <a:off x="4508500" y="3317875"/>
            <a:ext cx="4889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C</a:t>
            </a:r>
            <a:r>
              <a:rPr lang="en-US" sz="1600" b="1" i="1" baseline="30000">
                <a:solidFill>
                  <a:srgbClr val="0000FF"/>
                </a:solidFill>
              </a:rPr>
              <a:t>4+</a:t>
            </a:r>
          </a:p>
        </p:txBody>
      </p:sp>
      <p:sp>
        <p:nvSpPr>
          <p:cNvPr id="613391" name="Rectangle 15"/>
          <p:cNvSpPr>
            <a:spLocks noChangeArrowheads="1"/>
          </p:cNvSpPr>
          <p:nvPr/>
        </p:nvSpPr>
        <p:spPr bwMode="auto">
          <a:xfrm>
            <a:off x="5449888" y="3567113"/>
            <a:ext cx="4635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F</a:t>
            </a:r>
            <a:r>
              <a:rPr lang="en-US" sz="1600" b="1" i="1" baseline="30000">
                <a:solidFill>
                  <a:srgbClr val="0000FF"/>
                </a:solidFill>
              </a:rPr>
              <a:t>1–</a:t>
            </a:r>
          </a:p>
        </p:txBody>
      </p:sp>
      <p:sp>
        <p:nvSpPr>
          <p:cNvPr id="613392" name="Rectangle 16"/>
          <p:cNvSpPr>
            <a:spLocks noChangeArrowheads="1"/>
          </p:cNvSpPr>
          <p:nvPr/>
        </p:nvSpPr>
        <p:spPr bwMode="auto">
          <a:xfrm>
            <a:off x="8212138" y="3317875"/>
            <a:ext cx="463550"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F</a:t>
            </a:r>
            <a:r>
              <a:rPr lang="en-US" sz="1600" b="1" i="1" baseline="30000">
                <a:solidFill>
                  <a:srgbClr val="0000FF"/>
                </a:solidFill>
              </a:rPr>
              <a:t>1–</a:t>
            </a:r>
          </a:p>
        </p:txBody>
      </p:sp>
      <p:sp>
        <p:nvSpPr>
          <p:cNvPr id="613393" name="Rectangle 17"/>
          <p:cNvSpPr>
            <a:spLocks noChangeArrowheads="1"/>
          </p:cNvSpPr>
          <p:nvPr/>
        </p:nvSpPr>
        <p:spPr bwMode="auto">
          <a:xfrm>
            <a:off x="8240713" y="3567113"/>
            <a:ext cx="579437"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Fe</a:t>
            </a:r>
            <a:r>
              <a:rPr lang="en-US" sz="1600" b="1" i="1" baseline="30000">
                <a:solidFill>
                  <a:srgbClr val="0000FF"/>
                </a:solidFill>
              </a:rPr>
              <a:t>3+</a:t>
            </a:r>
          </a:p>
        </p:txBody>
      </p:sp>
      <p:sp>
        <p:nvSpPr>
          <p:cNvPr id="613394" name="Rectangle 18"/>
          <p:cNvSpPr>
            <a:spLocks noChangeArrowheads="1"/>
          </p:cNvSpPr>
          <p:nvPr/>
        </p:nvSpPr>
        <p:spPr bwMode="auto">
          <a:xfrm>
            <a:off x="6791325" y="4016375"/>
            <a:ext cx="1514475" cy="336550"/>
          </a:xfrm>
          <a:prstGeom prst="rect">
            <a:avLst/>
          </a:prstGeom>
          <a:noFill/>
          <a:ln w="9525">
            <a:noFill/>
            <a:miter lim="800000"/>
            <a:headEnd/>
            <a:tailEnd/>
          </a:ln>
          <a:effectLst/>
        </p:spPr>
        <p:txBody>
          <a:bodyPr wrap="none">
            <a:spAutoFit/>
          </a:bodyPr>
          <a:lstStyle/>
          <a:p>
            <a:r>
              <a:rPr lang="en-US" sz="1600" b="1" i="1">
                <a:solidFill>
                  <a:srgbClr val="0000FF"/>
                </a:solidFill>
              </a:rPr>
              <a:t>ON THE LEFT</a:t>
            </a:r>
          </a:p>
        </p:txBody>
      </p:sp>
      <p:sp>
        <p:nvSpPr>
          <p:cNvPr id="613395" name="Rectangle 19"/>
          <p:cNvSpPr>
            <a:spLocks noChangeArrowheads="1"/>
          </p:cNvSpPr>
          <p:nvPr/>
        </p:nvSpPr>
        <p:spPr bwMode="auto">
          <a:xfrm>
            <a:off x="7129463" y="4481513"/>
            <a:ext cx="1639887" cy="336550"/>
          </a:xfrm>
          <a:prstGeom prst="rect">
            <a:avLst/>
          </a:prstGeom>
          <a:noFill/>
          <a:ln w="9525">
            <a:noFill/>
            <a:miter lim="800000"/>
            <a:headEnd/>
            <a:tailEnd/>
          </a:ln>
          <a:effectLst/>
        </p:spPr>
        <p:txBody>
          <a:bodyPr wrap="none">
            <a:spAutoFit/>
          </a:bodyPr>
          <a:lstStyle/>
          <a:p>
            <a:r>
              <a:rPr lang="en-US" sz="1600" b="1" i="1">
                <a:solidFill>
                  <a:srgbClr val="0000FF"/>
                </a:solidFill>
              </a:rPr>
              <a:t>ON THE RIGHT</a:t>
            </a:r>
          </a:p>
        </p:txBody>
      </p:sp>
      <p:sp>
        <p:nvSpPr>
          <p:cNvPr id="613396" name="Rectangle 20"/>
          <p:cNvSpPr>
            <a:spLocks noChangeArrowheads="1"/>
          </p:cNvSpPr>
          <p:nvPr/>
        </p:nvSpPr>
        <p:spPr bwMode="auto">
          <a:xfrm>
            <a:off x="1385888" y="5238750"/>
            <a:ext cx="6746875" cy="336550"/>
          </a:xfrm>
          <a:prstGeom prst="rect">
            <a:avLst/>
          </a:prstGeom>
          <a:noFill/>
          <a:ln w="9525">
            <a:noFill/>
            <a:miter lim="800000"/>
            <a:headEnd/>
            <a:tailEnd/>
          </a:ln>
          <a:effectLst/>
        </p:spPr>
        <p:txBody>
          <a:bodyPr wrap="none">
            <a:spAutoFit/>
          </a:bodyPr>
          <a:lstStyle/>
          <a:p>
            <a:r>
              <a:rPr lang="en-US" sz="1600" b="1" i="1">
                <a:solidFill>
                  <a:srgbClr val="0000FF"/>
                </a:solidFill>
              </a:rPr>
              <a:t>GOOD CONDUCTORS; MALLEABLE; DUCTILE; LUSTROUS SOLIDS</a:t>
            </a:r>
          </a:p>
        </p:txBody>
      </p:sp>
      <p:sp>
        <p:nvSpPr>
          <p:cNvPr id="613397" name="Rectangle 21"/>
          <p:cNvSpPr>
            <a:spLocks noChangeArrowheads="1"/>
          </p:cNvSpPr>
          <p:nvPr/>
        </p:nvSpPr>
        <p:spPr bwMode="auto">
          <a:xfrm>
            <a:off x="1384300" y="5826125"/>
            <a:ext cx="5894388" cy="336550"/>
          </a:xfrm>
          <a:prstGeom prst="rect">
            <a:avLst/>
          </a:prstGeom>
          <a:noFill/>
          <a:ln w="9525">
            <a:noFill/>
            <a:miter lim="800000"/>
            <a:headEnd/>
            <a:tailEnd/>
          </a:ln>
          <a:effectLst/>
        </p:spPr>
        <p:txBody>
          <a:bodyPr wrap="none">
            <a:spAutoFit/>
          </a:bodyPr>
          <a:lstStyle/>
          <a:p>
            <a:r>
              <a:rPr lang="en-US" sz="1600" b="1" i="1">
                <a:solidFill>
                  <a:srgbClr val="0000FF"/>
                </a:solidFill>
              </a:rPr>
              <a:t>GOOD INSULATORS; DULL, BRITTLE SOLIDS (OR GASES)</a:t>
            </a:r>
          </a:p>
        </p:txBody>
      </p:sp>
      <p:sp>
        <p:nvSpPr>
          <p:cNvPr id="613398" name="Rectangle 22"/>
          <p:cNvSpPr>
            <a:spLocks noChangeArrowheads="1"/>
          </p:cNvSpPr>
          <p:nvPr/>
        </p:nvSpPr>
        <p:spPr bwMode="auto">
          <a:xfrm>
            <a:off x="1382713" y="6435725"/>
            <a:ext cx="5189537" cy="336550"/>
          </a:xfrm>
          <a:prstGeom prst="rect">
            <a:avLst/>
          </a:prstGeom>
          <a:noFill/>
          <a:ln w="9525">
            <a:noFill/>
            <a:miter lim="800000"/>
            <a:headEnd/>
            <a:tailEnd/>
          </a:ln>
          <a:effectLst/>
        </p:spPr>
        <p:txBody>
          <a:bodyPr wrap="none">
            <a:spAutoFit/>
          </a:bodyPr>
          <a:lstStyle/>
          <a:p>
            <a:r>
              <a:rPr lang="en-US" sz="1600" b="1" i="1">
                <a:solidFill>
                  <a:srgbClr val="0000FF"/>
                </a:solidFill>
              </a:rPr>
              <a:t>PROPERTIES OF BOTH METALS AND NONMETALS</a:t>
            </a:r>
          </a:p>
        </p:txBody>
      </p:sp>
      <p:sp>
        <p:nvSpPr>
          <p:cNvPr id="613399" name="Oval 23">
            <a:hlinkClick r:id="rId3" action="ppaction://hlinksldjump"/>
          </p:cNvPr>
          <p:cNvSpPr>
            <a:spLocks noChangeArrowheads="1"/>
          </p:cNvSpPr>
          <p:nvPr/>
        </p:nvSpPr>
        <p:spPr bwMode="auto">
          <a:xfrm>
            <a:off x="1019175" y="3338513"/>
            <a:ext cx="312738" cy="312737"/>
          </a:xfrm>
          <a:prstGeom prst="ellipse">
            <a:avLst/>
          </a:prstGeom>
          <a:gradFill rotWithShape="1">
            <a:gsLst>
              <a:gs pos="0">
                <a:srgbClr val="FFFF00"/>
              </a:gs>
              <a:gs pos="100000">
                <a:srgbClr val="FF0000">
                  <a:alpha val="50000"/>
                </a:srgbClr>
              </a:gs>
            </a:gsLst>
            <a:path path="shape">
              <a:fillToRect l="50000" t="50000" r="50000" b="50000"/>
            </a:path>
          </a:gradFill>
          <a:ln w="9525">
            <a:solidFill>
              <a:srgbClr val="FF0000"/>
            </a:solidFill>
            <a:round/>
            <a:headEnd/>
            <a:tailEnd/>
          </a:ln>
          <a:effectLst/>
        </p:spPr>
        <p:txBody>
          <a:bodyPr wrap="none" anchor="ctr"/>
          <a:lstStyle/>
          <a:p>
            <a:pPr algn="ctr"/>
            <a:r>
              <a:rPr lang="en-US" sz="800" b="1"/>
              <a:t>LINK</a:t>
            </a:r>
          </a:p>
        </p:txBody>
      </p:sp>
      <p:sp>
        <p:nvSpPr>
          <p:cNvPr id="613400" name="Oval 24">
            <a:hlinkClick r:id="rId4" action="ppaction://hlinksldjump"/>
          </p:cNvPr>
          <p:cNvSpPr>
            <a:spLocks noChangeArrowheads="1"/>
          </p:cNvSpPr>
          <p:nvPr/>
        </p:nvSpPr>
        <p:spPr bwMode="auto">
          <a:xfrm>
            <a:off x="6484938" y="3340100"/>
            <a:ext cx="312737" cy="312738"/>
          </a:xfrm>
          <a:prstGeom prst="ellipse">
            <a:avLst/>
          </a:prstGeom>
          <a:gradFill rotWithShape="1">
            <a:gsLst>
              <a:gs pos="0">
                <a:srgbClr val="FFFF00"/>
              </a:gs>
              <a:gs pos="100000">
                <a:srgbClr val="FF0000">
                  <a:alpha val="50000"/>
                </a:srgbClr>
              </a:gs>
            </a:gsLst>
            <a:path path="shape">
              <a:fillToRect l="50000" t="50000" r="50000" b="50000"/>
            </a:path>
          </a:gradFill>
          <a:ln w="9525">
            <a:solidFill>
              <a:srgbClr val="FF0000"/>
            </a:solidFill>
            <a:round/>
            <a:headEnd/>
            <a:tailEnd/>
          </a:ln>
          <a:effectLst/>
        </p:spPr>
        <p:txBody>
          <a:bodyPr wrap="none" anchor="ctr"/>
          <a:lstStyle/>
          <a:p>
            <a:pPr algn="ctr"/>
            <a:r>
              <a:rPr lang="en-US" sz="800" b="1"/>
              <a:t>LINK</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3379"/>
                                        </p:tgtEl>
                                        <p:attrNameLst>
                                          <p:attrName>style.visibility</p:attrName>
                                        </p:attrNameLst>
                                      </p:cBhvr>
                                      <p:to>
                                        <p:strVal val="visible"/>
                                      </p:to>
                                    </p:set>
                                    <p:animEffect transition="in" filter="dissolve">
                                      <p:cBhvr>
                                        <p:cTn id="7" dur="500"/>
                                        <p:tgtEl>
                                          <p:spTgt spid="61337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3380"/>
                                        </p:tgtEl>
                                        <p:attrNameLst>
                                          <p:attrName>style.visibility</p:attrName>
                                        </p:attrNameLst>
                                      </p:cBhvr>
                                      <p:to>
                                        <p:strVal val="visible"/>
                                      </p:to>
                                    </p:set>
                                    <p:animEffect transition="in" filter="dissolve">
                                      <p:cBhvr>
                                        <p:cTn id="12" dur="500"/>
                                        <p:tgtEl>
                                          <p:spTgt spid="613380"/>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13379"/>
                                        </p:tgtEl>
                                        <p:attrNameLst>
                                          <p:attrName>style.opacity</p:attrName>
                                        </p:attrNameLst>
                                      </p:cBhvr>
                                      <p:to>
                                        <p:strVal val="0.5"/>
                                      </p:to>
                                    </p:set>
                                    <p:animEffect filter="image" prLst="opacity: 0.5">
                                      <p:cBhvr rctx="IE">
                                        <p:cTn id="16" dur="indefinite"/>
                                        <p:tgtEl>
                                          <p:spTgt spid="61337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13381"/>
                                        </p:tgtEl>
                                        <p:attrNameLst>
                                          <p:attrName>style.visibility</p:attrName>
                                        </p:attrNameLst>
                                      </p:cBhvr>
                                      <p:to>
                                        <p:strVal val="visible"/>
                                      </p:to>
                                    </p:set>
                                    <p:animEffect transition="in" filter="dissolve">
                                      <p:cBhvr>
                                        <p:cTn id="21" dur="500"/>
                                        <p:tgtEl>
                                          <p:spTgt spid="613381"/>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13380"/>
                                        </p:tgtEl>
                                        <p:attrNameLst>
                                          <p:attrName>style.opacity</p:attrName>
                                        </p:attrNameLst>
                                      </p:cBhvr>
                                      <p:to>
                                        <p:strVal val="0.5"/>
                                      </p:to>
                                    </p:set>
                                    <p:animEffect filter="image" prLst="opacity: 0.5">
                                      <p:cBhvr rctx="IE">
                                        <p:cTn id="25" dur="indefinite"/>
                                        <p:tgtEl>
                                          <p:spTgt spid="61338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13382"/>
                                        </p:tgtEl>
                                        <p:attrNameLst>
                                          <p:attrName>style.visibility</p:attrName>
                                        </p:attrNameLst>
                                      </p:cBhvr>
                                      <p:to>
                                        <p:strVal val="visible"/>
                                      </p:to>
                                    </p:set>
                                    <p:animEffect transition="in" filter="dissolve">
                                      <p:cBhvr>
                                        <p:cTn id="30" dur="500"/>
                                        <p:tgtEl>
                                          <p:spTgt spid="613382"/>
                                        </p:tgtEl>
                                      </p:cBhvr>
                                    </p:animEffect>
                                  </p:childTnLst>
                                </p:cTn>
                              </p:par>
                            </p:childTnLst>
                          </p:cTn>
                        </p:par>
                        <p:par>
                          <p:cTn id="31" fill="hold">
                            <p:stCondLst>
                              <p:cond delay="500"/>
                            </p:stCondLst>
                            <p:childTnLst>
                              <p:par>
                                <p:cTn id="32" presetID="9" presetClass="emph" presetSubtype="0" grpId="1" nodeType="afterEffect">
                                  <p:stCondLst>
                                    <p:cond delay="0"/>
                                  </p:stCondLst>
                                  <p:childTnLst>
                                    <p:set>
                                      <p:cBhvr rctx="PPT">
                                        <p:cTn id="33" dur="indefinite"/>
                                        <p:tgtEl>
                                          <p:spTgt spid="613381"/>
                                        </p:tgtEl>
                                        <p:attrNameLst>
                                          <p:attrName>style.opacity</p:attrName>
                                        </p:attrNameLst>
                                      </p:cBhvr>
                                      <p:to>
                                        <p:strVal val="0.5"/>
                                      </p:to>
                                    </p:set>
                                    <p:animEffect filter="image" prLst="opacity: 0.5">
                                      <p:cBhvr rctx="IE">
                                        <p:cTn id="34" dur="indefinite"/>
                                        <p:tgtEl>
                                          <p:spTgt spid="613381"/>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613383"/>
                                        </p:tgtEl>
                                        <p:attrNameLst>
                                          <p:attrName>style.visibility</p:attrName>
                                        </p:attrNameLst>
                                      </p:cBhvr>
                                      <p:to>
                                        <p:strVal val="visible"/>
                                      </p:to>
                                    </p:set>
                                    <p:animEffect transition="in" filter="dissolve">
                                      <p:cBhvr>
                                        <p:cTn id="39" dur="500"/>
                                        <p:tgtEl>
                                          <p:spTgt spid="61338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613384"/>
                                        </p:tgtEl>
                                        <p:attrNameLst>
                                          <p:attrName>style.visibility</p:attrName>
                                        </p:attrNameLst>
                                      </p:cBhvr>
                                      <p:to>
                                        <p:strVal val="visible"/>
                                      </p:to>
                                    </p:set>
                                    <p:animEffect transition="in" filter="dissolve">
                                      <p:cBhvr>
                                        <p:cTn id="44" dur="500"/>
                                        <p:tgtEl>
                                          <p:spTgt spid="613384"/>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613385"/>
                                        </p:tgtEl>
                                        <p:attrNameLst>
                                          <p:attrName>style.visibility</p:attrName>
                                        </p:attrNameLst>
                                      </p:cBhvr>
                                      <p:to>
                                        <p:strVal val="visible"/>
                                      </p:to>
                                    </p:set>
                                    <p:animEffect transition="in" filter="dissolve">
                                      <p:cBhvr>
                                        <p:cTn id="49" dur="500"/>
                                        <p:tgtEl>
                                          <p:spTgt spid="613385"/>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613386"/>
                                        </p:tgtEl>
                                        <p:attrNameLst>
                                          <p:attrName>style.visibility</p:attrName>
                                        </p:attrNameLst>
                                      </p:cBhvr>
                                      <p:to>
                                        <p:strVal val="visible"/>
                                      </p:to>
                                    </p:set>
                                    <p:animEffect transition="in" filter="dissolve">
                                      <p:cBhvr>
                                        <p:cTn id="54" dur="500"/>
                                        <p:tgtEl>
                                          <p:spTgt spid="61338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613387"/>
                                        </p:tgtEl>
                                        <p:attrNameLst>
                                          <p:attrName>style.visibility</p:attrName>
                                        </p:attrNameLst>
                                      </p:cBhvr>
                                      <p:to>
                                        <p:strVal val="visible"/>
                                      </p:to>
                                    </p:set>
                                    <p:animEffect transition="in" filter="dissolve">
                                      <p:cBhvr>
                                        <p:cTn id="59" dur="500"/>
                                        <p:tgtEl>
                                          <p:spTgt spid="613387"/>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613388"/>
                                        </p:tgtEl>
                                        <p:attrNameLst>
                                          <p:attrName>style.visibility</p:attrName>
                                        </p:attrNameLst>
                                      </p:cBhvr>
                                      <p:to>
                                        <p:strVal val="visible"/>
                                      </p:to>
                                    </p:set>
                                    <p:animEffect transition="in" filter="dissolve">
                                      <p:cBhvr>
                                        <p:cTn id="64" dur="500"/>
                                        <p:tgtEl>
                                          <p:spTgt spid="613388"/>
                                        </p:tgtEl>
                                      </p:cBhvr>
                                    </p:animEffect>
                                  </p:childTnLst>
                                </p:cTn>
                              </p:par>
                            </p:childTnLst>
                          </p:cTn>
                        </p:par>
                        <p:par>
                          <p:cTn id="65" fill="hold">
                            <p:stCondLst>
                              <p:cond delay="500"/>
                            </p:stCondLst>
                            <p:childTnLst>
                              <p:par>
                                <p:cTn id="66" presetID="9" presetClass="emph" presetSubtype="0" grpId="1" nodeType="afterEffect">
                                  <p:stCondLst>
                                    <p:cond delay="0"/>
                                  </p:stCondLst>
                                  <p:childTnLst>
                                    <p:set>
                                      <p:cBhvr rctx="PPT">
                                        <p:cTn id="67" dur="indefinite"/>
                                        <p:tgtEl>
                                          <p:spTgt spid="613382"/>
                                        </p:tgtEl>
                                        <p:attrNameLst>
                                          <p:attrName>style.opacity</p:attrName>
                                        </p:attrNameLst>
                                      </p:cBhvr>
                                      <p:to>
                                        <p:strVal val="0.5"/>
                                      </p:to>
                                    </p:set>
                                    <p:animEffect filter="image" prLst="opacity: 0.5">
                                      <p:cBhvr rctx="IE">
                                        <p:cTn id="68" dur="indefinite"/>
                                        <p:tgtEl>
                                          <p:spTgt spid="613382"/>
                                        </p:tgtEl>
                                      </p:cBhvr>
                                    </p:animEffect>
                                  </p:childTnLst>
                                </p:cTn>
                              </p:par>
                              <p:par>
                                <p:cTn id="69" presetID="9" presetClass="emph" presetSubtype="0" grpId="1" nodeType="withEffect">
                                  <p:stCondLst>
                                    <p:cond delay="0"/>
                                  </p:stCondLst>
                                  <p:childTnLst>
                                    <p:set>
                                      <p:cBhvr rctx="PPT">
                                        <p:cTn id="70" dur="indefinite"/>
                                        <p:tgtEl>
                                          <p:spTgt spid="613383"/>
                                        </p:tgtEl>
                                        <p:attrNameLst>
                                          <p:attrName>style.opacity</p:attrName>
                                        </p:attrNameLst>
                                      </p:cBhvr>
                                      <p:to>
                                        <p:strVal val="0.5"/>
                                      </p:to>
                                    </p:set>
                                    <p:animEffect filter="image" prLst="opacity: 0.5">
                                      <p:cBhvr rctx="IE">
                                        <p:cTn id="71" dur="indefinite"/>
                                        <p:tgtEl>
                                          <p:spTgt spid="613383"/>
                                        </p:tgtEl>
                                      </p:cBhvr>
                                    </p:animEffect>
                                  </p:childTnLst>
                                </p:cTn>
                              </p:par>
                              <p:par>
                                <p:cTn id="72" presetID="9" presetClass="emph" presetSubtype="0" grpId="1" nodeType="withEffect">
                                  <p:stCondLst>
                                    <p:cond delay="0"/>
                                  </p:stCondLst>
                                  <p:childTnLst>
                                    <p:set>
                                      <p:cBhvr rctx="PPT">
                                        <p:cTn id="73" dur="indefinite"/>
                                        <p:tgtEl>
                                          <p:spTgt spid="613384"/>
                                        </p:tgtEl>
                                        <p:attrNameLst>
                                          <p:attrName>style.opacity</p:attrName>
                                        </p:attrNameLst>
                                      </p:cBhvr>
                                      <p:to>
                                        <p:strVal val="0.5"/>
                                      </p:to>
                                    </p:set>
                                    <p:animEffect filter="image" prLst="opacity: 0.5">
                                      <p:cBhvr rctx="IE">
                                        <p:cTn id="74" dur="indefinite"/>
                                        <p:tgtEl>
                                          <p:spTgt spid="613384"/>
                                        </p:tgtEl>
                                      </p:cBhvr>
                                    </p:animEffect>
                                  </p:childTnLst>
                                </p:cTn>
                              </p:par>
                              <p:par>
                                <p:cTn id="75" presetID="9" presetClass="emph" presetSubtype="0" grpId="1" nodeType="withEffect">
                                  <p:stCondLst>
                                    <p:cond delay="0"/>
                                  </p:stCondLst>
                                  <p:childTnLst>
                                    <p:set>
                                      <p:cBhvr rctx="PPT">
                                        <p:cTn id="76" dur="indefinite"/>
                                        <p:tgtEl>
                                          <p:spTgt spid="613385"/>
                                        </p:tgtEl>
                                        <p:attrNameLst>
                                          <p:attrName>style.opacity</p:attrName>
                                        </p:attrNameLst>
                                      </p:cBhvr>
                                      <p:to>
                                        <p:strVal val="0.5"/>
                                      </p:to>
                                    </p:set>
                                    <p:animEffect filter="image" prLst="opacity: 0.5">
                                      <p:cBhvr rctx="IE">
                                        <p:cTn id="77" dur="indefinite"/>
                                        <p:tgtEl>
                                          <p:spTgt spid="613385"/>
                                        </p:tgtEl>
                                      </p:cBhvr>
                                    </p:animEffect>
                                  </p:childTnLst>
                                </p:cTn>
                              </p:par>
                              <p:par>
                                <p:cTn id="78" presetID="9" presetClass="emph" presetSubtype="0" grpId="1" nodeType="withEffect">
                                  <p:stCondLst>
                                    <p:cond delay="0"/>
                                  </p:stCondLst>
                                  <p:childTnLst>
                                    <p:set>
                                      <p:cBhvr rctx="PPT">
                                        <p:cTn id="79" dur="indefinite"/>
                                        <p:tgtEl>
                                          <p:spTgt spid="613386"/>
                                        </p:tgtEl>
                                        <p:attrNameLst>
                                          <p:attrName>style.opacity</p:attrName>
                                        </p:attrNameLst>
                                      </p:cBhvr>
                                      <p:to>
                                        <p:strVal val="0.5"/>
                                      </p:to>
                                    </p:set>
                                    <p:animEffect filter="image" prLst="opacity: 0.5">
                                      <p:cBhvr rctx="IE">
                                        <p:cTn id="80" dur="indefinite"/>
                                        <p:tgtEl>
                                          <p:spTgt spid="613386"/>
                                        </p:tgtEl>
                                      </p:cBhvr>
                                    </p:animEffect>
                                  </p:childTnLst>
                                </p:cTn>
                              </p:par>
                              <p:par>
                                <p:cTn id="81" presetID="9" presetClass="emph" presetSubtype="0" grpId="1" nodeType="withEffect">
                                  <p:stCondLst>
                                    <p:cond delay="0"/>
                                  </p:stCondLst>
                                  <p:childTnLst>
                                    <p:set>
                                      <p:cBhvr rctx="PPT">
                                        <p:cTn id="82" dur="indefinite"/>
                                        <p:tgtEl>
                                          <p:spTgt spid="613387"/>
                                        </p:tgtEl>
                                        <p:attrNameLst>
                                          <p:attrName>style.opacity</p:attrName>
                                        </p:attrNameLst>
                                      </p:cBhvr>
                                      <p:to>
                                        <p:strVal val="0.5"/>
                                      </p:to>
                                    </p:set>
                                    <p:animEffect filter="image" prLst="opacity: 0.5">
                                      <p:cBhvr rctx="IE">
                                        <p:cTn id="83" dur="indefinite"/>
                                        <p:tgtEl>
                                          <p:spTgt spid="613387"/>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0" fill="hold" grpId="0" nodeType="clickEffect">
                                  <p:stCondLst>
                                    <p:cond delay="0"/>
                                  </p:stCondLst>
                                  <p:childTnLst>
                                    <p:set>
                                      <p:cBhvr>
                                        <p:cTn id="87" dur="1" fill="hold">
                                          <p:stCondLst>
                                            <p:cond delay="0"/>
                                          </p:stCondLst>
                                        </p:cTn>
                                        <p:tgtEl>
                                          <p:spTgt spid="613399"/>
                                        </p:tgtEl>
                                        <p:attrNameLst>
                                          <p:attrName>style.visibility</p:attrName>
                                        </p:attrNameLst>
                                      </p:cBhvr>
                                      <p:to>
                                        <p:strVal val="visible"/>
                                      </p:to>
                                    </p:set>
                                    <p:anim calcmode="lin" valueType="num">
                                      <p:cBhvr>
                                        <p:cTn id="88" dur="500" fill="hold"/>
                                        <p:tgtEl>
                                          <p:spTgt spid="613399"/>
                                        </p:tgtEl>
                                        <p:attrNameLst>
                                          <p:attrName>ppt_w</p:attrName>
                                        </p:attrNameLst>
                                      </p:cBhvr>
                                      <p:tavLst>
                                        <p:tav tm="0">
                                          <p:val>
                                            <p:fltVal val="0"/>
                                          </p:val>
                                        </p:tav>
                                        <p:tav tm="100000">
                                          <p:val>
                                            <p:strVal val="#ppt_w"/>
                                          </p:val>
                                        </p:tav>
                                      </p:tavLst>
                                    </p:anim>
                                    <p:anim calcmode="lin" valueType="num">
                                      <p:cBhvr>
                                        <p:cTn id="89" dur="500" fill="hold"/>
                                        <p:tgtEl>
                                          <p:spTgt spid="613399"/>
                                        </p:tgtEl>
                                        <p:attrNameLst>
                                          <p:attrName>ppt_h</p:attrName>
                                        </p:attrNameLst>
                                      </p:cBhvr>
                                      <p:tavLst>
                                        <p:tav tm="0">
                                          <p:val>
                                            <p:fltVal val="0"/>
                                          </p:val>
                                        </p:tav>
                                        <p:tav tm="100000">
                                          <p:val>
                                            <p:strVal val="#ppt_h"/>
                                          </p:val>
                                        </p:tav>
                                      </p:tavLst>
                                    </p:anim>
                                    <p:animEffect transition="in" filter="fade">
                                      <p:cBhvr>
                                        <p:cTn id="90" dur="500"/>
                                        <p:tgtEl>
                                          <p:spTgt spid="613399"/>
                                        </p:tgtEl>
                                      </p:cBhvr>
                                    </p:animEffect>
                                  </p:childTnLst>
                                </p:cTn>
                              </p:par>
                            </p:childTnLst>
                          </p:cTn>
                        </p:par>
                      </p:childTnLst>
                    </p:cTn>
                  </p:par>
                  <p:par>
                    <p:cTn id="91" fill="hold">
                      <p:stCondLst>
                        <p:cond delay="indefinite"/>
                      </p:stCondLst>
                      <p:childTnLst>
                        <p:par>
                          <p:cTn id="92" fill="hold">
                            <p:stCondLst>
                              <p:cond delay="0"/>
                            </p:stCondLst>
                            <p:childTnLst>
                              <p:par>
                                <p:cTn id="93" presetID="9" presetClass="entr" presetSubtype="0" fill="hold" grpId="0" nodeType="clickEffect">
                                  <p:stCondLst>
                                    <p:cond delay="0"/>
                                  </p:stCondLst>
                                  <p:childTnLst>
                                    <p:set>
                                      <p:cBhvr>
                                        <p:cTn id="94" dur="1" fill="hold">
                                          <p:stCondLst>
                                            <p:cond delay="0"/>
                                          </p:stCondLst>
                                        </p:cTn>
                                        <p:tgtEl>
                                          <p:spTgt spid="613389"/>
                                        </p:tgtEl>
                                        <p:attrNameLst>
                                          <p:attrName>style.visibility</p:attrName>
                                        </p:attrNameLst>
                                      </p:cBhvr>
                                      <p:to>
                                        <p:strVal val="visible"/>
                                      </p:to>
                                    </p:set>
                                    <p:animEffect transition="in" filter="dissolve">
                                      <p:cBhvr>
                                        <p:cTn id="95" dur="500"/>
                                        <p:tgtEl>
                                          <p:spTgt spid="613389"/>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613390"/>
                                        </p:tgtEl>
                                        <p:attrNameLst>
                                          <p:attrName>style.visibility</p:attrName>
                                        </p:attrNameLst>
                                      </p:cBhvr>
                                      <p:to>
                                        <p:strVal val="visible"/>
                                      </p:to>
                                    </p:set>
                                    <p:animEffect transition="in" filter="dissolve">
                                      <p:cBhvr>
                                        <p:cTn id="100" dur="500"/>
                                        <p:tgtEl>
                                          <p:spTgt spid="613390"/>
                                        </p:tgtEl>
                                      </p:cBhvr>
                                    </p:animEffect>
                                  </p:childTnLst>
                                </p:cTn>
                              </p:par>
                            </p:childTnLst>
                          </p:cTn>
                        </p:par>
                      </p:childTnLst>
                    </p:cTn>
                  </p:par>
                  <p:par>
                    <p:cTn id="101" fill="hold">
                      <p:stCondLst>
                        <p:cond delay="indefinite"/>
                      </p:stCondLst>
                      <p:childTnLst>
                        <p:par>
                          <p:cTn id="102" fill="hold">
                            <p:stCondLst>
                              <p:cond delay="0"/>
                            </p:stCondLst>
                            <p:childTnLst>
                              <p:par>
                                <p:cTn id="103" presetID="9" presetClass="entr" presetSubtype="0" fill="hold" grpId="0" nodeType="clickEffect">
                                  <p:stCondLst>
                                    <p:cond delay="0"/>
                                  </p:stCondLst>
                                  <p:childTnLst>
                                    <p:set>
                                      <p:cBhvr>
                                        <p:cTn id="104" dur="1" fill="hold">
                                          <p:stCondLst>
                                            <p:cond delay="0"/>
                                          </p:stCondLst>
                                        </p:cTn>
                                        <p:tgtEl>
                                          <p:spTgt spid="613391"/>
                                        </p:tgtEl>
                                        <p:attrNameLst>
                                          <p:attrName>style.visibility</p:attrName>
                                        </p:attrNameLst>
                                      </p:cBhvr>
                                      <p:to>
                                        <p:strVal val="visible"/>
                                      </p:to>
                                    </p:set>
                                    <p:animEffect transition="in" filter="dissolve">
                                      <p:cBhvr>
                                        <p:cTn id="105" dur="500"/>
                                        <p:tgtEl>
                                          <p:spTgt spid="613391"/>
                                        </p:tgtEl>
                                      </p:cBhvr>
                                    </p:animEffect>
                                  </p:childTnLst>
                                </p:cTn>
                              </p:par>
                            </p:childTnLst>
                          </p:cTn>
                        </p:par>
                      </p:childTnLst>
                    </p:cTn>
                  </p:par>
                  <p:par>
                    <p:cTn id="106" fill="hold">
                      <p:stCondLst>
                        <p:cond delay="indefinite"/>
                      </p:stCondLst>
                      <p:childTnLst>
                        <p:par>
                          <p:cTn id="107" fill="hold">
                            <p:stCondLst>
                              <p:cond delay="0"/>
                            </p:stCondLst>
                            <p:childTnLst>
                              <p:par>
                                <p:cTn id="108" presetID="9" presetClass="entr" presetSubtype="0" fill="hold" grpId="0" nodeType="clickEffect">
                                  <p:stCondLst>
                                    <p:cond delay="0"/>
                                  </p:stCondLst>
                                  <p:childTnLst>
                                    <p:set>
                                      <p:cBhvr>
                                        <p:cTn id="109" dur="1" fill="hold">
                                          <p:stCondLst>
                                            <p:cond delay="0"/>
                                          </p:stCondLst>
                                        </p:cTn>
                                        <p:tgtEl>
                                          <p:spTgt spid="613392"/>
                                        </p:tgtEl>
                                        <p:attrNameLst>
                                          <p:attrName>style.visibility</p:attrName>
                                        </p:attrNameLst>
                                      </p:cBhvr>
                                      <p:to>
                                        <p:strVal val="visible"/>
                                      </p:to>
                                    </p:set>
                                    <p:animEffect transition="in" filter="dissolve">
                                      <p:cBhvr>
                                        <p:cTn id="110" dur="500"/>
                                        <p:tgtEl>
                                          <p:spTgt spid="613392"/>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0" fill="hold" grpId="0" nodeType="clickEffect">
                                  <p:stCondLst>
                                    <p:cond delay="0"/>
                                  </p:stCondLst>
                                  <p:childTnLst>
                                    <p:set>
                                      <p:cBhvr>
                                        <p:cTn id="114" dur="1" fill="hold">
                                          <p:stCondLst>
                                            <p:cond delay="0"/>
                                          </p:stCondLst>
                                        </p:cTn>
                                        <p:tgtEl>
                                          <p:spTgt spid="613400"/>
                                        </p:tgtEl>
                                        <p:attrNameLst>
                                          <p:attrName>style.visibility</p:attrName>
                                        </p:attrNameLst>
                                      </p:cBhvr>
                                      <p:to>
                                        <p:strVal val="visible"/>
                                      </p:to>
                                    </p:set>
                                    <p:anim calcmode="lin" valueType="num">
                                      <p:cBhvr>
                                        <p:cTn id="115" dur="500" fill="hold"/>
                                        <p:tgtEl>
                                          <p:spTgt spid="613400"/>
                                        </p:tgtEl>
                                        <p:attrNameLst>
                                          <p:attrName>ppt_w</p:attrName>
                                        </p:attrNameLst>
                                      </p:cBhvr>
                                      <p:tavLst>
                                        <p:tav tm="0">
                                          <p:val>
                                            <p:fltVal val="0"/>
                                          </p:val>
                                        </p:tav>
                                        <p:tav tm="100000">
                                          <p:val>
                                            <p:strVal val="#ppt_w"/>
                                          </p:val>
                                        </p:tav>
                                      </p:tavLst>
                                    </p:anim>
                                    <p:anim calcmode="lin" valueType="num">
                                      <p:cBhvr>
                                        <p:cTn id="116" dur="500" fill="hold"/>
                                        <p:tgtEl>
                                          <p:spTgt spid="613400"/>
                                        </p:tgtEl>
                                        <p:attrNameLst>
                                          <p:attrName>ppt_h</p:attrName>
                                        </p:attrNameLst>
                                      </p:cBhvr>
                                      <p:tavLst>
                                        <p:tav tm="0">
                                          <p:val>
                                            <p:fltVal val="0"/>
                                          </p:val>
                                        </p:tav>
                                        <p:tav tm="100000">
                                          <p:val>
                                            <p:strVal val="#ppt_h"/>
                                          </p:val>
                                        </p:tav>
                                      </p:tavLst>
                                    </p:anim>
                                    <p:animEffect transition="in" filter="fade">
                                      <p:cBhvr>
                                        <p:cTn id="117" dur="500"/>
                                        <p:tgtEl>
                                          <p:spTgt spid="613400"/>
                                        </p:tgtEl>
                                      </p:cBhvr>
                                    </p:animEffect>
                                  </p:childTnLst>
                                </p:cTn>
                              </p:par>
                            </p:childTnLst>
                          </p:cTn>
                        </p:par>
                      </p:childTnLst>
                    </p:cTn>
                  </p:par>
                  <p:par>
                    <p:cTn id="118" fill="hold">
                      <p:stCondLst>
                        <p:cond delay="indefinite"/>
                      </p:stCondLst>
                      <p:childTnLst>
                        <p:par>
                          <p:cTn id="119" fill="hold">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613393"/>
                                        </p:tgtEl>
                                        <p:attrNameLst>
                                          <p:attrName>style.visibility</p:attrName>
                                        </p:attrNameLst>
                                      </p:cBhvr>
                                      <p:to>
                                        <p:strVal val="visible"/>
                                      </p:to>
                                    </p:set>
                                    <p:animEffect transition="in" filter="dissolve">
                                      <p:cBhvr>
                                        <p:cTn id="122" dur="500"/>
                                        <p:tgtEl>
                                          <p:spTgt spid="613393"/>
                                        </p:tgtEl>
                                      </p:cBhvr>
                                    </p:animEffect>
                                  </p:childTnLst>
                                </p:cTn>
                              </p:par>
                            </p:childTnLst>
                          </p:cTn>
                        </p:par>
                      </p:childTnLst>
                    </p:cTn>
                  </p:par>
                  <p:par>
                    <p:cTn id="123" fill="hold">
                      <p:stCondLst>
                        <p:cond delay="indefinite"/>
                      </p:stCondLst>
                      <p:childTnLst>
                        <p:par>
                          <p:cTn id="124" fill="hold">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613394"/>
                                        </p:tgtEl>
                                        <p:attrNameLst>
                                          <p:attrName>style.visibility</p:attrName>
                                        </p:attrNameLst>
                                      </p:cBhvr>
                                      <p:to>
                                        <p:strVal val="visible"/>
                                      </p:to>
                                    </p:set>
                                    <p:animEffect transition="in" filter="dissolve">
                                      <p:cBhvr>
                                        <p:cTn id="127" dur="500"/>
                                        <p:tgtEl>
                                          <p:spTgt spid="613394"/>
                                        </p:tgtEl>
                                      </p:cBhvr>
                                    </p:animEffect>
                                  </p:childTnLst>
                                </p:cTn>
                              </p:par>
                            </p:childTnLst>
                          </p:cTn>
                        </p:par>
                        <p:par>
                          <p:cTn id="128" fill="hold">
                            <p:stCondLst>
                              <p:cond delay="500"/>
                            </p:stCondLst>
                            <p:childTnLst>
                              <p:par>
                                <p:cTn id="129" presetID="9" presetClass="emph" presetSubtype="0" grpId="1" nodeType="afterEffect">
                                  <p:stCondLst>
                                    <p:cond delay="0"/>
                                  </p:stCondLst>
                                  <p:childTnLst>
                                    <p:set>
                                      <p:cBhvr rctx="PPT">
                                        <p:cTn id="130" dur="indefinite"/>
                                        <p:tgtEl>
                                          <p:spTgt spid="613388"/>
                                        </p:tgtEl>
                                        <p:attrNameLst>
                                          <p:attrName>style.opacity</p:attrName>
                                        </p:attrNameLst>
                                      </p:cBhvr>
                                      <p:to>
                                        <p:strVal val="0.5"/>
                                      </p:to>
                                    </p:set>
                                    <p:animEffect filter="image" prLst="opacity: 0.5">
                                      <p:cBhvr rctx="IE">
                                        <p:cTn id="131" dur="indefinite"/>
                                        <p:tgtEl>
                                          <p:spTgt spid="613388"/>
                                        </p:tgtEl>
                                      </p:cBhvr>
                                    </p:animEffect>
                                  </p:childTnLst>
                                </p:cTn>
                              </p:par>
                              <p:par>
                                <p:cTn id="132" presetID="9" presetClass="emph" presetSubtype="0" grpId="1" nodeType="withEffect">
                                  <p:stCondLst>
                                    <p:cond delay="0"/>
                                  </p:stCondLst>
                                  <p:childTnLst>
                                    <p:set>
                                      <p:cBhvr rctx="PPT">
                                        <p:cTn id="133" dur="indefinite"/>
                                        <p:tgtEl>
                                          <p:spTgt spid="613389"/>
                                        </p:tgtEl>
                                        <p:attrNameLst>
                                          <p:attrName>style.opacity</p:attrName>
                                        </p:attrNameLst>
                                      </p:cBhvr>
                                      <p:to>
                                        <p:strVal val="0.5"/>
                                      </p:to>
                                    </p:set>
                                    <p:animEffect filter="image" prLst="opacity: 0.5">
                                      <p:cBhvr rctx="IE">
                                        <p:cTn id="134" dur="indefinite"/>
                                        <p:tgtEl>
                                          <p:spTgt spid="613389"/>
                                        </p:tgtEl>
                                      </p:cBhvr>
                                    </p:animEffect>
                                  </p:childTnLst>
                                </p:cTn>
                              </p:par>
                              <p:par>
                                <p:cTn id="135" presetID="9" presetClass="emph" presetSubtype="0" grpId="1" nodeType="withEffect">
                                  <p:stCondLst>
                                    <p:cond delay="0"/>
                                  </p:stCondLst>
                                  <p:childTnLst>
                                    <p:set>
                                      <p:cBhvr rctx="PPT">
                                        <p:cTn id="136" dur="indefinite"/>
                                        <p:tgtEl>
                                          <p:spTgt spid="613390"/>
                                        </p:tgtEl>
                                        <p:attrNameLst>
                                          <p:attrName>style.opacity</p:attrName>
                                        </p:attrNameLst>
                                      </p:cBhvr>
                                      <p:to>
                                        <p:strVal val="0.5"/>
                                      </p:to>
                                    </p:set>
                                    <p:animEffect filter="image" prLst="opacity: 0.5">
                                      <p:cBhvr rctx="IE">
                                        <p:cTn id="137" dur="indefinite"/>
                                        <p:tgtEl>
                                          <p:spTgt spid="613390"/>
                                        </p:tgtEl>
                                      </p:cBhvr>
                                    </p:animEffect>
                                  </p:childTnLst>
                                </p:cTn>
                              </p:par>
                              <p:par>
                                <p:cTn id="138" presetID="9" presetClass="emph" presetSubtype="0" grpId="1" nodeType="withEffect">
                                  <p:stCondLst>
                                    <p:cond delay="0"/>
                                  </p:stCondLst>
                                  <p:childTnLst>
                                    <p:set>
                                      <p:cBhvr rctx="PPT">
                                        <p:cTn id="139" dur="indefinite"/>
                                        <p:tgtEl>
                                          <p:spTgt spid="613391"/>
                                        </p:tgtEl>
                                        <p:attrNameLst>
                                          <p:attrName>style.opacity</p:attrName>
                                        </p:attrNameLst>
                                      </p:cBhvr>
                                      <p:to>
                                        <p:strVal val="0.5"/>
                                      </p:to>
                                    </p:set>
                                    <p:animEffect filter="image" prLst="opacity: 0.5">
                                      <p:cBhvr rctx="IE">
                                        <p:cTn id="140" dur="indefinite"/>
                                        <p:tgtEl>
                                          <p:spTgt spid="613391"/>
                                        </p:tgtEl>
                                      </p:cBhvr>
                                    </p:animEffect>
                                  </p:childTnLst>
                                </p:cTn>
                              </p:par>
                              <p:par>
                                <p:cTn id="141" presetID="9" presetClass="emph" presetSubtype="0" grpId="1" nodeType="withEffect">
                                  <p:stCondLst>
                                    <p:cond delay="0"/>
                                  </p:stCondLst>
                                  <p:childTnLst>
                                    <p:set>
                                      <p:cBhvr rctx="PPT">
                                        <p:cTn id="142" dur="indefinite"/>
                                        <p:tgtEl>
                                          <p:spTgt spid="613392"/>
                                        </p:tgtEl>
                                        <p:attrNameLst>
                                          <p:attrName>style.opacity</p:attrName>
                                        </p:attrNameLst>
                                      </p:cBhvr>
                                      <p:to>
                                        <p:strVal val="0.5"/>
                                      </p:to>
                                    </p:set>
                                    <p:animEffect filter="image" prLst="opacity: 0.5">
                                      <p:cBhvr rctx="IE">
                                        <p:cTn id="143" dur="indefinite"/>
                                        <p:tgtEl>
                                          <p:spTgt spid="613392"/>
                                        </p:tgtEl>
                                      </p:cBhvr>
                                    </p:animEffect>
                                  </p:childTnLst>
                                </p:cTn>
                              </p:par>
                              <p:par>
                                <p:cTn id="144" presetID="9" presetClass="emph" presetSubtype="0" grpId="1" nodeType="withEffect">
                                  <p:stCondLst>
                                    <p:cond delay="0"/>
                                  </p:stCondLst>
                                  <p:childTnLst>
                                    <p:set>
                                      <p:cBhvr rctx="PPT">
                                        <p:cTn id="145" dur="indefinite"/>
                                        <p:tgtEl>
                                          <p:spTgt spid="613393"/>
                                        </p:tgtEl>
                                        <p:attrNameLst>
                                          <p:attrName>style.opacity</p:attrName>
                                        </p:attrNameLst>
                                      </p:cBhvr>
                                      <p:to>
                                        <p:strVal val="0.5"/>
                                      </p:to>
                                    </p:set>
                                    <p:animEffect filter="image" prLst="opacity: 0.5">
                                      <p:cBhvr rctx="IE">
                                        <p:cTn id="146" dur="indefinite"/>
                                        <p:tgtEl>
                                          <p:spTgt spid="613393"/>
                                        </p:tgtEl>
                                      </p:cBhvr>
                                    </p:animEffect>
                                  </p:childTnLst>
                                </p:cTn>
                              </p:par>
                            </p:childTnLst>
                          </p:cTn>
                        </p:par>
                      </p:childTnLst>
                    </p:cTn>
                  </p:par>
                  <p:par>
                    <p:cTn id="147" fill="hold">
                      <p:stCondLst>
                        <p:cond delay="indefinite"/>
                      </p:stCondLst>
                      <p:childTnLst>
                        <p:par>
                          <p:cTn id="148" fill="hold">
                            <p:stCondLst>
                              <p:cond delay="0"/>
                            </p:stCondLst>
                            <p:childTnLst>
                              <p:par>
                                <p:cTn id="149" presetID="9" presetClass="entr" presetSubtype="0" fill="hold" grpId="0" nodeType="clickEffect">
                                  <p:stCondLst>
                                    <p:cond delay="0"/>
                                  </p:stCondLst>
                                  <p:childTnLst>
                                    <p:set>
                                      <p:cBhvr>
                                        <p:cTn id="150" dur="1" fill="hold">
                                          <p:stCondLst>
                                            <p:cond delay="0"/>
                                          </p:stCondLst>
                                        </p:cTn>
                                        <p:tgtEl>
                                          <p:spTgt spid="613395"/>
                                        </p:tgtEl>
                                        <p:attrNameLst>
                                          <p:attrName>style.visibility</p:attrName>
                                        </p:attrNameLst>
                                      </p:cBhvr>
                                      <p:to>
                                        <p:strVal val="visible"/>
                                      </p:to>
                                    </p:set>
                                    <p:animEffect transition="in" filter="dissolve">
                                      <p:cBhvr>
                                        <p:cTn id="151" dur="500"/>
                                        <p:tgtEl>
                                          <p:spTgt spid="613395"/>
                                        </p:tgtEl>
                                      </p:cBhvr>
                                    </p:animEffect>
                                  </p:childTnLst>
                                </p:cTn>
                              </p:par>
                            </p:childTnLst>
                          </p:cTn>
                        </p:par>
                        <p:par>
                          <p:cTn id="152" fill="hold">
                            <p:stCondLst>
                              <p:cond delay="500"/>
                            </p:stCondLst>
                            <p:childTnLst>
                              <p:par>
                                <p:cTn id="153" presetID="9" presetClass="emph" presetSubtype="0" grpId="1" nodeType="afterEffect">
                                  <p:stCondLst>
                                    <p:cond delay="0"/>
                                  </p:stCondLst>
                                  <p:childTnLst>
                                    <p:set>
                                      <p:cBhvr rctx="PPT">
                                        <p:cTn id="154" dur="indefinite"/>
                                        <p:tgtEl>
                                          <p:spTgt spid="613394"/>
                                        </p:tgtEl>
                                        <p:attrNameLst>
                                          <p:attrName>style.opacity</p:attrName>
                                        </p:attrNameLst>
                                      </p:cBhvr>
                                      <p:to>
                                        <p:strVal val="0.5"/>
                                      </p:to>
                                    </p:set>
                                    <p:animEffect filter="image" prLst="opacity: 0.5">
                                      <p:cBhvr rctx="IE">
                                        <p:cTn id="155" dur="indefinite"/>
                                        <p:tgtEl>
                                          <p:spTgt spid="613394"/>
                                        </p:tgtEl>
                                      </p:cBhvr>
                                    </p:animEffect>
                                  </p:childTnLst>
                                </p:cTn>
                              </p:par>
                            </p:childTnLst>
                          </p:cTn>
                        </p:par>
                      </p:childTnLst>
                    </p:cTn>
                  </p:par>
                  <p:par>
                    <p:cTn id="156" fill="hold">
                      <p:stCondLst>
                        <p:cond delay="indefinite"/>
                      </p:stCondLst>
                      <p:childTnLst>
                        <p:par>
                          <p:cTn id="157" fill="hold">
                            <p:stCondLst>
                              <p:cond delay="0"/>
                            </p:stCondLst>
                            <p:childTnLst>
                              <p:par>
                                <p:cTn id="158" presetID="9" presetClass="entr" presetSubtype="0" fill="hold" grpId="0" nodeType="clickEffect">
                                  <p:stCondLst>
                                    <p:cond delay="0"/>
                                  </p:stCondLst>
                                  <p:childTnLst>
                                    <p:set>
                                      <p:cBhvr>
                                        <p:cTn id="159" dur="1" fill="hold">
                                          <p:stCondLst>
                                            <p:cond delay="0"/>
                                          </p:stCondLst>
                                        </p:cTn>
                                        <p:tgtEl>
                                          <p:spTgt spid="613396">
                                            <p:txEl>
                                              <p:pRg st="0" end="0"/>
                                            </p:txEl>
                                          </p:spTgt>
                                        </p:tgtEl>
                                        <p:attrNameLst>
                                          <p:attrName>style.visibility</p:attrName>
                                        </p:attrNameLst>
                                      </p:cBhvr>
                                      <p:to>
                                        <p:strVal val="visible"/>
                                      </p:to>
                                    </p:set>
                                    <p:animEffect transition="in" filter="dissolve">
                                      <p:cBhvr>
                                        <p:cTn id="160" dur="500"/>
                                        <p:tgtEl>
                                          <p:spTgt spid="613396">
                                            <p:txEl>
                                              <p:pRg st="0" end="0"/>
                                            </p:txEl>
                                          </p:spTgt>
                                        </p:tgtEl>
                                      </p:cBhvr>
                                    </p:animEffect>
                                  </p:childTnLst>
                                </p:cTn>
                              </p:par>
                            </p:childTnLst>
                          </p:cTn>
                        </p:par>
                        <p:par>
                          <p:cTn id="161" fill="hold">
                            <p:stCondLst>
                              <p:cond delay="500"/>
                            </p:stCondLst>
                            <p:childTnLst>
                              <p:par>
                                <p:cTn id="162" presetID="9" presetClass="emph" presetSubtype="0" grpId="1" nodeType="afterEffect">
                                  <p:stCondLst>
                                    <p:cond delay="0"/>
                                  </p:stCondLst>
                                  <p:childTnLst>
                                    <p:set>
                                      <p:cBhvr rctx="PPT">
                                        <p:cTn id="163" dur="indefinite"/>
                                        <p:tgtEl>
                                          <p:spTgt spid="613395"/>
                                        </p:tgtEl>
                                        <p:attrNameLst>
                                          <p:attrName>style.opacity</p:attrName>
                                        </p:attrNameLst>
                                      </p:cBhvr>
                                      <p:to>
                                        <p:strVal val="0.5"/>
                                      </p:to>
                                    </p:set>
                                    <p:animEffect filter="image" prLst="opacity: 0.5">
                                      <p:cBhvr rctx="IE">
                                        <p:cTn id="164" dur="indefinite"/>
                                        <p:tgtEl>
                                          <p:spTgt spid="613395"/>
                                        </p:tgtEl>
                                      </p:cBhvr>
                                    </p:animEffect>
                                  </p:childTnLst>
                                </p:cTn>
                              </p:par>
                            </p:childTnLst>
                          </p:cTn>
                        </p:par>
                      </p:childTnLst>
                    </p:cTn>
                  </p:par>
                  <p:par>
                    <p:cTn id="165" fill="hold">
                      <p:stCondLst>
                        <p:cond delay="indefinite"/>
                      </p:stCondLst>
                      <p:childTnLst>
                        <p:par>
                          <p:cTn id="166" fill="hold">
                            <p:stCondLst>
                              <p:cond delay="0"/>
                            </p:stCondLst>
                            <p:childTnLst>
                              <p:par>
                                <p:cTn id="167" presetID="9" presetClass="entr" presetSubtype="0" fill="hold" grpId="0" nodeType="clickEffect">
                                  <p:stCondLst>
                                    <p:cond delay="0"/>
                                  </p:stCondLst>
                                  <p:childTnLst>
                                    <p:set>
                                      <p:cBhvr>
                                        <p:cTn id="168" dur="1" fill="hold">
                                          <p:stCondLst>
                                            <p:cond delay="0"/>
                                          </p:stCondLst>
                                        </p:cTn>
                                        <p:tgtEl>
                                          <p:spTgt spid="613397">
                                            <p:txEl>
                                              <p:pRg st="0" end="0"/>
                                            </p:txEl>
                                          </p:spTgt>
                                        </p:tgtEl>
                                        <p:attrNameLst>
                                          <p:attrName>style.visibility</p:attrName>
                                        </p:attrNameLst>
                                      </p:cBhvr>
                                      <p:to>
                                        <p:strVal val="visible"/>
                                      </p:to>
                                    </p:set>
                                    <p:animEffect transition="in" filter="dissolve">
                                      <p:cBhvr>
                                        <p:cTn id="169" dur="500"/>
                                        <p:tgtEl>
                                          <p:spTgt spid="613397">
                                            <p:txEl>
                                              <p:pRg st="0" end="0"/>
                                            </p:txEl>
                                          </p:spTgt>
                                        </p:tgtEl>
                                      </p:cBhvr>
                                    </p:animEffect>
                                  </p:childTnLst>
                                </p:cTn>
                              </p:par>
                            </p:childTnLst>
                          </p:cTn>
                        </p:par>
                        <p:par>
                          <p:cTn id="170" fill="hold">
                            <p:stCondLst>
                              <p:cond delay="500"/>
                            </p:stCondLst>
                            <p:childTnLst>
                              <p:par>
                                <p:cTn id="171" presetID="9" presetClass="emph" presetSubtype="0" nodeType="afterEffect">
                                  <p:stCondLst>
                                    <p:cond delay="0"/>
                                  </p:stCondLst>
                                  <p:childTnLst>
                                    <p:set>
                                      <p:cBhvr rctx="PPT">
                                        <p:cTn id="172" dur="indefinite"/>
                                        <p:tgtEl>
                                          <p:spTgt spid="613396">
                                            <p:txEl>
                                              <p:pRg st="0" end="0"/>
                                            </p:txEl>
                                          </p:spTgt>
                                        </p:tgtEl>
                                        <p:attrNameLst>
                                          <p:attrName>style.opacity</p:attrName>
                                        </p:attrNameLst>
                                      </p:cBhvr>
                                      <p:to>
                                        <p:strVal val="0.5"/>
                                      </p:to>
                                    </p:set>
                                    <p:animEffect filter="image" prLst="opacity: 0.5">
                                      <p:cBhvr rctx="IE">
                                        <p:cTn id="173" dur="indefinite"/>
                                        <p:tgtEl>
                                          <p:spTgt spid="613396">
                                            <p:txEl>
                                              <p:pRg st="0" end="0"/>
                                            </p:txEl>
                                          </p:spTgt>
                                        </p:tgtEl>
                                      </p:cBhvr>
                                    </p:animEffect>
                                  </p:childTnLst>
                                </p:cTn>
                              </p:par>
                            </p:childTnLst>
                          </p:cTn>
                        </p:par>
                      </p:childTnLst>
                    </p:cTn>
                  </p:par>
                  <p:par>
                    <p:cTn id="174" fill="hold">
                      <p:stCondLst>
                        <p:cond delay="indefinite"/>
                      </p:stCondLst>
                      <p:childTnLst>
                        <p:par>
                          <p:cTn id="175" fill="hold">
                            <p:stCondLst>
                              <p:cond delay="0"/>
                            </p:stCondLst>
                            <p:childTnLst>
                              <p:par>
                                <p:cTn id="176" presetID="9" presetClass="entr" presetSubtype="0" fill="hold" grpId="0" nodeType="clickEffect">
                                  <p:stCondLst>
                                    <p:cond delay="0"/>
                                  </p:stCondLst>
                                  <p:childTnLst>
                                    <p:set>
                                      <p:cBhvr>
                                        <p:cTn id="177" dur="1" fill="hold">
                                          <p:stCondLst>
                                            <p:cond delay="0"/>
                                          </p:stCondLst>
                                        </p:cTn>
                                        <p:tgtEl>
                                          <p:spTgt spid="613398"/>
                                        </p:tgtEl>
                                        <p:attrNameLst>
                                          <p:attrName>style.visibility</p:attrName>
                                        </p:attrNameLst>
                                      </p:cBhvr>
                                      <p:to>
                                        <p:strVal val="visible"/>
                                      </p:to>
                                    </p:set>
                                    <p:animEffect transition="in" filter="dissolve">
                                      <p:cBhvr>
                                        <p:cTn id="178" dur="500"/>
                                        <p:tgtEl>
                                          <p:spTgt spid="613398"/>
                                        </p:tgtEl>
                                      </p:cBhvr>
                                    </p:animEffect>
                                  </p:childTnLst>
                                </p:cTn>
                              </p:par>
                            </p:childTnLst>
                          </p:cTn>
                        </p:par>
                        <p:par>
                          <p:cTn id="179" fill="hold">
                            <p:stCondLst>
                              <p:cond delay="500"/>
                            </p:stCondLst>
                            <p:childTnLst>
                              <p:par>
                                <p:cTn id="180" presetID="9" presetClass="emph" presetSubtype="0" nodeType="afterEffect">
                                  <p:stCondLst>
                                    <p:cond delay="0"/>
                                  </p:stCondLst>
                                  <p:childTnLst>
                                    <p:set>
                                      <p:cBhvr rctx="PPT">
                                        <p:cTn id="181" dur="indefinite"/>
                                        <p:tgtEl>
                                          <p:spTgt spid="613397">
                                            <p:txEl>
                                              <p:pRg st="0" end="0"/>
                                            </p:txEl>
                                          </p:spTgt>
                                        </p:tgtEl>
                                        <p:attrNameLst>
                                          <p:attrName>style.opacity</p:attrName>
                                        </p:attrNameLst>
                                      </p:cBhvr>
                                      <p:to>
                                        <p:strVal val="0.5"/>
                                      </p:to>
                                    </p:set>
                                    <p:animEffect filter="image" prLst="opacity: 0.5">
                                      <p:cBhvr rctx="IE">
                                        <p:cTn id="182" dur="indefinite"/>
                                        <p:tgtEl>
                                          <p:spTgt spid="61339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3379" grpId="0"/>
      <p:bldP spid="613379" grpId="1"/>
      <p:bldP spid="613380" grpId="0"/>
      <p:bldP spid="613380" grpId="1"/>
      <p:bldP spid="613381" grpId="0"/>
      <p:bldP spid="613381" grpId="1"/>
      <p:bldP spid="613382" grpId="0" animBg="1"/>
      <p:bldP spid="613382" grpId="1" animBg="1"/>
      <p:bldP spid="613383" grpId="0" animBg="1"/>
      <p:bldP spid="613383" grpId="1" animBg="1"/>
      <p:bldP spid="613384" grpId="0" animBg="1"/>
      <p:bldP spid="613384" grpId="1" animBg="1"/>
      <p:bldP spid="613385" grpId="0" animBg="1"/>
      <p:bldP spid="613385" grpId="1" animBg="1"/>
      <p:bldP spid="613386" grpId="0" animBg="1"/>
      <p:bldP spid="613386" grpId="1" animBg="1"/>
      <p:bldP spid="613387" grpId="0" animBg="1"/>
      <p:bldP spid="613387" grpId="1" animBg="1"/>
      <p:bldP spid="613388" grpId="0" animBg="1"/>
      <p:bldP spid="613388" grpId="1" animBg="1"/>
      <p:bldP spid="613389" grpId="0" animBg="1"/>
      <p:bldP spid="613389" grpId="1" animBg="1"/>
      <p:bldP spid="613390" grpId="0" animBg="1"/>
      <p:bldP spid="613390" grpId="1" animBg="1"/>
      <p:bldP spid="613391" grpId="0" animBg="1"/>
      <p:bldP spid="613391" grpId="1" animBg="1"/>
      <p:bldP spid="613392" grpId="0" animBg="1"/>
      <p:bldP spid="613392" grpId="1" animBg="1"/>
      <p:bldP spid="613393" grpId="0" animBg="1"/>
      <p:bldP spid="613393" grpId="1" animBg="1"/>
      <p:bldP spid="613394" grpId="0"/>
      <p:bldP spid="613394" grpId="1"/>
      <p:bldP spid="613395" grpId="0"/>
      <p:bldP spid="613395" grpId="1"/>
      <p:bldP spid="613396" grpId="0" build="allAtOnce"/>
      <p:bldP spid="613397" grpId="0" build="allAtOnce"/>
      <p:bldP spid="613398" grpId="0"/>
      <p:bldP spid="613399" grpId="0" animBg="1"/>
      <p:bldP spid="61340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4" name="Rectangle 4"/>
          <p:cNvSpPr>
            <a:spLocks noGrp="1" noChangeArrowheads="1"/>
          </p:cNvSpPr>
          <p:nvPr>
            <p:ph type="title"/>
          </p:nvPr>
        </p:nvSpPr>
        <p:spPr/>
        <p:txBody>
          <a:bodyPr/>
          <a:lstStyle/>
          <a:p>
            <a:r>
              <a:rPr lang="en-US"/>
              <a:t>Isoelectronic Species</a:t>
            </a:r>
          </a:p>
        </p:txBody>
      </p:sp>
      <p:grpSp>
        <p:nvGrpSpPr>
          <p:cNvPr id="404485" name="Group 5"/>
          <p:cNvGrpSpPr>
            <a:grpSpLocks/>
          </p:cNvGrpSpPr>
          <p:nvPr/>
        </p:nvGrpSpPr>
        <p:grpSpPr bwMode="auto">
          <a:xfrm>
            <a:off x="5581650" y="3003550"/>
            <a:ext cx="974725" cy="898525"/>
            <a:chOff x="3516" y="2900"/>
            <a:chExt cx="614" cy="566"/>
          </a:xfrm>
        </p:grpSpPr>
        <p:sp>
          <p:nvSpPr>
            <p:cNvPr id="404486" name="Oval 6"/>
            <p:cNvSpPr>
              <a:spLocks noChangeArrowheads="1"/>
            </p:cNvSpPr>
            <p:nvPr/>
          </p:nvSpPr>
          <p:spPr bwMode="auto">
            <a:xfrm>
              <a:off x="3642" y="3014"/>
              <a:ext cx="345" cy="344"/>
            </a:xfrm>
            <a:prstGeom prst="ellipse">
              <a:avLst/>
            </a:prstGeom>
            <a:noFill/>
            <a:ln w="9525">
              <a:solidFill>
                <a:srgbClr val="000000"/>
              </a:solidFill>
              <a:round/>
              <a:headEnd/>
              <a:tailEnd/>
            </a:ln>
            <a:effectLst/>
          </p:spPr>
          <p:txBody>
            <a:bodyPr wrap="none" anchor="ctr"/>
            <a:lstStyle/>
            <a:p>
              <a:pPr algn="ctr"/>
              <a:r>
                <a:rPr lang="en-US" sz="1400" b="1"/>
                <a:t>11+</a:t>
              </a:r>
            </a:p>
          </p:txBody>
        </p:sp>
        <p:sp>
          <p:nvSpPr>
            <p:cNvPr id="404487" name="Oval 7"/>
            <p:cNvSpPr>
              <a:spLocks noChangeAspect="1" noChangeArrowheads="1"/>
            </p:cNvSpPr>
            <p:nvPr/>
          </p:nvSpPr>
          <p:spPr bwMode="auto">
            <a:xfrm>
              <a:off x="3556"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4488" name="Oval 8"/>
            <p:cNvSpPr>
              <a:spLocks noChangeArrowheads="1"/>
            </p:cNvSpPr>
            <p:nvPr/>
          </p:nvSpPr>
          <p:spPr bwMode="auto">
            <a:xfrm>
              <a:off x="375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89" name="Oval 9"/>
            <p:cNvSpPr>
              <a:spLocks noChangeArrowheads="1"/>
            </p:cNvSpPr>
            <p:nvPr/>
          </p:nvSpPr>
          <p:spPr bwMode="auto">
            <a:xfrm>
              <a:off x="3708"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0" name="Oval 10"/>
            <p:cNvSpPr>
              <a:spLocks noChangeArrowheads="1"/>
            </p:cNvSpPr>
            <p:nvPr/>
          </p:nvSpPr>
          <p:spPr bwMode="auto">
            <a:xfrm>
              <a:off x="4044"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1" name="Oval 11"/>
            <p:cNvSpPr>
              <a:spLocks noChangeArrowheads="1"/>
            </p:cNvSpPr>
            <p:nvPr/>
          </p:nvSpPr>
          <p:spPr bwMode="auto">
            <a:xfrm>
              <a:off x="3612"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2" name="Oval 12"/>
            <p:cNvSpPr>
              <a:spLocks noChangeArrowheads="1"/>
            </p:cNvSpPr>
            <p:nvPr/>
          </p:nvSpPr>
          <p:spPr bwMode="auto">
            <a:xfrm>
              <a:off x="3900"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3" name="Oval 13"/>
            <p:cNvSpPr>
              <a:spLocks noChangeArrowheads="1"/>
            </p:cNvSpPr>
            <p:nvPr/>
          </p:nvSpPr>
          <p:spPr bwMode="auto">
            <a:xfrm>
              <a:off x="3516"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4" name="Oval 14"/>
            <p:cNvSpPr>
              <a:spLocks noChangeArrowheads="1"/>
            </p:cNvSpPr>
            <p:nvPr/>
          </p:nvSpPr>
          <p:spPr bwMode="auto">
            <a:xfrm>
              <a:off x="3516"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5" name="Oval 15"/>
            <p:cNvSpPr>
              <a:spLocks noChangeArrowheads="1"/>
            </p:cNvSpPr>
            <p:nvPr/>
          </p:nvSpPr>
          <p:spPr bwMode="auto">
            <a:xfrm>
              <a:off x="3852"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6" name="Oval 16"/>
            <p:cNvSpPr>
              <a:spLocks noChangeArrowheads="1"/>
            </p:cNvSpPr>
            <p:nvPr/>
          </p:nvSpPr>
          <p:spPr bwMode="auto">
            <a:xfrm>
              <a:off x="3996"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497" name="Oval 17"/>
            <p:cNvSpPr>
              <a:spLocks noChangeArrowheads="1"/>
            </p:cNvSpPr>
            <p:nvPr/>
          </p:nvSpPr>
          <p:spPr bwMode="auto">
            <a:xfrm>
              <a:off x="3660"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4498" name="Group 18"/>
          <p:cNvGrpSpPr>
            <a:grpSpLocks/>
          </p:cNvGrpSpPr>
          <p:nvPr/>
        </p:nvGrpSpPr>
        <p:grpSpPr bwMode="auto">
          <a:xfrm>
            <a:off x="7258050" y="3003550"/>
            <a:ext cx="974725" cy="898525"/>
            <a:chOff x="4572" y="2900"/>
            <a:chExt cx="614" cy="566"/>
          </a:xfrm>
        </p:grpSpPr>
        <p:sp>
          <p:nvSpPr>
            <p:cNvPr id="404499" name="Oval 19"/>
            <p:cNvSpPr>
              <a:spLocks noChangeArrowheads="1"/>
            </p:cNvSpPr>
            <p:nvPr/>
          </p:nvSpPr>
          <p:spPr bwMode="auto">
            <a:xfrm>
              <a:off x="4698" y="3014"/>
              <a:ext cx="345" cy="344"/>
            </a:xfrm>
            <a:prstGeom prst="ellipse">
              <a:avLst/>
            </a:prstGeom>
            <a:noFill/>
            <a:ln w="9525">
              <a:solidFill>
                <a:srgbClr val="000000"/>
              </a:solidFill>
              <a:round/>
              <a:headEnd/>
              <a:tailEnd/>
            </a:ln>
            <a:effectLst/>
          </p:spPr>
          <p:txBody>
            <a:bodyPr wrap="none" anchor="ctr"/>
            <a:lstStyle/>
            <a:p>
              <a:pPr algn="ctr"/>
              <a:r>
                <a:rPr lang="en-US" sz="1400" b="1"/>
                <a:t>12+</a:t>
              </a:r>
            </a:p>
          </p:txBody>
        </p:sp>
        <p:sp>
          <p:nvSpPr>
            <p:cNvPr id="404500" name="Oval 20"/>
            <p:cNvSpPr>
              <a:spLocks noChangeAspect="1" noChangeArrowheads="1"/>
            </p:cNvSpPr>
            <p:nvPr/>
          </p:nvSpPr>
          <p:spPr bwMode="auto">
            <a:xfrm>
              <a:off x="461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4501" name="Oval 21"/>
            <p:cNvSpPr>
              <a:spLocks noChangeArrowheads="1"/>
            </p:cNvSpPr>
            <p:nvPr/>
          </p:nvSpPr>
          <p:spPr bwMode="auto">
            <a:xfrm>
              <a:off x="481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2" name="Oval 22"/>
            <p:cNvSpPr>
              <a:spLocks noChangeArrowheads="1"/>
            </p:cNvSpPr>
            <p:nvPr/>
          </p:nvSpPr>
          <p:spPr bwMode="auto">
            <a:xfrm>
              <a:off x="476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3" name="Oval 23"/>
            <p:cNvSpPr>
              <a:spLocks noChangeArrowheads="1"/>
            </p:cNvSpPr>
            <p:nvPr/>
          </p:nvSpPr>
          <p:spPr bwMode="auto">
            <a:xfrm>
              <a:off x="510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4" name="Oval 24"/>
            <p:cNvSpPr>
              <a:spLocks noChangeArrowheads="1"/>
            </p:cNvSpPr>
            <p:nvPr/>
          </p:nvSpPr>
          <p:spPr bwMode="auto">
            <a:xfrm>
              <a:off x="4668"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5" name="Oval 25"/>
            <p:cNvSpPr>
              <a:spLocks noChangeArrowheads="1"/>
            </p:cNvSpPr>
            <p:nvPr/>
          </p:nvSpPr>
          <p:spPr bwMode="auto">
            <a:xfrm>
              <a:off x="495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6" name="Oval 26"/>
            <p:cNvSpPr>
              <a:spLocks noChangeArrowheads="1"/>
            </p:cNvSpPr>
            <p:nvPr/>
          </p:nvSpPr>
          <p:spPr bwMode="auto">
            <a:xfrm>
              <a:off x="4572" y="30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7" name="Oval 27"/>
            <p:cNvSpPr>
              <a:spLocks noChangeArrowheads="1"/>
            </p:cNvSpPr>
            <p:nvPr/>
          </p:nvSpPr>
          <p:spPr bwMode="auto">
            <a:xfrm>
              <a:off x="457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8" name="Oval 28"/>
            <p:cNvSpPr>
              <a:spLocks noChangeArrowheads="1"/>
            </p:cNvSpPr>
            <p:nvPr/>
          </p:nvSpPr>
          <p:spPr bwMode="auto">
            <a:xfrm>
              <a:off x="490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09" name="Oval 29"/>
            <p:cNvSpPr>
              <a:spLocks noChangeArrowheads="1"/>
            </p:cNvSpPr>
            <p:nvPr/>
          </p:nvSpPr>
          <p:spPr bwMode="auto">
            <a:xfrm>
              <a:off x="505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10" name="Oval 30"/>
            <p:cNvSpPr>
              <a:spLocks noChangeArrowheads="1"/>
            </p:cNvSpPr>
            <p:nvPr/>
          </p:nvSpPr>
          <p:spPr bwMode="auto">
            <a:xfrm>
              <a:off x="4716"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404511" name="Text Box 31"/>
          <p:cNvSpPr txBox="1">
            <a:spLocks noChangeArrowheads="1"/>
          </p:cNvSpPr>
          <p:nvPr/>
        </p:nvSpPr>
        <p:spPr bwMode="auto">
          <a:xfrm>
            <a:off x="688975" y="4070350"/>
            <a:ext cx="1081088" cy="730250"/>
          </a:xfrm>
          <a:prstGeom prst="rect">
            <a:avLst/>
          </a:prstGeom>
          <a:noFill/>
          <a:ln w="9525">
            <a:noFill/>
            <a:miter lim="800000"/>
            <a:headEnd/>
            <a:tailEnd/>
          </a:ln>
          <a:effectLst/>
        </p:spPr>
        <p:txBody>
          <a:bodyPr wrap="none">
            <a:spAutoFit/>
          </a:bodyPr>
          <a:lstStyle/>
          <a:p>
            <a:pPr algn="ctr"/>
            <a:r>
              <a:rPr lang="en-US" sz="1400"/>
              <a:t>Oxygen ion</a:t>
            </a:r>
          </a:p>
          <a:p>
            <a:pPr algn="ctr"/>
            <a:r>
              <a:rPr lang="en-US" sz="1400" b="1"/>
              <a:t>O</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404512" name="Text Box 32"/>
          <p:cNvSpPr txBox="1">
            <a:spLocks noChangeArrowheads="1"/>
          </p:cNvSpPr>
          <p:nvPr/>
        </p:nvSpPr>
        <p:spPr bwMode="auto">
          <a:xfrm>
            <a:off x="2352675" y="4070350"/>
            <a:ext cx="1109663" cy="730250"/>
          </a:xfrm>
          <a:prstGeom prst="rect">
            <a:avLst/>
          </a:prstGeom>
          <a:noFill/>
          <a:ln w="9525">
            <a:noFill/>
            <a:miter lim="800000"/>
            <a:headEnd/>
            <a:tailEnd/>
          </a:ln>
          <a:effectLst/>
        </p:spPr>
        <p:txBody>
          <a:bodyPr wrap="none">
            <a:spAutoFit/>
          </a:bodyPr>
          <a:lstStyle/>
          <a:p>
            <a:pPr algn="ctr"/>
            <a:r>
              <a:rPr lang="en-US" sz="1400"/>
              <a:t>Fluorine ion</a:t>
            </a:r>
          </a:p>
          <a:p>
            <a:pPr algn="ctr"/>
            <a:r>
              <a:rPr lang="en-US" sz="1400" b="1"/>
              <a:t>F</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404513" name="Text Box 33"/>
          <p:cNvSpPr txBox="1">
            <a:spLocks noChangeArrowheads="1"/>
          </p:cNvSpPr>
          <p:nvPr/>
        </p:nvSpPr>
        <p:spPr bwMode="auto">
          <a:xfrm>
            <a:off x="5513388" y="4070350"/>
            <a:ext cx="1071562" cy="730250"/>
          </a:xfrm>
          <a:prstGeom prst="rect">
            <a:avLst/>
          </a:prstGeom>
          <a:noFill/>
          <a:ln w="9525">
            <a:noFill/>
            <a:miter lim="800000"/>
            <a:headEnd/>
            <a:tailEnd/>
          </a:ln>
          <a:effectLst/>
        </p:spPr>
        <p:txBody>
          <a:bodyPr wrap="none">
            <a:spAutoFit/>
          </a:bodyPr>
          <a:lstStyle/>
          <a:p>
            <a:pPr algn="ctr"/>
            <a:r>
              <a:rPr lang="en-US" sz="1400"/>
              <a:t>Sodium ion</a:t>
            </a:r>
          </a:p>
          <a:p>
            <a:pPr algn="ctr"/>
            <a:r>
              <a:rPr lang="en-US" sz="1400" b="1"/>
              <a:t>Na</a:t>
            </a:r>
            <a:r>
              <a:rPr lang="en-US" sz="1400" b="1" baseline="30000"/>
              <a:t>1+</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r>
              <a:rPr lang="en-US" sz="1400"/>
              <a:t> </a:t>
            </a:r>
            <a:endParaRPr lang="en-US" sz="1400" baseline="30000"/>
          </a:p>
        </p:txBody>
      </p:sp>
      <p:sp>
        <p:nvSpPr>
          <p:cNvPr id="404514" name="Text Box 34"/>
          <p:cNvSpPr txBox="1">
            <a:spLocks noChangeArrowheads="1"/>
          </p:cNvSpPr>
          <p:nvPr/>
        </p:nvSpPr>
        <p:spPr bwMode="auto">
          <a:xfrm>
            <a:off x="7032625" y="4070350"/>
            <a:ext cx="1385888" cy="730250"/>
          </a:xfrm>
          <a:prstGeom prst="rect">
            <a:avLst/>
          </a:prstGeom>
          <a:noFill/>
          <a:ln w="9525">
            <a:noFill/>
            <a:miter lim="800000"/>
            <a:headEnd/>
            <a:tailEnd/>
          </a:ln>
          <a:effectLst/>
        </p:spPr>
        <p:txBody>
          <a:bodyPr wrap="none">
            <a:spAutoFit/>
          </a:bodyPr>
          <a:lstStyle/>
          <a:p>
            <a:pPr algn="ctr"/>
            <a:r>
              <a:rPr lang="en-US" sz="1400"/>
              <a:t>Magnesium ion</a:t>
            </a:r>
          </a:p>
          <a:p>
            <a:pPr algn="ctr"/>
            <a:r>
              <a:rPr lang="en-US" sz="1400" b="1"/>
              <a:t>Mg</a:t>
            </a:r>
            <a:r>
              <a:rPr lang="en-US" sz="1400" b="1" baseline="30000"/>
              <a:t>2+</a:t>
            </a:r>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grpSp>
        <p:nvGrpSpPr>
          <p:cNvPr id="404515" name="Group 35"/>
          <p:cNvGrpSpPr>
            <a:grpSpLocks/>
          </p:cNvGrpSpPr>
          <p:nvPr/>
        </p:nvGrpSpPr>
        <p:grpSpPr bwMode="auto">
          <a:xfrm>
            <a:off x="762000" y="3003550"/>
            <a:ext cx="993775" cy="942975"/>
            <a:chOff x="480" y="2900"/>
            <a:chExt cx="626" cy="594"/>
          </a:xfrm>
        </p:grpSpPr>
        <p:sp>
          <p:nvSpPr>
            <p:cNvPr id="404516" name="Oval 36"/>
            <p:cNvSpPr>
              <a:spLocks noChangeArrowheads="1"/>
            </p:cNvSpPr>
            <p:nvPr/>
          </p:nvSpPr>
          <p:spPr bwMode="auto">
            <a:xfrm>
              <a:off x="618" y="3014"/>
              <a:ext cx="345" cy="344"/>
            </a:xfrm>
            <a:prstGeom prst="ellipse">
              <a:avLst/>
            </a:prstGeom>
            <a:noFill/>
            <a:ln w="9525">
              <a:solidFill>
                <a:srgbClr val="000000"/>
              </a:solidFill>
              <a:round/>
              <a:headEnd/>
              <a:tailEnd/>
            </a:ln>
            <a:effectLst/>
          </p:spPr>
          <p:txBody>
            <a:bodyPr wrap="none" anchor="ctr"/>
            <a:lstStyle/>
            <a:p>
              <a:pPr algn="ctr"/>
              <a:r>
                <a:rPr lang="en-US" sz="1400" b="1"/>
                <a:t>8+</a:t>
              </a:r>
            </a:p>
          </p:txBody>
        </p:sp>
        <p:sp>
          <p:nvSpPr>
            <p:cNvPr id="404517" name="Oval 37"/>
            <p:cNvSpPr>
              <a:spLocks noChangeAspect="1" noChangeArrowheads="1"/>
            </p:cNvSpPr>
            <p:nvPr/>
          </p:nvSpPr>
          <p:spPr bwMode="auto">
            <a:xfrm>
              <a:off x="532"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4518" name="Oval 38"/>
            <p:cNvSpPr>
              <a:spLocks noChangeArrowheads="1"/>
            </p:cNvSpPr>
            <p:nvPr/>
          </p:nvSpPr>
          <p:spPr bwMode="auto">
            <a:xfrm>
              <a:off x="73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19" name="Oval 39"/>
            <p:cNvSpPr>
              <a:spLocks noChangeArrowheads="1"/>
            </p:cNvSpPr>
            <p:nvPr/>
          </p:nvSpPr>
          <p:spPr bwMode="auto">
            <a:xfrm>
              <a:off x="684"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0" name="Oval 40"/>
            <p:cNvSpPr>
              <a:spLocks noChangeArrowheads="1"/>
            </p:cNvSpPr>
            <p:nvPr/>
          </p:nvSpPr>
          <p:spPr bwMode="auto">
            <a:xfrm>
              <a:off x="1020"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1" name="Oval 41"/>
            <p:cNvSpPr>
              <a:spLocks noChangeArrowheads="1"/>
            </p:cNvSpPr>
            <p:nvPr/>
          </p:nvSpPr>
          <p:spPr bwMode="auto">
            <a:xfrm>
              <a:off x="876"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2" name="Oval 42"/>
            <p:cNvSpPr>
              <a:spLocks noChangeArrowheads="1"/>
            </p:cNvSpPr>
            <p:nvPr/>
          </p:nvSpPr>
          <p:spPr bwMode="auto">
            <a:xfrm>
              <a:off x="576" y="292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3" name="Oval 43"/>
            <p:cNvSpPr>
              <a:spLocks noChangeArrowheads="1"/>
            </p:cNvSpPr>
            <p:nvPr/>
          </p:nvSpPr>
          <p:spPr bwMode="auto">
            <a:xfrm>
              <a:off x="828"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4" name="Oval 44"/>
            <p:cNvSpPr>
              <a:spLocks noChangeArrowheads="1"/>
            </p:cNvSpPr>
            <p:nvPr/>
          </p:nvSpPr>
          <p:spPr bwMode="auto">
            <a:xfrm>
              <a:off x="972"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5" name="Oval 45"/>
            <p:cNvSpPr>
              <a:spLocks noChangeArrowheads="1"/>
            </p:cNvSpPr>
            <p:nvPr/>
          </p:nvSpPr>
          <p:spPr bwMode="auto">
            <a:xfrm>
              <a:off x="502"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6" name="Oval 46"/>
            <p:cNvSpPr>
              <a:spLocks noChangeArrowheads="1"/>
            </p:cNvSpPr>
            <p:nvPr/>
          </p:nvSpPr>
          <p:spPr bwMode="auto">
            <a:xfrm>
              <a:off x="672" y="340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27" name="Oval 47"/>
            <p:cNvSpPr>
              <a:spLocks noChangeArrowheads="1"/>
            </p:cNvSpPr>
            <p:nvPr/>
          </p:nvSpPr>
          <p:spPr bwMode="auto">
            <a:xfrm>
              <a:off x="480"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4528" name="Group 48"/>
          <p:cNvGrpSpPr>
            <a:grpSpLocks/>
          </p:cNvGrpSpPr>
          <p:nvPr/>
        </p:nvGrpSpPr>
        <p:grpSpPr bwMode="auto">
          <a:xfrm>
            <a:off x="2438400" y="3003550"/>
            <a:ext cx="993775" cy="898525"/>
            <a:chOff x="1536" y="2900"/>
            <a:chExt cx="626" cy="566"/>
          </a:xfrm>
        </p:grpSpPr>
        <p:sp>
          <p:nvSpPr>
            <p:cNvPr id="404529" name="Oval 49"/>
            <p:cNvSpPr>
              <a:spLocks noChangeArrowheads="1"/>
            </p:cNvSpPr>
            <p:nvPr/>
          </p:nvSpPr>
          <p:spPr bwMode="auto">
            <a:xfrm>
              <a:off x="1674" y="3014"/>
              <a:ext cx="345" cy="344"/>
            </a:xfrm>
            <a:prstGeom prst="ellipse">
              <a:avLst/>
            </a:prstGeom>
            <a:noFill/>
            <a:ln w="9525">
              <a:solidFill>
                <a:srgbClr val="000000"/>
              </a:solidFill>
              <a:round/>
              <a:headEnd/>
              <a:tailEnd/>
            </a:ln>
            <a:effectLst/>
          </p:spPr>
          <p:txBody>
            <a:bodyPr wrap="none" anchor="ctr"/>
            <a:lstStyle/>
            <a:p>
              <a:pPr algn="ctr"/>
              <a:r>
                <a:rPr lang="en-US" sz="1400" b="1"/>
                <a:t>9+</a:t>
              </a:r>
            </a:p>
          </p:txBody>
        </p:sp>
        <p:sp>
          <p:nvSpPr>
            <p:cNvPr id="404530" name="Oval 50"/>
            <p:cNvSpPr>
              <a:spLocks noChangeAspect="1" noChangeArrowheads="1"/>
            </p:cNvSpPr>
            <p:nvPr/>
          </p:nvSpPr>
          <p:spPr bwMode="auto">
            <a:xfrm>
              <a:off x="1588" y="2928"/>
              <a:ext cx="517" cy="516"/>
            </a:xfrm>
            <a:prstGeom prst="ellipse">
              <a:avLst/>
            </a:prstGeom>
            <a:noFill/>
            <a:ln w="9525">
              <a:solidFill>
                <a:srgbClr val="000000"/>
              </a:solidFill>
              <a:round/>
              <a:headEnd/>
              <a:tailEnd/>
            </a:ln>
            <a:effectLst/>
          </p:spPr>
          <p:txBody>
            <a:bodyPr wrap="none" anchor="ctr"/>
            <a:lstStyle/>
            <a:p>
              <a:endParaRPr lang="en-US"/>
            </a:p>
          </p:txBody>
        </p:sp>
        <p:sp>
          <p:nvSpPr>
            <p:cNvPr id="404531" name="Oval 51"/>
            <p:cNvSpPr>
              <a:spLocks noChangeArrowheads="1"/>
            </p:cNvSpPr>
            <p:nvPr/>
          </p:nvSpPr>
          <p:spPr bwMode="auto">
            <a:xfrm>
              <a:off x="178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2" name="Oval 52"/>
            <p:cNvSpPr>
              <a:spLocks noChangeArrowheads="1"/>
            </p:cNvSpPr>
            <p:nvPr/>
          </p:nvSpPr>
          <p:spPr bwMode="auto">
            <a:xfrm>
              <a:off x="1740" y="328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3" name="Oval 53"/>
            <p:cNvSpPr>
              <a:spLocks noChangeArrowheads="1"/>
            </p:cNvSpPr>
            <p:nvPr/>
          </p:nvSpPr>
          <p:spPr bwMode="auto">
            <a:xfrm>
              <a:off x="2076" y="318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4" name="Oval 54"/>
            <p:cNvSpPr>
              <a:spLocks noChangeArrowheads="1"/>
            </p:cNvSpPr>
            <p:nvPr/>
          </p:nvSpPr>
          <p:spPr bwMode="auto">
            <a:xfrm>
              <a:off x="1644" y="295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5" name="Oval 55"/>
            <p:cNvSpPr>
              <a:spLocks noChangeArrowheads="1"/>
            </p:cNvSpPr>
            <p:nvPr/>
          </p:nvSpPr>
          <p:spPr bwMode="auto">
            <a:xfrm>
              <a:off x="1932" y="334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6" name="Oval 56"/>
            <p:cNvSpPr>
              <a:spLocks noChangeArrowheads="1"/>
            </p:cNvSpPr>
            <p:nvPr/>
          </p:nvSpPr>
          <p:spPr bwMode="auto">
            <a:xfrm>
              <a:off x="1548" y="323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7" name="Oval 57"/>
            <p:cNvSpPr>
              <a:spLocks noChangeArrowheads="1"/>
            </p:cNvSpPr>
            <p:nvPr/>
          </p:nvSpPr>
          <p:spPr bwMode="auto">
            <a:xfrm>
              <a:off x="1884" y="290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8" name="Oval 58"/>
            <p:cNvSpPr>
              <a:spLocks noChangeArrowheads="1"/>
            </p:cNvSpPr>
            <p:nvPr/>
          </p:nvSpPr>
          <p:spPr bwMode="auto">
            <a:xfrm>
              <a:off x="2028" y="299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39" name="Oval 59"/>
            <p:cNvSpPr>
              <a:spLocks noChangeArrowheads="1"/>
            </p:cNvSpPr>
            <p:nvPr/>
          </p:nvSpPr>
          <p:spPr bwMode="auto">
            <a:xfrm>
              <a:off x="1692" y="338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0" name="Oval 60"/>
            <p:cNvSpPr>
              <a:spLocks noChangeArrowheads="1"/>
            </p:cNvSpPr>
            <p:nvPr/>
          </p:nvSpPr>
          <p:spPr bwMode="auto">
            <a:xfrm>
              <a:off x="1536" y="307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grpSp>
        <p:nvGrpSpPr>
          <p:cNvPr id="404541" name="Group 61"/>
          <p:cNvGrpSpPr>
            <a:grpSpLocks/>
          </p:cNvGrpSpPr>
          <p:nvPr/>
        </p:nvGrpSpPr>
        <p:grpSpPr bwMode="auto">
          <a:xfrm>
            <a:off x="4111625" y="2943225"/>
            <a:ext cx="974725" cy="898525"/>
            <a:chOff x="2494" y="1134"/>
            <a:chExt cx="614" cy="566"/>
          </a:xfrm>
        </p:grpSpPr>
        <p:sp>
          <p:nvSpPr>
            <p:cNvPr id="404542" name="Oval 62"/>
            <p:cNvSpPr>
              <a:spLocks noChangeArrowheads="1"/>
            </p:cNvSpPr>
            <p:nvPr/>
          </p:nvSpPr>
          <p:spPr bwMode="auto">
            <a:xfrm>
              <a:off x="2620" y="1248"/>
              <a:ext cx="345" cy="344"/>
            </a:xfrm>
            <a:prstGeom prst="ellipse">
              <a:avLst/>
            </a:prstGeom>
            <a:noFill/>
            <a:ln w="9525">
              <a:solidFill>
                <a:srgbClr val="000000"/>
              </a:solidFill>
              <a:round/>
              <a:headEnd/>
              <a:tailEnd/>
            </a:ln>
            <a:effectLst/>
          </p:spPr>
          <p:txBody>
            <a:bodyPr wrap="none" anchor="ctr"/>
            <a:lstStyle/>
            <a:p>
              <a:pPr algn="ctr"/>
              <a:r>
                <a:rPr lang="en-US" sz="1400" b="1"/>
                <a:t>10+</a:t>
              </a:r>
            </a:p>
          </p:txBody>
        </p:sp>
        <p:sp>
          <p:nvSpPr>
            <p:cNvPr id="404543" name="Oval 63"/>
            <p:cNvSpPr>
              <a:spLocks noChangeAspect="1" noChangeArrowheads="1"/>
            </p:cNvSpPr>
            <p:nvPr/>
          </p:nvSpPr>
          <p:spPr bwMode="auto">
            <a:xfrm>
              <a:off x="2534" y="1162"/>
              <a:ext cx="517" cy="516"/>
            </a:xfrm>
            <a:prstGeom prst="ellipse">
              <a:avLst/>
            </a:prstGeom>
            <a:noFill/>
            <a:ln w="9525">
              <a:solidFill>
                <a:srgbClr val="000000"/>
              </a:solidFill>
              <a:round/>
              <a:headEnd/>
              <a:tailEnd/>
            </a:ln>
            <a:effectLst/>
          </p:spPr>
          <p:txBody>
            <a:bodyPr wrap="none" anchor="ctr"/>
            <a:lstStyle/>
            <a:p>
              <a:endParaRPr lang="en-US"/>
            </a:p>
          </p:txBody>
        </p:sp>
        <p:sp>
          <p:nvSpPr>
            <p:cNvPr id="404544" name="Oval 64"/>
            <p:cNvSpPr>
              <a:spLocks noChangeArrowheads="1"/>
            </p:cNvSpPr>
            <p:nvPr/>
          </p:nvSpPr>
          <p:spPr bwMode="auto">
            <a:xfrm>
              <a:off x="273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5" name="Oval 65"/>
            <p:cNvSpPr>
              <a:spLocks noChangeArrowheads="1"/>
            </p:cNvSpPr>
            <p:nvPr/>
          </p:nvSpPr>
          <p:spPr bwMode="auto">
            <a:xfrm>
              <a:off x="2686" y="1518"/>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6" name="Oval 66"/>
            <p:cNvSpPr>
              <a:spLocks noChangeArrowheads="1"/>
            </p:cNvSpPr>
            <p:nvPr/>
          </p:nvSpPr>
          <p:spPr bwMode="auto">
            <a:xfrm>
              <a:off x="3022" y="142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7" name="Oval 67"/>
            <p:cNvSpPr>
              <a:spLocks noChangeArrowheads="1"/>
            </p:cNvSpPr>
            <p:nvPr/>
          </p:nvSpPr>
          <p:spPr bwMode="auto">
            <a:xfrm>
              <a:off x="2590" y="1192"/>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8" name="Oval 68"/>
            <p:cNvSpPr>
              <a:spLocks noChangeArrowheads="1"/>
            </p:cNvSpPr>
            <p:nvPr/>
          </p:nvSpPr>
          <p:spPr bwMode="auto">
            <a:xfrm>
              <a:off x="2878" y="157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49" name="Oval 69"/>
            <p:cNvSpPr>
              <a:spLocks noChangeArrowheads="1"/>
            </p:cNvSpPr>
            <p:nvPr/>
          </p:nvSpPr>
          <p:spPr bwMode="auto">
            <a:xfrm>
              <a:off x="2494" y="1326"/>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50" name="Oval 70"/>
            <p:cNvSpPr>
              <a:spLocks noChangeArrowheads="1"/>
            </p:cNvSpPr>
            <p:nvPr/>
          </p:nvSpPr>
          <p:spPr bwMode="auto">
            <a:xfrm>
              <a:off x="2494" y="147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51" name="Oval 71"/>
            <p:cNvSpPr>
              <a:spLocks noChangeArrowheads="1"/>
            </p:cNvSpPr>
            <p:nvPr/>
          </p:nvSpPr>
          <p:spPr bwMode="auto">
            <a:xfrm>
              <a:off x="2830" y="113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52" name="Oval 72"/>
            <p:cNvSpPr>
              <a:spLocks noChangeArrowheads="1"/>
            </p:cNvSpPr>
            <p:nvPr/>
          </p:nvSpPr>
          <p:spPr bwMode="auto">
            <a:xfrm>
              <a:off x="2974" y="1230"/>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sp>
          <p:nvSpPr>
            <p:cNvPr id="404553" name="Oval 73"/>
            <p:cNvSpPr>
              <a:spLocks noChangeArrowheads="1"/>
            </p:cNvSpPr>
            <p:nvPr/>
          </p:nvSpPr>
          <p:spPr bwMode="auto">
            <a:xfrm>
              <a:off x="2638" y="1614"/>
              <a:ext cx="86" cy="86"/>
            </a:xfrm>
            <a:prstGeom prst="ellipse">
              <a:avLst/>
            </a:prstGeom>
            <a:gradFill rotWithShape="1">
              <a:gsLst>
                <a:gs pos="0">
                  <a:schemeClr val="accent2"/>
                </a:gs>
                <a:gs pos="100000">
                  <a:srgbClr val="81B4FF"/>
                </a:gs>
              </a:gsLst>
              <a:lin ang="2700000" scaled="1"/>
            </a:gradFill>
            <a:ln w="9525">
              <a:noFill/>
              <a:round/>
              <a:headEnd/>
              <a:tailEnd/>
            </a:ln>
            <a:effectLst/>
          </p:spPr>
          <p:txBody>
            <a:bodyPr wrap="none" anchor="ctr"/>
            <a:lstStyle/>
            <a:p>
              <a:pPr algn="ctr"/>
              <a:r>
                <a:rPr lang="en-US" sz="1400" b="1"/>
                <a:t>-</a:t>
              </a:r>
            </a:p>
          </p:txBody>
        </p:sp>
      </p:grpSp>
      <p:sp>
        <p:nvSpPr>
          <p:cNvPr id="404554" name="Text Box 74"/>
          <p:cNvSpPr txBox="1">
            <a:spLocks noChangeArrowheads="1"/>
          </p:cNvSpPr>
          <p:nvPr/>
        </p:nvSpPr>
        <p:spPr bwMode="auto">
          <a:xfrm>
            <a:off x="4067175" y="4070350"/>
            <a:ext cx="1050925" cy="730250"/>
          </a:xfrm>
          <a:prstGeom prst="rect">
            <a:avLst/>
          </a:prstGeom>
          <a:noFill/>
          <a:ln w="9525">
            <a:noFill/>
            <a:miter lim="800000"/>
            <a:headEnd/>
            <a:tailEnd/>
          </a:ln>
          <a:effectLst/>
        </p:spPr>
        <p:txBody>
          <a:bodyPr wrap="none">
            <a:spAutoFit/>
          </a:bodyPr>
          <a:lstStyle/>
          <a:p>
            <a:pPr algn="ctr"/>
            <a:r>
              <a:rPr lang="en-US" sz="1400"/>
              <a:t>Neon atom</a:t>
            </a:r>
          </a:p>
          <a:p>
            <a:pPr algn="ctr"/>
            <a:r>
              <a:rPr lang="en-US" sz="1400" b="1"/>
              <a:t>Ne</a:t>
            </a:r>
            <a:endParaRPr lang="en-US" sz="1400" b="1" baseline="30000"/>
          </a:p>
          <a:p>
            <a:pPr algn="ctr"/>
            <a:r>
              <a:rPr lang="en-US" sz="1400"/>
              <a:t>1</a:t>
            </a:r>
            <a:r>
              <a:rPr lang="en-US" sz="1400" i="1"/>
              <a:t>s</a:t>
            </a:r>
            <a:r>
              <a:rPr lang="en-US" sz="1400" baseline="30000"/>
              <a:t>2</a:t>
            </a:r>
            <a:r>
              <a:rPr lang="en-US" sz="1400"/>
              <a:t>2s</a:t>
            </a:r>
            <a:r>
              <a:rPr lang="en-US" sz="1400" baseline="30000"/>
              <a:t>2</a:t>
            </a:r>
            <a:r>
              <a:rPr lang="en-US" sz="1400"/>
              <a:t>2</a:t>
            </a:r>
            <a:r>
              <a:rPr lang="en-US" sz="1400" i="1"/>
              <a:t>p</a:t>
            </a:r>
            <a:r>
              <a:rPr lang="en-US" sz="1400" baseline="30000"/>
              <a:t>6</a:t>
            </a:r>
          </a:p>
        </p:txBody>
      </p:sp>
      <p:sp>
        <p:nvSpPr>
          <p:cNvPr id="404555" name="Text Box 75"/>
          <p:cNvSpPr txBox="1">
            <a:spLocks noChangeArrowheads="1"/>
          </p:cNvSpPr>
          <p:nvPr/>
        </p:nvSpPr>
        <p:spPr bwMode="auto">
          <a:xfrm>
            <a:off x="1187450" y="1625600"/>
            <a:ext cx="6572250" cy="366713"/>
          </a:xfrm>
          <a:prstGeom prst="rect">
            <a:avLst/>
          </a:prstGeom>
          <a:noFill/>
          <a:ln w="9525">
            <a:noFill/>
            <a:miter lim="800000"/>
            <a:headEnd/>
            <a:tailEnd/>
          </a:ln>
          <a:effectLst/>
        </p:spPr>
        <p:txBody>
          <a:bodyPr wrap="none">
            <a:spAutoFit/>
          </a:bodyPr>
          <a:lstStyle/>
          <a:p>
            <a:pPr algn="ctr"/>
            <a:r>
              <a:rPr lang="en-US" b="1">
                <a:solidFill>
                  <a:schemeClr val="accent2"/>
                </a:solidFill>
                <a:effectLst>
                  <a:outerShdw blurRad="38100" dist="38100" dir="2700000" algn="tl">
                    <a:srgbClr val="C0C0C0"/>
                  </a:outerShdw>
                </a:effectLst>
              </a:rPr>
              <a:t>Isoelectronic</a:t>
            </a:r>
            <a:r>
              <a:rPr lang="en-US" b="1"/>
              <a:t> </a:t>
            </a:r>
            <a:r>
              <a:rPr lang="en-US"/>
              <a:t>- all species have the same number of electrons.</a:t>
            </a:r>
            <a:endParaRPr lang="en-US" b="1"/>
          </a:p>
        </p:txBody>
      </p:sp>
      <p:sp>
        <p:nvSpPr>
          <p:cNvPr id="404556" name="Text Box 76"/>
          <p:cNvSpPr txBox="1">
            <a:spLocks noChangeArrowheads="1"/>
          </p:cNvSpPr>
          <p:nvPr/>
        </p:nvSpPr>
        <p:spPr bwMode="auto">
          <a:xfrm>
            <a:off x="1073150" y="5195888"/>
            <a:ext cx="7080250" cy="366712"/>
          </a:xfrm>
          <a:prstGeom prst="rect">
            <a:avLst/>
          </a:prstGeom>
          <a:noFill/>
          <a:ln w="9525">
            <a:noFill/>
            <a:miter lim="800000"/>
            <a:headEnd/>
            <a:tailEnd/>
          </a:ln>
          <a:effectLst/>
        </p:spPr>
        <p:txBody>
          <a:bodyPr wrap="none">
            <a:spAutoFit/>
          </a:bodyPr>
          <a:lstStyle/>
          <a:p>
            <a:pPr algn="ctr"/>
            <a:r>
              <a:rPr lang="en-US" i="1">
                <a:solidFill>
                  <a:schemeClr val="accent2"/>
                </a:solidFill>
              </a:rPr>
              <a:t>Can you come up with another isoelectronic series of five elements?</a:t>
            </a:r>
          </a:p>
        </p:txBody>
      </p:sp>
      <p:sp>
        <p:nvSpPr>
          <p:cNvPr id="404557" name="Text Box 77"/>
          <p:cNvSpPr txBox="1">
            <a:spLocks noChangeArrowheads="1"/>
          </p:cNvSpPr>
          <p:nvPr/>
        </p:nvSpPr>
        <p:spPr bwMode="auto">
          <a:xfrm>
            <a:off x="914400" y="2089150"/>
            <a:ext cx="681038" cy="730250"/>
          </a:xfrm>
          <a:prstGeom prst="rect">
            <a:avLst/>
          </a:prstGeom>
          <a:noFill/>
          <a:ln w="9525">
            <a:noFill/>
            <a:miter lim="800000"/>
            <a:headEnd/>
            <a:tailEnd/>
          </a:ln>
          <a:effectLst/>
        </p:spPr>
        <p:txBody>
          <a:bodyPr wrap="none">
            <a:spAutoFit/>
          </a:bodyPr>
          <a:lstStyle/>
          <a:p>
            <a:r>
              <a:rPr lang="en-US" sz="1400"/>
              <a:t>p = 8</a:t>
            </a:r>
          </a:p>
          <a:p>
            <a:r>
              <a:rPr lang="en-US" sz="1400"/>
              <a:t>n = 8</a:t>
            </a:r>
          </a:p>
          <a:p>
            <a:r>
              <a:rPr lang="en-US" sz="1400"/>
              <a:t>e = 10</a:t>
            </a:r>
          </a:p>
        </p:txBody>
      </p:sp>
      <p:sp>
        <p:nvSpPr>
          <p:cNvPr id="404558" name="Text Box 78"/>
          <p:cNvSpPr txBox="1">
            <a:spLocks noChangeArrowheads="1"/>
          </p:cNvSpPr>
          <p:nvPr/>
        </p:nvSpPr>
        <p:spPr bwMode="auto">
          <a:xfrm>
            <a:off x="2595563" y="2089150"/>
            <a:ext cx="681037" cy="730250"/>
          </a:xfrm>
          <a:prstGeom prst="rect">
            <a:avLst/>
          </a:prstGeom>
          <a:noFill/>
          <a:ln w="9525">
            <a:noFill/>
            <a:miter lim="800000"/>
            <a:headEnd/>
            <a:tailEnd/>
          </a:ln>
          <a:effectLst/>
        </p:spPr>
        <p:txBody>
          <a:bodyPr wrap="none">
            <a:spAutoFit/>
          </a:bodyPr>
          <a:lstStyle/>
          <a:p>
            <a:r>
              <a:rPr lang="en-US" sz="1400"/>
              <a:t>p = 9</a:t>
            </a:r>
          </a:p>
          <a:p>
            <a:r>
              <a:rPr lang="en-US" sz="1400"/>
              <a:t>n = 9</a:t>
            </a:r>
          </a:p>
          <a:p>
            <a:r>
              <a:rPr lang="en-US" sz="1400"/>
              <a:t>e = 10</a:t>
            </a:r>
          </a:p>
        </p:txBody>
      </p:sp>
      <p:sp>
        <p:nvSpPr>
          <p:cNvPr id="404559" name="Text Box 79"/>
          <p:cNvSpPr txBox="1">
            <a:spLocks noChangeArrowheads="1"/>
          </p:cNvSpPr>
          <p:nvPr/>
        </p:nvSpPr>
        <p:spPr bwMode="auto">
          <a:xfrm>
            <a:off x="4267200" y="2089150"/>
            <a:ext cx="681038" cy="730250"/>
          </a:xfrm>
          <a:prstGeom prst="rect">
            <a:avLst/>
          </a:prstGeom>
          <a:noFill/>
          <a:ln w="9525">
            <a:noFill/>
            <a:miter lim="800000"/>
            <a:headEnd/>
            <a:tailEnd/>
          </a:ln>
          <a:effectLst/>
        </p:spPr>
        <p:txBody>
          <a:bodyPr wrap="none">
            <a:spAutoFit/>
          </a:bodyPr>
          <a:lstStyle/>
          <a:p>
            <a:r>
              <a:rPr lang="en-US" sz="1400"/>
              <a:t>p = 10</a:t>
            </a:r>
          </a:p>
          <a:p>
            <a:r>
              <a:rPr lang="en-US" sz="1400"/>
              <a:t>n = 10</a:t>
            </a:r>
          </a:p>
          <a:p>
            <a:r>
              <a:rPr lang="en-US" sz="1400"/>
              <a:t>e = 10</a:t>
            </a:r>
          </a:p>
        </p:txBody>
      </p:sp>
      <p:sp>
        <p:nvSpPr>
          <p:cNvPr id="404560" name="Text Box 80"/>
          <p:cNvSpPr txBox="1">
            <a:spLocks noChangeArrowheads="1"/>
          </p:cNvSpPr>
          <p:nvPr/>
        </p:nvSpPr>
        <p:spPr bwMode="auto">
          <a:xfrm>
            <a:off x="5719763" y="2089150"/>
            <a:ext cx="681037" cy="730250"/>
          </a:xfrm>
          <a:prstGeom prst="rect">
            <a:avLst/>
          </a:prstGeom>
          <a:noFill/>
          <a:ln w="9525">
            <a:noFill/>
            <a:miter lim="800000"/>
            <a:headEnd/>
            <a:tailEnd/>
          </a:ln>
          <a:effectLst/>
        </p:spPr>
        <p:txBody>
          <a:bodyPr wrap="none">
            <a:spAutoFit/>
          </a:bodyPr>
          <a:lstStyle/>
          <a:p>
            <a:r>
              <a:rPr lang="en-US" sz="1400"/>
              <a:t>p = 11</a:t>
            </a:r>
          </a:p>
          <a:p>
            <a:r>
              <a:rPr lang="en-US" sz="1400"/>
              <a:t>n = 11</a:t>
            </a:r>
          </a:p>
          <a:p>
            <a:r>
              <a:rPr lang="en-US" sz="1400"/>
              <a:t>e = 10</a:t>
            </a:r>
          </a:p>
        </p:txBody>
      </p:sp>
      <p:sp>
        <p:nvSpPr>
          <p:cNvPr id="404561" name="Text Box 81"/>
          <p:cNvSpPr txBox="1">
            <a:spLocks noChangeArrowheads="1"/>
          </p:cNvSpPr>
          <p:nvPr/>
        </p:nvSpPr>
        <p:spPr bwMode="auto">
          <a:xfrm>
            <a:off x="7396163" y="2089150"/>
            <a:ext cx="681037" cy="730250"/>
          </a:xfrm>
          <a:prstGeom prst="rect">
            <a:avLst/>
          </a:prstGeom>
          <a:noFill/>
          <a:ln w="9525">
            <a:noFill/>
            <a:miter lim="800000"/>
            <a:headEnd/>
            <a:tailEnd/>
          </a:ln>
          <a:effectLst/>
        </p:spPr>
        <p:txBody>
          <a:bodyPr wrap="none">
            <a:spAutoFit/>
          </a:bodyPr>
          <a:lstStyle/>
          <a:p>
            <a:r>
              <a:rPr lang="en-US" sz="1400"/>
              <a:t>p = 12</a:t>
            </a:r>
          </a:p>
          <a:p>
            <a:r>
              <a:rPr lang="en-US" sz="1400"/>
              <a:t>n = 12</a:t>
            </a:r>
          </a:p>
          <a:p>
            <a:r>
              <a:rPr lang="en-US" sz="1400"/>
              <a:t>e = 10</a:t>
            </a:r>
          </a:p>
        </p:txBody>
      </p:sp>
      <p:sp>
        <p:nvSpPr>
          <p:cNvPr id="404562" name="Rectangle 82"/>
          <p:cNvSpPr>
            <a:spLocks noChangeArrowheads="1"/>
          </p:cNvSpPr>
          <p:nvPr/>
        </p:nvSpPr>
        <p:spPr bwMode="auto">
          <a:xfrm>
            <a:off x="914400" y="2590800"/>
            <a:ext cx="7162800" cy="152400"/>
          </a:xfrm>
          <a:prstGeom prst="rect">
            <a:avLst/>
          </a:prstGeom>
          <a:noFill/>
          <a:ln w="9525">
            <a:solidFill>
              <a:srgbClr val="000080"/>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04557"/>
                                        </p:tgtEl>
                                        <p:attrNameLst>
                                          <p:attrName>style.visibility</p:attrName>
                                        </p:attrNameLst>
                                      </p:cBhvr>
                                      <p:to>
                                        <p:strVal val="visible"/>
                                      </p:to>
                                    </p:set>
                                    <p:animEffect transition="in" filter="fade">
                                      <p:cBhvr>
                                        <p:cTn id="7" dur="1000"/>
                                        <p:tgtEl>
                                          <p:spTgt spid="404557"/>
                                        </p:tgtEl>
                                      </p:cBhvr>
                                    </p:animEffect>
                                    <p:anim calcmode="lin" valueType="num">
                                      <p:cBhvr>
                                        <p:cTn id="8" dur="1000" fill="hold"/>
                                        <p:tgtEl>
                                          <p:spTgt spid="404557"/>
                                        </p:tgtEl>
                                        <p:attrNameLst>
                                          <p:attrName>ppt_x</p:attrName>
                                        </p:attrNameLst>
                                      </p:cBhvr>
                                      <p:tavLst>
                                        <p:tav tm="0">
                                          <p:val>
                                            <p:strVal val="#ppt_x"/>
                                          </p:val>
                                        </p:tav>
                                        <p:tav tm="100000">
                                          <p:val>
                                            <p:strVal val="#ppt_x"/>
                                          </p:val>
                                        </p:tav>
                                      </p:tavLst>
                                    </p:anim>
                                    <p:anim calcmode="lin" valueType="num">
                                      <p:cBhvr>
                                        <p:cTn id="9" dur="1000" fill="hold"/>
                                        <p:tgtEl>
                                          <p:spTgt spid="40455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04558"/>
                                        </p:tgtEl>
                                        <p:attrNameLst>
                                          <p:attrName>style.visibility</p:attrName>
                                        </p:attrNameLst>
                                      </p:cBhvr>
                                      <p:to>
                                        <p:strVal val="visible"/>
                                      </p:to>
                                    </p:set>
                                    <p:animEffect transition="in" filter="fade">
                                      <p:cBhvr>
                                        <p:cTn id="14" dur="1000"/>
                                        <p:tgtEl>
                                          <p:spTgt spid="404558"/>
                                        </p:tgtEl>
                                      </p:cBhvr>
                                    </p:animEffect>
                                    <p:anim calcmode="lin" valueType="num">
                                      <p:cBhvr>
                                        <p:cTn id="15" dur="1000" fill="hold"/>
                                        <p:tgtEl>
                                          <p:spTgt spid="404558"/>
                                        </p:tgtEl>
                                        <p:attrNameLst>
                                          <p:attrName>ppt_x</p:attrName>
                                        </p:attrNameLst>
                                      </p:cBhvr>
                                      <p:tavLst>
                                        <p:tav tm="0">
                                          <p:val>
                                            <p:strVal val="#ppt_x"/>
                                          </p:val>
                                        </p:tav>
                                        <p:tav tm="100000">
                                          <p:val>
                                            <p:strVal val="#ppt_x"/>
                                          </p:val>
                                        </p:tav>
                                      </p:tavLst>
                                    </p:anim>
                                    <p:anim calcmode="lin" valueType="num">
                                      <p:cBhvr>
                                        <p:cTn id="16" dur="1000" fill="hold"/>
                                        <p:tgtEl>
                                          <p:spTgt spid="40455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04559"/>
                                        </p:tgtEl>
                                        <p:attrNameLst>
                                          <p:attrName>style.visibility</p:attrName>
                                        </p:attrNameLst>
                                      </p:cBhvr>
                                      <p:to>
                                        <p:strVal val="visible"/>
                                      </p:to>
                                    </p:set>
                                    <p:animEffect transition="in" filter="fade">
                                      <p:cBhvr>
                                        <p:cTn id="21" dur="1000"/>
                                        <p:tgtEl>
                                          <p:spTgt spid="404559"/>
                                        </p:tgtEl>
                                      </p:cBhvr>
                                    </p:animEffect>
                                    <p:anim calcmode="lin" valueType="num">
                                      <p:cBhvr>
                                        <p:cTn id="22" dur="1000" fill="hold"/>
                                        <p:tgtEl>
                                          <p:spTgt spid="404559"/>
                                        </p:tgtEl>
                                        <p:attrNameLst>
                                          <p:attrName>ppt_x</p:attrName>
                                        </p:attrNameLst>
                                      </p:cBhvr>
                                      <p:tavLst>
                                        <p:tav tm="0">
                                          <p:val>
                                            <p:strVal val="#ppt_x"/>
                                          </p:val>
                                        </p:tav>
                                        <p:tav tm="100000">
                                          <p:val>
                                            <p:strVal val="#ppt_x"/>
                                          </p:val>
                                        </p:tav>
                                      </p:tavLst>
                                    </p:anim>
                                    <p:anim calcmode="lin" valueType="num">
                                      <p:cBhvr>
                                        <p:cTn id="23" dur="1000" fill="hold"/>
                                        <p:tgtEl>
                                          <p:spTgt spid="40455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04560"/>
                                        </p:tgtEl>
                                        <p:attrNameLst>
                                          <p:attrName>style.visibility</p:attrName>
                                        </p:attrNameLst>
                                      </p:cBhvr>
                                      <p:to>
                                        <p:strVal val="visible"/>
                                      </p:to>
                                    </p:set>
                                    <p:animEffect transition="in" filter="fade">
                                      <p:cBhvr>
                                        <p:cTn id="28" dur="1000"/>
                                        <p:tgtEl>
                                          <p:spTgt spid="404560"/>
                                        </p:tgtEl>
                                      </p:cBhvr>
                                    </p:animEffect>
                                    <p:anim calcmode="lin" valueType="num">
                                      <p:cBhvr>
                                        <p:cTn id="29" dur="1000" fill="hold"/>
                                        <p:tgtEl>
                                          <p:spTgt spid="404560"/>
                                        </p:tgtEl>
                                        <p:attrNameLst>
                                          <p:attrName>ppt_x</p:attrName>
                                        </p:attrNameLst>
                                      </p:cBhvr>
                                      <p:tavLst>
                                        <p:tav tm="0">
                                          <p:val>
                                            <p:strVal val="#ppt_x"/>
                                          </p:val>
                                        </p:tav>
                                        <p:tav tm="100000">
                                          <p:val>
                                            <p:strVal val="#ppt_x"/>
                                          </p:val>
                                        </p:tav>
                                      </p:tavLst>
                                    </p:anim>
                                    <p:anim calcmode="lin" valueType="num">
                                      <p:cBhvr>
                                        <p:cTn id="30" dur="1000" fill="hold"/>
                                        <p:tgtEl>
                                          <p:spTgt spid="40456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04561"/>
                                        </p:tgtEl>
                                        <p:attrNameLst>
                                          <p:attrName>style.visibility</p:attrName>
                                        </p:attrNameLst>
                                      </p:cBhvr>
                                      <p:to>
                                        <p:strVal val="visible"/>
                                      </p:to>
                                    </p:set>
                                    <p:animEffect transition="in" filter="fade">
                                      <p:cBhvr>
                                        <p:cTn id="35" dur="1000"/>
                                        <p:tgtEl>
                                          <p:spTgt spid="404561"/>
                                        </p:tgtEl>
                                      </p:cBhvr>
                                    </p:animEffect>
                                    <p:anim calcmode="lin" valueType="num">
                                      <p:cBhvr>
                                        <p:cTn id="36" dur="1000" fill="hold"/>
                                        <p:tgtEl>
                                          <p:spTgt spid="404561"/>
                                        </p:tgtEl>
                                        <p:attrNameLst>
                                          <p:attrName>ppt_x</p:attrName>
                                        </p:attrNameLst>
                                      </p:cBhvr>
                                      <p:tavLst>
                                        <p:tav tm="0">
                                          <p:val>
                                            <p:strVal val="#ppt_x"/>
                                          </p:val>
                                        </p:tav>
                                        <p:tav tm="100000">
                                          <p:val>
                                            <p:strVal val="#ppt_x"/>
                                          </p:val>
                                        </p:tav>
                                      </p:tavLst>
                                    </p:anim>
                                    <p:anim calcmode="lin" valueType="num">
                                      <p:cBhvr>
                                        <p:cTn id="37" dur="1000" fill="hold"/>
                                        <p:tgtEl>
                                          <p:spTgt spid="40456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04562"/>
                                        </p:tgtEl>
                                        <p:attrNameLst>
                                          <p:attrName>style.visibility</p:attrName>
                                        </p:attrNameLst>
                                      </p:cBhvr>
                                      <p:to>
                                        <p:strVal val="visible"/>
                                      </p:to>
                                    </p:set>
                                    <p:animEffect transition="in" filter="dissolve">
                                      <p:cBhvr>
                                        <p:cTn id="42" dur="500"/>
                                        <p:tgtEl>
                                          <p:spTgt spid="404562"/>
                                        </p:tgtEl>
                                      </p:cBhvr>
                                    </p:animEffect>
                                  </p:childTnLst>
                                </p:cTn>
                              </p:par>
                            </p:childTnLst>
                          </p:cTn>
                        </p:par>
                      </p:childTnLst>
                    </p:cTn>
                  </p:par>
                  <p:par>
                    <p:cTn id="43" fill="hold">
                      <p:stCondLst>
                        <p:cond delay="indefinite"/>
                      </p:stCondLst>
                      <p:childTnLst>
                        <p:par>
                          <p:cTn id="44" fill="hold">
                            <p:stCondLst>
                              <p:cond delay="0"/>
                            </p:stCondLst>
                            <p:childTnLst>
                              <p:par>
                                <p:cTn id="45" presetID="17" presetClass="exit" presetSubtype="10" fill="hold" grpId="1" nodeType="clickEffect">
                                  <p:stCondLst>
                                    <p:cond delay="0"/>
                                  </p:stCondLst>
                                  <p:childTnLst>
                                    <p:anim calcmode="lin" valueType="num">
                                      <p:cBhvr>
                                        <p:cTn id="46" dur="500"/>
                                        <p:tgtEl>
                                          <p:spTgt spid="404557"/>
                                        </p:tgtEl>
                                        <p:attrNameLst>
                                          <p:attrName>ppt_w</p:attrName>
                                        </p:attrNameLst>
                                      </p:cBhvr>
                                      <p:tavLst>
                                        <p:tav tm="0">
                                          <p:val>
                                            <p:strVal val="ppt_w"/>
                                          </p:val>
                                        </p:tav>
                                        <p:tav tm="100000">
                                          <p:val>
                                            <p:fltVal val="0"/>
                                          </p:val>
                                        </p:tav>
                                      </p:tavLst>
                                    </p:anim>
                                    <p:anim calcmode="lin" valueType="num">
                                      <p:cBhvr>
                                        <p:cTn id="47" dur="500"/>
                                        <p:tgtEl>
                                          <p:spTgt spid="404557"/>
                                        </p:tgtEl>
                                        <p:attrNameLst>
                                          <p:attrName>ppt_h</p:attrName>
                                        </p:attrNameLst>
                                      </p:cBhvr>
                                      <p:tavLst>
                                        <p:tav tm="0">
                                          <p:val>
                                            <p:strVal val="ppt_h"/>
                                          </p:val>
                                        </p:tav>
                                        <p:tav tm="100000">
                                          <p:val>
                                            <p:strVal val="ppt_h"/>
                                          </p:val>
                                        </p:tav>
                                      </p:tavLst>
                                    </p:anim>
                                    <p:set>
                                      <p:cBhvr>
                                        <p:cTn id="48" dur="1" fill="hold">
                                          <p:stCondLst>
                                            <p:cond delay="499"/>
                                          </p:stCondLst>
                                        </p:cTn>
                                        <p:tgtEl>
                                          <p:spTgt spid="404557"/>
                                        </p:tgtEl>
                                        <p:attrNameLst>
                                          <p:attrName>style.visibility</p:attrName>
                                        </p:attrNameLst>
                                      </p:cBhvr>
                                      <p:to>
                                        <p:strVal val="hidden"/>
                                      </p:to>
                                    </p:set>
                                  </p:childTnLst>
                                </p:cTn>
                              </p:par>
                              <p:par>
                                <p:cTn id="49" presetID="17" presetClass="exit" presetSubtype="10" fill="hold" grpId="1" nodeType="withEffect">
                                  <p:stCondLst>
                                    <p:cond delay="0"/>
                                  </p:stCondLst>
                                  <p:childTnLst>
                                    <p:anim calcmode="lin" valueType="num">
                                      <p:cBhvr>
                                        <p:cTn id="50" dur="500"/>
                                        <p:tgtEl>
                                          <p:spTgt spid="404558"/>
                                        </p:tgtEl>
                                        <p:attrNameLst>
                                          <p:attrName>ppt_w</p:attrName>
                                        </p:attrNameLst>
                                      </p:cBhvr>
                                      <p:tavLst>
                                        <p:tav tm="0">
                                          <p:val>
                                            <p:strVal val="ppt_w"/>
                                          </p:val>
                                        </p:tav>
                                        <p:tav tm="100000">
                                          <p:val>
                                            <p:fltVal val="0"/>
                                          </p:val>
                                        </p:tav>
                                      </p:tavLst>
                                    </p:anim>
                                    <p:anim calcmode="lin" valueType="num">
                                      <p:cBhvr>
                                        <p:cTn id="51" dur="500"/>
                                        <p:tgtEl>
                                          <p:spTgt spid="404558"/>
                                        </p:tgtEl>
                                        <p:attrNameLst>
                                          <p:attrName>ppt_h</p:attrName>
                                        </p:attrNameLst>
                                      </p:cBhvr>
                                      <p:tavLst>
                                        <p:tav tm="0">
                                          <p:val>
                                            <p:strVal val="ppt_h"/>
                                          </p:val>
                                        </p:tav>
                                        <p:tav tm="100000">
                                          <p:val>
                                            <p:strVal val="ppt_h"/>
                                          </p:val>
                                        </p:tav>
                                      </p:tavLst>
                                    </p:anim>
                                    <p:set>
                                      <p:cBhvr>
                                        <p:cTn id="52" dur="1" fill="hold">
                                          <p:stCondLst>
                                            <p:cond delay="499"/>
                                          </p:stCondLst>
                                        </p:cTn>
                                        <p:tgtEl>
                                          <p:spTgt spid="404558"/>
                                        </p:tgtEl>
                                        <p:attrNameLst>
                                          <p:attrName>style.visibility</p:attrName>
                                        </p:attrNameLst>
                                      </p:cBhvr>
                                      <p:to>
                                        <p:strVal val="hidden"/>
                                      </p:to>
                                    </p:set>
                                  </p:childTnLst>
                                </p:cTn>
                              </p:par>
                              <p:par>
                                <p:cTn id="53" presetID="17" presetClass="exit" presetSubtype="10" fill="hold" grpId="1" nodeType="withEffect">
                                  <p:stCondLst>
                                    <p:cond delay="0"/>
                                  </p:stCondLst>
                                  <p:childTnLst>
                                    <p:anim calcmode="lin" valueType="num">
                                      <p:cBhvr>
                                        <p:cTn id="54" dur="500"/>
                                        <p:tgtEl>
                                          <p:spTgt spid="404559"/>
                                        </p:tgtEl>
                                        <p:attrNameLst>
                                          <p:attrName>ppt_w</p:attrName>
                                        </p:attrNameLst>
                                      </p:cBhvr>
                                      <p:tavLst>
                                        <p:tav tm="0">
                                          <p:val>
                                            <p:strVal val="ppt_w"/>
                                          </p:val>
                                        </p:tav>
                                        <p:tav tm="100000">
                                          <p:val>
                                            <p:fltVal val="0"/>
                                          </p:val>
                                        </p:tav>
                                      </p:tavLst>
                                    </p:anim>
                                    <p:anim calcmode="lin" valueType="num">
                                      <p:cBhvr>
                                        <p:cTn id="55" dur="500"/>
                                        <p:tgtEl>
                                          <p:spTgt spid="404559"/>
                                        </p:tgtEl>
                                        <p:attrNameLst>
                                          <p:attrName>ppt_h</p:attrName>
                                        </p:attrNameLst>
                                      </p:cBhvr>
                                      <p:tavLst>
                                        <p:tav tm="0">
                                          <p:val>
                                            <p:strVal val="ppt_h"/>
                                          </p:val>
                                        </p:tav>
                                        <p:tav tm="100000">
                                          <p:val>
                                            <p:strVal val="ppt_h"/>
                                          </p:val>
                                        </p:tav>
                                      </p:tavLst>
                                    </p:anim>
                                    <p:set>
                                      <p:cBhvr>
                                        <p:cTn id="56" dur="1" fill="hold">
                                          <p:stCondLst>
                                            <p:cond delay="499"/>
                                          </p:stCondLst>
                                        </p:cTn>
                                        <p:tgtEl>
                                          <p:spTgt spid="404559"/>
                                        </p:tgtEl>
                                        <p:attrNameLst>
                                          <p:attrName>style.visibility</p:attrName>
                                        </p:attrNameLst>
                                      </p:cBhvr>
                                      <p:to>
                                        <p:strVal val="hidden"/>
                                      </p:to>
                                    </p:set>
                                  </p:childTnLst>
                                </p:cTn>
                              </p:par>
                              <p:par>
                                <p:cTn id="57" presetID="17" presetClass="exit" presetSubtype="10" fill="hold" grpId="1" nodeType="withEffect">
                                  <p:stCondLst>
                                    <p:cond delay="0"/>
                                  </p:stCondLst>
                                  <p:childTnLst>
                                    <p:anim calcmode="lin" valueType="num">
                                      <p:cBhvr>
                                        <p:cTn id="58" dur="500"/>
                                        <p:tgtEl>
                                          <p:spTgt spid="404560"/>
                                        </p:tgtEl>
                                        <p:attrNameLst>
                                          <p:attrName>ppt_w</p:attrName>
                                        </p:attrNameLst>
                                      </p:cBhvr>
                                      <p:tavLst>
                                        <p:tav tm="0">
                                          <p:val>
                                            <p:strVal val="ppt_w"/>
                                          </p:val>
                                        </p:tav>
                                        <p:tav tm="100000">
                                          <p:val>
                                            <p:fltVal val="0"/>
                                          </p:val>
                                        </p:tav>
                                      </p:tavLst>
                                    </p:anim>
                                    <p:anim calcmode="lin" valueType="num">
                                      <p:cBhvr>
                                        <p:cTn id="59" dur="500"/>
                                        <p:tgtEl>
                                          <p:spTgt spid="404560"/>
                                        </p:tgtEl>
                                        <p:attrNameLst>
                                          <p:attrName>ppt_h</p:attrName>
                                        </p:attrNameLst>
                                      </p:cBhvr>
                                      <p:tavLst>
                                        <p:tav tm="0">
                                          <p:val>
                                            <p:strVal val="ppt_h"/>
                                          </p:val>
                                        </p:tav>
                                        <p:tav tm="100000">
                                          <p:val>
                                            <p:strVal val="ppt_h"/>
                                          </p:val>
                                        </p:tav>
                                      </p:tavLst>
                                    </p:anim>
                                    <p:set>
                                      <p:cBhvr>
                                        <p:cTn id="60" dur="1" fill="hold">
                                          <p:stCondLst>
                                            <p:cond delay="499"/>
                                          </p:stCondLst>
                                        </p:cTn>
                                        <p:tgtEl>
                                          <p:spTgt spid="404560"/>
                                        </p:tgtEl>
                                        <p:attrNameLst>
                                          <p:attrName>style.visibility</p:attrName>
                                        </p:attrNameLst>
                                      </p:cBhvr>
                                      <p:to>
                                        <p:strVal val="hidden"/>
                                      </p:to>
                                    </p:set>
                                  </p:childTnLst>
                                </p:cTn>
                              </p:par>
                              <p:par>
                                <p:cTn id="61" presetID="17" presetClass="exit" presetSubtype="10" fill="hold" grpId="1" nodeType="withEffect">
                                  <p:stCondLst>
                                    <p:cond delay="0"/>
                                  </p:stCondLst>
                                  <p:childTnLst>
                                    <p:anim calcmode="lin" valueType="num">
                                      <p:cBhvr>
                                        <p:cTn id="62" dur="500"/>
                                        <p:tgtEl>
                                          <p:spTgt spid="404561"/>
                                        </p:tgtEl>
                                        <p:attrNameLst>
                                          <p:attrName>ppt_w</p:attrName>
                                        </p:attrNameLst>
                                      </p:cBhvr>
                                      <p:tavLst>
                                        <p:tav tm="0">
                                          <p:val>
                                            <p:strVal val="ppt_w"/>
                                          </p:val>
                                        </p:tav>
                                        <p:tav tm="100000">
                                          <p:val>
                                            <p:fltVal val="0"/>
                                          </p:val>
                                        </p:tav>
                                      </p:tavLst>
                                    </p:anim>
                                    <p:anim calcmode="lin" valueType="num">
                                      <p:cBhvr>
                                        <p:cTn id="63" dur="500"/>
                                        <p:tgtEl>
                                          <p:spTgt spid="404561"/>
                                        </p:tgtEl>
                                        <p:attrNameLst>
                                          <p:attrName>ppt_h</p:attrName>
                                        </p:attrNameLst>
                                      </p:cBhvr>
                                      <p:tavLst>
                                        <p:tav tm="0">
                                          <p:val>
                                            <p:strVal val="ppt_h"/>
                                          </p:val>
                                        </p:tav>
                                        <p:tav tm="100000">
                                          <p:val>
                                            <p:strVal val="ppt_h"/>
                                          </p:val>
                                        </p:tav>
                                      </p:tavLst>
                                    </p:anim>
                                    <p:set>
                                      <p:cBhvr>
                                        <p:cTn id="64" dur="1" fill="hold">
                                          <p:stCondLst>
                                            <p:cond delay="499"/>
                                          </p:stCondLst>
                                        </p:cTn>
                                        <p:tgtEl>
                                          <p:spTgt spid="404561"/>
                                        </p:tgtEl>
                                        <p:attrNameLst>
                                          <p:attrName>style.visibility</p:attrName>
                                        </p:attrNameLst>
                                      </p:cBhvr>
                                      <p:to>
                                        <p:strVal val="hidden"/>
                                      </p:to>
                                    </p:set>
                                  </p:childTnLst>
                                </p:cTn>
                              </p:par>
                              <p:par>
                                <p:cTn id="65" presetID="17" presetClass="exit" presetSubtype="10" fill="hold" grpId="1" nodeType="withEffect">
                                  <p:stCondLst>
                                    <p:cond delay="0"/>
                                  </p:stCondLst>
                                  <p:childTnLst>
                                    <p:anim calcmode="lin" valueType="num">
                                      <p:cBhvr>
                                        <p:cTn id="66" dur="500"/>
                                        <p:tgtEl>
                                          <p:spTgt spid="404562"/>
                                        </p:tgtEl>
                                        <p:attrNameLst>
                                          <p:attrName>ppt_w</p:attrName>
                                        </p:attrNameLst>
                                      </p:cBhvr>
                                      <p:tavLst>
                                        <p:tav tm="0">
                                          <p:val>
                                            <p:strVal val="ppt_w"/>
                                          </p:val>
                                        </p:tav>
                                        <p:tav tm="100000">
                                          <p:val>
                                            <p:fltVal val="0"/>
                                          </p:val>
                                        </p:tav>
                                      </p:tavLst>
                                    </p:anim>
                                    <p:anim calcmode="lin" valueType="num">
                                      <p:cBhvr>
                                        <p:cTn id="67" dur="500"/>
                                        <p:tgtEl>
                                          <p:spTgt spid="404562"/>
                                        </p:tgtEl>
                                        <p:attrNameLst>
                                          <p:attrName>ppt_h</p:attrName>
                                        </p:attrNameLst>
                                      </p:cBhvr>
                                      <p:tavLst>
                                        <p:tav tm="0">
                                          <p:val>
                                            <p:strVal val="ppt_h"/>
                                          </p:val>
                                        </p:tav>
                                        <p:tav tm="100000">
                                          <p:val>
                                            <p:strVal val="ppt_h"/>
                                          </p:val>
                                        </p:tav>
                                      </p:tavLst>
                                    </p:anim>
                                    <p:set>
                                      <p:cBhvr>
                                        <p:cTn id="68" dur="1" fill="hold">
                                          <p:stCondLst>
                                            <p:cond delay="499"/>
                                          </p:stCondLst>
                                        </p:cTn>
                                        <p:tgtEl>
                                          <p:spTgt spid="40456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7" presetClass="entr" presetSubtype="10" fill="hold" grpId="0" nodeType="clickEffect">
                                  <p:stCondLst>
                                    <p:cond delay="0"/>
                                  </p:stCondLst>
                                  <p:childTnLst>
                                    <p:set>
                                      <p:cBhvr>
                                        <p:cTn id="72" dur="1" fill="hold">
                                          <p:stCondLst>
                                            <p:cond delay="0"/>
                                          </p:stCondLst>
                                        </p:cTn>
                                        <p:tgtEl>
                                          <p:spTgt spid="404556"/>
                                        </p:tgtEl>
                                        <p:attrNameLst>
                                          <p:attrName>style.visibility</p:attrName>
                                        </p:attrNameLst>
                                      </p:cBhvr>
                                      <p:to>
                                        <p:strVal val="visible"/>
                                      </p:to>
                                    </p:set>
                                    <p:anim calcmode="lin" valueType="num">
                                      <p:cBhvr>
                                        <p:cTn id="73" dur="500" fill="hold"/>
                                        <p:tgtEl>
                                          <p:spTgt spid="404556"/>
                                        </p:tgtEl>
                                        <p:attrNameLst>
                                          <p:attrName>ppt_w</p:attrName>
                                        </p:attrNameLst>
                                      </p:cBhvr>
                                      <p:tavLst>
                                        <p:tav tm="0">
                                          <p:val>
                                            <p:fltVal val="0"/>
                                          </p:val>
                                        </p:tav>
                                        <p:tav tm="100000">
                                          <p:val>
                                            <p:strVal val="#ppt_w"/>
                                          </p:val>
                                        </p:tav>
                                      </p:tavLst>
                                    </p:anim>
                                    <p:anim calcmode="lin" valueType="num">
                                      <p:cBhvr>
                                        <p:cTn id="74" dur="500" fill="hold"/>
                                        <p:tgtEl>
                                          <p:spTgt spid="4045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556" grpId="0"/>
      <p:bldP spid="404557" grpId="0"/>
      <p:bldP spid="404557" grpId="1"/>
      <p:bldP spid="404558" grpId="0"/>
      <p:bldP spid="404558" grpId="1"/>
      <p:bldP spid="404559" grpId="0"/>
      <p:bldP spid="404559" grpId="1"/>
      <p:bldP spid="404560" grpId="0"/>
      <p:bldP spid="404560" grpId="1"/>
      <p:bldP spid="404561" grpId="0"/>
      <p:bldP spid="404561" grpId="1"/>
      <p:bldP spid="404562" grpId="0" animBg="1"/>
      <p:bldP spid="404562" grpId="1"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title"/>
          </p:nvPr>
        </p:nvSpPr>
        <p:spPr/>
        <p:txBody>
          <a:bodyPr/>
          <a:lstStyle/>
          <a:p>
            <a:r>
              <a:rPr lang="en-US"/>
              <a:t>Lewis Structure</a:t>
            </a:r>
          </a:p>
        </p:txBody>
      </p:sp>
      <p:sp>
        <p:nvSpPr>
          <p:cNvPr id="346115" name="Text Box 3"/>
          <p:cNvSpPr txBox="1">
            <a:spLocks noChangeArrowheads="1"/>
          </p:cNvSpPr>
          <p:nvPr/>
        </p:nvSpPr>
        <p:spPr bwMode="auto">
          <a:xfrm>
            <a:off x="1508125" y="1795463"/>
            <a:ext cx="768350" cy="641350"/>
          </a:xfrm>
          <a:prstGeom prst="rect">
            <a:avLst/>
          </a:prstGeom>
          <a:noFill/>
          <a:ln w="9525">
            <a:noFill/>
            <a:miter lim="800000"/>
            <a:headEnd/>
            <a:tailEnd/>
          </a:ln>
          <a:effectLst/>
        </p:spPr>
        <p:txBody>
          <a:bodyPr wrap="none">
            <a:spAutoFit/>
          </a:bodyPr>
          <a:lstStyle/>
          <a:p>
            <a:r>
              <a:rPr lang="en-US" sz="3600"/>
              <a:t>Na</a:t>
            </a:r>
          </a:p>
        </p:txBody>
      </p:sp>
      <p:sp>
        <p:nvSpPr>
          <p:cNvPr id="346116" name="Text Box 4"/>
          <p:cNvSpPr txBox="1">
            <a:spLocks noChangeArrowheads="1"/>
          </p:cNvSpPr>
          <p:nvPr/>
        </p:nvSpPr>
        <p:spPr bwMode="auto">
          <a:xfrm>
            <a:off x="2279650" y="1797050"/>
            <a:ext cx="615950" cy="641350"/>
          </a:xfrm>
          <a:prstGeom prst="rect">
            <a:avLst/>
          </a:prstGeom>
          <a:noFill/>
          <a:ln w="9525">
            <a:noFill/>
            <a:miter lim="800000"/>
            <a:headEnd/>
            <a:tailEnd/>
          </a:ln>
          <a:effectLst/>
        </p:spPr>
        <p:txBody>
          <a:bodyPr wrap="none">
            <a:spAutoFit/>
          </a:bodyPr>
          <a:lstStyle/>
          <a:p>
            <a:r>
              <a:rPr lang="en-US" sz="3600"/>
              <a:t>Cl</a:t>
            </a:r>
          </a:p>
        </p:txBody>
      </p:sp>
      <p:sp>
        <p:nvSpPr>
          <p:cNvPr id="346117" name="Text Box 5"/>
          <p:cNvSpPr txBox="1">
            <a:spLocks noChangeArrowheads="1"/>
          </p:cNvSpPr>
          <p:nvPr/>
        </p:nvSpPr>
        <p:spPr bwMode="auto">
          <a:xfrm>
            <a:off x="2133600" y="2133600"/>
            <a:ext cx="252413" cy="214313"/>
          </a:xfrm>
          <a:prstGeom prst="rect">
            <a:avLst/>
          </a:prstGeom>
          <a:noFill/>
          <a:ln w="9525">
            <a:noFill/>
            <a:miter lim="800000"/>
            <a:headEnd/>
            <a:tailEnd/>
          </a:ln>
          <a:effectLst/>
        </p:spPr>
        <p:txBody>
          <a:bodyPr wrap="none">
            <a:spAutoFit/>
          </a:bodyPr>
          <a:lstStyle/>
          <a:p>
            <a:r>
              <a:rPr lang="en-US" sz="800"/>
              <a:t>X</a:t>
            </a:r>
          </a:p>
        </p:txBody>
      </p:sp>
      <p:sp>
        <p:nvSpPr>
          <p:cNvPr id="346118" name="Text Box 6"/>
          <p:cNvSpPr txBox="1">
            <a:spLocks noChangeArrowheads="1"/>
          </p:cNvSpPr>
          <p:nvPr/>
        </p:nvSpPr>
        <p:spPr bwMode="auto">
          <a:xfrm>
            <a:off x="2362200" y="2286000"/>
            <a:ext cx="241300" cy="214313"/>
          </a:xfrm>
          <a:prstGeom prst="rect">
            <a:avLst/>
          </a:prstGeom>
          <a:noFill/>
          <a:ln w="9525">
            <a:noFill/>
            <a:miter lim="800000"/>
            <a:headEnd/>
            <a:tailEnd/>
          </a:ln>
          <a:effectLst/>
        </p:spPr>
        <p:txBody>
          <a:bodyPr wrap="none">
            <a:spAutoFit/>
          </a:bodyPr>
          <a:lstStyle/>
          <a:p>
            <a:r>
              <a:rPr lang="en-US" sz="800"/>
              <a:t>o</a:t>
            </a:r>
          </a:p>
        </p:txBody>
      </p:sp>
      <p:sp>
        <p:nvSpPr>
          <p:cNvPr id="346119" name="Text Box 7"/>
          <p:cNvSpPr txBox="1">
            <a:spLocks noChangeArrowheads="1"/>
          </p:cNvSpPr>
          <p:nvPr/>
        </p:nvSpPr>
        <p:spPr bwMode="auto">
          <a:xfrm>
            <a:off x="2514600" y="2286000"/>
            <a:ext cx="241300" cy="214313"/>
          </a:xfrm>
          <a:prstGeom prst="rect">
            <a:avLst/>
          </a:prstGeom>
          <a:noFill/>
          <a:ln w="9525">
            <a:noFill/>
            <a:miter lim="800000"/>
            <a:headEnd/>
            <a:tailEnd/>
          </a:ln>
          <a:effectLst/>
        </p:spPr>
        <p:txBody>
          <a:bodyPr wrap="none">
            <a:spAutoFit/>
          </a:bodyPr>
          <a:lstStyle/>
          <a:p>
            <a:r>
              <a:rPr lang="en-US" sz="800"/>
              <a:t>o</a:t>
            </a:r>
          </a:p>
        </p:txBody>
      </p:sp>
      <p:sp>
        <p:nvSpPr>
          <p:cNvPr id="346120" name="Text Box 8"/>
          <p:cNvSpPr txBox="1">
            <a:spLocks noChangeArrowheads="1"/>
          </p:cNvSpPr>
          <p:nvPr/>
        </p:nvSpPr>
        <p:spPr bwMode="auto">
          <a:xfrm>
            <a:off x="2362200" y="1752600"/>
            <a:ext cx="241300" cy="214313"/>
          </a:xfrm>
          <a:prstGeom prst="rect">
            <a:avLst/>
          </a:prstGeom>
          <a:noFill/>
          <a:ln w="9525">
            <a:noFill/>
            <a:miter lim="800000"/>
            <a:headEnd/>
            <a:tailEnd/>
          </a:ln>
          <a:effectLst/>
        </p:spPr>
        <p:txBody>
          <a:bodyPr wrap="none">
            <a:spAutoFit/>
          </a:bodyPr>
          <a:lstStyle/>
          <a:p>
            <a:r>
              <a:rPr lang="en-US" sz="800"/>
              <a:t>o</a:t>
            </a:r>
          </a:p>
        </p:txBody>
      </p:sp>
      <p:sp>
        <p:nvSpPr>
          <p:cNvPr id="346121" name="Text Box 9"/>
          <p:cNvSpPr txBox="1">
            <a:spLocks noChangeArrowheads="1"/>
          </p:cNvSpPr>
          <p:nvPr/>
        </p:nvSpPr>
        <p:spPr bwMode="auto">
          <a:xfrm>
            <a:off x="2514600" y="1752600"/>
            <a:ext cx="241300" cy="214313"/>
          </a:xfrm>
          <a:prstGeom prst="rect">
            <a:avLst/>
          </a:prstGeom>
          <a:noFill/>
          <a:ln w="9525">
            <a:noFill/>
            <a:miter lim="800000"/>
            <a:headEnd/>
            <a:tailEnd/>
          </a:ln>
          <a:effectLst/>
        </p:spPr>
        <p:txBody>
          <a:bodyPr wrap="none">
            <a:spAutoFit/>
          </a:bodyPr>
          <a:lstStyle/>
          <a:p>
            <a:r>
              <a:rPr lang="en-US" sz="800"/>
              <a:t>o</a:t>
            </a:r>
          </a:p>
        </p:txBody>
      </p:sp>
      <p:sp>
        <p:nvSpPr>
          <p:cNvPr id="346122" name="Text Box 10"/>
          <p:cNvSpPr txBox="1">
            <a:spLocks noChangeArrowheads="1"/>
          </p:cNvSpPr>
          <p:nvPr/>
        </p:nvSpPr>
        <p:spPr bwMode="auto">
          <a:xfrm>
            <a:off x="2806700" y="2071688"/>
            <a:ext cx="241300" cy="214312"/>
          </a:xfrm>
          <a:prstGeom prst="rect">
            <a:avLst/>
          </a:prstGeom>
          <a:noFill/>
          <a:ln w="9525">
            <a:noFill/>
            <a:miter lim="800000"/>
            <a:headEnd/>
            <a:tailEnd/>
          </a:ln>
          <a:effectLst/>
        </p:spPr>
        <p:txBody>
          <a:bodyPr wrap="none">
            <a:spAutoFit/>
          </a:bodyPr>
          <a:lstStyle/>
          <a:p>
            <a:r>
              <a:rPr lang="en-US" sz="800"/>
              <a:t>o</a:t>
            </a:r>
          </a:p>
        </p:txBody>
      </p:sp>
      <p:sp>
        <p:nvSpPr>
          <p:cNvPr id="346123" name="Text Box 11"/>
          <p:cNvSpPr txBox="1">
            <a:spLocks noChangeArrowheads="1"/>
          </p:cNvSpPr>
          <p:nvPr/>
        </p:nvSpPr>
        <p:spPr bwMode="auto">
          <a:xfrm>
            <a:off x="2806700" y="1981200"/>
            <a:ext cx="241300" cy="214313"/>
          </a:xfrm>
          <a:prstGeom prst="rect">
            <a:avLst/>
          </a:prstGeom>
          <a:noFill/>
          <a:ln w="9525">
            <a:noFill/>
            <a:miter lim="800000"/>
            <a:headEnd/>
            <a:tailEnd/>
          </a:ln>
          <a:effectLst/>
        </p:spPr>
        <p:txBody>
          <a:bodyPr wrap="none">
            <a:spAutoFit/>
          </a:bodyPr>
          <a:lstStyle/>
          <a:p>
            <a:r>
              <a:rPr lang="en-US" sz="800"/>
              <a:t>o</a:t>
            </a:r>
          </a:p>
        </p:txBody>
      </p:sp>
      <p:sp>
        <p:nvSpPr>
          <p:cNvPr id="346124" name="Text Box 12"/>
          <p:cNvSpPr txBox="1">
            <a:spLocks noChangeArrowheads="1"/>
          </p:cNvSpPr>
          <p:nvPr/>
        </p:nvSpPr>
        <p:spPr bwMode="auto">
          <a:xfrm>
            <a:off x="2133600" y="1995488"/>
            <a:ext cx="241300" cy="214312"/>
          </a:xfrm>
          <a:prstGeom prst="rect">
            <a:avLst/>
          </a:prstGeom>
          <a:noFill/>
          <a:ln w="9525">
            <a:noFill/>
            <a:miter lim="800000"/>
            <a:headEnd/>
            <a:tailEnd/>
          </a:ln>
          <a:effectLst/>
        </p:spPr>
        <p:txBody>
          <a:bodyPr wrap="none">
            <a:spAutoFit/>
          </a:bodyPr>
          <a:lstStyle/>
          <a:p>
            <a:r>
              <a:rPr lang="en-US" sz="800"/>
              <a:t>o</a:t>
            </a:r>
          </a:p>
        </p:txBody>
      </p:sp>
      <p:sp>
        <p:nvSpPr>
          <p:cNvPr id="346125" name="Text Box 13"/>
          <p:cNvSpPr txBox="1">
            <a:spLocks noChangeArrowheads="1"/>
          </p:cNvSpPr>
          <p:nvPr/>
        </p:nvSpPr>
        <p:spPr bwMode="auto">
          <a:xfrm>
            <a:off x="3810000" y="1828800"/>
            <a:ext cx="514350" cy="641350"/>
          </a:xfrm>
          <a:prstGeom prst="rect">
            <a:avLst/>
          </a:prstGeom>
          <a:noFill/>
          <a:ln w="9525">
            <a:noFill/>
            <a:miter lim="800000"/>
            <a:headEnd/>
            <a:tailEnd/>
          </a:ln>
          <a:effectLst/>
        </p:spPr>
        <p:txBody>
          <a:bodyPr wrap="none">
            <a:spAutoFit/>
          </a:bodyPr>
          <a:lstStyle/>
          <a:p>
            <a:r>
              <a:rPr lang="en-US" sz="3600"/>
              <a:t>H</a:t>
            </a:r>
          </a:p>
        </p:txBody>
      </p:sp>
      <p:sp>
        <p:nvSpPr>
          <p:cNvPr id="346126" name="Text Box 14"/>
          <p:cNvSpPr txBox="1">
            <a:spLocks noChangeArrowheads="1"/>
          </p:cNvSpPr>
          <p:nvPr/>
        </p:nvSpPr>
        <p:spPr bwMode="auto">
          <a:xfrm>
            <a:off x="4260850" y="1828800"/>
            <a:ext cx="514350" cy="641350"/>
          </a:xfrm>
          <a:prstGeom prst="rect">
            <a:avLst/>
          </a:prstGeom>
          <a:noFill/>
          <a:ln w="9525">
            <a:noFill/>
            <a:miter lim="800000"/>
            <a:headEnd/>
            <a:tailEnd/>
          </a:ln>
          <a:effectLst/>
        </p:spPr>
        <p:txBody>
          <a:bodyPr wrap="none">
            <a:spAutoFit/>
          </a:bodyPr>
          <a:lstStyle/>
          <a:p>
            <a:r>
              <a:rPr lang="en-US" sz="3600"/>
              <a:t>C</a:t>
            </a:r>
          </a:p>
        </p:txBody>
      </p:sp>
      <p:sp>
        <p:nvSpPr>
          <p:cNvPr id="346127" name="Text Box 15"/>
          <p:cNvSpPr txBox="1">
            <a:spLocks noChangeArrowheads="1"/>
          </p:cNvSpPr>
          <p:nvPr/>
        </p:nvSpPr>
        <p:spPr bwMode="auto">
          <a:xfrm>
            <a:off x="4895850" y="1828800"/>
            <a:ext cx="514350" cy="641350"/>
          </a:xfrm>
          <a:prstGeom prst="rect">
            <a:avLst/>
          </a:prstGeom>
          <a:noFill/>
          <a:ln w="9525">
            <a:noFill/>
            <a:miter lim="800000"/>
            <a:headEnd/>
            <a:tailEnd/>
          </a:ln>
          <a:effectLst/>
        </p:spPr>
        <p:txBody>
          <a:bodyPr wrap="none">
            <a:spAutoFit/>
          </a:bodyPr>
          <a:lstStyle/>
          <a:p>
            <a:r>
              <a:rPr lang="en-US" sz="3600"/>
              <a:t>N</a:t>
            </a:r>
          </a:p>
        </p:txBody>
      </p:sp>
      <p:sp>
        <p:nvSpPr>
          <p:cNvPr id="346128" name="Text Box 16"/>
          <p:cNvSpPr txBox="1">
            <a:spLocks noChangeArrowheads="1"/>
          </p:cNvSpPr>
          <p:nvPr/>
        </p:nvSpPr>
        <p:spPr bwMode="auto">
          <a:xfrm>
            <a:off x="4178300" y="1995488"/>
            <a:ext cx="241300" cy="214312"/>
          </a:xfrm>
          <a:prstGeom prst="rect">
            <a:avLst/>
          </a:prstGeom>
          <a:noFill/>
          <a:ln w="9525">
            <a:noFill/>
            <a:miter lim="800000"/>
            <a:headEnd/>
            <a:tailEnd/>
          </a:ln>
          <a:effectLst/>
        </p:spPr>
        <p:txBody>
          <a:bodyPr wrap="none">
            <a:spAutoFit/>
          </a:bodyPr>
          <a:lstStyle/>
          <a:p>
            <a:r>
              <a:rPr lang="en-US" sz="800"/>
              <a:t>o</a:t>
            </a:r>
          </a:p>
        </p:txBody>
      </p:sp>
      <p:sp>
        <p:nvSpPr>
          <p:cNvPr id="346129" name="Text Box 17"/>
          <p:cNvSpPr txBox="1">
            <a:spLocks noChangeArrowheads="1"/>
          </p:cNvSpPr>
          <p:nvPr/>
        </p:nvSpPr>
        <p:spPr bwMode="auto">
          <a:xfrm>
            <a:off x="4167188" y="2133600"/>
            <a:ext cx="252412" cy="214313"/>
          </a:xfrm>
          <a:prstGeom prst="rect">
            <a:avLst/>
          </a:prstGeom>
          <a:noFill/>
          <a:ln w="9525">
            <a:noFill/>
            <a:miter lim="800000"/>
            <a:headEnd/>
            <a:tailEnd/>
          </a:ln>
          <a:effectLst/>
        </p:spPr>
        <p:txBody>
          <a:bodyPr wrap="none">
            <a:spAutoFit/>
          </a:bodyPr>
          <a:lstStyle/>
          <a:p>
            <a:r>
              <a:rPr lang="en-US" sz="800"/>
              <a:t>X</a:t>
            </a:r>
          </a:p>
        </p:txBody>
      </p:sp>
      <p:sp>
        <p:nvSpPr>
          <p:cNvPr id="346130" name="Text Box 18"/>
          <p:cNvSpPr txBox="1">
            <a:spLocks noChangeArrowheads="1"/>
          </p:cNvSpPr>
          <p:nvPr/>
        </p:nvSpPr>
        <p:spPr bwMode="auto">
          <a:xfrm>
            <a:off x="4624388" y="2224088"/>
            <a:ext cx="252412" cy="214312"/>
          </a:xfrm>
          <a:prstGeom prst="rect">
            <a:avLst/>
          </a:prstGeom>
          <a:noFill/>
          <a:ln w="9525">
            <a:noFill/>
            <a:miter lim="800000"/>
            <a:headEnd/>
            <a:tailEnd/>
          </a:ln>
          <a:effectLst/>
        </p:spPr>
        <p:txBody>
          <a:bodyPr wrap="none">
            <a:spAutoFit/>
          </a:bodyPr>
          <a:lstStyle/>
          <a:p>
            <a:r>
              <a:rPr lang="en-US" sz="800"/>
              <a:t>X</a:t>
            </a:r>
          </a:p>
        </p:txBody>
      </p:sp>
      <p:sp>
        <p:nvSpPr>
          <p:cNvPr id="346131" name="Text Box 19"/>
          <p:cNvSpPr txBox="1">
            <a:spLocks noChangeArrowheads="1"/>
          </p:cNvSpPr>
          <p:nvPr/>
        </p:nvSpPr>
        <p:spPr bwMode="auto">
          <a:xfrm>
            <a:off x="4624388" y="2057400"/>
            <a:ext cx="252412" cy="214313"/>
          </a:xfrm>
          <a:prstGeom prst="rect">
            <a:avLst/>
          </a:prstGeom>
          <a:noFill/>
          <a:ln w="9525">
            <a:noFill/>
            <a:miter lim="800000"/>
            <a:headEnd/>
            <a:tailEnd/>
          </a:ln>
          <a:effectLst/>
        </p:spPr>
        <p:txBody>
          <a:bodyPr wrap="none">
            <a:spAutoFit/>
          </a:bodyPr>
          <a:lstStyle/>
          <a:p>
            <a:r>
              <a:rPr lang="en-US" sz="800"/>
              <a:t>X</a:t>
            </a:r>
          </a:p>
        </p:txBody>
      </p:sp>
      <p:sp>
        <p:nvSpPr>
          <p:cNvPr id="346132" name="Text Box 20"/>
          <p:cNvSpPr txBox="1">
            <a:spLocks noChangeArrowheads="1"/>
          </p:cNvSpPr>
          <p:nvPr/>
        </p:nvSpPr>
        <p:spPr bwMode="auto">
          <a:xfrm>
            <a:off x="4624388" y="1905000"/>
            <a:ext cx="252412" cy="214313"/>
          </a:xfrm>
          <a:prstGeom prst="rect">
            <a:avLst/>
          </a:prstGeom>
          <a:noFill/>
          <a:ln w="9525">
            <a:noFill/>
            <a:miter lim="800000"/>
            <a:headEnd/>
            <a:tailEnd/>
          </a:ln>
          <a:effectLst/>
        </p:spPr>
        <p:txBody>
          <a:bodyPr wrap="none">
            <a:spAutoFit/>
          </a:bodyPr>
          <a:lstStyle/>
          <a:p>
            <a:r>
              <a:rPr lang="en-US" sz="800"/>
              <a:t>X</a:t>
            </a:r>
          </a:p>
        </p:txBody>
      </p:sp>
      <p:sp>
        <p:nvSpPr>
          <p:cNvPr id="346133" name="Text Box 21"/>
          <p:cNvSpPr txBox="1">
            <a:spLocks noChangeArrowheads="1"/>
          </p:cNvSpPr>
          <p:nvPr/>
        </p:nvSpPr>
        <p:spPr bwMode="auto">
          <a:xfrm>
            <a:off x="4776788" y="2055813"/>
            <a:ext cx="246062" cy="214312"/>
          </a:xfrm>
          <a:prstGeom prst="rect">
            <a:avLst/>
          </a:prstGeom>
          <a:noFill/>
          <a:ln w="9525">
            <a:noFill/>
            <a:miter lim="800000"/>
            <a:headEnd/>
            <a:tailEnd/>
          </a:ln>
          <a:effectLst/>
        </p:spPr>
        <p:txBody>
          <a:bodyPr wrap="none">
            <a:spAutoFit/>
          </a:bodyPr>
          <a:lstStyle/>
          <a:p>
            <a:r>
              <a:rPr lang="en-US" sz="800">
                <a:latin typeface="Symbol" pitchFamily="18" charset="2"/>
              </a:rPr>
              <a:t>D</a:t>
            </a:r>
          </a:p>
        </p:txBody>
      </p:sp>
      <p:sp>
        <p:nvSpPr>
          <p:cNvPr id="346134" name="Text Box 22"/>
          <p:cNvSpPr txBox="1">
            <a:spLocks noChangeArrowheads="1"/>
          </p:cNvSpPr>
          <p:nvPr/>
        </p:nvSpPr>
        <p:spPr bwMode="auto">
          <a:xfrm>
            <a:off x="4800600" y="2208213"/>
            <a:ext cx="246063" cy="214312"/>
          </a:xfrm>
          <a:prstGeom prst="rect">
            <a:avLst/>
          </a:prstGeom>
          <a:noFill/>
          <a:ln w="9525">
            <a:noFill/>
            <a:miter lim="800000"/>
            <a:headEnd/>
            <a:tailEnd/>
          </a:ln>
          <a:effectLst/>
        </p:spPr>
        <p:txBody>
          <a:bodyPr wrap="none">
            <a:spAutoFit/>
          </a:bodyPr>
          <a:lstStyle/>
          <a:p>
            <a:r>
              <a:rPr lang="en-US" sz="800">
                <a:latin typeface="Symbol" pitchFamily="18" charset="2"/>
              </a:rPr>
              <a:t>D</a:t>
            </a:r>
          </a:p>
        </p:txBody>
      </p:sp>
      <p:sp>
        <p:nvSpPr>
          <p:cNvPr id="346135" name="Text Box 23"/>
          <p:cNvSpPr txBox="1">
            <a:spLocks noChangeArrowheads="1"/>
          </p:cNvSpPr>
          <p:nvPr/>
        </p:nvSpPr>
        <p:spPr bwMode="auto">
          <a:xfrm>
            <a:off x="4800600" y="1905000"/>
            <a:ext cx="246063" cy="214313"/>
          </a:xfrm>
          <a:prstGeom prst="rect">
            <a:avLst/>
          </a:prstGeom>
          <a:noFill/>
          <a:ln w="9525">
            <a:noFill/>
            <a:miter lim="800000"/>
            <a:headEnd/>
            <a:tailEnd/>
          </a:ln>
          <a:effectLst/>
        </p:spPr>
        <p:txBody>
          <a:bodyPr wrap="none">
            <a:spAutoFit/>
          </a:bodyPr>
          <a:lstStyle/>
          <a:p>
            <a:r>
              <a:rPr lang="en-US" sz="800">
                <a:latin typeface="Symbol" pitchFamily="18" charset="2"/>
              </a:rPr>
              <a:t>D</a:t>
            </a:r>
          </a:p>
        </p:txBody>
      </p:sp>
      <p:sp>
        <p:nvSpPr>
          <p:cNvPr id="346136" name="Text Box 24"/>
          <p:cNvSpPr txBox="1">
            <a:spLocks noChangeArrowheads="1"/>
          </p:cNvSpPr>
          <p:nvPr/>
        </p:nvSpPr>
        <p:spPr bwMode="auto">
          <a:xfrm>
            <a:off x="5316538" y="2133600"/>
            <a:ext cx="246062" cy="214313"/>
          </a:xfrm>
          <a:prstGeom prst="rect">
            <a:avLst/>
          </a:prstGeom>
          <a:noFill/>
          <a:ln w="9525">
            <a:noFill/>
            <a:miter lim="800000"/>
            <a:headEnd/>
            <a:tailEnd/>
          </a:ln>
          <a:effectLst/>
        </p:spPr>
        <p:txBody>
          <a:bodyPr wrap="none">
            <a:spAutoFit/>
          </a:bodyPr>
          <a:lstStyle/>
          <a:p>
            <a:r>
              <a:rPr lang="en-US" sz="800">
                <a:latin typeface="Symbol" pitchFamily="18" charset="2"/>
              </a:rPr>
              <a:t>D</a:t>
            </a:r>
          </a:p>
        </p:txBody>
      </p:sp>
      <p:sp>
        <p:nvSpPr>
          <p:cNvPr id="346137" name="Text Box 25"/>
          <p:cNvSpPr txBox="1">
            <a:spLocks noChangeArrowheads="1"/>
          </p:cNvSpPr>
          <p:nvPr/>
        </p:nvSpPr>
        <p:spPr bwMode="auto">
          <a:xfrm>
            <a:off x="5316538" y="1981200"/>
            <a:ext cx="246062" cy="214313"/>
          </a:xfrm>
          <a:prstGeom prst="rect">
            <a:avLst/>
          </a:prstGeom>
          <a:noFill/>
          <a:ln w="9525">
            <a:noFill/>
            <a:miter lim="800000"/>
            <a:headEnd/>
            <a:tailEnd/>
          </a:ln>
          <a:effectLst/>
        </p:spPr>
        <p:txBody>
          <a:bodyPr wrap="none">
            <a:spAutoFit/>
          </a:bodyPr>
          <a:lstStyle/>
          <a:p>
            <a:r>
              <a:rPr lang="en-US" sz="800">
                <a:latin typeface="Symbol" pitchFamily="18" charset="2"/>
              </a:rPr>
              <a:t>D</a:t>
            </a:r>
          </a:p>
        </p:txBody>
      </p:sp>
      <p:sp>
        <p:nvSpPr>
          <p:cNvPr id="346138" name="Oval 26"/>
          <p:cNvSpPr>
            <a:spLocks noChangeArrowheads="1"/>
          </p:cNvSpPr>
          <p:nvPr/>
        </p:nvSpPr>
        <p:spPr bwMode="auto">
          <a:xfrm>
            <a:off x="2667000" y="38862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39" name="Oval 27"/>
          <p:cNvSpPr>
            <a:spLocks noChangeArrowheads="1"/>
          </p:cNvSpPr>
          <p:nvPr/>
        </p:nvSpPr>
        <p:spPr bwMode="auto">
          <a:xfrm>
            <a:off x="2667000" y="32004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0" name="Oval 28"/>
          <p:cNvSpPr>
            <a:spLocks noChangeArrowheads="1"/>
          </p:cNvSpPr>
          <p:nvPr/>
        </p:nvSpPr>
        <p:spPr bwMode="auto">
          <a:xfrm>
            <a:off x="3200400" y="34290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1" name="Oval 29"/>
          <p:cNvSpPr>
            <a:spLocks noChangeArrowheads="1"/>
          </p:cNvSpPr>
          <p:nvPr/>
        </p:nvSpPr>
        <p:spPr bwMode="auto">
          <a:xfrm>
            <a:off x="3200400" y="36576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2" name="Oval 30"/>
          <p:cNvSpPr>
            <a:spLocks noChangeArrowheads="1"/>
          </p:cNvSpPr>
          <p:nvPr/>
        </p:nvSpPr>
        <p:spPr bwMode="auto">
          <a:xfrm>
            <a:off x="2895600" y="38862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3" name="Oval 31"/>
          <p:cNvSpPr>
            <a:spLocks noChangeArrowheads="1"/>
          </p:cNvSpPr>
          <p:nvPr/>
        </p:nvSpPr>
        <p:spPr bwMode="auto">
          <a:xfrm>
            <a:off x="2895600" y="32004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4" name="Text Box 32"/>
          <p:cNvSpPr txBox="1">
            <a:spLocks noChangeArrowheads="1"/>
          </p:cNvSpPr>
          <p:nvPr/>
        </p:nvSpPr>
        <p:spPr bwMode="auto">
          <a:xfrm>
            <a:off x="2514600" y="3203575"/>
            <a:ext cx="758825" cy="823913"/>
          </a:xfrm>
          <a:prstGeom prst="rect">
            <a:avLst/>
          </a:prstGeom>
          <a:noFill/>
          <a:ln w="9525">
            <a:noFill/>
            <a:miter lim="800000"/>
            <a:headEnd/>
            <a:tailEnd/>
          </a:ln>
          <a:effectLst/>
        </p:spPr>
        <p:txBody>
          <a:bodyPr wrap="none">
            <a:spAutoFit/>
          </a:bodyPr>
          <a:lstStyle/>
          <a:p>
            <a:r>
              <a:rPr lang="en-US" sz="4800"/>
              <a:t>Cl</a:t>
            </a:r>
          </a:p>
        </p:txBody>
      </p:sp>
      <p:sp>
        <p:nvSpPr>
          <p:cNvPr id="346145" name="Oval 33"/>
          <p:cNvSpPr>
            <a:spLocks noChangeArrowheads="1"/>
          </p:cNvSpPr>
          <p:nvPr/>
        </p:nvSpPr>
        <p:spPr bwMode="auto">
          <a:xfrm>
            <a:off x="2438400" y="34290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46" name="Text Box 34"/>
          <p:cNvSpPr txBox="1">
            <a:spLocks noChangeArrowheads="1"/>
          </p:cNvSpPr>
          <p:nvPr/>
        </p:nvSpPr>
        <p:spPr bwMode="auto">
          <a:xfrm>
            <a:off x="1524000" y="3214688"/>
            <a:ext cx="963613" cy="823912"/>
          </a:xfrm>
          <a:prstGeom prst="rect">
            <a:avLst/>
          </a:prstGeom>
          <a:noFill/>
          <a:ln w="9525">
            <a:noFill/>
            <a:miter lim="800000"/>
            <a:headEnd/>
            <a:tailEnd/>
          </a:ln>
          <a:effectLst/>
        </p:spPr>
        <p:txBody>
          <a:bodyPr wrap="none">
            <a:spAutoFit/>
          </a:bodyPr>
          <a:lstStyle/>
          <a:p>
            <a:r>
              <a:rPr lang="en-US" sz="4800"/>
              <a:t>Na</a:t>
            </a:r>
          </a:p>
        </p:txBody>
      </p:sp>
      <p:sp>
        <p:nvSpPr>
          <p:cNvPr id="346147" name="Oval 35"/>
          <p:cNvSpPr>
            <a:spLocks noChangeArrowheads="1"/>
          </p:cNvSpPr>
          <p:nvPr/>
        </p:nvSpPr>
        <p:spPr bwMode="auto">
          <a:xfrm>
            <a:off x="2438400" y="3657600"/>
            <a:ext cx="152400" cy="152400"/>
          </a:xfrm>
          <a:prstGeom prst="ellipse">
            <a:avLst/>
          </a:prstGeom>
          <a:solidFill>
            <a:srgbClr val="FF0000"/>
          </a:solidFill>
          <a:ln w="9525">
            <a:solidFill>
              <a:schemeClr val="tx1"/>
            </a:solidFill>
            <a:round/>
            <a:headEnd/>
            <a:tailEnd/>
          </a:ln>
          <a:effectLst/>
        </p:spPr>
        <p:txBody>
          <a:bodyPr wrap="none" anchor="ctr"/>
          <a:lstStyle/>
          <a:p>
            <a:endParaRPr lang="en-US"/>
          </a:p>
        </p:txBody>
      </p:sp>
      <p:sp>
        <p:nvSpPr>
          <p:cNvPr id="346148" name="Text Box 36"/>
          <p:cNvSpPr txBox="1">
            <a:spLocks noChangeArrowheads="1"/>
          </p:cNvSpPr>
          <p:nvPr/>
        </p:nvSpPr>
        <p:spPr bwMode="auto">
          <a:xfrm>
            <a:off x="4675188" y="3200400"/>
            <a:ext cx="623887" cy="823913"/>
          </a:xfrm>
          <a:prstGeom prst="rect">
            <a:avLst/>
          </a:prstGeom>
          <a:noFill/>
          <a:ln w="9525">
            <a:noFill/>
            <a:miter lim="800000"/>
            <a:headEnd/>
            <a:tailEnd/>
          </a:ln>
          <a:effectLst/>
        </p:spPr>
        <p:txBody>
          <a:bodyPr wrap="none">
            <a:spAutoFit/>
          </a:bodyPr>
          <a:lstStyle/>
          <a:p>
            <a:r>
              <a:rPr lang="en-US" sz="4800"/>
              <a:t>H</a:t>
            </a:r>
          </a:p>
        </p:txBody>
      </p:sp>
      <p:sp>
        <p:nvSpPr>
          <p:cNvPr id="346149" name="Text Box 37"/>
          <p:cNvSpPr txBox="1">
            <a:spLocks noChangeArrowheads="1"/>
          </p:cNvSpPr>
          <p:nvPr/>
        </p:nvSpPr>
        <p:spPr bwMode="auto">
          <a:xfrm>
            <a:off x="5360988" y="3214688"/>
            <a:ext cx="623887" cy="823912"/>
          </a:xfrm>
          <a:prstGeom prst="rect">
            <a:avLst/>
          </a:prstGeom>
          <a:noFill/>
          <a:ln w="9525">
            <a:noFill/>
            <a:miter lim="800000"/>
            <a:headEnd/>
            <a:tailEnd/>
          </a:ln>
          <a:effectLst/>
        </p:spPr>
        <p:txBody>
          <a:bodyPr wrap="none">
            <a:spAutoFit/>
          </a:bodyPr>
          <a:lstStyle/>
          <a:p>
            <a:r>
              <a:rPr lang="en-US" sz="4800"/>
              <a:t>C</a:t>
            </a:r>
          </a:p>
        </p:txBody>
      </p:sp>
      <p:sp>
        <p:nvSpPr>
          <p:cNvPr id="346150" name="Text Box 38"/>
          <p:cNvSpPr txBox="1">
            <a:spLocks noChangeArrowheads="1"/>
          </p:cNvSpPr>
          <p:nvPr/>
        </p:nvSpPr>
        <p:spPr bwMode="auto">
          <a:xfrm>
            <a:off x="6310313" y="3214688"/>
            <a:ext cx="623887" cy="823912"/>
          </a:xfrm>
          <a:prstGeom prst="rect">
            <a:avLst/>
          </a:prstGeom>
          <a:noFill/>
          <a:ln w="9525">
            <a:noFill/>
            <a:miter lim="800000"/>
            <a:headEnd/>
            <a:tailEnd/>
          </a:ln>
          <a:effectLst/>
        </p:spPr>
        <p:txBody>
          <a:bodyPr wrap="none">
            <a:spAutoFit/>
          </a:bodyPr>
          <a:lstStyle/>
          <a:p>
            <a:r>
              <a:rPr lang="en-US" sz="4800"/>
              <a:t>N</a:t>
            </a:r>
          </a:p>
        </p:txBody>
      </p:sp>
      <p:sp>
        <p:nvSpPr>
          <p:cNvPr id="346151" name="Oval 39"/>
          <p:cNvSpPr>
            <a:spLocks noChangeArrowheads="1"/>
          </p:cNvSpPr>
          <p:nvPr/>
        </p:nvSpPr>
        <p:spPr bwMode="auto">
          <a:xfrm>
            <a:off x="5943600" y="35814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52" name="Oval 40"/>
          <p:cNvSpPr>
            <a:spLocks noChangeArrowheads="1"/>
          </p:cNvSpPr>
          <p:nvPr/>
        </p:nvSpPr>
        <p:spPr bwMode="auto">
          <a:xfrm>
            <a:off x="5943600" y="33528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53" name="Oval 41"/>
          <p:cNvSpPr>
            <a:spLocks noChangeArrowheads="1"/>
          </p:cNvSpPr>
          <p:nvPr/>
        </p:nvSpPr>
        <p:spPr bwMode="auto">
          <a:xfrm>
            <a:off x="5943600" y="38100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54" name="Oval 42"/>
          <p:cNvSpPr>
            <a:spLocks noChangeArrowheads="1"/>
          </p:cNvSpPr>
          <p:nvPr/>
        </p:nvSpPr>
        <p:spPr bwMode="auto">
          <a:xfrm>
            <a:off x="5257800" y="3429000"/>
            <a:ext cx="152400" cy="152400"/>
          </a:xfrm>
          <a:prstGeom prst="ellipse">
            <a:avLst/>
          </a:prstGeom>
          <a:solidFill>
            <a:srgbClr val="00FF00"/>
          </a:solidFill>
          <a:ln w="9525">
            <a:solidFill>
              <a:schemeClr val="tx1"/>
            </a:solidFill>
            <a:round/>
            <a:headEnd/>
            <a:tailEnd/>
          </a:ln>
          <a:effectLst/>
        </p:spPr>
        <p:txBody>
          <a:bodyPr wrap="none" anchor="ctr"/>
          <a:lstStyle/>
          <a:p>
            <a:endParaRPr lang="en-US"/>
          </a:p>
        </p:txBody>
      </p:sp>
      <p:sp>
        <p:nvSpPr>
          <p:cNvPr id="346155" name="Oval 43"/>
          <p:cNvSpPr>
            <a:spLocks noChangeArrowheads="1"/>
          </p:cNvSpPr>
          <p:nvPr/>
        </p:nvSpPr>
        <p:spPr bwMode="auto">
          <a:xfrm>
            <a:off x="6172200" y="3581400"/>
            <a:ext cx="152400" cy="152400"/>
          </a:xfrm>
          <a:prstGeom prst="ellipse">
            <a:avLst/>
          </a:prstGeom>
          <a:solidFill>
            <a:srgbClr val="0000FF"/>
          </a:solidFill>
          <a:ln w="9525">
            <a:solidFill>
              <a:schemeClr val="tx1"/>
            </a:solidFill>
            <a:round/>
            <a:headEnd/>
            <a:tailEnd/>
          </a:ln>
          <a:effectLst/>
        </p:spPr>
        <p:txBody>
          <a:bodyPr wrap="none" anchor="ctr"/>
          <a:lstStyle/>
          <a:p>
            <a:endParaRPr lang="en-US"/>
          </a:p>
        </p:txBody>
      </p:sp>
      <p:sp>
        <p:nvSpPr>
          <p:cNvPr id="346156" name="Oval 44"/>
          <p:cNvSpPr>
            <a:spLocks noChangeArrowheads="1"/>
          </p:cNvSpPr>
          <p:nvPr/>
        </p:nvSpPr>
        <p:spPr bwMode="auto">
          <a:xfrm>
            <a:off x="6172200" y="3352800"/>
            <a:ext cx="152400" cy="152400"/>
          </a:xfrm>
          <a:prstGeom prst="ellipse">
            <a:avLst/>
          </a:prstGeom>
          <a:solidFill>
            <a:srgbClr val="0000FF"/>
          </a:solidFill>
          <a:ln w="9525">
            <a:solidFill>
              <a:schemeClr val="tx1"/>
            </a:solidFill>
            <a:round/>
            <a:headEnd/>
            <a:tailEnd/>
          </a:ln>
          <a:effectLst/>
        </p:spPr>
        <p:txBody>
          <a:bodyPr wrap="none" anchor="ctr"/>
          <a:lstStyle/>
          <a:p>
            <a:endParaRPr lang="en-US"/>
          </a:p>
        </p:txBody>
      </p:sp>
      <p:sp>
        <p:nvSpPr>
          <p:cNvPr id="346157" name="Oval 45"/>
          <p:cNvSpPr>
            <a:spLocks noChangeArrowheads="1"/>
          </p:cNvSpPr>
          <p:nvPr/>
        </p:nvSpPr>
        <p:spPr bwMode="auto">
          <a:xfrm>
            <a:off x="6172200" y="3810000"/>
            <a:ext cx="152400" cy="152400"/>
          </a:xfrm>
          <a:prstGeom prst="ellipse">
            <a:avLst/>
          </a:prstGeom>
          <a:solidFill>
            <a:srgbClr val="0000FF"/>
          </a:solidFill>
          <a:ln w="9525">
            <a:solidFill>
              <a:schemeClr val="tx1"/>
            </a:solidFill>
            <a:round/>
            <a:headEnd/>
            <a:tailEnd/>
          </a:ln>
          <a:effectLst/>
        </p:spPr>
        <p:txBody>
          <a:bodyPr wrap="none" anchor="ctr"/>
          <a:lstStyle/>
          <a:p>
            <a:endParaRPr lang="en-US"/>
          </a:p>
        </p:txBody>
      </p:sp>
      <p:sp>
        <p:nvSpPr>
          <p:cNvPr id="346158" name="Oval 46"/>
          <p:cNvSpPr>
            <a:spLocks noChangeArrowheads="1"/>
          </p:cNvSpPr>
          <p:nvPr/>
        </p:nvSpPr>
        <p:spPr bwMode="auto">
          <a:xfrm>
            <a:off x="5257800" y="3657600"/>
            <a:ext cx="152400" cy="152400"/>
          </a:xfrm>
          <a:prstGeom prst="ellipse">
            <a:avLst/>
          </a:prstGeom>
          <a:solidFill>
            <a:srgbClr val="FF0000"/>
          </a:solidFill>
          <a:ln w="9525">
            <a:solidFill>
              <a:schemeClr val="tx1"/>
            </a:solidFill>
            <a:round/>
            <a:headEnd/>
            <a:tailEnd/>
          </a:ln>
          <a:effectLst/>
        </p:spPr>
        <p:txBody>
          <a:bodyPr wrap="none" anchor="ctr"/>
          <a:lstStyle/>
          <a:p>
            <a:endParaRPr lang="en-US"/>
          </a:p>
        </p:txBody>
      </p:sp>
      <p:sp>
        <p:nvSpPr>
          <p:cNvPr id="346159" name="Oval 47"/>
          <p:cNvSpPr>
            <a:spLocks noChangeArrowheads="1"/>
          </p:cNvSpPr>
          <p:nvPr/>
        </p:nvSpPr>
        <p:spPr bwMode="auto">
          <a:xfrm>
            <a:off x="6858000" y="3657600"/>
            <a:ext cx="152400" cy="152400"/>
          </a:xfrm>
          <a:prstGeom prst="ellipse">
            <a:avLst/>
          </a:prstGeom>
          <a:solidFill>
            <a:srgbClr val="0000FF"/>
          </a:solidFill>
          <a:ln w="9525">
            <a:solidFill>
              <a:schemeClr val="tx1"/>
            </a:solidFill>
            <a:round/>
            <a:headEnd/>
            <a:tailEnd/>
          </a:ln>
          <a:effectLst/>
        </p:spPr>
        <p:txBody>
          <a:bodyPr wrap="none" anchor="ctr"/>
          <a:lstStyle/>
          <a:p>
            <a:endParaRPr lang="en-US"/>
          </a:p>
        </p:txBody>
      </p:sp>
      <p:sp>
        <p:nvSpPr>
          <p:cNvPr id="346160" name="Oval 48"/>
          <p:cNvSpPr>
            <a:spLocks noChangeArrowheads="1"/>
          </p:cNvSpPr>
          <p:nvPr/>
        </p:nvSpPr>
        <p:spPr bwMode="auto">
          <a:xfrm>
            <a:off x="6858000" y="3429000"/>
            <a:ext cx="152400" cy="152400"/>
          </a:xfrm>
          <a:prstGeom prst="ellipse">
            <a:avLst/>
          </a:prstGeom>
          <a:solidFill>
            <a:srgbClr val="0000FF"/>
          </a:solidFill>
          <a:ln w="9525">
            <a:solidFill>
              <a:schemeClr val="tx1"/>
            </a:solidFill>
            <a:round/>
            <a:headEnd/>
            <a:tailEnd/>
          </a:ln>
          <a:effectLst/>
        </p:spPr>
        <p:txBody>
          <a:bodyPr wrap="none" anchor="ctr"/>
          <a:lstStyle/>
          <a:p>
            <a:endParaRPr lang="en-US"/>
          </a:p>
        </p:txBody>
      </p:sp>
      <p:sp>
        <p:nvSpPr>
          <p:cNvPr id="346161" name="Text Box 49"/>
          <p:cNvSpPr txBox="1">
            <a:spLocks noChangeArrowheads="1"/>
          </p:cNvSpPr>
          <p:nvPr/>
        </p:nvSpPr>
        <p:spPr bwMode="auto">
          <a:xfrm>
            <a:off x="2514600" y="4117975"/>
            <a:ext cx="758825" cy="823913"/>
          </a:xfrm>
          <a:prstGeom prst="rect">
            <a:avLst/>
          </a:prstGeom>
          <a:noFill/>
          <a:ln w="9525">
            <a:noFill/>
            <a:miter lim="800000"/>
            <a:headEnd/>
            <a:tailEnd/>
          </a:ln>
          <a:effectLst/>
        </p:spPr>
        <p:txBody>
          <a:bodyPr wrap="none">
            <a:spAutoFit/>
          </a:bodyPr>
          <a:lstStyle/>
          <a:p>
            <a:r>
              <a:rPr lang="en-US" sz="4800"/>
              <a:t>Cl</a:t>
            </a:r>
          </a:p>
        </p:txBody>
      </p:sp>
      <p:sp>
        <p:nvSpPr>
          <p:cNvPr id="346162" name="Text Box 50"/>
          <p:cNvSpPr txBox="1">
            <a:spLocks noChangeArrowheads="1"/>
          </p:cNvSpPr>
          <p:nvPr/>
        </p:nvSpPr>
        <p:spPr bwMode="auto">
          <a:xfrm>
            <a:off x="1524000" y="4129088"/>
            <a:ext cx="963613" cy="823912"/>
          </a:xfrm>
          <a:prstGeom prst="rect">
            <a:avLst/>
          </a:prstGeom>
          <a:noFill/>
          <a:ln w="9525">
            <a:noFill/>
            <a:miter lim="800000"/>
            <a:headEnd/>
            <a:tailEnd/>
          </a:ln>
          <a:effectLst/>
        </p:spPr>
        <p:txBody>
          <a:bodyPr wrap="none">
            <a:spAutoFit/>
          </a:bodyPr>
          <a:lstStyle/>
          <a:p>
            <a:r>
              <a:rPr lang="en-US" sz="4800"/>
              <a:t>Na</a:t>
            </a:r>
          </a:p>
        </p:txBody>
      </p:sp>
      <p:sp>
        <p:nvSpPr>
          <p:cNvPr id="346163" name="Line 51"/>
          <p:cNvSpPr>
            <a:spLocks noChangeShapeType="1"/>
          </p:cNvSpPr>
          <p:nvPr/>
        </p:nvSpPr>
        <p:spPr bwMode="auto">
          <a:xfrm>
            <a:off x="2438400" y="4572000"/>
            <a:ext cx="152400" cy="0"/>
          </a:xfrm>
          <a:prstGeom prst="line">
            <a:avLst/>
          </a:prstGeom>
          <a:noFill/>
          <a:ln w="9525">
            <a:solidFill>
              <a:schemeClr val="tx1"/>
            </a:solidFill>
            <a:round/>
            <a:headEnd/>
            <a:tailEnd/>
          </a:ln>
          <a:effectLst/>
        </p:spPr>
        <p:txBody>
          <a:bodyPr/>
          <a:lstStyle/>
          <a:p>
            <a:endParaRPr lang="en-US"/>
          </a:p>
        </p:txBody>
      </p:sp>
      <p:sp>
        <p:nvSpPr>
          <p:cNvPr id="346164" name="Text Box 52"/>
          <p:cNvSpPr txBox="1">
            <a:spLocks noChangeArrowheads="1"/>
          </p:cNvSpPr>
          <p:nvPr/>
        </p:nvSpPr>
        <p:spPr bwMode="auto">
          <a:xfrm>
            <a:off x="4675188" y="4038600"/>
            <a:ext cx="623887" cy="823913"/>
          </a:xfrm>
          <a:prstGeom prst="rect">
            <a:avLst/>
          </a:prstGeom>
          <a:noFill/>
          <a:ln w="9525">
            <a:noFill/>
            <a:miter lim="800000"/>
            <a:headEnd/>
            <a:tailEnd/>
          </a:ln>
          <a:effectLst/>
        </p:spPr>
        <p:txBody>
          <a:bodyPr wrap="none">
            <a:spAutoFit/>
          </a:bodyPr>
          <a:lstStyle/>
          <a:p>
            <a:r>
              <a:rPr lang="en-US" sz="4800"/>
              <a:t>H</a:t>
            </a:r>
          </a:p>
        </p:txBody>
      </p:sp>
      <p:sp>
        <p:nvSpPr>
          <p:cNvPr id="346165" name="Text Box 53"/>
          <p:cNvSpPr txBox="1">
            <a:spLocks noChangeArrowheads="1"/>
          </p:cNvSpPr>
          <p:nvPr/>
        </p:nvSpPr>
        <p:spPr bwMode="auto">
          <a:xfrm>
            <a:off x="5360988" y="4052888"/>
            <a:ext cx="623887" cy="823912"/>
          </a:xfrm>
          <a:prstGeom prst="rect">
            <a:avLst/>
          </a:prstGeom>
          <a:noFill/>
          <a:ln w="9525">
            <a:noFill/>
            <a:miter lim="800000"/>
            <a:headEnd/>
            <a:tailEnd/>
          </a:ln>
          <a:effectLst/>
        </p:spPr>
        <p:txBody>
          <a:bodyPr wrap="none">
            <a:spAutoFit/>
          </a:bodyPr>
          <a:lstStyle/>
          <a:p>
            <a:r>
              <a:rPr lang="en-US" sz="4800"/>
              <a:t>C</a:t>
            </a:r>
          </a:p>
        </p:txBody>
      </p:sp>
      <p:sp>
        <p:nvSpPr>
          <p:cNvPr id="346166" name="Text Box 54"/>
          <p:cNvSpPr txBox="1">
            <a:spLocks noChangeArrowheads="1"/>
          </p:cNvSpPr>
          <p:nvPr/>
        </p:nvSpPr>
        <p:spPr bwMode="auto">
          <a:xfrm>
            <a:off x="6310313" y="4052888"/>
            <a:ext cx="623887" cy="823912"/>
          </a:xfrm>
          <a:prstGeom prst="rect">
            <a:avLst/>
          </a:prstGeom>
          <a:noFill/>
          <a:ln w="9525">
            <a:noFill/>
            <a:miter lim="800000"/>
            <a:headEnd/>
            <a:tailEnd/>
          </a:ln>
          <a:effectLst/>
        </p:spPr>
        <p:txBody>
          <a:bodyPr wrap="none">
            <a:spAutoFit/>
          </a:bodyPr>
          <a:lstStyle/>
          <a:p>
            <a:r>
              <a:rPr lang="en-US" sz="4800"/>
              <a:t>N</a:t>
            </a:r>
          </a:p>
        </p:txBody>
      </p:sp>
      <p:sp>
        <p:nvSpPr>
          <p:cNvPr id="346167" name="Line 55"/>
          <p:cNvSpPr>
            <a:spLocks noChangeShapeType="1"/>
          </p:cNvSpPr>
          <p:nvPr/>
        </p:nvSpPr>
        <p:spPr bwMode="auto">
          <a:xfrm>
            <a:off x="5257800" y="4495800"/>
            <a:ext cx="152400" cy="0"/>
          </a:xfrm>
          <a:prstGeom prst="line">
            <a:avLst/>
          </a:prstGeom>
          <a:noFill/>
          <a:ln w="9525">
            <a:solidFill>
              <a:schemeClr val="tx1"/>
            </a:solidFill>
            <a:round/>
            <a:headEnd/>
            <a:tailEnd/>
          </a:ln>
          <a:effectLst/>
        </p:spPr>
        <p:txBody>
          <a:bodyPr/>
          <a:lstStyle/>
          <a:p>
            <a:endParaRPr lang="en-US"/>
          </a:p>
        </p:txBody>
      </p:sp>
      <p:grpSp>
        <p:nvGrpSpPr>
          <p:cNvPr id="346168" name="Group 56"/>
          <p:cNvGrpSpPr>
            <a:grpSpLocks/>
          </p:cNvGrpSpPr>
          <p:nvPr/>
        </p:nvGrpSpPr>
        <p:grpSpPr bwMode="auto">
          <a:xfrm>
            <a:off x="6019800" y="4419600"/>
            <a:ext cx="304800" cy="152400"/>
            <a:chOff x="3744" y="2736"/>
            <a:chExt cx="192" cy="96"/>
          </a:xfrm>
        </p:grpSpPr>
        <p:sp>
          <p:nvSpPr>
            <p:cNvPr id="346169" name="Line 57"/>
            <p:cNvSpPr>
              <a:spLocks noChangeShapeType="1"/>
            </p:cNvSpPr>
            <p:nvPr/>
          </p:nvSpPr>
          <p:spPr bwMode="auto">
            <a:xfrm>
              <a:off x="3744" y="2736"/>
              <a:ext cx="192" cy="0"/>
            </a:xfrm>
            <a:prstGeom prst="line">
              <a:avLst/>
            </a:prstGeom>
            <a:noFill/>
            <a:ln w="9525">
              <a:solidFill>
                <a:schemeClr val="tx1"/>
              </a:solidFill>
              <a:round/>
              <a:headEnd/>
              <a:tailEnd/>
            </a:ln>
            <a:effectLst/>
          </p:spPr>
          <p:txBody>
            <a:bodyPr/>
            <a:lstStyle/>
            <a:p>
              <a:endParaRPr lang="en-US"/>
            </a:p>
          </p:txBody>
        </p:sp>
        <p:sp>
          <p:nvSpPr>
            <p:cNvPr id="346170" name="Line 58"/>
            <p:cNvSpPr>
              <a:spLocks noChangeShapeType="1"/>
            </p:cNvSpPr>
            <p:nvPr/>
          </p:nvSpPr>
          <p:spPr bwMode="auto">
            <a:xfrm>
              <a:off x="3744" y="2784"/>
              <a:ext cx="192" cy="0"/>
            </a:xfrm>
            <a:prstGeom prst="line">
              <a:avLst/>
            </a:prstGeom>
            <a:noFill/>
            <a:ln w="9525">
              <a:solidFill>
                <a:schemeClr val="tx1"/>
              </a:solidFill>
              <a:round/>
              <a:headEnd/>
              <a:tailEnd/>
            </a:ln>
            <a:effectLst/>
          </p:spPr>
          <p:txBody>
            <a:bodyPr/>
            <a:lstStyle/>
            <a:p>
              <a:endParaRPr lang="en-US"/>
            </a:p>
          </p:txBody>
        </p:sp>
        <p:sp>
          <p:nvSpPr>
            <p:cNvPr id="346171" name="Line 59"/>
            <p:cNvSpPr>
              <a:spLocks noChangeShapeType="1"/>
            </p:cNvSpPr>
            <p:nvPr/>
          </p:nvSpPr>
          <p:spPr bwMode="auto">
            <a:xfrm>
              <a:off x="3744" y="2832"/>
              <a:ext cx="192" cy="0"/>
            </a:xfrm>
            <a:prstGeom prst="line">
              <a:avLst/>
            </a:prstGeom>
            <a:noFill/>
            <a:ln w="9525">
              <a:solidFill>
                <a:schemeClr val="tx1"/>
              </a:solidFill>
              <a:round/>
              <a:headEnd/>
              <a:tailEnd/>
            </a:ln>
            <a:effectLst/>
          </p:spPr>
          <p:txBody>
            <a:bodyPr/>
            <a:lstStyle/>
            <a:p>
              <a:endParaRPr lang="en-US"/>
            </a:p>
          </p:txBody>
        </p:sp>
      </p:grpSp>
      <p:sp>
        <p:nvSpPr>
          <p:cNvPr id="346172" name="AutoShape 60">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6173" name="Rectangle 61">
            <a:hlinkClick r:id="rId3" tooltip="Wikipedia -  L E W I S   S T R U C T U R E"/>
          </p:cNvPr>
          <p:cNvSpPr>
            <a:spLocks noChangeArrowheads="1"/>
          </p:cNvSpPr>
          <p:nvPr/>
        </p:nvSpPr>
        <p:spPr bwMode="auto">
          <a:xfrm>
            <a:off x="2617788" y="595313"/>
            <a:ext cx="3911600" cy="522287"/>
          </a:xfrm>
          <a:prstGeom prst="rect">
            <a:avLst/>
          </a:prstGeom>
          <a:noFill/>
          <a:ln w="9525">
            <a:noFill/>
            <a:miter lim="800000"/>
            <a:headEnd/>
            <a:tailEnd/>
          </a:ln>
          <a:effectLst/>
        </p:spPr>
        <p:txBody>
          <a:bodyPr wrap="none" anchor="ctr"/>
          <a:lstStyle/>
          <a:p>
            <a:endParaRPr lang="en-US"/>
          </a:p>
        </p:txBody>
      </p:sp>
      <p:pic>
        <p:nvPicPr>
          <p:cNvPr id="346175" name="Picture 63" descr="GN_Lewis_large">
            <a:hlinkClick r:id="rId4" tooltip="Wikipedia -  G I L B E R T   L E W I S"/>
          </p:cNvPr>
          <p:cNvPicPr>
            <a:picLocks noChangeAspect="1" noChangeArrowheads="1"/>
          </p:cNvPicPr>
          <p:nvPr/>
        </p:nvPicPr>
        <p:blipFill>
          <a:blip r:embed="rId5" cstate="print"/>
          <a:srcRect/>
          <a:stretch>
            <a:fillRect/>
          </a:stretch>
        </p:blipFill>
        <p:spPr bwMode="auto">
          <a:xfrm>
            <a:off x="7196138" y="254000"/>
            <a:ext cx="1744662" cy="1763713"/>
          </a:xfrm>
          <a:prstGeom prst="rect">
            <a:avLst/>
          </a:prstGeom>
          <a:noFill/>
        </p:spPr>
      </p:pic>
      <p:sp>
        <p:nvSpPr>
          <p:cNvPr id="346176" name="Text Box 64"/>
          <p:cNvSpPr txBox="1">
            <a:spLocks noChangeArrowheads="1"/>
          </p:cNvSpPr>
          <p:nvPr/>
        </p:nvSpPr>
        <p:spPr bwMode="auto">
          <a:xfrm>
            <a:off x="7527925" y="2095500"/>
            <a:ext cx="1062038" cy="274638"/>
          </a:xfrm>
          <a:prstGeom prst="rect">
            <a:avLst/>
          </a:prstGeom>
          <a:noFill/>
          <a:ln w="9525">
            <a:noFill/>
            <a:miter lim="800000"/>
            <a:headEnd/>
            <a:tailEnd/>
          </a:ln>
          <a:effectLst/>
        </p:spPr>
        <p:txBody>
          <a:bodyPr wrap="none">
            <a:spAutoFit/>
          </a:bodyPr>
          <a:lstStyle/>
          <a:p>
            <a:r>
              <a:rPr lang="en-US" sz="1200"/>
              <a:t>Gilbert Lewis</a:t>
            </a:r>
          </a:p>
        </p:txBody>
      </p:sp>
      <p:sp>
        <p:nvSpPr>
          <p:cNvPr id="346177" name="Text Box 65"/>
          <p:cNvSpPr txBox="1">
            <a:spLocks noChangeArrowheads="1"/>
          </p:cNvSpPr>
          <p:nvPr/>
        </p:nvSpPr>
        <p:spPr bwMode="auto">
          <a:xfrm>
            <a:off x="3432175" y="1174750"/>
            <a:ext cx="2254250" cy="366713"/>
          </a:xfrm>
          <a:prstGeom prst="rect">
            <a:avLst/>
          </a:prstGeom>
          <a:noFill/>
          <a:ln w="9525">
            <a:noFill/>
            <a:miter lim="800000"/>
            <a:headEnd/>
            <a:tailEnd/>
          </a:ln>
          <a:effectLst/>
        </p:spPr>
        <p:txBody>
          <a:bodyPr wrap="none">
            <a:spAutoFit/>
          </a:bodyPr>
          <a:lstStyle/>
          <a:p>
            <a:r>
              <a:rPr lang="en-US"/>
              <a:t>“Lewis Dot Notation”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46177"/>
                                        </p:tgtEl>
                                        <p:attrNameLst>
                                          <p:attrName>style.visibility</p:attrName>
                                        </p:attrNameLst>
                                      </p:cBhvr>
                                      <p:to>
                                        <p:strVal val="visible"/>
                                      </p:to>
                                    </p:set>
                                    <p:animEffect transition="in" filter="fade">
                                      <p:cBhvr>
                                        <p:cTn id="7" dur="1000"/>
                                        <p:tgtEl>
                                          <p:spTgt spid="346177"/>
                                        </p:tgtEl>
                                      </p:cBhvr>
                                    </p:animEffect>
                                    <p:anim calcmode="lin" valueType="num">
                                      <p:cBhvr>
                                        <p:cTn id="8" dur="1000" fill="hold"/>
                                        <p:tgtEl>
                                          <p:spTgt spid="346177"/>
                                        </p:tgtEl>
                                        <p:attrNameLst>
                                          <p:attrName>ppt_x</p:attrName>
                                        </p:attrNameLst>
                                      </p:cBhvr>
                                      <p:tavLst>
                                        <p:tav tm="0">
                                          <p:val>
                                            <p:strVal val="#ppt_x"/>
                                          </p:val>
                                        </p:tav>
                                        <p:tav tm="100000">
                                          <p:val>
                                            <p:strVal val="#ppt_x"/>
                                          </p:val>
                                        </p:tav>
                                      </p:tavLst>
                                    </p:anim>
                                    <p:anim calcmode="lin" valueType="num">
                                      <p:cBhvr>
                                        <p:cTn id="9" dur="1000" fill="hold"/>
                                        <p:tgtEl>
                                          <p:spTgt spid="3461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46175"/>
                                        </p:tgtEl>
                                        <p:attrNameLst>
                                          <p:attrName>style.visibility</p:attrName>
                                        </p:attrNameLst>
                                      </p:cBhvr>
                                      <p:to>
                                        <p:strVal val="visible"/>
                                      </p:to>
                                    </p:set>
                                    <p:anim calcmode="lin" valueType="num">
                                      <p:cBhvr>
                                        <p:cTn id="14" dur="500" fill="hold"/>
                                        <p:tgtEl>
                                          <p:spTgt spid="346175"/>
                                        </p:tgtEl>
                                        <p:attrNameLst>
                                          <p:attrName>ppt_w</p:attrName>
                                        </p:attrNameLst>
                                      </p:cBhvr>
                                      <p:tavLst>
                                        <p:tav tm="0">
                                          <p:val>
                                            <p:fltVal val="0"/>
                                          </p:val>
                                        </p:tav>
                                        <p:tav tm="100000">
                                          <p:val>
                                            <p:strVal val="#ppt_w"/>
                                          </p:val>
                                        </p:tav>
                                      </p:tavLst>
                                    </p:anim>
                                    <p:anim calcmode="lin" valueType="num">
                                      <p:cBhvr>
                                        <p:cTn id="15" dur="500" fill="hold"/>
                                        <p:tgtEl>
                                          <p:spTgt spid="346175"/>
                                        </p:tgtEl>
                                        <p:attrNameLst>
                                          <p:attrName>ppt_h</p:attrName>
                                        </p:attrNameLst>
                                      </p:cBhvr>
                                      <p:tavLst>
                                        <p:tav tm="0">
                                          <p:val>
                                            <p:fltVal val="0"/>
                                          </p:val>
                                        </p:tav>
                                        <p:tav tm="100000">
                                          <p:val>
                                            <p:strVal val="#ppt_h"/>
                                          </p:val>
                                        </p:tav>
                                      </p:tavLst>
                                    </p:anim>
                                    <p:animEffect transition="in" filter="fade">
                                      <p:cBhvr>
                                        <p:cTn id="16" dur="500"/>
                                        <p:tgtEl>
                                          <p:spTgt spid="346175"/>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46176"/>
                                        </p:tgtEl>
                                        <p:attrNameLst>
                                          <p:attrName>style.visibility</p:attrName>
                                        </p:attrNameLst>
                                      </p:cBhvr>
                                      <p:to>
                                        <p:strVal val="visible"/>
                                      </p:to>
                                    </p:set>
                                    <p:animEffect transition="in" filter="dissolve">
                                      <p:cBhvr>
                                        <p:cTn id="20" dur="500"/>
                                        <p:tgtEl>
                                          <p:spTgt spid="346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76" grpId="0"/>
      <p:bldP spid="34617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533400" y="38100"/>
            <a:ext cx="8153400" cy="1143000"/>
          </a:xfrm>
        </p:spPr>
        <p:txBody>
          <a:bodyPr/>
          <a:lstStyle/>
          <a:p>
            <a:r>
              <a:rPr lang="en-US" sz="3200"/>
              <a:t>Atomic Radius vs. Atomic Number</a:t>
            </a:r>
          </a:p>
        </p:txBody>
      </p:sp>
      <p:sp>
        <p:nvSpPr>
          <p:cNvPr id="10244" name="AutoShape 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0245" name="Line 5"/>
          <p:cNvSpPr>
            <a:spLocks noChangeShapeType="1"/>
          </p:cNvSpPr>
          <p:nvPr/>
        </p:nvSpPr>
        <p:spPr bwMode="auto">
          <a:xfrm flipV="1">
            <a:off x="1974850" y="5003800"/>
            <a:ext cx="82550" cy="203200"/>
          </a:xfrm>
          <a:prstGeom prst="line">
            <a:avLst/>
          </a:prstGeom>
          <a:noFill/>
          <a:ln w="9525">
            <a:solidFill>
              <a:srgbClr val="333333"/>
            </a:solidFill>
            <a:round/>
            <a:headEnd/>
            <a:tailEnd/>
          </a:ln>
          <a:effectLst/>
        </p:spPr>
        <p:txBody>
          <a:bodyPr wrap="none" anchor="ctr"/>
          <a:lstStyle/>
          <a:p>
            <a:endParaRPr lang="en-US"/>
          </a:p>
        </p:txBody>
      </p:sp>
      <p:sp>
        <p:nvSpPr>
          <p:cNvPr id="10246" name="Line 6"/>
          <p:cNvSpPr>
            <a:spLocks noChangeShapeType="1"/>
          </p:cNvSpPr>
          <p:nvPr/>
        </p:nvSpPr>
        <p:spPr bwMode="auto">
          <a:xfrm>
            <a:off x="7137400" y="1784350"/>
            <a:ext cx="190500" cy="1181100"/>
          </a:xfrm>
          <a:prstGeom prst="line">
            <a:avLst/>
          </a:prstGeom>
          <a:noFill/>
          <a:ln w="9525">
            <a:solidFill>
              <a:srgbClr val="333333"/>
            </a:solidFill>
            <a:round/>
            <a:headEnd/>
            <a:tailEnd/>
          </a:ln>
          <a:effectLst/>
        </p:spPr>
        <p:txBody>
          <a:bodyPr wrap="none" anchor="ctr"/>
          <a:lstStyle/>
          <a:p>
            <a:endParaRPr lang="en-US"/>
          </a:p>
        </p:txBody>
      </p:sp>
      <p:sp>
        <p:nvSpPr>
          <p:cNvPr id="10247" name="Freeform 7"/>
          <p:cNvSpPr>
            <a:spLocks/>
          </p:cNvSpPr>
          <p:nvPr/>
        </p:nvSpPr>
        <p:spPr bwMode="auto">
          <a:xfrm>
            <a:off x="5416550" y="2051050"/>
            <a:ext cx="1638300" cy="1778000"/>
          </a:xfrm>
          <a:custGeom>
            <a:avLst/>
            <a:gdLst/>
            <a:ahLst/>
            <a:cxnLst>
              <a:cxn ang="0">
                <a:pos x="0" y="0"/>
              </a:cxn>
              <a:cxn ang="0">
                <a:pos x="60" y="304"/>
              </a:cxn>
              <a:cxn ang="0">
                <a:pos x="120" y="656"/>
              </a:cxn>
              <a:cxn ang="0">
                <a:pos x="188" y="840"/>
              </a:cxn>
              <a:cxn ang="0">
                <a:pos x="240" y="984"/>
              </a:cxn>
              <a:cxn ang="0">
                <a:pos x="296" y="1056"/>
              </a:cxn>
              <a:cxn ang="0">
                <a:pos x="356" y="1052"/>
              </a:cxn>
              <a:cxn ang="0">
                <a:pos x="428" y="1076"/>
              </a:cxn>
              <a:cxn ang="0">
                <a:pos x="500" y="1056"/>
              </a:cxn>
              <a:cxn ang="0">
                <a:pos x="552" y="1024"/>
              </a:cxn>
              <a:cxn ang="0">
                <a:pos x="604" y="968"/>
              </a:cxn>
              <a:cxn ang="0">
                <a:pos x="660" y="916"/>
              </a:cxn>
              <a:cxn ang="0">
                <a:pos x="732" y="792"/>
              </a:cxn>
              <a:cxn ang="0">
                <a:pos x="788" y="1004"/>
              </a:cxn>
              <a:cxn ang="0">
                <a:pos x="852" y="968"/>
              </a:cxn>
              <a:cxn ang="0">
                <a:pos x="920" y="988"/>
              </a:cxn>
              <a:cxn ang="0">
                <a:pos x="960" y="1076"/>
              </a:cxn>
              <a:cxn ang="0">
                <a:pos x="1032" y="1120"/>
              </a:cxn>
            </a:cxnLst>
            <a:rect l="0" t="0" r="r" b="b"/>
            <a:pathLst>
              <a:path w="1032" h="1120">
                <a:moveTo>
                  <a:pt x="0" y="0"/>
                </a:moveTo>
                <a:lnTo>
                  <a:pt x="60" y="304"/>
                </a:lnTo>
                <a:lnTo>
                  <a:pt x="120" y="656"/>
                </a:lnTo>
                <a:lnTo>
                  <a:pt x="188" y="840"/>
                </a:lnTo>
                <a:lnTo>
                  <a:pt x="240" y="984"/>
                </a:lnTo>
                <a:lnTo>
                  <a:pt x="296" y="1056"/>
                </a:lnTo>
                <a:lnTo>
                  <a:pt x="356" y="1052"/>
                </a:lnTo>
                <a:lnTo>
                  <a:pt x="428" y="1076"/>
                </a:lnTo>
                <a:lnTo>
                  <a:pt x="500" y="1056"/>
                </a:lnTo>
                <a:lnTo>
                  <a:pt x="552" y="1024"/>
                </a:lnTo>
                <a:lnTo>
                  <a:pt x="604" y="968"/>
                </a:lnTo>
                <a:lnTo>
                  <a:pt x="660" y="916"/>
                </a:lnTo>
                <a:lnTo>
                  <a:pt x="732" y="792"/>
                </a:lnTo>
                <a:lnTo>
                  <a:pt x="788" y="1004"/>
                </a:lnTo>
                <a:lnTo>
                  <a:pt x="852" y="968"/>
                </a:lnTo>
                <a:lnTo>
                  <a:pt x="920" y="988"/>
                </a:lnTo>
                <a:lnTo>
                  <a:pt x="960" y="1076"/>
                </a:lnTo>
                <a:lnTo>
                  <a:pt x="1032" y="1120"/>
                </a:lnTo>
              </a:path>
            </a:pathLst>
          </a:custGeom>
          <a:noFill/>
          <a:ln w="9525">
            <a:solidFill>
              <a:srgbClr val="333333"/>
            </a:solidFill>
            <a:round/>
            <a:headEnd/>
            <a:tailEnd/>
          </a:ln>
          <a:effectLst/>
        </p:spPr>
        <p:txBody>
          <a:bodyPr wrap="none" anchor="ctr"/>
          <a:lstStyle/>
          <a:p>
            <a:endParaRPr lang="en-US"/>
          </a:p>
        </p:txBody>
      </p:sp>
      <p:sp>
        <p:nvSpPr>
          <p:cNvPr id="10248" name="Freeform 8"/>
          <p:cNvSpPr>
            <a:spLocks/>
          </p:cNvSpPr>
          <p:nvPr/>
        </p:nvSpPr>
        <p:spPr bwMode="auto">
          <a:xfrm>
            <a:off x="3676650" y="2381250"/>
            <a:ext cx="1651000" cy="1727200"/>
          </a:xfrm>
          <a:custGeom>
            <a:avLst/>
            <a:gdLst/>
            <a:ahLst/>
            <a:cxnLst>
              <a:cxn ang="0">
                <a:pos x="0" y="0"/>
              </a:cxn>
              <a:cxn ang="0">
                <a:pos x="72" y="284"/>
              </a:cxn>
              <a:cxn ang="0">
                <a:pos x="124" y="604"/>
              </a:cxn>
              <a:cxn ang="0">
                <a:pos x="188" y="756"/>
              </a:cxn>
              <a:cxn ang="0">
                <a:pos x="252" y="884"/>
              </a:cxn>
              <a:cxn ang="0">
                <a:pos x="296" y="948"/>
              </a:cxn>
              <a:cxn ang="0">
                <a:pos x="376" y="832"/>
              </a:cxn>
              <a:cxn ang="0">
                <a:pos x="412" y="956"/>
              </a:cxn>
              <a:cxn ang="0">
                <a:pos x="552" y="944"/>
              </a:cxn>
              <a:cxn ang="0">
                <a:pos x="620" y="912"/>
              </a:cxn>
              <a:cxn ang="0">
                <a:pos x="676" y="864"/>
              </a:cxn>
              <a:cxn ang="0">
                <a:pos x="736" y="996"/>
              </a:cxn>
              <a:cxn ang="0">
                <a:pos x="856" y="944"/>
              </a:cxn>
              <a:cxn ang="0">
                <a:pos x="916" y="1036"/>
              </a:cxn>
              <a:cxn ang="0">
                <a:pos x="1040" y="1088"/>
              </a:cxn>
            </a:cxnLst>
            <a:rect l="0" t="0" r="r" b="b"/>
            <a:pathLst>
              <a:path w="1040" h="1088">
                <a:moveTo>
                  <a:pt x="0" y="0"/>
                </a:moveTo>
                <a:lnTo>
                  <a:pt x="72" y="284"/>
                </a:lnTo>
                <a:lnTo>
                  <a:pt x="124" y="604"/>
                </a:lnTo>
                <a:lnTo>
                  <a:pt x="188" y="756"/>
                </a:lnTo>
                <a:lnTo>
                  <a:pt x="252" y="884"/>
                </a:lnTo>
                <a:lnTo>
                  <a:pt x="296" y="948"/>
                </a:lnTo>
                <a:lnTo>
                  <a:pt x="376" y="832"/>
                </a:lnTo>
                <a:lnTo>
                  <a:pt x="412" y="956"/>
                </a:lnTo>
                <a:lnTo>
                  <a:pt x="552" y="944"/>
                </a:lnTo>
                <a:lnTo>
                  <a:pt x="620" y="912"/>
                </a:lnTo>
                <a:lnTo>
                  <a:pt x="676" y="864"/>
                </a:lnTo>
                <a:lnTo>
                  <a:pt x="736" y="996"/>
                </a:lnTo>
                <a:lnTo>
                  <a:pt x="856" y="944"/>
                </a:lnTo>
                <a:lnTo>
                  <a:pt x="916" y="1036"/>
                </a:lnTo>
                <a:lnTo>
                  <a:pt x="1040" y="1088"/>
                </a:lnTo>
              </a:path>
            </a:pathLst>
          </a:custGeom>
          <a:noFill/>
          <a:ln w="9525">
            <a:solidFill>
              <a:srgbClr val="333333"/>
            </a:solidFill>
            <a:round/>
            <a:headEnd/>
            <a:tailEnd/>
          </a:ln>
          <a:effectLst/>
        </p:spPr>
        <p:txBody>
          <a:bodyPr wrap="none" anchor="ctr"/>
          <a:lstStyle/>
          <a:p>
            <a:endParaRPr lang="en-US"/>
          </a:p>
        </p:txBody>
      </p:sp>
      <p:sp>
        <p:nvSpPr>
          <p:cNvPr id="10249" name="Freeform 9"/>
          <p:cNvSpPr>
            <a:spLocks/>
          </p:cNvSpPr>
          <p:nvPr/>
        </p:nvSpPr>
        <p:spPr bwMode="auto">
          <a:xfrm>
            <a:off x="2921000" y="2946400"/>
            <a:ext cx="685800" cy="1403350"/>
          </a:xfrm>
          <a:custGeom>
            <a:avLst/>
            <a:gdLst/>
            <a:ahLst/>
            <a:cxnLst>
              <a:cxn ang="0">
                <a:pos x="0" y="0"/>
              </a:cxn>
              <a:cxn ang="0">
                <a:pos x="64" y="264"/>
              </a:cxn>
              <a:cxn ang="0">
                <a:pos x="116" y="432"/>
              </a:cxn>
              <a:cxn ang="0">
                <a:pos x="176" y="656"/>
              </a:cxn>
              <a:cxn ang="0">
                <a:pos x="236" y="732"/>
              </a:cxn>
              <a:cxn ang="0">
                <a:pos x="304" y="788"/>
              </a:cxn>
              <a:cxn ang="0">
                <a:pos x="356" y="844"/>
              </a:cxn>
              <a:cxn ang="0">
                <a:pos x="432" y="884"/>
              </a:cxn>
            </a:cxnLst>
            <a:rect l="0" t="0" r="r" b="b"/>
            <a:pathLst>
              <a:path w="432" h="884">
                <a:moveTo>
                  <a:pt x="0" y="0"/>
                </a:moveTo>
                <a:lnTo>
                  <a:pt x="64" y="264"/>
                </a:lnTo>
                <a:lnTo>
                  <a:pt x="116" y="432"/>
                </a:lnTo>
                <a:lnTo>
                  <a:pt x="176" y="656"/>
                </a:lnTo>
                <a:lnTo>
                  <a:pt x="236" y="732"/>
                </a:lnTo>
                <a:lnTo>
                  <a:pt x="304" y="788"/>
                </a:lnTo>
                <a:lnTo>
                  <a:pt x="356" y="844"/>
                </a:lnTo>
                <a:lnTo>
                  <a:pt x="432" y="884"/>
                </a:lnTo>
              </a:path>
            </a:pathLst>
          </a:custGeom>
          <a:noFill/>
          <a:ln w="9525">
            <a:solidFill>
              <a:srgbClr val="333333"/>
            </a:solidFill>
            <a:round/>
            <a:headEnd/>
            <a:tailEnd/>
          </a:ln>
          <a:effectLst/>
        </p:spPr>
        <p:txBody>
          <a:bodyPr wrap="none" anchor="ctr"/>
          <a:lstStyle/>
          <a:p>
            <a:endParaRPr lang="en-US"/>
          </a:p>
        </p:txBody>
      </p:sp>
      <p:sp>
        <p:nvSpPr>
          <p:cNvPr id="10250" name="Freeform 10"/>
          <p:cNvSpPr>
            <a:spLocks/>
          </p:cNvSpPr>
          <p:nvPr/>
        </p:nvSpPr>
        <p:spPr bwMode="auto">
          <a:xfrm>
            <a:off x="2159000" y="3486150"/>
            <a:ext cx="679450" cy="1295400"/>
          </a:xfrm>
          <a:custGeom>
            <a:avLst/>
            <a:gdLst/>
            <a:ahLst/>
            <a:cxnLst>
              <a:cxn ang="0">
                <a:pos x="0" y="0"/>
              </a:cxn>
              <a:cxn ang="0">
                <a:pos x="56" y="376"/>
              </a:cxn>
              <a:cxn ang="0">
                <a:pos x="124" y="676"/>
              </a:cxn>
              <a:cxn ang="0">
                <a:pos x="176" y="708"/>
              </a:cxn>
              <a:cxn ang="0">
                <a:pos x="244" y="728"/>
              </a:cxn>
              <a:cxn ang="0">
                <a:pos x="300" y="724"/>
              </a:cxn>
              <a:cxn ang="0">
                <a:pos x="360" y="756"/>
              </a:cxn>
              <a:cxn ang="0">
                <a:pos x="428" y="816"/>
              </a:cxn>
            </a:cxnLst>
            <a:rect l="0" t="0" r="r" b="b"/>
            <a:pathLst>
              <a:path w="428" h="816">
                <a:moveTo>
                  <a:pt x="0" y="0"/>
                </a:moveTo>
                <a:lnTo>
                  <a:pt x="56" y="376"/>
                </a:lnTo>
                <a:lnTo>
                  <a:pt x="124" y="676"/>
                </a:lnTo>
                <a:lnTo>
                  <a:pt x="176" y="708"/>
                </a:lnTo>
                <a:lnTo>
                  <a:pt x="244" y="728"/>
                </a:lnTo>
                <a:lnTo>
                  <a:pt x="300" y="724"/>
                </a:lnTo>
                <a:lnTo>
                  <a:pt x="360" y="756"/>
                </a:lnTo>
                <a:lnTo>
                  <a:pt x="428" y="816"/>
                </a:lnTo>
              </a:path>
            </a:pathLst>
          </a:custGeom>
          <a:noFill/>
          <a:ln w="9525">
            <a:solidFill>
              <a:srgbClr val="333333"/>
            </a:solidFill>
            <a:round/>
            <a:headEnd/>
            <a:tailEnd/>
          </a:ln>
          <a:effectLst/>
        </p:spPr>
        <p:txBody>
          <a:bodyPr wrap="none" anchor="ctr"/>
          <a:lstStyle/>
          <a:p>
            <a:endParaRPr lang="en-US"/>
          </a:p>
        </p:txBody>
      </p:sp>
      <p:sp>
        <p:nvSpPr>
          <p:cNvPr id="10251" name="Rectangle 11"/>
          <p:cNvSpPr>
            <a:spLocks noChangeArrowheads="1"/>
          </p:cNvSpPr>
          <p:nvPr/>
        </p:nvSpPr>
        <p:spPr bwMode="auto">
          <a:xfrm>
            <a:off x="1857375" y="1276350"/>
            <a:ext cx="5791200" cy="4495800"/>
          </a:xfrm>
          <a:prstGeom prst="rect">
            <a:avLst/>
          </a:prstGeom>
          <a:solidFill>
            <a:srgbClr val="C0C0C0">
              <a:alpha val="50000"/>
            </a:srgbClr>
          </a:solidFill>
          <a:ln w="19050">
            <a:solidFill>
              <a:schemeClr val="bg2"/>
            </a:solidFill>
            <a:miter lim="800000"/>
            <a:headEnd/>
            <a:tailEnd/>
          </a:ln>
          <a:effectLst/>
        </p:spPr>
        <p:txBody>
          <a:bodyPr wrap="none" anchor="ctr"/>
          <a:lstStyle/>
          <a:p>
            <a:endParaRPr lang="en-US"/>
          </a:p>
        </p:txBody>
      </p:sp>
      <p:sp>
        <p:nvSpPr>
          <p:cNvPr id="10252" name="Line 12"/>
          <p:cNvSpPr>
            <a:spLocks noChangeShapeType="1"/>
          </p:cNvSpPr>
          <p:nvPr/>
        </p:nvSpPr>
        <p:spPr bwMode="auto">
          <a:xfrm>
            <a:off x="2844800" y="1270000"/>
            <a:ext cx="0" cy="4552950"/>
          </a:xfrm>
          <a:prstGeom prst="line">
            <a:avLst/>
          </a:prstGeom>
          <a:noFill/>
          <a:ln w="12700">
            <a:solidFill>
              <a:srgbClr val="808080"/>
            </a:solidFill>
            <a:round/>
            <a:headEnd/>
            <a:tailEnd/>
          </a:ln>
          <a:effectLst/>
        </p:spPr>
        <p:txBody>
          <a:bodyPr wrap="none" anchor="ctr"/>
          <a:lstStyle/>
          <a:p>
            <a:endParaRPr lang="en-US"/>
          </a:p>
        </p:txBody>
      </p:sp>
      <p:sp>
        <p:nvSpPr>
          <p:cNvPr id="10253" name="Line 13"/>
          <p:cNvSpPr>
            <a:spLocks noChangeShapeType="1"/>
          </p:cNvSpPr>
          <p:nvPr/>
        </p:nvSpPr>
        <p:spPr bwMode="auto">
          <a:xfrm>
            <a:off x="3797300" y="1276350"/>
            <a:ext cx="0" cy="4552950"/>
          </a:xfrm>
          <a:prstGeom prst="line">
            <a:avLst/>
          </a:prstGeom>
          <a:noFill/>
          <a:ln w="12700">
            <a:solidFill>
              <a:srgbClr val="808080"/>
            </a:solidFill>
            <a:round/>
            <a:headEnd/>
            <a:tailEnd/>
          </a:ln>
          <a:effectLst/>
        </p:spPr>
        <p:txBody>
          <a:bodyPr wrap="none" anchor="ctr"/>
          <a:lstStyle/>
          <a:p>
            <a:endParaRPr lang="en-US"/>
          </a:p>
        </p:txBody>
      </p:sp>
      <p:sp>
        <p:nvSpPr>
          <p:cNvPr id="10254" name="Line 14"/>
          <p:cNvSpPr>
            <a:spLocks noChangeShapeType="1"/>
          </p:cNvSpPr>
          <p:nvPr/>
        </p:nvSpPr>
        <p:spPr bwMode="auto">
          <a:xfrm>
            <a:off x="4762500" y="1263650"/>
            <a:ext cx="0" cy="4552950"/>
          </a:xfrm>
          <a:prstGeom prst="line">
            <a:avLst/>
          </a:prstGeom>
          <a:noFill/>
          <a:ln w="12700">
            <a:solidFill>
              <a:srgbClr val="808080"/>
            </a:solidFill>
            <a:round/>
            <a:headEnd/>
            <a:tailEnd/>
          </a:ln>
          <a:effectLst/>
        </p:spPr>
        <p:txBody>
          <a:bodyPr wrap="none" anchor="ctr"/>
          <a:lstStyle/>
          <a:p>
            <a:endParaRPr lang="en-US"/>
          </a:p>
        </p:txBody>
      </p:sp>
      <p:sp>
        <p:nvSpPr>
          <p:cNvPr id="10255" name="Line 15"/>
          <p:cNvSpPr>
            <a:spLocks noChangeShapeType="1"/>
          </p:cNvSpPr>
          <p:nvPr/>
        </p:nvSpPr>
        <p:spPr bwMode="auto">
          <a:xfrm>
            <a:off x="5715000" y="1270000"/>
            <a:ext cx="0" cy="4552950"/>
          </a:xfrm>
          <a:prstGeom prst="line">
            <a:avLst/>
          </a:prstGeom>
          <a:noFill/>
          <a:ln w="12700">
            <a:solidFill>
              <a:srgbClr val="808080"/>
            </a:solidFill>
            <a:round/>
            <a:headEnd/>
            <a:tailEnd/>
          </a:ln>
          <a:effectLst/>
        </p:spPr>
        <p:txBody>
          <a:bodyPr wrap="none" anchor="ctr"/>
          <a:lstStyle/>
          <a:p>
            <a:endParaRPr lang="en-US"/>
          </a:p>
        </p:txBody>
      </p:sp>
      <p:sp>
        <p:nvSpPr>
          <p:cNvPr id="10256" name="Line 16"/>
          <p:cNvSpPr>
            <a:spLocks noChangeShapeType="1"/>
          </p:cNvSpPr>
          <p:nvPr/>
        </p:nvSpPr>
        <p:spPr bwMode="auto">
          <a:xfrm>
            <a:off x="6680200" y="1276350"/>
            <a:ext cx="0" cy="4552950"/>
          </a:xfrm>
          <a:prstGeom prst="line">
            <a:avLst/>
          </a:prstGeom>
          <a:noFill/>
          <a:ln w="12700">
            <a:solidFill>
              <a:srgbClr val="808080"/>
            </a:solidFill>
            <a:round/>
            <a:headEnd/>
            <a:tailEnd/>
          </a:ln>
          <a:effectLst/>
        </p:spPr>
        <p:txBody>
          <a:bodyPr wrap="none" anchor="ctr"/>
          <a:lstStyle/>
          <a:p>
            <a:endParaRPr lang="en-US"/>
          </a:p>
        </p:txBody>
      </p:sp>
      <p:sp>
        <p:nvSpPr>
          <p:cNvPr id="10257" name="Line 17"/>
          <p:cNvSpPr>
            <a:spLocks noChangeShapeType="1"/>
          </p:cNvSpPr>
          <p:nvPr/>
        </p:nvSpPr>
        <p:spPr bwMode="auto">
          <a:xfrm flipH="1">
            <a:off x="1797050" y="2025650"/>
            <a:ext cx="5842000" cy="0"/>
          </a:xfrm>
          <a:prstGeom prst="line">
            <a:avLst/>
          </a:prstGeom>
          <a:noFill/>
          <a:ln w="12700">
            <a:solidFill>
              <a:schemeClr val="bg2"/>
            </a:solidFill>
            <a:round/>
            <a:headEnd/>
            <a:tailEnd/>
          </a:ln>
          <a:effectLst/>
        </p:spPr>
        <p:txBody>
          <a:bodyPr wrap="none" anchor="ctr"/>
          <a:lstStyle/>
          <a:p>
            <a:endParaRPr lang="en-US"/>
          </a:p>
        </p:txBody>
      </p:sp>
      <p:sp>
        <p:nvSpPr>
          <p:cNvPr id="10258" name="Line 18"/>
          <p:cNvSpPr>
            <a:spLocks noChangeShapeType="1"/>
          </p:cNvSpPr>
          <p:nvPr/>
        </p:nvSpPr>
        <p:spPr bwMode="auto">
          <a:xfrm flipH="1">
            <a:off x="1809750" y="2768600"/>
            <a:ext cx="5842000" cy="0"/>
          </a:xfrm>
          <a:prstGeom prst="line">
            <a:avLst/>
          </a:prstGeom>
          <a:noFill/>
          <a:ln w="12700">
            <a:solidFill>
              <a:schemeClr val="bg2"/>
            </a:solidFill>
            <a:round/>
            <a:headEnd/>
            <a:tailEnd/>
          </a:ln>
          <a:effectLst/>
        </p:spPr>
        <p:txBody>
          <a:bodyPr wrap="none" anchor="ctr"/>
          <a:lstStyle/>
          <a:p>
            <a:endParaRPr lang="en-US"/>
          </a:p>
        </p:txBody>
      </p:sp>
      <p:sp>
        <p:nvSpPr>
          <p:cNvPr id="10259" name="Line 19"/>
          <p:cNvSpPr>
            <a:spLocks noChangeShapeType="1"/>
          </p:cNvSpPr>
          <p:nvPr/>
        </p:nvSpPr>
        <p:spPr bwMode="auto">
          <a:xfrm flipH="1">
            <a:off x="1803400" y="3517900"/>
            <a:ext cx="5842000" cy="0"/>
          </a:xfrm>
          <a:prstGeom prst="line">
            <a:avLst/>
          </a:prstGeom>
          <a:noFill/>
          <a:ln w="12700">
            <a:solidFill>
              <a:schemeClr val="bg2"/>
            </a:solidFill>
            <a:round/>
            <a:headEnd/>
            <a:tailEnd/>
          </a:ln>
          <a:effectLst/>
        </p:spPr>
        <p:txBody>
          <a:bodyPr wrap="none" anchor="ctr"/>
          <a:lstStyle/>
          <a:p>
            <a:endParaRPr lang="en-US"/>
          </a:p>
        </p:txBody>
      </p:sp>
      <p:sp>
        <p:nvSpPr>
          <p:cNvPr id="10260" name="Line 20"/>
          <p:cNvSpPr>
            <a:spLocks noChangeShapeType="1"/>
          </p:cNvSpPr>
          <p:nvPr/>
        </p:nvSpPr>
        <p:spPr bwMode="auto">
          <a:xfrm flipH="1">
            <a:off x="1803400" y="4279900"/>
            <a:ext cx="5842000" cy="0"/>
          </a:xfrm>
          <a:prstGeom prst="line">
            <a:avLst/>
          </a:prstGeom>
          <a:noFill/>
          <a:ln w="12700">
            <a:solidFill>
              <a:schemeClr val="bg2"/>
            </a:solidFill>
            <a:round/>
            <a:headEnd/>
            <a:tailEnd/>
          </a:ln>
          <a:effectLst/>
        </p:spPr>
        <p:txBody>
          <a:bodyPr wrap="none" anchor="ctr"/>
          <a:lstStyle/>
          <a:p>
            <a:endParaRPr lang="en-US"/>
          </a:p>
        </p:txBody>
      </p:sp>
      <p:sp>
        <p:nvSpPr>
          <p:cNvPr id="10261" name="Line 21"/>
          <p:cNvSpPr>
            <a:spLocks noChangeShapeType="1"/>
          </p:cNvSpPr>
          <p:nvPr/>
        </p:nvSpPr>
        <p:spPr bwMode="auto">
          <a:xfrm flipH="1">
            <a:off x="1803400" y="5022850"/>
            <a:ext cx="5842000" cy="0"/>
          </a:xfrm>
          <a:prstGeom prst="line">
            <a:avLst/>
          </a:prstGeom>
          <a:noFill/>
          <a:ln w="12700">
            <a:solidFill>
              <a:schemeClr val="bg2"/>
            </a:solidFill>
            <a:round/>
            <a:headEnd/>
            <a:tailEnd/>
          </a:ln>
          <a:effectLst/>
        </p:spPr>
        <p:txBody>
          <a:bodyPr wrap="none" anchor="ctr"/>
          <a:lstStyle/>
          <a:p>
            <a:endParaRPr lang="en-US"/>
          </a:p>
        </p:txBody>
      </p:sp>
      <p:sp>
        <p:nvSpPr>
          <p:cNvPr id="10262" name="Oval 22"/>
          <p:cNvSpPr>
            <a:spLocks noChangeArrowheads="1"/>
          </p:cNvSpPr>
          <p:nvPr/>
        </p:nvSpPr>
        <p:spPr bwMode="auto">
          <a:xfrm>
            <a:off x="2120900" y="34417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10263" name="Oval 23"/>
          <p:cNvSpPr>
            <a:spLocks noChangeArrowheads="1"/>
          </p:cNvSpPr>
          <p:nvPr/>
        </p:nvSpPr>
        <p:spPr bwMode="auto">
          <a:xfrm>
            <a:off x="2882900" y="292735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10264" name="Oval 24"/>
          <p:cNvSpPr>
            <a:spLocks noChangeArrowheads="1"/>
          </p:cNvSpPr>
          <p:nvPr/>
        </p:nvSpPr>
        <p:spPr bwMode="auto">
          <a:xfrm>
            <a:off x="3638550" y="23368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10265" name="Oval 25"/>
          <p:cNvSpPr>
            <a:spLocks noChangeArrowheads="1"/>
          </p:cNvSpPr>
          <p:nvPr/>
        </p:nvSpPr>
        <p:spPr bwMode="auto">
          <a:xfrm>
            <a:off x="5372100" y="201295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10266" name="Oval 26"/>
          <p:cNvSpPr>
            <a:spLocks noChangeArrowheads="1"/>
          </p:cNvSpPr>
          <p:nvPr/>
        </p:nvSpPr>
        <p:spPr bwMode="auto">
          <a:xfrm>
            <a:off x="7099300" y="1752600"/>
            <a:ext cx="88900" cy="88900"/>
          </a:xfrm>
          <a:prstGeom prst="ellipse">
            <a:avLst/>
          </a:prstGeom>
          <a:gradFill rotWithShape="1">
            <a:gsLst>
              <a:gs pos="0">
                <a:srgbClr val="800080">
                  <a:gamma/>
                  <a:shade val="46275"/>
                  <a:invGamma/>
                </a:srgbClr>
              </a:gs>
              <a:gs pos="100000">
                <a:srgbClr val="800080"/>
              </a:gs>
            </a:gsLst>
            <a:path path="shape">
              <a:fillToRect l="50000" t="50000" r="50000" b="50000"/>
            </a:path>
          </a:gradFill>
          <a:ln w="9525">
            <a:solidFill>
              <a:srgbClr val="800080"/>
            </a:solidFill>
            <a:round/>
            <a:headEnd/>
            <a:tailEnd/>
          </a:ln>
          <a:effectLst/>
        </p:spPr>
        <p:txBody>
          <a:bodyPr wrap="none" anchor="ctr"/>
          <a:lstStyle/>
          <a:p>
            <a:endParaRPr lang="en-US"/>
          </a:p>
        </p:txBody>
      </p:sp>
      <p:sp>
        <p:nvSpPr>
          <p:cNvPr id="10267" name="Oval 27"/>
          <p:cNvSpPr>
            <a:spLocks noChangeArrowheads="1"/>
          </p:cNvSpPr>
          <p:nvPr/>
        </p:nvSpPr>
        <p:spPr bwMode="auto">
          <a:xfrm>
            <a:off x="2019300" y="49657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68" name="Oval 28"/>
          <p:cNvSpPr>
            <a:spLocks noChangeArrowheads="1"/>
          </p:cNvSpPr>
          <p:nvPr/>
        </p:nvSpPr>
        <p:spPr bwMode="auto">
          <a:xfrm>
            <a:off x="1930400" y="51625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69" name="Oval 29"/>
          <p:cNvSpPr>
            <a:spLocks noChangeArrowheads="1"/>
          </p:cNvSpPr>
          <p:nvPr/>
        </p:nvSpPr>
        <p:spPr bwMode="auto">
          <a:xfrm>
            <a:off x="2209800" y="40513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0" name="Oval 30"/>
          <p:cNvSpPr>
            <a:spLocks noChangeArrowheads="1"/>
          </p:cNvSpPr>
          <p:nvPr/>
        </p:nvSpPr>
        <p:spPr bwMode="auto">
          <a:xfrm>
            <a:off x="2311400" y="45212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1" name="Oval 31"/>
          <p:cNvSpPr>
            <a:spLocks noChangeArrowheads="1"/>
          </p:cNvSpPr>
          <p:nvPr/>
        </p:nvSpPr>
        <p:spPr bwMode="auto">
          <a:xfrm>
            <a:off x="2400300" y="45720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2" name="Oval 32"/>
          <p:cNvSpPr>
            <a:spLocks noChangeArrowheads="1"/>
          </p:cNvSpPr>
          <p:nvPr/>
        </p:nvSpPr>
        <p:spPr bwMode="auto">
          <a:xfrm>
            <a:off x="2990850" y="33274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3" name="Oval 33"/>
          <p:cNvSpPr>
            <a:spLocks noChangeArrowheads="1"/>
          </p:cNvSpPr>
          <p:nvPr/>
        </p:nvSpPr>
        <p:spPr bwMode="auto">
          <a:xfrm>
            <a:off x="2495550" y="46037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4" name="Oval 34"/>
          <p:cNvSpPr>
            <a:spLocks noChangeArrowheads="1"/>
          </p:cNvSpPr>
          <p:nvPr/>
        </p:nvSpPr>
        <p:spPr bwMode="auto">
          <a:xfrm>
            <a:off x="2593975" y="46037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5" name="Oval 35"/>
          <p:cNvSpPr>
            <a:spLocks noChangeArrowheads="1"/>
          </p:cNvSpPr>
          <p:nvPr/>
        </p:nvSpPr>
        <p:spPr bwMode="auto">
          <a:xfrm>
            <a:off x="2692400" y="46545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6" name="Oval 36"/>
          <p:cNvSpPr>
            <a:spLocks noChangeArrowheads="1"/>
          </p:cNvSpPr>
          <p:nvPr/>
        </p:nvSpPr>
        <p:spPr bwMode="auto">
          <a:xfrm>
            <a:off x="2800350" y="47371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7" name="Oval 37"/>
          <p:cNvSpPr>
            <a:spLocks noChangeArrowheads="1"/>
          </p:cNvSpPr>
          <p:nvPr/>
        </p:nvSpPr>
        <p:spPr bwMode="auto">
          <a:xfrm>
            <a:off x="3073400" y="35877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8" name="Oval 38"/>
          <p:cNvSpPr>
            <a:spLocks noChangeArrowheads="1"/>
          </p:cNvSpPr>
          <p:nvPr/>
        </p:nvSpPr>
        <p:spPr bwMode="auto">
          <a:xfrm>
            <a:off x="3175000" y="39497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79" name="Oval 39"/>
          <p:cNvSpPr>
            <a:spLocks noChangeArrowheads="1"/>
          </p:cNvSpPr>
          <p:nvPr/>
        </p:nvSpPr>
        <p:spPr bwMode="auto">
          <a:xfrm>
            <a:off x="3267075" y="40671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0" name="Oval 40"/>
          <p:cNvSpPr>
            <a:spLocks noChangeArrowheads="1"/>
          </p:cNvSpPr>
          <p:nvPr/>
        </p:nvSpPr>
        <p:spPr bwMode="auto">
          <a:xfrm>
            <a:off x="3365500" y="41656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1" name="Oval 41"/>
          <p:cNvSpPr>
            <a:spLocks noChangeArrowheads="1"/>
          </p:cNvSpPr>
          <p:nvPr/>
        </p:nvSpPr>
        <p:spPr bwMode="auto">
          <a:xfrm>
            <a:off x="3457575" y="42418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2" name="Oval 42"/>
          <p:cNvSpPr>
            <a:spLocks noChangeArrowheads="1"/>
          </p:cNvSpPr>
          <p:nvPr/>
        </p:nvSpPr>
        <p:spPr bwMode="auto">
          <a:xfrm>
            <a:off x="3559175" y="42957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3" name="Oval 43"/>
          <p:cNvSpPr>
            <a:spLocks noChangeArrowheads="1"/>
          </p:cNvSpPr>
          <p:nvPr/>
        </p:nvSpPr>
        <p:spPr bwMode="auto">
          <a:xfrm>
            <a:off x="3752850" y="27749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4" name="Oval 44"/>
          <p:cNvSpPr>
            <a:spLocks noChangeArrowheads="1"/>
          </p:cNvSpPr>
          <p:nvPr/>
        </p:nvSpPr>
        <p:spPr bwMode="auto">
          <a:xfrm>
            <a:off x="5476875" y="24923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5" name="Oval 45"/>
          <p:cNvSpPr>
            <a:spLocks noChangeArrowheads="1"/>
          </p:cNvSpPr>
          <p:nvPr/>
        </p:nvSpPr>
        <p:spPr bwMode="auto">
          <a:xfrm>
            <a:off x="4794250" y="39020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6" name="Oval 46"/>
          <p:cNvSpPr>
            <a:spLocks noChangeArrowheads="1"/>
          </p:cNvSpPr>
          <p:nvPr/>
        </p:nvSpPr>
        <p:spPr bwMode="auto">
          <a:xfrm>
            <a:off x="4899025" y="38798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7" name="Oval 47"/>
          <p:cNvSpPr>
            <a:spLocks noChangeArrowheads="1"/>
          </p:cNvSpPr>
          <p:nvPr/>
        </p:nvSpPr>
        <p:spPr bwMode="auto">
          <a:xfrm>
            <a:off x="4994275" y="38417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8" name="Oval 48"/>
          <p:cNvSpPr>
            <a:spLocks noChangeArrowheads="1"/>
          </p:cNvSpPr>
          <p:nvPr/>
        </p:nvSpPr>
        <p:spPr bwMode="auto">
          <a:xfrm>
            <a:off x="5092700" y="39814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89" name="Oval 49"/>
          <p:cNvSpPr>
            <a:spLocks noChangeArrowheads="1"/>
          </p:cNvSpPr>
          <p:nvPr/>
        </p:nvSpPr>
        <p:spPr bwMode="auto">
          <a:xfrm>
            <a:off x="5184775" y="4016375"/>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0" name="Oval 50"/>
          <p:cNvSpPr>
            <a:spLocks noChangeArrowheads="1"/>
          </p:cNvSpPr>
          <p:nvPr/>
        </p:nvSpPr>
        <p:spPr bwMode="auto">
          <a:xfrm>
            <a:off x="5283200" y="40640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1" name="Oval 51"/>
          <p:cNvSpPr>
            <a:spLocks noChangeArrowheads="1"/>
          </p:cNvSpPr>
          <p:nvPr/>
        </p:nvSpPr>
        <p:spPr bwMode="auto">
          <a:xfrm>
            <a:off x="6534150" y="32766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2" name="Oval 52"/>
          <p:cNvSpPr>
            <a:spLocks noChangeArrowheads="1"/>
          </p:cNvSpPr>
          <p:nvPr/>
        </p:nvSpPr>
        <p:spPr bwMode="auto">
          <a:xfrm>
            <a:off x="7200900" y="24701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3" name="Oval 53"/>
          <p:cNvSpPr>
            <a:spLocks noChangeArrowheads="1"/>
          </p:cNvSpPr>
          <p:nvPr/>
        </p:nvSpPr>
        <p:spPr bwMode="auto">
          <a:xfrm>
            <a:off x="7289800" y="29337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4" name="Oval 54"/>
          <p:cNvSpPr>
            <a:spLocks noChangeArrowheads="1"/>
          </p:cNvSpPr>
          <p:nvPr/>
        </p:nvSpPr>
        <p:spPr bwMode="auto">
          <a:xfrm>
            <a:off x="6629400" y="36004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5" name="Oval 55"/>
          <p:cNvSpPr>
            <a:spLocks noChangeArrowheads="1"/>
          </p:cNvSpPr>
          <p:nvPr/>
        </p:nvSpPr>
        <p:spPr bwMode="auto">
          <a:xfrm>
            <a:off x="6721475" y="35496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6" name="Oval 56"/>
          <p:cNvSpPr>
            <a:spLocks noChangeArrowheads="1"/>
          </p:cNvSpPr>
          <p:nvPr/>
        </p:nvSpPr>
        <p:spPr bwMode="auto">
          <a:xfrm>
            <a:off x="6832600" y="35750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7" name="Oval 57"/>
          <p:cNvSpPr>
            <a:spLocks noChangeArrowheads="1"/>
          </p:cNvSpPr>
          <p:nvPr/>
        </p:nvSpPr>
        <p:spPr bwMode="auto">
          <a:xfrm>
            <a:off x="6911975" y="372110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8" name="Oval 58"/>
          <p:cNvSpPr>
            <a:spLocks noChangeArrowheads="1"/>
          </p:cNvSpPr>
          <p:nvPr/>
        </p:nvSpPr>
        <p:spPr bwMode="auto">
          <a:xfrm>
            <a:off x="7029450" y="3778250"/>
            <a:ext cx="88900" cy="88900"/>
          </a:xfrm>
          <a:prstGeom prst="ellipse">
            <a:avLst/>
          </a:prstGeom>
          <a:gradFill rotWithShape="1">
            <a:gsLst>
              <a:gs pos="0">
                <a:srgbClr val="0000FF">
                  <a:gamma/>
                  <a:shade val="46275"/>
                  <a:invGamma/>
                </a:srgbClr>
              </a:gs>
              <a:gs pos="100000">
                <a:srgbClr val="0000FF"/>
              </a:gs>
            </a:gsLst>
            <a:path path="shape">
              <a:fillToRect l="50000" t="50000" r="50000" b="50000"/>
            </a:path>
          </a:gradFill>
          <a:ln w="9525">
            <a:solidFill>
              <a:srgbClr val="0000FF"/>
            </a:solidFill>
            <a:round/>
            <a:headEnd/>
            <a:tailEnd/>
          </a:ln>
          <a:effectLst/>
        </p:spPr>
        <p:txBody>
          <a:bodyPr wrap="none" anchor="ctr"/>
          <a:lstStyle/>
          <a:p>
            <a:endParaRPr lang="en-US"/>
          </a:p>
        </p:txBody>
      </p:sp>
      <p:sp>
        <p:nvSpPr>
          <p:cNvPr id="10299" name="Oval 59"/>
          <p:cNvSpPr>
            <a:spLocks noChangeArrowheads="1"/>
          </p:cNvSpPr>
          <p:nvPr/>
        </p:nvSpPr>
        <p:spPr bwMode="auto">
          <a:xfrm>
            <a:off x="6419850" y="34798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0" name="Oval 60"/>
          <p:cNvSpPr>
            <a:spLocks noChangeArrowheads="1"/>
          </p:cNvSpPr>
          <p:nvPr/>
        </p:nvSpPr>
        <p:spPr bwMode="auto">
          <a:xfrm>
            <a:off x="3851275" y="330517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1" name="Oval 61"/>
          <p:cNvSpPr>
            <a:spLocks noChangeArrowheads="1"/>
          </p:cNvSpPr>
          <p:nvPr/>
        </p:nvSpPr>
        <p:spPr bwMode="auto">
          <a:xfrm>
            <a:off x="6337300" y="35496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2" name="Oval 62"/>
          <p:cNvSpPr>
            <a:spLocks noChangeArrowheads="1"/>
          </p:cNvSpPr>
          <p:nvPr/>
        </p:nvSpPr>
        <p:spPr bwMode="auto">
          <a:xfrm>
            <a:off x="6238875" y="36449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3" name="Oval 63"/>
          <p:cNvSpPr>
            <a:spLocks noChangeArrowheads="1"/>
          </p:cNvSpPr>
          <p:nvPr/>
        </p:nvSpPr>
        <p:spPr bwMode="auto">
          <a:xfrm>
            <a:off x="6146800" y="36830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4" name="Oval 64"/>
          <p:cNvSpPr>
            <a:spLocks noChangeArrowheads="1"/>
          </p:cNvSpPr>
          <p:nvPr/>
        </p:nvSpPr>
        <p:spPr bwMode="auto">
          <a:xfrm>
            <a:off x="6048375" y="37211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5" name="Oval 65"/>
          <p:cNvSpPr>
            <a:spLocks noChangeArrowheads="1"/>
          </p:cNvSpPr>
          <p:nvPr/>
        </p:nvSpPr>
        <p:spPr bwMode="auto">
          <a:xfrm>
            <a:off x="5949950" y="36893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6" name="Oval 66"/>
          <p:cNvSpPr>
            <a:spLocks noChangeArrowheads="1"/>
          </p:cNvSpPr>
          <p:nvPr/>
        </p:nvSpPr>
        <p:spPr bwMode="auto">
          <a:xfrm>
            <a:off x="5848350" y="36893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7" name="Oval 67"/>
          <p:cNvSpPr>
            <a:spLocks noChangeArrowheads="1"/>
          </p:cNvSpPr>
          <p:nvPr/>
        </p:nvSpPr>
        <p:spPr bwMode="auto">
          <a:xfrm>
            <a:off x="5772150" y="35750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8" name="Oval 68"/>
          <p:cNvSpPr>
            <a:spLocks noChangeArrowheads="1"/>
          </p:cNvSpPr>
          <p:nvPr/>
        </p:nvSpPr>
        <p:spPr bwMode="auto">
          <a:xfrm>
            <a:off x="5664200" y="33337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09" name="Oval 69"/>
          <p:cNvSpPr>
            <a:spLocks noChangeArrowheads="1"/>
          </p:cNvSpPr>
          <p:nvPr/>
        </p:nvSpPr>
        <p:spPr bwMode="auto">
          <a:xfrm>
            <a:off x="5565775" y="30480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0" name="Oval 70"/>
          <p:cNvSpPr>
            <a:spLocks noChangeArrowheads="1"/>
          </p:cNvSpPr>
          <p:nvPr/>
        </p:nvSpPr>
        <p:spPr bwMode="auto">
          <a:xfrm>
            <a:off x="3930650" y="35433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1" name="Oval 71"/>
          <p:cNvSpPr>
            <a:spLocks noChangeArrowheads="1"/>
          </p:cNvSpPr>
          <p:nvPr/>
        </p:nvSpPr>
        <p:spPr bwMode="auto">
          <a:xfrm>
            <a:off x="4044950" y="37528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2" name="Oval 72"/>
          <p:cNvSpPr>
            <a:spLocks noChangeArrowheads="1"/>
          </p:cNvSpPr>
          <p:nvPr/>
        </p:nvSpPr>
        <p:spPr bwMode="auto">
          <a:xfrm>
            <a:off x="4117975" y="384492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3" name="Oval 73"/>
          <p:cNvSpPr>
            <a:spLocks noChangeArrowheads="1"/>
          </p:cNvSpPr>
          <p:nvPr/>
        </p:nvSpPr>
        <p:spPr bwMode="auto">
          <a:xfrm>
            <a:off x="4235450" y="36703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4" name="Oval 74"/>
          <p:cNvSpPr>
            <a:spLocks noChangeArrowheads="1"/>
          </p:cNvSpPr>
          <p:nvPr/>
        </p:nvSpPr>
        <p:spPr bwMode="auto">
          <a:xfrm>
            <a:off x="4311650" y="38608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5" name="Oval 75"/>
          <p:cNvSpPr>
            <a:spLocks noChangeArrowheads="1"/>
          </p:cNvSpPr>
          <p:nvPr/>
        </p:nvSpPr>
        <p:spPr bwMode="auto">
          <a:xfrm>
            <a:off x="4419600" y="3844925"/>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6" name="Oval 76"/>
          <p:cNvSpPr>
            <a:spLocks noChangeArrowheads="1"/>
          </p:cNvSpPr>
          <p:nvPr/>
        </p:nvSpPr>
        <p:spPr bwMode="auto">
          <a:xfrm>
            <a:off x="4705350" y="372110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7" name="Oval 77"/>
          <p:cNvSpPr>
            <a:spLocks noChangeArrowheads="1"/>
          </p:cNvSpPr>
          <p:nvPr/>
        </p:nvSpPr>
        <p:spPr bwMode="auto">
          <a:xfrm>
            <a:off x="4610100" y="37909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8" name="Oval 78"/>
          <p:cNvSpPr>
            <a:spLocks noChangeArrowheads="1"/>
          </p:cNvSpPr>
          <p:nvPr/>
        </p:nvSpPr>
        <p:spPr bwMode="auto">
          <a:xfrm>
            <a:off x="4508500" y="3841750"/>
            <a:ext cx="88900" cy="88900"/>
          </a:xfrm>
          <a:prstGeom prst="ellipse">
            <a:avLst/>
          </a:prstGeom>
          <a:gradFill rotWithShape="1">
            <a:gsLst>
              <a:gs pos="0">
                <a:srgbClr val="008000">
                  <a:gamma/>
                  <a:shade val="46275"/>
                  <a:invGamma/>
                </a:srgbClr>
              </a:gs>
              <a:gs pos="100000">
                <a:srgbClr val="008000"/>
              </a:gs>
            </a:gsLst>
            <a:path path="shape">
              <a:fillToRect l="50000" t="50000" r="50000" b="50000"/>
            </a:path>
          </a:gradFill>
          <a:ln w="9525">
            <a:solidFill>
              <a:srgbClr val="008000"/>
            </a:solidFill>
            <a:round/>
            <a:headEnd/>
            <a:tailEnd/>
          </a:ln>
          <a:effectLst/>
        </p:spPr>
        <p:txBody>
          <a:bodyPr wrap="none" anchor="ctr"/>
          <a:lstStyle/>
          <a:p>
            <a:endParaRPr lang="en-US"/>
          </a:p>
        </p:txBody>
      </p:sp>
      <p:sp>
        <p:nvSpPr>
          <p:cNvPr id="10319" name="Text Box 79"/>
          <p:cNvSpPr txBox="1">
            <a:spLocks noChangeArrowheads="1"/>
          </p:cNvSpPr>
          <p:nvPr/>
        </p:nvSpPr>
        <p:spPr bwMode="auto">
          <a:xfrm>
            <a:off x="1927225" y="3140075"/>
            <a:ext cx="341313" cy="336550"/>
          </a:xfrm>
          <a:prstGeom prst="rect">
            <a:avLst/>
          </a:prstGeom>
          <a:noFill/>
          <a:ln w="9525">
            <a:noFill/>
            <a:miter lim="800000"/>
            <a:headEnd/>
            <a:tailEnd/>
          </a:ln>
          <a:effectLst/>
        </p:spPr>
        <p:txBody>
          <a:bodyPr wrap="none">
            <a:spAutoFit/>
          </a:bodyPr>
          <a:lstStyle/>
          <a:p>
            <a:r>
              <a:rPr lang="en-US" sz="1600"/>
              <a:t>Li</a:t>
            </a:r>
          </a:p>
        </p:txBody>
      </p:sp>
      <p:sp>
        <p:nvSpPr>
          <p:cNvPr id="10320" name="Text Box 80"/>
          <p:cNvSpPr txBox="1">
            <a:spLocks noChangeArrowheads="1"/>
          </p:cNvSpPr>
          <p:nvPr/>
        </p:nvSpPr>
        <p:spPr bwMode="auto">
          <a:xfrm>
            <a:off x="2930525" y="2720975"/>
            <a:ext cx="442913" cy="336550"/>
          </a:xfrm>
          <a:prstGeom prst="rect">
            <a:avLst/>
          </a:prstGeom>
          <a:noFill/>
          <a:ln w="9525">
            <a:noFill/>
            <a:miter lim="800000"/>
            <a:headEnd/>
            <a:tailEnd/>
          </a:ln>
          <a:effectLst/>
        </p:spPr>
        <p:txBody>
          <a:bodyPr wrap="none">
            <a:spAutoFit/>
          </a:bodyPr>
          <a:lstStyle/>
          <a:p>
            <a:r>
              <a:rPr lang="en-US" sz="1600"/>
              <a:t>Na</a:t>
            </a:r>
          </a:p>
        </p:txBody>
      </p:sp>
      <p:sp>
        <p:nvSpPr>
          <p:cNvPr id="10321" name="Text Box 81"/>
          <p:cNvSpPr txBox="1">
            <a:spLocks noChangeArrowheads="1"/>
          </p:cNvSpPr>
          <p:nvPr/>
        </p:nvSpPr>
        <p:spPr bwMode="auto">
          <a:xfrm>
            <a:off x="3444875" y="2016125"/>
            <a:ext cx="319088" cy="336550"/>
          </a:xfrm>
          <a:prstGeom prst="rect">
            <a:avLst/>
          </a:prstGeom>
          <a:noFill/>
          <a:ln w="9525">
            <a:noFill/>
            <a:miter lim="800000"/>
            <a:headEnd/>
            <a:tailEnd/>
          </a:ln>
          <a:effectLst/>
        </p:spPr>
        <p:txBody>
          <a:bodyPr wrap="none">
            <a:spAutoFit/>
          </a:bodyPr>
          <a:lstStyle/>
          <a:p>
            <a:r>
              <a:rPr lang="en-US" sz="1600"/>
              <a:t>K</a:t>
            </a:r>
          </a:p>
        </p:txBody>
      </p:sp>
      <p:sp>
        <p:nvSpPr>
          <p:cNvPr id="10322" name="Text Box 82"/>
          <p:cNvSpPr txBox="1">
            <a:spLocks noChangeArrowheads="1"/>
          </p:cNvSpPr>
          <p:nvPr/>
        </p:nvSpPr>
        <p:spPr bwMode="auto">
          <a:xfrm>
            <a:off x="5140325" y="1679575"/>
            <a:ext cx="442913" cy="336550"/>
          </a:xfrm>
          <a:prstGeom prst="rect">
            <a:avLst/>
          </a:prstGeom>
          <a:noFill/>
          <a:ln w="9525">
            <a:noFill/>
            <a:miter lim="800000"/>
            <a:headEnd/>
            <a:tailEnd/>
          </a:ln>
          <a:effectLst/>
        </p:spPr>
        <p:txBody>
          <a:bodyPr wrap="none">
            <a:spAutoFit/>
          </a:bodyPr>
          <a:lstStyle/>
          <a:p>
            <a:r>
              <a:rPr lang="en-US" sz="1600"/>
              <a:t>Rb</a:t>
            </a:r>
          </a:p>
        </p:txBody>
      </p:sp>
      <p:sp>
        <p:nvSpPr>
          <p:cNvPr id="10323" name="Text Box 83"/>
          <p:cNvSpPr txBox="1">
            <a:spLocks noChangeArrowheads="1"/>
          </p:cNvSpPr>
          <p:nvPr/>
        </p:nvSpPr>
        <p:spPr bwMode="auto">
          <a:xfrm>
            <a:off x="6905625" y="1355725"/>
            <a:ext cx="431800" cy="336550"/>
          </a:xfrm>
          <a:prstGeom prst="rect">
            <a:avLst/>
          </a:prstGeom>
          <a:noFill/>
          <a:ln w="9525">
            <a:noFill/>
            <a:miter lim="800000"/>
            <a:headEnd/>
            <a:tailEnd/>
          </a:ln>
          <a:effectLst/>
        </p:spPr>
        <p:txBody>
          <a:bodyPr wrap="none">
            <a:spAutoFit/>
          </a:bodyPr>
          <a:lstStyle/>
          <a:p>
            <a:r>
              <a:rPr lang="en-US" sz="1600"/>
              <a:t>Cs</a:t>
            </a:r>
          </a:p>
        </p:txBody>
      </p:sp>
      <p:sp>
        <p:nvSpPr>
          <p:cNvPr id="10324" name="Text Box 84"/>
          <p:cNvSpPr txBox="1">
            <a:spLocks noChangeArrowheads="1"/>
          </p:cNvSpPr>
          <p:nvPr/>
        </p:nvSpPr>
        <p:spPr bwMode="auto">
          <a:xfrm>
            <a:off x="7267575" y="3032125"/>
            <a:ext cx="409575" cy="336550"/>
          </a:xfrm>
          <a:prstGeom prst="rect">
            <a:avLst/>
          </a:prstGeom>
          <a:noFill/>
          <a:ln w="9525">
            <a:noFill/>
            <a:miter lim="800000"/>
            <a:headEnd/>
            <a:tailEnd/>
          </a:ln>
          <a:effectLst/>
        </p:spPr>
        <p:txBody>
          <a:bodyPr wrap="none">
            <a:spAutoFit/>
          </a:bodyPr>
          <a:lstStyle/>
          <a:p>
            <a:r>
              <a:rPr lang="en-US" sz="1600"/>
              <a:t>La</a:t>
            </a:r>
          </a:p>
        </p:txBody>
      </p:sp>
      <p:sp>
        <p:nvSpPr>
          <p:cNvPr id="10325" name="Text Box 85"/>
          <p:cNvSpPr txBox="1">
            <a:spLocks noChangeArrowheads="1"/>
          </p:cNvSpPr>
          <p:nvPr/>
        </p:nvSpPr>
        <p:spPr bwMode="auto">
          <a:xfrm>
            <a:off x="7051675" y="3794125"/>
            <a:ext cx="431800" cy="336550"/>
          </a:xfrm>
          <a:prstGeom prst="rect">
            <a:avLst/>
          </a:prstGeom>
          <a:noFill/>
          <a:ln w="9525">
            <a:noFill/>
            <a:miter lim="800000"/>
            <a:headEnd/>
            <a:tailEnd/>
          </a:ln>
          <a:effectLst/>
        </p:spPr>
        <p:txBody>
          <a:bodyPr wrap="none">
            <a:spAutoFit/>
          </a:bodyPr>
          <a:lstStyle/>
          <a:p>
            <a:r>
              <a:rPr lang="en-US" sz="1600"/>
              <a:t>Xe</a:t>
            </a:r>
          </a:p>
        </p:txBody>
      </p:sp>
      <p:sp>
        <p:nvSpPr>
          <p:cNvPr id="10326" name="Text Box 86"/>
          <p:cNvSpPr txBox="1">
            <a:spLocks noChangeArrowheads="1"/>
          </p:cNvSpPr>
          <p:nvPr/>
        </p:nvSpPr>
        <p:spPr bwMode="auto">
          <a:xfrm>
            <a:off x="5349875" y="3971925"/>
            <a:ext cx="387350" cy="336550"/>
          </a:xfrm>
          <a:prstGeom prst="rect">
            <a:avLst/>
          </a:prstGeom>
          <a:noFill/>
          <a:ln w="9525">
            <a:noFill/>
            <a:miter lim="800000"/>
            <a:headEnd/>
            <a:tailEnd/>
          </a:ln>
          <a:effectLst/>
        </p:spPr>
        <p:txBody>
          <a:bodyPr wrap="none">
            <a:spAutoFit/>
          </a:bodyPr>
          <a:lstStyle/>
          <a:p>
            <a:r>
              <a:rPr lang="en-US" sz="1600"/>
              <a:t>Kr</a:t>
            </a:r>
          </a:p>
        </p:txBody>
      </p:sp>
      <p:sp>
        <p:nvSpPr>
          <p:cNvPr id="10327" name="Text Box 87"/>
          <p:cNvSpPr txBox="1">
            <a:spLocks noChangeArrowheads="1"/>
          </p:cNvSpPr>
          <p:nvPr/>
        </p:nvSpPr>
        <p:spPr bwMode="auto">
          <a:xfrm>
            <a:off x="4727575" y="3451225"/>
            <a:ext cx="420688" cy="336550"/>
          </a:xfrm>
          <a:prstGeom prst="rect">
            <a:avLst/>
          </a:prstGeom>
          <a:noFill/>
          <a:ln w="9525">
            <a:noFill/>
            <a:miter lim="800000"/>
            <a:headEnd/>
            <a:tailEnd/>
          </a:ln>
          <a:effectLst/>
        </p:spPr>
        <p:txBody>
          <a:bodyPr wrap="none">
            <a:spAutoFit/>
          </a:bodyPr>
          <a:lstStyle/>
          <a:p>
            <a:r>
              <a:rPr lang="en-US" sz="1600"/>
              <a:t>Zn</a:t>
            </a:r>
          </a:p>
        </p:txBody>
      </p:sp>
      <p:sp>
        <p:nvSpPr>
          <p:cNvPr id="10328" name="Text Box 88"/>
          <p:cNvSpPr txBox="1">
            <a:spLocks noChangeArrowheads="1"/>
          </p:cNvSpPr>
          <p:nvPr/>
        </p:nvSpPr>
        <p:spPr bwMode="auto">
          <a:xfrm>
            <a:off x="3463925" y="4365625"/>
            <a:ext cx="374650" cy="336550"/>
          </a:xfrm>
          <a:prstGeom prst="rect">
            <a:avLst/>
          </a:prstGeom>
          <a:noFill/>
          <a:ln w="9525">
            <a:noFill/>
            <a:miter lim="800000"/>
            <a:headEnd/>
            <a:tailEnd/>
          </a:ln>
          <a:effectLst/>
        </p:spPr>
        <p:txBody>
          <a:bodyPr wrap="none">
            <a:spAutoFit/>
          </a:bodyPr>
          <a:lstStyle/>
          <a:p>
            <a:r>
              <a:rPr lang="en-US" sz="1600"/>
              <a:t>Cl</a:t>
            </a:r>
          </a:p>
        </p:txBody>
      </p:sp>
      <p:sp>
        <p:nvSpPr>
          <p:cNvPr id="10329" name="Text Box 89"/>
          <p:cNvSpPr txBox="1">
            <a:spLocks noChangeArrowheads="1"/>
          </p:cNvSpPr>
          <p:nvPr/>
        </p:nvSpPr>
        <p:spPr bwMode="auto">
          <a:xfrm>
            <a:off x="2847975" y="4689475"/>
            <a:ext cx="307975" cy="336550"/>
          </a:xfrm>
          <a:prstGeom prst="rect">
            <a:avLst/>
          </a:prstGeom>
          <a:noFill/>
          <a:ln w="9525">
            <a:noFill/>
            <a:miter lim="800000"/>
            <a:headEnd/>
            <a:tailEnd/>
          </a:ln>
          <a:effectLst/>
        </p:spPr>
        <p:txBody>
          <a:bodyPr wrap="none">
            <a:spAutoFit/>
          </a:bodyPr>
          <a:lstStyle/>
          <a:p>
            <a:r>
              <a:rPr lang="en-US" sz="1600"/>
              <a:t>F</a:t>
            </a:r>
          </a:p>
        </p:txBody>
      </p:sp>
      <p:sp>
        <p:nvSpPr>
          <p:cNvPr id="10330" name="Text Box 90"/>
          <p:cNvSpPr txBox="1">
            <a:spLocks noChangeArrowheads="1"/>
          </p:cNvSpPr>
          <p:nvPr/>
        </p:nvSpPr>
        <p:spPr bwMode="auto">
          <a:xfrm>
            <a:off x="2022475" y="4968875"/>
            <a:ext cx="442913" cy="336550"/>
          </a:xfrm>
          <a:prstGeom prst="rect">
            <a:avLst/>
          </a:prstGeom>
          <a:noFill/>
          <a:ln w="9525">
            <a:noFill/>
            <a:miter lim="800000"/>
            <a:headEnd/>
            <a:tailEnd/>
          </a:ln>
          <a:effectLst/>
        </p:spPr>
        <p:txBody>
          <a:bodyPr wrap="none">
            <a:spAutoFit/>
          </a:bodyPr>
          <a:lstStyle/>
          <a:p>
            <a:r>
              <a:rPr lang="en-US" sz="1600"/>
              <a:t>He</a:t>
            </a:r>
          </a:p>
        </p:txBody>
      </p:sp>
      <p:sp>
        <p:nvSpPr>
          <p:cNvPr id="10331" name="Text Box 91"/>
          <p:cNvSpPr txBox="1">
            <a:spLocks noChangeArrowheads="1"/>
          </p:cNvSpPr>
          <p:nvPr/>
        </p:nvSpPr>
        <p:spPr bwMode="auto">
          <a:xfrm>
            <a:off x="1876425" y="5178425"/>
            <a:ext cx="330200" cy="336550"/>
          </a:xfrm>
          <a:prstGeom prst="rect">
            <a:avLst/>
          </a:prstGeom>
          <a:noFill/>
          <a:ln w="9525">
            <a:noFill/>
            <a:miter lim="800000"/>
            <a:headEnd/>
            <a:tailEnd/>
          </a:ln>
          <a:effectLst/>
        </p:spPr>
        <p:txBody>
          <a:bodyPr wrap="none">
            <a:spAutoFit/>
          </a:bodyPr>
          <a:lstStyle/>
          <a:p>
            <a:r>
              <a:rPr lang="en-US" sz="1600"/>
              <a:t>H</a:t>
            </a:r>
          </a:p>
        </p:txBody>
      </p:sp>
      <p:sp>
        <p:nvSpPr>
          <p:cNvPr id="10332" name="Text Box 92"/>
          <p:cNvSpPr txBox="1">
            <a:spLocks noChangeArrowheads="1"/>
          </p:cNvSpPr>
          <p:nvPr/>
        </p:nvSpPr>
        <p:spPr bwMode="auto">
          <a:xfrm>
            <a:off x="3941763" y="2878138"/>
            <a:ext cx="800100" cy="639762"/>
          </a:xfrm>
          <a:prstGeom prst="rect">
            <a:avLst/>
          </a:prstGeom>
          <a:noFill/>
          <a:ln w="9525">
            <a:noFill/>
            <a:miter lim="800000"/>
            <a:headEnd/>
            <a:tailEnd/>
          </a:ln>
          <a:effectLst/>
        </p:spPr>
        <p:txBody>
          <a:bodyPr wrap="none">
            <a:spAutoFit/>
          </a:bodyPr>
          <a:lstStyle/>
          <a:p>
            <a:pPr algn="ctr"/>
            <a:r>
              <a:rPr lang="en-US" sz="1200">
                <a:solidFill>
                  <a:srgbClr val="006600"/>
                </a:solidFill>
              </a:rPr>
              <a:t>3d</a:t>
            </a:r>
          </a:p>
          <a:p>
            <a:pPr algn="ctr"/>
            <a:r>
              <a:rPr lang="en-US" sz="1200">
                <a:solidFill>
                  <a:srgbClr val="006600"/>
                </a:solidFill>
              </a:rPr>
              <a:t>transition</a:t>
            </a:r>
          </a:p>
          <a:p>
            <a:pPr algn="ctr"/>
            <a:r>
              <a:rPr lang="en-US" sz="1200">
                <a:solidFill>
                  <a:srgbClr val="006600"/>
                </a:solidFill>
              </a:rPr>
              <a:t>series</a:t>
            </a:r>
          </a:p>
        </p:txBody>
      </p:sp>
      <p:sp>
        <p:nvSpPr>
          <p:cNvPr id="10333" name="Text Box 93"/>
          <p:cNvSpPr txBox="1">
            <a:spLocks noChangeArrowheads="1"/>
          </p:cNvSpPr>
          <p:nvPr/>
        </p:nvSpPr>
        <p:spPr bwMode="auto">
          <a:xfrm>
            <a:off x="5713413" y="2865438"/>
            <a:ext cx="800100" cy="639762"/>
          </a:xfrm>
          <a:prstGeom prst="rect">
            <a:avLst/>
          </a:prstGeom>
          <a:noFill/>
          <a:ln w="9525">
            <a:noFill/>
            <a:miter lim="800000"/>
            <a:headEnd/>
            <a:tailEnd/>
          </a:ln>
          <a:effectLst/>
        </p:spPr>
        <p:txBody>
          <a:bodyPr wrap="none">
            <a:spAutoFit/>
          </a:bodyPr>
          <a:lstStyle/>
          <a:p>
            <a:pPr algn="ctr"/>
            <a:r>
              <a:rPr lang="en-US" sz="1200">
                <a:solidFill>
                  <a:srgbClr val="006600"/>
                </a:solidFill>
              </a:rPr>
              <a:t>4d</a:t>
            </a:r>
          </a:p>
          <a:p>
            <a:pPr algn="ctr"/>
            <a:r>
              <a:rPr lang="en-US" sz="1200">
                <a:solidFill>
                  <a:srgbClr val="006600"/>
                </a:solidFill>
              </a:rPr>
              <a:t>transition</a:t>
            </a:r>
          </a:p>
          <a:p>
            <a:pPr algn="ctr"/>
            <a:r>
              <a:rPr lang="en-US" sz="1200">
                <a:solidFill>
                  <a:srgbClr val="006600"/>
                </a:solidFill>
              </a:rPr>
              <a:t>series</a:t>
            </a:r>
          </a:p>
        </p:txBody>
      </p:sp>
      <p:sp>
        <p:nvSpPr>
          <p:cNvPr id="10334" name="Text Box 94"/>
          <p:cNvSpPr txBox="1">
            <a:spLocks noChangeArrowheads="1"/>
          </p:cNvSpPr>
          <p:nvPr/>
        </p:nvSpPr>
        <p:spPr bwMode="auto">
          <a:xfrm>
            <a:off x="1362075" y="1101725"/>
            <a:ext cx="466725" cy="336550"/>
          </a:xfrm>
          <a:prstGeom prst="rect">
            <a:avLst/>
          </a:prstGeom>
          <a:noFill/>
          <a:ln w="9525">
            <a:noFill/>
            <a:miter lim="800000"/>
            <a:headEnd/>
            <a:tailEnd/>
          </a:ln>
          <a:effectLst/>
        </p:spPr>
        <p:txBody>
          <a:bodyPr wrap="none">
            <a:spAutoFit/>
          </a:bodyPr>
          <a:lstStyle/>
          <a:p>
            <a:r>
              <a:rPr lang="en-US" sz="1600"/>
              <a:t>0.3</a:t>
            </a:r>
          </a:p>
        </p:txBody>
      </p:sp>
      <p:sp>
        <p:nvSpPr>
          <p:cNvPr id="10335" name="Text Box 95"/>
          <p:cNvSpPr txBox="1">
            <a:spLocks noChangeArrowheads="1"/>
          </p:cNvSpPr>
          <p:nvPr/>
        </p:nvSpPr>
        <p:spPr bwMode="auto">
          <a:xfrm>
            <a:off x="1247775" y="1844675"/>
            <a:ext cx="579438" cy="336550"/>
          </a:xfrm>
          <a:prstGeom prst="rect">
            <a:avLst/>
          </a:prstGeom>
          <a:noFill/>
          <a:ln w="9525">
            <a:noFill/>
            <a:miter lim="800000"/>
            <a:headEnd/>
            <a:tailEnd/>
          </a:ln>
          <a:effectLst/>
        </p:spPr>
        <p:txBody>
          <a:bodyPr wrap="none">
            <a:spAutoFit/>
          </a:bodyPr>
          <a:lstStyle/>
          <a:p>
            <a:r>
              <a:rPr lang="en-US" sz="1600"/>
              <a:t>0.25</a:t>
            </a:r>
          </a:p>
        </p:txBody>
      </p:sp>
      <p:sp>
        <p:nvSpPr>
          <p:cNvPr id="10336" name="Text Box 96"/>
          <p:cNvSpPr txBox="1">
            <a:spLocks noChangeArrowheads="1"/>
          </p:cNvSpPr>
          <p:nvPr/>
        </p:nvSpPr>
        <p:spPr bwMode="auto">
          <a:xfrm>
            <a:off x="1362075" y="2587625"/>
            <a:ext cx="466725" cy="336550"/>
          </a:xfrm>
          <a:prstGeom prst="rect">
            <a:avLst/>
          </a:prstGeom>
          <a:noFill/>
          <a:ln w="9525">
            <a:noFill/>
            <a:miter lim="800000"/>
            <a:headEnd/>
            <a:tailEnd/>
          </a:ln>
          <a:effectLst/>
        </p:spPr>
        <p:txBody>
          <a:bodyPr wrap="none">
            <a:spAutoFit/>
          </a:bodyPr>
          <a:lstStyle/>
          <a:p>
            <a:r>
              <a:rPr lang="en-US" sz="1600"/>
              <a:t>0.2</a:t>
            </a:r>
          </a:p>
        </p:txBody>
      </p:sp>
      <p:sp>
        <p:nvSpPr>
          <p:cNvPr id="10337" name="Text Box 97"/>
          <p:cNvSpPr txBox="1">
            <a:spLocks noChangeArrowheads="1"/>
          </p:cNvSpPr>
          <p:nvPr/>
        </p:nvSpPr>
        <p:spPr bwMode="auto">
          <a:xfrm>
            <a:off x="1247775" y="3330575"/>
            <a:ext cx="579438" cy="336550"/>
          </a:xfrm>
          <a:prstGeom prst="rect">
            <a:avLst/>
          </a:prstGeom>
          <a:noFill/>
          <a:ln w="9525">
            <a:noFill/>
            <a:miter lim="800000"/>
            <a:headEnd/>
            <a:tailEnd/>
          </a:ln>
          <a:effectLst/>
        </p:spPr>
        <p:txBody>
          <a:bodyPr wrap="none">
            <a:spAutoFit/>
          </a:bodyPr>
          <a:lstStyle/>
          <a:p>
            <a:r>
              <a:rPr lang="en-US" sz="1600"/>
              <a:t>0.15</a:t>
            </a:r>
          </a:p>
        </p:txBody>
      </p:sp>
      <p:sp>
        <p:nvSpPr>
          <p:cNvPr id="10338" name="Text Box 98"/>
          <p:cNvSpPr txBox="1">
            <a:spLocks noChangeArrowheads="1"/>
          </p:cNvSpPr>
          <p:nvPr/>
        </p:nvSpPr>
        <p:spPr bwMode="auto">
          <a:xfrm>
            <a:off x="1362075" y="4105275"/>
            <a:ext cx="466725" cy="336550"/>
          </a:xfrm>
          <a:prstGeom prst="rect">
            <a:avLst/>
          </a:prstGeom>
          <a:noFill/>
          <a:ln w="9525">
            <a:noFill/>
            <a:miter lim="800000"/>
            <a:headEnd/>
            <a:tailEnd/>
          </a:ln>
          <a:effectLst/>
        </p:spPr>
        <p:txBody>
          <a:bodyPr wrap="none">
            <a:spAutoFit/>
          </a:bodyPr>
          <a:lstStyle/>
          <a:p>
            <a:r>
              <a:rPr lang="en-US" sz="1600"/>
              <a:t>0.1</a:t>
            </a:r>
          </a:p>
        </p:txBody>
      </p:sp>
      <p:sp>
        <p:nvSpPr>
          <p:cNvPr id="10339" name="Text Box 99"/>
          <p:cNvSpPr txBox="1">
            <a:spLocks noChangeArrowheads="1"/>
          </p:cNvSpPr>
          <p:nvPr/>
        </p:nvSpPr>
        <p:spPr bwMode="auto">
          <a:xfrm>
            <a:off x="1247775" y="4848225"/>
            <a:ext cx="579438" cy="336550"/>
          </a:xfrm>
          <a:prstGeom prst="rect">
            <a:avLst/>
          </a:prstGeom>
          <a:noFill/>
          <a:ln w="9525">
            <a:noFill/>
            <a:miter lim="800000"/>
            <a:headEnd/>
            <a:tailEnd/>
          </a:ln>
          <a:effectLst/>
        </p:spPr>
        <p:txBody>
          <a:bodyPr wrap="none">
            <a:spAutoFit/>
          </a:bodyPr>
          <a:lstStyle/>
          <a:p>
            <a:r>
              <a:rPr lang="en-US" sz="1600"/>
              <a:t>0.05</a:t>
            </a:r>
          </a:p>
        </p:txBody>
      </p:sp>
      <p:sp>
        <p:nvSpPr>
          <p:cNvPr id="10340" name="Text Box 100"/>
          <p:cNvSpPr txBox="1">
            <a:spLocks noChangeArrowheads="1"/>
          </p:cNvSpPr>
          <p:nvPr/>
        </p:nvSpPr>
        <p:spPr bwMode="auto">
          <a:xfrm>
            <a:off x="1533525" y="5591175"/>
            <a:ext cx="296863" cy="336550"/>
          </a:xfrm>
          <a:prstGeom prst="rect">
            <a:avLst/>
          </a:prstGeom>
          <a:noFill/>
          <a:ln w="9525">
            <a:noFill/>
            <a:miter lim="800000"/>
            <a:headEnd/>
            <a:tailEnd/>
          </a:ln>
          <a:effectLst/>
        </p:spPr>
        <p:txBody>
          <a:bodyPr wrap="none">
            <a:spAutoFit/>
          </a:bodyPr>
          <a:lstStyle/>
          <a:p>
            <a:r>
              <a:rPr lang="en-US" sz="1600"/>
              <a:t>0</a:t>
            </a:r>
          </a:p>
        </p:txBody>
      </p:sp>
      <p:sp>
        <p:nvSpPr>
          <p:cNvPr id="10341" name="Text Box 101"/>
          <p:cNvSpPr txBox="1">
            <a:spLocks noChangeArrowheads="1"/>
          </p:cNvSpPr>
          <p:nvPr/>
        </p:nvSpPr>
        <p:spPr bwMode="auto">
          <a:xfrm>
            <a:off x="1711325" y="5864225"/>
            <a:ext cx="6107113" cy="336550"/>
          </a:xfrm>
          <a:prstGeom prst="rect">
            <a:avLst/>
          </a:prstGeom>
          <a:noFill/>
          <a:ln w="9525">
            <a:noFill/>
            <a:miter lim="800000"/>
            <a:headEnd/>
            <a:tailEnd/>
          </a:ln>
          <a:effectLst/>
        </p:spPr>
        <p:txBody>
          <a:bodyPr wrap="none">
            <a:spAutoFit/>
          </a:bodyPr>
          <a:lstStyle/>
          <a:p>
            <a:r>
              <a:rPr lang="en-US" sz="1600"/>
              <a:t>0              10             20             30             40             50            60</a:t>
            </a:r>
          </a:p>
        </p:txBody>
      </p:sp>
      <p:sp>
        <p:nvSpPr>
          <p:cNvPr id="10342" name="Text Box 102"/>
          <p:cNvSpPr txBox="1">
            <a:spLocks noChangeArrowheads="1"/>
          </p:cNvSpPr>
          <p:nvPr/>
        </p:nvSpPr>
        <p:spPr bwMode="auto">
          <a:xfrm>
            <a:off x="3984625" y="6107113"/>
            <a:ext cx="1695450" cy="366712"/>
          </a:xfrm>
          <a:prstGeom prst="rect">
            <a:avLst/>
          </a:prstGeom>
          <a:noFill/>
          <a:ln w="9525">
            <a:noFill/>
            <a:miter lim="800000"/>
            <a:headEnd/>
            <a:tailEnd/>
          </a:ln>
          <a:effectLst/>
        </p:spPr>
        <p:txBody>
          <a:bodyPr wrap="none">
            <a:spAutoFit/>
          </a:bodyPr>
          <a:lstStyle/>
          <a:p>
            <a:r>
              <a:rPr lang="en-US"/>
              <a:t>atomic number</a:t>
            </a:r>
          </a:p>
        </p:txBody>
      </p:sp>
      <p:sp>
        <p:nvSpPr>
          <p:cNvPr id="10343" name="Text Box 103"/>
          <p:cNvSpPr txBox="1">
            <a:spLocks noChangeArrowheads="1"/>
          </p:cNvSpPr>
          <p:nvPr/>
        </p:nvSpPr>
        <p:spPr bwMode="auto">
          <a:xfrm rot="-5400000">
            <a:off x="370682" y="3078956"/>
            <a:ext cx="1543050" cy="366713"/>
          </a:xfrm>
          <a:prstGeom prst="rect">
            <a:avLst/>
          </a:prstGeom>
          <a:noFill/>
          <a:ln w="9525">
            <a:noFill/>
            <a:miter lim="800000"/>
            <a:headEnd/>
            <a:tailEnd/>
          </a:ln>
          <a:effectLst/>
        </p:spPr>
        <p:txBody>
          <a:bodyPr wrap="none">
            <a:spAutoFit/>
          </a:bodyPr>
          <a:lstStyle/>
          <a:p>
            <a:r>
              <a:rPr lang="en-US"/>
              <a:t>atomic radius</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p:txBody>
          <a:bodyPr/>
          <a:lstStyle/>
          <a:p>
            <a:r>
              <a:rPr lang="en-US">
                <a:solidFill>
                  <a:schemeClr val="bg1"/>
                </a:solidFill>
              </a:rPr>
              <a:t>Ionization Energy</a:t>
            </a:r>
          </a:p>
        </p:txBody>
      </p:sp>
      <p:sp>
        <p:nvSpPr>
          <p:cNvPr id="118787"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685800" y="1066800"/>
            <a:ext cx="7772400" cy="1143000"/>
          </a:xfrm>
        </p:spPr>
        <p:txBody>
          <a:bodyPr/>
          <a:lstStyle/>
          <a:p>
            <a:r>
              <a:rPr lang="en-US"/>
              <a:t>Hungry for Tater Tots?</a:t>
            </a:r>
          </a:p>
        </p:txBody>
      </p:sp>
      <p:pic>
        <p:nvPicPr>
          <p:cNvPr id="391171" name="Picture 3" descr="tater tots"/>
          <p:cNvPicPr>
            <a:picLocks noChangeAspect="1" noChangeArrowheads="1"/>
          </p:cNvPicPr>
          <p:nvPr/>
        </p:nvPicPr>
        <p:blipFill>
          <a:blip r:embed="rId3" cstate="print"/>
          <a:srcRect/>
          <a:stretch>
            <a:fillRect/>
          </a:stretch>
        </p:blipFill>
        <p:spPr bwMode="auto">
          <a:xfrm>
            <a:off x="1143000" y="2286000"/>
            <a:ext cx="6807200" cy="3797300"/>
          </a:xfrm>
          <a:prstGeom prst="rect">
            <a:avLst/>
          </a:prstGeom>
          <a:noFill/>
          <a:ln w="9525">
            <a:solidFill>
              <a:schemeClr val="tx1"/>
            </a:solidFill>
            <a:miter lim="800000"/>
            <a:headEnd/>
            <a:tailEnd/>
          </a:ln>
        </p:spPr>
      </p:pic>
      <p:pic>
        <p:nvPicPr>
          <p:cNvPr id="391172" name="Picture 4" descr="Mr. Christopherson "/>
          <p:cNvPicPr>
            <a:picLocks noChangeAspect="1" noChangeArrowheads="1"/>
          </p:cNvPicPr>
          <p:nvPr/>
        </p:nvPicPr>
        <p:blipFill>
          <a:blip r:embed="rId4" cstate="print"/>
          <a:srcRect/>
          <a:stretch>
            <a:fillRect/>
          </a:stretch>
        </p:blipFill>
        <p:spPr bwMode="auto">
          <a:xfrm>
            <a:off x="7837488" y="228600"/>
            <a:ext cx="1077912" cy="1466850"/>
          </a:xfrm>
          <a:prstGeom prst="rect">
            <a:avLst/>
          </a:prstGeom>
          <a:noFill/>
          <a:ln w="9525">
            <a:miter lim="800000"/>
            <a:headEnd/>
            <a:tailEnd/>
          </a:ln>
          <a:effectLst/>
        </p:spPr>
      </p:pic>
      <p:sp>
        <p:nvSpPr>
          <p:cNvPr id="391173" name="Text Box 5"/>
          <p:cNvSpPr txBox="1">
            <a:spLocks noChangeArrowheads="1"/>
          </p:cNvSpPr>
          <p:nvPr/>
        </p:nvSpPr>
        <p:spPr bwMode="auto">
          <a:xfrm>
            <a:off x="7696200" y="1676400"/>
            <a:ext cx="1322388" cy="244475"/>
          </a:xfrm>
          <a:prstGeom prst="rect">
            <a:avLst/>
          </a:prstGeom>
          <a:noFill/>
          <a:ln w="9525">
            <a:noFill/>
            <a:miter lim="800000"/>
            <a:headEnd/>
            <a:tailEnd/>
          </a:ln>
          <a:effectLst/>
        </p:spPr>
        <p:txBody>
          <a:bodyPr wrap="none">
            <a:spAutoFit/>
          </a:bodyPr>
          <a:lstStyle/>
          <a:p>
            <a:r>
              <a:rPr lang="en-US" sz="1000"/>
              <a:t>Mr. C at 7 years old.</a:t>
            </a:r>
          </a:p>
        </p:txBody>
      </p:sp>
      <p:sp>
        <p:nvSpPr>
          <p:cNvPr id="391174" name="AutoShape 6">
            <a:hlinkClick r:id="rId5" action="ppaction://hlinksldjump" highlightClick="1"/>
          </p:cNvPr>
          <p:cNvSpPr>
            <a:spLocks noChangeArrowheads="1"/>
          </p:cNvSpPr>
          <p:nvPr/>
        </p:nvSpPr>
        <p:spPr bwMode="auto">
          <a:xfrm>
            <a:off x="76200" y="6096000"/>
            <a:ext cx="533400" cy="357188"/>
          </a:xfrm>
          <a:prstGeom prst="actionButtonBackPrevious">
            <a:avLst/>
          </a:prstGeom>
          <a:solidFill>
            <a:srgbClr val="F7F7F7">
              <a:alpha val="50000"/>
            </a:srgbClr>
          </a:solidFill>
          <a:ln w="9525">
            <a:solidFill>
              <a:srgbClr val="EAEAEA"/>
            </a:solidFill>
            <a:miter lim="800000"/>
            <a:headEnd/>
            <a:tailEnd/>
          </a:ln>
          <a:effectLst/>
        </p:spPr>
        <p:txBody>
          <a:bodyPr wrap="none" anchor="ctr"/>
          <a:lstStyle/>
          <a:p>
            <a:endParaRPr lang="en-US"/>
          </a:p>
        </p:txBody>
      </p:sp>
      <p:sp>
        <p:nvSpPr>
          <p:cNvPr id="391175" name="AutoShape 7">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8" name="Picture 2" descr="tatertots"/>
          <p:cNvPicPr>
            <a:picLocks noChangeAspect="1" noChangeArrowheads="1"/>
          </p:cNvPicPr>
          <p:nvPr/>
        </p:nvPicPr>
        <p:blipFill>
          <a:blip r:embed="rId5" cstate="print"/>
          <a:srcRect l="5714" t="8202" r="4286" b="9782"/>
          <a:stretch>
            <a:fillRect/>
          </a:stretch>
        </p:blipFill>
        <p:spPr bwMode="auto">
          <a:xfrm>
            <a:off x="4343400" y="3657600"/>
            <a:ext cx="4800600" cy="3048000"/>
          </a:xfrm>
          <a:prstGeom prst="rect">
            <a:avLst/>
          </a:prstGeom>
          <a:noFill/>
        </p:spPr>
      </p:pic>
      <p:pic>
        <p:nvPicPr>
          <p:cNvPr id="393219" name="Picture 3" descr="SP-Spork"/>
          <p:cNvPicPr>
            <a:picLocks noChangeAspect="1" noChangeArrowheads="1"/>
          </p:cNvPicPr>
          <p:nvPr/>
        </p:nvPicPr>
        <p:blipFill>
          <a:blip r:embed="rId6" cstate="print"/>
          <a:srcRect l="21333" t="5333" r="17334" b="9334"/>
          <a:stretch>
            <a:fillRect/>
          </a:stretch>
        </p:blipFill>
        <p:spPr bwMode="auto">
          <a:xfrm>
            <a:off x="4876800" y="381000"/>
            <a:ext cx="1752600" cy="2438400"/>
          </a:xfrm>
          <a:prstGeom prst="rect">
            <a:avLst/>
          </a:prstGeom>
          <a:noFill/>
        </p:spPr>
      </p:pic>
      <p:pic>
        <p:nvPicPr>
          <p:cNvPr id="393220" name="Picture 4" descr="open%20hand"/>
          <p:cNvPicPr>
            <a:picLocks noChangeAspect="1" noChangeArrowheads="1"/>
          </p:cNvPicPr>
          <p:nvPr/>
        </p:nvPicPr>
        <p:blipFill>
          <a:blip r:embed="rId7" cstate="print"/>
          <a:srcRect/>
          <a:stretch>
            <a:fillRect/>
          </a:stretch>
        </p:blipFill>
        <p:spPr bwMode="auto">
          <a:xfrm>
            <a:off x="1219200" y="1495425"/>
            <a:ext cx="5657850" cy="4371975"/>
          </a:xfrm>
          <a:prstGeom prst="rect">
            <a:avLst/>
          </a:prstGeom>
          <a:noFill/>
        </p:spPr>
      </p:pic>
      <p:sp>
        <p:nvSpPr>
          <p:cNvPr id="393221" name="AutoShape 5"/>
          <p:cNvSpPr>
            <a:spLocks noChangeArrowheads="1"/>
          </p:cNvSpPr>
          <p:nvPr/>
        </p:nvSpPr>
        <p:spPr bwMode="auto">
          <a:xfrm>
            <a:off x="0" y="0"/>
            <a:ext cx="3048000" cy="2514600"/>
          </a:xfrm>
          <a:prstGeom prst="irregularSeal2">
            <a:avLst/>
          </a:prstGeom>
          <a:solidFill>
            <a:srgbClr val="FFCC00">
              <a:alpha val="39999"/>
            </a:srgbClr>
          </a:solidFill>
          <a:ln w="9525">
            <a:solidFill>
              <a:schemeClr val="tx1"/>
            </a:solidFill>
            <a:miter lim="800000"/>
            <a:headEnd/>
            <a:tailEnd/>
          </a:ln>
          <a:effectLst/>
        </p:spPr>
        <p:txBody>
          <a:bodyPr wrap="none" anchor="ctr"/>
          <a:lstStyle/>
          <a:p>
            <a:pPr algn="ctr"/>
            <a:r>
              <a:rPr lang="en-US" sz="3600"/>
              <a:t>OUCH!!</a:t>
            </a:r>
          </a:p>
        </p:txBody>
      </p:sp>
      <p:pic>
        <p:nvPicPr>
          <p:cNvPr id="393222" name="Picture 6">
            <a:hlinkClick r:id="" action="ppaction://media"/>
          </p:cNvPr>
          <p:cNvPicPr>
            <a:picLocks noRot="1" noChangeAspect="1" noChangeArrowheads="1"/>
          </p:cNvPicPr>
          <p:nvPr>
            <a:wavAudioFile r:embed="rId1" name="MSj03884970000[1].wav"/>
          </p:nvPr>
        </p:nvPicPr>
        <p:blipFill>
          <a:blip r:embed="rId8" cstate="print"/>
          <a:srcRect/>
          <a:stretch>
            <a:fillRect/>
          </a:stretch>
        </p:blipFill>
        <p:spPr bwMode="auto">
          <a:xfrm>
            <a:off x="76200" y="6477000"/>
            <a:ext cx="304800" cy="304800"/>
          </a:xfrm>
          <a:prstGeom prst="rect">
            <a:avLst/>
          </a:prstGeom>
          <a:noFill/>
        </p:spPr>
      </p:pic>
      <p:pic>
        <p:nvPicPr>
          <p:cNvPr id="393223" name="Picture 7">
            <a:hlinkClick r:id="" action="ppaction://media"/>
          </p:cNvPr>
          <p:cNvPicPr>
            <a:picLocks noRot="1" noChangeAspect="1" noChangeArrowheads="1"/>
          </p:cNvPicPr>
          <p:nvPr>
            <a:wavAudioFile r:embed="rId2" name="MSj03884950000[1].wav"/>
          </p:nvPr>
        </p:nvPicPr>
        <p:blipFill>
          <a:blip r:embed="rId8" cstate="print"/>
          <a:srcRect/>
          <a:stretch>
            <a:fillRect/>
          </a:stretch>
        </p:blipFill>
        <p:spPr bwMode="auto">
          <a:xfrm>
            <a:off x="76200" y="6096000"/>
            <a:ext cx="304800" cy="304800"/>
          </a:xfrm>
          <a:prstGeom prst="rect">
            <a:avLst/>
          </a:prstGeom>
          <a:noFill/>
        </p:spPr>
      </p:pic>
      <p:pic>
        <p:nvPicPr>
          <p:cNvPr id="393224" name="Picture 8" descr="Mr. Christopherson "/>
          <p:cNvPicPr>
            <a:picLocks noChangeAspect="1" noChangeArrowheads="1"/>
          </p:cNvPicPr>
          <p:nvPr/>
        </p:nvPicPr>
        <p:blipFill>
          <a:blip r:embed="rId9" cstate="print"/>
          <a:srcRect/>
          <a:stretch>
            <a:fillRect/>
          </a:stretch>
        </p:blipFill>
        <p:spPr bwMode="auto">
          <a:xfrm>
            <a:off x="304800" y="609600"/>
            <a:ext cx="3973513" cy="5410200"/>
          </a:xfrm>
          <a:prstGeom prst="rect">
            <a:avLst/>
          </a:prstGeom>
          <a:noFill/>
          <a:ln w="9525">
            <a:miter lim="800000"/>
            <a:headEnd/>
            <a:tailEnd/>
          </a:ln>
          <a:effectLst/>
        </p:spPr>
      </p:pic>
      <p:sp>
        <p:nvSpPr>
          <p:cNvPr id="393225" name="AutoShape 9">
            <a:hlinkClick r:id="rId10"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393220"/>
                                        </p:tgtEl>
                                        <p:attrNameLst>
                                          <p:attrName>style.visibility</p:attrName>
                                        </p:attrNameLst>
                                      </p:cBhvr>
                                      <p:to>
                                        <p:strVal val="visible"/>
                                      </p:to>
                                    </p:set>
                                    <p:anim calcmode="lin" valueType="num">
                                      <p:cBhvr additive="base">
                                        <p:cTn id="7" dur="2000" fill="hold"/>
                                        <p:tgtEl>
                                          <p:spTgt spid="393220"/>
                                        </p:tgtEl>
                                        <p:attrNameLst>
                                          <p:attrName>ppt_x</p:attrName>
                                        </p:attrNameLst>
                                      </p:cBhvr>
                                      <p:tavLst>
                                        <p:tav tm="0">
                                          <p:val>
                                            <p:strVal val="0-#ppt_w/2"/>
                                          </p:val>
                                        </p:tav>
                                        <p:tav tm="100000">
                                          <p:val>
                                            <p:strVal val="#ppt_x"/>
                                          </p:val>
                                        </p:tav>
                                      </p:tavLst>
                                    </p:anim>
                                    <p:anim calcmode="lin" valueType="num">
                                      <p:cBhvr additive="base">
                                        <p:cTn id="8" dur="2000" fill="hold"/>
                                        <p:tgtEl>
                                          <p:spTgt spid="393220"/>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 presetClass="entr" presetSubtype="3" fill="hold" nodeType="afterEffect">
                                  <p:stCondLst>
                                    <p:cond delay="0"/>
                                  </p:stCondLst>
                                  <p:childTnLst>
                                    <p:set>
                                      <p:cBhvr>
                                        <p:cTn id="11" dur="1" fill="hold">
                                          <p:stCondLst>
                                            <p:cond delay="0"/>
                                          </p:stCondLst>
                                        </p:cTn>
                                        <p:tgtEl>
                                          <p:spTgt spid="393219"/>
                                        </p:tgtEl>
                                        <p:attrNameLst>
                                          <p:attrName>style.visibility</p:attrName>
                                        </p:attrNameLst>
                                      </p:cBhvr>
                                      <p:to>
                                        <p:strVal val="visible"/>
                                      </p:to>
                                    </p:set>
                                    <p:anim calcmode="lin" valueType="num">
                                      <p:cBhvr additive="base">
                                        <p:cTn id="12" dur="500" fill="hold"/>
                                        <p:tgtEl>
                                          <p:spTgt spid="393219"/>
                                        </p:tgtEl>
                                        <p:attrNameLst>
                                          <p:attrName>ppt_x</p:attrName>
                                        </p:attrNameLst>
                                      </p:cBhvr>
                                      <p:tavLst>
                                        <p:tav tm="0">
                                          <p:val>
                                            <p:strVal val="1+#ppt_w/2"/>
                                          </p:val>
                                        </p:tav>
                                        <p:tav tm="100000">
                                          <p:val>
                                            <p:strVal val="#ppt_x"/>
                                          </p:val>
                                        </p:tav>
                                      </p:tavLst>
                                    </p:anim>
                                    <p:anim calcmode="lin" valueType="num">
                                      <p:cBhvr additive="base">
                                        <p:cTn id="13" dur="500" fill="hold"/>
                                        <p:tgtEl>
                                          <p:spTgt spid="393219"/>
                                        </p:tgtEl>
                                        <p:attrNameLst>
                                          <p:attrName>ppt_y</p:attrName>
                                        </p:attrNameLst>
                                      </p:cBhvr>
                                      <p:tavLst>
                                        <p:tav tm="0">
                                          <p:val>
                                            <p:strVal val="0-#ppt_h/2"/>
                                          </p:val>
                                        </p:tav>
                                        <p:tav tm="100000">
                                          <p:val>
                                            <p:strVal val="#ppt_y"/>
                                          </p:val>
                                        </p:tav>
                                      </p:tavLst>
                                    </p:anim>
                                  </p:childTnLst>
                                </p:cTn>
                              </p:par>
                              <p:par>
                                <p:cTn id="14" presetID="25" presetClass="path" presetSubtype="0" accel="50000" decel="50000" fill="hold" nodeType="withEffect">
                                  <p:stCondLst>
                                    <p:cond delay="0"/>
                                  </p:stCondLst>
                                  <p:childTnLst>
                                    <p:animMotion origin="layout" path="M 0 0  C -0.022 -0.02265  -0.033 -0.06129  -0.027 -0.09993  C -0.024 -0.11325  -0.02 -0.12658  -0.014 -0.13724  C -0.01 -0.10659  0.004 -0.07861  0.025 -0.06129  C 0.025 -0.0986  0.041 -0.13457  0.068 -0.15056  C 0.077 -0.15722  0.087 -0.15989  0.097 -0.16122  C 0.082 -0.13857  0.074 -0.10659  0.077 -0.07328  C 0.099 -0.09727  0.13 -0.1026  0.157 -0.08527  C 0.166 -0.07994  0.175 -0.07062  0.181 -0.06129  C 0.158 -0.06396  0.134 -0.05196  0.117 -0.02798  C 0.144 -0.01999  0.167 0.00799  0.174 0.04663  C 0.176 0.05996  0.176 0.07328  0.174 0.08661  C 0.161 0.06129  0.139 0.04397  0.115 0.0413  C 0.127 0.07461  0.124 0.11592  0.106 0.14656  C 0.099 0.15722  0.091 0.16655  0.082 0.17188  C 0.089 0.14257  0.085 0.10926  0.072 0.08261  C 0.06 0.11592  0.034 0.13857  0.004 0.13857  C -0.007 0.13857  -0.017 0.13591  -0.026 0.13058  C -0.004 0.11992  0.013 0.0946  0.021 0.06396  C -0.007 0.07195  -0.036 0.05996  -0.055 0.02931  C -0.062 0.01732  -0.066 0.00533  -0.069 -0.00799  C -0.049 0.00933  -0.023 0.01199  0 0  Z" pathEditMode="relative">
                                      <p:cBhvr>
                                        <p:cTn id="15" dur="2000" fill="hold"/>
                                        <p:tgtEl>
                                          <p:spTgt spid="393219"/>
                                        </p:tgtEl>
                                        <p:attrNameLst>
                                          <p:attrName>ppt_x,ppt_y</p:attrName>
                                        </p:attrNameLst>
                                      </p:cBhvr>
                                    </p:animMotion>
                                  </p:childTnLst>
                                </p:cTn>
                              </p:par>
                              <p:par>
                                <p:cTn id="16" presetID="1" presetClass="entr" presetSubtype="0" fill="hold" grpId="0" nodeType="withEffect">
                                  <p:stCondLst>
                                    <p:cond delay="0"/>
                                  </p:stCondLst>
                                  <p:childTnLst>
                                    <p:set>
                                      <p:cBhvr>
                                        <p:cTn id="17" dur="1" fill="hold">
                                          <p:stCondLst>
                                            <p:cond delay="0"/>
                                          </p:stCondLst>
                                        </p:cTn>
                                        <p:tgtEl>
                                          <p:spTgt spid="393221"/>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4067" fill="hold"/>
                                        <p:tgtEl>
                                          <p:spTgt spid="393222"/>
                                        </p:tgtEl>
                                      </p:cBhvr>
                                    </p:cmd>
                                  </p:childTnLst>
                                </p:cTn>
                              </p:par>
                              <p:par>
                                <p:cTn id="20" presetID="1" presetClass="mediacall" presetSubtype="0" fill="hold" nodeType="withEffect">
                                  <p:stCondLst>
                                    <p:cond delay="0"/>
                                  </p:stCondLst>
                                  <p:childTnLst>
                                    <p:cmd type="call" cmd="playFrom(0.0)">
                                      <p:cBhvr>
                                        <p:cTn id="21" dur="1356" fill="hold"/>
                                        <p:tgtEl>
                                          <p:spTgt spid="393223"/>
                                        </p:tgtEl>
                                      </p:cBhvr>
                                    </p:cmd>
                                  </p:childTnLst>
                                </p:cTn>
                              </p:par>
                              <p:par>
                                <p:cTn id="22" presetID="9" presetClass="exit" presetSubtype="0" fill="hold" grpId="1" nodeType="withEffect">
                                  <p:stCondLst>
                                    <p:cond delay="0"/>
                                  </p:stCondLst>
                                  <p:childTnLst>
                                    <p:animEffect transition="out" filter="dissolve">
                                      <p:cBhvr>
                                        <p:cTn id="23" dur="2000"/>
                                        <p:tgtEl>
                                          <p:spTgt spid="393221"/>
                                        </p:tgtEl>
                                      </p:cBhvr>
                                    </p:animEffect>
                                    <p:set>
                                      <p:cBhvr>
                                        <p:cTn id="24" dur="1" fill="hold">
                                          <p:stCondLst>
                                            <p:cond delay="1999"/>
                                          </p:stCondLst>
                                        </p:cTn>
                                        <p:tgtEl>
                                          <p:spTgt spid="393221"/>
                                        </p:tgtEl>
                                        <p:attrNameLst>
                                          <p:attrName>style.visibility</p:attrName>
                                        </p:attrNameLst>
                                      </p:cBhvr>
                                      <p:to>
                                        <p:strVal val="hidden"/>
                                      </p:to>
                                    </p:set>
                                  </p:childTnLst>
                                </p:cTn>
                              </p:par>
                              <p:par>
                                <p:cTn id="25" presetID="2" presetClass="exit" presetSubtype="9" fill="hold" nodeType="withEffect">
                                  <p:stCondLst>
                                    <p:cond delay="1500"/>
                                  </p:stCondLst>
                                  <p:childTnLst>
                                    <p:anim calcmode="lin" valueType="num">
                                      <p:cBhvr additive="base">
                                        <p:cTn id="26" dur="500"/>
                                        <p:tgtEl>
                                          <p:spTgt spid="393220"/>
                                        </p:tgtEl>
                                        <p:attrNameLst>
                                          <p:attrName>ppt_x</p:attrName>
                                        </p:attrNameLst>
                                      </p:cBhvr>
                                      <p:tavLst>
                                        <p:tav tm="0">
                                          <p:val>
                                            <p:strVal val="ppt_x"/>
                                          </p:val>
                                        </p:tav>
                                        <p:tav tm="100000">
                                          <p:val>
                                            <p:strVal val="0-ppt_w/2"/>
                                          </p:val>
                                        </p:tav>
                                      </p:tavLst>
                                    </p:anim>
                                    <p:anim calcmode="lin" valueType="num">
                                      <p:cBhvr additive="base">
                                        <p:cTn id="27" dur="500"/>
                                        <p:tgtEl>
                                          <p:spTgt spid="393220"/>
                                        </p:tgtEl>
                                        <p:attrNameLst>
                                          <p:attrName>ppt_y</p:attrName>
                                        </p:attrNameLst>
                                      </p:cBhvr>
                                      <p:tavLst>
                                        <p:tav tm="0">
                                          <p:val>
                                            <p:strVal val="ppt_y"/>
                                          </p:val>
                                        </p:tav>
                                        <p:tav tm="100000">
                                          <p:val>
                                            <p:strVal val="0-ppt_h/2"/>
                                          </p:val>
                                        </p:tav>
                                      </p:tavLst>
                                    </p:anim>
                                    <p:set>
                                      <p:cBhvr>
                                        <p:cTn id="28" dur="1" fill="hold">
                                          <p:stCondLst>
                                            <p:cond delay="499"/>
                                          </p:stCondLst>
                                        </p:cTn>
                                        <p:tgtEl>
                                          <p:spTgt spid="393220"/>
                                        </p:tgtEl>
                                        <p:attrNameLst>
                                          <p:attrName>style.visibility</p:attrName>
                                        </p:attrNameLst>
                                      </p:cBhvr>
                                      <p:to>
                                        <p:strVal val="hidden"/>
                                      </p:to>
                                    </p:set>
                                  </p:childTnLst>
                                </p:cTn>
                              </p:par>
                              <p:par>
                                <p:cTn id="29" presetID="2" presetClass="exit" presetSubtype="3" fill="hold" nodeType="withEffect">
                                  <p:stCondLst>
                                    <p:cond delay="1500"/>
                                  </p:stCondLst>
                                  <p:childTnLst>
                                    <p:anim calcmode="lin" valueType="num">
                                      <p:cBhvr additive="base">
                                        <p:cTn id="30" dur="500"/>
                                        <p:tgtEl>
                                          <p:spTgt spid="393219"/>
                                        </p:tgtEl>
                                        <p:attrNameLst>
                                          <p:attrName>ppt_x</p:attrName>
                                        </p:attrNameLst>
                                      </p:cBhvr>
                                      <p:tavLst>
                                        <p:tav tm="0">
                                          <p:val>
                                            <p:strVal val="ppt_x"/>
                                          </p:val>
                                        </p:tav>
                                        <p:tav tm="100000">
                                          <p:val>
                                            <p:strVal val="1+ppt_w/2"/>
                                          </p:val>
                                        </p:tav>
                                      </p:tavLst>
                                    </p:anim>
                                    <p:anim calcmode="lin" valueType="num">
                                      <p:cBhvr additive="base">
                                        <p:cTn id="31" dur="500"/>
                                        <p:tgtEl>
                                          <p:spTgt spid="393219"/>
                                        </p:tgtEl>
                                        <p:attrNameLst>
                                          <p:attrName>ppt_y</p:attrName>
                                        </p:attrNameLst>
                                      </p:cBhvr>
                                      <p:tavLst>
                                        <p:tav tm="0">
                                          <p:val>
                                            <p:strVal val="ppt_y"/>
                                          </p:val>
                                        </p:tav>
                                        <p:tav tm="100000">
                                          <p:val>
                                            <p:strVal val="0-ppt_h/2"/>
                                          </p:val>
                                        </p:tav>
                                      </p:tavLst>
                                    </p:anim>
                                    <p:set>
                                      <p:cBhvr>
                                        <p:cTn id="32" dur="1" fill="hold">
                                          <p:stCondLst>
                                            <p:cond delay="499"/>
                                          </p:stCondLst>
                                        </p:cTn>
                                        <p:tgtEl>
                                          <p:spTgt spid="393219"/>
                                        </p:tgtEl>
                                        <p:attrNameLst>
                                          <p:attrName>style.visibility</p:attrName>
                                        </p:attrNameLst>
                                      </p:cBhvr>
                                      <p:to>
                                        <p:strVal val="hidden"/>
                                      </p:to>
                                    </p:set>
                                  </p:childTnLst>
                                </p:cTn>
                              </p:par>
                            </p:childTnLst>
                          </p:cTn>
                        </p:par>
                        <p:par>
                          <p:cTn id="33" fill="hold">
                            <p:stCondLst>
                              <p:cond delay="6067"/>
                            </p:stCondLst>
                            <p:childTnLst>
                              <p:par>
                                <p:cTn id="34" presetID="25" presetClass="entr" presetSubtype="0" fill="hold" nodeType="afterEffect">
                                  <p:stCondLst>
                                    <p:cond delay="0"/>
                                  </p:stCondLst>
                                  <p:childTnLst>
                                    <p:set>
                                      <p:cBhvr>
                                        <p:cTn id="35" dur="1" fill="hold">
                                          <p:stCondLst>
                                            <p:cond delay="0"/>
                                          </p:stCondLst>
                                        </p:cTn>
                                        <p:tgtEl>
                                          <p:spTgt spid="393224"/>
                                        </p:tgtEl>
                                        <p:attrNameLst>
                                          <p:attrName>style.visibility</p:attrName>
                                        </p:attrNameLst>
                                      </p:cBhvr>
                                      <p:to>
                                        <p:strVal val="visible"/>
                                      </p:to>
                                    </p:set>
                                    <p:anim calcmode="lin" valueType="num">
                                      <p:cBhvr>
                                        <p:cTn id="36" dur="500" decel="50000" fill="hold">
                                          <p:stCondLst>
                                            <p:cond delay="0"/>
                                          </p:stCondLst>
                                        </p:cTn>
                                        <p:tgtEl>
                                          <p:spTgt spid="393224"/>
                                        </p:tgtEl>
                                        <p:attrNameLst>
                                          <p:attrName>style.rotation</p:attrName>
                                        </p:attrNameLst>
                                      </p:cBhvr>
                                      <p:tavLst>
                                        <p:tav tm="0">
                                          <p:val>
                                            <p:fltVal val="-90"/>
                                          </p:val>
                                        </p:tav>
                                        <p:tav tm="100000">
                                          <p:val>
                                            <p:fltVal val="0"/>
                                          </p:val>
                                        </p:tav>
                                      </p:tavLst>
                                    </p:anim>
                                    <p:anim calcmode="lin" valueType="num">
                                      <p:cBhvr>
                                        <p:cTn id="37" dur="500" decel="50000" fill="hold">
                                          <p:stCondLst>
                                            <p:cond delay="0"/>
                                          </p:stCondLst>
                                        </p:cTn>
                                        <p:tgtEl>
                                          <p:spTgt spid="393224"/>
                                        </p:tgtEl>
                                        <p:attrNameLst>
                                          <p:attrName>ppt_w</p:attrName>
                                        </p:attrNameLst>
                                      </p:cBhvr>
                                      <p:tavLst>
                                        <p:tav tm="0">
                                          <p:val>
                                            <p:strVal val="#ppt_w"/>
                                          </p:val>
                                        </p:tav>
                                        <p:tav tm="100000">
                                          <p:val>
                                            <p:strVal val="#ppt_w*.05"/>
                                          </p:val>
                                        </p:tav>
                                      </p:tavLst>
                                    </p:anim>
                                    <p:anim calcmode="lin" valueType="num">
                                      <p:cBhvr>
                                        <p:cTn id="38" dur="500" accel="50000" fill="hold">
                                          <p:stCondLst>
                                            <p:cond delay="500"/>
                                          </p:stCondLst>
                                        </p:cTn>
                                        <p:tgtEl>
                                          <p:spTgt spid="393224"/>
                                        </p:tgtEl>
                                        <p:attrNameLst>
                                          <p:attrName>ppt_w</p:attrName>
                                        </p:attrNameLst>
                                      </p:cBhvr>
                                      <p:tavLst>
                                        <p:tav tm="0">
                                          <p:val>
                                            <p:strVal val="#ppt_w*.05"/>
                                          </p:val>
                                        </p:tav>
                                        <p:tav tm="100000">
                                          <p:val>
                                            <p:strVal val="#ppt_w"/>
                                          </p:val>
                                        </p:tav>
                                      </p:tavLst>
                                    </p:anim>
                                    <p:anim calcmode="lin" valueType="num">
                                      <p:cBhvr>
                                        <p:cTn id="39" dur="1000" fill="hold"/>
                                        <p:tgtEl>
                                          <p:spTgt spid="393224"/>
                                        </p:tgtEl>
                                        <p:attrNameLst>
                                          <p:attrName>ppt_h</p:attrName>
                                        </p:attrNameLst>
                                      </p:cBhvr>
                                      <p:tavLst>
                                        <p:tav tm="0">
                                          <p:val>
                                            <p:strVal val="#ppt_h"/>
                                          </p:val>
                                        </p:tav>
                                        <p:tav tm="100000">
                                          <p:val>
                                            <p:strVal val="#ppt_h"/>
                                          </p:val>
                                        </p:tav>
                                      </p:tavLst>
                                    </p:anim>
                                    <p:anim calcmode="lin" valueType="num">
                                      <p:cBhvr>
                                        <p:cTn id="40" dur="500" decel="50000" fill="hold">
                                          <p:stCondLst>
                                            <p:cond delay="0"/>
                                          </p:stCondLst>
                                        </p:cTn>
                                        <p:tgtEl>
                                          <p:spTgt spid="393224"/>
                                        </p:tgtEl>
                                        <p:attrNameLst>
                                          <p:attrName>ppt_x</p:attrName>
                                        </p:attrNameLst>
                                      </p:cBhvr>
                                      <p:tavLst>
                                        <p:tav tm="0">
                                          <p:val>
                                            <p:strVal val="#ppt_x+.4"/>
                                          </p:val>
                                        </p:tav>
                                        <p:tav tm="100000">
                                          <p:val>
                                            <p:strVal val="#ppt_x"/>
                                          </p:val>
                                        </p:tav>
                                      </p:tavLst>
                                    </p:anim>
                                    <p:anim calcmode="lin" valueType="num">
                                      <p:cBhvr>
                                        <p:cTn id="41" dur="500" decel="50000" fill="hold">
                                          <p:stCondLst>
                                            <p:cond delay="0"/>
                                          </p:stCondLst>
                                        </p:cTn>
                                        <p:tgtEl>
                                          <p:spTgt spid="393224"/>
                                        </p:tgtEl>
                                        <p:attrNameLst>
                                          <p:attrName>ppt_y</p:attrName>
                                        </p:attrNameLst>
                                      </p:cBhvr>
                                      <p:tavLst>
                                        <p:tav tm="0">
                                          <p:val>
                                            <p:strVal val="#ppt_y-.2"/>
                                          </p:val>
                                        </p:tav>
                                        <p:tav tm="100000">
                                          <p:val>
                                            <p:strVal val="#ppt_y+.1"/>
                                          </p:val>
                                        </p:tav>
                                      </p:tavLst>
                                    </p:anim>
                                    <p:anim calcmode="lin" valueType="num">
                                      <p:cBhvr>
                                        <p:cTn id="42" dur="500" accel="50000" fill="hold">
                                          <p:stCondLst>
                                            <p:cond delay="500"/>
                                          </p:stCondLst>
                                        </p:cTn>
                                        <p:tgtEl>
                                          <p:spTgt spid="393224"/>
                                        </p:tgtEl>
                                        <p:attrNameLst>
                                          <p:attrName>ppt_y</p:attrName>
                                        </p:attrNameLst>
                                      </p:cBhvr>
                                      <p:tavLst>
                                        <p:tav tm="0">
                                          <p:val>
                                            <p:strVal val="#ppt_y+.1"/>
                                          </p:val>
                                        </p:tav>
                                        <p:tav tm="100000">
                                          <p:val>
                                            <p:strVal val="#ppt_y"/>
                                          </p:val>
                                        </p:tav>
                                      </p:tavLst>
                                    </p:anim>
                                    <p:animEffect transition="in" filter="fade">
                                      <p:cBhvr>
                                        <p:cTn id="43" dur="1000" decel="50000">
                                          <p:stCondLst>
                                            <p:cond delay="0"/>
                                          </p:stCondLst>
                                        </p:cTn>
                                        <p:tgtEl>
                                          <p:spTgt spid="393224"/>
                                        </p:tgtEl>
                                      </p:cBhvr>
                                    </p:animEffect>
                                  </p:childTnLst>
                                </p:cTn>
                              </p:par>
                            </p:childTnLst>
                          </p:cTn>
                        </p:par>
                        <p:par>
                          <p:cTn id="44" fill="hold">
                            <p:stCondLst>
                              <p:cond delay="7067"/>
                            </p:stCondLst>
                            <p:childTnLst>
                              <p:par>
                                <p:cTn id="45" presetID="10" presetClass="exit" presetSubtype="0" fill="hold" nodeType="afterEffect">
                                  <p:stCondLst>
                                    <p:cond delay="1500"/>
                                  </p:stCondLst>
                                  <p:childTnLst>
                                    <p:animEffect transition="out" filter="fade">
                                      <p:cBhvr>
                                        <p:cTn id="46" dur="2000"/>
                                        <p:tgtEl>
                                          <p:spTgt spid="393224"/>
                                        </p:tgtEl>
                                      </p:cBhvr>
                                    </p:animEffect>
                                    <p:set>
                                      <p:cBhvr>
                                        <p:cTn id="47" dur="1" fill="hold">
                                          <p:stCondLst>
                                            <p:cond delay="1999"/>
                                          </p:stCondLst>
                                        </p:cTn>
                                        <p:tgtEl>
                                          <p:spTgt spid="393224"/>
                                        </p:tgtEl>
                                        <p:attrNameLst>
                                          <p:attrName>style.visibility</p:attrName>
                                        </p:attrNameLst>
                                      </p:cBhvr>
                                      <p:to>
                                        <p:strVal val="hidden"/>
                                      </p:to>
                                    </p:set>
                                  </p:childTnLst>
                                </p:cTn>
                              </p:par>
                              <p:par>
                                <p:cTn id="48" presetID="10" presetClass="exit" presetSubtype="0" fill="hold" nodeType="withEffect">
                                  <p:stCondLst>
                                    <p:cond delay="1500"/>
                                  </p:stCondLst>
                                  <p:childTnLst>
                                    <p:animEffect transition="out" filter="fade">
                                      <p:cBhvr>
                                        <p:cTn id="49" dur="2000"/>
                                        <p:tgtEl>
                                          <p:spTgt spid="393218"/>
                                        </p:tgtEl>
                                      </p:cBhvr>
                                    </p:animEffect>
                                    <p:set>
                                      <p:cBhvr>
                                        <p:cTn id="50" dur="1" fill="hold">
                                          <p:stCondLst>
                                            <p:cond delay="1999"/>
                                          </p:stCondLst>
                                        </p:cTn>
                                        <p:tgtEl>
                                          <p:spTgt spid="3932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showWhenStopped="0">
                <p:cTn id="51" fill="hold" display="0">
                  <p:stCondLst>
                    <p:cond delay="indefinite"/>
                  </p:stCondLst>
                  <p:endCondLst>
                    <p:cond evt="onNext" delay="0">
                      <p:tgtEl>
                        <p:sldTgt/>
                      </p:tgtEl>
                    </p:cond>
                    <p:cond evt="onPrev" delay="0">
                      <p:tgtEl>
                        <p:sldTgt/>
                      </p:tgtEl>
                    </p:cond>
                    <p:cond evt="onStopAudio" delay="0">
                      <p:tgtEl>
                        <p:sldTgt/>
                      </p:tgtEl>
                    </p:cond>
                  </p:endCondLst>
                </p:cTn>
                <p:tgtEl>
                  <p:spTgt spid="393222"/>
                </p:tgtEl>
              </p:cMediaNode>
            </p:audio>
            <p:audio>
              <p:cMediaNode showWhenStopped="0">
                <p:cTn id="52" fill="hold" display="0">
                  <p:stCondLst>
                    <p:cond delay="indefinite"/>
                  </p:stCondLst>
                  <p:endCondLst>
                    <p:cond evt="onNext" delay="0">
                      <p:tgtEl>
                        <p:sldTgt/>
                      </p:tgtEl>
                    </p:cond>
                    <p:cond evt="onPrev" delay="0">
                      <p:tgtEl>
                        <p:sldTgt/>
                      </p:tgtEl>
                    </p:cond>
                    <p:cond evt="onStopAudio" delay="0">
                      <p:tgtEl>
                        <p:sldTgt/>
                      </p:tgtEl>
                    </p:cond>
                  </p:endCondLst>
                </p:cTn>
                <p:tgtEl>
                  <p:spTgt spid="393223"/>
                </p:tgtEl>
              </p:cMediaNode>
            </p:audio>
          </p:childTnLst>
        </p:cTn>
      </p:par>
    </p:tnLst>
    <p:bldLst>
      <p:bldP spid="393221" grpId="0" animBg="1"/>
      <p:bldP spid="393221" grpId="1"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2"/>
          <p:cNvSpPr>
            <a:spLocks noChangeArrowheads="1"/>
          </p:cNvSpPr>
          <p:nvPr/>
        </p:nvSpPr>
        <p:spPr bwMode="auto">
          <a:xfrm>
            <a:off x="1295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23" name="Rectangle 3"/>
          <p:cNvSpPr>
            <a:spLocks noChangeArrowheads="1"/>
          </p:cNvSpPr>
          <p:nvPr/>
        </p:nvSpPr>
        <p:spPr bwMode="auto">
          <a:xfrm>
            <a:off x="7772400" y="1447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24" name="Rectangle 4"/>
          <p:cNvSpPr>
            <a:spLocks noChangeArrowheads="1"/>
          </p:cNvSpPr>
          <p:nvPr/>
        </p:nvSpPr>
        <p:spPr bwMode="auto">
          <a:xfrm>
            <a:off x="6248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25" name="Rectangle 5"/>
          <p:cNvSpPr>
            <a:spLocks noChangeArrowheads="1"/>
          </p:cNvSpPr>
          <p:nvPr/>
        </p:nvSpPr>
        <p:spPr bwMode="auto">
          <a:xfrm>
            <a:off x="6629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26" name="Rectangle 6"/>
          <p:cNvSpPr>
            <a:spLocks noChangeArrowheads="1"/>
          </p:cNvSpPr>
          <p:nvPr/>
        </p:nvSpPr>
        <p:spPr bwMode="auto">
          <a:xfrm>
            <a:off x="7010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27" name="Rectangle 7"/>
          <p:cNvSpPr>
            <a:spLocks noChangeArrowheads="1"/>
          </p:cNvSpPr>
          <p:nvPr/>
        </p:nvSpPr>
        <p:spPr bwMode="auto">
          <a:xfrm>
            <a:off x="7391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28" name="Rectangle 8"/>
          <p:cNvSpPr>
            <a:spLocks noChangeArrowheads="1"/>
          </p:cNvSpPr>
          <p:nvPr/>
        </p:nvSpPr>
        <p:spPr bwMode="auto">
          <a:xfrm>
            <a:off x="7772400" y="1981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29" name="Rectangle 9"/>
          <p:cNvSpPr>
            <a:spLocks noChangeArrowheads="1"/>
          </p:cNvSpPr>
          <p:nvPr/>
        </p:nvSpPr>
        <p:spPr bwMode="auto">
          <a:xfrm>
            <a:off x="1295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0" name="Rectangle 10"/>
          <p:cNvSpPr>
            <a:spLocks noChangeArrowheads="1"/>
          </p:cNvSpPr>
          <p:nvPr/>
        </p:nvSpPr>
        <p:spPr bwMode="auto">
          <a:xfrm>
            <a:off x="5867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1" name="Rectangle 11"/>
          <p:cNvSpPr>
            <a:spLocks noChangeArrowheads="1"/>
          </p:cNvSpPr>
          <p:nvPr/>
        </p:nvSpPr>
        <p:spPr bwMode="auto">
          <a:xfrm>
            <a:off x="1676400" y="1981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2" name="Rectangle 12"/>
          <p:cNvSpPr>
            <a:spLocks noChangeArrowheads="1"/>
          </p:cNvSpPr>
          <p:nvPr/>
        </p:nvSpPr>
        <p:spPr bwMode="auto">
          <a:xfrm>
            <a:off x="1295400" y="1447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3" name="Rectangle 13"/>
          <p:cNvSpPr>
            <a:spLocks noChangeArrowheads="1"/>
          </p:cNvSpPr>
          <p:nvPr/>
        </p:nvSpPr>
        <p:spPr bwMode="auto">
          <a:xfrm>
            <a:off x="5867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4" name="Rectangle 14"/>
          <p:cNvSpPr>
            <a:spLocks noChangeArrowheads="1"/>
          </p:cNvSpPr>
          <p:nvPr/>
        </p:nvSpPr>
        <p:spPr bwMode="auto">
          <a:xfrm>
            <a:off x="6248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5" name="Rectangle 15"/>
          <p:cNvSpPr>
            <a:spLocks noChangeArrowheads="1"/>
          </p:cNvSpPr>
          <p:nvPr/>
        </p:nvSpPr>
        <p:spPr bwMode="auto">
          <a:xfrm>
            <a:off x="6629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6" name="Rectangle 16"/>
          <p:cNvSpPr>
            <a:spLocks noChangeArrowheads="1"/>
          </p:cNvSpPr>
          <p:nvPr/>
        </p:nvSpPr>
        <p:spPr bwMode="auto">
          <a:xfrm>
            <a:off x="7010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7" name="Rectangle 17"/>
          <p:cNvSpPr>
            <a:spLocks noChangeArrowheads="1"/>
          </p:cNvSpPr>
          <p:nvPr/>
        </p:nvSpPr>
        <p:spPr bwMode="auto">
          <a:xfrm>
            <a:off x="7391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38" name="Rectangle 18"/>
          <p:cNvSpPr>
            <a:spLocks noChangeArrowheads="1"/>
          </p:cNvSpPr>
          <p:nvPr/>
        </p:nvSpPr>
        <p:spPr bwMode="auto">
          <a:xfrm>
            <a:off x="7772400" y="25146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39" name="Rectangle 19"/>
          <p:cNvSpPr>
            <a:spLocks noChangeArrowheads="1"/>
          </p:cNvSpPr>
          <p:nvPr/>
        </p:nvSpPr>
        <p:spPr bwMode="auto">
          <a:xfrm>
            <a:off x="129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0" name="Rectangle 20"/>
          <p:cNvSpPr>
            <a:spLocks noChangeArrowheads="1"/>
          </p:cNvSpPr>
          <p:nvPr/>
        </p:nvSpPr>
        <p:spPr bwMode="auto">
          <a:xfrm>
            <a:off x="167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1" name="Rectangle 21"/>
          <p:cNvSpPr>
            <a:spLocks noChangeArrowheads="1"/>
          </p:cNvSpPr>
          <p:nvPr/>
        </p:nvSpPr>
        <p:spPr bwMode="auto">
          <a:xfrm>
            <a:off x="205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2" name="Rectangle 22"/>
          <p:cNvSpPr>
            <a:spLocks noChangeArrowheads="1"/>
          </p:cNvSpPr>
          <p:nvPr/>
        </p:nvSpPr>
        <p:spPr bwMode="auto">
          <a:xfrm>
            <a:off x="243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3" name="Rectangle 23"/>
          <p:cNvSpPr>
            <a:spLocks noChangeArrowheads="1"/>
          </p:cNvSpPr>
          <p:nvPr/>
        </p:nvSpPr>
        <p:spPr bwMode="auto">
          <a:xfrm>
            <a:off x="281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4" name="Rectangle 24"/>
          <p:cNvSpPr>
            <a:spLocks noChangeArrowheads="1"/>
          </p:cNvSpPr>
          <p:nvPr/>
        </p:nvSpPr>
        <p:spPr bwMode="auto">
          <a:xfrm>
            <a:off x="320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5" name="Rectangle 25"/>
          <p:cNvSpPr>
            <a:spLocks noChangeArrowheads="1"/>
          </p:cNvSpPr>
          <p:nvPr/>
        </p:nvSpPr>
        <p:spPr bwMode="auto">
          <a:xfrm>
            <a:off x="358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6" name="Rectangle 26"/>
          <p:cNvSpPr>
            <a:spLocks noChangeArrowheads="1"/>
          </p:cNvSpPr>
          <p:nvPr/>
        </p:nvSpPr>
        <p:spPr bwMode="auto">
          <a:xfrm>
            <a:off x="3962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7" name="Rectangle 27"/>
          <p:cNvSpPr>
            <a:spLocks noChangeArrowheads="1"/>
          </p:cNvSpPr>
          <p:nvPr/>
        </p:nvSpPr>
        <p:spPr bwMode="auto">
          <a:xfrm>
            <a:off x="4343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8" name="Rectangle 28"/>
          <p:cNvSpPr>
            <a:spLocks noChangeArrowheads="1"/>
          </p:cNvSpPr>
          <p:nvPr/>
        </p:nvSpPr>
        <p:spPr bwMode="auto">
          <a:xfrm>
            <a:off x="4724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49" name="Rectangle 29"/>
          <p:cNvSpPr>
            <a:spLocks noChangeArrowheads="1"/>
          </p:cNvSpPr>
          <p:nvPr/>
        </p:nvSpPr>
        <p:spPr bwMode="auto">
          <a:xfrm>
            <a:off x="5105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0" name="Rectangle 30"/>
          <p:cNvSpPr>
            <a:spLocks noChangeArrowheads="1"/>
          </p:cNvSpPr>
          <p:nvPr/>
        </p:nvSpPr>
        <p:spPr bwMode="auto">
          <a:xfrm>
            <a:off x="5486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1" name="Rectangle 31"/>
          <p:cNvSpPr>
            <a:spLocks noChangeArrowheads="1"/>
          </p:cNvSpPr>
          <p:nvPr/>
        </p:nvSpPr>
        <p:spPr bwMode="auto">
          <a:xfrm>
            <a:off x="5867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2" name="Rectangle 32"/>
          <p:cNvSpPr>
            <a:spLocks noChangeArrowheads="1"/>
          </p:cNvSpPr>
          <p:nvPr/>
        </p:nvSpPr>
        <p:spPr bwMode="auto">
          <a:xfrm>
            <a:off x="6248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3" name="Rectangle 33"/>
          <p:cNvSpPr>
            <a:spLocks noChangeArrowheads="1"/>
          </p:cNvSpPr>
          <p:nvPr/>
        </p:nvSpPr>
        <p:spPr bwMode="auto">
          <a:xfrm>
            <a:off x="6629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4" name="Rectangle 34"/>
          <p:cNvSpPr>
            <a:spLocks noChangeArrowheads="1"/>
          </p:cNvSpPr>
          <p:nvPr/>
        </p:nvSpPr>
        <p:spPr bwMode="auto">
          <a:xfrm>
            <a:off x="7010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5" name="Rectangle 35"/>
          <p:cNvSpPr>
            <a:spLocks noChangeArrowheads="1"/>
          </p:cNvSpPr>
          <p:nvPr/>
        </p:nvSpPr>
        <p:spPr bwMode="auto">
          <a:xfrm>
            <a:off x="7391400" y="30480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6" name="Rectangle 36"/>
          <p:cNvSpPr>
            <a:spLocks noChangeArrowheads="1"/>
          </p:cNvSpPr>
          <p:nvPr/>
        </p:nvSpPr>
        <p:spPr bwMode="auto">
          <a:xfrm>
            <a:off x="7772400" y="30480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57" name="Rectangle 37"/>
          <p:cNvSpPr>
            <a:spLocks noChangeArrowheads="1"/>
          </p:cNvSpPr>
          <p:nvPr/>
        </p:nvSpPr>
        <p:spPr bwMode="auto">
          <a:xfrm>
            <a:off x="129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8" name="Rectangle 38"/>
          <p:cNvSpPr>
            <a:spLocks noChangeArrowheads="1"/>
          </p:cNvSpPr>
          <p:nvPr/>
        </p:nvSpPr>
        <p:spPr bwMode="auto">
          <a:xfrm>
            <a:off x="167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59" name="Rectangle 39"/>
          <p:cNvSpPr>
            <a:spLocks noChangeArrowheads="1"/>
          </p:cNvSpPr>
          <p:nvPr/>
        </p:nvSpPr>
        <p:spPr bwMode="auto">
          <a:xfrm>
            <a:off x="205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0" name="Rectangle 40"/>
          <p:cNvSpPr>
            <a:spLocks noChangeArrowheads="1"/>
          </p:cNvSpPr>
          <p:nvPr/>
        </p:nvSpPr>
        <p:spPr bwMode="auto">
          <a:xfrm>
            <a:off x="243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1" name="Rectangle 41"/>
          <p:cNvSpPr>
            <a:spLocks noChangeArrowheads="1"/>
          </p:cNvSpPr>
          <p:nvPr/>
        </p:nvSpPr>
        <p:spPr bwMode="auto">
          <a:xfrm>
            <a:off x="281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2" name="Rectangle 42"/>
          <p:cNvSpPr>
            <a:spLocks noChangeArrowheads="1"/>
          </p:cNvSpPr>
          <p:nvPr/>
        </p:nvSpPr>
        <p:spPr bwMode="auto">
          <a:xfrm>
            <a:off x="320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3" name="Rectangle 43"/>
          <p:cNvSpPr>
            <a:spLocks noChangeArrowheads="1"/>
          </p:cNvSpPr>
          <p:nvPr/>
        </p:nvSpPr>
        <p:spPr bwMode="auto">
          <a:xfrm>
            <a:off x="358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4" name="Rectangle 44"/>
          <p:cNvSpPr>
            <a:spLocks noChangeArrowheads="1"/>
          </p:cNvSpPr>
          <p:nvPr/>
        </p:nvSpPr>
        <p:spPr bwMode="auto">
          <a:xfrm>
            <a:off x="3962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5" name="Rectangle 45"/>
          <p:cNvSpPr>
            <a:spLocks noChangeArrowheads="1"/>
          </p:cNvSpPr>
          <p:nvPr/>
        </p:nvSpPr>
        <p:spPr bwMode="auto">
          <a:xfrm>
            <a:off x="4343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6" name="Rectangle 46"/>
          <p:cNvSpPr>
            <a:spLocks noChangeArrowheads="1"/>
          </p:cNvSpPr>
          <p:nvPr/>
        </p:nvSpPr>
        <p:spPr bwMode="auto">
          <a:xfrm>
            <a:off x="4724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7" name="Rectangle 47"/>
          <p:cNvSpPr>
            <a:spLocks noChangeArrowheads="1"/>
          </p:cNvSpPr>
          <p:nvPr/>
        </p:nvSpPr>
        <p:spPr bwMode="auto">
          <a:xfrm>
            <a:off x="5105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8" name="Rectangle 48"/>
          <p:cNvSpPr>
            <a:spLocks noChangeArrowheads="1"/>
          </p:cNvSpPr>
          <p:nvPr/>
        </p:nvSpPr>
        <p:spPr bwMode="auto">
          <a:xfrm>
            <a:off x="5486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69" name="Rectangle 49"/>
          <p:cNvSpPr>
            <a:spLocks noChangeArrowheads="1"/>
          </p:cNvSpPr>
          <p:nvPr/>
        </p:nvSpPr>
        <p:spPr bwMode="auto">
          <a:xfrm>
            <a:off x="5867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0" name="Rectangle 50"/>
          <p:cNvSpPr>
            <a:spLocks noChangeArrowheads="1"/>
          </p:cNvSpPr>
          <p:nvPr/>
        </p:nvSpPr>
        <p:spPr bwMode="auto">
          <a:xfrm>
            <a:off x="6248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1" name="Rectangle 51"/>
          <p:cNvSpPr>
            <a:spLocks noChangeArrowheads="1"/>
          </p:cNvSpPr>
          <p:nvPr/>
        </p:nvSpPr>
        <p:spPr bwMode="auto">
          <a:xfrm>
            <a:off x="6629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2" name="Rectangle 52"/>
          <p:cNvSpPr>
            <a:spLocks noChangeArrowheads="1"/>
          </p:cNvSpPr>
          <p:nvPr/>
        </p:nvSpPr>
        <p:spPr bwMode="auto">
          <a:xfrm>
            <a:off x="7010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3" name="Rectangle 53"/>
          <p:cNvSpPr>
            <a:spLocks noChangeArrowheads="1"/>
          </p:cNvSpPr>
          <p:nvPr/>
        </p:nvSpPr>
        <p:spPr bwMode="auto">
          <a:xfrm>
            <a:off x="7391400" y="35814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4" name="Rectangle 54"/>
          <p:cNvSpPr>
            <a:spLocks noChangeArrowheads="1"/>
          </p:cNvSpPr>
          <p:nvPr/>
        </p:nvSpPr>
        <p:spPr bwMode="auto">
          <a:xfrm>
            <a:off x="7772400" y="35814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75" name="Rectangle 55"/>
          <p:cNvSpPr>
            <a:spLocks noChangeArrowheads="1"/>
          </p:cNvSpPr>
          <p:nvPr/>
        </p:nvSpPr>
        <p:spPr bwMode="auto">
          <a:xfrm>
            <a:off x="129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6" name="Rectangle 56"/>
          <p:cNvSpPr>
            <a:spLocks noChangeArrowheads="1"/>
          </p:cNvSpPr>
          <p:nvPr/>
        </p:nvSpPr>
        <p:spPr bwMode="auto">
          <a:xfrm>
            <a:off x="167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7" name="Rectangle 57"/>
          <p:cNvSpPr>
            <a:spLocks noChangeArrowheads="1"/>
          </p:cNvSpPr>
          <p:nvPr/>
        </p:nvSpPr>
        <p:spPr bwMode="auto">
          <a:xfrm>
            <a:off x="243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8" name="Rectangle 58"/>
          <p:cNvSpPr>
            <a:spLocks noChangeArrowheads="1"/>
          </p:cNvSpPr>
          <p:nvPr/>
        </p:nvSpPr>
        <p:spPr bwMode="auto">
          <a:xfrm>
            <a:off x="281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79" name="Rectangle 59"/>
          <p:cNvSpPr>
            <a:spLocks noChangeArrowheads="1"/>
          </p:cNvSpPr>
          <p:nvPr/>
        </p:nvSpPr>
        <p:spPr bwMode="auto">
          <a:xfrm>
            <a:off x="320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0" name="Rectangle 60"/>
          <p:cNvSpPr>
            <a:spLocks noChangeArrowheads="1"/>
          </p:cNvSpPr>
          <p:nvPr/>
        </p:nvSpPr>
        <p:spPr bwMode="auto">
          <a:xfrm>
            <a:off x="358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1" name="Rectangle 61"/>
          <p:cNvSpPr>
            <a:spLocks noChangeArrowheads="1"/>
          </p:cNvSpPr>
          <p:nvPr/>
        </p:nvSpPr>
        <p:spPr bwMode="auto">
          <a:xfrm>
            <a:off x="3962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2" name="Rectangle 62"/>
          <p:cNvSpPr>
            <a:spLocks noChangeArrowheads="1"/>
          </p:cNvSpPr>
          <p:nvPr/>
        </p:nvSpPr>
        <p:spPr bwMode="auto">
          <a:xfrm>
            <a:off x="4343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3" name="Rectangle 63"/>
          <p:cNvSpPr>
            <a:spLocks noChangeArrowheads="1"/>
          </p:cNvSpPr>
          <p:nvPr/>
        </p:nvSpPr>
        <p:spPr bwMode="auto">
          <a:xfrm>
            <a:off x="4724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4" name="Rectangle 64"/>
          <p:cNvSpPr>
            <a:spLocks noChangeArrowheads="1"/>
          </p:cNvSpPr>
          <p:nvPr/>
        </p:nvSpPr>
        <p:spPr bwMode="auto">
          <a:xfrm>
            <a:off x="5105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5" name="Rectangle 65"/>
          <p:cNvSpPr>
            <a:spLocks noChangeArrowheads="1"/>
          </p:cNvSpPr>
          <p:nvPr/>
        </p:nvSpPr>
        <p:spPr bwMode="auto">
          <a:xfrm>
            <a:off x="5486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6" name="Rectangle 66"/>
          <p:cNvSpPr>
            <a:spLocks noChangeArrowheads="1"/>
          </p:cNvSpPr>
          <p:nvPr/>
        </p:nvSpPr>
        <p:spPr bwMode="auto">
          <a:xfrm>
            <a:off x="5867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7" name="Rectangle 67"/>
          <p:cNvSpPr>
            <a:spLocks noChangeArrowheads="1"/>
          </p:cNvSpPr>
          <p:nvPr/>
        </p:nvSpPr>
        <p:spPr bwMode="auto">
          <a:xfrm>
            <a:off x="6248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8" name="Rectangle 68"/>
          <p:cNvSpPr>
            <a:spLocks noChangeArrowheads="1"/>
          </p:cNvSpPr>
          <p:nvPr/>
        </p:nvSpPr>
        <p:spPr bwMode="auto">
          <a:xfrm>
            <a:off x="6629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89" name="Rectangle 69"/>
          <p:cNvSpPr>
            <a:spLocks noChangeArrowheads="1"/>
          </p:cNvSpPr>
          <p:nvPr/>
        </p:nvSpPr>
        <p:spPr bwMode="auto">
          <a:xfrm>
            <a:off x="7010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90" name="Rectangle 70"/>
          <p:cNvSpPr>
            <a:spLocks noChangeArrowheads="1"/>
          </p:cNvSpPr>
          <p:nvPr/>
        </p:nvSpPr>
        <p:spPr bwMode="auto">
          <a:xfrm>
            <a:off x="7391400" y="41148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91" name="Rectangle 71"/>
          <p:cNvSpPr>
            <a:spLocks noChangeArrowheads="1"/>
          </p:cNvSpPr>
          <p:nvPr/>
        </p:nvSpPr>
        <p:spPr bwMode="auto">
          <a:xfrm>
            <a:off x="7772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592" name="Rectangle 72"/>
          <p:cNvSpPr>
            <a:spLocks noChangeArrowheads="1"/>
          </p:cNvSpPr>
          <p:nvPr/>
        </p:nvSpPr>
        <p:spPr bwMode="auto">
          <a:xfrm>
            <a:off x="1676400" y="25146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593" name="Text Box 73"/>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491594" name="Text Box 74"/>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491595" name="Text Box 75"/>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491596" name="Text Box 76"/>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491597" name="Text Box 77"/>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491598" name="Text Box 78"/>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491599" name="Text Box 79"/>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491600" name="Text Box 80"/>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491601" name="Text Box 81"/>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491602" name="Text Box 82"/>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491603" name="Text Box 83"/>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491604" name="Text Box 84"/>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491605" name="Rectangle 85"/>
          <p:cNvSpPr>
            <a:spLocks noGrp="1" noChangeArrowheads="1"/>
          </p:cNvSpPr>
          <p:nvPr>
            <p:ph type="title"/>
          </p:nvPr>
        </p:nvSpPr>
        <p:spPr>
          <a:xfrm>
            <a:off x="1760538" y="533400"/>
            <a:ext cx="5811837" cy="609600"/>
          </a:xfrm>
        </p:spPr>
        <p:txBody>
          <a:bodyPr/>
          <a:lstStyle/>
          <a:p>
            <a:r>
              <a:rPr lang="en-US"/>
              <a:t>Ionization Energies</a:t>
            </a:r>
          </a:p>
        </p:txBody>
      </p:sp>
      <p:sp>
        <p:nvSpPr>
          <p:cNvPr id="491606" name="AutoShape 8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491607" name="Rectangle 87"/>
          <p:cNvSpPr>
            <a:spLocks noChangeArrowheads="1"/>
          </p:cNvSpPr>
          <p:nvPr/>
        </p:nvSpPr>
        <p:spPr bwMode="auto">
          <a:xfrm>
            <a:off x="2057400" y="41148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608" name="Rectangle 88"/>
          <p:cNvSpPr>
            <a:spLocks noChangeArrowheads="1"/>
          </p:cNvSpPr>
          <p:nvPr/>
        </p:nvSpPr>
        <p:spPr bwMode="auto">
          <a:xfrm>
            <a:off x="1295400" y="4648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609" name="Rectangle 89"/>
          <p:cNvSpPr>
            <a:spLocks noChangeArrowheads="1"/>
          </p:cNvSpPr>
          <p:nvPr/>
        </p:nvSpPr>
        <p:spPr bwMode="auto">
          <a:xfrm>
            <a:off x="1676400" y="4648200"/>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610" name="Text Box 90"/>
          <p:cNvSpPr txBox="1">
            <a:spLocks noChangeArrowheads="1"/>
          </p:cNvSpPr>
          <p:nvPr/>
        </p:nvSpPr>
        <p:spPr bwMode="auto">
          <a:xfrm>
            <a:off x="974725" y="4762500"/>
            <a:ext cx="268288" cy="274638"/>
          </a:xfrm>
          <a:prstGeom prst="rect">
            <a:avLst/>
          </a:prstGeom>
          <a:noFill/>
          <a:ln w="9525">
            <a:noFill/>
            <a:miter lim="800000"/>
            <a:headEnd/>
            <a:tailEnd/>
          </a:ln>
          <a:effectLst/>
        </p:spPr>
        <p:txBody>
          <a:bodyPr wrap="none">
            <a:spAutoFit/>
          </a:bodyPr>
          <a:lstStyle/>
          <a:p>
            <a:r>
              <a:rPr lang="en-US" sz="1200" b="1"/>
              <a:t>7</a:t>
            </a:r>
          </a:p>
        </p:txBody>
      </p:sp>
      <p:sp>
        <p:nvSpPr>
          <p:cNvPr id="491611" name="Rectangle 91"/>
          <p:cNvSpPr>
            <a:spLocks noChangeArrowheads="1"/>
          </p:cNvSpPr>
          <p:nvPr/>
        </p:nvSpPr>
        <p:spPr bwMode="auto">
          <a:xfrm>
            <a:off x="2057400" y="4648200"/>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613" name="Rectangle 93"/>
          <p:cNvSpPr>
            <a:spLocks noChangeArrowheads="1"/>
          </p:cNvSpPr>
          <p:nvPr/>
        </p:nvSpPr>
        <p:spPr bwMode="auto">
          <a:xfrm>
            <a:off x="1676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solidFill>
                  <a:srgbClr val="FF3300"/>
                </a:solidFill>
              </a:rPr>
              <a:t>900</a:t>
            </a:r>
            <a:endParaRPr lang="en-US" sz="1000" baseline="30000">
              <a:solidFill>
                <a:srgbClr val="FF3300"/>
              </a:solidFill>
            </a:endParaRPr>
          </a:p>
        </p:txBody>
      </p:sp>
      <p:sp>
        <p:nvSpPr>
          <p:cNvPr id="491614" name="Rectangle 94"/>
          <p:cNvSpPr>
            <a:spLocks noChangeArrowheads="1"/>
          </p:cNvSpPr>
          <p:nvPr/>
        </p:nvSpPr>
        <p:spPr bwMode="auto">
          <a:xfrm>
            <a:off x="5867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solidFill>
                  <a:srgbClr val="FF3300"/>
                </a:solidFill>
              </a:rPr>
              <a:t>578</a:t>
            </a:r>
            <a:endParaRPr lang="en-US" sz="1000" baseline="30000">
              <a:solidFill>
                <a:srgbClr val="FF3300"/>
              </a:solidFill>
            </a:endParaRPr>
          </a:p>
        </p:txBody>
      </p:sp>
      <p:sp>
        <p:nvSpPr>
          <p:cNvPr id="491615" name="Rectangle 95"/>
          <p:cNvSpPr>
            <a:spLocks noChangeArrowheads="1"/>
          </p:cNvSpPr>
          <p:nvPr/>
        </p:nvSpPr>
        <p:spPr bwMode="auto">
          <a:xfrm>
            <a:off x="6248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solidFill>
                  <a:srgbClr val="FF3300"/>
                </a:solidFill>
              </a:rPr>
              <a:t>787</a:t>
            </a:r>
            <a:endParaRPr lang="en-US" sz="1000" baseline="30000">
              <a:solidFill>
                <a:srgbClr val="FF3300"/>
              </a:solidFill>
            </a:endParaRPr>
          </a:p>
        </p:txBody>
      </p:sp>
      <p:sp>
        <p:nvSpPr>
          <p:cNvPr id="491616" name="Rectangle 96"/>
          <p:cNvSpPr>
            <a:spLocks noChangeArrowheads="1"/>
          </p:cNvSpPr>
          <p:nvPr/>
        </p:nvSpPr>
        <p:spPr bwMode="auto">
          <a:xfrm>
            <a:off x="2438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solidFill>
                  <a:srgbClr val="FF3300"/>
                </a:solidFill>
              </a:rPr>
              <a:t>659</a:t>
            </a:r>
            <a:endParaRPr lang="en-US" sz="1000" baseline="30000">
              <a:solidFill>
                <a:srgbClr val="FF3300"/>
              </a:solidFill>
            </a:endParaRPr>
          </a:p>
        </p:txBody>
      </p:sp>
      <p:sp>
        <p:nvSpPr>
          <p:cNvPr id="491617" name="Rectangle 97"/>
          <p:cNvSpPr>
            <a:spLocks noChangeArrowheads="1"/>
          </p:cNvSpPr>
          <p:nvPr/>
        </p:nvSpPr>
        <p:spPr bwMode="auto">
          <a:xfrm>
            <a:off x="2819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solidFill>
                  <a:srgbClr val="FF3300"/>
                </a:solidFill>
              </a:rPr>
              <a:t>651</a:t>
            </a:r>
            <a:endParaRPr lang="en-US" sz="1000" baseline="30000">
              <a:solidFill>
                <a:srgbClr val="FF3300"/>
              </a:solidFill>
            </a:endParaRPr>
          </a:p>
        </p:txBody>
      </p:sp>
      <p:sp>
        <p:nvSpPr>
          <p:cNvPr id="491618" name="Rectangle 98"/>
          <p:cNvSpPr>
            <a:spLocks noChangeArrowheads="1"/>
          </p:cNvSpPr>
          <p:nvPr/>
        </p:nvSpPr>
        <p:spPr bwMode="auto">
          <a:xfrm>
            <a:off x="3200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solidFill>
                  <a:srgbClr val="FF3300"/>
                </a:solidFill>
              </a:rPr>
              <a:t>653</a:t>
            </a:r>
            <a:endParaRPr lang="en-US" sz="1000" baseline="30000">
              <a:solidFill>
                <a:srgbClr val="FF3300"/>
              </a:solidFill>
            </a:endParaRPr>
          </a:p>
        </p:txBody>
      </p:sp>
      <p:sp>
        <p:nvSpPr>
          <p:cNvPr id="491619" name="Rectangle 99"/>
          <p:cNvSpPr>
            <a:spLocks noChangeArrowheads="1"/>
          </p:cNvSpPr>
          <p:nvPr/>
        </p:nvSpPr>
        <p:spPr bwMode="auto">
          <a:xfrm>
            <a:off x="3581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solidFill>
                  <a:srgbClr val="FF3300"/>
                </a:solidFill>
              </a:rPr>
              <a:t>717</a:t>
            </a:r>
            <a:endParaRPr lang="en-US" sz="1000" baseline="30000">
              <a:solidFill>
                <a:srgbClr val="FF3300"/>
              </a:solidFill>
            </a:endParaRPr>
          </a:p>
        </p:txBody>
      </p:sp>
      <p:sp>
        <p:nvSpPr>
          <p:cNvPr id="491620" name="Rectangle 100"/>
          <p:cNvSpPr>
            <a:spLocks noChangeArrowheads="1"/>
          </p:cNvSpPr>
          <p:nvPr/>
        </p:nvSpPr>
        <p:spPr bwMode="auto">
          <a:xfrm>
            <a:off x="3962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solidFill>
                  <a:srgbClr val="FF3300"/>
                </a:solidFill>
              </a:rPr>
              <a:t>762</a:t>
            </a:r>
            <a:endParaRPr lang="en-US" sz="1000" baseline="30000">
              <a:solidFill>
                <a:srgbClr val="FF3300"/>
              </a:solidFill>
            </a:endParaRPr>
          </a:p>
        </p:txBody>
      </p:sp>
      <p:sp>
        <p:nvSpPr>
          <p:cNvPr id="491621" name="Rectangle 101"/>
          <p:cNvSpPr>
            <a:spLocks noChangeArrowheads="1"/>
          </p:cNvSpPr>
          <p:nvPr/>
        </p:nvSpPr>
        <p:spPr bwMode="auto">
          <a:xfrm>
            <a:off x="4343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solidFill>
                  <a:srgbClr val="FF3300"/>
                </a:solidFill>
              </a:rPr>
              <a:t>760</a:t>
            </a:r>
            <a:endParaRPr lang="en-US" sz="1000" baseline="30000">
              <a:solidFill>
                <a:srgbClr val="FF3300"/>
              </a:solidFill>
            </a:endParaRPr>
          </a:p>
        </p:txBody>
      </p:sp>
      <p:sp>
        <p:nvSpPr>
          <p:cNvPr id="491622" name="Rectangle 102"/>
          <p:cNvSpPr>
            <a:spLocks noChangeArrowheads="1"/>
          </p:cNvSpPr>
          <p:nvPr/>
        </p:nvSpPr>
        <p:spPr bwMode="auto">
          <a:xfrm>
            <a:off x="4724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solidFill>
                  <a:srgbClr val="FF3300"/>
                </a:solidFill>
              </a:rPr>
              <a:t>737</a:t>
            </a:r>
            <a:endParaRPr lang="en-US" sz="1000" baseline="30000">
              <a:solidFill>
                <a:srgbClr val="FF3300"/>
              </a:solidFill>
            </a:endParaRPr>
          </a:p>
        </p:txBody>
      </p:sp>
      <p:sp>
        <p:nvSpPr>
          <p:cNvPr id="491623" name="Rectangle 103"/>
          <p:cNvSpPr>
            <a:spLocks noChangeArrowheads="1"/>
          </p:cNvSpPr>
          <p:nvPr/>
        </p:nvSpPr>
        <p:spPr bwMode="auto">
          <a:xfrm>
            <a:off x="5105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solidFill>
                  <a:srgbClr val="FF3300"/>
                </a:solidFill>
              </a:rPr>
              <a:t>746</a:t>
            </a:r>
            <a:endParaRPr lang="en-US" sz="1000" baseline="30000">
              <a:solidFill>
                <a:srgbClr val="FF3300"/>
              </a:solidFill>
            </a:endParaRPr>
          </a:p>
        </p:txBody>
      </p:sp>
      <p:sp>
        <p:nvSpPr>
          <p:cNvPr id="491624" name="Rectangle 104"/>
          <p:cNvSpPr>
            <a:spLocks noChangeArrowheads="1"/>
          </p:cNvSpPr>
          <p:nvPr/>
        </p:nvSpPr>
        <p:spPr bwMode="auto">
          <a:xfrm>
            <a:off x="5486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solidFill>
                  <a:srgbClr val="FF3300"/>
                </a:solidFill>
              </a:rPr>
              <a:t>906</a:t>
            </a:r>
            <a:endParaRPr lang="en-US" sz="1000" baseline="30000">
              <a:solidFill>
                <a:srgbClr val="FF3300"/>
              </a:solidFill>
            </a:endParaRPr>
          </a:p>
        </p:txBody>
      </p:sp>
      <p:sp>
        <p:nvSpPr>
          <p:cNvPr id="491625" name="Rectangle 105"/>
          <p:cNvSpPr>
            <a:spLocks noChangeArrowheads="1"/>
          </p:cNvSpPr>
          <p:nvPr/>
        </p:nvSpPr>
        <p:spPr bwMode="auto">
          <a:xfrm>
            <a:off x="5867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solidFill>
                  <a:srgbClr val="FF3300"/>
                </a:solidFill>
              </a:rPr>
              <a:t>579</a:t>
            </a:r>
            <a:endParaRPr lang="en-US" sz="1000" baseline="30000">
              <a:solidFill>
                <a:srgbClr val="FF3300"/>
              </a:solidFill>
            </a:endParaRPr>
          </a:p>
        </p:txBody>
      </p:sp>
      <p:sp>
        <p:nvSpPr>
          <p:cNvPr id="491626" name="Rectangle 106"/>
          <p:cNvSpPr>
            <a:spLocks noChangeArrowheads="1"/>
          </p:cNvSpPr>
          <p:nvPr/>
        </p:nvSpPr>
        <p:spPr bwMode="auto">
          <a:xfrm>
            <a:off x="6248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solidFill>
                  <a:srgbClr val="FF3300"/>
                </a:solidFill>
              </a:rPr>
              <a:t>762</a:t>
            </a:r>
            <a:endParaRPr lang="en-US" sz="1000" baseline="30000">
              <a:solidFill>
                <a:srgbClr val="FF3300"/>
              </a:solidFill>
            </a:endParaRPr>
          </a:p>
        </p:txBody>
      </p:sp>
      <p:sp>
        <p:nvSpPr>
          <p:cNvPr id="491627" name="Rectangle 107"/>
          <p:cNvSpPr>
            <a:spLocks noChangeArrowheads="1"/>
          </p:cNvSpPr>
          <p:nvPr/>
        </p:nvSpPr>
        <p:spPr bwMode="auto">
          <a:xfrm>
            <a:off x="2819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solidFill>
                  <a:srgbClr val="FF3300"/>
                </a:solidFill>
              </a:rPr>
              <a:t>652</a:t>
            </a:r>
            <a:endParaRPr lang="en-US" sz="1000" baseline="30000">
              <a:solidFill>
                <a:srgbClr val="FF3300"/>
              </a:solidFill>
            </a:endParaRPr>
          </a:p>
        </p:txBody>
      </p:sp>
      <p:sp>
        <p:nvSpPr>
          <p:cNvPr id="491628" name="Rectangle 108"/>
          <p:cNvSpPr>
            <a:spLocks noChangeArrowheads="1"/>
          </p:cNvSpPr>
          <p:nvPr/>
        </p:nvSpPr>
        <p:spPr bwMode="auto">
          <a:xfrm>
            <a:off x="3200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solidFill>
                  <a:srgbClr val="FF3300"/>
                </a:solidFill>
              </a:rPr>
              <a:t>684</a:t>
            </a:r>
            <a:endParaRPr lang="en-US" sz="1000" baseline="30000">
              <a:solidFill>
                <a:srgbClr val="FF3300"/>
              </a:solidFill>
            </a:endParaRPr>
          </a:p>
        </p:txBody>
      </p:sp>
      <p:sp>
        <p:nvSpPr>
          <p:cNvPr id="491629" name="Rectangle 109"/>
          <p:cNvSpPr>
            <a:spLocks noChangeArrowheads="1"/>
          </p:cNvSpPr>
          <p:nvPr/>
        </p:nvSpPr>
        <p:spPr bwMode="auto">
          <a:xfrm>
            <a:off x="3581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solidFill>
                  <a:srgbClr val="FF3300"/>
                </a:solidFill>
              </a:rPr>
              <a:t>702</a:t>
            </a:r>
            <a:endParaRPr lang="en-US" sz="1000" baseline="30000">
              <a:solidFill>
                <a:srgbClr val="FF3300"/>
              </a:solidFill>
            </a:endParaRPr>
          </a:p>
        </p:txBody>
      </p:sp>
      <p:sp>
        <p:nvSpPr>
          <p:cNvPr id="491630" name="Rectangle 110"/>
          <p:cNvSpPr>
            <a:spLocks noChangeArrowheads="1"/>
          </p:cNvSpPr>
          <p:nvPr/>
        </p:nvSpPr>
        <p:spPr bwMode="auto">
          <a:xfrm>
            <a:off x="5105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solidFill>
                  <a:srgbClr val="FF3300"/>
                </a:solidFill>
              </a:rPr>
              <a:t>731</a:t>
            </a:r>
            <a:endParaRPr lang="en-US" sz="1000" baseline="30000">
              <a:solidFill>
                <a:srgbClr val="FF3300"/>
              </a:solidFill>
            </a:endParaRPr>
          </a:p>
        </p:txBody>
      </p:sp>
      <p:sp>
        <p:nvSpPr>
          <p:cNvPr id="491631" name="Rectangle 111"/>
          <p:cNvSpPr>
            <a:spLocks noChangeArrowheads="1"/>
          </p:cNvSpPr>
          <p:nvPr/>
        </p:nvSpPr>
        <p:spPr bwMode="auto">
          <a:xfrm>
            <a:off x="5486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solidFill>
                  <a:srgbClr val="FF3300"/>
                </a:solidFill>
              </a:rPr>
              <a:t>868</a:t>
            </a:r>
            <a:endParaRPr lang="en-US" sz="1000" baseline="30000">
              <a:solidFill>
                <a:srgbClr val="FF3300"/>
              </a:solidFill>
            </a:endParaRPr>
          </a:p>
        </p:txBody>
      </p:sp>
      <p:sp>
        <p:nvSpPr>
          <p:cNvPr id="491632" name="Rectangle 112"/>
          <p:cNvSpPr>
            <a:spLocks noChangeArrowheads="1"/>
          </p:cNvSpPr>
          <p:nvPr/>
        </p:nvSpPr>
        <p:spPr bwMode="auto">
          <a:xfrm>
            <a:off x="5867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solidFill>
                  <a:srgbClr val="FF3300"/>
                </a:solidFill>
              </a:rPr>
              <a:t>558</a:t>
            </a:r>
            <a:endParaRPr lang="en-US" sz="1000" baseline="30000">
              <a:solidFill>
                <a:srgbClr val="FF3300"/>
              </a:solidFill>
            </a:endParaRPr>
          </a:p>
        </p:txBody>
      </p:sp>
      <p:sp>
        <p:nvSpPr>
          <p:cNvPr id="491633" name="Rectangle 113"/>
          <p:cNvSpPr>
            <a:spLocks noChangeArrowheads="1"/>
          </p:cNvSpPr>
          <p:nvPr/>
        </p:nvSpPr>
        <p:spPr bwMode="auto">
          <a:xfrm>
            <a:off x="6248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solidFill>
                  <a:srgbClr val="FF3300"/>
                </a:solidFill>
              </a:rPr>
              <a:t>709</a:t>
            </a:r>
            <a:endParaRPr lang="en-US" sz="1000" baseline="30000">
              <a:solidFill>
                <a:srgbClr val="FF3300"/>
              </a:solidFill>
            </a:endParaRPr>
          </a:p>
        </p:txBody>
      </p:sp>
      <p:sp>
        <p:nvSpPr>
          <p:cNvPr id="491634" name="Rectangle 114"/>
          <p:cNvSpPr>
            <a:spLocks noChangeArrowheads="1"/>
          </p:cNvSpPr>
          <p:nvPr/>
        </p:nvSpPr>
        <p:spPr bwMode="auto">
          <a:xfrm>
            <a:off x="6629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solidFill>
                  <a:srgbClr val="FF3300"/>
                </a:solidFill>
              </a:rPr>
              <a:t>834</a:t>
            </a:r>
            <a:endParaRPr lang="en-US" sz="1000" baseline="30000">
              <a:solidFill>
                <a:srgbClr val="FF3300"/>
              </a:solidFill>
            </a:endParaRPr>
          </a:p>
        </p:txBody>
      </p:sp>
      <p:sp>
        <p:nvSpPr>
          <p:cNvPr id="491635" name="Rectangle 115"/>
          <p:cNvSpPr>
            <a:spLocks noChangeArrowheads="1"/>
          </p:cNvSpPr>
          <p:nvPr/>
        </p:nvSpPr>
        <p:spPr bwMode="auto">
          <a:xfrm>
            <a:off x="2819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solidFill>
                  <a:srgbClr val="FF3300"/>
                </a:solidFill>
              </a:rPr>
              <a:t>761</a:t>
            </a:r>
            <a:endParaRPr lang="en-US" sz="1000" baseline="30000">
              <a:solidFill>
                <a:srgbClr val="FF3300"/>
              </a:solidFill>
            </a:endParaRPr>
          </a:p>
        </p:txBody>
      </p:sp>
      <p:sp>
        <p:nvSpPr>
          <p:cNvPr id="491636" name="Rectangle 116"/>
          <p:cNvSpPr>
            <a:spLocks noChangeArrowheads="1"/>
          </p:cNvSpPr>
          <p:nvPr/>
        </p:nvSpPr>
        <p:spPr bwMode="auto">
          <a:xfrm>
            <a:off x="3200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solidFill>
                  <a:srgbClr val="FF3300"/>
                </a:solidFill>
              </a:rPr>
              <a:t>770</a:t>
            </a:r>
            <a:endParaRPr lang="en-US" sz="1000" baseline="30000">
              <a:solidFill>
                <a:srgbClr val="FF3300"/>
              </a:solidFill>
            </a:endParaRPr>
          </a:p>
        </p:txBody>
      </p:sp>
      <p:sp>
        <p:nvSpPr>
          <p:cNvPr id="491637" name="Rectangle 117"/>
          <p:cNvSpPr>
            <a:spLocks noChangeArrowheads="1"/>
          </p:cNvSpPr>
          <p:nvPr/>
        </p:nvSpPr>
        <p:spPr bwMode="auto">
          <a:xfrm>
            <a:off x="3581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solidFill>
                  <a:srgbClr val="FF3300"/>
                </a:solidFill>
              </a:rPr>
              <a:t>760</a:t>
            </a:r>
            <a:endParaRPr lang="en-US" sz="1000" baseline="30000">
              <a:solidFill>
                <a:srgbClr val="FF3300"/>
              </a:solidFill>
            </a:endParaRPr>
          </a:p>
        </p:txBody>
      </p:sp>
      <p:sp>
        <p:nvSpPr>
          <p:cNvPr id="491638" name="Rectangle 118"/>
          <p:cNvSpPr>
            <a:spLocks noChangeArrowheads="1"/>
          </p:cNvSpPr>
          <p:nvPr/>
        </p:nvSpPr>
        <p:spPr bwMode="auto">
          <a:xfrm>
            <a:off x="5486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solidFill>
                  <a:srgbClr val="FF3300"/>
                </a:solidFill>
              </a:rPr>
              <a:t>1007</a:t>
            </a:r>
            <a:endParaRPr lang="en-US" sz="1000" baseline="30000">
              <a:solidFill>
                <a:srgbClr val="FF3300"/>
              </a:solidFill>
            </a:endParaRPr>
          </a:p>
        </p:txBody>
      </p:sp>
      <p:sp>
        <p:nvSpPr>
          <p:cNvPr id="491639" name="Rectangle 119"/>
          <p:cNvSpPr>
            <a:spLocks noChangeArrowheads="1"/>
          </p:cNvSpPr>
          <p:nvPr/>
        </p:nvSpPr>
        <p:spPr bwMode="auto">
          <a:xfrm>
            <a:off x="5867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solidFill>
                  <a:srgbClr val="FF3300"/>
                </a:solidFill>
              </a:rPr>
              <a:t>589</a:t>
            </a:r>
            <a:endParaRPr lang="en-US" sz="1000" baseline="30000">
              <a:solidFill>
                <a:srgbClr val="FF3300"/>
              </a:solidFill>
            </a:endParaRPr>
          </a:p>
        </p:txBody>
      </p:sp>
      <p:sp>
        <p:nvSpPr>
          <p:cNvPr id="491640" name="Rectangle 120"/>
          <p:cNvSpPr>
            <a:spLocks noChangeArrowheads="1"/>
          </p:cNvSpPr>
          <p:nvPr/>
        </p:nvSpPr>
        <p:spPr bwMode="auto">
          <a:xfrm>
            <a:off x="6248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solidFill>
                  <a:srgbClr val="FF3300"/>
                </a:solidFill>
              </a:rPr>
              <a:t>716</a:t>
            </a:r>
            <a:endParaRPr lang="en-US" sz="1000" baseline="30000">
              <a:solidFill>
                <a:srgbClr val="FF3300"/>
              </a:solidFill>
            </a:endParaRPr>
          </a:p>
        </p:txBody>
      </p:sp>
      <p:sp>
        <p:nvSpPr>
          <p:cNvPr id="491641" name="Rectangle 121"/>
          <p:cNvSpPr>
            <a:spLocks noChangeArrowheads="1"/>
          </p:cNvSpPr>
          <p:nvPr/>
        </p:nvSpPr>
        <p:spPr bwMode="auto">
          <a:xfrm>
            <a:off x="6629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solidFill>
                  <a:srgbClr val="FF3300"/>
                </a:solidFill>
              </a:rPr>
              <a:t>703</a:t>
            </a:r>
            <a:endParaRPr lang="en-US" sz="1000" baseline="30000">
              <a:solidFill>
                <a:srgbClr val="FF3300"/>
              </a:solidFill>
            </a:endParaRPr>
          </a:p>
        </p:txBody>
      </p:sp>
      <p:sp>
        <p:nvSpPr>
          <p:cNvPr id="491645" name="Rectangle 125"/>
          <p:cNvSpPr>
            <a:spLocks noChangeArrowheads="1"/>
          </p:cNvSpPr>
          <p:nvPr/>
        </p:nvSpPr>
        <p:spPr bwMode="auto">
          <a:xfrm>
            <a:off x="6629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solidFill>
                  <a:srgbClr val="FF3300"/>
                </a:solidFill>
              </a:rPr>
              <a:t>1402</a:t>
            </a:r>
            <a:endParaRPr lang="en-US" sz="1000" baseline="30000">
              <a:solidFill>
                <a:srgbClr val="FF3300"/>
              </a:solidFill>
            </a:endParaRPr>
          </a:p>
        </p:txBody>
      </p:sp>
      <p:sp>
        <p:nvSpPr>
          <p:cNvPr id="491646" name="Rectangle 126"/>
          <p:cNvSpPr>
            <a:spLocks noChangeArrowheads="1"/>
          </p:cNvSpPr>
          <p:nvPr/>
        </p:nvSpPr>
        <p:spPr bwMode="auto">
          <a:xfrm>
            <a:off x="7010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solidFill>
                  <a:srgbClr val="FF3300"/>
                </a:solidFill>
              </a:rPr>
              <a:t>1314</a:t>
            </a:r>
            <a:endParaRPr lang="en-US" sz="1000" baseline="30000">
              <a:solidFill>
                <a:srgbClr val="FF3300"/>
              </a:solidFill>
            </a:endParaRPr>
          </a:p>
        </p:txBody>
      </p:sp>
      <p:sp>
        <p:nvSpPr>
          <p:cNvPr id="491647" name="Rectangle 127"/>
          <p:cNvSpPr>
            <a:spLocks noChangeArrowheads="1"/>
          </p:cNvSpPr>
          <p:nvPr/>
        </p:nvSpPr>
        <p:spPr bwMode="auto">
          <a:xfrm>
            <a:off x="7391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solidFill>
                  <a:srgbClr val="FF3300"/>
                </a:solidFill>
              </a:rPr>
              <a:t>1681</a:t>
            </a:r>
            <a:endParaRPr lang="en-US" sz="1000" baseline="30000">
              <a:solidFill>
                <a:srgbClr val="FF3300"/>
              </a:solidFill>
            </a:endParaRPr>
          </a:p>
        </p:txBody>
      </p:sp>
      <p:sp>
        <p:nvSpPr>
          <p:cNvPr id="491648" name="Rectangle 128"/>
          <p:cNvSpPr>
            <a:spLocks noChangeArrowheads="1"/>
          </p:cNvSpPr>
          <p:nvPr/>
        </p:nvSpPr>
        <p:spPr bwMode="auto">
          <a:xfrm>
            <a:off x="7391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solidFill>
                  <a:srgbClr val="FF3300"/>
                </a:solidFill>
              </a:rPr>
              <a:t>1251</a:t>
            </a:r>
            <a:endParaRPr lang="en-US" sz="1000" baseline="30000">
              <a:solidFill>
                <a:srgbClr val="FF3300"/>
              </a:solidFill>
            </a:endParaRPr>
          </a:p>
        </p:txBody>
      </p:sp>
      <p:sp>
        <p:nvSpPr>
          <p:cNvPr id="491652" name="Rectangle 132"/>
          <p:cNvSpPr>
            <a:spLocks noChangeArrowheads="1"/>
          </p:cNvSpPr>
          <p:nvPr/>
        </p:nvSpPr>
        <p:spPr bwMode="auto">
          <a:xfrm>
            <a:off x="6248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solidFill>
                  <a:srgbClr val="FF3300"/>
                </a:solidFill>
              </a:rPr>
              <a:t>1086</a:t>
            </a:r>
            <a:endParaRPr lang="en-US" sz="1000" baseline="30000">
              <a:solidFill>
                <a:srgbClr val="FF3300"/>
              </a:solidFill>
            </a:endParaRPr>
          </a:p>
        </p:txBody>
      </p:sp>
      <p:sp>
        <p:nvSpPr>
          <p:cNvPr id="491653" name="Rectangle 133"/>
          <p:cNvSpPr>
            <a:spLocks noChangeArrowheads="1"/>
          </p:cNvSpPr>
          <p:nvPr/>
        </p:nvSpPr>
        <p:spPr bwMode="auto">
          <a:xfrm>
            <a:off x="7010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solidFill>
                  <a:srgbClr val="FF3300"/>
                </a:solidFill>
              </a:rPr>
              <a:t>1000</a:t>
            </a:r>
            <a:endParaRPr lang="en-US" sz="1000" baseline="30000">
              <a:solidFill>
                <a:srgbClr val="FF3300"/>
              </a:solidFill>
            </a:endParaRPr>
          </a:p>
        </p:txBody>
      </p:sp>
      <p:sp>
        <p:nvSpPr>
          <p:cNvPr id="491654" name="Rectangle 134"/>
          <p:cNvSpPr>
            <a:spLocks noChangeArrowheads="1"/>
          </p:cNvSpPr>
          <p:nvPr/>
        </p:nvSpPr>
        <p:spPr bwMode="auto">
          <a:xfrm>
            <a:off x="7391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solidFill>
                  <a:srgbClr val="FF3300"/>
                </a:solidFill>
              </a:rPr>
              <a:t>1140</a:t>
            </a:r>
            <a:endParaRPr lang="en-US" sz="1000" baseline="30000">
              <a:solidFill>
                <a:srgbClr val="FF3300"/>
              </a:solidFill>
            </a:endParaRPr>
          </a:p>
        </p:txBody>
      </p:sp>
      <p:sp>
        <p:nvSpPr>
          <p:cNvPr id="491655" name="Rectangle 135"/>
          <p:cNvSpPr>
            <a:spLocks noChangeArrowheads="1"/>
          </p:cNvSpPr>
          <p:nvPr/>
        </p:nvSpPr>
        <p:spPr bwMode="auto">
          <a:xfrm>
            <a:off x="7391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solidFill>
                  <a:srgbClr val="FF3300"/>
                </a:solidFill>
              </a:rPr>
              <a:t>1008</a:t>
            </a:r>
            <a:endParaRPr lang="en-US" sz="1000" baseline="30000">
              <a:solidFill>
                <a:srgbClr val="FF3300"/>
              </a:solidFill>
            </a:endParaRPr>
          </a:p>
        </p:txBody>
      </p:sp>
      <p:sp>
        <p:nvSpPr>
          <p:cNvPr id="491659" name="Rectangle 139"/>
          <p:cNvSpPr>
            <a:spLocks noChangeArrowheads="1"/>
          </p:cNvSpPr>
          <p:nvPr/>
        </p:nvSpPr>
        <p:spPr bwMode="auto">
          <a:xfrm>
            <a:off x="1295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solidFill>
                  <a:srgbClr val="FF3300"/>
                </a:solidFill>
              </a:rPr>
              <a:t>496</a:t>
            </a:r>
            <a:endParaRPr lang="en-US" sz="1000" baseline="30000">
              <a:solidFill>
                <a:srgbClr val="FF3300"/>
              </a:solidFill>
            </a:endParaRPr>
          </a:p>
        </p:txBody>
      </p:sp>
      <p:sp>
        <p:nvSpPr>
          <p:cNvPr id="491660" name="Rectangle 140"/>
          <p:cNvSpPr>
            <a:spLocks noChangeArrowheads="1"/>
          </p:cNvSpPr>
          <p:nvPr/>
        </p:nvSpPr>
        <p:spPr bwMode="auto">
          <a:xfrm>
            <a:off x="1295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solidFill>
                  <a:srgbClr val="FF3300"/>
                </a:solidFill>
              </a:rPr>
              <a:t>419</a:t>
            </a:r>
          </a:p>
        </p:txBody>
      </p:sp>
      <p:sp>
        <p:nvSpPr>
          <p:cNvPr id="491661" name="Rectangle 141"/>
          <p:cNvSpPr>
            <a:spLocks noChangeArrowheads="1"/>
          </p:cNvSpPr>
          <p:nvPr/>
        </p:nvSpPr>
        <p:spPr bwMode="auto">
          <a:xfrm>
            <a:off x="1295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solidFill>
                  <a:srgbClr val="FF3300"/>
                </a:solidFill>
              </a:rPr>
              <a:t>403</a:t>
            </a:r>
            <a:endParaRPr lang="en-US" sz="1000" baseline="30000">
              <a:solidFill>
                <a:srgbClr val="FF3300"/>
              </a:solidFill>
            </a:endParaRPr>
          </a:p>
        </p:txBody>
      </p:sp>
      <p:sp>
        <p:nvSpPr>
          <p:cNvPr id="491662" name="Rectangle 142"/>
          <p:cNvSpPr>
            <a:spLocks noChangeArrowheads="1"/>
          </p:cNvSpPr>
          <p:nvPr/>
        </p:nvSpPr>
        <p:spPr bwMode="auto">
          <a:xfrm>
            <a:off x="1295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solidFill>
                  <a:srgbClr val="FF3300"/>
                </a:solidFill>
              </a:rPr>
              <a:t>376</a:t>
            </a:r>
            <a:endParaRPr lang="en-US" sz="1000" baseline="30000">
              <a:solidFill>
                <a:srgbClr val="FF3300"/>
              </a:solidFill>
            </a:endParaRPr>
          </a:p>
        </p:txBody>
      </p:sp>
      <p:sp>
        <p:nvSpPr>
          <p:cNvPr id="491663" name="Rectangle 143"/>
          <p:cNvSpPr>
            <a:spLocks noChangeArrowheads="1"/>
          </p:cNvSpPr>
          <p:nvPr/>
        </p:nvSpPr>
        <p:spPr bwMode="auto">
          <a:xfrm>
            <a:off x="1676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solidFill>
                  <a:srgbClr val="FF3300"/>
                </a:solidFill>
              </a:rPr>
              <a:t>503</a:t>
            </a:r>
            <a:endParaRPr lang="en-US" sz="1000" baseline="30000">
              <a:solidFill>
                <a:srgbClr val="FF3300"/>
              </a:solidFill>
            </a:endParaRPr>
          </a:p>
        </p:txBody>
      </p:sp>
      <p:sp>
        <p:nvSpPr>
          <p:cNvPr id="491664" name="Rectangle 144"/>
          <p:cNvSpPr>
            <a:spLocks noChangeArrowheads="1"/>
          </p:cNvSpPr>
          <p:nvPr/>
        </p:nvSpPr>
        <p:spPr bwMode="auto">
          <a:xfrm>
            <a:off x="1295400" y="4648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a:t>
            </a:r>
            <a:endParaRPr lang="en-US" sz="1000" baseline="30000"/>
          </a:p>
        </p:txBody>
      </p:sp>
      <p:sp>
        <p:nvSpPr>
          <p:cNvPr id="491665" name="Rectangle 145"/>
          <p:cNvSpPr>
            <a:spLocks noChangeArrowheads="1"/>
          </p:cNvSpPr>
          <p:nvPr/>
        </p:nvSpPr>
        <p:spPr bwMode="auto">
          <a:xfrm>
            <a:off x="1676400" y="4648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solidFill>
                  <a:srgbClr val="FF3300"/>
                </a:solidFill>
              </a:rPr>
              <a:t>509</a:t>
            </a:r>
            <a:endParaRPr lang="en-US" sz="1000" baseline="30000">
              <a:solidFill>
                <a:srgbClr val="FF3300"/>
              </a:solidFill>
            </a:endParaRPr>
          </a:p>
        </p:txBody>
      </p:sp>
      <p:sp>
        <p:nvSpPr>
          <p:cNvPr id="491669" name="Rectangle 149"/>
          <p:cNvSpPr>
            <a:spLocks noChangeArrowheads="1"/>
          </p:cNvSpPr>
          <p:nvPr/>
        </p:nvSpPr>
        <p:spPr bwMode="auto">
          <a:xfrm>
            <a:off x="1295400" y="1447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solidFill>
                  <a:srgbClr val="FF3300"/>
                </a:solidFill>
              </a:rPr>
              <a:t>1312</a:t>
            </a:r>
            <a:endParaRPr lang="en-US" sz="1000" baseline="30000">
              <a:solidFill>
                <a:srgbClr val="FF3300"/>
              </a:solidFill>
            </a:endParaRPr>
          </a:p>
        </p:txBody>
      </p:sp>
      <p:sp>
        <p:nvSpPr>
          <p:cNvPr id="491670" name="Rectangle 150"/>
          <p:cNvSpPr>
            <a:spLocks noChangeArrowheads="1"/>
          </p:cNvSpPr>
          <p:nvPr/>
        </p:nvSpPr>
        <p:spPr bwMode="auto">
          <a:xfrm>
            <a:off x="5867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solidFill>
                  <a:srgbClr val="FF3300"/>
                </a:solidFill>
              </a:rPr>
              <a:t>801</a:t>
            </a:r>
            <a:endParaRPr lang="en-US" sz="1000" baseline="30000">
              <a:solidFill>
                <a:srgbClr val="FF3300"/>
              </a:solidFill>
            </a:endParaRPr>
          </a:p>
        </p:txBody>
      </p:sp>
      <p:sp>
        <p:nvSpPr>
          <p:cNvPr id="491671" name="Rectangle 151"/>
          <p:cNvSpPr>
            <a:spLocks noChangeArrowheads="1"/>
          </p:cNvSpPr>
          <p:nvPr/>
        </p:nvSpPr>
        <p:spPr bwMode="auto">
          <a:xfrm>
            <a:off x="6629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solidFill>
                  <a:srgbClr val="FF3300"/>
                </a:solidFill>
              </a:rPr>
              <a:t>1012</a:t>
            </a:r>
            <a:endParaRPr lang="en-US" sz="1000" baseline="30000">
              <a:solidFill>
                <a:srgbClr val="FF3300"/>
              </a:solidFill>
            </a:endParaRPr>
          </a:p>
        </p:txBody>
      </p:sp>
      <p:sp>
        <p:nvSpPr>
          <p:cNvPr id="491672" name="Rectangle 152"/>
          <p:cNvSpPr>
            <a:spLocks noChangeArrowheads="1"/>
          </p:cNvSpPr>
          <p:nvPr/>
        </p:nvSpPr>
        <p:spPr bwMode="auto">
          <a:xfrm>
            <a:off x="6629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solidFill>
                  <a:srgbClr val="FF3300"/>
                </a:solidFill>
              </a:rPr>
              <a:t>947</a:t>
            </a:r>
            <a:endParaRPr lang="en-US" sz="1000" baseline="30000">
              <a:solidFill>
                <a:srgbClr val="FF3300"/>
              </a:solidFill>
            </a:endParaRPr>
          </a:p>
        </p:txBody>
      </p:sp>
      <p:sp>
        <p:nvSpPr>
          <p:cNvPr id="491673" name="Rectangle 153"/>
          <p:cNvSpPr>
            <a:spLocks noChangeArrowheads="1"/>
          </p:cNvSpPr>
          <p:nvPr/>
        </p:nvSpPr>
        <p:spPr bwMode="auto">
          <a:xfrm>
            <a:off x="7010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solidFill>
                  <a:srgbClr val="FF3300"/>
                </a:solidFill>
              </a:rPr>
              <a:t>941</a:t>
            </a:r>
            <a:endParaRPr lang="en-US" sz="1000" baseline="30000">
              <a:solidFill>
                <a:srgbClr val="FF3300"/>
              </a:solidFill>
            </a:endParaRPr>
          </a:p>
        </p:txBody>
      </p:sp>
      <p:sp>
        <p:nvSpPr>
          <p:cNvPr id="491674" name="Rectangle 154"/>
          <p:cNvSpPr>
            <a:spLocks noChangeArrowheads="1"/>
          </p:cNvSpPr>
          <p:nvPr/>
        </p:nvSpPr>
        <p:spPr bwMode="auto">
          <a:xfrm>
            <a:off x="3962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solidFill>
                  <a:srgbClr val="FF3300"/>
                </a:solidFill>
              </a:rPr>
              <a:t>710</a:t>
            </a:r>
            <a:endParaRPr lang="en-US" sz="1000" baseline="30000">
              <a:solidFill>
                <a:srgbClr val="FF3300"/>
              </a:solidFill>
            </a:endParaRPr>
          </a:p>
        </p:txBody>
      </p:sp>
      <p:sp>
        <p:nvSpPr>
          <p:cNvPr id="491675" name="Rectangle 155"/>
          <p:cNvSpPr>
            <a:spLocks noChangeArrowheads="1"/>
          </p:cNvSpPr>
          <p:nvPr/>
        </p:nvSpPr>
        <p:spPr bwMode="auto">
          <a:xfrm>
            <a:off x="4343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solidFill>
                  <a:srgbClr val="FF3300"/>
                </a:solidFill>
              </a:rPr>
              <a:t>720</a:t>
            </a:r>
            <a:endParaRPr lang="en-US" sz="1000" baseline="30000">
              <a:solidFill>
                <a:srgbClr val="FF3300"/>
              </a:solidFill>
            </a:endParaRPr>
          </a:p>
        </p:txBody>
      </p:sp>
      <p:sp>
        <p:nvSpPr>
          <p:cNvPr id="491676" name="Rectangle 156"/>
          <p:cNvSpPr>
            <a:spLocks noChangeArrowheads="1"/>
          </p:cNvSpPr>
          <p:nvPr/>
        </p:nvSpPr>
        <p:spPr bwMode="auto">
          <a:xfrm>
            <a:off x="4724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solidFill>
                  <a:srgbClr val="FF3300"/>
                </a:solidFill>
              </a:rPr>
              <a:t>804</a:t>
            </a:r>
            <a:endParaRPr lang="en-US" sz="1000" baseline="30000">
              <a:solidFill>
                <a:srgbClr val="FF3300"/>
              </a:solidFill>
            </a:endParaRPr>
          </a:p>
        </p:txBody>
      </p:sp>
      <p:sp>
        <p:nvSpPr>
          <p:cNvPr id="491677" name="Rectangle 157"/>
          <p:cNvSpPr>
            <a:spLocks noChangeArrowheads="1"/>
          </p:cNvSpPr>
          <p:nvPr/>
        </p:nvSpPr>
        <p:spPr bwMode="auto">
          <a:xfrm>
            <a:off x="7010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solidFill>
                  <a:srgbClr val="FF3300"/>
                </a:solidFill>
              </a:rPr>
              <a:t>869</a:t>
            </a:r>
            <a:endParaRPr lang="en-US" sz="1000" baseline="30000">
              <a:solidFill>
                <a:srgbClr val="FF3300"/>
              </a:solidFill>
            </a:endParaRPr>
          </a:p>
        </p:txBody>
      </p:sp>
      <p:sp>
        <p:nvSpPr>
          <p:cNvPr id="491678" name="Rectangle 158"/>
          <p:cNvSpPr>
            <a:spLocks noChangeArrowheads="1"/>
          </p:cNvSpPr>
          <p:nvPr/>
        </p:nvSpPr>
        <p:spPr bwMode="auto">
          <a:xfrm>
            <a:off x="3962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solidFill>
                  <a:srgbClr val="FF3300"/>
                </a:solidFill>
              </a:rPr>
              <a:t>839</a:t>
            </a:r>
            <a:endParaRPr lang="en-US" sz="1000" baseline="30000">
              <a:solidFill>
                <a:srgbClr val="FF3300"/>
              </a:solidFill>
            </a:endParaRPr>
          </a:p>
        </p:txBody>
      </p:sp>
      <p:sp>
        <p:nvSpPr>
          <p:cNvPr id="491679" name="Rectangle 159"/>
          <p:cNvSpPr>
            <a:spLocks noChangeArrowheads="1"/>
          </p:cNvSpPr>
          <p:nvPr/>
        </p:nvSpPr>
        <p:spPr bwMode="auto">
          <a:xfrm>
            <a:off x="4343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solidFill>
                  <a:srgbClr val="FF3300"/>
                </a:solidFill>
              </a:rPr>
              <a:t>878</a:t>
            </a:r>
            <a:endParaRPr lang="en-US" sz="1000" baseline="30000">
              <a:solidFill>
                <a:srgbClr val="FF3300"/>
              </a:solidFill>
            </a:endParaRPr>
          </a:p>
        </p:txBody>
      </p:sp>
      <p:sp>
        <p:nvSpPr>
          <p:cNvPr id="491680" name="Rectangle 160"/>
          <p:cNvSpPr>
            <a:spLocks noChangeArrowheads="1"/>
          </p:cNvSpPr>
          <p:nvPr/>
        </p:nvSpPr>
        <p:spPr bwMode="auto">
          <a:xfrm>
            <a:off x="4724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solidFill>
                  <a:srgbClr val="FF3300"/>
                </a:solidFill>
              </a:rPr>
              <a:t>868</a:t>
            </a:r>
            <a:endParaRPr lang="en-US" sz="1000" baseline="30000">
              <a:solidFill>
                <a:srgbClr val="FF3300"/>
              </a:solidFill>
            </a:endParaRPr>
          </a:p>
        </p:txBody>
      </p:sp>
      <p:sp>
        <p:nvSpPr>
          <p:cNvPr id="491681" name="Rectangle 161"/>
          <p:cNvSpPr>
            <a:spLocks noChangeArrowheads="1"/>
          </p:cNvSpPr>
          <p:nvPr/>
        </p:nvSpPr>
        <p:spPr bwMode="auto">
          <a:xfrm>
            <a:off x="5105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solidFill>
                  <a:srgbClr val="FF3300"/>
                </a:solidFill>
              </a:rPr>
              <a:t>890</a:t>
            </a:r>
            <a:endParaRPr lang="en-US" sz="1000" baseline="30000">
              <a:solidFill>
                <a:srgbClr val="FF3300"/>
              </a:solidFill>
            </a:endParaRPr>
          </a:p>
        </p:txBody>
      </p:sp>
      <p:sp>
        <p:nvSpPr>
          <p:cNvPr id="491682" name="Rectangle 162"/>
          <p:cNvSpPr>
            <a:spLocks noChangeArrowheads="1"/>
          </p:cNvSpPr>
          <p:nvPr/>
        </p:nvSpPr>
        <p:spPr bwMode="auto">
          <a:xfrm>
            <a:off x="7010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solidFill>
                  <a:srgbClr val="FF3300"/>
                </a:solidFill>
              </a:rPr>
              <a:t>812</a:t>
            </a:r>
            <a:endParaRPr lang="en-US" sz="1000" baseline="30000">
              <a:solidFill>
                <a:srgbClr val="FF3300"/>
              </a:solidFill>
            </a:endParaRPr>
          </a:p>
        </p:txBody>
      </p:sp>
      <p:sp>
        <p:nvSpPr>
          <p:cNvPr id="491683" name="Rectangle 163"/>
          <p:cNvSpPr>
            <a:spLocks noChangeArrowheads="1"/>
          </p:cNvSpPr>
          <p:nvPr/>
        </p:nvSpPr>
        <p:spPr bwMode="auto">
          <a:xfrm>
            <a:off x="7391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solidFill>
                  <a:srgbClr val="FF3300"/>
                </a:solidFill>
              </a:rPr>
              <a:t>--</a:t>
            </a:r>
          </a:p>
        </p:txBody>
      </p:sp>
      <p:sp>
        <p:nvSpPr>
          <p:cNvPr id="491686" name="Text Box 166"/>
          <p:cNvSpPr txBox="1">
            <a:spLocks noChangeArrowheads="1"/>
          </p:cNvSpPr>
          <p:nvPr/>
        </p:nvSpPr>
        <p:spPr bwMode="auto">
          <a:xfrm rot="-5400000">
            <a:off x="178594" y="2890044"/>
            <a:ext cx="844550" cy="366712"/>
          </a:xfrm>
          <a:prstGeom prst="rect">
            <a:avLst/>
          </a:prstGeom>
          <a:noFill/>
          <a:ln w="9525">
            <a:noFill/>
            <a:miter lim="800000"/>
            <a:headEnd/>
            <a:tailEnd/>
          </a:ln>
          <a:effectLst/>
        </p:spPr>
        <p:txBody>
          <a:bodyPr wrap="none">
            <a:spAutoFit/>
          </a:bodyPr>
          <a:lstStyle/>
          <a:p>
            <a:r>
              <a:rPr lang="en-US"/>
              <a:t>Period</a:t>
            </a:r>
          </a:p>
        </p:txBody>
      </p:sp>
      <p:sp>
        <p:nvSpPr>
          <p:cNvPr id="491688" name="Text Box 168"/>
          <p:cNvSpPr txBox="1">
            <a:spLocks noChangeArrowheads="1"/>
          </p:cNvSpPr>
          <p:nvPr/>
        </p:nvSpPr>
        <p:spPr bwMode="auto">
          <a:xfrm>
            <a:off x="1793875" y="6184900"/>
            <a:ext cx="1006475" cy="244475"/>
          </a:xfrm>
          <a:prstGeom prst="rect">
            <a:avLst/>
          </a:prstGeom>
          <a:noFill/>
          <a:ln w="9525">
            <a:noFill/>
            <a:miter lim="800000"/>
            <a:headEnd/>
            <a:tailEnd/>
          </a:ln>
          <a:effectLst/>
        </p:spPr>
        <p:txBody>
          <a:bodyPr wrap="none">
            <a:spAutoFit/>
          </a:bodyPr>
          <a:lstStyle/>
          <a:p>
            <a:r>
              <a:rPr lang="en-US" sz="1000"/>
              <a:t>Actinide series</a:t>
            </a:r>
          </a:p>
        </p:txBody>
      </p:sp>
      <p:sp>
        <p:nvSpPr>
          <p:cNvPr id="491691" name="Rectangle 171"/>
          <p:cNvSpPr>
            <a:spLocks noChangeArrowheads="1"/>
          </p:cNvSpPr>
          <p:nvPr/>
        </p:nvSpPr>
        <p:spPr bwMode="auto">
          <a:xfrm>
            <a:off x="1295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solidFill>
                  <a:srgbClr val="FF3300"/>
                </a:solidFill>
              </a:rPr>
              <a:t>520</a:t>
            </a:r>
          </a:p>
        </p:txBody>
      </p:sp>
      <p:sp>
        <p:nvSpPr>
          <p:cNvPr id="491692" name="Rectangle 172"/>
          <p:cNvSpPr>
            <a:spLocks noChangeArrowheads="1"/>
          </p:cNvSpPr>
          <p:nvPr/>
        </p:nvSpPr>
        <p:spPr bwMode="auto">
          <a:xfrm>
            <a:off x="1676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solidFill>
                  <a:srgbClr val="FF3300"/>
                </a:solidFill>
              </a:rPr>
              <a:t>590</a:t>
            </a:r>
            <a:endParaRPr lang="en-US" sz="1000" baseline="30000">
              <a:solidFill>
                <a:srgbClr val="FF3300"/>
              </a:solidFill>
            </a:endParaRPr>
          </a:p>
        </p:txBody>
      </p:sp>
      <p:sp>
        <p:nvSpPr>
          <p:cNvPr id="491693" name="Rectangle 173"/>
          <p:cNvSpPr>
            <a:spLocks noChangeArrowheads="1"/>
          </p:cNvSpPr>
          <p:nvPr/>
        </p:nvSpPr>
        <p:spPr bwMode="auto">
          <a:xfrm>
            <a:off x="2057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solidFill>
                  <a:srgbClr val="FF3300"/>
                </a:solidFill>
              </a:rPr>
              <a:t>633</a:t>
            </a:r>
            <a:endParaRPr lang="en-US" sz="1000" baseline="30000">
              <a:solidFill>
                <a:srgbClr val="FF3300"/>
              </a:solidFill>
            </a:endParaRPr>
          </a:p>
        </p:txBody>
      </p:sp>
      <p:sp>
        <p:nvSpPr>
          <p:cNvPr id="491694" name="Rectangle 174"/>
          <p:cNvSpPr>
            <a:spLocks noChangeArrowheads="1"/>
          </p:cNvSpPr>
          <p:nvPr/>
        </p:nvSpPr>
        <p:spPr bwMode="auto">
          <a:xfrm>
            <a:off x="1676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solidFill>
                  <a:srgbClr val="FF3300"/>
                </a:solidFill>
              </a:rPr>
              <a:t>550</a:t>
            </a:r>
            <a:endParaRPr lang="en-US" sz="1000" baseline="30000">
              <a:solidFill>
                <a:srgbClr val="FF3300"/>
              </a:solidFill>
            </a:endParaRPr>
          </a:p>
        </p:txBody>
      </p:sp>
      <p:sp>
        <p:nvSpPr>
          <p:cNvPr id="491695" name="Rectangle 175"/>
          <p:cNvSpPr>
            <a:spLocks noChangeArrowheads="1"/>
          </p:cNvSpPr>
          <p:nvPr/>
        </p:nvSpPr>
        <p:spPr bwMode="auto">
          <a:xfrm>
            <a:off x="2057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solidFill>
                  <a:srgbClr val="FF3300"/>
                </a:solidFill>
              </a:rPr>
              <a:t>600</a:t>
            </a:r>
            <a:endParaRPr lang="en-US" sz="1000" baseline="30000">
              <a:solidFill>
                <a:srgbClr val="FF3300"/>
              </a:solidFill>
            </a:endParaRPr>
          </a:p>
        </p:txBody>
      </p:sp>
      <p:sp>
        <p:nvSpPr>
          <p:cNvPr id="491696" name="Rectangle 176"/>
          <p:cNvSpPr>
            <a:spLocks noChangeArrowheads="1"/>
          </p:cNvSpPr>
          <p:nvPr/>
        </p:nvSpPr>
        <p:spPr bwMode="auto">
          <a:xfrm>
            <a:off x="2438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solidFill>
                  <a:srgbClr val="FF3300"/>
                </a:solidFill>
              </a:rPr>
              <a:t>640</a:t>
            </a:r>
            <a:endParaRPr lang="en-US" sz="1000" baseline="30000">
              <a:solidFill>
                <a:srgbClr val="FF3300"/>
              </a:solidFill>
            </a:endParaRPr>
          </a:p>
        </p:txBody>
      </p:sp>
      <p:sp>
        <p:nvSpPr>
          <p:cNvPr id="491697" name="Rectangle 177"/>
          <p:cNvSpPr>
            <a:spLocks noChangeArrowheads="1"/>
          </p:cNvSpPr>
          <p:nvPr/>
        </p:nvSpPr>
        <p:spPr bwMode="auto">
          <a:xfrm>
            <a:off x="2438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solidFill>
                  <a:srgbClr val="FF3300"/>
                </a:solidFill>
              </a:rPr>
              <a:t>659</a:t>
            </a:r>
            <a:endParaRPr lang="en-US" sz="1000" baseline="30000">
              <a:solidFill>
                <a:srgbClr val="FF3300"/>
              </a:solidFill>
            </a:endParaRPr>
          </a:p>
        </p:txBody>
      </p:sp>
      <p:sp>
        <p:nvSpPr>
          <p:cNvPr id="491698" name="Rectangle 178"/>
          <p:cNvSpPr>
            <a:spLocks noChangeArrowheads="1"/>
          </p:cNvSpPr>
          <p:nvPr/>
        </p:nvSpPr>
        <p:spPr bwMode="auto">
          <a:xfrm>
            <a:off x="1676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solidFill>
                  <a:srgbClr val="FF3300"/>
                </a:solidFill>
              </a:rPr>
              <a:t>738</a:t>
            </a:r>
            <a:endParaRPr lang="en-US" sz="1000" baseline="30000">
              <a:solidFill>
                <a:srgbClr val="FF3300"/>
              </a:solidFill>
            </a:endParaRPr>
          </a:p>
        </p:txBody>
      </p:sp>
      <p:sp>
        <p:nvSpPr>
          <p:cNvPr id="491699" name="Rectangle 179"/>
          <p:cNvSpPr>
            <a:spLocks noChangeArrowheads="1"/>
          </p:cNvSpPr>
          <p:nvPr/>
        </p:nvSpPr>
        <p:spPr bwMode="auto">
          <a:xfrm>
            <a:off x="2057400" y="4114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solidFill>
                  <a:srgbClr val="FF3300"/>
                </a:solidFill>
              </a:rPr>
              <a:t>538</a:t>
            </a:r>
            <a:endParaRPr lang="en-US" sz="1000" baseline="30000">
              <a:solidFill>
                <a:srgbClr val="FF3300"/>
              </a:solidFill>
            </a:endParaRPr>
          </a:p>
        </p:txBody>
      </p:sp>
      <p:sp>
        <p:nvSpPr>
          <p:cNvPr id="491700" name="Rectangle 180"/>
          <p:cNvSpPr>
            <a:spLocks noChangeArrowheads="1"/>
          </p:cNvSpPr>
          <p:nvPr/>
        </p:nvSpPr>
        <p:spPr bwMode="auto">
          <a:xfrm>
            <a:off x="2057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solidFill>
                  <a:srgbClr val="FF3300"/>
                </a:solidFill>
              </a:rPr>
              <a:t>490</a:t>
            </a:r>
            <a:endParaRPr lang="en-US" sz="1000" baseline="30000">
              <a:solidFill>
                <a:srgbClr val="FF3300"/>
              </a:solidFill>
            </a:endParaRPr>
          </a:p>
        </p:txBody>
      </p:sp>
      <p:sp>
        <p:nvSpPr>
          <p:cNvPr id="491703" name="Text Box 183"/>
          <p:cNvSpPr txBox="1">
            <a:spLocks noChangeArrowheads="1"/>
          </p:cNvSpPr>
          <p:nvPr/>
        </p:nvSpPr>
        <p:spPr bwMode="auto">
          <a:xfrm>
            <a:off x="1614488" y="5651500"/>
            <a:ext cx="1179512" cy="244475"/>
          </a:xfrm>
          <a:prstGeom prst="rect">
            <a:avLst/>
          </a:prstGeom>
          <a:noFill/>
          <a:ln w="9525">
            <a:noFill/>
            <a:miter lim="800000"/>
            <a:headEnd/>
            <a:tailEnd/>
          </a:ln>
          <a:effectLst/>
        </p:spPr>
        <p:txBody>
          <a:bodyPr wrap="none">
            <a:spAutoFit/>
          </a:bodyPr>
          <a:lstStyle/>
          <a:p>
            <a:r>
              <a:rPr lang="en-US" sz="1000"/>
              <a:t>Lanthanide series</a:t>
            </a:r>
          </a:p>
        </p:txBody>
      </p:sp>
      <p:sp>
        <p:nvSpPr>
          <p:cNvPr id="491704" name="Text Box 184"/>
          <p:cNvSpPr txBox="1">
            <a:spLocks noChangeArrowheads="1"/>
          </p:cNvSpPr>
          <p:nvPr/>
        </p:nvSpPr>
        <p:spPr bwMode="auto">
          <a:xfrm>
            <a:off x="2265363" y="4068763"/>
            <a:ext cx="247650" cy="244475"/>
          </a:xfrm>
          <a:prstGeom prst="rect">
            <a:avLst/>
          </a:prstGeom>
          <a:noFill/>
          <a:ln w="9525">
            <a:noFill/>
            <a:miter lim="800000"/>
            <a:headEnd/>
            <a:tailEnd/>
          </a:ln>
          <a:effectLst/>
        </p:spPr>
        <p:txBody>
          <a:bodyPr wrap="none">
            <a:spAutoFit/>
          </a:bodyPr>
          <a:lstStyle/>
          <a:p>
            <a:r>
              <a:rPr lang="en-US" sz="1000">
                <a:latin typeface="Symbol" pitchFamily="18" charset="2"/>
              </a:rPr>
              <a:t>*</a:t>
            </a:r>
          </a:p>
        </p:txBody>
      </p:sp>
      <p:sp>
        <p:nvSpPr>
          <p:cNvPr id="491705" name="Text Box 185"/>
          <p:cNvSpPr txBox="1">
            <a:spLocks noChangeArrowheads="1"/>
          </p:cNvSpPr>
          <p:nvPr/>
        </p:nvSpPr>
        <p:spPr bwMode="auto">
          <a:xfrm>
            <a:off x="1528763" y="5619750"/>
            <a:ext cx="247650" cy="244475"/>
          </a:xfrm>
          <a:prstGeom prst="rect">
            <a:avLst/>
          </a:prstGeom>
          <a:noFill/>
          <a:ln w="9525">
            <a:noFill/>
            <a:miter lim="800000"/>
            <a:headEnd/>
            <a:tailEnd/>
          </a:ln>
          <a:effectLst/>
        </p:spPr>
        <p:txBody>
          <a:bodyPr wrap="none">
            <a:spAutoFit/>
          </a:bodyPr>
          <a:lstStyle/>
          <a:p>
            <a:r>
              <a:rPr lang="en-US" sz="1000">
                <a:latin typeface="Symbol" pitchFamily="18" charset="2"/>
              </a:rPr>
              <a:t>*</a:t>
            </a:r>
          </a:p>
        </p:txBody>
      </p:sp>
      <p:sp>
        <p:nvSpPr>
          <p:cNvPr id="491706" name="Text Box 186"/>
          <p:cNvSpPr txBox="1">
            <a:spLocks noChangeArrowheads="1"/>
          </p:cNvSpPr>
          <p:nvPr/>
        </p:nvSpPr>
        <p:spPr bwMode="auto">
          <a:xfrm>
            <a:off x="1701800" y="6159500"/>
            <a:ext cx="254000" cy="214313"/>
          </a:xfrm>
          <a:prstGeom prst="rect">
            <a:avLst/>
          </a:prstGeom>
          <a:noFill/>
          <a:ln w="9525">
            <a:noFill/>
            <a:miter lim="800000"/>
            <a:headEnd/>
            <a:tailEnd/>
          </a:ln>
          <a:effectLst/>
        </p:spPr>
        <p:txBody>
          <a:bodyPr wrap="none">
            <a:spAutoFit/>
          </a:bodyPr>
          <a:lstStyle/>
          <a:p>
            <a:r>
              <a:rPr lang="en-US" sz="800">
                <a:latin typeface="Symbol" pitchFamily="18" charset="2"/>
              </a:rPr>
              <a:t>y</a:t>
            </a:r>
          </a:p>
        </p:txBody>
      </p:sp>
      <p:sp>
        <p:nvSpPr>
          <p:cNvPr id="491707" name="Text Box 187"/>
          <p:cNvSpPr txBox="1">
            <a:spLocks noChangeArrowheads="1"/>
          </p:cNvSpPr>
          <p:nvPr/>
        </p:nvSpPr>
        <p:spPr bwMode="auto">
          <a:xfrm>
            <a:off x="2260600" y="4597400"/>
            <a:ext cx="254000" cy="214313"/>
          </a:xfrm>
          <a:prstGeom prst="rect">
            <a:avLst/>
          </a:prstGeom>
          <a:noFill/>
          <a:ln w="9525">
            <a:noFill/>
            <a:miter lim="800000"/>
            <a:headEnd/>
            <a:tailEnd/>
          </a:ln>
          <a:effectLst/>
        </p:spPr>
        <p:txBody>
          <a:bodyPr wrap="none">
            <a:spAutoFit/>
          </a:bodyPr>
          <a:lstStyle/>
          <a:p>
            <a:r>
              <a:rPr lang="en-US" sz="800">
                <a:latin typeface="Symbol" pitchFamily="18" charset="2"/>
              </a:rPr>
              <a:t>y</a:t>
            </a:r>
          </a:p>
        </p:txBody>
      </p:sp>
      <p:sp>
        <p:nvSpPr>
          <p:cNvPr id="491708" name="Text Box 188"/>
          <p:cNvSpPr txBox="1">
            <a:spLocks noChangeArrowheads="1"/>
          </p:cNvSpPr>
          <p:nvPr/>
        </p:nvSpPr>
        <p:spPr bwMode="auto">
          <a:xfrm>
            <a:off x="1198563" y="1203325"/>
            <a:ext cx="574675" cy="214313"/>
          </a:xfrm>
          <a:prstGeom prst="rect">
            <a:avLst/>
          </a:prstGeom>
          <a:noFill/>
          <a:ln w="9525">
            <a:noFill/>
            <a:miter lim="800000"/>
            <a:headEnd/>
            <a:tailEnd/>
          </a:ln>
          <a:effectLst/>
        </p:spPr>
        <p:txBody>
          <a:bodyPr wrap="none">
            <a:spAutoFit/>
          </a:bodyPr>
          <a:lstStyle/>
          <a:p>
            <a:r>
              <a:rPr lang="en-US" sz="800" b="1"/>
              <a:t>Group 1</a:t>
            </a:r>
          </a:p>
        </p:txBody>
      </p:sp>
      <p:sp>
        <p:nvSpPr>
          <p:cNvPr id="491709" name="Text Box 189"/>
          <p:cNvSpPr txBox="1">
            <a:spLocks noChangeArrowheads="1"/>
          </p:cNvSpPr>
          <p:nvPr/>
        </p:nvSpPr>
        <p:spPr bwMode="auto">
          <a:xfrm>
            <a:off x="1727200" y="1685925"/>
            <a:ext cx="268288" cy="274638"/>
          </a:xfrm>
          <a:prstGeom prst="rect">
            <a:avLst/>
          </a:prstGeom>
          <a:noFill/>
          <a:ln w="9525">
            <a:noFill/>
            <a:miter lim="800000"/>
            <a:headEnd/>
            <a:tailEnd/>
          </a:ln>
          <a:effectLst/>
        </p:spPr>
        <p:txBody>
          <a:bodyPr wrap="none">
            <a:spAutoFit/>
          </a:bodyPr>
          <a:lstStyle/>
          <a:p>
            <a:r>
              <a:rPr lang="en-US" sz="1200"/>
              <a:t>2</a:t>
            </a:r>
          </a:p>
        </p:txBody>
      </p:sp>
      <p:sp>
        <p:nvSpPr>
          <p:cNvPr id="491710" name="Text Box 190"/>
          <p:cNvSpPr txBox="1">
            <a:spLocks noChangeArrowheads="1"/>
          </p:cNvSpPr>
          <p:nvPr/>
        </p:nvSpPr>
        <p:spPr bwMode="auto">
          <a:xfrm>
            <a:off x="2108200" y="2752725"/>
            <a:ext cx="268288" cy="274638"/>
          </a:xfrm>
          <a:prstGeom prst="rect">
            <a:avLst/>
          </a:prstGeom>
          <a:noFill/>
          <a:ln w="9525">
            <a:noFill/>
            <a:miter lim="800000"/>
            <a:headEnd/>
            <a:tailEnd/>
          </a:ln>
          <a:effectLst/>
        </p:spPr>
        <p:txBody>
          <a:bodyPr wrap="none">
            <a:spAutoFit/>
          </a:bodyPr>
          <a:lstStyle/>
          <a:p>
            <a:r>
              <a:rPr lang="en-US" sz="1200"/>
              <a:t>3</a:t>
            </a:r>
          </a:p>
        </p:txBody>
      </p:sp>
      <p:sp>
        <p:nvSpPr>
          <p:cNvPr id="491711" name="Text Box 191"/>
          <p:cNvSpPr txBox="1">
            <a:spLocks noChangeArrowheads="1"/>
          </p:cNvSpPr>
          <p:nvPr/>
        </p:nvSpPr>
        <p:spPr bwMode="auto">
          <a:xfrm>
            <a:off x="2489200" y="2747963"/>
            <a:ext cx="268288" cy="274637"/>
          </a:xfrm>
          <a:prstGeom prst="rect">
            <a:avLst/>
          </a:prstGeom>
          <a:noFill/>
          <a:ln w="9525">
            <a:noFill/>
            <a:miter lim="800000"/>
            <a:headEnd/>
            <a:tailEnd/>
          </a:ln>
          <a:effectLst/>
        </p:spPr>
        <p:txBody>
          <a:bodyPr wrap="none">
            <a:spAutoFit/>
          </a:bodyPr>
          <a:lstStyle/>
          <a:p>
            <a:r>
              <a:rPr lang="en-US" sz="1200"/>
              <a:t>4</a:t>
            </a:r>
          </a:p>
        </p:txBody>
      </p:sp>
      <p:sp>
        <p:nvSpPr>
          <p:cNvPr id="491712" name="Text Box 192"/>
          <p:cNvSpPr txBox="1">
            <a:spLocks noChangeArrowheads="1"/>
          </p:cNvSpPr>
          <p:nvPr/>
        </p:nvSpPr>
        <p:spPr bwMode="auto">
          <a:xfrm>
            <a:off x="2870200" y="2752725"/>
            <a:ext cx="268288" cy="274638"/>
          </a:xfrm>
          <a:prstGeom prst="rect">
            <a:avLst/>
          </a:prstGeom>
          <a:noFill/>
          <a:ln w="9525">
            <a:noFill/>
            <a:miter lim="800000"/>
            <a:headEnd/>
            <a:tailEnd/>
          </a:ln>
          <a:effectLst/>
        </p:spPr>
        <p:txBody>
          <a:bodyPr wrap="none">
            <a:spAutoFit/>
          </a:bodyPr>
          <a:lstStyle/>
          <a:p>
            <a:r>
              <a:rPr lang="en-US" sz="1200"/>
              <a:t>5</a:t>
            </a:r>
          </a:p>
        </p:txBody>
      </p:sp>
      <p:sp>
        <p:nvSpPr>
          <p:cNvPr id="491713" name="Text Box 193"/>
          <p:cNvSpPr txBox="1">
            <a:spLocks noChangeArrowheads="1"/>
          </p:cNvSpPr>
          <p:nvPr/>
        </p:nvSpPr>
        <p:spPr bwMode="auto">
          <a:xfrm>
            <a:off x="3251200" y="2747963"/>
            <a:ext cx="268288" cy="274637"/>
          </a:xfrm>
          <a:prstGeom prst="rect">
            <a:avLst/>
          </a:prstGeom>
          <a:noFill/>
          <a:ln w="9525">
            <a:noFill/>
            <a:miter lim="800000"/>
            <a:headEnd/>
            <a:tailEnd/>
          </a:ln>
          <a:effectLst/>
        </p:spPr>
        <p:txBody>
          <a:bodyPr wrap="none">
            <a:spAutoFit/>
          </a:bodyPr>
          <a:lstStyle/>
          <a:p>
            <a:r>
              <a:rPr lang="en-US" sz="1200"/>
              <a:t>6</a:t>
            </a:r>
          </a:p>
        </p:txBody>
      </p:sp>
      <p:sp>
        <p:nvSpPr>
          <p:cNvPr id="491714" name="Text Box 194"/>
          <p:cNvSpPr txBox="1">
            <a:spLocks noChangeArrowheads="1"/>
          </p:cNvSpPr>
          <p:nvPr/>
        </p:nvSpPr>
        <p:spPr bwMode="auto">
          <a:xfrm>
            <a:off x="3632200" y="2752725"/>
            <a:ext cx="268288" cy="274638"/>
          </a:xfrm>
          <a:prstGeom prst="rect">
            <a:avLst/>
          </a:prstGeom>
          <a:noFill/>
          <a:ln w="9525">
            <a:noFill/>
            <a:miter lim="800000"/>
            <a:headEnd/>
            <a:tailEnd/>
          </a:ln>
          <a:effectLst/>
        </p:spPr>
        <p:txBody>
          <a:bodyPr wrap="none">
            <a:spAutoFit/>
          </a:bodyPr>
          <a:lstStyle/>
          <a:p>
            <a:r>
              <a:rPr lang="en-US" sz="1200"/>
              <a:t>7</a:t>
            </a:r>
          </a:p>
        </p:txBody>
      </p:sp>
      <p:sp>
        <p:nvSpPr>
          <p:cNvPr id="491715" name="Text Box 195"/>
          <p:cNvSpPr txBox="1">
            <a:spLocks noChangeArrowheads="1"/>
          </p:cNvSpPr>
          <p:nvPr/>
        </p:nvSpPr>
        <p:spPr bwMode="auto">
          <a:xfrm>
            <a:off x="5108575" y="2747963"/>
            <a:ext cx="352425" cy="274637"/>
          </a:xfrm>
          <a:prstGeom prst="rect">
            <a:avLst/>
          </a:prstGeom>
          <a:noFill/>
          <a:ln w="9525">
            <a:noFill/>
            <a:miter lim="800000"/>
            <a:headEnd/>
            <a:tailEnd/>
          </a:ln>
          <a:effectLst/>
        </p:spPr>
        <p:txBody>
          <a:bodyPr wrap="none">
            <a:spAutoFit/>
          </a:bodyPr>
          <a:lstStyle/>
          <a:p>
            <a:r>
              <a:rPr lang="en-US" sz="1200"/>
              <a:t>11</a:t>
            </a:r>
          </a:p>
        </p:txBody>
      </p:sp>
      <p:sp>
        <p:nvSpPr>
          <p:cNvPr id="491716" name="Text Box 196"/>
          <p:cNvSpPr txBox="1">
            <a:spLocks noChangeArrowheads="1"/>
          </p:cNvSpPr>
          <p:nvPr/>
        </p:nvSpPr>
        <p:spPr bwMode="auto">
          <a:xfrm>
            <a:off x="5499100" y="2743200"/>
            <a:ext cx="352425" cy="274638"/>
          </a:xfrm>
          <a:prstGeom prst="rect">
            <a:avLst/>
          </a:prstGeom>
          <a:noFill/>
          <a:ln w="9525">
            <a:noFill/>
            <a:miter lim="800000"/>
            <a:headEnd/>
            <a:tailEnd/>
          </a:ln>
          <a:effectLst/>
        </p:spPr>
        <p:txBody>
          <a:bodyPr wrap="none">
            <a:spAutoFit/>
          </a:bodyPr>
          <a:lstStyle/>
          <a:p>
            <a:r>
              <a:rPr lang="en-US" sz="1200"/>
              <a:t>12</a:t>
            </a:r>
          </a:p>
        </p:txBody>
      </p:sp>
      <p:sp>
        <p:nvSpPr>
          <p:cNvPr id="491717" name="Text Box 197"/>
          <p:cNvSpPr txBox="1">
            <a:spLocks noChangeArrowheads="1"/>
          </p:cNvSpPr>
          <p:nvPr/>
        </p:nvSpPr>
        <p:spPr bwMode="auto">
          <a:xfrm>
            <a:off x="5870575" y="1681163"/>
            <a:ext cx="352425" cy="274637"/>
          </a:xfrm>
          <a:prstGeom prst="rect">
            <a:avLst/>
          </a:prstGeom>
          <a:noFill/>
          <a:ln w="9525">
            <a:noFill/>
            <a:miter lim="800000"/>
            <a:headEnd/>
            <a:tailEnd/>
          </a:ln>
          <a:effectLst/>
        </p:spPr>
        <p:txBody>
          <a:bodyPr wrap="none">
            <a:spAutoFit/>
          </a:bodyPr>
          <a:lstStyle/>
          <a:p>
            <a:r>
              <a:rPr lang="en-US" sz="1200"/>
              <a:t>13</a:t>
            </a:r>
          </a:p>
        </p:txBody>
      </p:sp>
      <p:sp>
        <p:nvSpPr>
          <p:cNvPr id="491718" name="Text Box 198"/>
          <p:cNvSpPr txBox="1">
            <a:spLocks noChangeArrowheads="1"/>
          </p:cNvSpPr>
          <p:nvPr/>
        </p:nvSpPr>
        <p:spPr bwMode="auto">
          <a:xfrm>
            <a:off x="6251575" y="1685925"/>
            <a:ext cx="352425" cy="274638"/>
          </a:xfrm>
          <a:prstGeom prst="rect">
            <a:avLst/>
          </a:prstGeom>
          <a:noFill/>
          <a:ln w="9525">
            <a:noFill/>
            <a:miter lim="800000"/>
            <a:headEnd/>
            <a:tailEnd/>
          </a:ln>
          <a:effectLst/>
        </p:spPr>
        <p:txBody>
          <a:bodyPr wrap="none">
            <a:spAutoFit/>
          </a:bodyPr>
          <a:lstStyle/>
          <a:p>
            <a:r>
              <a:rPr lang="en-US" sz="1200"/>
              <a:t>14</a:t>
            </a:r>
          </a:p>
        </p:txBody>
      </p:sp>
      <p:sp>
        <p:nvSpPr>
          <p:cNvPr id="491719" name="Text Box 199"/>
          <p:cNvSpPr txBox="1">
            <a:spLocks noChangeArrowheads="1"/>
          </p:cNvSpPr>
          <p:nvPr/>
        </p:nvSpPr>
        <p:spPr bwMode="auto">
          <a:xfrm>
            <a:off x="6637338" y="1681163"/>
            <a:ext cx="352425" cy="274637"/>
          </a:xfrm>
          <a:prstGeom prst="rect">
            <a:avLst/>
          </a:prstGeom>
          <a:noFill/>
          <a:ln w="9525">
            <a:noFill/>
            <a:miter lim="800000"/>
            <a:headEnd/>
            <a:tailEnd/>
          </a:ln>
          <a:effectLst/>
        </p:spPr>
        <p:txBody>
          <a:bodyPr wrap="none">
            <a:spAutoFit/>
          </a:bodyPr>
          <a:lstStyle/>
          <a:p>
            <a:r>
              <a:rPr lang="en-US" sz="1200"/>
              <a:t>15</a:t>
            </a:r>
          </a:p>
        </p:txBody>
      </p:sp>
      <p:sp>
        <p:nvSpPr>
          <p:cNvPr id="491720" name="Text Box 200"/>
          <p:cNvSpPr txBox="1">
            <a:spLocks noChangeArrowheads="1"/>
          </p:cNvSpPr>
          <p:nvPr/>
        </p:nvSpPr>
        <p:spPr bwMode="auto">
          <a:xfrm>
            <a:off x="7018338" y="1685925"/>
            <a:ext cx="352425" cy="274638"/>
          </a:xfrm>
          <a:prstGeom prst="rect">
            <a:avLst/>
          </a:prstGeom>
          <a:noFill/>
          <a:ln w="9525">
            <a:noFill/>
            <a:miter lim="800000"/>
            <a:headEnd/>
            <a:tailEnd/>
          </a:ln>
          <a:effectLst/>
        </p:spPr>
        <p:txBody>
          <a:bodyPr wrap="none">
            <a:spAutoFit/>
          </a:bodyPr>
          <a:lstStyle/>
          <a:p>
            <a:r>
              <a:rPr lang="en-US" sz="1200"/>
              <a:t>16</a:t>
            </a:r>
          </a:p>
        </p:txBody>
      </p:sp>
      <p:sp>
        <p:nvSpPr>
          <p:cNvPr id="491721" name="Text Box 201"/>
          <p:cNvSpPr txBox="1">
            <a:spLocks noChangeArrowheads="1"/>
          </p:cNvSpPr>
          <p:nvPr/>
        </p:nvSpPr>
        <p:spPr bwMode="auto">
          <a:xfrm>
            <a:off x="7399338" y="1681163"/>
            <a:ext cx="352425" cy="274637"/>
          </a:xfrm>
          <a:prstGeom prst="rect">
            <a:avLst/>
          </a:prstGeom>
          <a:noFill/>
          <a:ln w="9525">
            <a:noFill/>
            <a:miter lim="800000"/>
            <a:headEnd/>
            <a:tailEnd/>
          </a:ln>
          <a:effectLst/>
        </p:spPr>
        <p:txBody>
          <a:bodyPr wrap="none">
            <a:spAutoFit/>
          </a:bodyPr>
          <a:lstStyle/>
          <a:p>
            <a:r>
              <a:rPr lang="en-US" sz="1200"/>
              <a:t>17</a:t>
            </a:r>
          </a:p>
        </p:txBody>
      </p:sp>
      <p:sp>
        <p:nvSpPr>
          <p:cNvPr id="491722" name="Text Box 202"/>
          <p:cNvSpPr txBox="1">
            <a:spLocks noChangeArrowheads="1"/>
          </p:cNvSpPr>
          <p:nvPr/>
        </p:nvSpPr>
        <p:spPr bwMode="auto">
          <a:xfrm>
            <a:off x="7780338" y="1152525"/>
            <a:ext cx="352425" cy="274638"/>
          </a:xfrm>
          <a:prstGeom prst="rect">
            <a:avLst/>
          </a:prstGeom>
          <a:noFill/>
          <a:ln w="9525">
            <a:noFill/>
            <a:miter lim="800000"/>
            <a:headEnd/>
            <a:tailEnd/>
          </a:ln>
          <a:effectLst/>
        </p:spPr>
        <p:txBody>
          <a:bodyPr wrap="none">
            <a:spAutoFit/>
          </a:bodyPr>
          <a:lstStyle/>
          <a:p>
            <a:r>
              <a:rPr lang="en-US" sz="1200"/>
              <a:t>18</a:t>
            </a:r>
          </a:p>
        </p:txBody>
      </p:sp>
      <p:sp>
        <p:nvSpPr>
          <p:cNvPr id="491726" name="Text Box 206"/>
          <p:cNvSpPr txBox="1">
            <a:spLocks noChangeArrowheads="1"/>
          </p:cNvSpPr>
          <p:nvPr/>
        </p:nvSpPr>
        <p:spPr bwMode="auto">
          <a:xfrm>
            <a:off x="4394200" y="2747963"/>
            <a:ext cx="268288" cy="274637"/>
          </a:xfrm>
          <a:prstGeom prst="rect">
            <a:avLst/>
          </a:prstGeom>
          <a:solidFill>
            <a:schemeClr val="bg1"/>
          </a:solidFill>
          <a:ln w="9525">
            <a:noFill/>
            <a:miter lim="800000"/>
            <a:headEnd/>
            <a:tailEnd/>
          </a:ln>
          <a:effectLst/>
        </p:spPr>
        <p:txBody>
          <a:bodyPr wrap="none">
            <a:spAutoFit/>
          </a:bodyPr>
          <a:lstStyle/>
          <a:p>
            <a:r>
              <a:rPr lang="en-US" sz="1200"/>
              <a:t>9</a:t>
            </a:r>
          </a:p>
        </p:txBody>
      </p:sp>
      <p:sp>
        <p:nvSpPr>
          <p:cNvPr id="491727" name="Rectangle 207"/>
          <p:cNvSpPr>
            <a:spLocks noChangeArrowheads="1"/>
          </p:cNvSpPr>
          <p:nvPr/>
        </p:nvSpPr>
        <p:spPr bwMode="auto">
          <a:xfrm>
            <a:off x="7772400" y="1981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solidFill>
                  <a:srgbClr val="FF3300"/>
                </a:solidFill>
              </a:rPr>
              <a:t>2081</a:t>
            </a:r>
            <a:endParaRPr lang="en-US" sz="1000" baseline="30000">
              <a:solidFill>
                <a:srgbClr val="FF3300"/>
              </a:solidFill>
            </a:endParaRPr>
          </a:p>
        </p:txBody>
      </p:sp>
      <p:sp>
        <p:nvSpPr>
          <p:cNvPr id="491728" name="Rectangle 208"/>
          <p:cNvSpPr>
            <a:spLocks noChangeArrowheads="1"/>
          </p:cNvSpPr>
          <p:nvPr/>
        </p:nvSpPr>
        <p:spPr bwMode="auto">
          <a:xfrm>
            <a:off x="7772400" y="25146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solidFill>
                  <a:srgbClr val="FF3300"/>
                </a:solidFill>
              </a:rPr>
              <a:t>1521</a:t>
            </a:r>
            <a:endParaRPr lang="en-US" sz="1000" baseline="30000">
              <a:solidFill>
                <a:srgbClr val="FF3300"/>
              </a:solidFill>
            </a:endParaRPr>
          </a:p>
        </p:txBody>
      </p:sp>
      <p:sp>
        <p:nvSpPr>
          <p:cNvPr id="491729" name="Rectangle 209"/>
          <p:cNvSpPr>
            <a:spLocks noChangeArrowheads="1"/>
          </p:cNvSpPr>
          <p:nvPr/>
        </p:nvSpPr>
        <p:spPr bwMode="auto">
          <a:xfrm>
            <a:off x="7772400" y="30480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solidFill>
                  <a:srgbClr val="FF3300"/>
                </a:solidFill>
              </a:rPr>
              <a:t>1351</a:t>
            </a:r>
            <a:endParaRPr lang="en-US" sz="1000" baseline="30000">
              <a:solidFill>
                <a:srgbClr val="FF3300"/>
              </a:solidFill>
            </a:endParaRPr>
          </a:p>
        </p:txBody>
      </p:sp>
      <p:sp>
        <p:nvSpPr>
          <p:cNvPr id="491730" name="Rectangle 210"/>
          <p:cNvSpPr>
            <a:spLocks noChangeArrowheads="1"/>
          </p:cNvSpPr>
          <p:nvPr/>
        </p:nvSpPr>
        <p:spPr bwMode="auto">
          <a:xfrm>
            <a:off x="7772400" y="35814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solidFill>
                  <a:srgbClr val="FF3300"/>
                </a:solidFill>
              </a:rPr>
              <a:t>1170</a:t>
            </a:r>
            <a:endParaRPr lang="en-US" sz="1000" baseline="30000">
              <a:solidFill>
                <a:srgbClr val="FF3300"/>
              </a:solidFill>
            </a:endParaRPr>
          </a:p>
        </p:txBody>
      </p:sp>
      <p:sp>
        <p:nvSpPr>
          <p:cNvPr id="491731" name="Rectangle 211"/>
          <p:cNvSpPr>
            <a:spLocks noChangeArrowheads="1"/>
          </p:cNvSpPr>
          <p:nvPr/>
        </p:nvSpPr>
        <p:spPr bwMode="auto">
          <a:xfrm>
            <a:off x="7772400" y="4114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solidFill>
                  <a:srgbClr val="FF3300"/>
                </a:solidFill>
              </a:rPr>
              <a:t>1038</a:t>
            </a:r>
          </a:p>
        </p:txBody>
      </p:sp>
      <p:sp>
        <p:nvSpPr>
          <p:cNvPr id="491732" name="Rectangle 212"/>
          <p:cNvSpPr>
            <a:spLocks noChangeArrowheads="1"/>
          </p:cNvSpPr>
          <p:nvPr/>
        </p:nvSpPr>
        <p:spPr bwMode="auto">
          <a:xfrm>
            <a:off x="7772400" y="14478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solidFill>
                  <a:srgbClr val="FF3300"/>
                </a:solidFill>
              </a:rPr>
              <a:t>2372</a:t>
            </a:r>
            <a:endParaRPr lang="en-US" sz="1000" baseline="30000">
              <a:solidFill>
                <a:srgbClr val="FF3300"/>
              </a:solidFill>
            </a:endParaRPr>
          </a:p>
        </p:txBody>
      </p:sp>
      <p:sp>
        <p:nvSpPr>
          <p:cNvPr id="491733" name="Rectangle 213"/>
          <p:cNvSpPr>
            <a:spLocks noChangeArrowheads="1"/>
          </p:cNvSpPr>
          <p:nvPr/>
        </p:nvSpPr>
        <p:spPr bwMode="auto">
          <a:xfrm>
            <a:off x="2438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4" name="Rectangle 214"/>
          <p:cNvSpPr>
            <a:spLocks noChangeArrowheads="1"/>
          </p:cNvSpPr>
          <p:nvPr/>
        </p:nvSpPr>
        <p:spPr bwMode="auto">
          <a:xfrm>
            <a:off x="2819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5" name="Rectangle 215"/>
          <p:cNvSpPr>
            <a:spLocks noChangeArrowheads="1"/>
          </p:cNvSpPr>
          <p:nvPr/>
        </p:nvSpPr>
        <p:spPr bwMode="auto">
          <a:xfrm>
            <a:off x="3200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6" name="Rectangle 216"/>
          <p:cNvSpPr>
            <a:spLocks noChangeArrowheads="1"/>
          </p:cNvSpPr>
          <p:nvPr/>
        </p:nvSpPr>
        <p:spPr bwMode="auto">
          <a:xfrm>
            <a:off x="3581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7" name="Rectangle 217"/>
          <p:cNvSpPr>
            <a:spLocks noChangeArrowheads="1"/>
          </p:cNvSpPr>
          <p:nvPr/>
        </p:nvSpPr>
        <p:spPr bwMode="auto">
          <a:xfrm>
            <a:off x="3962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8" name="Rectangle 218"/>
          <p:cNvSpPr>
            <a:spLocks noChangeArrowheads="1"/>
          </p:cNvSpPr>
          <p:nvPr/>
        </p:nvSpPr>
        <p:spPr bwMode="auto">
          <a:xfrm>
            <a:off x="4343400" y="4648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39" name="Rectangle 219"/>
          <p:cNvSpPr>
            <a:spLocks noChangeArrowheads="1"/>
          </p:cNvSpPr>
          <p:nvPr/>
        </p:nvSpPr>
        <p:spPr bwMode="auto">
          <a:xfrm>
            <a:off x="2819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solidFill>
                  <a:srgbClr val="FF3300"/>
                </a:solidFill>
              </a:rPr>
              <a:t>534</a:t>
            </a:r>
            <a:endParaRPr lang="en-US" sz="1000" baseline="30000">
              <a:solidFill>
                <a:srgbClr val="FF3300"/>
              </a:solidFill>
            </a:endParaRPr>
          </a:p>
        </p:txBody>
      </p:sp>
      <p:sp>
        <p:nvSpPr>
          <p:cNvPr id="491740" name="Rectangle 220"/>
          <p:cNvSpPr>
            <a:spLocks noChangeArrowheads="1"/>
          </p:cNvSpPr>
          <p:nvPr/>
        </p:nvSpPr>
        <p:spPr bwMode="auto">
          <a:xfrm>
            <a:off x="3200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solidFill>
                  <a:srgbClr val="FF3300"/>
                </a:solidFill>
              </a:rPr>
              <a:t>527</a:t>
            </a:r>
            <a:endParaRPr lang="en-US" sz="1000" baseline="30000">
              <a:solidFill>
                <a:srgbClr val="FF3300"/>
              </a:solidFill>
            </a:endParaRPr>
          </a:p>
        </p:txBody>
      </p:sp>
      <p:sp>
        <p:nvSpPr>
          <p:cNvPr id="491741" name="Rectangle 221"/>
          <p:cNvSpPr>
            <a:spLocks noChangeArrowheads="1"/>
          </p:cNvSpPr>
          <p:nvPr/>
        </p:nvSpPr>
        <p:spPr bwMode="auto">
          <a:xfrm>
            <a:off x="3581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solidFill>
                  <a:srgbClr val="FF3300"/>
                </a:solidFill>
              </a:rPr>
              <a:t>533</a:t>
            </a:r>
            <a:endParaRPr lang="en-US" sz="1000" baseline="30000">
              <a:solidFill>
                <a:srgbClr val="FF3300"/>
              </a:solidFill>
            </a:endParaRPr>
          </a:p>
        </p:txBody>
      </p:sp>
      <p:sp>
        <p:nvSpPr>
          <p:cNvPr id="491742" name="Rectangle 222"/>
          <p:cNvSpPr>
            <a:spLocks noChangeArrowheads="1"/>
          </p:cNvSpPr>
          <p:nvPr/>
        </p:nvSpPr>
        <p:spPr bwMode="auto">
          <a:xfrm>
            <a:off x="3962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solidFill>
                  <a:srgbClr val="FF3300"/>
                </a:solidFill>
              </a:rPr>
              <a:t>536</a:t>
            </a:r>
            <a:endParaRPr lang="en-US" sz="1000" baseline="30000">
              <a:solidFill>
                <a:srgbClr val="FF3300"/>
              </a:solidFill>
            </a:endParaRPr>
          </a:p>
        </p:txBody>
      </p:sp>
      <p:sp>
        <p:nvSpPr>
          <p:cNvPr id="491743" name="Rectangle 223"/>
          <p:cNvSpPr>
            <a:spLocks noChangeArrowheads="1"/>
          </p:cNvSpPr>
          <p:nvPr/>
        </p:nvSpPr>
        <p:spPr bwMode="auto">
          <a:xfrm>
            <a:off x="4343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solidFill>
                  <a:srgbClr val="FF3300"/>
                </a:solidFill>
              </a:rPr>
              <a:t>545</a:t>
            </a:r>
            <a:endParaRPr lang="en-US" sz="1000" baseline="30000">
              <a:solidFill>
                <a:srgbClr val="FF3300"/>
              </a:solidFill>
            </a:endParaRPr>
          </a:p>
        </p:txBody>
      </p:sp>
      <p:sp>
        <p:nvSpPr>
          <p:cNvPr id="491744" name="Rectangle 224"/>
          <p:cNvSpPr>
            <a:spLocks noChangeArrowheads="1"/>
          </p:cNvSpPr>
          <p:nvPr/>
        </p:nvSpPr>
        <p:spPr bwMode="auto">
          <a:xfrm>
            <a:off x="4724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solidFill>
                  <a:srgbClr val="FF3300"/>
                </a:solidFill>
              </a:rPr>
              <a:t>547</a:t>
            </a:r>
            <a:endParaRPr lang="en-US" sz="1000" baseline="30000">
              <a:solidFill>
                <a:srgbClr val="FF3300"/>
              </a:solidFill>
            </a:endParaRPr>
          </a:p>
        </p:txBody>
      </p:sp>
      <p:sp>
        <p:nvSpPr>
          <p:cNvPr id="491745" name="Rectangle 225"/>
          <p:cNvSpPr>
            <a:spLocks noChangeArrowheads="1"/>
          </p:cNvSpPr>
          <p:nvPr/>
        </p:nvSpPr>
        <p:spPr bwMode="auto">
          <a:xfrm>
            <a:off x="5105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solidFill>
                  <a:srgbClr val="FF3300"/>
                </a:solidFill>
              </a:rPr>
              <a:t>592</a:t>
            </a:r>
            <a:endParaRPr lang="en-US" sz="1000" baseline="30000">
              <a:solidFill>
                <a:srgbClr val="FF3300"/>
              </a:solidFill>
            </a:endParaRPr>
          </a:p>
        </p:txBody>
      </p:sp>
      <p:sp>
        <p:nvSpPr>
          <p:cNvPr id="491746" name="Rectangle 226"/>
          <p:cNvSpPr>
            <a:spLocks noChangeArrowheads="1"/>
          </p:cNvSpPr>
          <p:nvPr/>
        </p:nvSpPr>
        <p:spPr bwMode="auto">
          <a:xfrm>
            <a:off x="5486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solidFill>
                  <a:srgbClr val="FF3300"/>
                </a:solidFill>
              </a:rPr>
              <a:t>566</a:t>
            </a:r>
            <a:endParaRPr lang="en-US" sz="1000" baseline="30000">
              <a:solidFill>
                <a:srgbClr val="FF3300"/>
              </a:solidFill>
            </a:endParaRPr>
          </a:p>
        </p:txBody>
      </p:sp>
      <p:sp>
        <p:nvSpPr>
          <p:cNvPr id="491747" name="Rectangle 227"/>
          <p:cNvSpPr>
            <a:spLocks noChangeArrowheads="1"/>
          </p:cNvSpPr>
          <p:nvPr/>
        </p:nvSpPr>
        <p:spPr bwMode="auto">
          <a:xfrm>
            <a:off x="5867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solidFill>
                  <a:srgbClr val="FF3300"/>
                </a:solidFill>
              </a:rPr>
              <a:t>573</a:t>
            </a:r>
            <a:endParaRPr lang="en-US" sz="1000" baseline="30000">
              <a:solidFill>
                <a:srgbClr val="FF3300"/>
              </a:solidFill>
            </a:endParaRPr>
          </a:p>
        </p:txBody>
      </p:sp>
      <p:sp>
        <p:nvSpPr>
          <p:cNvPr id="491748" name="Rectangle 228"/>
          <p:cNvSpPr>
            <a:spLocks noChangeArrowheads="1"/>
          </p:cNvSpPr>
          <p:nvPr/>
        </p:nvSpPr>
        <p:spPr bwMode="auto">
          <a:xfrm>
            <a:off x="6248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solidFill>
                  <a:srgbClr val="FF3300"/>
                </a:solidFill>
              </a:rPr>
              <a:t>581</a:t>
            </a:r>
            <a:endParaRPr lang="en-US" sz="1000" baseline="30000">
              <a:solidFill>
                <a:srgbClr val="FF3300"/>
              </a:solidFill>
            </a:endParaRPr>
          </a:p>
        </p:txBody>
      </p:sp>
      <p:sp>
        <p:nvSpPr>
          <p:cNvPr id="491749" name="Rectangle 229"/>
          <p:cNvSpPr>
            <a:spLocks noChangeArrowheads="1"/>
          </p:cNvSpPr>
          <p:nvPr/>
        </p:nvSpPr>
        <p:spPr bwMode="auto">
          <a:xfrm>
            <a:off x="6629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solidFill>
                  <a:srgbClr val="FF3300"/>
                </a:solidFill>
              </a:rPr>
              <a:t>589</a:t>
            </a:r>
            <a:endParaRPr lang="en-US" sz="1000" baseline="30000">
              <a:solidFill>
                <a:srgbClr val="FF3300"/>
              </a:solidFill>
            </a:endParaRPr>
          </a:p>
        </p:txBody>
      </p:sp>
      <p:sp>
        <p:nvSpPr>
          <p:cNvPr id="491750" name="Rectangle 230"/>
          <p:cNvSpPr>
            <a:spLocks noChangeArrowheads="1"/>
          </p:cNvSpPr>
          <p:nvPr/>
        </p:nvSpPr>
        <p:spPr bwMode="auto">
          <a:xfrm>
            <a:off x="7010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solidFill>
                  <a:srgbClr val="FF3300"/>
                </a:solidFill>
              </a:rPr>
              <a:t>597</a:t>
            </a:r>
            <a:endParaRPr lang="en-US" sz="1000" baseline="30000">
              <a:solidFill>
                <a:srgbClr val="FF3300"/>
              </a:solidFill>
            </a:endParaRPr>
          </a:p>
        </p:txBody>
      </p:sp>
      <p:sp>
        <p:nvSpPr>
          <p:cNvPr id="491751" name="Rectangle 231"/>
          <p:cNvSpPr>
            <a:spLocks noChangeArrowheads="1"/>
          </p:cNvSpPr>
          <p:nvPr/>
        </p:nvSpPr>
        <p:spPr bwMode="auto">
          <a:xfrm>
            <a:off x="7391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solidFill>
                  <a:srgbClr val="FF3300"/>
                </a:solidFill>
              </a:rPr>
              <a:t>603</a:t>
            </a:r>
            <a:endParaRPr lang="en-US" sz="1000" baseline="30000">
              <a:solidFill>
                <a:srgbClr val="FF3300"/>
              </a:solidFill>
            </a:endParaRPr>
          </a:p>
        </p:txBody>
      </p:sp>
      <p:sp>
        <p:nvSpPr>
          <p:cNvPr id="491752" name="Rectangle 232"/>
          <p:cNvSpPr>
            <a:spLocks noChangeArrowheads="1"/>
          </p:cNvSpPr>
          <p:nvPr/>
        </p:nvSpPr>
        <p:spPr bwMode="auto">
          <a:xfrm>
            <a:off x="7772400" y="56388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solidFill>
                  <a:srgbClr val="FF3300"/>
                </a:solidFill>
              </a:rPr>
              <a:t>523</a:t>
            </a:r>
            <a:endParaRPr lang="en-US" sz="1000" baseline="30000">
              <a:solidFill>
                <a:srgbClr val="FF3300"/>
              </a:solidFill>
            </a:endParaRPr>
          </a:p>
        </p:txBody>
      </p:sp>
      <p:sp>
        <p:nvSpPr>
          <p:cNvPr id="491753" name="Rectangle 233"/>
          <p:cNvSpPr>
            <a:spLocks noChangeArrowheads="1"/>
          </p:cNvSpPr>
          <p:nvPr/>
        </p:nvSpPr>
        <p:spPr bwMode="auto">
          <a:xfrm>
            <a:off x="2819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solidFill>
                  <a:srgbClr val="FF3300"/>
                </a:solidFill>
              </a:rPr>
              <a:t>587</a:t>
            </a:r>
            <a:endParaRPr lang="en-US" sz="1000" baseline="30000">
              <a:solidFill>
                <a:srgbClr val="FF3300"/>
              </a:solidFill>
            </a:endParaRPr>
          </a:p>
        </p:txBody>
      </p:sp>
      <p:sp>
        <p:nvSpPr>
          <p:cNvPr id="491754" name="Rectangle 234"/>
          <p:cNvSpPr>
            <a:spLocks noChangeArrowheads="1"/>
          </p:cNvSpPr>
          <p:nvPr/>
        </p:nvSpPr>
        <p:spPr bwMode="auto">
          <a:xfrm>
            <a:off x="3200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solidFill>
                  <a:srgbClr val="FF3300"/>
                </a:solidFill>
              </a:rPr>
              <a:t>570</a:t>
            </a:r>
            <a:endParaRPr lang="en-US" sz="1000" baseline="30000">
              <a:solidFill>
                <a:srgbClr val="FF3300"/>
              </a:solidFill>
            </a:endParaRPr>
          </a:p>
        </p:txBody>
      </p:sp>
      <p:sp>
        <p:nvSpPr>
          <p:cNvPr id="491755" name="Rectangle 235"/>
          <p:cNvSpPr>
            <a:spLocks noChangeArrowheads="1"/>
          </p:cNvSpPr>
          <p:nvPr/>
        </p:nvSpPr>
        <p:spPr bwMode="auto">
          <a:xfrm>
            <a:off x="3581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solidFill>
                  <a:srgbClr val="FF3300"/>
                </a:solidFill>
              </a:rPr>
              <a:t>598</a:t>
            </a:r>
            <a:endParaRPr lang="en-US" sz="1000" baseline="30000">
              <a:solidFill>
                <a:srgbClr val="FF3300"/>
              </a:solidFill>
            </a:endParaRPr>
          </a:p>
        </p:txBody>
      </p:sp>
      <p:sp>
        <p:nvSpPr>
          <p:cNvPr id="491756" name="Rectangle 236"/>
          <p:cNvSpPr>
            <a:spLocks noChangeArrowheads="1"/>
          </p:cNvSpPr>
          <p:nvPr/>
        </p:nvSpPr>
        <p:spPr bwMode="auto">
          <a:xfrm>
            <a:off x="3962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solidFill>
                  <a:srgbClr val="FF3300"/>
                </a:solidFill>
              </a:rPr>
              <a:t>600</a:t>
            </a:r>
            <a:endParaRPr lang="en-US" sz="1000" baseline="30000">
              <a:solidFill>
                <a:srgbClr val="FF3300"/>
              </a:solidFill>
            </a:endParaRPr>
          </a:p>
        </p:txBody>
      </p:sp>
      <p:sp>
        <p:nvSpPr>
          <p:cNvPr id="491757" name="Rectangle 237"/>
          <p:cNvSpPr>
            <a:spLocks noChangeArrowheads="1"/>
          </p:cNvSpPr>
          <p:nvPr/>
        </p:nvSpPr>
        <p:spPr bwMode="auto">
          <a:xfrm>
            <a:off x="4343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solidFill>
                  <a:srgbClr val="FF3300"/>
                </a:solidFill>
              </a:rPr>
              <a:t>585</a:t>
            </a:r>
            <a:endParaRPr lang="en-US" sz="1000" baseline="30000">
              <a:solidFill>
                <a:srgbClr val="FF3300"/>
              </a:solidFill>
            </a:endParaRPr>
          </a:p>
        </p:txBody>
      </p:sp>
      <p:sp>
        <p:nvSpPr>
          <p:cNvPr id="491758" name="Rectangle 238"/>
          <p:cNvSpPr>
            <a:spLocks noChangeArrowheads="1"/>
          </p:cNvSpPr>
          <p:nvPr/>
        </p:nvSpPr>
        <p:spPr bwMode="auto">
          <a:xfrm>
            <a:off x="4724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solidFill>
                  <a:srgbClr val="FF3300"/>
                </a:solidFill>
              </a:rPr>
              <a:t>578</a:t>
            </a:r>
            <a:endParaRPr lang="en-US" sz="1000" baseline="30000">
              <a:solidFill>
                <a:srgbClr val="FF3300"/>
              </a:solidFill>
            </a:endParaRPr>
          </a:p>
        </p:txBody>
      </p:sp>
      <p:sp>
        <p:nvSpPr>
          <p:cNvPr id="491759" name="Rectangle 239"/>
          <p:cNvSpPr>
            <a:spLocks noChangeArrowheads="1"/>
          </p:cNvSpPr>
          <p:nvPr/>
        </p:nvSpPr>
        <p:spPr bwMode="auto">
          <a:xfrm>
            <a:off x="5105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solidFill>
                  <a:srgbClr val="FF3300"/>
                </a:solidFill>
              </a:rPr>
              <a:t>581</a:t>
            </a:r>
            <a:endParaRPr lang="en-US" sz="1000" baseline="30000">
              <a:solidFill>
                <a:srgbClr val="FF3300"/>
              </a:solidFill>
            </a:endParaRPr>
          </a:p>
        </p:txBody>
      </p:sp>
      <p:sp>
        <p:nvSpPr>
          <p:cNvPr id="491760" name="Rectangle 240"/>
          <p:cNvSpPr>
            <a:spLocks noChangeArrowheads="1"/>
          </p:cNvSpPr>
          <p:nvPr/>
        </p:nvSpPr>
        <p:spPr bwMode="auto">
          <a:xfrm>
            <a:off x="5486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solidFill>
                  <a:srgbClr val="FF3300"/>
                </a:solidFill>
              </a:rPr>
              <a:t>601</a:t>
            </a:r>
            <a:endParaRPr lang="en-US" sz="1000" baseline="30000">
              <a:solidFill>
                <a:srgbClr val="FF3300"/>
              </a:solidFill>
            </a:endParaRPr>
          </a:p>
        </p:txBody>
      </p:sp>
      <p:sp>
        <p:nvSpPr>
          <p:cNvPr id="491761" name="Rectangle 241"/>
          <p:cNvSpPr>
            <a:spLocks noChangeArrowheads="1"/>
          </p:cNvSpPr>
          <p:nvPr/>
        </p:nvSpPr>
        <p:spPr bwMode="auto">
          <a:xfrm>
            <a:off x="5867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solidFill>
                  <a:srgbClr val="FF3300"/>
                </a:solidFill>
              </a:rPr>
              <a:t>608</a:t>
            </a:r>
            <a:endParaRPr lang="en-US" sz="1000" baseline="30000">
              <a:solidFill>
                <a:srgbClr val="FF3300"/>
              </a:solidFill>
            </a:endParaRPr>
          </a:p>
        </p:txBody>
      </p:sp>
      <p:sp>
        <p:nvSpPr>
          <p:cNvPr id="491762" name="Rectangle 242"/>
          <p:cNvSpPr>
            <a:spLocks noChangeArrowheads="1"/>
          </p:cNvSpPr>
          <p:nvPr/>
        </p:nvSpPr>
        <p:spPr bwMode="auto">
          <a:xfrm>
            <a:off x="6248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solidFill>
                  <a:srgbClr val="FF3300"/>
                </a:solidFill>
              </a:rPr>
              <a:t>619</a:t>
            </a:r>
            <a:endParaRPr lang="en-US" sz="1000" baseline="30000">
              <a:solidFill>
                <a:srgbClr val="FF3300"/>
              </a:solidFill>
            </a:endParaRPr>
          </a:p>
        </p:txBody>
      </p:sp>
      <p:sp>
        <p:nvSpPr>
          <p:cNvPr id="491763" name="Rectangle 243"/>
          <p:cNvSpPr>
            <a:spLocks noChangeArrowheads="1"/>
          </p:cNvSpPr>
          <p:nvPr/>
        </p:nvSpPr>
        <p:spPr bwMode="auto">
          <a:xfrm>
            <a:off x="6629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solidFill>
                  <a:srgbClr val="FF3300"/>
                </a:solidFill>
              </a:rPr>
              <a:t>627</a:t>
            </a:r>
            <a:endParaRPr lang="en-US" sz="1000" baseline="30000">
              <a:solidFill>
                <a:srgbClr val="FF3300"/>
              </a:solidFill>
            </a:endParaRPr>
          </a:p>
        </p:txBody>
      </p:sp>
      <p:sp>
        <p:nvSpPr>
          <p:cNvPr id="491764" name="Rectangle 244"/>
          <p:cNvSpPr>
            <a:spLocks noChangeArrowheads="1"/>
          </p:cNvSpPr>
          <p:nvPr/>
        </p:nvSpPr>
        <p:spPr bwMode="auto">
          <a:xfrm>
            <a:off x="7010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solidFill>
                  <a:srgbClr val="FF3300"/>
                </a:solidFill>
              </a:rPr>
              <a:t>635</a:t>
            </a:r>
            <a:endParaRPr lang="en-US" sz="1000" baseline="30000">
              <a:solidFill>
                <a:srgbClr val="FF3300"/>
              </a:solidFill>
            </a:endParaRPr>
          </a:p>
        </p:txBody>
      </p:sp>
      <p:sp>
        <p:nvSpPr>
          <p:cNvPr id="491765" name="Rectangle 245"/>
          <p:cNvSpPr>
            <a:spLocks noChangeArrowheads="1"/>
          </p:cNvSpPr>
          <p:nvPr/>
        </p:nvSpPr>
        <p:spPr bwMode="auto">
          <a:xfrm>
            <a:off x="7391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solidFill>
                  <a:srgbClr val="FF3300"/>
                </a:solidFill>
              </a:rPr>
              <a:t>642</a:t>
            </a:r>
            <a:endParaRPr lang="en-US" sz="1000" baseline="30000">
              <a:solidFill>
                <a:srgbClr val="FF3300"/>
              </a:solidFill>
            </a:endParaRPr>
          </a:p>
        </p:txBody>
      </p:sp>
      <p:sp>
        <p:nvSpPr>
          <p:cNvPr id="491766" name="Rectangle 246"/>
          <p:cNvSpPr>
            <a:spLocks noChangeArrowheads="1"/>
          </p:cNvSpPr>
          <p:nvPr/>
        </p:nvSpPr>
        <p:spPr bwMode="auto">
          <a:xfrm>
            <a:off x="7772400" y="61722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69" name="Rectangle 249"/>
          <p:cNvSpPr>
            <a:spLocks noChangeArrowheads="1"/>
          </p:cNvSpPr>
          <p:nvPr/>
        </p:nvSpPr>
        <p:spPr bwMode="auto">
          <a:xfrm>
            <a:off x="4724400" y="4645025"/>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72" name="Rectangle 252"/>
          <p:cNvSpPr>
            <a:spLocks noChangeArrowheads="1"/>
          </p:cNvSpPr>
          <p:nvPr/>
        </p:nvSpPr>
        <p:spPr bwMode="auto">
          <a:xfrm>
            <a:off x="4725988" y="4648200"/>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Ds</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82" name="Rectangle 262"/>
          <p:cNvSpPr>
            <a:spLocks noChangeArrowheads="1"/>
          </p:cNvSpPr>
          <p:nvPr/>
        </p:nvSpPr>
        <p:spPr bwMode="auto">
          <a:xfrm>
            <a:off x="5105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3" name="Rectangle 263"/>
          <p:cNvSpPr>
            <a:spLocks noChangeArrowheads="1"/>
          </p:cNvSpPr>
          <p:nvPr/>
        </p:nvSpPr>
        <p:spPr bwMode="auto">
          <a:xfrm>
            <a:off x="5486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4" name="Rectangle 264"/>
          <p:cNvSpPr>
            <a:spLocks noChangeArrowheads="1"/>
          </p:cNvSpPr>
          <p:nvPr/>
        </p:nvSpPr>
        <p:spPr bwMode="auto">
          <a:xfrm>
            <a:off x="5867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5" name="Rectangle 265"/>
          <p:cNvSpPr>
            <a:spLocks noChangeArrowheads="1"/>
          </p:cNvSpPr>
          <p:nvPr/>
        </p:nvSpPr>
        <p:spPr bwMode="auto">
          <a:xfrm>
            <a:off x="6248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6" name="Rectangle 266"/>
          <p:cNvSpPr>
            <a:spLocks noChangeArrowheads="1"/>
          </p:cNvSpPr>
          <p:nvPr/>
        </p:nvSpPr>
        <p:spPr bwMode="auto">
          <a:xfrm>
            <a:off x="6629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7" name="Rectangle 267"/>
          <p:cNvSpPr>
            <a:spLocks noChangeArrowheads="1"/>
          </p:cNvSpPr>
          <p:nvPr/>
        </p:nvSpPr>
        <p:spPr bwMode="auto">
          <a:xfrm>
            <a:off x="7010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8" name="Rectangle 268"/>
          <p:cNvSpPr>
            <a:spLocks noChangeArrowheads="1"/>
          </p:cNvSpPr>
          <p:nvPr/>
        </p:nvSpPr>
        <p:spPr bwMode="auto">
          <a:xfrm>
            <a:off x="7391400" y="4646613"/>
            <a:ext cx="381000" cy="533400"/>
          </a:xfrm>
          <a:prstGeom prst="rect">
            <a:avLst/>
          </a:prstGeom>
          <a:solidFill>
            <a:schemeClr val="bg1">
              <a:alpha val="50000"/>
            </a:schemeClr>
          </a:solidFill>
          <a:ln w="9525">
            <a:solidFill>
              <a:schemeClr val="tx1"/>
            </a:solidFill>
            <a:miter lim="800000"/>
            <a:headEnd/>
            <a:tailEnd/>
          </a:ln>
          <a:effectLst/>
        </p:spPr>
        <p:txBody>
          <a:bodyPr wrap="none" anchor="ctr"/>
          <a:lstStyle/>
          <a:p>
            <a:endParaRPr lang="en-US"/>
          </a:p>
        </p:txBody>
      </p:sp>
      <p:sp>
        <p:nvSpPr>
          <p:cNvPr id="491789" name="Rectangle 269"/>
          <p:cNvSpPr>
            <a:spLocks noChangeArrowheads="1"/>
          </p:cNvSpPr>
          <p:nvPr/>
        </p:nvSpPr>
        <p:spPr bwMode="auto">
          <a:xfrm>
            <a:off x="7772400" y="4646613"/>
            <a:ext cx="381000" cy="533400"/>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491790" name="Rectangle 270"/>
          <p:cNvSpPr>
            <a:spLocks noChangeArrowheads="1"/>
          </p:cNvSpPr>
          <p:nvPr/>
        </p:nvSpPr>
        <p:spPr bwMode="auto">
          <a:xfrm>
            <a:off x="5486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Uub</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91" name="Rectangle 271"/>
          <p:cNvSpPr>
            <a:spLocks noChangeArrowheads="1"/>
          </p:cNvSpPr>
          <p:nvPr/>
        </p:nvSpPr>
        <p:spPr bwMode="auto">
          <a:xfrm>
            <a:off x="5867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Uut</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92" name="Rectangle 272"/>
          <p:cNvSpPr>
            <a:spLocks noChangeArrowheads="1"/>
          </p:cNvSpPr>
          <p:nvPr/>
        </p:nvSpPr>
        <p:spPr bwMode="auto">
          <a:xfrm>
            <a:off x="6248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Uuq</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93" name="Rectangle 273"/>
          <p:cNvSpPr>
            <a:spLocks noChangeArrowheads="1"/>
          </p:cNvSpPr>
          <p:nvPr/>
        </p:nvSpPr>
        <p:spPr bwMode="auto">
          <a:xfrm>
            <a:off x="6629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Uup</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94" name="Rectangle 274"/>
          <p:cNvSpPr>
            <a:spLocks noChangeArrowheads="1"/>
          </p:cNvSpPr>
          <p:nvPr/>
        </p:nvSpPr>
        <p:spPr bwMode="auto">
          <a:xfrm>
            <a:off x="5105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Uuu</a:t>
            </a:r>
            <a:endParaRPr lang="en-US" sz="1000"/>
          </a:p>
          <a:p>
            <a:pPr algn="ctr"/>
            <a:endParaRPr lang="en-US" sz="1000"/>
          </a:p>
          <a:p>
            <a:pPr algn="ctr"/>
            <a:r>
              <a:rPr lang="en-US" sz="1000">
                <a:solidFill>
                  <a:srgbClr val="FF3300"/>
                </a:solidFill>
              </a:rPr>
              <a:t>--</a:t>
            </a:r>
            <a:endParaRPr lang="en-US" sz="1000" baseline="30000">
              <a:solidFill>
                <a:srgbClr val="FF3300"/>
              </a:solidFill>
            </a:endParaRPr>
          </a:p>
        </p:txBody>
      </p:sp>
      <p:sp>
        <p:nvSpPr>
          <p:cNvPr id="491795" name="Rectangle 275"/>
          <p:cNvSpPr>
            <a:spLocks noChangeArrowheads="1"/>
          </p:cNvSpPr>
          <p:nvPr/>
        </p:nvSpPr>
        <p:spPr bwMode="auto">
          <a:xfrm>
            <a:off x="7010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solidFill>
                  <a:srgbClr val="FF3300"/>
                </a:solidFill>
              </a:rPr>
              <a:t> </a:t>
            </a:r>
            <a:endParaRPr lang="en-US" sz="1000" baseline="30000">
              <a:solidFill>
                <a:srgbClr val="FF3300"/>
              </a:solidFill>
            </a:endParaRPr>
          </a:p>
        </p:txBody>
      </p:sp>
      <p:sp>
        <p:nvSpPr>
          <p:cNvPr id="491796" name="Rectangle 276"/>
          <p:cNvSpPr>
            <a:spLocks noChangeArrowheads="1"/>
          </p:cNvSpPr>
          <p:nvPr/>
        </p:nvSpPr>
        <p:spPr bwMode="auto">
          <a:xfrm>
            <a:off x="7391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solidFill>
                  <a:srgbClr val="FF3300"/>
                </a:solidFill>
              </a:rPr>
              <a:t> </a:t>
            </a:r>
          </a:p>
        </p:txBody>
      </p:sp>
      <p:sp>
        <p:nvSpPr>
          <p:cNvPr id="491797" name="Rectangle 277"/>
          <p:cNvSpPr>
            <a:spLocks noChangeArrowheads="1"/>
          </p:cNvSpPr>
          <p:nvPr/>
        </p:nvSpPr>
        <p:spPr bwMode="auto">
          <a:xfrm>
            <a:off x="7772400" y="4646613"/>
            <a:ext cx="381000" cy="533400"/>
          </a:xfrm>
          <a:prstGeom prst="rect">
            <a:avLst/>
          </a:prstGeom>
          <a:solidFill>
            <a:srgbClr val="E7CFB7">
              <a:alpha val="53999"/>
            </a:srgbClr>
          </a:solidFill>
          <a:ln w="9525">
            <a:solidFill>
              <a:schemeClr val="tx1"/>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solidFill>
                  <a:srgbClr val="FF3300"/>
                </a:solidFill>
              </a:rPr>
              <a:t> </a:t>
            </a:r>
          </a:p>
        </p:txBody>
      </p:sp>
      <p:sp>
        <p:nvSpPr>
          <p:cNvPr id="491799" name="Rectangle 279"/>
          <p:cNvSpPr>
            <a:spLocks noChangeArrowheads="1"/>
          </p:cNvSpPr>
          <p:nvPr/>
        </p:nvSpPr>
        <p:spPr bwMode="auto">
          <a:xfrm>
            <a:off x="3200400" y="1524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491800" name="Rectangle 280"/>
          <p:cNvSpPr>
            <a:spLocks noChangeArrowheads="1"/>
          </p:cNvSpPr>
          <p:nvPr/>
        </p:nvSpPr>
        <p:spPr bwMode="auto">
          <a:xfrm>
            <a:off x="3200400" y="1524000"/>
            <a:ext cx="381000" cy="533400"/>
          </a:xfrm>
          <a:prstGeom prst="rect">
            <a:avLst/>
          </a:prstGeom>
          <a:solidFill>
            <a:srgbClr val="E7CFB7">
              <a:alpha val="50000"/>
            </a:srgbClr>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solidFill>
                  <a:srgbClr val="FF3300"/>
                </a:solidFill>
              </a:rPr>
              <a:t>738</a:t>
            </a:r>
            <a:endParaRPr lang="en-US" sz="1000" baseline="30000">
              <a:solidFill>
                <a:srgbClr val="FF3300"/>
              </a:solidFill>
            </a:endParaRPr>
          </a:p>
        </p:txBody>
      </p:sp>
      <p:sp>
        <p:nvSpPr>
          <p:cNvPr id="491801" name="Line 281"/>
          <p:cNvSpPr>
            <a:spLocks noChangeShapeType="1"/>
          </p:cNvSpPr>
          <p:nvPr/>
        </p:nvSpPr>
        <p:spPr bwMode="auto">
          <a:xfrm>
            <a:off x="3581400" y="1676400"/>
            <a:ext cx="228600" cy="0"/>
          </a:xfrm>
          <a:prstGeom prst="line">
            <a:avLst/>
          </a:prstGeom>
          <a:noFill/>
          <a:ln w="9525">
            <a:solidFill>
              <a:schemeClr val="tx1"/>
            </a:solidFill>
            <a:round/>
            <a:headEnd/>
            <a:tailEnd/>
          </a:ln>
          <a:effectLst/>
        </p:spPr>
        <p:txBody>
          <a:bodyPr/>
          <a:lstStyle/>
          <a:p>
            <a:endParaRPr lang="en-US"/>
          </a:p>
        </p:txBody>
      </p:sp>
      <p:sp>
        <p:nvSpPr>
          <p:cNvPr id="491802" name="Text Box 282"/>
          <p:cNvSpPr txBox="1">
            <a:spLocks noChangeArrowheads="1"/>
          </p:cNvSpPr>
          <p:nvPr/>
        </p:nvSpPr>
        <p:spPr bwMode="auto">
          <a:xfrm>
            <a:off x="3757613" y="1503363"/>
            <a:ext cx="1697037" cy="822325"/>
          </a:xfrm>
          <a:prstGeom prst="rect">
            <a:avLst/>
          </a:prstGeom>
          <a:noFill/>
          <a:ln w="9525">
            <a:noFill/>
            <a:miter lim="800000"/>
            <a:headEnd/>
            <a:tailEnd/>
          </a:ln>
          <a:effectLst/>
        </p:spPr>
        <p:txBody>
          <a:bodyPr wrap="none">
            <a:spAutoFit/>
          </a:bodyPr>
          <a:lstStyle/>
          <a:p>
            <a:r>
              <a:rPr lang="en-US" sz="1200"/>
              <a:t>Symbol</a:t>
            </a:r>
          </a:p>
          <a:p>
            <a:endParaRPr lang="en-US" sz="1200"/>
          </a:p>
          <a:p>
            <a:r>
              <a:rPr lang="en-US" sz="1200"/>
              <a:t>First Ionization Energy</a:t>
            </a:r>
          </a:p>
          <a:p>
            <a:r>
              <a:rPr lang="en-US" sz="1200"/>
              <a:t>           (kJ/mol)</a:t>
            </a:r>
          </a:p>
        </p:txBody>
      </p:sp>
      <p:sp>
        <p:nvSpPr>
          <p:cNvPr id="491803" name="Line 283"/>
          <p:cNvSpPr>
            <a:spLocks noChangeShapeType="1"/>
          </p:cNvSpPr>
          <p:nvPr/>
        </p:nvSpPr>
        <p:spPr bwMode="auto">
          <a:xfrm>
            <a:off x="3581400" y="1981200"/>
            <a:ext cx="228600" cy="0"/>
          </a:xfrm>
          <a:prstGeom prst="line">
            <a:avLst/>
          </a:prstGeom>
          <a:noFill/>
          <a:ln w="9525">
            <a:solidFill>
              <a:schemeClr val="tx1"/>
            </a:solidFill>
            <a:round/>
            <a:headEnd/>
            <a:tailEnd/>
          </a:ln>
          <a:effectLst/>
        </p:spPr>
        <p:txBody>
          <a:bodyPr/>
          <a:lstStyle/>
          <a:p>
            <a:endParaRPr lang="en-US"/>
          </a:p>
        </p:txBody>
      </p:sp>
      <p:sp>
        <p:nvSpPr>
          <p:cNvPr id="491804" name="Text Box 284"/>
          <p:cNvSpPr txBox="1">
            <a:spLocks noChangeArrowheads="1"/>
          </p:cNvSpPr>
          <p:nvPr/>
        </p:nvSpPr>
        <p:spPr bwMode="auto">
          <a:xfrm>
            <a:off x="4013200" y="2747963"/>
            <a:ext cx="268288" cy="274637"/>
          </a:xfrm>
          <a:prstGeom prst="rect">
            <a:avLst/>
          </a:prstGeom>
          <a:noFill/>
          <a:ln w="9525">
            <a:noFill/>
            <a:miter lim="800000"/>
            <a:headEnd/>
            <a:tailEnd/>
          </a:ln>
          <a:effectLst/>
        </p:spPr>
        <p:txBody>
          <a:bodyPr wrap="none">
            <a:spAutoFit/>
          </a:bodyPr>
          <a:lstStyle/>
          <a:p>
            <a:r>
              <a:rPr lang="en-US" sz="1200"/>
              <a:t>8</a:t>
            </a:r>
          </a:p>
        </p:txBody>
      </p:sp>
      <p:sp>
        <p:nvSpPr>
          <p:cNvPr id="491805" name="Text Box 285"/>
          <p:cNvSpPr txBox="1">
            <a:spLocks noChangeArrowheads="1"/>
          </p:cNvSpPr>
          <p:nvPr/>
        </p:nvSpPr>
        <p:spPr bwMode="auto">
          <a:xfrm>
            <a:off x="4732338" y="2747963"/>
            <a:ext cx="352425" cy="274637"/>
          </a:xfrm>
          <a:prstGeom prst="rect">
            <a:avLst/>
          </a:prstGeom>
          <a:noFill/>
          <a:ln w="9525">
            <a:noFill/>
            <a:miter lim="800000"/>
            <a:headEnd/>
            <a:tailEnd/>
          </a:ln>
          <a:effectLst/>
        </p:spPr>
        <p:txBody>
          <a:bodyPr wrap="none">
            <a:spAutoFit/>
          </a:bodyPr>
          <a:lstStyle/>
          <a:p>
            <a:r>
              <a:rPr lang="en-US" sz="1200"/>
              <a:t>10</a:t>
            </a:r>
          </a:p>
        </p:txBody>
      </p:sp>
      <p:sp>
        <p:nvSpPr>
          <p:cNvPr id="491806" name="Rectangle 286">
            <a:hlinkClick r:id="rId4" tooltip="Wikipedia -  I O N I Z A T I O N   POTENTIAL"/>
          </p:cNvPr>
          <p:cNvSpPr>
            <a:spLocks noChangeArrowheads="1"/>
          </p:cNvSpPr>
          <p:nvPr/>
        </p:nvSpPr>
        <p:spPr bwMode="auto">
          <a:xfrm>
            <a:off x="2220913" y="595313"/>
            <a:ext cx="4876800" cy="565150"/>
          </a:xfrm>
          <a:prstGeom prst="rect">
            <a:avLst/>
          </a:prstGeom>
          <a:noFill/>
          <a:ln w="9525">
            <a:no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p:txBody>
          <a:bodyPr/>
          <a:lstStyle/>
          <a:p>
            <a:r>
              <a:rPr lang="en-US" sz="3600"/>
              <a:t>First Ionization Energies</a:t>
            </a:r>
            <a:br>
              <a:rPr lang="en-US" sz="3600"/>
            </a:br>
            <a:r>
              <a:rPr lang="en-US" sz="2800"/>
              <a:t>(in kilojoules per mole)</a:t>
            </a:r>
            <a:endParaRPr lang="en-US" sz="3600"/>
          </a:p>
        </p:txBody>
      </p:sp>
      <p:sp>
        <p:nvSpPr>
          <p:cNvPr id="319491" name="Text Box 3"/>
          <p:cNvSpPr txBox="1">
            <a:spLocks noChangeArrowheads="1"/>
          </p:cNvSpPr>
          <p:nvPr/>
        </p:nvSpPr>
        <p:spPr bwMode="auto">
          <a:xfrm>
            <a:off x="630238" y="1981200"/>
            <a:ext cx="882650" cy="731838"/>
          </a:xfrm>
          <a:prstGeom prst="rect">
            <a:avLst/>
          </a:prstGeom>
          <a:noFill/>
          <a:ln w="9525">
            <a:noFill/>
            <a:miter lim="800000"/>
            <a:headEnd/>
            <a:tailEnd/>
          </a:ln>
          <a:effectLst/>
        </p:spPr>
        <p:txBody>
          <a:bodyPr wrap="none">
            <a:spAutoFit/>
          </a:bodyPr>
          <a:lstStyle/>
          <a:p>
            <a:pPr algn="ctr"/>
            <a:r>
              <a:rPr lang="en-US" sz="2400" b="1"/>
              <a:t>H</a:t>
            </a:r>
          </a:p>
          <a:p>
            <a:pPr algn="ctr"/>
            <a:r>
              <a:rPr lang="en-US"/>
              <a:t>1312.1</a:t>
            </a:r>
          </a:p>
        </p:txBody>
      </p:sp>
      <p:sp>
        <p:nvSpPr>
          <p:cNvPr id="319492" name="Text Box 4"/>
          <p:cNvSpPr txBox="1">
            <a:spLocks noChangeArrowheads="1"/>
          </p:cNvSpPr>
          <p:nvPr/>
        </p:nvSpPr>
        <p:spPr bwMode="auto">
          <a:xfrm>
            <a:off x="673100" y="2809875"/>
            <a:ext cx="755650" cy="731838"/>
          </a:xfrm>
          <a:prstGeom prst="rect">
            <a:avLst/>
          </a:prstGeom>
          <a:noFill/>
          <a:ln w="9525">
            <a:noFill/>
            <a:miter lim="800000"/>
            <a:headEnd/>
            <a:tailEnd/>
          </a:ln>
          <a:effectLst/>
        </p:spPr>
        <p:txBody>
          <a:bodyPr wrap="none">
            <a:spAutoFit/>
          </a:bodyPr>
          <a:lstStyle/>
          <a:p>
            <a:pPr algn="ctr"/>
            <a:r>
              <a:rPr lang="en-US" sz="2400" b="1"/>
              <a:t>Li</a:t>
            </a:r>
          </a:p>
          <a:p>
            <a:pPr algn="ctr"/>
            <a:r>
              <a:rPr lang="en-US"/>
              <a:t>520.3</a:t>
            </a:r>
          </a:p>
        </p:txBody>
      </p:sp>
      <p:sp>
        <p:nvSpPr>
          <p:cNvPr id="319493" name="Text Box 5"/>
          <p:cNvSpPr txBox="1">
            <a:spLocks noChangeArrowheads="1"/>
          </p:cNvSpPr>
          <p:nvPr/>
        </p:nvSpPr>
        <p:spPr bwMode="auto">
          <a:xfrm>
            <a:off x="673100" y="3724275"/>
            <a:ext cx="755650" cy="731838"/>
          </a:xfrm>
          <a:prstGeom prst="rect">
            <a:avLst/>
          </a:prstGeom>
          <a:noFill/>
          <a:ln w="9525">
            <a:noFill/>
            <a:miter lim="800000"/>
            <a:headEnd/>
            <a:tailEnd/>
          </a:ln>
          <a:effectLst/>
        </p:spPr>
        <p:txBody>
          <a:bodyPr wrap="none">
            <a:spAutoFit/>
          </a:bodyPr>
          <a:lstStyle/>
          <a:p>
            <a:pPr algn="ctr"/>
            <a:r>
              <a:rPr lang="en-US" sz="2400" b="1"/>
              <a:t>Na</a:t>
            </a:r>
          </a:p>
          <a:p>
            <a:pPr algn="ctr"/>
            <a:r>
              <a:rPr lang="en-US"/>
              <a:t>495.9</a:t>
            </a:r>
          </a:p>
        </p:txBody>
      </p:sp>
      <p:sp>
        <p:nvSpPr>
          <p:cNvPr id="319494" name="Text Box 6"/>
          <p:cNvSpPr txBox="1">
            <a:spLocks noChangeArrowheads="1"/>
          </p:cNvSpPr>
          <p:nvPr/>
        </p:nvSpPr>
        <p:spPr bwMode="auto">
          <a:xfrm>
            <a:off x="673100" y="4562475"/>
            <a:ext cx="755650" cy="731838"/>
          </a:xfrm>
          <a:prstGeom prst="rect">
            <a:avLst/>
          </a:prstGeom>
          <a:noFill/>
          <a:ln w="9525">
            <a:noFill/>
            <a:miter lim="800000"/>
            <a:headEnd/>
            <a:tailEnd/>
          </a:ln>
          <a:effectLst/>
        </p:spPr>
        <p:txBody>
          <a:bodyPr wrap="none">
            <a:spAutoFit/>
          </a:bodyPr>
          <a:lstStyle/>
          <a:p>
            <a:pPr algn="ctr"/>
            <a:r>
              <a:rPr lang="en-US" sz="2400" b="1"/>
              <a:t>K</a:t>
            </a:r>
          </a:p>
          <a:p>
            <a:pPr algn="ctr"/>
            <a:r>
              <a:rPr lang="en-US"/>
              <a:t>418.9</a:t>
            </a:r>
          </a:p>
        </p:txBody>
      </p:sp>
      <p:sp>
        <p:nvSpPr>
          <p:cNvPr id="319495" name="Text Box 7"/>
          <p:cNvSpPr txBox="1">
            <a:spLocks noChangeArrowheads="1"/>
          </p:cNvSpPr>
          <p:nvPr/>
        </p:nvSpPr>
        <p:spPr bwMode="auto">
          <a:xfrm>
            <a:off x="1695450" y="2809875"/>
            <a:ext cx="755650" cy="731838"/>
          </a:xfrm>
          <a:prstGeom prst="rect">
            <a:avLst/>
          </a:prstGeom>
          <a:noFill/>
          <a:ln w="9525">
            <a:noFill/>
            <a:miter lim="800000"/>
            <a:headEnd/>
            <a:tailEnd/>
          </a:ln>
          <a:effectLst/>
        </p:spPr>
        <p:txBody>
          <a:bodyPr wrap="none">
            <a:spAutoFit/>
          </a:bodyPr>
          <a:lstStyle/>
          <a:p>
            <a:pPr algn="ctr"/>
            <a:r>
              <a:rPr lang="en-US" sz="2400" b="1"/>
              <a:t>Be</a:t>
            </a:r>
          </a:p>
          <a:p>
            <a:pPr algn="ctr"/>
            <a:r>
              <a:rPr lang="en-US"/>
              <a:t>899.5</a:t>
            </a:r>
          </a:p>
        </p:txBody>
      </p:sp>
      <p:sp>
        <p:nvSpPr>
          <p:cNvPr id="319496" name="Text Box 8"/>
          <p:cNvSpPr txBox="1">
            <a:spLocks noChangeArrowheads="1"/>
          </p:cNvSpPr>
          <p:nvPr/>
        </p:nvSpPr>
        <p:spPr bwMode="auto">
          <a:xfrm>
            <a:off x="1695450" y="3724275"/>
            <a:ext cx="755650" cy="731838"/>
          </a:xfrm>
          <a:prstGeom prst="rect">
            <a:avLst/>
          </a:prstGeom>
          <a:noFill/>
          <a:ln w="9525">
            <a:noFill/>
            <a:miter lim="800000"/>
            <a:headEnd/>
            <a:tailEnd/>
          </a:ln>
          <a:effectLst/>
        </p:spPr>
        <p:txBody>
          <a:bodyPr wrap="none">
            <a:spAutoFit/>
          </a:bodyPr>
          <a:lstStyle/>
          <a:p>
            <a:pPr algn="ctr"/>
            <a:r>
              <a:rPr lang="en-US" sz="2400" b="1"/>
              <a:t>Mg</a:t>
            </a:r>
          </a:p>
          <a:p>
            <a:pPr algn="ctr"/>
            <a:r>
              <a:rPr lang="en-US"/>
              <a:t>737.8</a:t>
            </a:r>
          </a:p>
        </p:txBody>
      </p:sp>
      <p:sp>
        <p:nvSpPr>
          <p:cNvPr id="319497" name="Text Box 9"/>
          <p:cNvSpPr txBox="1">
            <a:spLocks noChangeArrowheads="1"/>
          </p:cNvSpPr>
          <p:nvPr/>
        </p:nvSpPr>
        <p:spPr bwMode="auto">
          <a:xfrm>
            <a:off x="1695450" y="4562475"/>
            <a:ext cx="755650" cy="731838"/>
          </a:xfrm>
          <a:prstGeom prst="rect">
            <a:avLst/>
          </a:prstGeom>
          <a:noFill/>
          <a:ln w="9525">
            <a:noFill/>
            <a:miter lim="800000"/>
            <a:headEnd/>
            <a:tailEnd/>
          </a:ln>
          <a:effectLst/>
        </p:spPr>
        <p:txBody>
          <a:bodyPr wrap="none">
            <a:spAutoFit/>
          </a:bodyPr>
          <a:lstStyle/>
          <a:p>
            <a:pPr algn="ctr"/>
            <a:r>
              <a:rPr lang="en-US" sz="2400" b="1"/>
              <a:t>Ca</a:t>
            </a:r>
          </a:p>
          <a:p>
            <a:pPr algn="ctr"/>
            <a:r>
              <a:rPr lang="en-US"/>
              <a:t>589.9</a:t>
            </a:r>
          </a:p>
        </p:txBody>
      </p:sp>
      <p:sp>
        <p:nvSpPr>
          <p:cNvPr id="319498" name="Text Box 10"/>
          <p:cNvSpPr txBox="1">
            <a:spLocks noChangeArrowheads="1"/>
          </p:cNvSpPr>
          <p:nvPr/>
        </p:nvSpPr>
        <p:spPr bwMode="auto">
          <a:xfrm>
            <a:off x="2730500" y="2809875"/>
            <a:ext cx="755650" cy="731838"/>
          </a:xfrm>
          <a:prstGeom prst="rect">
            <a:avLst/>
          </a:prstGeom>
          <a:noFill/>
          <a:ln w="9525">
            <a:noFill/>
            <a:miter lim="800000"/>
            <a:headEnd/>
            <a:tailEnd/>
          </a:ln>
          <a:effectLst/>
        </p:spPr>
        <p:txBody>
          <a:bodyPr wrap="none">
            <a:spAutoFit/>
          </a:bodyPr>
          <a:lstStyle/>
          <a:p>
            <a:pPr algn="ctr"/>
            <a:r>
              <a:rPr lang="en-US" sz="2400" b="1"/>
              <a:t>B</a:t>
            </a:r>
          </a:p>
          <a:p>
            <a:pPr algn="ctr"/>
            <a:r>
              <a:rPr lang="en-US"/>
              <a:t>800.7</a:t>
            </a:r>
          </a:p>
        </p:txBody>
      </p:sp>
      <p:sp>
        <p:nvSpPr>
          <p:cNvPr id="319499" name="Text Box 11"/>
          <p:cNvSpPr txBox="1">
            <a:spLocks noChangeArrowheads="1"/>
          </p:cNvSpPr>
          <p:nvPr/>
        </p:nvSpPr>
        <p:spPr bwMode="auto">
          <a:xfrm>
            <a:off x="2730500" y="3724275"/>
            <a:ext cx="755650" cy="731838"/>
          </a:xfrm>
          <a:prstGeom prst="rect">
            <a:avLst/>
          </a:prstGeom>
          <a:noFill/>
          <a:ln w="9525">
            <a:noFill/>
            <a:miter lim="800000"/>
            <a:headEnd/>
            <a:tailEnd/>
          </a:ln>
          <a:effectLst/>
        </p:spPr>
        <p:txBody>
          <a:bodyPr wrap="none">
            <a:spAutoFit/>
          </a:bodyPr>
          <a:lstStyle/>
          <a:p>
            <a:pPr algn="ctr"/>
            <a:r>
              <a:rPr lang="en-US" sz="2400" b="1"/>
              <a:t>Al</a:t>
            </a:r>
          </a:p>
          <a:p>
            <a:pPr algn="ctr"/>
            <a:r>
              <a:rPr lang="en-US"/>
              <a:t>577.6</a:t>
            </a:r>
          </a:p>
        </p:txBody>
      </p:sp>
      <p:sp>
        <p:nvSpPr>
          <p:cNvPr id="319500" name="Text Box 12"/>
          <p:cNvSpPr txBox="1">
            <a:spLocks noChangeArrowheads="1"/>
          </p:cNvSpPr>
          <p:nvPr/>
        </p:nvSpPr>
        <p:spPr bwMode="auto">
          <a:xfrm>
            <a:off x="2730500" y="4562475"/>
            <a:ext cx="755650" cy="731838"/>
          </a:xfrm>
          <a:prstGeom prst="rect">
            <a:avLst/>
          </a:prstGeom>
          <a:noFill/>
          <a:ln w="9525">
            <a:noFill/>
            <a:miter lim="800000"/>
            <a:headEnd/>
            <a:tailEnd/>
          </a:ln>
          <a:effectLst/>
        </p:spPr>
        <p:txBody>
          <a:bodyPr wrap="none">
            <a:spAutoFit/>
          </a:bodyPr>
          <a:lstStyle/>
          <a:p>
            <a:pPr algn="ctr"/>
            <a:r>
              <a:rPr lang="en-US" sz="2400" b="1"/>
              <a:t>Ga</a:t>
            </a:r>
          </a:p>
          <a:p>
            <a:pPr algn="ctr"/>
            <a:r>
              <a:rPr lang="en-US"/>
              <a:t>578.6</a:t>
            </a:r>
          </a:p>
        </p:txBody>
      </p:sp>
      <p:sp>
        <p:nvSpPr>
          <p:cNvPr id="319501" name="Text Box 13"/>
          <p:cNvSpPr txBox="1">
            <a:spLocks noChangeArrowheads="1"/>
          </p:cNvSpPr>
          <p:nvPr/>
        </p:nvSpPr>
        <p:spPr bwMode="auto">
          <a:xfrm>
            <a:off x="3689350" y="2809875"/>
            <a:ext cx="882650" cy="731838"/>
          </a:xfrm>
          <a:prstGeom prst="rect">
            <a:avLst/>
          </a:prstGeom>
          <a:noFill/>
          <a:ln w="9525">
            <a:noFill/>
            <a:miter lim="800000"/>
            <a:headEnd/>
            <a:tailEnd/>
          </a:ln>
          <a:effectLst/>
        </p:spPr>
        <p:txBody>
          <a:bodyPr wrap="none">
            <a:spAutoFit/>
          </a:bodyPr>
          <a:lstStyle/>
          <a:p>
            <a:pPr algn="ctr"/>
            <a:r>
              <a:rPr lang="en-US" sz="2400" b="1"/>
              <a:t>C</a:t>
            </a:r>
          </a:p>
          <a:p>
            <a:pPr algn="ctr"/>
            <a:r>
              <a:rPr lang="en-US"/>
              <a:t>1086.5</a:t>
            </a:r>
          </a:p>
        </p:txBody>
      </p:sp>
      <p:sp>
        <p:nvSpPr>
          <p:cNvPr id="319502" name="Text Box 14"/>
          <p:cNvSpPr txBox="1">
            <a:spLocks noChangeArrowheads="1"/>
          </p:cNvSpPr>
          <p:nvPr/>
        </p:nvSpPr>
        <p:spPr bwMode="auto">
          <a:xfrm>
            <a:off x="3752850" y="3724275"/>
            <a:ext cx="755650" cy="731838"/>
          </a:xfrm>
          <a:prstGeom prst="rect">
            <a:avLst/>
          </a:prstGeom>
          <a:noFill/>
          <a:ln w="9525">
            <a:noFill/>
            <a:miter lim="800000"/>
            <a:headEnd/>
            <a:tailEnd/>
          </a:ln>
          <a:effectLst/>
        </p:spPr>
        <p:txBody>
          <a:bodyPr wrap="none">
            <a:spAutoFit/>
          </a:bodyPr>
          <a:lstStyle/>
          <a:p>
            <a:pPr algn="ctr"/>
            <a:r>
              <a:rPr lang="en-US" sz="2400" b="1"/>
              <a:t>Si</a:t>
            </a:r>
          </a:p>
          <a:p>
            <a:pPr algn="ctr"/>
            <a:r>
              <a:rPr lang="en-US"/>
              <a:t>786.5</a:t>
            </a:r>
          </a:p>
        </p:txBody>
      </p:sp>
      <p:sp>
        <p:nvSpPr>
          <p:cNvPr id="319503" name="Text Box 15"/>
          <p:cNvSpPr txBox="1">
            <a:spLocks noChangeArrowheads="1"/>
          </p:cNvSpPr>
          <p:nvPr/>
        </p:nvSpPr>
        <p:spPr bwMode="auto">
          <a:xfrm>
            <a:off x="3752850" y="4562475"/>
            <a:ext cx="755650" cy="731838"/>
          </a:xfrm>
          <a:prstGeom prst="rect">
            <a:avLst/>
          </a:prstGeom>
          <a:noFill/>
          <a:ln w="9525">
            <a:noFill/>
            <a:miter lim="800000"/>
            <a:headEnd/>
            <a:tailEnd/>
          </a:ln>
          <a:effectLst/>
        </p:spPr>
        <p:txBody>
          <a:bodyPr wrap="none">
            <a:spAutoFit/>
          </a:bodyPr>
          <a:lstStyle/>
          <a:p>
            <a:pPr algn="ctr"/>
            <a:r>
              <a:rPr lang="en-US" sz="2400" b="1"/>
              <a:t>Ge</a:t>
            </a:r>
          </a:p>
          <a:p>
            <a:pPr algn="ctr"/>
            <a:r>
              <a:rPr lang="en-US"/>
              <a:t>761.2</a:t>
            </a:r>
          </a:p>
        </p:txBody>
      </p:sp>
      <p:sp>
        <p:nvSpPr>
          <p:cNvPr id="319504" name="Text Box 16"/>
          <p:cNvSpPr txBox="1">
            <a:spLocks noChangeArrowheads="1"/>
          </p:cNvSpPr>
          <p:nvPr/>
        </p:nvSpPr>
        <p:spPr bwMode="auto">
          <a:xfrm>
            <a:off x="4648200" y="2809875"/>
            <a:ext cx="882650" cy="731838"/>
          </a:xfrm>
          <a:prstGeom prst="rect">
            <a:avLst/>
          </a:prstGeom>
          <a:noFill/>
          <a:ln w="9525">
            <a:noFill/>
            <a:miter lim="800000"/>
            <a:headEnd/>
            <a:tailEnd/>
          </a:ln>
          <a:effectLst/>
        </p:spPr>
        <p:txBody>
          <a:bodyPr wrap="none">
            <a:spAutoFit/>
          </a:bodyPr>
          <a:lstStyle/>
          <a:p>
            <a:pPr algn="ctr"/>
            <a:r>
              <a:rPr lang="en-US" sz="2400" b="1"/>
              <a:t>N</a:t>
            </a:r>
          </a:p>
          <a:p>
            <a:pPr algn="ctr"/>
            <a:r>
              <a:rPr lang="en-US"/>
              <a:t>1402.4</a:t>
            </a:r>
          </a:p>
        </p:txBody>
      </p:sp>
      <p:sp>
        <p:nvSpPr>
          <p:cNvPr id="319505" name="Text Box 17"/>
          <p:cNvSpPr txBox="1">
            <a:spLocks noChangeArrowheads="1"/>
          </p:cNvSpPr>
          <p:nvPr/>
        </p:nvSpPr>
        <p:spPr bwMode="auto">
          <a:xfrm>
            <a:off x="4648200" y="3724275"/>
            <a:ext cx="882650" cy="731838"/>
          </a:xfrm>
          <a:prstGeom prst="rect">
            <a:avLst/>
          </a:prstGeom>
          <a:noFill/>
          <a:ln w="9525">
            <a:noFill/>
            <a:miter lim="800000"/>
            <a:headEnd/>
            <a:tailEnd/>
          </a:ln>
          <a:effectLst/>
        </p:spPr>
        <p:txBody>
          <a:bodyPr wrap="none">
            <a:spAutoFit/>
          </a:bodyPr>
          <a:lstStyle/>
          <a:p>
            <a:pPr algn="ctr"/>
            <a:r>
              <a:rPr lang="en-US" sz="2400" b="1"/>
              <a:t>P</a:t>
            </a:r>
          </a:p>
          <a:p>
            <a:pPr algn="ctr"/>
            <a:r>
              <a:rPr lang="en-US"/>
              <a:t>1011.8</a:t>
            </a:r>
          </a:p>
        </p:txBody>
      </p:sp>
      <p:sp>
        <p:nvSpPr>
          <p:cNvPr id="319506" name="Text Box 18"/>
          <p:cNvSpPr txBox="1">
            <a:spLocks noChangeArrowheads="1"/>
          </p:cNvSpPr>
          <p:nvPr/>
        </p:nvSpPr>
        <p:spPr bwMode="auto">
          <a:xfrm>
            <a:off x="4711700" y="4562475"/>
            <a:ext cx="755650" cy="731838"/>
          </a:xfrm>
          <a:prstGeom prst="rect">
            <a:avLst/>
          </a:prstGeom>
          <a:noFill/>
          <a:ln w="9525">
            <a:noFill/>
            <a:miter lim="800000"/>
            <a:headEnd/>
            <a:tailEnd/>
          </a:ln>
          <a:effectLst/>
        </p:spPr>
        <p:txBody>
          <a:bodyPr wrap="none">
            <a:spAutoFit/>
          </a:bodyPr>
          <a:lstStyle/>
          <a:p>
            <a:pPr algn="ctr"/>
            <a:r>
              <a:rPr lang="en-US" sz="2400" b="1"/>
              <a:t>As</a:t>
            </a:r>
          </a:p>
          <a:p>
            <a:pPr algn="ctr"/>
            <a:r>
              <a:rPr lang="en-US"/>
              <a:t>946.5</a:t>
            </a:r>
          </a:p>
        </p:txBody>
      </p:sp>
      <p:sp>
        <p:nvSpPr>
          <p:cNvPr id="319507" name="Text Box 19"/>
          <p:cNvSpPr txBox="1">
            <a:spLocks noChangeArrowheads="1"/>
          </p:cNvSpPr>
          <p:nvPr/>
        </p:nvSpPr>
        <p:spPr bwMode="auto">
          <a:xfrm>
            <a:off x="5670550" y="2809875"/>
            <a:ext cx="882650" cy="731838"/>
          </a:xfrm>
          <a:prstGeom prst="rect">
            <a:avLst/>
          </a:prstGeom>
          <a:noFill/>
          <a:ln w="9525">
            <a:noFill/>
            <a:miter lim="800000"/>
            <a:headEnd/>
            <a:tailEnd/>
          </a:ln>
          <a:effectLst/>
        </p:spPr>
        <p:txBody>
          <a:bodyPr wrap="none">
            <a:spAutoFit/>
          </a:bodyPr>
          <a:lstStyle/>
          <a:p>
            <a:pPr algn="ctr"/>
            <a:r>
              <a:rPr lang="en-US" sz="2400" b="1"/>
              <a:t>O</a:t>
            </a:r>
          </a:p>
          <a:p>
            <a:pPr algn="ctr"/>
            <a:r>
              <a:rPr lang="en-US"/>
              <a:t>1314.0</a:t>
            </a:r>
          </a:p>
        </p:txBody>
      </p:sp>
      <p:sp>
        <p:nvSpPr>
          <p:cNvPr id="319508" name="Text Box 20"/>
          <p:cNvSpPr txBox="1">
            <a:spLocks noChangeArrowheads="1"/>
          </p:cNvSpPr>
          <p:nvPr/>
        </p:nvSpPr>
        <p:spPr bwMode="auto">
          <a:xfrm>
            <a:off x="5734050" y="3724275"/>
            <a:ext cx="755650" cy="731838"/>
          </a:xfrm>
          <a:prstGeom prst="rect">
            <a:avLst/>
          </a:prstGeom>
          <a:noFill/>
          <a:ln w="9525">
            <a:noFill/>
            <a:miter lim="800000"/>
            <a:headEnd/>
            <a:tailEnd/>
          </a:ln>
          <a:effectLst/>
        </p:spPr>
        <p:txBody>
          <a:bodyPr wrap="none">
            <a:spAutoFit/>
          </a:bodyPr>
          <a:lstStyle/>
          <a:p>
            <a:pPr algn="ctr"/>
            <a:r>
              <a:rPr lang="en-US" sz="2400" b="1"/>
              <a:t>S</a:t>
            </a:r>
          </a:p>
          <a:p>
            <a:pPr algn="ctr"/>
            <a:r>
              <a:rPr lang="en-US"/>
              <a:t>999.7</a:t>
            </a:r>
          </a:p>
        </p:txBody>
      </p:sp>
      <p:sp>
        <p:nvSpPr>
          <p:cNvPr id="319509" name="Text Box 21"/>
          <p:cNvSpPr txBox="1">
            <a:spLocks noChangeArrowheads="1"/>
          </p:cNvSpPr>
          <p:nvPr/>
        </p:nvSpPr>
        <p:spPr bwMode="auto">
          <a:xfrm>
            <a:off x="5734050" y="4562475"/>
            <a:ext cx="755650" cy="731838"/>
          </a:xfrm>
          <a:prstGeom prst="rect">
            <a:avLst/>
          </a:prstGeom>
          <a:noFill/>
          <a:ln w="9525">
            <a:noFill/>
            <a:miter lim="800000"/>
            <a:headEnd/>
            <a:tailEnd/>
          </a:ln>
          <a:effectLst/>
        </p:spPr>
        <p:txBody>
          <a:bodyPr wrap="none">
            <a:spAutoFit/>
          </a:bodyPr>
          <a:lstStyle/>
          <a:p>
            <a:pPr algn="ctr"/>
            <a:r>
              <a:rPr lang="en-US" sz="2400" b="1"/>
              <a:t>Se</a:t>
            </a:r>
          </a:p>
          <a:p>
            <a:pPr algn="ctr"/>
            <a:r>
              <a:rPr lang="en-US"/>
              <a:t>940.7</a:t>
            </a:r>
          </a:p>
        </p:txBody>
      </p:sp>
      <p:sp>
        <p:nvSpPr>
          <p:cNvPr id="319510" name="Text Box 22"/>
          <p:cNvSpPr txBox="1">
            <a:spLocks noChangeArrowheads="1"/>
          </p:cNvSpPr>
          <p:nvPr/>
        </p:nvSpPr>
        <p:spPr bwMode="auto">
          <a:xfrm>
            <a:off x="6705600" y="2809875"/>
            <a:ext cx="882650" cy="731838"/>
          </a:xfrm>
          <a:prstGeom prst="rect">
            <a:avLst/>
          </a:prstGeom>
          <a:noFill/>
          <a:ln w="9525">
            <a:noFill/>
            <a:miter lim="800000"/>
            <a:headEnd/>
            <a:tailEnd/>
          </a:ln>
          <a:effectLst/>
        </p:spPr>
        <p:txBody>
          <a:bodyPr wrap="none">
            <a:spAutoFit/>
          </a:bodyPr>
          <a:lstStyle/>
          <a:p>
            <a:pPr algn="ctr"/>
            <a:r>
              <a:rPr lang="en-US" sz="2400" b="1"/>
              <a:t>F</a:t>
            </a:r>
          </a:p>
          <a:p>
            <a:pPr algn="ctr"/>
            <a:r>
              <a:rPr lang="en-US"/>
              <a:t>1681.1</a:t>
            </a:r>
          </a:p>
        </p:txBody>
      </p:sp>
      <p:sp>
        <p:nvSpPr>
          <p:cNvPr id="319511" name="Text Box 23"/>
          <p:cNvSpPr txBox="1">
            <a:spLocks noChangeArrowheads="1"/>
          </p:cNvSpPr>
          <p:nvPr/>
        </p:nvSpPr>
        <p:spPr bwMode="auto">
          <a:xfrm>
            <a:off x="6705600" y="3724275"/>
            <a:ext cx="882650" cy="731838"/>
          </a:xfrm>
          <a:prstGeom prst="rect">
            <a:avLst/>
          </a:prstGeom>
          <a:noFill/>
          <a:ln w="9525">
            <a:noFill/>
            <a:miter lim="800000"/>
            <a:headEnd/>
            <a:tailEnd/>
          </a:ln>
          <a:effectLst/>
        </p:spPr>
        <p:txBody>
          <a:bodyPr wrap="none">
            <a:spAutoFit/>
          </a:bodyPr>
          <a:lstStyle/>
          <a:p>
            <a:pPr algn="ctr"/>
            <a:r>
              <a:rPr lang="en-US" sz="2400" b="1"/>
              <a:t>Cl</a:t>
            </a:r>
          </a:p>
          <a:p>
            <a:pPr algn="ctr"/>
            <a:r>
              <a:rPr lang="en-US"/>
              <a:t>1251.2</a:t>
            </a:r>
          </a:p>
        </p:txBody>
      </p:sp>
      <p:sp>
        <p:nvSpPr>
          <p:cNvPr id="319512" name="Text Box 24"/>
          <p:cNvSpPr txBox="1">
            <a:spLocks noChangeArrowheads="1"/>
          </p:cNvSpPr>
          <p:nvPr/>
        </p:nvSpPr>
        <p:spPr bwMode="auto">
          <a:xfrm>
            <a:off x="6705600" y="4562475"/>
            <a:ext cx="882650" cy="731838"/>
          </a:xfrm>
          <a:prstGeom prst="rect">
            <a:avLst/>
          </a:prstGeom>
          <a:noFill/>
          <a:ln w="9525">
            <a:noFill/>
            <a:miter lim="800000"/>
            <a:headEnd/>
            <a:tailEnd/>
          </a:ln>
          <a:effectLst/>
        </p:spPr>
        <p:txBody>
          <a:bodyPr wrap="none">
            <a:spAutoFit/>
          </a:bodyPr>
          <a:lstStyle/>
          <a:p>
            <a:pPr algn="ctr"/>
            <a:r>
              <a:rPr lang="en-US" sz="2400" b="1"/>
              <a:t>Br</a:t>
            </a:r>
          </a:p>
          <a:p>
            <a:pPr algn="ctr"/>
            <a:r>
              <a:rPr lang="en-US"/>
              <a:t>1142.7</a:t>
            </a:r>
          </a:p>
        </p:txBody>
      </p:sp>
      <p:sp>
        <p:nvSpPr>
          <p:cNvPr id="319513" name="Text Box 25"/>
          <p:cNvSpPr txBox="1">
            <a:spLocks noChangeArrowheads="1"/>
          </p:cNvSpPr>
          <p:nvPr/>
        </p:nvSpPr>
        <p:spPr bwMode="auto">
          <a:xfrm>
            <a:off x="7727950" y="2809875"/>
            <a:ext cx="882650" cy="731838"/>
          </a:xfrm>
          <a:prstGeom prst="rect">
            <a:avLst/>
          </a:prstGeom>
          <a:noFill/>
          <a:ln w="9525">
            <a:noFill/>
            <a:miter lim="800000"/>
            <a:headEnd/>
            <a:tailEnd/>
          </a:ln>
          <a:effectLst/>
        </p:spPr>
        <p:txBody>
          <a:bodyPr wrap="none">
            <a:spAutoFit/>
          </a:bodyPr>
          <a:lstStyle/>
          <a:p>
            <a:pPr algn="ctr"/>
            <a:r>
              <a:rPr lang="en-US" sz="2400" b="1"/>
              <a:t>Ne</a:t>
            </a:r>
          </a:p>
          <a:p>
            <a:pPr algn="ctr"/>
            <a:r>
              <a:rPr lang="en-US"/>
              <a:t>2080.8</a:t>
            </a:r>
          </a:p>
        </p:txBody>
      </p:sp>
      <p:sp>
        <p:nvSpPr>
          <p:cNvPr id="319514" name="Text Box 26"/>
          <p:cNvSpPr txBox="1">
            <a:spLocks noChangeArrowheads="1"/>
          </p:cNvSpPr>
          <p:nvPr/>
        </p:nvSpPr>
        <p:spPr bwMode="auto">
          <a:xfrm>
            <a:off x="7727950" y="3724275"/>
            <a:ext cx="882650" cy="731838"/>
          </a:xfrm>
          <a:prstGeom prst="rect">
            <a:avLst/>
          </a:prstGeom>
          <a:noFill/>
          <a:ln w="9525">
            <a:noFill/>
            <a:miter lim="800000"/>
            <a:headEnd/>
            <a:tailEnd/>
          </a:ln>
          <a:effectLst/>
        </p:spPr>
        <p:txBody>
          <a:bodyPr wrap="none">
            <a:spAutoFit/>
          </a:bodyPr>
          <a:lstStyle/>
          <a:p>
            <a:pPr algn="ctr"/>
            <a:r>
              <a:rPr lang="en-US" sz="2400" b="1"/>
              <a:t>Ar</a:t>
            </a:r>
          </a:p>
          <a:p>
            <a:pPr algn="ctr"/>
            <a:r>
              <a:rPr lang="en-US"/>
              <a:t>1520.6</a:t>
            </a:r>
          </a:p>
        </p:txBody>
      </p:sp>
      <p:sp>
        <p:nvSpPr>
          <p:cNvPr id="319515" name="Text Box 27"/>
          <p:cNvSpPr txBox="1">
            <a:spLocks noChangeArrowheads="1"/>
          </p:cNvSpPr>
          <p:nvPr/>
        </p:nvSpPr>
        <p:spPr bwMode="auto">
          <a:xfrm>
            <a:off x="7727950" y="4562475"/>
            <a:ext cx="882650" cy="731838"/>
          </a:xfrm>
          <a:prstGeom prst="rect">
            <a:avLst/>
          </a:prstGeom>
          <a:noFill/>
          <a:ln w="9525">
            <a:noFill/>
            <a:miter lim="800000"/>
            <a:headEnd/>
            <a:tailEnd/>
          </a:ln>
          <a:effectLst/>
        </p:spPr>
        <p:txBody>
          <a:bodyPr wrap="none">
            <a:spAutoFit/>
          </a:bodyPr>
          <a:lstStyle/>
          <a:p>
            <a:pPr algn="ctr"/>
            <a:r>
              <a:rPr lang="en-US" sz="2400" b="1"/>
              <a:t>Kr</a:t>
            </a:r>
          </a:p>
          <a:p>
            <a:pPr algn="ctr"/>
            <a:r>
              <a:rPr lang="en-US"/>
              <a:t>1350.8</a:t>
            </a:r>
          </a:p>
        </p:txBody>
      </p:sp>
      <p:sp>
        <p:nvSpPr>
          <p:cNvPr id="319516" name="Text Box 28"/>
          <p:cNvSpPr txBox="1">
            <a:spLocks noChangeArrowheads="1"/>
          </p:cNvSpPr>
          <p:nvPr/>
        </p:nvSpPr>
        <p:spPr bwMode="auto">
          <a:xfrm>
            <a:off x="7727950" y="2047875"/>
            <a:ext cx="882650" cy="731838"/>
          </a:xfrm>
          <a:prstGeom prst="rect">
            <a:avLst/>
          </a:prstGeom>
          <a:noFill/>
          <a:ln w="9525">
            <a:noFill/>
            <a:miter lim="800000"/>
            <a:headEnd/>
            <a:tailEnd/>
          </a:ln>
          <a:effectLst/>
        </p:spPr>
        <p:txBody>
          <a:bodyPr wrap="none">
            <a:spAutoFit/>
          </a:bodyPr>
          <a:lstStyle/>
          <a:p>
            <a:pPr algn="ctr"/>
            <a:r>
              <a:rPr lang="en-US" sz="2400" b="1"/>
              <a:t>He</a:t>
            </a:r>
          </a:p>
          <a:p>
            <a:pPr algn="ctr"/>
            <a:r>
              <a:rPr lang="en-US"/>
              <a:t>2372.5</a:t>
            </a:r>
          </a:p>
        </p:txBody>
      </p:sp>
      <p:sp>
        <p:nvSpPr>
          <p:cNvPr id="319517" name="Text Box 29"/>
          <p:cNvSpPr txBox="1">
            <a:spLocks noChangeArrowheads="1"/>
          </p:cNvSpPr>
          <p:nvPr/>
        </p:nvSpPr>
        <p:spPr bwMode="auto">
          <a:xfrm>
            <a:off x="673100" y="5476875"/>
            <a:ext cx="755650" cy="731838"/>
          </a:xfrm>
          <a:prstGeom prst="rect">
            <a:avLst/>
          </a:prstGeom>
          <a:noFill/>
          <a:ln w="9525">
            <a:noFill/>
            <a:miter lim="800000"/>
            <a:headEnd/>
            <a:tailEnd/>
          </a:ln>
          <a:effectLst/>
        </p:spPr>
        <p:txBody>
          <a:bodyPr wrap="none">
            <a:spAutoFit/>
          </a:bodyPr>
          <a:lstStyle/>
          <a:p>
            <a:pPr algn="ctr"/>
            <a:r>
              <a:rPr lang="en-US" sz="2400" b="1"/>
              <a:t>Rb</a:t>
            </a:r>
          </a:p>
          <a:p>
            <a:pPr algn="ctr"/>
            <a:r>
              <a:rPr lang="en-US"/>
              <a:t>402.9</a:t>
            </a:r>
          </a:p>
        </p:txBody>
      </p:sp>
      <p:sp>
        <p:nvSpPr>
          <p:cNvPr id="319518" name="Text Box 30"/>
          <p:cNvSpPr txBox="1">
            <a:spLocks noChangeArrowheads="1"/>
          </p:cNvSpPr>
          <p:nvPr/>
        </p:nvSpPr>
        <p:spPr bwMode="auto">
          <a:xfrm>
            <a:off x="1695450" y="5476875"/>
            <a:ext cx="755650" cy="731838"/>
          </a:xfrm>
          <a:prstGeom prst="rect">
            <a:avLst/>
          </a:prstGeom>
          <a:noFill/>
          <a:ln w="9525">
            <a:noFill/>
            <a:miter lim="800000"/>
            <a:headEnd/>
            <a:tailEnd/>
          </a:ln>
          <a:effectLst/>
        </p:spPr>
        <p:txBody>
          <a:bodyPr wrap="none">
            <a:spAutoFit/>
          </a:bodyPr>
          <a:lstStyle/>
          <a:p>
            <a:pPr algn="ctr"/>
            <a:r>
              <a:rPr lang="en-US" sz="2400" b="1"/>
              <a:t>Sr</a:t>
            </a:r>
          </a:p>
          <a:p>
            <a:pPr algn="ctr"/>
            <a:r>
              <a:rPr lang="en-US"/>
              <a:t>549.2</a:t>
            </a:r>
          </a:p>
        </p:txBody>
      </p:sp>
      <p:sp>
        <p:nvSpPr>
          <p:cNvPr id="319519" name="Text Box 31"/>
          <p:cNvSpPr txBox="1">
            <a:spLocks noChangeArrowheads="1"/>
          </p:cNvSpPr>
          <p:nvPr/>
        </p:nvSpPr>
        <p:spPr bwMode="auto">
          <a:xfrm>
            <a:off x="2730500" y="5476875"/>
            <a:ext cx="755650" cy="731838"/>
          </a:xfrm>
          <a:prstGeom prst="rect">
            <a:avLst/>
          </a:prstGeom>
          <a:noFill/>
          <a:ln w="9525">
            <a:noFill/>
            <a:miter lim="800000"/>
            <a:headEnd/>
            <a:tailEnd/>
          </a:ln>
          <a:effectLst/>
        </p:spPr>
        <p:txBody>
          <a:bodyPr wrap="none">
            <a:spAutoFit/>
          </a:bodyPr>
          <a:lstStyle/>
          <a:p>
            <a:pPr algn="ctr"/>
            <a:r>
              <a:rPr lang="en-US" sz="2400" b="1"/>
              <a:t>In</a:t>
            </a:r>
          </a:p>
          <a:p>
            <a:pPr algn="ctr"/>
            <a:r>
              <a:rPr lang="en-US"/>
              <a:t>558.2</a:t>
            </a:r>
          </a:p>
        </p:txBody>
      </p:sp>
      <p:sp>
        <p:nvSpPr>
          <p:cNvPr id="319520" name="Text Box 32"/>
          <p:cNvSpPr txBox="1">
            <a:spLocks noChangeArrowheads="1"/>
          </p:cNvSpPr>
          <p:nvPr/>
        </p:nvSpPr>
        <p:spPr bwMode="auto">
          <a:xfrm>
            <a:off x="3752850" y="5476875"/>
            <a:ext cx="755650" cy="731838"/>
          </a:xfrm>
          <a:prstGeom prst="rect">
            <a:avLst/>
          </a:prstGeom>
          <a:noFill/>
          <a:ln w="9525">
            <a:noFill/>
            <a:miter lim="800000"/>
            <a:headEnd/>
            <a:tailEnd/>
          </a:ln>
          <a:effectLst/>
        </p:spPr>
        <p:txBody>
          <a:bodyPr wrap="none">
            <a:spAutoFit/>
          </a:bodyPr>
          <a:lstStyle/>
          <a:p>
            <a:pPr algn="ctr"/>
            <a:r>
              <a:rPr lang="en-US" sz="2400" b="1"/>
              <a:t>Sn</a:t>
            </a:r>
          </a:p>
          <a:p>
            <a:pPr algn="ctr"/>
            <a:r>
              <a:rPr lang="en-US"/>
              <a:t>708.4</a:t>
            </a:r>
          </a:p>
        </p:txBody>
      </p:sp>
      <p:sp>
        <p:nvSpPr>
          <p:cNvPr id="319521" name="Text Box 33"/>
          <p:cNvSpPr txBox="1">
            <a:spLocks noChangeArrowheads="1"/>
          </p:cNvSpPr>
          <p:nvPr/>
        </p:nvSpPr>
        <p:spPr bwMode="auto">
          <a:xfrm>
            <a:off x="4711700" y="5476875"/>
            <a:ext cx="755650" cy="731838"/>
          </a:xfrm>
          <a:prstGeom prst="rect">
            <a:avLst/>
          </a:prstGeom>
          <a:noFill/>
          <a:ln w="9525">
            <a:noFill/>
            <a:miter lim="800000"/>
            <a:headEnd/>
            <a:tailEnd/>
          </a:ln>
          <a:effectLst/>
        </p:spPr>
        <p:txBody>
          <a:bodyPr wrap="none">
            <a:spAutoFit/>
          </a:bodyPr>
          <a:lstStyle/>
          <a:p>
            <a:pPr algn="ctr"/>
            <a:r>
              <a:rPr lang="en-US" sz="2400" b="1"/>
              <a:t>Sb</a:t>
            </a:r>
          </a:p>
          <a:p>
            <a:pPr algn="ctr"/>
            <a:r>
              <a:rPr lang="en-US"/>
              <a:t>833.8</a:t>
            </a:r>
          </a:p>
        </p:txBody>
      </p:sp>
      <p:sp>
        <p:nvSpPr>
          <p:cNvPr id="319522" name="Text Box 34"/>
          <p:cNvSpPr txBox="1">
            <a:spLocks noChangeArrowheads="1"/>
          </p:cNvSpPr>
          <p:nvPr/>
        </p:nvSpPr>
        <p:spPr bwMode="auto">
          <a:xfrm>
            <a:off x="5734050" y="5476875"/>
            <a:ext cx="755650" cy="731838"/>
          </a:xfrm>
          <a:prstGeom prst="rect">
            <a:avLst/>
          </a:prstGeom>
          <a:noFill/>
          <a:ln w="9525">
            <a:noFill/>
            <a:miter lim="800000"/>
            <a:headEnd/>
            <a:tailEnd/>
          </a:ln>
          <a:effectLst/>
        </p:spPr>
        <p:txBody>
          <a:bodyPr wrap="none">
            <a:spAutoFit/>
          </a:bodyPr>
          <a:lstStyle/>
          <a:p>
            <a:pPr algn="ctr"/>
            <a:r>
              <a:rPr lang="en-US" sz="2400" b="1"/>
              <a:t>Te</a:t>
            </a:r>
          </a:p>
          <a:p>
            <a:pPr algn="ctr"/>
            <a:r>
              <a:rPr lang="en-US"/>
              <a:t>869.0</a:t>
            </a:r>
          </a:p>
        </p:txBody>
      </p:sp>
      <p:sp>
        <p:nvSpPr>
          <p:cNvPr id="319523" name="Text Box 35"/>
          <p:cNvSpPr txBox="1">
            <a:spLocks noChangeArrowheads="1"/>
          </p:cNvSpPr>
          <p:nvPr/>
        </p:nvSpPr>
        <p:spPr bwMode="auto">
          <a:xfrm>
            <a:off x="6705600" y="5476875"/>
            <a:ext cx="882650" cy="731838"/>
          </a:xfrm>
          <a:prstGeom prst="rect">
            <a:avLst/>
          </a:prstGeom>
          <a:noFill/>
          <a:ln w="9525">
            <a:noFill/>
            <a:miter lim="800000"/>
            <a:headEnd/>
            <a:tailEnd/>
          </a:ln>
          <a:effectLst/>
        </p:spPr>
        <p:txBody>
          <a:bodyPr wrap="none">
            <a:spAutoFit/>
          </a:bodyPr>
          <a:lstStyle/>
          <a:p>
            <a:pPr algn="ctr"/>
            <a:r>
              <a:rPr lang="en-US" sz="2400" b="1"/>
              <a:t>I</a:t>
            </a:r>
          </a:p>
          <a:p>
            <a:pPr algn="ctr"/>
            <a:r>
              <a:rPr lang="en-US"/>
              <a:t>1008.7</a:t>
            </a:r>
          </a:p>
        </p:txBody>
      </p:sp>
      <p:sp>
        <p:nvSpPr>
          <p:cNvPr id="319524" name="Text Box 36"/>
          <p:cNvSpPr txBox="1">
            <a:spLocks noChangeArrowheads="1"/>
          </p:cNvSpPr>
          <p:nvPr/>
        </p:nvSpPr>
        <p:spPr bwMode="auto">
          <a:xfrm>
            <a:off x="7727950" y="5476875"/>
            <a:ext cx="882650" cy="731838"/>
          </a:xfrm>
          <a:prstGeom prst="rect">
            <a:avLst/>
          </a:prstGeom>
          <a:noFill/>
          <a:ln w="9525">
            <a:noFill/>
            <a:miter lim="800000"/>
            <a:headEnd/>
            <a:tailEnd/>
          </a:ln>
          <a:effectLst/>
        </p:spPr>
        <p:txBody>
          <a:bodyPr wrap="none">
            <a:spAutoFit/>
          </a:bodyPr>
          <a:lstStyle/>
          <a:p>
            <a:pPr algn="ctr"/>
            <a:r>
              <a:rPr lang="en-US" sz="2400" b="1"/>
              <a:t>Xe</a:t>
            </a:r>
          </a:p>
          <a:p>
            <a:pPr algn="ctr"/>
            <a:r>
              <a:rPr lang="en-US"/>
              <a:t>1170.3</a:t>
            </a:r>
          </a:p>
        </p:txBody>
      </p:sp>
      <p:sp>
        <p:nvSpPr>
          <p:cNvPr id="319525" name="Rectangle 37"/>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188</a:t>
            </a:r>
          </a:p>
        </p:txBody>
      </p:sp>
      <p:sp>
        <p:nvSpPr>
          <p:cNvPr id="319526" name="AutoShape 3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Freeform 2"/>
          <p:cNvSpPr>
            <a:spLocks/>
          </p:cNvSpPr>
          <p:nvPr/>
        </p:nvSpPr>
        <p:spPr bwMode="auto">
          <a:xfrm>
            <a:off x="2667000" y="2667000"/>
            <a:ext cx="3962400" cy="3657600"/>
          </a:xfrm>
          <a:custGeom>
            <a:avLst/>
            <a:gdLst/>
            <a:ahLst/>
            <a:cxnLst>
              <a:cxn ang="0">
                <a:pos x="0" y="0"/>
              </a:cxn>
              <a:cxn ang="0">
                <a:pos x="576" y="0"/>
              </a:cxn>
              <a:cxn ang="0">
                <a:pos x="576" y="1776"/>
              </a:cxn>
              <a:cxn ang="0">
                <a:pos x="1200" y="1776"/>
              </a:cxn>
              <a:cxn ang="0">
                <a:pos x="1200" y="2304"/>
              </a:cxn>
              <a:cxn ang="0">
                <a:pos x="2496" y="2304"/>
              </a:cxn>
              <a:cxn ang="0">
                <a:pos x="2496" y="1728"/>
              </a:cxn>
              <a:cxn ang="0">
                <a:pos x="1824" y="1728"/>
              </a:cxn>
              <a:cxn ang="0">
                <a:pos x="1824" y="1200"/>
              </a:cxn>
              <a:cxn ang="0">
                <a:pos x="1200" y="1200"/>
              </a:cxn>
              <a:cxn ang="0">
                <a:pos x="1200" y="624"/>
              </a:cxn>
              <a:cxn ang="0">
                <a:pos x="0" y="624"/>
              </a:cxn>
              <a:cxn ang="0">
                <a:pos x="0" y="0"/>
              </a:cxn>
            </a:cxnLst>
            <a:rect l="0" t="0" r="r" b="b"/>
            <a:pathLst>
              <a:path w="2496" h="2304">
                <a:moveTo>
                  <a:pt x="0" y="0"/>
                </a:moveTo>
                <a:lnTo>
                  <a:pt x="576" y="0"/>
                </a:lnTo>
                <a:lnTo>
                  <a:pt x="576" y="1776"/>
                </a:lnTo>
                <a:lnTo>
                  <a:pt x="1200" y="1776"/>
                </a:lnTo>
                <a:lnTo>
                  <a:pt x="1200" y="2304"/>
                </a:lnTo>
                <a:lnTo>
                  <a:pt x="2496" y="2304"/>
                </a:lnTo>
                <a:lnTo>
                  <a:pt x="2496" y="1728"/>
                </a:lnTo>
                <a:lnTo>
                  <a:pt x="1824" y="1728"/>
                </a:lnTo>
                <a:lnTo>
                  <a:pt x="1824" y="1200"/>
                </a:lnTo>
                <a:lnTo>
                  <a:pt x="1200" y="1200"/>
                </a:lnTo>
                <a:lnTo>
                  <a:pt x="1200" y="624"/>
                </a:lnTo>
                <a:lnTo>
                  <a:pt x="0" y="624"/>
                </a:lnTo>
                <a:lnTo>
                  <a:pt x="0" y="0"/>
                </a:lnTo>
                <a:close/>
              </a:path>
            </a:pathLst>
          </a:custGeom>
          <a:noFill/>
          <a:ln w="9525">
            <a:solidFill>
              <a:schemeClr val="tx1"/>
            </a:solidFill>
            <a:round/>
            <a:headEnd/>
            <a:tailEnd/>
          </a:ln>
          <a:effectLst/>
        </p:spPr>
        <p:txBody>
          <a:bodyPr/>
          <a:lstStyle/>
          <a:p>
            <a:endParaRPr lang="en-US"/>
          </a:p>
        </p:txBody>
      </p:sp>
      <p:sp>
        <p:nvSpPr>
          <p:cNvPr id="321539" name="Rectangle 3"/>
          <p:cNvSpPr>
            <a:spLocks noGrp="1" noChangeArrowheads="1"/>
          </p:cNvSpPr>
          <p:nvPr>
            <p:ph type="title"/>
          </p:nvPr>
        </p:nvSpPr>
        <p:spPr/>
        <p:txBody>
          <a:bodyPr/>
          <a:lstStyle/>
          <a:p>
            <a:r>
              <a:rPr lang="en-US" sz="3600"/>
              <a:t>First Ionization Energies</a:t>
            </a:r>
            <a:br>
              <a:rPr lang="en-US" sz="3600"/>
            </a:br>
            <a:r>
              <a:rPr lang="en-US" sz="2800"/>
              <a:t>(kJ/mol)</a:t>
            </a:r>
            <a:endParaRPr lang="en-US" sz="3600"/>
          </a:p>
        </p:txBody>
      </p:sp>
      <p:sp>
        <p:nvSpPr>
          <p:cNvPr id="321540" name="Text Box 4"/>
          <p:cNvSpPr txBox="1">
            <a:spLocks noChangeArrowheads="1"/>
          </p:cNvSpPr>
          <p:nvPr/>
        </p:nvSpPr>
        <p:spPr bwMode="auto">
          <a:xfrm>
            <a:off x="630238" y="1981200"/>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H</a:t>
            </a:r>
          </a:p>
          <a:p>
            <a:pPr algn="ctr"/>
            <a:r>
              <a:rPr lang="en-US">
                <a:solidFill>
                  <a:schemeClr val="accent2"/>
                </a:solidFill>
              </a:rPr>
              <a:t>1312.1</a:t>
            </a:r>
          </a:p>
        </p:txBody>
      </p:sp>
      <p:sp>
        <p:nvSpPr>
          <p:cNvPr id="321541" name="Text Box 5"/>
          <p:cNvSpPr txBox="1">
            <a:spLocks noChangeArrowheads="1"/>
          </p:cNvSpPr>
          <p:nvPr/>
        </p:nvSpPr>
        <p:spPr bwMode="auto">
          <a:xfrm>
            <a:off x="673100" y="2809875"/>
            <a:ext cx="755650" cy="731838"/>
          </a:xfrm>
          <a:prstGeom prst="rect">
            <a:avLst/>
          </a:prstGeom>
          <a:noFill/>
          <a:ln w="9525">
            <a:noFill/>
            <a:miter lim="800000"/>
            <a:headEnd/>
            <a:tailEnd/>
          </a:ln>
          <a:effectLst/>
        </p:spPr>
        <p:txBody>
          <a:bodyPr wrap="none">
            <a:spAutoFit/>
          </a:bodyPr>
          <a:lstStyle/>
          <a:p>
            <a:pPr algn="ctr"/>
            <a:r>
              <a:rPr lang="en-US" sz="2400" b="1"/>
              <a:t>Li</a:t>
            </a:r>
          </a:p>
          <a:p>
            <a:pPr algn="ctr"/>
            <a:r>
              <a:rPr lang="en-US"/>
              <a:t>520.3</a:t>
            </a:r>
          </a:p>
        </p:txBody>
      </p:sp>
      <p:sp>
        <p:nvSpPr>
          <p:cNvPr id="321542" name="Text Box 6"/>
          <p:cNvSpPr txBox="1">
            <a:spLocks noChangeArrowheads="1"/>
          </p:cNvSpPr>
          <p:nvPr/>
        </p:nvSpPr>
        <p:spPr bwMode="auto">
          <a:xfrm>
            <a:off x="673100" y="3724275"/>
            <a:ext cx="755650" cy="731838"/>
          </a:xfrm>
          <a:prstGeom prst="rect">
            <a:avLst/>
          </a:prstGeom>
          <a:noFill/>
          <a:ln w="9525">
            <a:noFill/>
            <a:miter lim="800000"/>
            <a:headEnd/>
            <a:tailEnd/>
          </a:ln>
          <a:effectLst/>
        </p:spPr>
        <p:txBody>
          <a:bodyPr wrap="none">
            <a:spAutoFit/>
          </a:bodyPr>
          <a:lstStyle/>
          <a:p>
            <a:pPr algn="ctr"/>
            <a:r>
              <a:rPr lang="en-US" sz="2400" b="1"/>
              <a:t>Na</a:t>
            </a:r>
          </a:p>
          <a:p>
            <a:pPr algn="ctr"/>
            <a:r>
              <a:rPr lang="en-US"/>
              <a:t>495.9</a:t>
            </a:r>
          </a:p>
        </p:txBody>
      </p:sp>
      <p:sp>
        <p:nvSpPr>
          <p:cNvPr id="321543" name="Text Box 7"/>
          <p:cNvSpPr txBox="1">
            <a:spLocks noChangeArrowheads="1"/>
          </p:cNvSpPr>
          <p:nvPr/>
        </p:nvSpPr>
        <p:spPr bwMode="auto">
          <a:xfrm>
            <a:off x="673100" y="4562475"/>
            <a:ext cx="755650" cy="731838"/>
          </a:xfrm>
          <a:prstGeom prst="rect">
            <a:avLst/>
          </a:prstGeom>
          <a:noFill/>
          <a:ln w="9525">
            <a:noFill/>
            <a:miter lim="800000"/>
            <a:headEnd/>
            <a:tailEnd/>
          </a:ln>
          <a:effectLst/>
        </p:spPr>
        <p:txBody>
          <a:bodyPr wrap="none">
            <a:spAutoFit/>
          </a:bodyPr>
          <a:lstStyle/>
          <a:p>
            <a:pPr algn="ctr"/>
            <a:r>
              <a:rPr lang="en-US" sz="2400" b="1"/>
              <a:t>K</a:t>
            </a:r>
          </a:p>
          <a:p>
            <a:pPr algn="ctr"/>
            <a:r>
              <a:rPr lang="en-US"/>
              <a:t>418.9</a:t>
            </a:r>
          </a:p>
        </p:txBody>
      </p:sp>
      <p:sp>
        <p:nvSpPr>
          <p:cNvPr id="321544" name="Text Box 8"/>
          <p:cNvSpPr txBox="1">
            <a:spLocks noChangeArrowheads="1"/>
          </p:cNvSpPr>
          <p:nvPr/>
        </p:nvSpPr>
        <p:spPr bwMode="auto">
          <a:xfrm>
            <a:off x="1695450" y="2809875"/>
            <a:ext cx="755650" cy="731838"/>
          </a:xfrm>
          <a:prstGeom prst="rect">
            <a:avLst/>
          </a:prstGeom>
          <a:noFill/>
          <a:ln w="9525">
            <a:noFill/>
            <a:miter lim="800000"/>
            <a:headEnd/>
            <a:tailEnd/>
          </a:ln>
          <a:effectLst/>
        </p:spPr>
        <p:txBody>
          <a:bodyPr wrap="none">
            <a:spAutoFit/>
          </a:bodyPr>
          <a:lstStyle/>
          <a:p>
            <a:pPr algn="ctr"/>
            <a:r>
              <a:rPr lang="en-US" sz="2400" b="1"/>
              <a:t>Be</a:t>
            </a:r>
          </a:p>
          <a:p>
            <a:pPr algn="ctr"/>
            <a:r>
              <a:rPr lang="en-US"/>
              <a:t>899.5</a:t>
            </a:r>
          </a:p>
        </p:txBody>
      </p:sp>
      <p:sp>
        <p:nvSpPr>
          <p:cNvPr id="321545" name="Text Box 9"/>
          <p:cNvSpPr txBox="1">
            <a:spLocks noChangeArrowheads="1"/>
          </p:cNvSpPr>
          <p:nvPr/>
        </p:nvSpPr>
        <p:spPr bwMode="auto">
          <a:xfrm>
            <a:off x="1695450" y="3724275"/>
            <a:ext cx="755650" cy="731838"/>
          </a:xfrm>
          <a:prstGeom prst="rect">
            <a:avLst/>
          </a:prstGeom>
          <a:noFill/>
          <a:ln w="9525">
            <a:noFill/>
            <a:miter lim="800000"/>
            <a:headEnd/>
            <a:tailEnd/>
          </a:ln>
          <a:effectLst/>
        </p:spPr>
        <p:txBody>
          <a:bodyPr wrap="none">
            <a:spAutoFit/>
          </a:bodyPr>
          <a:lstStyle/>
          <a:p>
            <a:pPr algn="ctr"/>
            <a:r>
              <a:rPr lang="en-US" sz="2400" b="1"/>
              <a:t>Mg</a:t>
            </a:r>
          </a:p>
          <a:p>
            <a:pPr algn="ctr"/>
            <a:r>
              <a:rPr lang="en-US"/>
              <a:t>737.8</a:t>
            </a:r>
          </a:p>
        </p:txBody>
      </p:sp>
      <p:sp>
        <p:nvSpPr>
          <p:cNvPr id="321546" name="Text Box 10"/>
          <p:cNvSpPr txBox="1">
            <a:spLocks noChangeArrowheads="1"/>
          </p:cNvSpPr>
          <p:nvPr/>
        </p:nvSpPr>
        <p:spPr bwMode="auto">
          <a:xfrm>
            <a:off x="1695450" y="4562475"/>
            <a:ext cx="755650" cy="731838"/>
          </a:xfrm>
          <a:prstGeom prst="rect">
            <a:avLst/>
          </a:prstGeom>
          <a:noFill/>
          <a:ln w="9525">
            <a:noFill/>
            <a:miter lim="800000"/>
            <a:headEnd/>
            <a:tailEnd/>
          </a:ln>
          <a:effectLst/>
        </p:spPr>
        <p:txBody>
          <a:bodyPr wrap="none">
            <a:spAutoFit/>
          </a:bodyPr>
          <a:lstStyle/>
          <a:p>
            <a:pPr algn="ctr"/>
            <a:r>
              <a:rPr lang="en-US" sz="2400" b="1"/>
              <a:t>Ca</a:t>
            </a:r>
          </a:p>
          <a:p>
            <a:pPr algn="ctr"/>
            <a:r>
              <a:rPr lang="en-US"/>
              <a:t>589.9</a:t>
            </a:r>
          </a:p>
        </p:txBody>
      </p:sp>
      <p:sp>
        <p:nvSpPr>
          <p:cNvPr id="321547" name="Text Box 11"/>
          <p:cNvSpPr txBox="1">
            <a:spLocks noChangeArrowheads="1"/>
          </p:cNvSpPr>
          <p:nvPr/>
        </p:nvSpPr>
        <p:spPr bwMode="auto">
          <a:xfrm>
            <a:off x="2730500" y="2809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B</a:t>
            </a:r>
          </a:p>
          <a:p>
            <a:pPr algn="ctr"/>
            <a:r>
              <a:rPr lang="en-US">
                <a:solidFill>
                  <a:schemeClr val="bg2"/>
                </a:solidFill>
              </a:rPr>
              <a:t>800.7</a:t>
            </a:r>
          </a:p>
        </p:txBody>
      </p:sp>
      <p:sp>
        <p:nvSpPr>
          <p:cNvPr id="321548" name="Text Box 12"/>
          <p:cNvSpPr txBox="1">
            <a:spLocks noChangeArrowheads="1"/>
          </p:cNvSpPr>
          <p:nvPr/>
        </p:nvSpPr>
        <p:spPr bwMode="auto">
          <a:xfrm>
            <a:off x="2730500" y="3724275"/>
            <a:ext cx="755650" cy="731838"/>
          </a:xfrm>
          <a:prstGeom prst="rect">
            <a:avLst/>
          </a:prstGeom>
          <a:noFill/>
          <a:ln w="9525">
            <a:noFill/>
            <a:miter lim="800000"/>
            <a:headEnd/>
            <a:tailEnd/>
          </a:ln>
          <a:effectLst/>
        </p:spPr>
        <p:txBody>
          <a:bodyPr wrap="none">
            <a:spAutoFit/>
          </a:bodyPr>
          <a:lstStyle/>
          <a:p>
            <a:pPr algn="ctr"/>
            <a:r>
              <a:rPr lang="en-US" sz="2400" b="1"/>
              <a:t>Al</a:t>
            </a:r>
          </a:p>
          <a:p>
            <a:pPr algn="ctr"/>
            <a:r>
              <a:rPr lang="en-US"/>
              <a:t>577.6</a:t>
            </a:r>
          </a:p>
        </p:txBody>
      </p:sp>
      <p:sp>
        <p:nvSpPr>
          <p:cNvPr id="321549" name="Text Box 13"/>
          <p:cNvSpPr txBox="1">
            <a:spLocks noChangeArrowheads="1"/>
          </p:cNvSpPr>
          <p:nvPr/>
        </p:nvSpPr>
        <p:spPr bwMode="auto">
          <a:xfrm>
            <a:off x="2730500" y="4562475"/>
            <a:ext cx="755650" cy="731838"/>
          </a:xfrm>
          <a:prstGeom prst="rect">
            <a:avLst/>
          </a:prstGeom>
          <a:noFill/>
          <a:ln w="9525">
            <a:noFill/>
            <a:miter lim="800000"/>
            <a:headEnd/>
            <a:tailEnd/>
          </a:ln>
          <a:effectLst/>
        </p:spPr>
        <p:txBody>
          <a:bodyPr wrap="none">
            <a:spAutoFit/>
          </a:bodyPr>
          <a:lstStyle/>
          <a:p>
            <a:pPr algn="ctr"/>
            <a:r>
              <a:rPr lang="en-US" sz="2400" b="1"/>
              <a:t>Ga</a:t>
            </a:r>
          </a:p>
          <a:p>
            <a:pPr algn="ctr"/>
            <a:r>
              <a:rPr lang="en-US"/>
              <a:t>578.6</a:t>
            </a:r>
          </a:p>
        </p:txBody>
      </p:sp>
      <p:sp>
        <p:nvSpPr>
          <p:cNvPr id="321550" name="Text Box 14"/>
          <p:cNvSpPr txBox="1">
            <a:spLocks noChangeArrowheads="1"/>
          </p:cNvSpPr>
          <p:nvPr/>
        </p:nvSpPr>
        <p:spPr bwMode="auto">
          <a:xfrm>
            <a:off x="36893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C</a:t>
            </a:r>
          </a:p>
          <a:p>
            <a:pPr algn="ctr"/>
            <a:r>
              <a:rPr lang="en-US">
                <a:solidFill>
                  <a:schemeClr val="accent2"/>
                </a:solidFill>
              </a:rPr>
              <a:t>1086.5</a:t>
            </a:r>
          </a:p>
        </p:txBody>
      </p:sp>
      <p:sp>
        <p:nvSpPr>
          <p:cNvPr id="321551" name="Text Box 15"/>
          <p:cNvSpPr txBox="1">
            <a:spLocks noChangeArrowheads="1"/>
          </p:cNvSpPr>
          <p:nvPr/>
        </p:nvSpPr>
        <p:spPr bwMode="auto">
          <a:xfrm>
            <a:off x="3752850" y="37242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Si</a:t>
            </a:r>
          </a:p>
          <a:p>
            <a:pPr algn="ctr"/>
            <a:r>
              <a:rPr lang="en-US">
                <a:solidFill>
                  <a:schemeClr val="bg2"/>
                </a:solidFill>
              </a:rPr>
              <a:t>786.5</a:t>
            </a:r>
          </a:p>
        </p:txBody>
      </p:sp>
      <p:sp>
        <p:nvSpPr>
          <p:cNvPr id="321552" name="Text Box 16"/>
          <p:cNvSpPr txBox="1">
            <a:spLocks noChangeArrowheads="1"/>
          </p:cNvSpPr>
          <p:nvPr/>
        </p:nvSpPr>
        <p:spPr bwMode="auto">
          <a:xfrm>
            <a:off x="375285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Ge</a:t>
            </a:r>
          </a:p>
          <a:p>
            <a:pPr algn="ctr"/>
            <a:r>
              <a:rPr lang="en-US">
                <a:solidFill>
                  <a:schemeClr val="bg2"/>
                </a:solidFill>
              </a:rPr>
              <a:t>761.2</a:t>
            </a:r>
          </a:p>
        </p:txBody>
      </p:sp>
      <p:sp>
        <p:nvSpPr>
          <p:cNvPr id="321553" name="Text Box 17"/>
          <p:cNvSpPr txBox="1">
            <a:spLocks noChangeArrowheads="1"/>
          </p:cNvSpPr>
          <p:nvPr/>
        </p:nvSpPr>
        <p:spPr bwMode="auto">
          <a:xfrm>
            <a:off x="464820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N</a:t>
            </a:r>
          </a:p>
          <a:p>
            <a:pPr algn="ctr"/>
            <a:r>
              <a:rPr lang="en-US">
                <a:solidFill>
                  <a:schemeClr val="accent2"/>
                </a:solidFill>
              </a:rPr>
              <a:t>1402.4</a:t>
            </a:r>
          </a:p>
        </p:txBody>
      </p:sp>
      <p:sp>
        <p:nvSpPr>
          <p:cNvPr id="321554" name="Text Box 18"/>
          <p:cNvSpPr txBox="1">
            <a:spLocks noChangeArrowheads="1"/>
          </p:cNvSpPr>
          <p:nvPr/>
        </p:nvSpPr>
        <p:spPr bwMode="auto">
          <a:xfrm>
            <a:off x="464820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P</a:t>
            </a:r>
          </a:p>
          <a:p>
            <a:pPr algn="ctr"/>
            <a:r>
              <a:rPr lang="en-US">
                <a:solidFill>
                  <a:schemeClr val="accent2"/>
                </a:solidFill>
              </a:rPr>
              <a:t>1011.8</a:t>
            </a:r>
          </a:p>
        </p:txBody>
      </p:sp>
      <p:sp>
        <p:nvSpPr>
          <p:cNvPr id="321555" name="Text Box 19"/>
          <p:cNvSpPr txBox="1">
            <a:spLocks noChangeArrowheads="1"/>
          </p:cNvSpPr>
          <p:nvPr/>
        </p:nvSpPr>
        <p:spPr bwMode="auto">
          <a:xfrm>
            <a:off x="471170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As</a:t>
            </a:r>
          </a:p>
          <a:p>
            <a:pPr algn="ctr"/>
            <a:r>
              <a:rPr lang="en-US">
                <a:solidFill>
                  <a:schemeClr val="bg2"/>
                </a:solidFill>
              </a:rPr>
              <a:t>946.5</a:t>
            </a:r>
          </a:p>
        </p:txBody>
      </p:sp>
      <p:sp>
        <p:nvSpPr>
          <p:cNvPr id="321556" name="Text Box 20"/>
          <p:cNvSpPr txBox="1">
            <a:spLocks noChangeArrowheads="1"/>
          </p:cNvSpPr>
          <p:nvPr/>
        </p:nvSpPr>
        <p:spPr bwMode="auto">
          <a:xfrm>
            <a:off x="56705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O</a:t>
            </a:r>
          </a:p>
          <a:p>
            <a:pPr algn="ctr"/>
            <a:r>
              <a:rPr lang="en-US">
                <a:solidFill>
                  <a:schemeClr val="accent2"/>
                </a:solidFill>
              </a:rPr>
              <a:t>1314.0</a:t>
            </a:r>
          </a:p>
        </p:txBody>
      </p:sp>
      <p:sp>
        <p:nvSpPr>
          <p:cNvPr id="321557" name="Text Box 21"/>
          <p:cNvSpPr txBox="1">
            <a:spLocks noChangeArrowheads="1"/>
          </p:cNvSpPr>
          <p:nvPr/>
        </p:nvSpPr>
        <p:spPr bwMode="auto">
          <a:xfrm>
            <a:off x="5734050" y="3724275"/>
            <a:ext cx="755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S</a:t>
            </a:r>
          </a:p>
          <a:p>
            <a:pPr algn="ctr"/>
            <a:r>
              <a:rPr lang="en-US">
                <a:solidFill>
                  <a:schemeClr val="accent2"/>
                </a:solidFill>
              </a:rPr>
              <a:t>999.7</a:t>
            </a:r>
          </a:p>
        </p:txBody>
      </p:sp>
      <p:sp>
        <p:nvSpPr>
          <p:cNvPr id="321558" name="Text Box 22"/>
          <p:cNvSpPr txBox="1">
            <a:spLocks noChangeArrowheads="1"/>
          </p:cNvSpPr>
          <p:nvPr/>
        </p:nvSpPr>
        <p:spPr bwMode="auto">
          <a:xfrm>
            <a:off x="573405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Se</a:t>
            </a:r>
          </a:p>
          <a:p>
            <a:pPr algn="ctr"/>
            <a:r>
              <a:rPr lang="en-US">
                <a:solidFill>
                  <a:schemeClr val="accent2"/>
                </a:solidFill>
              </a:rPr>
              <a:t>940.7</a:t>
            </a:r>
          </a:p>
        </p:txBody>
      </p:sp>
      <p:sp>
        <p:nvSpPr>
          <p:cNvPr id="321559" name="Text Box 23"/>
          <p:cNvSpPr txBox="1">
            <a:spLocks noChangeArrowheads="1"/>
          </p:cNvSpPr>
          <p:nvPr/>
        </p:nvSpPr>
        <p:spPr bwMode="auto">
          <a:xfrm>
            <a:off x="670560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F</a:t>
            </a:r>
          </a:p>
          <a:p>
            <a:pPr algn="ctr"/>
            <a:r>
              <a:rPr lang="en-US">
                <a:solidFill>
                  <a:schemeClr val="accent2"/>
                </a:solidFill>
              </a:rPr>
              <a:t>1681.1</a:t>
            </a:r>
          </a:p>
        </p:txBody>
      </p:sp>
      <p:sp>
        <p:nvSpPr>
          <p:cNvPr id="321560" name="Text Box 24"/>
          <p:cNvSpPr txBox="1">
            <a:spLocks noChangeArrowheads="1"/>
          </p:cNvSpPr>
          <p:nvPr/>
        </p:nvSpPr>
        <p:spPr bwMode="auto">
          <a:xfrm>
            <a:off x="670560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Cl</a:t>
            </a:r>
          </a:p>
          <a:p>
            <a:pPr algn="ctr"/>
            <a:r>
              <a:rPr lang="en-US">
                <a:solidFill>
                  <a:schemeClr val="accent2"/>
                </a:solidFill>
              </a:rPr>
              <a:t>1251.2</a:t>
            </a:r>
          </a:p>
        </p:txBody>
      </p:sp>
      <p:sp>
        <p:nvSpPr>
          <p:cNvPr id="321561" name="Text Box 25"/>
          <p:cNvSpPr txBox="1">
            <a:spLocks noChangeArrowheads="1"/>
          </p:cNvSpPr>
          <p:nvPr/>
        </p:nvSpPr>
        <p:spPr bwMode="auto">
          <a:xfrm>
            <a:off x="6705600" y="45624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Br</a:t>
            </a:r>
          </a:p>
          <a:p>
            <a:pPr algn="ctr"/>
            <a:r>
              <a:rPr lang="en-US">
                <a:solidFill>
                  <a:schemeClr val="accent2"/>
                </a:solidFill>
              </a:rPr>
              <a:t>1142.7</a:t>
            </a:r>
          </a:p>
        </p:txBody>
      </p:sp>
      <p:sp>
        <p:nvSpPr>
          <p:cNvPr id="321562" name="Text Box 26"/>
          <p:cNvSpPr txBox="1">
            <a:spLocks noChangeArrowheads="1"/>
          </p:cNvSpPr>
          <p:nvPr/>
        </p:nvSpPr>
        <p:spPr bwMode="auto">
          <a:xfrm>
            <a:off x="77279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Ne</a:t>
            </a:r>
          </a:p>
          <a:p>
            <a:pPr algn="ctr"/>
            <a:r>
              <a:rPr lang="en-US">
                <a:solidFill>
                  <a:schemeClr val="accent2"/>
                </a:solidFill>
              </a:rPr>
              <a:t>2080.8</a:t>
            </a:r>
          </a:p>
        </p:txBody>
      </p:sp>
      <p:sp>
        <p:nvSpPr>
          <p:cNvPr id="321563" name="Text Box 27"/>
          <p:cNvSpPr txBox="1">
            <a:spLocks noChangeArrowheads="1"/>
          </p:cNvSpPr>
          <p:nvPr/>
        </p:nvSpPr>
        <p:spPr bwMode="auto">
          <a:xfrm>
            <a:off x="772795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Ar</a:t>
            </a:r>
          </a:p>
          <a:p>
            <a:pPr algn="ctr"/>
            <a:r>
              <a:rPr lang="en-US">
                <a:solidFill>
                  <a:schemeClr val="accent2"/>
                </a:solidFill>
              </a:rPr>
              <a:t>1520.6</a:t>
            </a:r>
          </a:p>
        </p:txBody>
      </p:sp>
      <p:sp>
        <p:nvSpPr>
          <p:cNvPr id="321564" name="Text Box 28"/>
          <p:cNvSpPr txBox="1">
            <a:spLocks noChangeArrowheads="1"/>
          </p:cNvSpPr>
          <p:nvPr/>
        </p:nvSpPr>
        <p:spPr bwMode="auto">
          <a:xfrm>
            <a:off x="7727950" y="45624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Kr</a:t>
            </a:r>
          </a:p>
          <a:p>
            <a:pPr algn="ctr"/>
            <a:r>
              <a:rPr lang="en-US">
                <a:solidFill>
                  <a:schemeClr val="accent2"/>
                </a:solidFill>
              </a:rPr>
              <a:t>1350.8</a:t>
            </a:r>
          </a:p>
        </p:txBody>
      </p:sp>
      <p:sp>
        <p:nvSpPr>
          <p:cNvPr id="321565" name="Text Box 29"/>
          <p:cNvSpPr txBox="1">
            <a:spLocks noChangeArrowheads="1"/>
          </p:cNvSpPr>
          <p:nvPr/>
        </p:nvSpPr>
        <p:spPr bwMode="auto">
          <a:xfrm>
            <a:off x="7727950" y="2047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He</a:t>
            </a:r>
          </a:p>
          <a:p>
            <a:pPr algn="ctr"/>
            <a:r>
              <a:rPr lang="en-US">
                <a:solidFill>
                  <a:schemeClr val="accent2"/>
                </a:solidFill>
              </a:rPr>
              <a:t>2372.5</a:t>
            </a:r>
          </a:p>
        </p:txBody>
      </p:sp>
      <p:sp>
        <p:nvSpPr>
          <p:cNvPr id="321566" name="Text Box 30"/>
          <p:cNvSpPr txBox="1">
            <a:spLocks noChangeArrowheads="1"/>
          </p:cNvSpPr>
          <p:nvPr/>
        </p:nvSpPr>
        <p:spPr bwMode="auto">
          <a:xfrm>
            <a:off x="673100" y="5476875"/>
            <a:ext cx="755650" cy="731838"/>
          </a:xfrm>
          <a:prstGeom prst="rect">
            <a:avLst/>
          </a:prstGeom>
          <a:noFill/>
          <a:ln w="9525">
            <a:noFill/>
            <a:miter lim="800000"/>
            <a:headEnd/>
            <a:tailEnd/>
          </a:ln>
          <a:effectLst/>
        </p:spPr>
        <p:txBody>
          <a:bodyPr wrap="none">
            <a:spAutoFit/>
          </a:bodyPr>
          <a:lstStyle/>
          <a:p>
            <a:pPr algn="ctr"/>
            <a:r>
              <a:rPr lang="en-US" sz="2400" b="1"/>
              <a:t>Rb</a:t>
            </a:r>
          </a:p>
          <a:p>
            <a:pPr algn="ctr"/>
            <a:r>
              <a:rPr lang="en-US"/>
              <a:t>402.9</a:t>
            </a:r>
          </a:p>
        </p:txBody>
      </p:sp>
      <p:sp>
        <p:nvSpPr>
          <p:cNvPr id="321567" name="Text Box 31"/>
          <p:cNvSpPr txBox="1">
            <a:spLocks noChangeArrowheads="1"/>
          </p:cNvSpPr>
          <p:nvPr/>
        </p:nvSpPr>
        <p:spPr bwMode="auto">
          <a:xfrm>
            <a:off x="1695450" y="5476875"/>
            <a:ext cx="755650" cy="731838"/>
          </a:xfrm>
          <a:prstGeom prst="rect">
            <a:avLst/>
          </a:prstGeom>
          <a:noFill/>
          <a:ln w="9525">
            <a:noFill/>
            <a:miter lim="800000"/>
            <a:headEnd/>
            <a:tailEnd/>
          </a:ln>
          <a:effectLst/>
        </p:spPr>
        <p:txBody>
          <a:bodyPr wrap="none">
            <a:spAutoFit/>
          </a:bodyPr>
          <a:lstStyle/>
          <a:p>
            <a:pPr algn="ctr"/>
            <a:r>
              <a:rPr lang="en-US" sz="2400" b="1"/>
              <a:t>Sr</a:t>
            </a:r>
          </a:p>
          <a:p>
            <a:pPr algn="ctr"/>
            <a:r>
              <a:rPr lang="en-US"/>
              <a:t>549.2</a:t>
            </a:r>
          </a:p>
        </p:txBody>
      </p:sp>
      <p:sp>
        <p:nvSpPr>
          <p:cNvPr id="321568" name="Text Box 32"/>
          <p:cNvSpPr txBox="1">
            <a:spLocks noChangeArrowheads="1"/>
          </p:cNvSpPr>
          <p:nvPr/>
        </p:nvSpPr>
        <p:spPr bwMode="auto">
          <a:xfrm>
            <a:off x="2730500" y="5476875"/>
            <a:ext cx="755650" cy="731838"/>
          </a:xfrm>
          <a:prstGeom prst="rect">
            <a:avLst/>
          </a:prstGeom>
          <a:noFill/>
          <a:ln w="9525">
            <a:noFill/>
            <a:miter lim="800000"/>
            <a:headEnd/>
            <a:tailEnd/>
          </a:ln>
          <a:effectLst/>
        </p:spPr>
        <p:txBody>
          <a:bodyPr wrap="none">
            <a:spAutoFit/>
          </a:bodyPr>
          <a:lstStyle/>
          <a:p>
            <a:pPr algn="ctr"/>
            <a:r>
              <a:rPr lang="en-US" sz="2400" b="1"/>
              <a:t>In</a:t>
            </a:r>
          </a:p>
          <a:p>
            <a:pPr algn="ctr"/>
            <a:r>
              <a:rPr lang="en-US"/>
              <a:t>558.2</a:t>
            </a:r>
          </a:p>
        </p:txBody>
      </p:sp>
      <p:sp>
        <p:nvSpPr>
          <p:cNvPr id="321569" name="Text Box 33"/>
          <p:cNvSpPr txBox="1">
            <a:spLocks noChangeArrowheads="1"/>
          </p:cNvSpPr>
          <p:nvPr/>
        </p:nvSpPr>
        <p:spPr bwMode="auto">
          <a:xfrm>
            <a:off x="3752850" y="5476875"/>
            <a:ext cx="755650" cy="731838"/>
          </a:xfrm>
          <a:prstGeom prst="rect">
            <a:avLst/>
          </a:prstGeom>
          <a:noFill/>
          <a:ln w="9525">
            <a:noFill/>
            <a:miter lim="800000"/>
            <a:headEnd/>
            <a:tailEnd/>
          </a:ln>
          <a:effectLst/>
        </p:spPr>
        <p:txBody>
          <a:bodyPr wrap="none">
            <a:spAutoFit/>
          </a:bodyPr>
          <a:lstStyle/>
          <a:p>
            <a:pPr algn="ctr"/>
            <a:r>
              <a:rPr lang="en-US" sz="2400" b="1"/>
              <a:t>Sn</a:t>
            </a:r>
          </a:p>
          <a:p>
            <a:pPr algn="ctr"/>
            <a:r>
              <a:rPr lang="en-US"/>
              <a:t>708.4</a:t>
            </a:r>
          </a:p>
        </p:txBody>
      </p:sp>
      <p:sp>
        <p:nvSpPr>
          <p:cNvPr id="321570" name="Text Box 34"/>
          <p:cNvSpPr txBox="1">
            <a:spLocks noChangeArrowheads="1"/>
          </p:cNvSpPr>
          <p:nvPr/>
        </p:nvSpPr>
        <p:spPr bwMode="auto">
          <a:xfrm>
            <a:off x="4711700" y="5476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Sb</a:t>
            </a:r>
          </a:p>
          <a:p>
            <a:pPr algn="ctr"/>
            <a:r>
              <a:rPr lang="en-US">
                <a:solidFill>
                  <a:schemeClr val="bg2"/>
                </a:solidFill>
              </a:rPr>
              <a:t>833.8</a:t>
            </a:r>
          </a:p>
        </p:txBody>
      </p:sp>
      <p:sp>
        <p:nvSpPr>
          <p:cNvPr id="321571" name="Text Box 35"/>
          <p:cNvSpPr txBox="1">
            <a:spLocks noChangeArrowheads="1"/>
          </p:cNvSpPr>
          <p:nvPr/>
        </p:nvSpPr>
        <p:spPr bwMode="auto">
          <a:xfrm>
            <a:off x="5734050" y="5476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Te</a:t>
            </a:r>
          </a:p>
          <a:p>
            <a:pPr algn="ctr"/>
            <a:r>
              <a:rPr lang="en-US">
                <a:solidFill>
                  <a:schemeClr val="bg2"/>
                </a:solidFill>
              </a:rPr>
              <a:t>869.0</a:t>
            </a:r>
          </a:p>
        </p:txBody>
      </p:sp>
      <p:sp>
        <p:nvSpPr>
          <p:cNvPr id="321572" name="Text Box 36"/>
          <p:cNvSpPr txBox="1">
            <a:spLocks noChangeArrowheads="1"/>
          </p:cNvSpPr>
          <p:nvPr/>
        </p:nvSpPr>
        <p:spPr bwMode="auto">
          <a:xfrm>
            <a:off x="6705600" y="5476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I</a:t>
            </a:r>
          </a:p>
          <a:p>
            <a:pPr algn="ctr"/>
            <a:r>
              <a:rPr lang="en-US">
                <a:solidFill>
                  <a:schemeClr val="accent2"/>
                </a:solidFill>
              </a:rPr>
              <a:t>1008.7</a:t>
            </a:r>
          </a:p>
        </p:txBody>
      </p:sp>
      <p:sp>
        <p:nvSpPr>
          <p:cNvPr id="321573" name="Text Box 37"/>
          <p:cNvSpPr txBox="1">
            <a:spLocks noChangeArrowheads="1"/>
          </p:cNvSpPr>
          <p:nvPr/>
        </p:nvSpPr>
        <p:spPr bwMode="auto">
          <a:xfrm>
            <a:off x="7727950" y="5476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Xe</a:t>
            </a:r>
          </a:p>
          <a:p>
            <a:pPr algn="ctr"/>
            <a:r>
              <a:rPr lang="en-US">
                <a:solidFill>
                  <a:schemeClr val="accent2"/>
                </a:solidFill>
              </a:rPr>
              <a:t>1170.3</a:t>
            </a:r>
          </a:p>
        </p:txBody>
      </p:sp>
      <p:sp>
        <p:nvSpPr>
          <p:cNvPr id="321574" name="Rectangle 38"/>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188</a:t>
            </a:r>
          </a:p>
        </p:txBody>
      </p:sp>
      <p:sp>
        <p:nvSpPr>
          <p:cNvPr id="321575" name="Text Box 39"/>
          <p:cNvSpPr txBox="1">
            <a:spLocks noChangeArrowheads="1"/>
          </p:cNvSpPr>
          <p:nvPr/>
        </p:nvSpPr>
        <p:spPr bwMode="auto">
          <a:xfrm>
            <a:off x="1355725" y="1462088"/>
            <a:ext cx="298450" cy="366712"/>
          </a:xfrm>
          <a:prstGeom prst="rect">
            <a:avLst/>
          </a:prstGeom>
          <a:noFill/>
          <a:ln w="9525">
            <a:noFill/>
            <a:miter lim="800000"/>
            <a:headEnd/>
            <a:tailEnd/>
          </a:ln>
          <a:effectLst/>
        </p:spPr>
        <p:txBody>
          <a:bodyPr wrap="none">
            <a:spAutoFit/>
          </a:bodyPr>
          <a:lstStyle/>
          <a:p>
            <a:r>
              <a:rPr lang="en-US" i="1"/>
              <a:t>s</a:t>
            </a:r>
          </a:p>
        </p:txBody>
      </p:sp>
      <p:sp>
        <p:nvSpPr>
          <p:cNvPr id="321576" name="AutoShape 40"/>
          <p:cNvSpPr>
            <a:spLocks/>
          </p:cNvSpPr>
          <p:nvPr/>
        </p:nvSpPr>
        <p:spPr bwMode="auto">
          <a:xfrm rot="16200000">
            <a:off x="1447800" y="1066800"/>
            <a:ext cx="152400" cy="1676400"/>
          </a:xfrm>
          <a:prstGeom prst="rightBracket">
            <a:avLst>
              <a:gd name="adj" fmla="val 91667"/>
            </a:avLst>
          </a:prstGeom>
          <a:noFill/>
          <a:ln w="9525">
            <a:solidFill>
              <a:schemeClr val="tx1"/>
            </a:solidFill>
            <a:round/>
            <a:headEnd/>
            <a:tailEnd/>
          </a:ln>
          <a:effectLst/>
        </p:spPr>
        <p:txBody>
          <a:bodyPr wrap="none" anchor="ctr"/>
          <a:lstStyle/>
          <a:p>
            <a:endParaRPr lang="en-US"/>
          </a:p>
        </p:txBody>
      </p:sp>
      <p:sp>
        <p:nvSpPr>
          <p:cNvPr id="321577" name="Text Box 41"/>
          <p:cNvSpPr txBox="1">
            <a:spLocks noChangeArrowheads="1"/>
          </p:cNvSpPr>
          <p:nvPr/>
        </p:nvSpPr>
        <p:spPr bwMode="auto">
          <a:xfrm>
            <a:off x="5327650" y="1482725"/>
            <a:ext cx="311150" cy="366713"/>
          </a:xfrm>
          <a:prstGeom prst="rect">
            <a:avLst/>
          </a:prstGeom>
          <a:noFill/>
          <a:ln w="9525">
            <a:noFill/>
            <a:miter lim="800000"/>
            <a:headEnd/>
            <a:tailEnd/>
          </a:ln>
          <a:effectLst/>
        </p:spPr>
        <p:txBody>
          <a:bodyPr wrap="none">
            <a:spAutoFit/>
          </a:bodyPr>
          <a:lstStyle/>
          <a:p>
            <a:r>
              <a:rPr lang="en-US" i="1">
                <a:solidFill>
                  <a:schemeClr val="accent2"/>
                </a:solidFill>
              </a:rPr>
              <a:t>p</a:t>
            </a:r>
          </a:p>
        </p:txBody>
      </p:sp>
      <p:sp>
        <p:nvSpPr>
          <p:cNvPr id="321578" name="AutoShape 42"/>
          <p:cNvSpPr>
            <a:spLocks/>
          </p:cNvSpPr>
          <p:nvPr/>
        </p:nvSpPr>
        <p:spPr bwMode="auto">
          <a:xfrm rot="16200000">
            <a:off x="5493543" y="-1073943"/>
            <a:ext cx="138113" cy="5943600"/>
          </a:xfrm>
          <a:prstGeom prst="rightBracket">
            <a:avLst>
              <a:gd name="adj" fmla="val 358619"/>
            </a:avLst>
          </a:prstGeom>
          <a:noFill/>
          <a:ln w="9525">
            <a:solidFill>
              <a:schemeClr val="accent2"/>
            </a:solidFill>
            <a:round/>
            <a:headEnd/>
            <a:tailEnd/>
          </a:ln>
          <a:effectLst/>
        </p:spPr>
        <p:txBody>
          <a:bodyPr wrap="none" anchor="ctr"/>
          <a:lstStyle/>
          <a:p>
            <a:endParaRPr lang="en-US"/>
          </a:p>
        </p:txBody>
      </p:sp>
      <p:sp>
        <p:nvSpPr>
          <p:cNvPr id="321579" name="AutoShape 4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ChangeArrowheads="1"/>
          </p:cNvSpPr>
          <p:nvPr/>
        </p:nvSpPr>
        <p:spPr bwMode="auto">
          <a:xfrm>
            <a:off x="533400" y="2743200"/>
            <a:ext cx="8229600" cy="838200"/>
          </a:xfrm>
          <a:prstGeom prst="rect">
            <a:avLst/>
          </a:prstGeom>
          <a:solidFill>
            <a:srgbClr val="99CCFF">
              <a:alpha val="47000"/>
            </a:srgbClr>
          </a:solidFill>
          <a:ln w="9525">
            <a:solidFill>
              <a:schemeClr val="tx1"/>
            </a:solidFill>
            <a:miter lim="800000"/>
            <a:headEnd/>
            <a:tailEnd/>
          </a:ln>
          <a:effectLst/>
        </p:spPr>
        <p:txBody>
          <a:bodyPr wrap="none" anchor="ctr"/>
          <a:lstStyle/>
          <a:p>
            <a:endParaRPr lang="en-US"/>
          </a:p>
        </p:txBody>
      </p:sp>
      <p:sp>
        <p:nvSpPr>
          <p:cNvPr id="323587" name="Freeform 3"/>
          <p:cNvSpPr>
            <a:spLocks/>
          </p:cNvSpPr>
          <p:nvPr/>
        </p:nvSpPr>
        <p:spPr bwMode="auto">
          <a:xfrm>
            <a:off x="2667000" y="2667000"/>
            <a:ext cx="3962400" cy="3657600"/>
          </a:xfrm>
          <a:custGeom>
            <a:avLst/>
            <a:gdLst/>
            <a:ahLst/>
            <a:cxnLst>
              <a:cxn ang="0">
                <a:pos x="0" y="0"/>
              </a:cxn>
              <a:cxn ang="0">
                <a:pos x="576" y="0"/>
              </a:cxn>
              <a:cxn ang="0">
                <a:pos x="576" y="1776"/>
              </a:cxn>
              <a:cxn ang="0">
                <a:pos x="1200" y="1776"/>
              </a:cxn>
              <a:cxn ang="0">
                <a:pos x="1200" y="2304"/>
              </a:cxn>
              <a:cxn ang="0">
                <a:pos x="2496" y="2304"/>
              </a:cxn>
              <a:cxn ang="0">
                <a:pos x="2496" y="1728"/>
              </a:cxn>
              <a:cxn ang="0">
                <a:pos x="1824" y="1728"/>
              </a:cxn>
              <a:cxn ang="0">
                <a:pos x="1824" y="1200"/>
              </a:cxn>
              <a:cxn ang="0">
                <a:pos x="1200" y="1200"/>
              </a:cxn>
              <a:cxn ang="0">
                <a:pos x="1200" y="624"/>
              </a:cxn>
              <a:cxn ang="0">
                <a:pos x="0" y="624"/>
              </a:cxn>
              <a:cxn ang="0">
                <a:pos x="0" y="0"/>
              </a:cxn>
            </a:cxnLst>
            <a:rect l="0" t="0" r="r" b="b"/>
            <a:pathLst>
              <a:path w="2496" h="2304">
                <a:moveTo>
                  <a:pt x="0" y="0"/>
                </a:moveTo>
                <a:lnTo>
                  <a:pt x="576" y="0"/>
                </a:lnTo>
                <a:lnTo>
                  <a:pt x="576" y="1776"/>
                </a:lnTo>
                <a:lnTo>
                  <a:pt x="1200" y="1776"/>
                </a:lnTo>
                <a:lnTo>
                  <a:pt x="1200" y="2304"/>
                </a:lnTo>
                <a:lnTo>
                  <a:pt x="2496" y="2304"/>
                </a:lnTo>
                <a:lnTo>
                  <a:pt x="2496" y="1728"/>
                </a:lnTo>
                <a:lnTo>
                  <a:pt x="1824" y="1728"/>
                </a:lnTo>
                <a:lnTo>
                  <a:pt x="1824" y="1200"/>
                </a:lnTo>
                <a:lnTo>
                  <a:pt x="1200" y="1200"/>
                </a:lnTo>
                <a:lnTo>
                  <a:pt x="1200" y="624"/>
                </a:lnTo>
                <a:lnTo>
                  <a:pt x="0" y="624"/>
                </a:lnTo>
                <a:lnTo>
                  <a:pt x="0" y="0"/>
                </a:lnTo>
                <a:close/>
              </a:path>
            </a:pathLst>
          </a:custGeom>
          <a:noFill/>
          <a:ln w="9525">
            <a:solidFill>
              <a:schemeClr val="bg2"/>
            </a:solidFill>
            <a:round/>
            <a:headEnd/>
            <a:tailEnd/>
          </a:ln>
          <a:effectLst/>
        </p:spPr>
        <p:txBody>
          <a:bodyPr/>
          <a:lstStyle/>
          <a:p>
            <a:endParaRPr lang="en-US"/>
          </a:p>
        </p:txBody>
      </p:sp>
      <p:sp>
        <p:nvSpPr>
          <p:cNvPr id="323588" name="Rectangle 4"/>
          <p:cNvSpPr>
            <a:spLocks noGrp="1" noChangeArrowheads="1"/>
          </p:cNvSpPr>
          <p:nvPr>
            <p:ph type="title"/>
          </p:nvPr>
        </p:nvSpPr>
        <p:spPr/>
        <p:txBody>
          <a:bodyPr/>
          <a:lstStyle/>
          <a:p>
            <a:r>
              <a:rPr lang="en-US" sz="3600"/>
              <a:t>First Ionization Energies</a:t>
            </a:r>
            <a:br>
              <a:rPr lang="en-US" sz="3600"/>
            </a:br>
            <a:r>
              <a:rPr lang="en-US" sz="2800"/>
              <a:t>(kJ/mol)</a:t>
            </a:r>
            <a:endParaRPr lang="en-US" sz="3600"/>
          </a:p>
        </p:txBody>
      </p:sp>
      <p:sp>
        <p:nvSpPr>
          <p:cNvPr id="323589" name="Text Box 5"/>
          <p:cNvSpPr txBox="1">
            <a:spLocks noChangeArrowheads="1"/>
          </p:cNvSpPr>
          <p:nvPr/>
        </p:nvSpPr>
        <p:spPr bwMode="auto">
          <a:xfrm>
            <a:off x="630238" y="1981200"/>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H</a:t>
            </a:r>
          </a:p>
          <a:p>
            <a:pPr algn="ctr"/>
            <a:r>
              <a:rPr lang="en-US">
                <a:solidFill>
                  <a:schemeClr val="accent2"/>
                </a:solidFill>
              </a:rPr>
              <a:t>1312.1</a:t>
            </a:r>
          </a:p>
        </p:txBody>
      </p:sp>
      <p:sp>
        <p:nvSpPr>
          <p:cNvPr id="323590" name="Text Box 6"/>
          <p:cNvSpPr txBox="1">
            <a:spLocks noChangeArrowheads="1"/>
          </p:cNvSpPr>
          <p:nvPr/>
        </p:nvSpPr>
        <p:spPr bwMode="auto">
          <a:xfrm>
            <a:off x="673100" y="2809875"/>
            <a:ext cx="755650" cy="731838"/>
          </a:xfrm>
          <a:prstGeom prst="rect">
            <a:avLst/>
          </a:prstGeom>
          <a:noFill/>
          <a:ln w="9525">
            <a:noFill/>
            <a:miter lim="800000"/>
            <a:headEnd/>
            <a:tailEnd/>
          </a:ln>
          <a:effectLst/>
        </p:spPr>
        <p:txBody>
          <a:bodyPr wrap="none">
            <a:spAutoFit/>
          </a:bodyPr>
          <a:lstStyle/>
          <a:p>
            <a:pPr algn="ctr"/>
            <a:r>
              <a:rPr lang="en-US" sz="2400" b="1"/>
              <a:t>Li</a:t>
            </a:r>
          </a:p>
          <a:p>
            <a:pPr algn="ctr"/>
            <a:r>
              <a:rPr lang="en-US"/>
              <a:t>520.3</a:t>
            </a:r>
          </a:p>
        </p:txBody>
      </p:sp>
      <p:sp>
        <p:nvSpPr>
          <p:cNvPr id="323591" name="Text Box 7"/>
          <p:cNvSpPr txBox="1">
            <a:spLocks noChangeArrowheads="1"/>
          </p:cNvSpPr>
          <p:nvPr/>
        </p:nvSpPr>
        <p:spPr bwMode="auto">
          <a:xfrm>
            <a:off x="673100" y="3724275"/>
            <a:ext cx="755650" cy="731838"/>
          </a:xfrm>
          <a:prstGeom prst="rect">
            <a:avLst/>
          </a:prstGeom>
          <a:noFill/>
          <a:ln w="9525">
            <a:noFill/>
            <a:miter lim="800000"/>
            <a:headEnd/>
            <a:tailEnd/>
          </a:ln>
          <a:effectLst/>
        </p:spPr>
        <p:txBody>
          <a:bodyPr wrap="none">
            <a:spAutoFit/>
          </a:bodyPr>
          <a:lstStyle/>
          <a:p>
            <a:pPr algn="ctr"/>
            <a:r>
              <a:rPr lang="en-US" sz="2400" b="1"/>
              <a:t>Na</a:t>
            </a:r>
          </a:p>
          <a:p>
            <a:pPr algn="ctr"/>
            <a:r>
              <a:rPr lang="en-US"/>
              <a:t>495.9</a:t>
            </a:r>
          </a:p>
        </p:txBody>
      </p:sp>
      <p:sp>
        <p:nvSpPr>
          <p:cNvPr id="323592" name="Text Box 8"/>
          <p:cNvSpPr txBox="1">
            <a:spLocks noChangeArrowheads="1"/>
          </p:cNvSpPr>
          <p:nvPr/>
        </p:nvSpPr>
        <p:spPr bwMode="auto">
          <a:xfrm>
            <a:off x="673100" y="4562475"/>
            <a:ext cx="755650" cy="731838"/>
          </a:xfrm>
          <a:prstGeom prst="rect">
            <a:avLst/>
          </a:prstGeom>
          <a:noFill/>
          <a:ln w="9525">
            <a:noFill/>
            <a:miter lim="800000"/>
            <a:headEnd/>
            <a:tailEnd/>
          </a:ln>
          <a:effectLst/>
        </p:spPr>
        <p:txBody>
          <a:bodyPr wrap="none">
            <a:spAutoFit/>
          </a:bodyPr>
          <a:lstStyle/>
          <a:p>
            <a:pPr algn="ctr"/>
            <a:r>
              <a:rPr lang="en-US" sz="2400" b="1"/>
              <a:t>K</a:t>
            </a:r>
          </a:p>
          <a:p>
            <a:pPr algn="ctr"/>
            <a:r>
              <a:rPr lang="en-US"/>
              <a:t>418.9</a:t>
            </a:r>
          </a:p>
        </p:txBody>
      </p:sp>
      <p:sp>
        <p:nvSpPr>
          <p:cNvPr id="323593" name="Text Box 9"/>
          <p:cNvSpPr txBox="1">
            <a:spLocks noChangeArrowheads="1"/>
          </p:cNvSpPr>
          <p:nvPr/>
        </p:nvSpPr>
        <p:spPr bwMode="auto">
          <a:xfrm>
            <a:off x="1695450" y="2809875"/>
            <a:ext cx="755650" cy="731838"/>
          </a:xfrm>
          <a:prstGeom prst="rect">
            <a:avLst/>
          </a:prstGeom>
          <a:noFill/>
          <a:ln w="9525">
            <a:noFill/>
            <a:miter lim="800000"/>
            <a:headEnd/>
            <a:tailEnd/>
          </a:ln>
          <a:effectLst/>
        </p:spPr>
        <p:txBody>
          <a:bodyPr wrap="none">
            <a:spAutoFit/>
          </a:bodyPr>
          <a:lstStyle/>
          <a:p>
            <a:pPr algn="ctr"/>
            <a:r>
              <a:rPr lang="en-US" sz="2400" b="1"/>
              <a:t>Be</a:t>
            </a:r>
          </a:p>
          <a:p>
            <a:pPr algn="ctr"/>
            <a:r>
              <a:rPr lang="en-US"/>
              <a:t>899.5</a:t>
            </a:r>
          </a:p>
        </p:txBody>
      </p:sp>
      <p:sp>
        <p:nvSpPr>
          <p:cNvPr id="323594" name="Text Box 10"/>
          <p:cNvSpPr txBox="1">
            <a:spLocks noChangeArrowheads="1"/>
          </p:cNvSpPr>
          <p:nvPr/>
        </p:nvSpPr>
        <p:spPr bwMode="auto">
          <a:xfrm>
            <a:off x="1695450" y="3724275"/>
            <a:ext cx="755650" cy="731838"/>
          </a:xfrm>
          <a:prstGeom prst="rect">
            <a:avLst/>
          </a:prstGeom>
          <a:noFill/>
          <a:ln w="9525">
            <a:noFill/>
            <a:miter lim="800000"/>
            <a:headEnd/>
            <a:tailEnd/>
          </a:ln>
          <a:effectLst/>
        </p:spPr>
        <p:txBody>
          <a:bodyPr wrap="none">
            <a:spAutoFit/>
          </a:bodyPr>
          <a:lstStyle/>
          <a:p>
            <a:pPr algn="ctr"/>
            <a:r>
              <a:rPr lang="en-US" sz="2400" b="1"/>
              <a:t>Mg</a:t>
            </a:r>
          </a:p>
          <a:p>
            <a:pPr algn="ctr"/>
            <a:r>
              <a:rPr lang="en-US"/>
              <a:t>737.8</a:t>
            </a:r>
          </a:p>
        </p:txBody>
      </p:sp>
      <p:sp>
        <p:nvSpPr>
          <p:cNvPr id="323595" name="Text Box 11"/>
          <p:cNvSpPr txBox="1">
            <a:spLocks noChangeArrowheads="1"/>
          </p:cNvSpPr>
          <p:nvPr/>
        </p:nvSpPr>
        <p:spPr bwMode="auto">
          <a:xfrm>
            <a:off x="1695450" y="4562475"/>
            <a:ext cx="755650" cy="731838"/>
          </a:xfrm>
          <a:prstGeom prst="rect">
            <a:avLst/>
          </a:prstGeom>
          <a:noFill/>
          <a:ln w="9525">
            <a:noFill/>
            <a:miter lim="800000"/>
            <a:headEnd/>
            <a:tailEnd/>
          </a:ln>
          <a:effectLst/>
        </p:spPr>
        <p:txBody>
          <a:bodyPr wrap="none">
            <a:spAutoFit/>
          </a:bodyPr>
          <a:lstStyle/>
          <a:p>
            <a:pPr algn="ctr"/>
            <a:r>
              <a:rPr lang="en-US" sz="2400" b="1"/>
              <a:t>Ca</a:t>
            </a:r>
          </a:p>
          <a:p>
            <a:pPr algn="ctr"/>
            <a:r>
              <a:rPr lang="en-US"/>
              <a:t>589.9</a:t>
            </a:r>
          </a:p>
        </p:txBody>
      </p:sp>
      <p:sp>
        <p:nvSpPr>
          <p:cNvPr id="323596" name="Text Box 12"/>
          <p:cNvSpPr txBox="1">
            <a:spLocks noChangeArrowheads="1"/>
          </p:cNvSpPr>
          <p:nvPr/>
        </p:nvSpPr>
        <p:spPr bwMode="auto">
          <a:xfrm>
            <a:off x="2730500" y="2809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B</a:t>
            </a:r>
          </a:p>
          <a:p>
            <a:pPr algn="ctr"/>
            <a:r>
              <a:rPr lang="en-US">
                <a:solidFill>
                  <a:schemeClr val="bg2"/>
                </a:solidFill>
              </a:rPr>
              <a:t>800.7</a:t>
            </a:r>
          </a:p>
        </p:txBody>
      </p:sp>
      <p:sp>
        <p:nvSpPr>
          <p:cNvPr id="323597" name="Text Box 13"/>
          <p:cNvSpPr txBox="1">
            <a:spLocks noChangeArrowheads="1"/>
          </p:cNvSpPr>
          <p:nvPr/>
        </p:nvSpPr>
        <p:spPr bwMode="auto">
          <a:xfrm>
            <a:off x="2730500" y="3724275"/>
            <a:ext cx="755650" cy="731838"/>
          </a:xfrm>
          <a:prstGeom prst="rect">
            <a:avLst/>
          </a:prstGeom>
          <a:noFill/>
          <a:ln w="9525">
            <a:noFill/>
            <a:miter lim="800000"/>
            <a:headEnd/>
            <a:tailEnd/>
          </a:ln>
          <a:effectLst/>
        </p:spPr>
        <p:txBody>
          <a:bodyPr wrap="none">
            <a:spAutoFit/>
          </a:bodyPr>
          <a:lstStyle/>
          <a:p>
            <a:pPr algn="ctr"/>
            <a:r>
              <a:rPr lang="en-US" sz="2400" b="1"/>
              <a:t>Al</a:t>
            </a:r>
          </a:p>
          <a:p>
            <a:pPr algn="ctr"/>
            <a:r>
              <a:rPr lang="en-US"/>
              <a:t>577.6</a:t>
            </a:r>
          </a:p>
        </p:txBody>
      </p:sp>
      <p:sp>
        <p:nvSpPr>
          <p:cNvPr id="323598" name="Text Box 14"/>
          <p:cNvSpPr txBox="1">
            <a:spLocks noChangeArrowheads="1"/>
          </p:cNvSpPr>
          <p:nvPr/>
        </p:nvSpPr>
        <p:spPr bwMode="auto">
          <a:xfrm>
            <a:off x="2730500" y="4562475"/>
            <a:ext cx="755650" cy="731838"/>
          </a:xfrm>
          <a:prstGeom prst="rect">
            <a:avLst/>
          </a:prstGeom>
          <a:noFill/>
          <a:ln w="9525">
            <a:noFill/>
            <a:miter lim="800000"/>
            <a:headEnd/>
            <a:tailEnd/>
          </a:ln>
          <a:effectLst/>
        </p:spPr>
        <p:txBody>
          <a:bodyPr wrap="none">
            <a:spAutoFit/>
          </a:bodyPr>
          <a:lstStyle/>
          <a:p>
            <a:pPr algn="ctr"/>
            <a:r>
              <a:rPr lang="en-US" sz="2400" b="1"/>
              <a:t>Ga</a:t>
            </a:r>
          </a:p>
          <a:p>
            <a:pPr algn="ctr"/>
            <a:r>
              <a:rPr lang="en-US"/>
              <a:t>578.6</a:t>
            </a:r>
          </a:p>
        </p:txBody>
      </p:sp>
      <p:sp>
        <p:nvSpPr>
          <p:cNvPr id="323599" name="Text Box 15"/>
          <p:cNvSpPr txBox="1">
            <a:spLocks noChangeArrowheads="1"/>
          </p:cNvSpPr>
          <p:nvPr/>
        </p:nvSpPr>
        <p:spPr bwMode="auto">
          <a:xfrm>
            <a:off x="36893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C</a:t>
            </a:r>
          </a:p>
          <a:p>
            <a:pPr algn="ctr"/>
            <a:r>
              <a:rPr lang="en-US">
                <a:solidFill>
                  <a:schemeClr val="accent2"/>
                </a:solidFill>
              </a:rPr>
              <a:t>1086.5</a:t>
            </a:r>
          </a:p>
        </p:txBody>
      </p:sp>
      <p:sp>
        <p:nvSpPr>
          <p:cNvPr id="323600" name="Text Box 16"/>
          <p:cNvSpPr txBox="1">
            <a:spLocks noChangeArrowheads="1"/>
          </p:cNvSpPr>
          <p:nvPr/>
        </p:nvSpPr>
        <p:spPr bwMode="auto">
          <a:xfrm>
            <a:off x="3752850" y="37242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Si</a:t>
            </a:r>
          </a:p>
          <a:p>
            <a:pPr algn="ctr"/>
            <a:r>
              <a:rPr lang="en-US">
                <a:solidFill>
                  <a:schemeClr val="bg2"/>
                </a:solidFill>
              </a:rPr>
              <a:t>786.5</a:t>
            </a:r>
          </a:p>
        </p:txBody>
      </p:sp>
      <p:sp>
        <p:nvSpPr>
          <p:cNvPr id="323601" name="Text Box 17"/>
          <p:cNvSpPr txBox="1">
            <a:spLocks noChangeArrowheads="1"/>
          </p:cNvSpPr>
          <p:nvPr/>
        </p:nvSpPr>
        <p:spPr bwMode="auto">
          <a:xfrm>
            <a:off x="375285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Ge</a:t>
            </a:r>
          </a:p>
          <a:p>
            <a:pPr algn="ctr"/>
            <a:r>
              <a:rPr lang="en-US">
                <a:solidFill>
                  <a:schemeClr val="bg2"/>
                </a:solidFill>
              </a:rPr>
              <a:t>761.2</a:t>
            </a:r>
          </a:p>
        </p:txBody>
      </p:sp>
      <p:sp>
        <p:nvSpPr>
          <p:cNvPr id="323602" name="Text Box 18"/>
          <p:cNvSpPr txBox="1">
            <a:spLocks noChangeArrowheads="1"/>
          </p:cNvSpPr>
          <p:nvPr/>
        </p:nvSpPr>
        <p:spPr bwMode="auto">
          <a:xfrm>
            <a:off x="464820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N</a:t>
            </a:r>
          </a:p>
          <a:p>
            <a:pPr algn="ctr"/>
            <a:r>
              <a:rPr lang="en-US">
                <a:solidFill>
                  <a:schemeClr val="accent2"/>
                </a:solidFill>
              </a:rPr>
              <a:t>1402.4</a:t>
            </a:r>
          </a:p>
        </p:txBody>
      </p:sp>
      <p:sp>
        <p:nvSpPr>
          <p:cNvPr id="323603" name="Text Box 19"/>
          <p:cNvSpPr txBox="1">
            <a:spLocks noChangeArrowheads="1"/>
          </p:cNvSpPr>
          <p:nvPr/>
        </p:nvSpPr>
        <p:spPr bwMode="auto">
          <a:xfrm>
            <a:off x="464820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P</a:t>
            </a:r>
          </a:p>
          <a:p>
            <a:pPr algn="ctr"/>
            <a:r>
              <a:rPr lang="en-US">
                <a:solidFill>
                  <a:schemeClr val="accent2"/>
                </a:solidFill>
              </a:rPr>
              <a:t>1011.8</a:t>
            </a:r>
          </a:p>
        </p:txBody>
      </p:sp>
      <p:sp>
        <p:nvSpPr>
          <p:cNvPr id="323604" name="Text Box 20"/>
          <p:cNvSpPr txBox="1">
            <a:spLocks noChangeArrowheads="1"/>
          </p:cNvSpPr>
          <p:nvPr/>
        </p:nvSpPr>
        <p:spPr bwMode="auto">
          <a:xfrm>
            <a:off x="471170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As</a:t>
            </a:r>
          </a:p>
          <a:p>
            <a:pPr algn="ctr"/>
            <a:r>
              <a:rPr lang="en-US">
                <a:solidFill>
                  <a:schemeClr val="bg2"/>
                </a:solidFill>
              </a:rPr>
              <a:t>946.5</a:t>
            </a:r>
          </a:p>
        </p:txBody>
      </p:sp>
      <p:sp>
        <p:nvSpPr>
          <p:cNvPr id="323605" name="Text Box 21"/>
          <p:cNvSpPr txBox="1">
            <a:spLocks noChangeArrowheads="1"/>
          </p:cNvSpPr>
          <p:nvPr/>
        </p:nvSpPr>
        <p:spPr bwMode="auto">
          <a:xfrm>
            <a:off x="56705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O</a:t>
            </a:r>
          </a:p>
          <a:p>
            <a:pPr algn="ctr"/>
            <a:r>
              <a:rPr lang="en-US">
                <a:solidFill>
                  <a:schemeClr val="accent2"/>
                </a:solidFill>
              </a:rPr>
              <a:t>1314.0</a:t>
            </a:r>
          </a:p>
        </p:txBody>
      </p:sp>
      <p:sp>
        <p:nvSpPr>
          <p:cNvPr id="323606" name="Text Box 22"/>
          <p:cNvSpPr txBox="1">
            <a:spLocks noChangeArrowheads="1"/>
          </p:cNvSpPr>
          <p:nvPr/>
        </p:nvSpPr>
        <p:spPr bwMode="auto">
          <a:xfrm>
            <a:off x="5734050" y="3724275"/>
            <a:ext cx="755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S</a:t>
            </a:r>
          </a:p>
          <a:p>
            <a:pPr algn="ctr"/>
            <a:r>
              <a:rPr lang="en-US">
                <a:solidFill>
                  <a:schemeClr val="accent2"/>
                </a:solidFill>
              </a:rPr>
              <a:t>999.7</a:t>
            </a:r>
          </a:p>
        </p:txBody>
      </p:sp>
      <p:sp>
        <p:nvSpPr>
          <p:cNvPr id="323607" name="Text Box 23"/>
          <p:cNvSpPr txBox="1">
            <a:spLocks noChangeArrowheads="1"/>
          </p:cNvSpPr>
          <p:nvPr/>
        </p:nvSpPr>
        <p:spPr bwMode="auto">
          <a:xfrm>
            <a:off x="5734050" y="4562475"/>
            <a:ext cx="755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Se</a:t>
            </a:r>
          </a:p>
          <a:p>
            <a:pPr algn="ctr"/>
            <a:r>
              <a:rPr lang="en-US">
                <a:solidFill>
                  <a:schemeClr val="accent2"/>
                </a:solidFill>
              </a:rPr>
              <a:t>940.7</a:t>
            </a:r>
          </a:p>
        </p:txBody>
      </p:sp>
      <p:sp>
        <p:nvSpPr>
          <p:cNvPr id="323608" name="Text Box 24"/>
          <p:cNvSpPr txBox="1">
            <a:spLocks noChangeArrowheads="1"/>
          </p:cNvSpPr>
          <p:nvPr/>
        </p:nvSpPr>
        <p:spPr bwMode="auto">
          <a:xfrm>
            <a:off x="670560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F</a:t>
            </a:r>
          </a:p>
          <a:p>
            <a:pPr algn="ctr"/>
            <a:r>
              <a:rPr lang="en-US">
                <a:solidFill>
                  <a:schemeClr val="accent2"/>
                </a:solidFill>
              </a:rPr>
              <a:t>1681.1</a:t>
            </a:r>
          </a:p>
        </p:txBody>
      </p:sp>
      <p:sp>
        <p:nvSpPr>
          <p:cNvPr id="323609" name="Text Box 25"/>
          <p:cNvSpPr txBox="1">
            <a:spLocks noChangeArrowheads="1"/>
          </p:cNvSpPr>
          <p:nvPr/>
        </p:nvSpPr>
        <p:spPr bwMode="auto">
          <a:xfrm>
            <a:off x="670560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Cl</a:t>
            </a:r>
          </a:p>
          <a:p>
            <a:pPr algn="ctr"/>
            <a:r>
              <a:rPr lang="en-US">
                <a:solidFill>
                  <a:schemeClr val="accent2"/>
                </a:solidFill>
              </a:rPr>
              <a:t>1251.2</a:t>
            </a:r>
          </a:p>
        </p:txBody>
      </p:sp>
      <p:sp>
        <p:nvSpPr>
          <p:cNvPr id="323610" name="Text Box 26"/>
          <p:cNvSpPr txBox="1">
            <a:spLocks noChangeArrowheads="1"/>
          </p:cNvSpPr>
          <p:nvPr/>
        </p:nvSpPr>
        <p:spPr bwMode="auto">
          <a:xfrm>
            <a:off x="6705600" y="45624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Br</a:t>
            </a:r>
          </a:p>
          <a:p>
            <a:pPr algn="ctr"/>
            <a:r>
              <a:rPr lang="en-US">
                <a:solidFill>
                  <a:schemeClr val="accent2"/>
                </a:solidFill>
              </a:rPr>
              <a:t>1142.7</a:t>
            </a:r>
          </a:p>
        </p:txBody>
      </p:sp>
      <p:sp>
        <p:nvSpPr>
          <p:cNvPr id="323611" name="Text Box 27"/>
          <p:cNvSpPr txBox="1">
            <a:spLocks noChangeArrowheads="1"/>
          </p:cNvSpPr>
          <p:nvPr/>
        </p:nvSpPr>
        <p:spPr bwMode="auto">
          <a:xfrm>
            <a:off x="7727950" y="2809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Ne</a:t>
            </a:r>
          </a:p>
          <a:p>
            <a:pPr algn="ctr"/>
            <a:r>
              <a:rPr lang="en-US">
                <a:solidFill>
                  <a:schemeClr val="accent2"/>
                </a:solidFill>
              </a:rPr>
              <a:t>2080.8</a:t>
            </a:r>
          </a:p>
        </p:txBody>
      </p:sp>
      <p:sp>
        <p:nvSpPr>
          <p:cNvPr id="323612" name="Text Box 28"/>
          <p:cNvSpPr txBox="1">
            <a:spLocks noChangeArrowheads="1"/>
          </p:cNvSpPr>
          <p:nvPr/>
        </p:nvSpPr>
        <p:spPr bwMode="auto">
          <a:xfrm>
            <a:off x="7727950" y="37242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Ar</a:t>
            </a:r>
          </a:p>
          <a:p>
            <a:pPr algn="ctr"/>
            <a:r>
              <a:rPr lang="en-US">
                <a:solidFill>
                  <a:schemeClr val="accent2"/>
                </a:solidFill>
              </a:rPr>
              <a:t>1520.6</a:t>
            </a:r>
          </a:p>
        </p:txBody>
      </p:sp>
      <p:sp>
        <p:nvSpPr>
          <p:cNvPr id="323613" name="Text Box 29"/>
          <p:cNvSpPr txBox="1">
            <a:spLocks noChangeArrowheads="1"/>
          </p:cNvSpPr>
          <p:nvPr/>
        </p:nvSpPr>
        <p:spPr bwMode="auto">
          <a:xfrm>
            <a:off x="7727950" y="45624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Kr</a:t>
            </a:r>
          </a:p>
          <a:p>
            <a:pPr algn="ctr"/>
            <a:r>
              <a:rPr lang="en-US">
                <a:solidFill>
                  <a:schemeClr val="accent2"/>
                </a:solidFill>
              </a:rPr>
              <a:t>1350.8</a:t>
            </a:r>
          </a:p>
        </p:txBody>
      </p:sp>
      <p:sp>
        <p:nvSpPr>
          <p:cNvPr id="323614" name="Text Box 30"/>
          <p:cNvSpPr txBox="1">
            <a:spLocks noChangeArrowheads="1"/>
          </p:cNvSpPr>
          <p:nvPr/>
        </p:nvSpPr>
        <p:spPr bwMode="auto">
          <a:xfrm>
            <a:off x="7727950" y="2047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He</a:t>
            </a:r>
          </a:p>
          <a:p>
            <a:pPr algn="ctr"/>
            <a:r>
              <a:rPr lang="en-US">
                <a:solidFill>
                  <a:schemeClr val="accent2"/>
                </a:solidFill>
              </a:rPr>
              <a:t>2372.5</a:t>
            </a:r>
          </a:p>
        </p:txBody>
      </p:sp>
      <p:sp>
        <p:nvSpPr>
          <p:cNvPr id="323615" name="Text Box 31"/>
          <p:cNvSpPr txBox="1">
            <a:spLocks noChangeArrowheads="1"/>
          </p:cNvSpPr>
          <p:nvPr/>
        </p:nvSpPr>
        <p:spPr bwMode="auto">
          <a:xfrm>
            <a:off x="673100" y="5476875"/>
            <a:ext cx="755650" cy="731838"/>
          </a:xfrm>
          <a:prstGeom prst="rect">
            <a:avLst/>
          </a:prstGeom>
          <a:noFill/>
          <a:ln w="9525">
            <a:noFill/>
            <a:miter lim="800000"/>
            <a:headEnd/>
            <a:tailEnd/>
          </a:ln>
          <a:effectLst/>
        </p:spPr>
        <p:txBody>
          <a:bodyPr wrap="none">
            <a:spAutoFit/>
          </a:bodyPr>
          <a:lstStyle/>
          <a:p>
            <a:pPr algn="ctr"/>
            <a:r>
              <a:rPr lang="en-US" sz="2400" b="1"/>
              <a:t>Rb</a:t>
            </a:r>
          </a:p>
          <a:p>
            <a:pPr algn="ctr"/>
            <a:r>
              <a:rPr lang="en-US"/>
              <a:t>402.9</a:t>
            </a:r>
          </a:p>
        </p:txBody>
      </p:sp>
      <p:sp>
        <p:nvSpPr>
          <p:cNvPr id="323616" name="Text Box 32"/>
          <p:cNvSpPr txBox="1">
            <a:spLocks noChangeArrowheads="1"/>
          </p:cNvSpPr>
          <p:nvPr/>
        </p:nvSpPr>
        <p:spPr bwMode="auto">
          <a:xfrm>
            <a:off x="1695450" y="5476875"/>
            <a:ext cx="755650" cy="731838"/>
          </a:xfrm>
          <a:prstGeom prst="rect">
            <a:avLst/>
          </a:prstGeom>
          <a:noFill/>
          <a:ln w="9525">
            <a:noFill/>
            <a:miter lim="800000"/>
            <a:headEnd/>
            <a:tailEnd/>
          </a:ln>
          <a:effectLst/>
        </p:spPr>
        <p:txBody>
          <a:bodyPr wrap="none">
            <a:spAutoFit/>
          </a:bodyPr>
          <a:lstStyle/>
          <a:p>
            <a:pPr algn="ctr"/>
            <a:r>
              <a:rPr lang="en-US" sz="2400" b="1"/>
              <a:t>Sr</a:t>
            </a:r>
          </a:p>
          <a:p>
            <a:pPr algn="ctr"/>
            <a:r>
              <a:rPr lang="en-US"/>
              <a:t>549.2</a:t>
            </a:r>
          </a:p>
        </p:txBody>
      </p:sp>
      <p:sp>
        <p:nvSpPr>
          <p:cNvPr id="323617" name="Text Box 33"/>
          <p:cNvSpPr txBox="1">
            <a:spLocks noChangeArrowheads="1"/>
          </p:cNvSpPr>
          <p:nvPr/>
        </p:nvSpPr>
        <p:spPr bwMode="auto">
          <a:xfrm>
            <a:off x="2730500" y="5476875"/>
            <a:ext cx="755650" cy="731838"/>
          </a:xfrm>
          <a:prstGeom prst="rect">
            <a:avLst/>
          </a:prstGeom>
          <a:noFill/>
          <a:ln w="9525">
            <a:noFill/>
            <a:miter lim="800000"/>
            <a:headEnd/>
            <a:tailEnd/>
          </a:ln>
          <a:effectLst/>
        </p:spPr>
        <p:txBody>
          <a:bodyPr wrap="none">
            <a:spAutoFit/>
          </a:bodyPr>
          <a:lstStyle/>
          <a:p>
            <a:pPr algn="ctr"/>
            <a:r>
              <a:rPr lang="en-US" sz="2400" b="1"/>
              <a:t>In</a:t>
            </a:r>
          </a:p>
          <a:p>
            <a:pPr algn="ctr"/>
            <a:r>
              <a:rPr lang="en-US"/>
              <a:t>558.2</a:t>
            </a:r>
          </a:p>
        </p:txBody>
      </p:sp>
      <p:sp>
        <p:nvSpPr>
          <p:cNvPr id="323618" name="Text Box 34"/>
          <p:cNvSpPr txBox="1">
            <a:spLocks noChangeArrowheads="1"/>
          </p:cNvSpPr>
          <p:nvPr/>
        </p:nvSpPr>
        <p:spPr bwMode="auto">
          <a:xfrm>
            <a:off x="3752850" y="5476875"/>
            <a:ext cx="755650" cy="731838"/>
          </a:xfrm>
          <a:prstGeom prst="rect">
            <a:avLst/>
          </a:prstGeom>
          <a:noFill/>
          <a:ln w="9525">
            <a:noFill/>
            <a:miter lim="800000"/>
            <a:headEnd/>
            <a:tailEnd/>
          </a:ln>
          <a:effectLst/>
        </p:spPr>
        <p:txBody>
          <a:bodyPr wrap="none">
            <a:spAutoFit/>
          </a:bodyPr>
          <a:lstStyle/>
          <a:p>
            <a:pPr algn="ctr"/>
            <a:r>
              <a:rPr lang="en-US" sz="2400" b="1"/>
              <a:t>Sn</a:t>
            </a:r>
          </a:p>
          <a:p>
            <a:pPr algn="ctr"/>
            <a:r>
              <a:rPr lang="en-US"/>
              <a:t>708.4</a:t>
            </a:r>
          </a:p>
        </p:txBody>
      </p:sp>
      <p:sp>
        <p:nvSpPr>
          <p:cNvPr id="323619" name="Text Box 35"/>
          <p:cNvSpPr txBox="1">
            <a:spLocks noChangeArrowheads="1"/>
          </p:cNvSpPr>
          <p:nvPr/>
        </p:nvSpPr>
        <p:spPr bwMode="auto">
          <a:xfrm>
            <a:off x="4711700" y="5476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Sb</a:t>
            </a:r>
          </a:p>
          <a:p>
            <a:pPr algn="ctr"/>
            <a:r>
              <a:rPr lang="en-US">
                <a:solidFill>
                  <a:schemeClr val="bg2"/>
                </a:solidFill>
              </a:rPr>
              <a:t>833.8</a:t>
            </a:r>
          </a:p>
        </p:txBody>
      </p:sp>
      <p:sp>
        <p:nvSpPr>
          <p:cNvPr id="323620" name="Text Box 36"/>
          <p:cNvSpPr txBox="1">
            <a:spLocks noChangeArrowheads="1"/>
          </p:cNvSpPr>
          <p:nvPr/>
        </p:nvSpPr>
        <p:spPr bwMode="auto">
          <a:xfrm>
            <a:off x="5734050" y="5476875"/>
            <a:ext cx="755650" cy="731838"/>
          </a:xfrm>
          <a:prstGeom prst="rect">
            <a:avLst/>
          </a:prstGeom>
          <a:noFill/>
          <a:ln w="9525">
            <a:noFill/>
            <a:miter lim="800000"/>
            <a:headEnd/>
            <a:tailEnd/>
          </a:ln>
          <a:effectLst/>
        </p:spPr>
        <p:txBody>
          <a:bodyPr wrap="none">
            <a:spAutoFit/>
          </a:bodyPr>
          <a:lstStyle/>
          <a:p>
            <a:pPr algn="ctr"/>
            <a:r>
              <a:rPr lang="en-US" sz="2400" b="1">
                <a:solidFill>
                  <a:schemeClr val="bg2"/>
                </a:solidFill>
              </a:rPr>
              <a:t>Te</a:t>
            </a:r>
          </a:p>
          <a:p>
            <a:pPr algn="ctr"/>
            <a:r>
              <a:rPr lang="en-US">
                <a:solidFill>
                  <a:schemeClr val="bg2"/>
                </a:solidFill>
              </a:rPr>
              <a:t>869.0</a:t>
            </a:r>
          </a:p>
        </p:txBody>
      </p:sp>
      <p:sp>
        <p:nvSpPr>
          <p:cNvPr id="323621" name="Text Box 37"/>
          <p:cNvSpPr txBox="1">
            <a:spLocks noChangeArrowheads="1"/>
          </p:cNvSpPr>
          <p:nvPr/>
        </p:nvSpPr>
        <p:spPr bwMode="auto">
          <a:xfrm>
            <a:off x="6705600" y="5476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I</a:t>
            </a:r>
          </a:p>
          <a:p>
            <a:pPr algn="ctr"/>
            <a:r>
              <a:rPr lang="en-US">
                <a:solidFill>
                  <a:schemeClr val="accent2"/>
                </a:solidFill>
              </a:rPr>
              <a:t>1008.7</a:t>
            </a:r>
          </a:p>
        </p:txBody>
      </p:sp>
      <p:sp>
        <p:nvSpPr>
          <p:cNvPr id="323622" name="Text Box 38"/>
          <p:cNvSpPr txBox="1">
            <a:spLocks noChangeArrowheads="1"/>
          </p:cNvSpPr>
          <p:nvPr/>
        </p:nvSpPr>
        <p:spPr bwMode="auto">
          <a:xfrm>
            <a:off x="7727950" y="5476875"/>
            <a:ext cx="882650" cy="731838"/>
          </a:xfrm>
          <a:prstGeom prst="rect">
            <a:avLst/>
          </a:prstGeom>
          <a:noFill/>
          <a:ln w="9525">
            <a:noFill/>
            <a:miter lim="800000"/>
            <a:headEnd/>
            <a:tailEnd/>
          </a:ln>
          <a:effectLst/>
        </p:spPr>
        <p:txBody>
          <a:bodyPr wrap="none">
            <a:spAutoFit/>
          </a:bodyPr>
          <a:lstStyle/>
          <a:p>
            <a:pPr algn="ctr"/>
            <a:r>
              <a:rPr lang="en-US" sz="2400" b="1">
                <a:solidFill>
                  <a:schemeClr val="accent2"/>
                </a:solidFill>
              </a:rPr>
              <a:t>Xe</a:t>
            </a:r>
          </a:p>
          <a:p>
            <a:pPr algn="ctr"/>
            <a:r>
              <a:rPr lang="en-US">
                <a:solidFill>
                  <a:schemeClr val="accent2"/>
                </a:solidFill>
              </a:rPr>
              <a:t>1170.3</a:t>
            </a:r>
          </a:p>
        </p:txBody>
      </p:sp>
      <p:sp>
        <p:nvSpPr>
          <p:cNvPr id="323623" name="Rectangle 39"/>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188</a:t>
            </a:r>
          </a:p>
        </p:txBody>
      </p:sp>
      <p:sp>
        <p:nvSpPr>
          <p:cNvPr id="323624" name="Text Box 40"/>
          <p:cNvSpPr txBox="1">
            <a:spLocks noChangeArrowheads="1"/>
          </p:cNvSpPr>
          <p:nvPr/>
        </p:nvSpPr>
        <p:spPr bwMode="auto">
          <a:xfrm>
            <a:off x="1355725" y="1462088"/>
            <a:ext cx="298450" cy="366712"/>
          </a:xfrm>
          <a:prstGeom prst="rect">
            <a:avLst/>
          </a:prstGeom>
          <a:noFill/>
          <a:ln w="9525">
            <a:noFill/>
            <a:miter lim="800000"/>
            <a:headEnd/>
            <a:tailEnd/>
          </a:ln>
          <a:effectLst/>
        </p:spPr>
        <p:txBody>
          <a:bodyPr wrap="none">
            <a:spAutoFit/>
          </a:bodyPr>
          <a:lstStyle/>
          <a:p>
            <a:r>
              <a:rPr lang="en-US" i="1"/>
              <a:t>s</a:t>
            </a:r>
          </a:p>
        </p:txBody>
      </p:sp>
      <p:sp>
        <p:nvSpPr>
          <p:cNvPr id="323625" name="AutoShape 41"/>
          <p:cNvSpPr>
            <a:spLocks/>
          </p:cNvSpPr>
          <p:nvPr/>
        </p:nvSpPr>
        <p:spPr bwMode="auto">
          <a:xfrm rot="16200000">
            <a:off x="1447800" y="1066800"/>
            <a:ext cx="152400" cy="1676400"/>
          </a:xfrm>
          <a:prstGeom prst="rightBracket">
            <a:avLst>
              <a:gd name="adj" fmla="val 91667"/>
            </a:avLst>
          </a:prstGeom>
          <a:noFill/>
          <a:ln w="9525">
            <a:solidFill>
              <a:schemeClr val="tx1"/>
            </a:solidFill>
            <a:round/>
            <a:headEnd/>
            <a:tailEnd/>
          </a:ln>
          <a:effectLst/>
        </p:spPr>
        <p:txBody>
          <a:bodyPr wrap="none" anchor="ctr"/>
          <a:lstStyle/>
          <a:p>
            <a:endParaRPr lang="en-US"/>
          </a:p>
        </p:txBody>
      </p:sp>
      <p:sp>
        <p:nvSpPr>
          <p:cNvPr id="323626" name="Text Box 42"/>
          <p:cNvSpPr txBox="1">
            <a:spLocks noChangeArrowheads="1"/>
          </p:cNvSpPr>
          <p:nvPr/>
        </p:nvSpPr>
        <p:spPr bwMode="auto">
          <a:xfrm>
            <a:off x="5327650" y="1482725"/>
            <a:ext cx="311150" cy="366713"/>
          </a:xfrm>
          <a:prstGeom prst="rect">
            <a:avLst/>
          </a:prstGeom>
          <a:noFill/>
          <a:ln w="9525">
            <a:noFill/>
            <a:miter lim="800000"/>
            <a:headEnd/>
            <a:tailEnd/>
          </a:ln>
          <a:effectLst/>
        </p:spPr>
        <p:txBody>
          <a:bodyPr wrap="none">
            <a:spAutoFit/>
          </a:bodyPr>
          <a:lstStyle/>
          <a:p>
            <a:r>
              <a:rPr lang="en-US" i="1">
                <a:solidFill>
                  <a:schemeClr val="accent2"/>
                </a:solidFill>
              </a:rPr>
              <a:t>p</a:t>
            </a:r>
          </a:p>
        </p:txBody>
      </p:sp>
      <p:sp>
        <p:nvSpPr>
          <p:cNvPr id="323627" name="AutoShape 43"/>
          <p:cNvSpPr>
            <a:spLocks/>
          </p:cNvSpPr>
          <p:nvPr/>
        </p:nvSpPr>
        <p:spPr bwMode="auto">
          <a:xfrm rot="16200000">
            <a:off x="5493543" y="-1073943"/>
            <a:ext cx="138113" cy="5943600"/>
          </a:xfrm>
          <a:prstGeom prst="rightBracket">
            <a:avLst>
              <a:gd name="adj" fmla="val 358619"/>
            </a:avLst>
          </a:prstGeom>
          <a:noFill/>
          <a:ln w="9525">
            <a:solidFill>
              <a:schemeClr val="accent2"/>
            </a:solidFill>
            <a:round/>
            <a:headEnd/>
            <a:tailEnd/>
          </a:ln>
          <a:effectLst/>
        </p:spPr>
        <p:txBody>
          <a:bodyPr wrap="none" anchor="ctr"/>
          <a:lstStyle/>
          <a:p>
            <a:endParaRPr lang="en-US"/>
          </a:p>
        </p:txBody>
      </p:sp>
      <p:sp>
        <p:nvSpPr>
          <p:cNvPr id="323628" name="Rectangle 44"/>
          <p:cNvSpPr>
            <a:spLocks noChangeArrowheads="1"/>
          </p:cNvSpPr>
          <p:nvPr/>
        </p:nvSpPr>
        <p:spPr bwMode="auto">
          <a:xfrm>
            <a:off x="533400" y="3657600"/>
            <a:ext cx="8229600" cy="838200"/>
          </a:xfrm>
          <a:prstGeom prst="rect">
            <a:avLst/>
          </a:prstGeom>
          <a:solidFill>
            <a:srgbClr val="99CCFF">
              <a:alpha val="47000"/>
            </a:srgbClr>
          </a:solidFill>
          <a:ln w="9525">
            <a:solidFill>
              <a:schemeClr val="tx1"/>
            </a:solidFill>
            <a:miter lim="800000"/>
            <a:headEnd/>
            <a:tailEnd/>
          </a:ln>
          <a:effectLst/>
        </p:spPr>
        <p:txBody>
          <a:bodyPr wrap="none" anchor="ctr"/>
          <a:lstStyle/>
          <a:p>
            <a:endParaRPr lang="en-US"/>
          </a:p>
        </p:txBody>
      </p:sp>
      <p:sp>
        <p:nvSpPr>
          <p:cNvPr id="323629" name="Rectangle 45"/>
          <p:cNvSpPr>
            <a:spLocks noChangeArrowheads="1"/>
          </p:cNvSpPr>
          <p:nvPr/>
        </p:nvSpPr>
        <p:spPr bwMode="auto">
          <a:xfrm>
            <a:off x="533400" y="4495800"/>
            <a:ext cx="8229600" cy="838200"/>
          </a:xfrm>
          <a:prstGeom prst="rect">
            <a:avLst/>
          </a:prstGeom>
          <a:solidFill>
            <a:srgbClr val="99CCFF">
              <a:alpha val="47000"/>
            </a:srgbClr>
          </a:solidFill>
          <a:ln w="9525">
            <a:solidFill>
              <a:schemeClr val="tx1"/>
            </a:solidFill>
            <a:miter lim="800000"/>
            <a:headEnd/>
            <a:tailEnd/>
          </a:ln>
          <a:effectLst/>
        </p:spPr>
        <p:txBody>
          <a:bodyPr wrap="none" anchor="ctr"/>
          <a:lstStyle/>
          <a:p>
            <a:endParaRPr lang="en-US"/>
          </a:p>
        </p:txBody>
      </p:sp>
      <p:sp>
        <p:nvSpPr>
          <p:cNvPr id="323630" name="Rectangle 46"/>
          <p:cNvSpPr>
            <a:spLocks noChangeArrowheads="1"/>
          </p:cNvSpPr>
          <p:nvPr/>
        </p:nvSpPr>
        <p:spPr bwMode="auto">
          <a:xfrm>
            <a:off x="533400" y="5410200"/>
            <a:ext cx="8229600" cy="838200"/>
          </a:xfrm>
          <a:prstGeom prst="rect">
            <a:avLst/>
          </a:prstGeom>
          <a:solidFill>
            <a:srgbClr val="99CCFF">
              <a:alpha val="47000"/>
            </a:srgbClr>
          </a:solidFill>
          <a:ln w="9525">
            <a:solidFill>
              <a:schemeClr val="tx1"/>
            </a:solidFill>
            <a:miter lim="800000"/>
            <a:headEnd/>
            <a:tailEnd/>
          </a:ln>
          <a:effectLst/>
        </p:spPr>
        <p:txBody>
          <a:bodyPr wrap="none" anchor="ctr"/>
          <a:lstStyle/>
          <a:p>
            <a:endParaRPr lang="en-US"/>
          </a:p>
        </p:txBody>
      </p:sp>
      <p:grpSp>
        <p:nvGrpSpPr>
          <p:cNvPr id="323631" name="Group 47"/>
          <p:cNvGrpSpPr>
            <a:grpSpLocks/>
          </p:cNvGrpSpPr>
          <p:nvPr/>
        </p:nvGrpSpPr>
        <p:grpSpPr bwMode="auto">
          <a:xfrm>
            <a:off x="7467600" y="533400"/>
            <a:ext cx="1231900" cy="762000"/>
            <a:chOff x="4704" y="144"/>
            <a:chExt cx="776" cy="480"/>
          </a:xfrm>
        </p:grpSpPr>
        <p:sp>
          <p:nvSpPr>
            <p:cNvPr id="323632" name="Rectangle 48"/>
            <p:cNvSpPr>
              <a:spLocks noChangeArrowheads="1"/>
            </p:cNvSpPr>
            <p:nvPr/>
          </p:nvSpPr>
          <p:spPr bwMode="auto">
            <a:xfrm>
              <a:off x="4800" y="192"/>
              <a:ext cx="96" cy="96"/>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323633" name="Rectangle 49"/>
            <p:cNvSpPr>
              <a:spLocks noChangeArrowheads="1"/>
            </p:cNvSpPr>
            <p:nvPr/>
          </p:nvSpPr>
          <p:spPr bwMode="auto">
            <a:xfrm>
              <a:off x="4800" y="336"/>
              <a:ext cx="96" cy="96"/>
            </a:xfrm>
            <a:prstGeom prst="rect">
              <a:avLst/>
            </a:prstGeom>
            <a:solidFill>
              <a:srgbClr val="C0C0C0"/>
            </a:solidFill>
            <a:ln w="9525">
              <a:solidFill>
                <a:schemeClr val="tx1"/>
              </a:solidFill>
              <a:miter lim="800000"/>
              <a:headEnd/>
              <a:tailEnd/>
            </a:ln>
            <a:effectLst/>
          </p:spPr>
          <p:txBody>
            <a:bodyPr wrap="none" anchor="ctr"/>
            <a:lstStyle/>
            <a:p>
              <a:endParaRPr lang="en-US"/>
            </a:p>
          </p:txBody>
        </p:sp>
        <p:sp>
          <p:nvSpPr>
            <p:cNvPr id="323634" name="Rectangle 50"/>
            <p:cNvSpPr>
              <a:spLocks noChangeArrowheads="1"/>
            </p:cNvSpPr>
            <p:nvPr/>
          </p:nvSpPr>
          <p:spPr bwMode="auto">
            <a:xfrm>
              <a:off x="4800" y="480"/>
              <a:ext cx="96" cy="96"/>
            </a:xfrm>
            <a:prstGeom prst="rect">
              <a:avLst/>
            </a:prstGeom>
            <a:solidFill>
              <a:srgbClr val="0000FF">
                <a:alpha val="67000"/>
              </a:srgbClr>
            </a:solidFill>
            <a:ln w="9525">
              <a:solidFill>
                <a:schemeClr val="tx1"/>
              </a:solidFill>
              <a:miter lim="800000"/>
              <a:headEnd/>
              <a:tailEnd/>
            </a:ln>
            <a:effectLst/>
          </p:spPr>
          <p:txBody>
            <a:bodyPr wrap="none" anchor="ctr"/>
            <a:lstStyle/>
            <a:p>
              <a:endParaRPr lang="en-US"/>
            </a:p>
          </p:txBody>
        </p:sp>
        <p:sp>
          <p:nvSpPr>
            <p:cNvPr id="323635" name="Text Box 51"/>
            <p:cNvSpPr txBox="1">
              <a:spLocks noChangeArrowheads="1"/>
            </p:cNvSpPr>
            <p:nvPr/>
          </p:nvSpPr>
          <p:spPr bwMode="auto">
            <a:xfrm>
              <a:off x="4886" y="151"/>
              <a:ext cx="594" cy="460"/>
            </a:xfrm>
            <a:prstGeom prst="rect">
              <a:avLst/>
            </a:prstGeom>
            <a:noFill/>
            <a:ln w="9525">
              <a:noFill/>
              <a:miter lim="800000"/>
              <a:headEnd/>
              <a:tailEnd/>
            </a:ln>
            <a:effectLst/>
          </p:spPr>
          <p:txBody>
            <a:bodyPr wrap="none">
              <a:spAutoFit/>
            </a:bodyPr>
            <a:lstStyle/>
            <a:p>
              <a:r>
                <a:rPr lang="en-US" sz="1400"/>
                <a:t>Metal</a:t>
              </a:r>
            </a:p>
            <a:p>
              <a:r>
                <a:rPr lang="en-US" sz="1400"/>
                <a:t>Metalloid</a:t>
              </a:r>
            </a:p>
            <a:p>
              <a:r>
                <a:rPr lang="en-US" sz="1400"/>
                <a:t>Nonmetal</a:t>
              </a:r>
            </a:p>
          </p:txBody>
        </p:sp>
        <p:sp>
          <p:nvSpPr>
            <p:cNvPr id="323636" name="Rectangle 52"/>
            <p:cNvSpPr>
              <a:spLocks noChangeArrowheads="1"/>
            </p:cNvSpPr>
            <p:nvPr/>
          </p:nvSpPr>
          <p:spPr bwMode="auto">
            <a:xfrm>
              <a:off x="4704" y="144"/>
              <a:ext cx="768" cy="480"/>
            </a:xfrm>
            <a:prstGeom prst="rect">
              <a:avLst/>
            </a:prstGeom>
            <a:noFill/>
            <a:ln w="9525">
              <a:solidFill>
                <a:schemeClr val="tx1"/>
              </a:solidFill>
              <a:miter lim="800000"/>
              <a:headEnd/>
              <a:tailEnd/>
            </a:ln>
            <a:effectLst/>
          </p:spPr>
          <p:txBody>
            <a:bodyPr wrap="none" anchor="ctr"/>
            <a:lstStyle/>
            <a:p>
              <a:endParaRPr lang="en-US"/>
            </a:p>
          </p:txBody>
        </p:sp>
      </p:grpSp>
      <p:sp>
        <p:nvSpPr>
          <p:cNvPr id="323637" name="AutoShape 5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nodeType="clickEffect">
                                  <p:stCondLst>
                                    <p:cond delay="0"/>
                                  </p:stCondLst>
                                  <p:childTnLst>
                                    <p:set>
                                      <p:cBhvr>
                                        <p:cTn id="6" dur="1" fill="hold">
                                          <p:stCondLst>
                                            <p:cond delay="0"/>
                                          </p:stCondLst>
                                        </p:cTn>
                                        <p:tgtEl>
                                          <p:spTgt spid="323631"/>
                                        </p:tgtEl>
                                        <p:attrNameLst>
                                          <p:attrName>style.visibility</p:attrName>
                                        </p:attrNameLst>
                                      </p:cBhvr>
                                      <p:to>
                                        <p:strVal val="visible"/>
                                      </p:to>
                                    </p:set>
                                    <p:anim calcmode="lin" valueType="num">
                                      <p:cBhvr additive="base">
                                        <p:cTn id="7" dur="500" fill="hold"/>
                                        <p:tgtEl>
                                          <p:spTgt spid="323631"/>
                                        </p:tgtEl>
                                        <p:attrNameLst>
                                          <p:attrName>ppt_x</p:attrName>
                                        </p:attrNameLst>
                                      </p:cBhvr>
                                      <p:tavLst>
                                        <p:tav tm="0">
                                          <p:val>
                                            <p:strVal val="0-#ppt_w/2"/>
                                          </p:val>
                                        </p:tav>
                                        <p:tav tm="100000">
                                          <p:val>
                                            <p:strVal val="#ppt_x"/>
                                          </p:val>
                                        </p:tav>
                                      </p:tavLst>
                                    </p:anim>
                                    <p:anim calcmode="lin" valueType="num">
                                      <p:cBhvr additive="base">
                                        <p:cTn id="8" dur="500" fill="hold"/>
                                        <p:tgtEl>
                                          <p:spTgt spid="3236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grpId="0" nodeType="clickEffect">
                                  <p:stCondLst>
                                    <p:cond delay="0"/>
                                  </p:stCondLst>
                                  <p:childTnLst>
                                    <p:animEffect transition="out" filter="fade">
                                      <p:cBhvr>
                                        <p:cTn id="12" dur="2000"/>
                                        <p:tgtEl>
                                          <p:spTgt spid="323587"/>
                                        </p:tgtEl>
                                      </p:cBhvr>
                                    </p:animEffect>
                                    <p:set>
                                      <p:cBhvr>
                                        <p:cTn id="13" dur="1" fill="hold">
                                          <p:stCondLst>
                                            <p:cond delay="1999"/>
                                          </p:stCondLst>
                                        </p:cTn>
                                        <p:tgtEl>
                                          <p:spTgt spid="323587"/>
                                        </p:tgtEl>
                                        <p:attrNameLst>
                                          <p:attrName>style.visibility</p:attrName>
                                        </p:attrNameLst>
                                      </p:cBhvr>
                                      <p:to>
                                        <p:strVal val="hidden"/>
                                      </p:to>
                                    </p:set>
                                  </p:childTnLst>
                                </p:cTn>
                              </p:par>
                            </p:childTnLst>
                          </p:cTn>
                        </p:par>
                        <p:par>
                          <p:cTn id="14" fill="hold">
                            <p:stCondLst>
                              <p:cond delay="2000"/>
                            </p:stCondLst>
                            <p:childTnLst>
                              <p:par>
                                <p:cTn id="15" presetID="37" presetClass="exit" presetSubtype="0" fill="hold" nodeType="afterEffect">
                                  <p:stCondLst>
                                    <p:cond delay="0"/>
                                  </p:stCondLst>
                                  <p:childTnLst>
                                    <p:animEffect transition="out" filter="fade">
                                      <p:cBhvr>
                                        <p:cTn id="16" dur="1000"/>
                                        <p:tgtEl>
                                          <p:spTgt spid="323631"/>
                                        </p:tgtEl>
                                      </p:cBhvr>
                                    </p:animEffect>
                                    <p:anim calcmode="lin" valueType="num">
                                      <p:cBhvr>
                                        <p:cTn id="17" dur="1000"/>
                                        <p:tgtEl>
                                          <p:spTgt spid="323631"/>
                                        </p:tgtEl>
                                        <p:attrNameLst>
                                          <p:attrName>ppt_x</p:attrName>
                                        </p:attrNameLst>
                                      </p:cBhvr>
                                      <p:tavLst>
                                        <p:tav tm="0">
                                          <p:val>
                                            <p:strVal val="ppt_x"/>
                                          </p:val>
                                        </p:tav>
                                        <p:tav tm="100000">
                                          <p:val>
                                            <p:strVal val="ppt_x"/>
                                          </p:val>
                                        </p:tav>
                                      </p:tavLst>
                                    </p:anim>
                                    <p:anim calcmode="lin" valueType="num">
                                      <p:cBhvr>
                                        <p:cTn id="18" dur="100" decel="100000"/>
                                        <p:tgtEl>
                                          <p:spTgt spid="323631"/>
                                        </p:tgtEl>
                                        <p:attrNameLst>
                                          <p:attrName>ppt_y</p:attrName>
                                        </p:attrNameLst>
                                      </p:cBhvr>
                                      <p:tavLst>
                                        <p:tav tm="0">
                                          <p:val>
                                            <p:strVal val="ppt_y"/>
                                          </p:val>
                                        </p:tav>
                                        <p:tav tm="100000">
                                          <p:val>
                                            <p:strVal val="ppt_y-.03"/>
                                          </p:val>
                                        </p:tav>
                                      </p:tavLst>
                                    </p:anim>
                                    <p:anim calcmode="lin" valueType="num">
                                      <p:cBhvr>
                                        <p:cTn id="19" dur="900" accel="100000">
                                          <p:stCondLst>
                                            <p:cond delay="100"/>
                                          </p:stCondLst>
                                        </p:cTn>
                                        <p:tgtEl>
                                          <p:spTgt spid="323631"/>
                                        </p:tgtEl>
                                        <p:attrNameLst>
                                          <p:attrName>ppt_y</p:attrName>
                                        </p:attrNameLst>
                                      </p:cBhvr>
                                      <p:tavLst>
                                        <p:tav tm="0">
                                          <p:val>
                                            <p:strVal val="ppt_y"/>
                                          </p:val>
                                        </p:tav>
                                        <p:tav tm="100000">
                                          <p:val>
                                            <p:strVal val="ppt_y+1"/>
                                          </p:val>
                                        </p:tav>
                                      </p:tavLst>
                                    </p:anim>
                                    <p:set>
                                      <p:cBhvr>
                                        <p:cTn id="20" dur="1" fill="hold">
                                          <p:stCondLst>
                                            <p:cond delay="999"/>
                                          </p:stCondLst>
                                        </p:cTn>
                                        <p:tgtEl>
                                          <p:spTgt spid="323631"/>
                                        </p:tgtEl>
                                        <p:attrNameLst>
                                          <p:attrName>style.visibility</p:attrName>
                                        </p:attrNameLst>
                                      </p:cBhvr>
                                      <p:to>
                                        <p:strVal val="hidden"/>
                                      </p:to>
                                    </p:se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323586"/>
                                        </p:tgtEl>
                                        <p:attrNameLst>
                                          <p:attrName>style.visibility</p:attrName>
                                        </p:attrNameLst>
                                      </p:cBhvr>
                                      <p:to>
                                        <p:strVal val="visible"/>
                                      </p:to>
                                    </p:set>
                                    <p:animEffect transition="in" filter="fade">
                                      <p:cBhvr>
                                        <p:cTn id="24" dur="2000"/>
                                        <p:tgtEl>
                                          <p:spTgt spid="323586"/>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23586"/>
                                        </p:tgtEl>
                                        <p:attrNameLst>
                                          <p:attrName>style.visibility</p:attrName>
                                        </p:attrNameLst>
                                      </p:cBhvr>
                                      <p:to>
                                        <p:strVal val="hidden"/>
                                      </p:to>
                                    </p:set>
                                  </p:childTnLst>
                                </p:cTn>
                              </p:par>
                              <p:par>
                                <p:cTn id="29" presetID="10" presetClass="entr" presetSubtype="0" fill="hold" grpId="0" nodeType="withEffect">
                                  <p:stCondLst>
                                    <p:cond delay="0"/>
                                  </p:stCondLst>
                                  <p:childTnLst>
                                    <p:set>
                                      <p:cBhvr>
                                        <p:cTn id="30" dur="1" fill="hold">
                                          <p:stCondLst>
                                            <p:cond delay="0"/>
                                          </p:stCondLst>
                                        </p:cTn>
                                        <p:tgtEl>
                                          <p:spTgt spid="323628"/>
                                        </p:tgtEl>
                                        <p:attrNameLst>
                                          <p:attrName>style.visibility</p:attrName>
                                        </p:attrNameLst>
                                      </p:cBhvr>
                                      <p:to>
                                        <p:strVal val="visible"/>
                                      </p:to>
                                    </p:set>
                                    <p:animEffect transition="in" filter="fade">
                                      <p:cBhvr>
                                        <p:cTn id="31" dur="2000"/>
                                        <p:tgtEl>
                                          <p:spTgt spid="323628"/>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23628"/>
                                        </p:tgtEl>
                                        <p:attrNameLst>
                                          <p:attrName>style.visibility</p:attrName>
                                        </p:attrNameLst>
                                      </p:cBhvr>
                                      <p:to>
                                        <p:strVal val="hidden"/>
                                      </p:to>
                                    </p:set>
                                  </p:childTnLst>
                                </p:cTn>
                              </p:par>
                              <p:par>
                                <p:cTn id="36" presetID="10" presetClass="entr" presetSubtype="0" fill="hold" grpId="0" nodeType="withEffect">
                                  <p:stCondLst>
                                    <p:cond delay="0"/>
                                  </p:stCondLst>
                                  <p:childTnLst>
                                    <p:set>
                                      <p:cBhvr>
                                        <p:cTn id="37" dur="1" fill="hold">
                                          <p:stCondLst>
                                            <p:cond delay="0"/>
                                          </p:stCondLst>
                                        </p:cTn>
                                        <p:tgtEl>
                                          <p:spTgt spid="323629"/>
                                        </p:tgtEl>
                                        <p:attrNameLst>
                                          <p:attrName>style.visibility</p:attrName>
                                        </p:attrNameLst>
                                      </p:cBhvr>
                                      <p:to>
                                        <p:strVal val="visible"/>
                                      </p:to>
                                    </p:set>
                                    <p:animEffect transition="in" filter="fade">
                                      <p:cBhvr>
                                        <p:cTn id="38" dur="2000"/>
                                        <p:tgtEl>
                                          <p:spTgt spid="323629"/>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323629"/>
                                        </p:tgtEl>
                                        <p:attrNameLst>
                                          <p:attrName>style.visibility</p:attrName>
                                        </p:attrNameLst>
                                      </p:cBhvr>
                                      <p:to>
                                        <p:strVal val="hidden"/>
                                      </p:to>
                                    </p:set>
                                  </p:childTnLst>
                                </p:cTn>
                              </p:par>
                              <p:par>
                                <p:cTn id="43" presetID="10" presetClass="entr" presetSubtype="0" fill="hold" grpId="0" nodeType="withEffect">
                                  <p:stCondLst>
                                    <p:cond delay="0"/>
                                  </p:stCondLst>
                                  <p:childTnLst>
                                    <p:set>
                                      <p:cBhvr>
                                        <p:cTn id="44" dur="1" fill="hold">
                                          <p:stCondLst>
                                            <p:cond delay="0"/>
                                          </p:stCondLst>
                                        </p:cTn>
                                        <p:tgtEl>
                                          <p:spTgt spid="323630"/>
                                        </p:tgtEl>
                                        <p:attrNameLst>
                                          <p:attrName>style.visibility</p:attrName>
                                        </p:attrNameLst>
                                      </p:cBhvr>
                                      <p:to>
                                        <p:strVal val="visible"/>
                                      </p:to>
                                    </p:set>
                                    <p:animEffect transition="in" filter="fade">
                                      <p:cBhvr>
                                        <p:cTn id="45" dur="2000"/>
                                        <p:tgtEl>
                                          <p:spTgt spid="323630"/>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3236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586" grpId="0" animBg="1"/>
      <p:bldP spid="323586" grpId="1" animBg="1"/>
      <p:bldP spid="323587" grpId="0" animBg="1"/>
      <p:bldP spid="323628" grpId="0" animBg="1"/>
      <p:bldP spid="323628" grpId="1" animBg="1"/>
      <p:bldP spid="323629" grpId="0" animBg="1"/>
      <p:bldP spid="323629" grpId="1" animBg="1"/>
      <p:bldP spid="323630" grpId="0" animBg="1"/>
      <p:bldP spid="32363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38" name="Text Box 14"/>
          <p:cNvSpPr txBox="1">
            <a:spLocks noChangeArrowheads="1"/>
          </p:cNvSpPr>
          <p:nvPr/>
        </p:nvSpPr>
        <p:spPr bwMode="auto">
          <a:xfrm>
            <a:off x="7110413" y="4433888"/>
            <a:ext cx="615950" cy="366712"/>
          </a:xfrm>
          <a:prstGeom prst="rect">
            <a:avLst/>
          </a:prstGeom>
          <a:noFill/>
          <a:ln w="9525">
            <a:noFill/>
            <a:miter lim="800000"/>
            <a:headEnd/>
            <a:tailEnd/>
          </a:ln>
          <a:effectLst/>
        </p:spPr>
        <p:txBody>
          <a:bodyPr wrap="none">
            <a:spAutoFit/>
          </a:bodyPr>
          <a:lstStyle/>
          <a:p>
            <a:r>
              <a:rPr lang="en-US"/>
              <a:t>18e</a:t>
            </a:r>
            <a:r>
              <a:rPr lang="en-US" baseline="30000"/>
              <a:t>-</a:t>
            </a:r>
          </a:p>
        </p:txBody>
      </p:sp>
      <p:sp>
        <p:nvSpPr>
          <p:cNvPr id="615439" name="Text Box 15"/>
          <p:cNvSpPr txBox="1">
            <a:spLocks noChangeArrowheads="1"/>
          </p:cNvSpPr>
          <p:nvPr/>
        </p:nvSpPr>
        <p:spPr bwMode="auto">
          <a:xfrm>
            <a:off x="3432175" y="4433888"/>
            <a:ext cx="615950" cy="366712"/>
          </a:xfrm>
          <a:prstGeom prst="rect">
            <a:avLst/>
          </a:prstGeom>
          <a:noFill/>
          <a:ln w="9525">
            <a:noFill/>
            <a:miter lim="800000"/>
            <a:headEnd/>
            <a:tailEnd/>
          </a:ln>
          <a:effectLst/>
        </p:spPr>
        <p:txBody>
          <a:bodyPr wrap="none">
            <a:spAutoFit/>
          </a:bodyPr>
          <a:lstStyle/>
          <a:p>
            <a:r>
              <a:rPr lang="en-US"/>
              <a:t>18e</a:t>
            </a:r>
            <a:r>
              <a:rPr lang="en-US" baseline="30000"/>
              <a:t>-</a:t>
            </a:r>
          </a:p>
        </p:txBody>
      </p:sp>
      <p:sp>
        <p:nvSpPr>
          <p:cNvPr id="615440" name="Text Box 16"/>
          <p:cNvSpPr txBox="1">
            <a:spLocks noChangeArrowheads="1"/>
          </p:cNvSpPr>
          <p:nvPr/>
        </p:nvSpPr>
        <p:spPr bwMode="auto">
          <a:xfrm>
            <a:off x="7118350" y="4441825"/>
            <a:ext cx="615950" cy="366713"/>
          </a:xfrm>
          <a:prstGeom prst="rect">
            <a:avLst/>
          </a:prstGeom>
          <a:noFill/>
          <a:ln w="9525">
            <a:noFill/>
            <a:miter lim="800000"/>
            <a:headEnd/>
            <a:tailEnd/>
          </a:ln>
          <a:effectLst/>
        </p:spPr>
        <p:txBody>
          <a:bodyPr wrap="none">
            <a:spAutoFit/>
          </a:bodyPr>
          <a:lstStyle/>
          <a:p>
            <a:r>
              <a:rPr lang="en-US"/>
              <a:t>20e</a:t>
            </a:r>
            <a:r>
              <a:rPr lang="en-US" baseline="30000"/>
              <a:t>-</a:t>
            </a:r>
          </a:p>
        </p:txBody>
      </p:sp>
      <p:sp>
        <p:nvSpPr>
          <p:cNvPr id="615428" name="Oval 4"/>
          <p:cNvSpPr>
            <a:spLocks noChangeArrowheads="1"/>
          </p:cNvSpPr>
          <p:nvPr/>
        </p:nvSpPr>
        <p:spPr bwMode="auto">
          <a:xfrm>
            <a:off x="1838325" y="4346575"/>
            <a:ext cx="1784350" cy="1784350"/>
          </a:xfrm>
          <a:prstGeom prst="ellipse">
            <a:avLst/>
          </a:prstGeom>
          <a:noFill/>
          <a:ln w="19050">
            <a:solidFill>
              <a:schemeClr val="tx1"/>
            </a:solidFill>
            <a:round/>
            <a:headEnd/>
            <a:tailEnd/>
          </a:ln>
          <a:effectLst/>
        </p:spPr>
        <p:txBody>
          <a:bodyPr wrap="none" anchor="ctr"/>
          <a:lstStyle/>
          <a:p>
            <a:endParaRPr lang="en-US"/>
          </a:p>
        </p:txBody>
      </p:sp>
      <p:sp>
        <p:nvSpPr>
          <p:cNvPr id="615432" name="Oval 8"/>
          <p:cNvSpPr>
            <a:spLocks noChangeAspect="1" noChangeArrowheads="1"/>
          </p:cNvSpPr>
          <p:nvPr/>
        </p:nvSpPr>
        <p:spPr bwMode="auto">
          <a:xfrm>
            <a:off x="2501900" y="5021263"/>
            <a:ext cx="447675" cy="447675"/>
          </a:xfrm>
          <a:prstGeom prst="ellipse">
            <a:avLst/>
          </a:prstGeom>
          <a:noFill/>
          <a:ln w="19050">
            <a:solidFill>
              <a:schemeClr val="tx1"/>
            </a:solidFill>
            <a:round/>
            <a:headEnd/>
            <a:tailEnd/>
          </a:ln>
          <a:effectLst/>
        </p:spPr>
        <p:txBody>
          <a:bodyPr wrap="none" anchor="ctr"/>
          <a:lstStyle/>
          <a:p>
            <a:pPr algn="ctr"/>
            <a:r>
              <a:rPr lang="en-US"/>
              <a:t>19+</a:t>
            </a:r>
          </a:p>
        </p:txBody>
      </p:sp>
      <p:sp>
        <p:nvSpPr>
          <p:cNvPr id="615433" name="Oval 9"/>
          <p:cNvSpPr>
            <a:spLocks noChangeArrowheads="1"/>
          </p:cNvSpPr>
          <p:nvPr/>
        </p:nvSpPr>
        <p:spPr bwMode="auto">
          <a:xfrm>
            <a:off x="5502275" y="4365625"/>
            <a:ext cx="1784350" cy="1784350"/>
          </a:xfrm>
          <a:prstGeom prst="ellipse">
            <a:avLst/>
          </a:prstGeom>
          <a:noFill/>
          <a:ln w="19050">
            <a:solidFill>
              <a:schemeClr val="tx1"/>
            </a:solidFill>
            <a:round/>
            <a:headEnd/>
            <a:tailEnd/>
          </a:ln>
          <a:effectLst/>
        </p:spPr>
        <p:txBody>
          <a:bodyPr wrap="none" anchor="ctr"/>
          <a:lstStyle/>
          <a:p>
            <a:endParaRPr lang="en-US"/>
          </a:p>
        </p:txBody>
      </p:sp>
      <p:sp>
        <p:nvSpPr>
          <p:cNvPr id="615434" name="Oval 10"/>
          <p:cNvSpPr>
            <a:spLocks noChangeAspect="1" noChangeArrowheads="1"/>
          </p:cNvSpPr>
          <p:nvPr/>
        </p:nvSpPr>
        <p:spPr bwMode="auto">
          <a:xfrm>
            <a:off x="6165850" y="5040313"/>
            <a:ext cx="447675" cy="447675"/>
          </a:xfrm>
          <a:prstGeom prst="ellipse">
            <a:avLst/>
          </a:prstGeom>
          <a:noFill/>
          <a:ln w="19050">
            <a:solidFill>
              <a:schemeClr val="tx1"/>
            </a:solidFill>
            <a:round/>
            <a:headEnd/>
            <a:tailEnd/>
          </a:ln>
          <a:effectLst/>
        </p:spPr>
        <p:txBody>
          <a:bodyPr wrap="none" anchor="ctr"/>
          <a:lstStyle/>
          <a:p>
            <a:pPr algn="ctr"/>
            <a:r>
              <a:rPr lang="en-US"/>
              <a:t>20+</a:t>
            </a:r>
          </a:p>
        </p:txBody>
      </p:sp>
      <p:sp>
        <p:nvSpPr>
          <p:cNvPr id="615435" name="Text Box 11"/>
          <p:cNvSpPr txBox="1">
            <a:spLocks noChangeArrowheads="1"/>
          </p:cNvSpPr>
          <p:nvPr/>
        </p:nvSpPr>
        <p:spPr bwMode="auto">
          <a:xfrm>
            <a:off x="1287463" y="1162050"/>
            <a:ext cx="2890837" cy="366713"/>
          </a:xfrm>
          <a:prstGeom prst="rect">
            <a:avLst/>
          </a:prstGeom>
          <a:noFill/>
          <a:ln w="9525">
            <a:noFill/>
            <a:miter lim="800000"/>
            <a:headEnd/>
            <a:tailEnd/>
          </a:ln>
          <a:effectLst/>
        </p:spPr>
        <p:txBody>
          <a:bodyPr wrap="none">
            <a:spAutoFit/>
          </a:bodyPr>
          <a:lstStyle/>
          <a:p>
            <a:r>
              <a:rPr lang="en-US"/>
              <a:t>Potassium atom  =  [Ar]4s</a:t>
            </a:r>
            <a:r>
              <a:rPr lang="en-US" baseline="30000"/>
              <a:t>1</a:t>
            </a:r>
          </a:p>
        </p:txBody>
      </p:sp>
      <p:sp>
        <p:nvSpPr>
          <p:cNvPr id="615436" name="Text Box 12"/>
          <p:cNvSpPr txBox="1">
            <a:spLocks noChangeArrowheads="1"/>
          </p:cNvSpPr>
          <p:nvPr/>
        </p:nvSpPr>
        <p:spPr bwMode="auto">
          <a:xfrm>
            <a:off x="5062538" y="1158875"/>
            <a:ext cx="2649537" cy="366713"/>
          </a:xfrm>
          <a:prstGeom prst="rect">
            <a:avLst/>
          </a:prstGeom>
          <a:noFill/>
          <a:ln w="9525">
            <a:noFill/>
            <a:miter lim="800000"/>
            <a:headEnd/>
            <a:tailEnd/>
          </a:ln>
          <a:effectLst/>
        </p:spPr>
        <p:txBody>
          <a:bodyPr wrap="none">
            <a:spAutoFit/>
          </a:bodyPr>
          <a:lstStyle/>
          <a:p>
            <a:r>
              <a:rPr lang="en-US"/>
              <a:t>Calcium atom  =  [Ar]4s</a:t>
            </a:r>
            <a:r>
              <a:rPr lang="en-US" baseline="30000"/>
              <a:t>2</a:t>
            </a:r>
          </a:p>
        </p:txBody>
      </p:sp>
      <p:sp>
        <p:nvSpPr>
          <p:cNvPr id="615437" name="Text Box 13"/>
          <p:cNvSpPr txBox="1">
            <a:spLocks noChangeArrowheads="1"/>
          </p:cNvSpPr>
          <p:nvPr/>
        </p:nvSpPr>
        <p:spPr bwMode="auto">
          <a:xfrm>
            <a:off x="3435350" y="4437063"/>
            <a:ext cx="615950" cy="366712"/>
          </a:xfrm>
          <a:prstGeom prst="rect">
            <a:avLst/>
          </a:prstGeom>
          <a:noFill/>
          <a:ln w="9525">
            <a:noFill/>
            <a:miter lim="800000"/>
            <a:headEnd/>
            <a:tailEnd/>
          </a:ln>
          <a:effectLst/>
        </p:spPr>
        <p:txBody>
          <a:bodyPr wrap="none">
            <a:spAutoFit/>
          </a:bodyPr>
          <a:lstStyle/>
          <a:p>
            <a:r>
              <a:rPr lang="en-US"/>
              <a:t>19e</a:t>
            </a:r>
            <a:r>
              <a:rPr lang="en-US" baseline="30000"/>
              <a:t>-</a:t>
            </a:r>
          </a:p>
        </p:txBody>
      </p:sp>
      <p:sp>
        <p:nvSpPr>
          <p:cNvPr id="615441" name="Text Box 17"/>
          <p:cNvSpPr txBox="1">
            <a:spLocks noChangeArrowheads="1"/>
          </p:cNvSpPr>
          <p:nvPr/>
        </p:nvSpPr>
        <p:spPr bwMode="auto">
          <a:xfrm>
            <a:off x="1284288" y="3136900"/>
            <a:ext cx="3201987" cy="641350"/>
          </a:xfrm>
          <a:prstGeom prst="rect">
            <a:avLst/>
          </a:prstGeom>
          <a:noFill/>
          <a:ln w="9525">
            <a:noFill/>
            <a:miter lim="800000"/>
            <a:headEnd/>
            <a:tailEnd/>
          </a:ln>
          <a:effectLst/>
        </p:spPr>
        <p:txBody>
          <a:bodyPr wrap="none">
            <a:spAutoFit/>
          </a:bodyPr>
          <a:lstStyle/>
          <a:p>
            <a:r>
              <a:rPr lang="en-US"/>
              <a:t>Potassium ion  =  K</a:t>
            </a:r>
            <a:r>
              <a:rPr lang="en-US" baseline="30000"/>
              <a:t>1+</a:t>
            </a:r>
            <a:r>
              <a:rPr lang="en-US"/>
              <a:t>  </a:t>
            </a:r>
            <a:r>
              <a:rPr lang="en-US">
                <a:cs typeface="Arial" charset="0"/>
              </a:rPr>
              <a:t>≡</a:t>
            </a:r>
            <a:r>
              <a:rPr lang="en-US"/>
              <a:t>  [Ar]  </a:t>
            </a:r>
          </a:p>
          <a:p>
            <a:r>
              <a:rPr lang="en-US"/>
              <a:t>          1s</a:t>
            </a:r>
            <a:r>
              <a:rPr lang="en-US" baseline="30000"/>
              <a:t>2</a:t>
            </a:r>
            <a:r>
              <a:rPr lang="en-US"/>
              <a:t>2s</a:t>
            </a:r>
            <a:r>
              <a:rPr lang="en-US" baseline="30000"/>
              <a:t>2</a:t>
            </a:r>
            <a:r>
              <a:rPr lang="en-US"/>
              <a:t>2p</a:t>
            </a:r>
            <a:r>
              <a:rPr lang="en-US" baseline="30000"/>
              <a:t>6</a:t>
            </a:r>
            <a:r>
              <a:rPr lang="en-US"/>
              <a:t>3s</a:t>
            </a:r>
            <a:r>
              <a:rPr lang="en-US" baseline="30000"/>
              <a:t>2</a:t>
            </a:r>
            <a:r>
              <a:rPr lang="en-US"/>
              <a:t>3p</a:t>
            </a:r>
            <a:r>
              <a:rPr lang="en-US" baseline="30000"/>
              <a:t>6</a:t>
            </a:r>
          </a:p>
        </p:txBody>
      </p:sp>
      <p:sp>
        <p:nvSpPr>
          <p:cNvPr id="615442" name="Text Box 18"/>
          <p:cNvSpPr txBox="1">
            <a:spLocks noChangeArrowheads="1"/>
          </p:cNvSpPr>
          <p:nvPr/>
        </p:nvSpPr>
        <p:spPr bwMode="auto">
          <a:xfrm>
            <a:off x="5059363" y="3144838"/>
            <a:ext cx="3240087" cy="641350"/>
          </a:xfrm>
          <a:prstGeom prst="rect">
            <a:avLst/>
          </a:prstGeom>
          <a:noFill/>
          <a:ln w="9525">
            <a:noFill/>
            <a:miter lim="800000"/>
            <a:headEnd/>
            <a:tailEnd/>
          </a:ln>
          <a:effectLst/>
        </p:spPr>
        <p:txBody>
          <a:bodyPr wrap="none">
            <a:spAutoFit/>
          </a:bodyPr>
          <a:lstStyle/>
          <a:p>
            <a:r>
              <a:rPr lang="en-US"/>
              <a:t>Calcium ion  =  Ca</a:t>
            </a:r>
            <a:r>
              <a:rPr lang="en-US" baseline="30000"/>
              <a:t>2+</a:t>
            </a:r>
            <a:r>
              <a:rPr lang="en-US"/>
              <a:t> ≡  [Ar] or </a:t>
            </a:r>
          </a:p>
          <a:p>
            <a:r>
              <a:rPr lang="en-US"/>
              <a:t>          1s</a:t>
            </a:r>
            <a:r>
              <a:rPr lang="en-US" baseline="30000"/>
              <a:t>2</a:t>
            </a:r>
            <a:r>
              <a:rPr lang="en-US"/>
              <a:t>2s</a:t>
            </a:r>
            <a:r>
              <a:rPr lang="en-US" baseline="30000"/>
              <a:t>2</a:t>
            </a:r>
            <a:r>
              <a:rPr lang="en-US"/>
              <a:t>2p</a:t>
            </a:r>
            <a:r>
              <a:rPr lang="en-US" baseline="30000"/>
              <a:t>6</a:t>
            </a:r>
            <a:r>
              <a:rPr lang="en-US"/>
              <a:t>3s</a:t>
            </a:r>
            <a:r>
              <a:rPr lang="en-US" baseline="30000"/>
              <a:t>2</a:t>
            </a:r>
            <a:r>
              <a:rPr lang="en-US"/>
              <a:t>3p</a:t>
            </a:r>
            <a:r>
              <a:rPr lang="en-US" baseline="30000"/>
              <a:t>6</a:t>
            </a:r>
          </a:p>
        </p:txBody>
      </p:sp>
      <p:sp>
        <p:nvSpPr>
          <p:cNvPr id="615443" name="Text Box 19"/>
          <p:cNvSpPr txBox="1">
            <a:spLocks noChangeArrowheads="1"/>
          </p:cNvSpPr>
          <p:nvPr/>
        </p:nvSpPr>
        <p:spPr bwMode="auto">
          <a:xfrm>
            <a:off x="1554163" y="1517650"/>
            <a:ext cx="889000" cy="915988"/>
          </a:xfrm>
          <a:prstGeom prst="rect">
            <a:avLst/>
          </a:prstGeom>
          <a:noFill/>
          <a:ln w="9525">
            <a:noFill/>
            <a:miter lim="800000"/>
            <a:headEnd/>
            <a:tailEnd/>
          </a:ln>
          <a:effectLst/>
        </p:spPr>
        <p:txBody>
          <a:bodyPr wrap="none">
            <a:spAutoFit/>
          </a:bodyPr>
          <a:lstStyle/>
          <a:p>
            <a:r>
              <a:rPr lang="en-US"/>
              <a:t>p =  19</a:t>
            </a:r>
          </a:p>
          <a:p>
            <a:r>
              <a:rPr lang="en-US"/>
              <a:t>n =  20</a:t>
            </a:r>
          </a:p>
          <a:p>
            <a:r>
              <a:rPr lang="en-US"/>
              <a:t>e =  19</a:t>
            </a:r>
          </a:p>
        </p:txBody>
      </p:sp>
      <p:sp>
        <p:nvSpPr>
          <p:cNvPr id="615444" name="Text Box 20"/>
          <p:cNvSpPr txBox="1">
            <a:spLocks noChangeArrowheads="1"/>
          </p:cNvSpPr>
          <p:nvPr/>
        </p:nvSpPr>
        <p:spPr bwMode="auto">
          <a:xfrm>
            <a:off x="1814513" y="2486025"/>
            <a:ext cx="1857375" cy="366713"/>
          </a:xfrm>
          <a:prstGeom prst="rect">
            <a:avLst/>
          </a:prstGeom>
          <a:noFill/>
          <a:ln w="9525">
            <a:noFill/>
            <a:miter lim="800000"/>
            <a:headEnd/>
            <a:tailEnd/>
          </a:ln>
          <a:effectLst/>
        </p:spPr>
        <p:txBody>
          <a:bodyPr wrap="none">
            <a:spAutoFit/>
          </a:bodyPr>
          <a:lstStyle/>
          <a:p>
            <a:r>
              <a:rPr lang="en-US" b="1">
                <a:solidFill>
                  <a:schemeClr val="accent2"/>
                </a:solidFill>
              </a:rPr>
              <a:t>K  </a:t>
            </a:r>
            <a:r>
              <a:rPr lang="en-US" b="1">
                <a:solidFill>
                  <a:schemeClr val="accent2"/>
                </a:solidFill>
                <a:sym typeface="Wingdings" pitchFamily="2" charset="2"/>
              </a:rPr>
              <a:t>   e</a:t>
            </a:r>
            <a:r>
              <a:rPr lang="en-US" b="1" baseline="30000">
                <a:solidFill>
                  <a:schemeClr val="accent2"/>
                </a:solidFill>
                <a:sym typeface="Wingdings" pitchFamily="2" charset="2"/>
              </a:rPr>
              <a:t>-</a:t>
            </a:r>
            <a:r>
              <a:rPr lang="en-US" b="1">
                <a:solidFill>
                  <a:schemeClr val="accent2"/>
                </a:solidFill>
                <a:sym typeface="Wingdings" pitchFamily="2" charset="2"/>
              </a:rPr>
              <a:t>  +   K</a:t>
            </a:r>
            <a:r>
              <a:rPr lang="en-US" b="1" baseline="30000">
                <a:solidFill>
                  <a:schemeClr val="accent2"/>
                </a:solidFill>
                <a:sym typeface="Wingdings" pitchFamily="2" charset="2"/>
              </a:rPr>
              <a:t>1+</a:t>
            </a:r>
            <a:endParaRPr lang="en-US" b="1">
              <a:solidFill>
                <a:schemeClr val="accent2"/>
              </a:solidFill>
            </a:endParaRPr>
          </a:p>
        </p:txBody>
      </p:sp>
      <p:sp>
        <p:nvSpPr>
          <p:cNvPr id="615445" name="Text Box 21"/>
          <p:cNvSpPr txBox="1">
            <a:spLocks noChangeArrowheads="1"/>
          </p:cNvSpPr>
          <p:nvPr/>
        </p:nvSpPr>
        <p:spPr bwMode="auto">
          <a:xfrm>
            <a:off x="5218113" y="1514475"/>
            <a:ext cx="889000" cy="915988"/>
          </a:xfrm>
          <a:prstGeom prst="rect">
            <a:avLst/>
          </a:prstGeom>
          <a:noFill/>
          <a:ln w="9525">
            <a:noFill/>
            <a:miter lim="800000"/>
            <a:headEnd/>
            <a:tailEnd/>
          </a:ln>
          <a:effectLst/>
        </p:spPr>
        <p:txBody>
          <a:bodyPr wrap="none">
            <a:spAutoFit/>
          </a:bodyPr>
          <a:lstStyle/>
          <a:p>
            <a:r>
              <a:rPr lang="en-US"/>
              <a:t>p =  20</a:t>
            </a:r>
          </a:p>
          <a:p>
            <a:r>
              <a:rPr lang="en-US"/>
              <a:t>n =  20</a:t>
            </a:r>
          </a:p>
          <a:p>
            <a:r>
              <a:rPr lang="en-US"/>
              <a:t>e =  20</a:t>
            </a:r>
          </a:p>
        </p:txBody>
      </p:sp>
      <p:sp>
        <p:nvSpPr>
          <p:cNvPr id="615446" name="Text Box 22"/>
          <p:cNvSpPr txBox="1">
            <a:spLocks noChangeArrowheads="1"/>
          </p:cNvSpPr>
          <p:nvPr/>
        </p:nvSpPr>
        <p:spPr bwMode="auto">
          <a:xfrm>
            <a:off x="5478463" y="2482850"/>
            <a:ext cx="2301875" cy="366713"/>
          </a:xfrm>
          <a:prstGeom prst="rect">
            <a:avLst/>
          </a:prstGeom>
          <a:noFill/>
          <a:ln w="9525">
            <a:noFill/>
            <a:miter lim="800000"/>
            <a:headEnd/>
            <a:tailEnd/>
          </a:ln>
          <a:effectLst/>
        </p:spPr>
        <p:txBody>
          <a:bodyPr wrap="none">
            <a:spAutoFit/>
          </a:bodyPr>
          <a:lstStyle/>
          <a:p>
            <a:r>
              <a:rPr lang="en-US" b="1">
                <a:solidFill>
                  <a:schemeClr val="accent2"/>
                </a:solidFill>
              </a:rPr>
              <a:t>Ca  </a:t>
            </a:r>
            <a:r>
              <a:rPr lang="en-US" b="1">
                <a:solidFill>
                  <a:schemeClr val="accent2"/>
                </a:solidFill>
                <a:sym typeface="Wingdings" pitchFamily="2" charset="2"/>
              </a:rPr>
              <a:t>   2 e</a:t>
            </a:r>
            <a:r>
              <a:rPr lang="en-US" b="1" baseline="30000">
                <a:solidFill>
                  <a:schemeClr val="accent2"/>
                </a:solidFill>
                <a:sym typeface="Wingdings" pitchFamily="2" charset="2"/>
              </a:rPr>
              <a:t>-</a:t>
            </a:r>
            <a:r>
              <a:rPr lang="en-US" b="1">
                <a:solidFill>
                  <a:schemeClr val="accent2"/>
                </a:solidFill>
                <a:sym typeface="Wingdings" pitchFamily="2" charset="2"/>
              </a:rPr>
              <a:t>  +   Ca</a:t>
            </a:r>
            <a:r>
              <a:rPr lang="en-US" b="1" baseline="30000">
                <a:solidFill>
                  <a:schemeClr val="accent2"/>
                </a:solidFill>
                <a:sym typeface="Wingdings" pitchFamily="2" charset="2"/>
              </a:rPr>
              <a:t>2+</a:t>
            </a:r>
            <a:endParaRPr lang="en-US" b="1">
              <a:solidFill>
                <a:schemeClr val="accent2"/>
              </a:solidFill>
            </a:endParaRPr>
          </a:p>
        </p:txBody>
      </p:sp>
      <p:sp>
        <p:nvSpPr>
          <p:cNvPr id="615447" name="Text Box 23"/>
          <p:cNvSpPr txBox="1">
            <a:spLocks noChangeArrowheads="1"/>
          </p:cNvSpPr>
          <p:nvPr/>
        </p:nvSpPr>
        <p:spPr bwMode="auto">
          <a:xfrm>
            <a:off x="4111625" y="4475163"/>
            <a:ext cx="896938" cy="1555750"/>
          </a:xfrm>
          <a:prstGeom prst="rect">
            <a:avLst/>
          </a:prstGeom>
          <a:noFill/>
          <a:ln w="9525">
            <a:noFill/>
            <a:miter lim="800000"/>
            <a:headEnd/>
            <a:tailEnd/>
          </a:ln>
          <a:effectLst/>
        </p:spPr>
        <p:txBody>
          <a:bodyPr wrap="none">
            <a:spAutoFit/>
          </a:bodyPr>
          <a:lstStyle/>
          <a:p>
            <a:r>
              <a:rPr lang="en-US" sz="9600"/>
              <a:t>&gt;</a:t>
            </a:r>
          </a:p>
        </p:txBody>
      </p:sp>
      <p:sp>
        <p:nvSpPr>
          <p:cNvPr id="615448" name="Oval 24"/>
          <p:cNvSpPr>
            <a:spLocks noChangeAspect="1" noChangeArrowheads="1"/>
          </p:cNvSpPr>
          <p:nvPr/>
        </p:nvSpPr>
        <p:spPr bwMode="auto">
          <a:xfrm>
            <a:off x="5632450" y="4495800"/>
            <a:ext cx="1517650" cy="1517650"/>
          </a:xfrm>
          <a:prstGeom prst="ellipse">
            <a:avLst/>
          </a:prstGeom>
          <a:noFill/>
          <a:ln w="19050">
            <a:solidFill>
              <a:schemeClr val="tx1"/>
            </a:solidFill>
            <a:round/>
            <a:headEnd/>
            <a:tailEnd/>
          </a:ln>
          <a:effectLst/>
        </p:spPr>
        <p:txBody>
          <a:bodyPr wrap="none" anchor="ctr"/>
          <a:lstStyle/>
          <a:p>
            <a:endParaRPr lang="en-US"/>
          </a:p>
        </p:txBody>
      </p:sp>
      <p:sp>
        <p:nvSpPr>
          <p:cNvPr id="615449" name="AutoShape 25">
            <a:hlinkClick r:id="" action="ppaction://hlinkshowjump?jump=previousslide" highlightClick="1"/>
            <a:hlinkHover r:id="" action="ppaction://hlinkshowjump?jump=previousslide"/>
          </p:cNvPr>
          <p:cNvSpPr>
            <a:spLocks noChangeArrowheads="1"/>
          </p:cNvSpPr>
          <p:nvPr/>
        </p:nvSpPr>
        <p:spPr bwMode="auto">
          <a:xfrm>
            <a:off x="8359775" y="6303963"/>
            <a:ext cx="569913" cy="387350"/>
          </a:xfrm>
          <a:prstGeom prst="actionButtonBackPrevious">
            <a:avLst/>
          </a:prstGeom>
          <a:solidFill>
            <a:schemeClr val="bg1"/>
          </a:solid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15443"/>
                                        </p:tgtEl>
                                        <p:attrNameLst>
                                          <p:attrName>style.visibility</p:attrName>
                                        </p:attrNameLst>
                                      </p:cBhvr>
                                      <p:to>
                                        <p:strVal val="visible"/>
                                      </p:to>
                                    </p:set>
                                    <p:animEffect transition="in" filter="fade">
                                      <p:cBhvr>
                                        <p:cTn id="7" dur="1000"/>
                                        <p:tgtEl>
                                          <p:spTgt spid="615443"/>
                                        </p:tgtEl>
                                      </p:cBhvr>
                                    </p:animEffect>
                                    <p:anim calcmode="lin" valueType="num">
                                      <p:cBhvr>
                                        <p:cTn id="8" dur="1000" fill="hold"/>
                                        <p:tgtEl>
                                          <p:spTgt spid="615443"/>
                                        </p:tgtEl>
                                        <p:attrNameLst>
                                          <p:attrName>ppt_x</p:attrName>
                                        </p:attrNameLst>
                                      </p:cBhvr>
                                      <p:tavLst>
                                        <p:tav tm="0">
                                          <p:val>
                                            <p:strVal val="#ppt_x"/>
                                          </p:val>
                                        </p:tav>
                                        <p:tav tm="100000">
                                          <p:val>
                                            <p:strVal val="#ppt_x"/>
                                          </p:val>
                                        </p:tav>
                                      </p:tavLst>
                                    </p:anim>
                                    <p:anim calcmode="lin" valueType="num">
                                      <p:cBhvr>
                                        <p:cTn id="9" dur="1000" fill="hold"/>
                                        <p:tgtEl>
                                          <p:spTgt spid="61544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615445"/>
                                        </p:tgtEl>
                                        <p:attrNameLst>
                                          <p:attrName>style.visibility</p:attrName>
                                        </p:attrNameLst>
                                      </p:cBhvr>
                                      <p:to>
                                        <p:strVal val="visible"/>
                                      </p:to>
                                    </p:set>
                                    <p:animEffect transition="in" filter="fade">
                                      <p:cBhvr>
                                        <p:cTn id="14" dur="1000"/>
                                        <p:tgtEl>
                                          <p:spTgt spid="615445"/>
                                        </p:tgtEl>
                                      </p:cBhvr>
                                    </p:animEffect>
                                    <p:anim calcmode="lin" valueType="num">
                                      <p:cBhvr>
                                        <p:cTn id="15" dur="1000" fill="hold"/>
                                        <p:tgtEl>
                                          <p:spTgt spid="615445"/>
                                        </p:tgtEl>
                                        <p:attrNameLst>
                                          <p:attrName>ppt_x</p:attrName>
                                        </p:attrNameLst>
                                      </p:cBhvr>
                                      <p:tavLst>
                                        <p:tav tm="0">
                                          <p:val>
                                            <p:strVal val="#ppt_x"/>
                                          </p:val>
                                        </p:tav>
                                        <p:tav tm="100000">
                                          <p:val>
                                            <p:strVal val="#ppt_x"/>
                                          </p:val>
                                        </p:tav>
                                      </p:tavLst>
                                    </p:anim>
                                    <p:anim calcmode="lin" valueType="num">
                                      <p:cBhvr>
                                        <p:cTn id="16" dur="1000" fill="hold"/>
                                        <p:tgtEl>
                                          <p:spTgt spid="61544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0" presetClass="entr" presetSubtype="0" fill="hold" grpId="0" nodeType="clickEffect">
                                  <p:stCondLst>
                                    <p:cond delay="0"/>
                                  </p:stCondLst>
                                  <p:iterate type="lt">
                                    <p:tmPct val="10000"/>
                                  </p:iterate>
                                  <p:childTnLst>
                                    <p:set>
                                      <p:cBhvr>
                                        <p:cTn id="20" dur="1" fill="hold">
                                          <p:stCondLst>
                                            <p:cond delay="0"/>
                                          </p:stCondLst>
                                        </p:cTn>
                                        <p:tgtEl>
                                          <p:spTgt spid="615444"/>
                                        </p:tgtEl>
                                        <p:attrNameLst>
                                          <p:attrName>style.visibility</p:attrName>
                                        </p:attrNameLst>
                                      </p:cBhvr>
                                      <p:to>
                                        <p:strVal val="visible"/>
                                      </p:to>
                                    </p:set>
                                    <p:animEffect transition="in" filter="fade">
                                      <p:cBhvr>
                                        <p:cTn id="21" dur="1000"/>
                                        <p:tgtEl>
                                          <p:spTgt spid="615444"/>
                                        </p:tgtEl>
                                      </p:cBhvr>
                                    </p:animEffect>
                                    <p:anim calcmode="lin" valueType="num">
                                      <p:cBhvr>
                                        <p:cTn id="22" dur="1000" fill="hold"/>
                                        <p:tgtEl>
                                          <p:spTgt spid="615444"/>
                                        </p:tgtEl>
                                        <p:attrNameLst>
                                          <p:attrName>ppt_x</p:attrName>
                                        </p:attrNameLst>
                                      </p:cBhvr>
                                      <p:tavLst>
                                        <p:tav tm="0">
                                          <p:val>
                                            <p:strVal val="#ppt_x-.1"/>
                                          </p:val>
                                        </p:tav>
                                        <p:tav tm="100000">
                                          <p:val>
                                            <p:strVal val="#ppt_x"/>
                                          </p:val>
                                        </p:tav>
                                      </p:tavLst>
                                    </p:anim>
                                    <p:anim calcmode="lin" valueType="num">
                                      <p:cBhvr>
                                        <p:cTn id="23" dur="1000" fill="hold"/>
                                        <p:tgtEl>
                                          <p:spTgt spid="615444"/>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0" presetClass="entr" presetSubtype="0" fill="hold" grpId="0" nodeType="clickEffect">
                                  <p:stCondLst>
                                    <p:cond delay="0"/>
                                  </p:stCondLst>
                                  <p:iterate type="lt">
                                    <p:tmPct val="10000"/>
                                  </p:iterate>
                                  <p:childTnLst>
                                    <p:set>
                                      <p:cBhvr>
                                        <p:cTn id="27" dur="1" fill="hold">
                                          <p:stCondLst>
                                            <p:cond delay="0"/>
                                          </p:stCondLst>
                                        </p:cTn>
                                        <p:tgtEl>
                                          <p:spTgt spid="615446"/>
                                        </p:tgtEl>
                                        <p:attrNameLst>
                                          <p:attrName>style.visibility</p:attrName>
                                        </p:attrNameLst>
                                      </p:cBhvr>
                                      <p:to>
                                        <p:strVal val="visible"/>
                                      </p:to>
                                    </p:set>
                                    <p:animEffect transition="in" filter="fade">
                                      <p:cBhvr>
                                        <p:cTn id="28" dur="1000"/>
                                        <p:tgtEl>
                                          <p:spTgt spid="615446"/>
                                        </p:tgtEl>
                                      </p:cBhvr>
                                    </p:animEffect>
                                    <p:anim calcmode="lin" valueType="num">
                                      <p:cBhvr>
                                        <p:cTn id="29" dur="1000" fill="hold"/>
                                        <p:tgtEl>
                                          <p:spTgt spid="615446"/>
                                        </p:tgtEl>
                                        <p:attrNameLst>
                                          <p:attrName>ppt_x</p:attrName>
                                        </p:attrNameLst>
                                      </p:cBhvr>
                                      <p:tavLst>
                                        <p:tav tm="0">
                                          <p:val>
                                            <p:strVal val="#ppt_x-.1"/>
                                          </p:val>
                                        </p:tav>
                                        <p:tav tm="100000">
                                          <p:val>
                                            <p:strVal val="#ppt_x"/>
                                          </p:val>
                                        </p:tav>
                                      </p:tavLst>
                                    </p:anim>
                                    <p:anim calcmode="lin" valueType="num">
                                      <p:cBhvr>
                                        <p:cTn id="30" dur="1000" fill="hold"/>
                                        <p:tgtEl>
                                          <p:spTgt spid="61544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15441"/>
                                        </p:tgtEl>
                                        <p:attrNameLst>
                                          <p:attrName>style.visibility</p:attrName>
                                        </p:attrNameLst>
                                      </p:cBhvr>
                                      <p:to>
                                        <p:strVal val="visible"/>
                                      </p:to>
                                    </p:set>
                                    <p:animEffect transition="in" filter="dissolve">
                                      <p:cBhvr>
                                        <p:cTn id="35" dur="500"/>
                                        <p:tgtEl>
                                          <p:spTgt spid="61544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615442"/>
                                        </p:tgtEl>
                                        <p:attrNameLst>
                                          <p:attrName>style.visibility</p:attrName>
                                        </p:attrNameLst>
                                      </p:cBhvr>
                                      <p:to>
                                        <p:strVal val="visible"/>
                                      </p:to>
                                    </p:set>
                                    <p:animEffect transition="in" filter="dissolve">
                                      <p:cBhvr>
                                        <p:cTn id="40" dur="500"/>
                                        <p:tgtEl>
                                          <p:spTgt spid="61544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0" nodeType="clickEffect">
                                  <p:stCondLst>
                                    <p:cond delay="0"/>
                                  </p:stCondLst>
                                  <p:childTnLst>
                                    <p:animEffect transition="out" filter="dissolve">
                                      <p:cBhvr>
                                        <p:cTn id="44" dur="500"/>
                                        <p:tgtEl>
                                          <p:spTgt spid="615437"/>
                                        </p:tgtEl>
                                      </p:cBhvr>
                                    </p:animEffect>
                                    <p:set>
                                      <p:cBhvr>
                                        <p:cTn id="45" dur="1" fill="hold">
                                          <p:stCondLst>
                                            <p:cond delay="499"/>
                                          </p:stCondLst>
                                        </p:cTn>
                                        <p:tgtEl>
                                          <p:spTgt spid="615437"/>
                                        </p:tgtEl>
                                        <p:attrNameLst>
                                          <p:attrName>style.visibility</p:attrName>
                                        </p:attrNameLst>
                                      </p:cBhvr>
                                      <p:to>
                                        <p:strVal val="hidden"/>
                                      </p:to>
                                    </p:set>
                                  </p:childTnLst>
                                </p:cTn>
                              </p:par>
                              <p:par>
                                <p:cTn id="46" presetID="9" presetClass="entr" presetSubtype="0" fill="hold" grpId="0" nodeType="withEffect">
                                  <p:stCondLst>
                                    <p:cond delay="0"/>
                                  </p:stCondLst>
                                  <p:childTnLst>
                                    <p:set>
                                      <p:cBhvr>
                                        <p:cTn id="47" dur="1" fill="hold">
                                          <p:stCondLst>
                                            <p:cond delay="0"/>
                                          </p:stCondLst>
                                        </p:cTn>
                                        <p:tgtEl>
                                          <p:spTgt spid="615439"/>
                                        </p:tgtEl>
                                        <p:attrNameLst>
                                          <p:attrName>style.visibility</p:attrName>
                                        </p:attrNameLst>
                                      </p:cBhvr>
                                      <p:to>
                                        <p:strVal val="visible"/>
                                      </p:to>
                                    </p:set>
                                    <p:animEffect transition="in" filter="dissolve">
                                      <p:cBhvr>
                                        <p:cTn id="48" dur="500"/>
                                        <p:tgtEl>
                                          <p:spTgt spid="615439"/>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0" nodeType="clickEffect">
                                  <p:stCondLst>
                                    <p:cond delay="0"/>
                                  </p:stCondLst>
                                  <p:childTnLst>
                                    <p:animEffect transition="out" filter="dissolve">
                                      <p:cBhvr>
                                        <p:cTn id="52" dur="500"/>
                                        <p:tgtEl>
                                          <p:spTgt spid="615440"/>
                                        </p:tgtEl>
                                      </p:cBhvr>
                                    </p:animEffect>
                                    <p:set>
                                      <p:cBhvr>
                                        <p:cTn id="53" dur="1" fill="hold">
                                          <p:stCondLst>
                                            <p:cond delay="499"/>
                                          </p:stCondLst>
                                        </p:cTn>
                                        <p:tgtEl>
                                          <p:spTgt spid="615440"/>
                                        </p:tgtEl>
                                        <p:attrNameLst>
                                          <p:attrName>style.visibility</p:attrName>
                                        </p:attrNameLst>
                                      </p:cBhvr>
                                      <p:to>
                                        <p:strVal val="hidden"/>
                                      </p:to>
                                    </p:set>
                                  </p:childTnLst>
                                </p:cTn>
                              </p:par>
                              <p:par>
                                <p:cTn id="54" presetID="9" presetClass="entr" presetSubtype="0" fill="hold" grpId="0" nodeType="withEffect">
                                  <p:stCondLst>
                                    <p:cond delay="0"/>
                                  </p:stCondLst>
                                  <p:childTnLst>
                                    <p:set>
                                      <p:cBhvr>
                                        <p:cTn id="55" dur="1" fill="hold">
                                          <p:stCondLst>
                                            <p:cond delay="0"/>
                                          </p:stCondLst>
                                        </p:cTn>
                                        <p:tgtEl>
                                          <p:spTgt spid="615438"/>
                                        </p:tgtEl>
                                        <p:attrNameLst>
                                          <p:attrName>style.visibility</p:attrName>
                                        </p:attrNameLst>
                                      </p:cBhvr>
                                      <p:to>
                                        <p:strVal val="visible"/>
                                      </p:to>
                                    </p:set>
                                    <p:animEffect transition="in" filter="dissolve">
                                      <p:cBhvr>
                                        <p:cTn id="56" dur="500"/>
                                        <p:tgtEl>
                                          <p:spTgt spid="615438"/>
                                        </p:tgtEl>
                                      </p:cBhvr>
                                    </p:animEffect>
                                  </p:childTnLst>
                                </p:cTn>
                              </p:par>
                            </p:childTnLst>
                          </p:cTn>
                        </p:par>
                      </p:childTnLst>
                    </p:cTn>
                  </p:par>
                  <p:par>
                    <p:cTn id="57" fill="hold">
                      <p:stCondLst>
                        <p:cond delay="indefinite"/>
                      </p:stCondLst>
                      <p:childTnLst>
                        <p:par>
                          <p:cTn id="58" fill="hold">
                            <p:stCondLst>
                              <p:cond delay="0"/>
                            </p:stCondLst>
                            <p:childTnLst>
                              <p:par>
                                <p:cTn id="59" presetID="45" presetClass="entr" presetSubtype="0" fill="hold" grpId="0" nodeType="clickEffect">
                                  <p:stCondLst>
                                    <p:cond delay="0"/>
                                  </p:stCondLst>
                                  <p:iterate type="lt">
                                    <p:tmPct val="10000"/>
                                  </p:iterate>
                                  <p:childTnLst>
                                    <p:set>
                                      <p:cBhvr>
                                        <p:cTn id="60" dur="1" fill="hold">
                                          <p:stCondLst>
                                            <p:cond delay="0"/>
                                          </p:stCondLst>
                                        </p:cTn>
                                        <p:tgtEl>
                                          <p:spTgt spid="615447"/>
                                        </p:tgtEl>
                                        <p:attrNameLst>
                                          <p:attrName>style.visibility</p:attrName>
                                        </p:attrNameLst>
                                      </p:cBhvr>
                                      <p:to>
                                        <p:strVal val="visible"/>
                                      </p:to>
                                    </p:set>
                                    <p:animEffect transition="in" filter="fade">
                                      <p:cBhvr>
                                        <p:cTn id="61" dur="2000"/>
                                        <p:tgtEl>
                                          <p:spTgt spid="615447"/>
                                        </p:tgtEl>
                                      </p:cBhvr>
                                    </p:animEffect>
                                    <p:anim calcmode="lin" valueType="num">
                                      <p:cBhvr>
                                        <p:cTn id="62" dur="2000" fill="hold"/>
                                        <p:tgtEl>
                                          <p:spTgt spid="615447"/>
                                        </p:tgtEl>
                                        <p:attrNameLst>
                                          <p:attrName>ppt_w</p:attrName>
                                        </p:attrNameLst>
                                      </p:cBhvr>
                                      <p:tavLst>
                                        <p:tav tm="0" fmla="#ppt_w*sin(2.5*pi*$)">
                                          <p:val>
                                            <p:fltVal val="0"/>
                                          </p:val>
                                        </p:tav>
                                        <p:tav tm="100000">
                                          <p:val>
                                            <p:fltVal val="1"/>
                                          </p:val>
                                        </p:tav>
                                      </p:tavLst>
                                    </p:anim>
                                    <p:anim calcmode="lin" valueType="num">
                                      <p:cBhvr>
                                        <p:cTn id="63" dur="2000" fill="hold"/>
                                        <p:tgtEl>
                                          <p:spTgt spid="615447"/>
                                        </p:tgtEl>
                                        <p:attrNameLst>
                                          <p:attrName>ppt_h</p:attrName>
                                        </p:attrNameLst>
                                      </p:cBhvr>
                                      <p:tavLst>
                                        <p:tav tm="0">
                                          <p:val>
                                            <p:strVal val="#ppt_h"/>
                                          </p:val>
                                        </p:tav>
                                        <p:tav tm="100000">
                                          <p:val>
                                            <p:strVal val="#ppt_h"/>
                                          </p:val>
                                        </p:tav>
                                      </p:tavLst>
                                    </p:anim>
                                  </p:childTnLst>
                                </p:cTn>
                              </p:par>
                            </p:childTnLst>
                          </p:cTn>
                        </p:par>
                        <p:par>
                          <p:cTn id="64" fill="hold">
                            <p:stCondLst>
                              <p:cond delay="2000"/>
                            </p:stCondLst>
                            <p:childTnLst>
                              <p:par>
                                <p:cTn id="65" presetID="10" presetClass="exit" presetSubtype="0" fill="hold" grpId="0" nodeType="afterEffect">
                                  <p:stCondLst>
                                    <p:cond delay="0"/>
                                  </p:stCondLst>
                                  <p:childTnLst>
                                    <p:animEffect transition="out" filter="fade">
                                      <p:cBhvr>
                                        <p:cTn id="66" dur="2000"/>
                                        <p:tgtEl>
                                          <p:spTgt spid="615433"/>
                                        </p:tgtEl>
                                      </p:cBhvr>
                                    </p:animEffect>
                                    <p:set>
                                      <p:cBhvr>
                                        <p:cTn id="67" dur="1" fill="hold">
                                          <p:stCondLst>
                                            <p:cond delay="1999"/>
                                          </p:stCondLst>
                                        </p:cTn>
                                        <p:tgtEl>
                                          <p:spTgt spid="615433"/>
                                        </p:tgtEl>
                                        <p:attrNameLst>
                                          <p:attrName>style.visibility</p:attrName>
                                        </p:attrNameLst>
                                      </p:cBhvr>
                                      <p:to>
                                        <p:strVal val="hidden"/>
                                      </p:to>
                                    </p:set>
                                  </p:childTnLst>
                                </p:cTn>
                              </p:par>
                              <p:par>
                                <p:cTn id="68" presetID="10" presetClass="entr" presetSubtype="0" fill="hold" grpId="0" nodeType="withEffect">
                                  <p:stCondLst>
                                    <p:cond delay="0"/>
                                  </p:stCondLst>
                                  <p:childTnLst>
                                    <p:set>
                                      <p:cBhvr>
                                        <p:cTn id="69" dur="1" fill="hold">
                                          <p:stCondLst>
                                            <p:cond delay="0"/>
                                          </p:stCondLst>
                                        </p:cTn>
                                        <p:tgtEl>
                                          <p:spTgt spid="615448"/>
                                        </p:tgtEl>
                                        <p:attrNameLst>
                                          <p:attrName>style.visibility</p:attrName>
                                        </p:attrNameLst>
                                      </p:cBhvr>
                                      <p:to>
                                        <p:strVal val="visible"/>
                                      </p:to>
                                    </p:set>
                                    <p:animEffect transition="in" filter="fade">
                                      <p:cBhvr>
                                        <p:cTn id="70" dur="2000"/>
                                        <p:tgtEl>
                                          <p:spTgt spid="615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38" grpId="0"/>
      <p:bldP spid="615439" grpId="0"/>
      <p:bldP spid="615440" grpId="0"/>
      <p:bldP spid="615433" grpId="0" animBg="1"/>
      <p:bldP spid="615437" grpId="0"/>
      <p:bldP spid="615441" grpId="0"/>
      <p:bldP spid="615442" grpId="0"/>
      <p:bldP spid="615443" grpId="0"/>
      <p:bldP spid="615444" grpId="0"/>
      <p:bldP spid="615445" grpId="0"/>
      <p:bldP spid="615446" grpId="0"/>
      <p:bldP spid="615447" grpId="0"/>
      <p:bldP spid="615448"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5634"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5635"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5636"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25637"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25639" name="Oval 7"/>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25640" name="Freeform 8"/>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700" cap="rnd">
            <a:solidFill>
              <a:schemeClr val="hlink"/>
            </a:solidFill>
            <a:round/>
            <a:headEnd type="none" w="sm" len="sm"/>
            <a:tailEnd type="none" w="sm" len="sm"/>
          </a:ln>
          <a:effectLst/>
        </p:spPr>
        <p:txBody>
          <a:bodyPr/>
          <a:lstStyle/>
          <a:p>
            <a:endParaRPr lang="en-US"/>
          </a:p>
        </p:txBody>
      </p:sp>
      <p:sp>
        <p:nvSpPr>
          <p:cNvPr id="325641" name="Rectangle 9"/>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25642" name="Rectangle 10"/>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25643" name="AutoShape 1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25644" name="Oval 12"/>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25645" name="Oval 13"/>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25646" name="Oval 14"/>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25647" name="Oval 15"/>
          <p:cNvSpPr>
            <a:spLocks noChangeArrowheads="1"/>
          </p:cNvSpPr>
          <p:nvPr/>
        </p:nvSpPr>
        <p:spPr bwMode="auto">
          <a:xfrm>
            <a:off x="2895600" y="14478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325648" name="Oval 16"/>
          <p:cNvSpPr>
            <a:spLocks noChangeArrowheads="1"/>
          </p:cNvSpPr>
          <p:nvPr/>
        </p:nvSpPr>
        <p:spPr bwMode="auto">
          <a:xfrm>
            <a:off x="3429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5649" name="Text Box 17"/>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25650" name="Oval 18"/>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25651" name="Oval 19"/>
          <p:cNvSpPr>
            <a:spLocks noChangeArrowheads="1"/>
          </p:cNvSpPr>
          <p:nvPr/>
        </p:nvSpPr>
        <p:spPr bwMode="auto">
          <a:xfrm>
            <a:off x="1882775" y="904875"/>
            <a:ext cx="196850" cy="180975"/>
          </a:xfrm>
          <a:prstGeom prst="ellipse">
            <a:avLst/>
          </a:prstGeom>
          <a:solidFill>
            <a:srgbClr val="FF0000"/>
          </a:solidFill>
          <a:ln w="9525">
            <a:noFill/>
            <a:round/>
            <a:headEnd/>
            <a:tailEnd/>
          </a:ln>
          <a:effectLst/>
        </p:spPr>
        <p:txBody>
          <a:bodyPr wrap="none" anchor="ctr"/>
          <a:lstStyle/>
          <a:p>
            <a:endParaRPr lang="en-US"/>
          </a:p>
        </p:txBody>
      </p:sp>
      <p:grpSp>
        <p:nvGrpSpPr>
          <p:cNvPr id="325652" name="Group 20"/>
          <p:cNvGrpSpPr>
            <a:grpSpLocks/>
          </p:cNvGrpSpPr>
          <p:nvPr/>
        </p:nvGrpSpPr>
        <p:grpSpPr bwMode="auto">
          <a:xfrm>
            <a:off x="4838700" y="3138488"/>
            <a:ext cx="2724150" cy="1433512"/>
            <a:chOff x="3048" y="1977"/>
            <a:chExt cx="1716" cy="903"/>
          </a:xfrm>
        </p:grpSpPr>
        <p:sp>
          <p:nvSpPr>
            <p:cNvPr id="325653" name="Oval 21"/>
            <p:cNvSpPr>
              <a:spLocks noChangeAspect="1" noChangeArrowheads="1"/>
            </p:cNvSpPr>
            <p:nvPr/>
          </p:nvSpPr>
          <p:spPr bwMode="auto">
            <a:xfrm>
              <a:off x="3203" y="2037"/>
              <a:ext cx="517" cy="516"/>
            </a:xfrm>
            <a:prstGeom prst="ellipse">
              <a:avLst/>
            </a:prstGeom>
            <a:noFill/>
            <a:ln w="9525">
              <a:solidFill>
                <a:schemeClr val="bg2"/>
              </a:solidFill>
              <a:round/>
              <a:headEnd/>
              <a:tailEnd/>
            </a:ln>
            <a:effectLst/>
          </p:spPr>
          <p:txBody>
            <a:bodyPr wrap="none" anchor="ctr"/>
            <a:lstStyle/>
            <a:p>
              <a:endParaRPr lang="en-US"/>
            </a:p>
          </p:txBody>
        </p:sp>
        <p:sp>
          <p:nvSpPr>
            <p:cNvPr id="325654" name="Oval 22"/>
            <p:cNvSpPr>
              <a:spLocks noChangeArrowheads="1"/>
            </p:cNvSpPr>
            <p:nvPr/>
          </p:nvSpPr>
          <p:spPr bwMode="auto">
            <a:xfrm>
              <a:off x="3288" y="2121"/>
              <a:ext cx="345" cy="344"/>
            </a:xfrm>
            <a:prstGeom prst="ellipse">
              <a:avLst/>
            </a:prstGeom>
            <a:noFill/>
            <a:ln w="9525">
              <a:solidFill>
                <a:schemeClr val="tx1"/>
              </a:solidFill>
              <a:round/>
              <a:headEnd/>
              <a:tailEnd/>
            </a:ln>
            <a:effectLst/>
          </p:spPr>
          <p:txBody>
            <a:bodyPr wrap="none" anchor="ctr"/>
            <a:lstStyle/>
            <a:p>
              <a:endParaRPr lang="en-US"/>
            </a:p>
          </p:txBody>
        </p:sp>
        <p:sp>
          <p:nvSpPr>
            <p:cNvPr id="325655" name="Rectangle 23"/>
            <p:cNvSpPr>
              <a:spLocks noChangeArrowheads="1"/>
            </p:cNvSpPr>
            <p:nvPr/>
          </p:nvSpPr>
          <p:spPr bwMode="auto">
            <a:xfrm>
              <a:off x="3048" y="1977"/>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sp>
          <p:nvSpPr>
            <p:cNvPr id="325656" name="Oval 24"/>
            <p:cNvSpPr>
              <a:spLocks noChangeAspect="1" noChangeArrowheads="1"/>
            </p:cNvSpPr>
            <p:nvPr/>
          </p:nvSpPr>
          <p:spPr bwMode="auto">
            <a:xfrm>
              <a:off x="4163" y="2037"/>
              <a:ext cx="517" cy="516"/>
            </a:xfrm>
            <a:prstGeom prst="ellipse">
              <a:avLst/>
            </a:prstGeom>
            <a:noFill/>
            <a:ln w="9525">
              <a:solidFill>
                <a:schemeClr val="bg2"/>
              </a:solidFill>
              <a:round/>
              <a:headEnd/>
              <a:tailEnd/>
            </a:ln>
            <a:effectLst/>
          </p:spPr>
          <p:txBody>
            <a:bodyPr wrap="none" anchor="ctr"/>
            <a:lstStyle/>
            <a:p>
              <a:endParaRPr lang="en-US"/>
            </a:p>
          </p:txBody>
        </p:sp>
        <p:sp>
          <p:nvSpPr>
            <p:cNvPr id="325657" name="Oval 25"/>
            <p:cNvSpPr>
              <a:spLocks noChangeArrowheads="1"/>
            </p:cNvSpPr>
            <p:nvPr/>
          </p:nvSpPr>
          <p:spPr bwMode="auto">
            <a:xfrm>
              <a:off x="4248" y="2121"/>
              <a:ext cx="345" cy="344"/>
            </a:xfrm>
            <a:prstGeom prst="ellipse">
              <a:avLst/>
            </a:prstGeom>
            <a:noFill/>
            <a:ln w="9525">
              <a:solidFill>
                <a:schemeClr val="tx1"/>
              </a:solidFill>
              <a:round/>
              <a:headEnd/>
              <a:tailEnd/>
            </a:ln>
            <a:effectLst/>
          </p:spPr>
          <p:txBody>
            <a:bodyPr wrap="none" anchor="ctr"/>
            <a:lstStyle/>
            <a:p>
              <a:endParaRPr lang="en-US"/>
            </a:p>
          </p:txBody>
        </p:sp>
        <p:sp>
          <p:nvSpPr>
            <p:cNvPr id="325658" name="Rectangle 26"/>
            <p:cNvSpPr>
              <a:spLocks noChangeArrowheads="1"/>
            </p:cNvSpPr>
            <p:nvPr/>
          </p:nvSpPr>
          <p:spPr bwMode="auto">
            <a:xfrm>
              <a:off x="4008" y="1977"/>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sp>
          <p:nvSpPr>
            <p:cNvPr id="325659" name="Rectangle 27"/>
            <p:cNvSpPr>
              <a:spLocks noChangeArrowheads="1"/>
            </p:cNvSpPr>
            <p:nvPr/>
          </p:nvSpPr>
          <p:spPr bwMode="auto">
            <a:xfrm>
              <a:off x="4224" y="2553"/>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25660" name="Rectangle 28"/>
            <p:cNvSpPr>
              <a:spLocks noChangeArrowheads="1"/>
            </p:cNvSpPr>
            <p:nvPr/>
          </p:nvSpPr>
          <p:spPr bwMode="auto">
            <a:xfrm>
              <a:off x="3322" y="2553"/>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25661" name="Text Box 29"/>
            <p:cNvSpPr txBox="1">
              <a:spLocks noChangeArrowheads="1"/>
            </p:cNvSpPr>
            <p:nvPr/>
          </p:nvSpPr>
          <p:spPr bwMode="auto">
            <a:xfrm>
              <a:off x="3354" y="2247"/>
              <a:ext cx="207" cy="154"/>
            </a:xfrm>
            <a:prstGeom prst="rect">
              <a:avLst/>
            </a:prstGeom>
            <a:noFill/>
            <a:ln w="9525">
              <a:noFill/>
              <a:miter lim="800000"/>
              <a:headEnd/>
              <a:tailEnd/>
            </a:ln>
            <a:effectLst/>
          </p:spPr>
          <p:txBody>
            <a:bodyPr wrap="none">
              <a:spAutoFit/>
            </a:bodyPr>
            <a:lstStyle/>
            <a:p>
              <a:pPr algn="ctr"/>
              <a:r>
                <a:rPr lang="en-US" sz="1000" b="1"/>
                <a:t>1+</a:t>
              </a:r>
            </a:p>
          </p:txBody>
        </p:sp>
        <p:sp>
          <p:nvSpPr>
            <p:cNvPr id="325662" name="Text Box 30"/>
            <p:cNvSpPr txBox="1">
              <a:spLocks noChangeArrowheads="1"/>
            </p:cNvSpPr>
            <p:nvPr/>
          </p:nvSpPr>
          <p:spPr bwMode="auto">
            <a:xfrm>
              <a:off x="4311" y="2247"/>
              <a:ext cx="207" cy="154"/>
            </a:xfrm>
            <a:prstGeom prst="rect">
              <a:avLst/>
            </a:prstGeom>
            <a:noFill/>
            <a:ln w="9525">
              <a:noFill/>
              <a:miter lim="800000"/>
              <a:headEnd/>
              <a:tailEnd/>
            </a:ln>
            <a:effectLst/>
          </p:spPr>
          <p:txBody>
            <a:bodyPr wrap="none">
              <a:spAutoFit/>
            </a:bodyPr>
            <a:lstStyle/>
            <a:p>
              <a:pPr algn="ctr"/>
              <a:r>
                <a:rPr lang="en-US" sz="1000" b="1"/>
                <a:t>2+</a:t>
              </a:r>
            </a:p>
          </p:txBody>
        </p:sp>
        <p:sp>
          <p:nvSpPr>
            <p:cNvPr id="325663" name="Text Box 31"/>
            <p:cNvSpPr txBox="1">
              <a:spLocks noChangeArrowheads="1"/>
            </p:cNvSpPr>
            <p:nvPr/>
          </p:nvSpPr>
          <p:spPr bwMode="auto">
            <a:xfrm>
              <a:off x="3260" y="2055"/>
              <a:ext cx="223" cy="154"/>
            </a:xfrm>
            <a:prstGeom prst="rect">
              <a:avLst/>
            </a:prstGeom>
            <a:noFill/>
            <a:ln w="9525">
              <a:noFill/>
              <a:miter lim="800000"/>
              <a:headEnd/>
              <a:tailEnd/>
            </a:ln>
            <a:effectLst/>
          </p:spPr>
          <p:txBody>
            <a:bodyPr wrap="none">
              <a:spAutoFit/>
            </a:bodyPr>
            <a:lstStyle/>
            <a:p>
              <a:pPr algn="ctr"/>
              <a:r>
                <a:rPr lang="en-US" sz="1000" b="1"/>
                <a:t>1e</a:t>
              </a:r>
              <a:r>
                <a:rPr lang="en-US" sz="1000" b="1" baseline="30000"/>
                <a:t>-</a:t>
              </a:r>
            </a:p>
          </p:txBody>
        </p:sp>
        <p:sp>
          <p:nvSpPr>
            <p:cNvPr id="325664" name="Text Box 32"/>
            <p:cNvSpPr txBox="1">
              <a:spLocks noChangeArrowheads="1"/>
            </p:cNvSpPr>
            <p:nvPr/>
          </p:nvSpPr>
          <p:spPr bwMode="auto">
            <a:xfrm>
              <a:off x="4196" y="2055"/>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grpSp>
      <p:sp>
        <p:nvSpPr>
          <p:cNvPr id="325666" name="Text Box 34"/>
          <p:cNvSpPr txBox="1">
            <a:spLocks noChangeArrowheads="1"/>
          </p:cNvSpPr>
          <p:nvPr/>
        </p:nvSpPr>
        <p:spPr bwMode="auto">
          <a:xfrm>
            <a:off x="4470400" y="735013"/>
            <a:ext cx="3529013" cy="1919287"/>
          </a:xfrm>
          <a:prstGeom prst="rect">
            <a:avLst/>
          </a:prstGeom>
          <a:noFill/>
          <a:ln w="9525">
            <a:noFill/>
            <a:miter lim="800000"/>
            <a:headEnd/>
            <a:tailEnd/>
          </a:ln>
          <a:effectLst/>
        </p:spPr>
        <p:txBody>
          <a:bodyPr wrap="none">
            <a:spAutoFit/>
          </a:bodyPr>
          <a:lstStyle/>
          <a:p>
            <a:pPr>
              <a:buFontTx/>
              <a:buChar char="•"/>
            </a:pPr>
            <a:r>
              <a:rPr lang="en-US" sz="2400"/>
              <a:t>  Helium (He) has…</a:t>
            </a:r>
          </a:p>
          <a:p>
            <a:pPr>
              <a:buFontTx/>
              <a:buChar char="•"/>
            </a:pPr>
            <a:endParaRPr lang="en-US" sz="800"/>
          </a:p>
          <a:p>
            <a:pPr>
              <a:buFontTx/>
              <a:buChar char="•"/>
            </a:pPr>
            <a:r>
              <a:rPr lang="en-US" sz="2400"/>
              <a:t>  a greater IE than H</a:t>
            </a:r>
          </a:p>
          <a:p>
            <a:pPr>
              <a:buFontTx/>
              <a:buChar char="•"/>
            </a:pPr>
            <a:endParaRPr lang="en-US" sz="800"/>
          </a:p>
          <a:p>
            <a:pPr>
              <a:buFontTx/>
              <a:buChar char="•"/>
            </a:pPr>
            <a:r>
              <a:rPr lang="en-US" sz="2400"/>
              <a:t>  same shielding </a:t>
            </a:r>
          </a:p>
          <a:p>
            <a:pPr>
              <a:buFontTx/>
              <a:buChar char="•"/>
            </a:pPr>
            <a:endParaRPr lang="en-US" sz="800"/>
          </a:p>
          <a:p>
            <a:pPr>
              <a:buFontTx/>
              <a:buChar char="•"/>
            </a:pPr>
            <a:r>
              <a:rPr lang="en-US" sz="2400"/>
              <a:t>  greater nuclear charge</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25666">
                                            <p:txEl>
                                              <p:pRg st="0" end="0"/>
                                            </p:txEl>
                                          </p:spTgt>
                                        </p:tgtEl>
                                        <p:attrNameLst>
                                          <p:attrName>style.visibility</p:attrName>
                                        </p:attrNameLst>
                                      </p:cBhvr>
                                      <p:to>
                                        <p:strVal val="visible"/>
                                      </p:to>
                                    </p:set>
                                    <p:animEffect transition="in" filter="fade">
                                      <p:cBhvr>
                                        <p:cTn id="7" dur="1000"/>
                                        <p:tgtEl>
                                          <p:spTgt spid="325666">
                                            <p:txEl>
                                              <p:pRg st="0" end="0"/>
                                            </p:txEl>
                                          </p:spTgt>
                                        </p:tgtEl>
                                      </p:cBhvr>
                                    </p:animEffect>
                                    <p:anim calcmode="lin" valueType="num">
                                      <p:cBhvr>
                                        <p:cTn id="8" dur="1000" fill="hold"/>
                                        <p:tgtEl>
                                          <p:spTgt spid="32566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2566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325666">
                                            <p:txEl>
                                              <p:pRg st="2" end="2"/>
                                            </p:txEl>
                                          </p:spTgt>
                                        </p:tgtEl>
                                        <p:attrNameLst>
                                          <p:attrName>style.visibility</p:attrName>
                                        </p:attrNameLst>
                                      </p:cBhvr>
                                      <p:to>
                                        <p:strVal val="visible"/>
                                      </p:to>
                                    </p:set>
                                    <p:animEffect transition="in" filter="fade">
                                      <p:cBhvr>
                                        <p:cTn id="14" dur="1000"/>
                                        <p:tgtEl>
                                          <p:spTgt spid="325666">
                                            <p:txEl>
                                              <p:pRg st="2" end="2"/>
                                            </p:txEl>
                                          </p:spTgt>
                                        </p:tgtEl>
                                      </p:cBhvr>
                                    </p:animEffect>
                                    <p:anim calcmode="lin" valueType="num">
                                      <p:cBhvr>
                                        <p:cTn id="15" dur="1000" fill="hold"/>
                                        <p:tgtEl>
                                          <p:spTgt spid="32566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2566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nodeType="clickEffect">
                                  <p:stCondLst>
                                    <p:cond delay="0"/>
                                  </p:stCondLst>
                                  <p:childTnLst>
                                    <p:set>
                                      <p:cBhvr>
                                        <p:cTn id="20" dur="1" fill="hold">
                                          <p:stCondLst>
                                            <p:cond delay="0"/>
                                          </p:stCondLst>
                                        </p:cTn>
                                        <p:tgtEl>
                                          <p:spTgt spid="325666">
                                            <p:txEl>
                                              <p:pRg st="4" end="4"/>
                                            </p:txEl>
                                          </p:spTgt>
                                        </p:tgtEl>
                                        <p:attrNameLst>
                                          <p:attrName>style.visibility</p:attrName>
                                        </p:attrNameLst>
                                      </p:cBhvr>
                                      <p:to>
                                        <p:strVal val="visible"/>
                                      </p:to>
                                    </p:set>
                                    <p:animEffect transition="in" filter="fade">
                                      <p:cBhvr>
                                        <p:cTn id="21" dur="1000"/>
                                        <p:tgtEl>
                                          <p:spTgt spid="325666">
                                            <p:txEl>
                                              <p:pRg st="4" end="4"/>
                                            </p:txEl>
                                          </p:spTgt>
                                        </p:tgtEl>
                                      </p:cBhvr>
                                    </p:animEffect>
                                    <p:anim calcmode="lin" valueType="num">
                                      <p:cBhvr>
                                        <p:cTn id="22" dur="1000" fill="hold"/>
                                        <p:tgtEl>
                                          <p:spTgt spid="325666">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32566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325666">
                                            <p:txEl>
                                              <p:pRg st="6" end="6"/>
                                            </p:txEl>
                                          </p:spTgt>
                                        </p:tgtEl>
                                        <p:attrNameLst>
                                          <p:attrName>style.visibility</p:attrName>
                                        </p:attrNameLst>
                                      </p:cBhvr>
                                      <p:to>
                                        <p:strVal val="visible"/>
                                      </p:to>
                                    </p:set>
                                    <p:animEffect transition="in" filter="fade">
                                      <p:cBhvr>
                                        <p:cTn id="28" dur="1000"/>
                                        <p:tgtEl>
                                          <p:spTgt spid="325666">
                                            <p:txEl>
                                              <p:pRg st="6" end="6"/>
                                            </p:txEl>
                                          </p:spTgt>
                                        </p:tgtEl>
                                      </p:cBhvr>
                                    </p:animEffect>
                                    <p:anim calcmode="lin" valueType="num">
                                      <p:cBhvr>
                                        <p:cTn id="29" dur="1000" fill="hold"/>
                                        <p:tgtEl>
                                          <p:spTgt spid="325666">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325666">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nodeType="clickEffect">
                                  <p:stCondLst>
                                    <p:cond delay="0"/>
                                  </p:stCondLst>
                                  <p:childTnLst>
                                    <p:set>
                                      <p:cBhvr>
                                        <p:cTn id="34" dur="1" fill="hold">
                                          <p:stCondLst>
                                            <p:cond delay="0"/>
                                          </p:stCondLst>
                                        </p:cTn>
                                        <p:tgtEl>
                                          <p:spTgt spid="325652"/>
                                        </p:tgtEl>
                                        <p:attrNameLst>
                                          <p:attrName>style.visibility</p:attrName>
                                        </p:attrNameLst>
                                      </p:cBhvr>
                                      <p:to>
                                        <p:strVal val="visible"/>
                                      </p:to>
                                    </p:set>
                                    <p:anim calcmode="lin" valueType="num">
                                      <p:cBhvr>
                                        <p:cTn id="35" dur="500" fill="hold"/>
                                        <p:tgtEl>
                                          <p:spTgt spid="325652"/>
                                        </p:tgtEl>
                                        <p:attrNameLst>
                                          <p:attrName>ppt_w</p:attrName>
                                        </p:attrNameLst>
                                      </p:cBhvr>
                                      <p:tavLst>
                                        <p:tav tm="0">
                                          <p:val>
                                            <p:fltVal val="0"/>
                                          </p:val>
                                        </p:tav>
                                        <p:tav tm="100000">
                                          <p:val>
                                            <p:strVal val="#ppt_w"/>
                                          </p:val>
                                        </p:tav>
                                      </p:tavLst>
                                    </p:anim>
                                    <p:anim calcmode="lin" valueType="num">
                                      <p:cBhvr>
                                        <p:cTn id="36" dur="500" fill="hold"/>
                                        <p:tgtEl>
                                          <p:spTgt spid="32565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7683"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7684"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27685"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27686" name="Oval 6"/>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27687" name="Rectangle 7"/>
          <p:cNvSpPr>
            <a:spLocks noChangeArrowheads="1"/>
          </p:cNvSpPr>
          <p:nvPr/>
        </p:nvSpPr>
        <p:spPr bwMode="auto">
          <a:xfrm>
            <a:off x="4497388" y="1095375"/>
            <a:ext cx="4341812" cy="41148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Tx/>
              <a:buChar char="•"/>
            </a:pPr>
            <a:r>
              <a:rPr lang="en-US" sz="2400"/>
              <a:t>Li has… </a:t>
            </a:r>
          </a:p>
          <a:p>
            <a:pPr marL="342900" indent="-342900" eaLnBrk="0" hangingPunct="0">
              <a:spcBef>
                <a:spcPct val="20000"/>
              </a:spcBef>
              <a:buSzPct val="75000"/>
              <a:buFontTx/>
              <a:buChar char="•"/>
            </a:pPr>
            <a:r>
              <a:rPr lang="en-US" sz="2400"/>
              <a:t>lower IE than H</a:t>
            </a:r>
          </a:p>
          <a:p>
            <a:pPr marL="342900" indent="-342900" eaLnBrk="0" hangingPunct="0">
              <a:spcBef>
                <a:spcPct val="20000"/>
              </a:spcBef>
              <a:buSzPct val="75000"/>
              <a:buFontTx/>
              <a:buChar char="•"/>
            </a:pPr>
            <a:r>
              <a:rPr lang="en-US" sz="2400"/>
              <a:t>more shielding </a:t>
            </a:r>
          </a:p>
          <a:p>
            <a:pPr marL="342900" indent="-342900" eaLnBrk="0" hangingPunct="0">
              <a:spcBef>
                <a:spcPct val="20000"/>
              </a:spcBef>
              <a:buSzPct val="75000"/>
              <a:buFontTx/>
              <a:buChar char="•"/>
            </a:pPr>
            <a:endParaRPr lang="en-US" sz="2400"/>
          </a:p>
          <a:p>
            <a:pPr marL="342900" indent="-342900" eaLnBrk="0" hangingPunct="0">
              <a:spcBef>
                <a:spcPct val="20000"/>
              </a:spcBef>
              <a:buSzPct val="75000"/>
              <a:buFontTx/>
              <a:buChar char="•"/>
            </a:pPr>
            <a:r>
              <a:rPr lang="en-US" sz="2400"/>
              <a:t>Further away outweighs greater nuclear charge</a:t>
            </a:r>
            <a:r>
              <a:rPr lang="en-US" sz="3200"/>
              <a:t>  </a:t>
            </a:r>
          </a:p>
        </p:txBody>
      </p:sp>
      <p:sp>
        <p:nvSpPr>
          <p:cNvPr id="327688" name="Freeform 8"/>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27689" name="Oval 9"/>
          <p:cNvSpPr>
            <a:spLocks noChangeArrowheads="1"/>
          </p:cNvSpPr>
          <p:nvPr/>
        </p:nvSpPr>
        <p:spPr bwMode="auto">
          <a:xfrm>
            <a:off x="2309813" y="4368800"/>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27690" name="Oval 10"/>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27691" name="Freeform 11"/>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27692" name="Rectangle 12"/>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27693" name="Rectangle 13"/>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27694" name="Rectangle 14"/>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27695" name="AutoShape 1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27696" name="Oval 16"/>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27697" name="Oval 17"/>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27698" name="Oval 18"/>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27699" name="Oval 19"/>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7700" name="Oval 20"/>
          <p:cNvSpPr>
            <a:spLocks noChangeArrowheads="1"/>
          </p:cNvSpPr>
          <p:nvPr/>
        </p:nvSpPr>
        <p:spPr bwMode="auto">
          <a:xfrm>
            <a:off x="3429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7701" name="Text Box 21"/>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27702" name="Oval 22"/>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27703" name="Oval 23"/>
          <p:cNvSpPr>
            <a:spLocks noChangeArrowheads="1"/>
          </p:cNvSpPr>
          <p:nvPr/>
        </p:nvSpPr>
        <p:spPr bwMode="auto">
          <a:xfrm>
            <a:off x="3048000" y="1844675"/>
            <a:ext cx="136525" cy="136525"/>
          </a:xfrm>
          <a:prstGeom prst="ellipse">
            <a:avLst/>
          </a:prstGeom>
          <a:solidFill>
            <a:srgbClr val="FF0000"/>
          </a:solidFill>
          <a:ln w="9525">
            <a:noFill/>
            <a:round/>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27687"/>
                                        </p:tgtEl>
                                        <p:attrNameLst>
                                          <p:attrName>style.visibility</p:attrName>
                                        </p:attrNameLst>
                                      </p:cBhvr>
                                      <p:to>
                                        <p:strVal val="visible"/>
                                      </p:to>
                                    </p:set>
                                    <p:animEffect transition="in" filter="fade">
                                      <p:cBhvr>
                                        <p:cTn id="7" dur="1000"/>
                                        <p:tgtEl>
                                          <p:spTgt spid="327687"/>
                                        </p:tgtEl>
                                      </p:cBhvr>
                                    </p:animEffect>
                                    <p:anim calcmode="lin" valueType="num">
                                      <p:cBhvr>
                                        <p:cTn id="8" dur="1000" fill="hold"/>
                                        <p:tgtEl>
                                          <p:spTgt spid="327687"/>
                                        </p:tgtEl>
                                        <p:attrNameLst>
                                          <p:attrName>ppt_x</p:attrName>
                                        </p:attrNameLst>
                                      </p:cBhvr>
                                      <p:tavLst>
                                        <p:tav tm="0">
                                          <p:val>
                                            <p:strVal val="#ppt_x"/>
                                          </p:val>
                                        </p:tav>
                                        <p:tav tm="100000">
                                          <p:val>
                                            <p:strVal val="#ppt_x"/>
                                          </p:val>
                                        </p:tav>
                                      </p:tavLst>
                                    </p:anim>
                                    <p:anim calcmode="lin" valueType="num">
                                      <p:cBhvr>
                                        <p:cTn id="9" dur="1000" fill="hold"/>
                                        <p:tgtEl>
                                          <p:spTgt spid="3276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87"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9731"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29732"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29733"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29734"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29735" name="Freeform 7"/>
          <p:cNvSpPr>
            <a:spLocks/>
          </p:cNvSpPr>
          <p:nvPr/>
        </p:nvSpPr>
        <p:spPr bwMode="auto">
          <a:xfrm>
            <a:off x="1800225" y="990600"/>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29736"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29737" name="Rectangle 9"/>
          <p:cNvSpPr>
            <a:spLocks noChangeArrowheads="1"/>
          </p:cNvSpPr>
          <p:nvPr/>
        </p:nvSpPr>
        <p:spPr bwMode="auto">
          <a:xfrm>
            <a:off x="4497388" y="1095375"/>
            <a:ext cx="4341812" cy="41148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 typeface="Monotype Sorts" pitchFamily="2" charset="2"/>
              <a:buChar char="l"/>
            </a:pPr>
            <a:r>
              <a:rPr lang="en-US" sz="2400"/>
              <a:t>Be has higher IE than Li</a:t>
            </a:r>
          </a:p>
          <a:p>
            <a:pPr marL="342900" indent="-342900" eaLnBrk="0" hangingPunct="0">
              <a:spcBef>
                <a:spcPct val="20000"/>
              </a:spcBef>
              <a:buSzPct val="75000"/>
              <a:buFont typeface="Monotype Sorts" pitchFamily="2" charset="2"/>
              <a:buChar char="l"/>
            </a:pPr>
            <a:r>
              <a:rPr lang="en-US" sz="2400"/>
              <a:t>same shielding </a:t>
            </a:r>
          </a:p>
          <a:p>
            <a:pPr marL="342900" indent="-342900" eaLnBrk="0" hangingPunct="0">
              <a:spcBef>
                <a:spcPct val="20000"/>
              </a:spcBef>
              <a:buSzPct val="75000"/>
              <a:buFont typeface="Monotype Sorts" pitchFamily="2" charset="2"/>
              <a:buChar char="l"/>
            </a:pPr>
            <a:r>
              <a:rPr lang="en-US" sz="2400"/>
              <a:t>greater nuclear charge</a:t>
            </a:r>
            <a:r>
              <a:rPr lang="en-US" sz="3200"/>
              <a:t>  </a:t>
            </a:r>
          </a:p>
        </p:txBody>
      </p:sp>
      <p:sp>
        <p:nvSpPr>
          <p:cNvPr id="329738" name="Freeform 10"/>
          <p:cNvSpPr>
            <a:spLocks/>
          </p:cNvSpPr>
          <p:nvPr/>
        </p:nvSpPr>
        <p:spPr bwMode="auto">
          <a:xfrm>
            <a:off x="1981200" y="990600"/>
            <a:ext cx="427038" cy="3433763"/>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29739" name="Oval 11"/>
          <p:cNvSpPr>
            <a:spLocks noChangeArrowheads="1"/>
          </p:cNvSpPr>
          <p:nvPr/>
        </p:nvSpPr>
        <p:spPr bwMode="auto">
          <a:xfrm>
            <a:off x="2312988" y="43608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29740" name="Freeform 12"/>
          <p:cNvSpPr>
            <a:spLocks/>
          </p:cNvSpPr>
          <p:nvPr/>
        </p:nvSpPr>
        <p:spPr bwMode="auto">
          <a:xfrm>
            <a:off x="2424113" y="3535363"/>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29741" name="Oval 13"/>
          <p:cNvSpPr>
            <a:spLocks noChangeArrowheads="1"/>
          </p:cNvSpPr>
          <p:nvPr/>
        </p:nvSpPr>
        <p:spPr bwMode="auto">
          <a:xfrm>
            <a:off x="2465388" y="3429000"/>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29742" name="Rectangle 14"/>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29743" name="Rectangle 15"/>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29744" name="Rectangle 16"/>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29745" name="Rectangle 17"/>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29746" name="AutoShape 1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29747" name="Oval 19"/>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29748" name="Oval 20"/>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29749" name="Oval 21"/>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29750" name="Oval 22"/>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9751" name="Oval 23"/>
          <p:cNvSpPr>
            <a:spLocks noChangeArrowheads="1"/>
          </p:cNvSpPr>
          <p:nvPr/>
        </p:nvSpPr>
        <p:spPr bwMode="auto">
          <a:xfrm>
            <a:off x="3429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9752" name="Text Box 24"/>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29753" name="Oval 25"/>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29754" name="Oval 26"/>
          <p:cNvSpPr>
            <a:spLocks noChangeArrowheads="1"/>
          </p:cNvSpPr>
          <p:nvPr/>
        </p:nvSpPr>
        <p:spPr bwMode="auto">
          <a:xfrm>
            <a:off x="3048000" y="1844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29755" name="Oval 27"/>
          <p:cNvSpPr>
            <a:spLocks noChangeArrowheads="1"/>
          </p:cNvSpPr>
          <p:nvPr/>
        </p:nvSpPr>
        <p:spPr bwMode="auto">
          <a:xfrm>
            <a:off x="3216275" y="1066800"/>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29756" name="Group 28"/>
          <p:cNvGrpSpPr>
            <a:grpSpLocks/>
          </p:cNvGrpSpPr>
          <p:nvPr/>
        </p:nvGrpSpPr>
        <p:grpSpPr bwMode="auto">
          <a:xfrm>
            <a:off x="5273675" y="3657600"/>
            <a:ext cx="2289175" cy="519113"/>
            <a:chOff x="3322" y="2304"/>
            <a:chExt cx="1442" cy="327"/>
          </a:xfrm>
        </p:grpSpPr>
        <p:sp>
          <p:nvSpPr>
            <p:cNvPr id="329757" name="Rectangle 29"/>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29758" name="Rectangle 30"/>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grpSp>
      <p:grpSp>
        <p:nvGrpSpPr>
          <p:cNvPr id="329759" name="Group 31"/>
          <p:cNvGrpSpPr>
            <a:grpSpLocks/>
          </p:cNvGrpSpPr>
          <p:nvPr/>
        </p:nvGrpSpPr>
        <p:grpSpPr bwMode="auto">
          <a:xfrm>
            <a:off x="4838700" y="2743200"/>
            <a:ext cx="2900363" cy="990600"/>
            <a:chOff x="3048" y="1728"/>
            <a:chExt cx="1827" cy="624"/>
          </a:xfrm>
        </p:grpSpPr>
        <p:grpSp>
          <p:nvGrpSpPr>
            <p:cNvPr id="329760" name="Group 32"/>
            <p:cNvGrpSpPr>
              <a:grpSpLocks/>
            </p:cNvGrpSpPr>
            <p:nvPr/>
          </p:nvGrpSpPr>
          <p:grpSpPr bwMode="auto">
            <a:xfrm>
              <a:off x="3048" y="1728"/>
              <a:ext cx="672" cy="624"/>
              <a:chOff x="2496" y="1728"/>
              <a:chExt cx="672" cy="624"/>
            </a:xfrm>
          </p:grpSpPr>
          <p:sp>
            <p:nvSpPr>
              <p:cNvPr id="329761" name="Oval 33"/>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29762" name="Oval 34"/>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29763" name="Rectangle 35"/>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29764" name="Group 36"/>
            <p:cNvGrpSpPr>
              <a:grpSpLocks/>
            </p:cNvGrpSpPr>
            <p:nvPr/>
          </p:nvGrpSpPr>
          <p:grpSpPr bwMode="auto">
            <a:xfrm>
              <a:off x="4008" y="1728"/>
              <a:ext cx="672" cy="624"/>
              <a:chOff x="2496" y="1728"/>
              <a:chExt cx="672" cy="624"/>
            </a:xfrm>
          </p:grpSpPr>
          <p:sp>
            <p:nvSpPr>
              <p:cNvPr id="329765" name="Oval 37"/>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29766" name="Oval 38"/>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29767" name="Rectangle 39"/>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29768" name="Text Box 40"/>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3+</a:t>
              </a:r>
            </a:p>
          </p:txBody>
        </p:sp>
        <p:sp>
          <p:nvSpPr>
            <p:cNvPr id="329769" name="Text Box 41"/>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4+</a:t>
              </a:r>
            </a:p>
          </p:txBody>
        </p:sp>
        <p:sp>
          <p:nvSpPr>
            <p:cNvPr id="329770" name="Text Box 42"/>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29771" name="Text Box 43"/>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29772" name="Text Box 44"/>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1e</a:t>
              </a:r>
              <a:r>
                <a:rPr lang="en-US" sz="1000" b="1" baseline="30000"/>
                <a:t>-</a:t>
              </a:r>
            </a:p>
          </p:txBody>
        </p:sp>
        <p:sp>
          <p:nvSpPr>
            <p:cNvPr id="329773" name="Text Box 45"/>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grpSp>
      <p:grpSp>
        <p:nvGrpSpPr>
          <p:cNvPr id="329774" name="Group 46"/>
          <p:cNvGrpSpPr>
            <a:grpSpLocks/>
          </p:cNvGrpSpPr>
          <p:nvPr/>
        </p:nvGrpSpPr>
        <p:grpSpPr bwMode="auto">
          <a:xfrm>
            <a:off x="4953000" y="2667000"/>
            <a:ext cx="2667000" cy="1066800"/>
            <a:chOff x="3168" y="2592"/>
            <a:chExt cx="1680" cy="672"/>
          </a:xfrm>
        </p:grpSpPr>
        <p:grpSp>
          <p:nvGrpSpPr>
            <p:cNvPr id="329775" name="Group 47"/>
            <p:cNvGrpSpPr>
              <a:grpSpLocks/>
            </p:cNvGrpSpPr>
            <p:nvPr/>
          </p:nvGrpSpPr>
          <p:grpSpPr bwMode="auto">
            <a:xfrm>
              <a:off x="3168" y="2592"/>
              <a:ext cx="751" cy="672"/>
              <a:chOff x="3168" y="2592"/>
              <a:chExt cx="751" cy="672"/>
            </a:xfrm>
          </p:grpSpPr>
          <p:sp>
            <p:nvSpPr>
              <p:cNvPr id="329776" name="Text Box 48"/>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29777" name="Oval 49"/>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29778" name="Text Box 50"/>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29779" name="Oval 51"/>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29780" name="Rectangle 52"/>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29781" name="Oval 53"/>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3+</a:t>
                </a:r>
              </a:p>
            </p:txBody>
          </p:sp>
        </p:grpSp>
        <p:grpSp>
          <p:nvGrpSpPr>
            <p:cNvPr id="329782" name="Group 54"/>
            <p:cNvGrpSpPr>
              <a:grpSpLocks/>
            </p:cNvGrpSpPr>
            <p:nvPr/>
          </p:nvGrpSpPr>
          <p:grpSpPr bwMode="auto">
            <a:xfrm>
              <a:off x="4097" y="2592"/>
              <a:ext cx="751" cy="672"/>
              <a:chOff x="3168" y="2592"/>
              <a:chExt cx="751" cy="672"/>
            </a:xfrm>
          </p:grpSpPr>
          <p:sp>
            <p:nvSpPr>
              <p:cNvPr id="329783" name="Text Box 55"/>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29784" name="Oval 56"/>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29785" name="Text Box 57"/>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29786" name="Oval 58"/>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29787" name="Rectangle 59"/>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29788" name="Oval 60"/>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4+</a:t>
                </a:r>
              </a:p>
            </p:txBody>
          </p:sp>
        </p:gr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9737"/>
                                        </p:tgtEl>
                                        <p:attrNameLst>
                                          <p:attrName>style.visibility</p:attrName>
                                        </p:attrNameLst>
                                      </p:cBhvr>
                                      <p:to>
                                        <p:strVal val="visible"/>
                                      </p:to>
                                    </p:set>
                                    <p:animEffect transition="in" filter="fade">
                                      <p:cBhvr>
                                        <p:cTn id="7" dur="2000"/>
                                        <p:tgtEl>
                                          <p:spTgt spid="329737"/>
                                        </p:tgtEl>
                                      </p:cBhvr>
                                    </p:animEffect>
                                  </p:childTnLst>
                                </p:cTn>
                              </p:par>
                            </p:childTnLst>
                          </p:cTn>
                        </p:par>
                      </p:childTnLst>
                    </p:cTn>
                  </p:par>
                  <p:par>
                    <p:cTn id="8" fill="hold">
                      <p:stCondLst>
                        <p:cond delay="indefinite"/>
                      </p:stCondLst>
                      <p:childTnLst>
                        <p:par>
                          <p:cTn id="9" fill="hold">
                            <p:stCondLst>
                              <p:cond delay="0"/>
                            </p:stCondLst>
                            <p:childTnLst>
                              <p:par>
                                <p:cTn id="10" presetID="54" presetClass="entr" presetSubtype="0" accel="100000" fill="hold" nodeType="clickEffect">
                                  <p:stCondLst>
                                    <p:cond delay="0"/>
                                  </p:stCondLst>
                                  <p:childTnLst>
                                    <p:set>
                                      <p:cBhvr>
                                        <p:cTn id="11" dur="1" fill="hold">
                                          <p:stCondLst>
                                            <p:cond delay="0"/>
                                          </p:stCondLst>
                                        </p:cTn>
                                        <p:tgtEl>
                                          <p:spTgt spid="329759"/>
                                        </p:tgtEl>
                                        <p:attrNameLst>
                                          <p:attrName>style.visibility</p:attrName>
                                        </p:attrNameLst>
                                      </p:cBhvr>
                                      <p:to>
                                        <p:strVal val="visible"/>
                                      </p:to>
                                    </p:set>
                                    <p:anim calcmode="lin" valueType="num">
                                      <p:cBhvr>
                                        <p:cTn id="12" dur="500" fill="hold"/>
                                        <p:tgtEl>
                                          <p:spTgt spid="329759"/>
                                        </p:tgtEl>
                                        <p:attrNameLst>
                                          <p:attrName>ppt_w</p:attrName>
                                        </p:attrNameLst>
                                      </p:cBhvr>
                                      <p:tavLst>
                                        <p:tav tm="0">
                                          <p:val>
                                            <p:strVal val="#ppt_w*0.05"/>
                                          </p:val>
                                        </p:tav>
                                        <p:tav tm="100000">
                                          <p:val>
                                            <p:strVal val="#ppt_w"/>
                                          </p:val>
                                        </p:tav>
                                      </p:tavLst>
                                    </p:anim>
                                    <p:anim calcmode="lin" valueType="num">
                                      <p:cBhvr>
                                        <p:cTn id="13" dur="500" fill="hold"/>
                                        <p:tgtEl>
                                          <p:spTgt spid="329759"/>
                                        </p:tgtEl>
                                        <p:attrNameLst>
                                          <p:attrName>ppt_h</p:attrName>
                                        </p:attrNameLst>
                                      </p:cBhvr>
                                      <p:tavLst>
                                        <p:tav tm="0">
                                          <p:val>
                                            <p:strVal val="#ppt_h"/>
                                          </p:val>
                                        </p:tav>
                                        <p:tav tm="100000">
                                          <p:val>
                                            <p:strVal val="#ppt_h"/>
                                          </p:val>
                                        </p:tav>
                                      </p:tavLst>
                                    </p:anim>
                                    <p:anim calcmode="lin" valueType="num">
                                      <p:cBhvr>
                                        <p:cTn id="14" dur="500" fill="hold"/>
                                        <p:tgtEl>
                                          <p:spTgt spid="329759"/>
                                        </p:tgtEl>
                                        <p:attrNameLst>
                                          <p:attrName>ppt_x</p:attrName>
                                        </p:attrNameLst>
                                      </p:cBhvr>
                                      <p:tavLst>
                                        <p:tav tm="0">
                                          <p:val>
                                            <p:strVal val="#ppt_x-.2"/>
                                          </p:val>
                                        </p:tav>
                                        <p:tav tm="100000">
                                          <p:val>
                                            <p:strVal val="#ppt_x"/>
                                          </p:val>
                                        </p:tav>
                                      </p:tavLst>
                                    </p:anim>
                                    <p:anim calcmode="lin" valueType="num">
                                      <p:cBhvr>
                                        <p:cTn id="15" dur="500" fill="hold"/>
                                        <p:tgtEl>
                                          <p:spTgt spid="329759"/>
                                        </p:tgtEl>
                                        <p:attrNameLst>
                                          <p:attrName>ppt_y</p:attrName>
                                        </p:attrNameLst>
                                      </p:cBhvr>
                                      <p:tavLst>
                                        <p:tav tm="0">
                                          <p:val>
                                            <p:strVal val="#ppt_y"/>
                                          </p:val>
                                        </p:tav>
                                        <p:tav tm="100000">
                                          <p:val>
                                            <p:strVal val="#ppt_y"/>
                                          </p:val>
                                        </p:tav>
                                      </p:tavLst>
                                    </p:anim>
                                    <p:animEffect transition="in" filter="fade">
                                      <p:cBhvr>
                                        <p:cTn id="16" dur="500"/>
                                        <p:tgtEl>
                                          <p:spTgt spid="329759"/>
                                        </p:tgtEl>
                                      </p:cBhvr>
                                    </p:animEffect>
                                  </p:childTnLst>
                                </p:cTn>
                              </p:par>
                              <p:par>
                                <p:cTn id="17" presetID="1" presetClass="entr" presetSubtype="0" fill="hold" nodeType="withEffect">
                                  <p:stCondLst>
                                    <p:cond delay="0"/>
                                  </p:stCondLst>
                                  <p:childTnLst>
                                    <p:set>
                                      <p:cBhvr>
                                        <p:cTn id="18" dur="1" fill="hold">
                                          <p:stCondLst>
                                            <p:cond delay="0"/>
                                          </p:stCondLst>
                                        </p:cTn>
                                        <p:tgtEl>
                                          <p:spTgt spid="3297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329759"/>
                                        </p:tgtEl>
                                        <p:attrNameLst>
                                          <p:attrName>style.visibility</p:attrName>
                                        </p:attrNameLst>
                                      </p:cBhvr>
                                      <p:to>
                                        <p:strVal val="hidden"/>
                                      </p:to>
                                    </p:set>
                                  </p:childTnLst>
                                </p:cTn>
                              </p:par>
                              <p:par>
                                <p:cTn id="23" presetID="9" presetClass="entr" presetSubtype="0" fill="hold" nodeType="withEffect">
                                  <p:stCondLst>
                                    <p:cond delay="0"/>
                                  </p:stCondLst>
                                  <p:childTnLst>
                                    <p:set>
                                      <p:cBhvr>
                                        <p:cTn id="24" dur="1" fill="hold">
                                          <p:stCondLst>
                                            <p:cond delay="0"/>
                                          </p:stCondLst>
                                        </p:cTn>
                                        <p:tgtEl>
                                          <p:spTgt spid="329774"/>
                                        </p:tgtEl>
                                        <p:attrNameLst>
                                          <p:attrName>style.visibility</p:attrName>
                                        </p:attrNameLst>
                                      </p:cBhvr>
                                      <p:to>
                                        <p:strVal val="visible"/>
                                      </p:to>
                                    </p:set>
                                    <p:animEffect transition="in" filter="dissolve">
                                      <p:cBhvr>
                                        <p:cTn id="25" dur="500"/>
                                        <p:tgtEl>
                                          <p:spTgt spid="329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37"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1779"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1780"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31781"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31782"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1783"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noFill/>
          <a:ln w="12700" cap="rnd">
            <a:solidFill>
              <a:schemeClr val="hlink"/>
            </a:solidFill>
            <a:round/>
            <a:headEnd type="none" w="sm" len="sm"/>
            <a:tailEnd type="none" w="sm" len="sm"/>
          </a:ln>
          <a:effectLst/>
        </p:spPr>
        <p:txBody>
          <a:bodyPr/>
          <a:lstStyle/>
          <a:p>
            <a:endParaRPr lang="en-US"/>
          </a:p>
        </p:txBody>
      </p:sp>
      <p:sp>
        <p:nvSpPr>
          <p:cNvPr id="331784"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1785" name="Rectangle 9"/>
          <p:cNvSpPr>
            <a:spLocks noChangeArrowheads="1"/>
          </p:cNvSpPr>
          <p:nvPr/>
        </p:nvSpPr>
        <p:spPr bwMode="auto">
          <a:xfrm>
            <a:off x="4475163" y="838200"/>
            <a:ext cx="4341812" cy="41148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 typeface="Monotype Sorts" pitchFamily="2" charset="2"/>
              <a:buChar char="l"/>
            </a:pPr>
            <a:r>
              <a:rPr lang="en-US" sz="2400"/>
              <a:t>B has lower IE than Be</a:t>
            </a:r>
          </a:p>
          <a:p>
            <a:pPr marL="342900" indent="-342900" eaLnBrk="0" hangingPunct="0">
              <a:spcBef>
                <a:spcPct val="20000"/>
              </a:spcBef>
              <a:buSzPct val="75000"/>
              <a:buFont typeface="Monotype Sorts" pitchFamily="2" charset="2"/>
              <a:buChar char="l"/>
            </a:pPr>
            <a:r>
              <a:rPr lang="en-US" sz="2400"/>
              <a:t>same shielding </a:t>
            </a:r>
          </a:p>
          <a:p>
            <a:pPr marL="342900" indent="-342900" eaLnBrk="0" hangingPunct="0">
              <a:spcBef>
                <a:spcPct val="20000"/>
              </a:spcBef>
              <a:buSzPct val="75000"/>
              <a:buFont typeface="Monotype Sorts" pitchFamily="2" charset="2"/>
              <a:buChar char="l"/>
            </a:pPr>
            <a:r>
              <a:rPr lang="en-US" sz="2400"/>
              <a:t>greater nuclear charge</a:t>
            </a:r>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r>
              <a:rPr lang="en-US" sz="2400"/>
              <a:t>p-orbitals available</a:t>
            </a:r>
          </a:p>
        </p:txBody>
      </p:sp>
      <p:sp>
        <p:nvSpPr>
          <p:cNvPr id="331786" name="Freeform 10"/>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700" cap="rnd">
            <a:solidFill>
              <a:schemeClr val="hlink"/>
            </a:solidFill>
            <a:round/>
            <a:headEnd type="none" w="sm" len="sm"/>
            <a:tailEnd type="none" w="sm" len="sm"/>
          </a:ln>
          <a:effectLst/>
        </p:spPr>
        <p:txBody>
          <a:bodyPr/>
          <a:lstStyle/>
          <a:p>
            <a:endParaRPr lang="en-US"/>
          </a:p>
        </p:txBody>
      </p:sp>
      <p:sp>
        <p:nvSpPr>
          <p:cNvPr id="331787" name="Oval 11"/>
          <p:cNvSpPr>
            <a:spLocks noChangeArrowheads="1"/>
          </p:cNvSpPr>
          <p:nvPr/>
        </p:nvSpPr>
        <p:spPr bwMode="auto">
          <a:xfrm>
            <a:off x="2309813" y="4368800"/>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1788" name="Freeform 12"/>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noFill/>
          <a:ln w="12700" cap="rnd">
            <a:solidFill>
              <a:schemeClr val="hlink"/>
            </a:solidFill>
            <a:round/>
            <a:headEnd type="none" w="sm" len="sm"/>
            <a:tailEnd type="none" w="sm" len="sm"/>
          </a:ln>
          <a:effectLst/>
        </p:spPr>
        <p:txBody>
          <a:bodyPr/>
          <a:lstStyle/>
          <a:p>
            <a:endParaRPr lang="en-US"/>
          </a:p>
        </p:txBody>
      </p:sp>
      <p:sp>
        <p:nvSpPr>
          <p:cNvPr id="331789" name="Oval 13"/>
          <p:cNvSpPr>
            <a:spLocks noChangeArrowheads="1"/>
          </p:cNvSpPr>
          <p:nvPr/>
        </p:nvSpPr>
        <p:spPr bwMode="auto">
          <a:xfrm>
            <a:off x="2462213" y="3436938"/>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1790" name="Line 14"/>
          <p:cNvSpPr>
            <a:spLocks noChangeShapeType="1"/>
          </p:cNvSpPr>
          <p:nvPr/>
        </p:nvSpPr>
        <p:spPr bwMode="auto">
          <a:xfrm>
            <a:off x="2571750" y="3543300"/>
            <a:ext cx="285750"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1791" name="Oval 15"/>
          <p:cNvSpPr>
            <a:spLocks noChangeArrowheads="1"/>
          </p:cNvSpPr>
          <p:nvPr/>
        </p:nvSpPr>
        <p:spPr bwMode="auto">
          <a:xfrm>
            <a:off x="2786063" y="3889375"/>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31792" name="Rectangle 16"/>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31793" name="Rectangle 17"/>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31794" name="Rectangle 18"/>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31795" name="Rectangle 19"/>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31796" name="Rectangle 20"/>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1797" name="AutoShape 2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31798" name="Oval 22"/>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31799" name="Oval 23"/>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31800" name="Oval 24"/>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31801" name="Oval 25"/>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1802" name="Oval 26"/>
          <p:cNvSpPr>
            <a:spLocks noChangeArrowheads="1"/>
          </p:cNvSpPr>
          <p:nvPr/>
        </p:nvSpPr>
        <p:spPr bwMode="auto">
          <a:xfrm>
            <a:off x="3352800" y="1295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1803" name="Text Box 27"/>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31804" name="Oval 28"/>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31805" name="Oval 29"/>
          <p:cNvSpPr>
            <a:spLocks noChangeArrowheads="1"/>
          </p:cNvSpPr>
          <p:nvPr/>
        </p:nvSpPr>
        <p:spPr bwMode="auto">
          <a:xfrm>
            <a:off x="2971800" y="1828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1806" name="Oval 30"/>
          <p:cNvSpPr>
            <a:spLocks noChangeArrowheads="1"/>
          </p:cNvSpPr>
          <p:nvPr/>
        </p:nvSpPr>
        <p:spPr bwMode="auto">
          <a:xfrm>
            <a:off x="3048000" y="1066800"/>
            <a:ext cx="136525" cy="136525"/>
          </a:xfrm>
          <a:prstGeom prst="ellipse">
            <a:avLst/>
          </a:prstGeom>
          <a:solidFill>
            <a:schemeClr val="hlink"/>
          </a:solidFill>
          <a:ln w="9525">
            <a:noFill/>
            <a:round/>
            <a:headEnd/>
            <a:tailEnd/>
          </a:ln>
          <a:effectLst/>
        </p:spPr>
        <p:txBody>
          <a:bodyPr wrap="none" anchor="ctr"/>
          <a:lstStyle/>
          <a:p>
            <a:endParaRPr lang="en-US"/>
          </a:p>
        </p:txBody>
      </p:sp>
      <p:grpSp>
        <p:nvGrpSpPr>
          <p:cNvPr id="331807" name="Group 31"/>
          <p:cNvGrpSpPr>
            <a:grpSpLocks/>
          </p:cNvGrpSpPr>
          <p:nvPr/>
        </p:nvGrpSpPr>
        <p:grpSpPr bwMode="auto">
          <a:xfrm>
            <a:off x="5273675" y="3200400"/>
            <a:ext cx="2289175" cy="519113"/>
            <a:chOff x="3322" y="2016"/>
            <a:chExt cx="1442" cy="327"/>
          </a:xfrm>
        </p:grpSpPr>
        <p:sp>
          <p:nvSpPr>
            <p:cNvPr id="331808" name="Rectangle 32"/>
            <p:cNvSpPr>
              <a:spLocks noChangeArrowheads="1"/>
            </p:cNvSpPr>
            <p:nvPr/>
          </p:nvSpPr>
          <p:spPr bwMode="auto">
            <a:xfrm>
              <a:off x="4224" y="2016"/>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1809" name="Rectangle 33"/>
            <p:cNvSpPr>
              <a:spLocks noChangeArrowheads="1"/>
            </p:cNvSpPr>
            <p:nvPr/>
          </p:nvSpPr>
          <p:spPr bwMode="auto">
            <a:xfrm>
              <a:off x="3322" y="2016"/>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grpSp>
      <p:grpSp>
        <p:nvGrpSpPr>
          <p:cNvPr id="331810" name="Group 34"/>
          <p:cNvGrpSpPr>
            <a:grpSpLocks/>
          </p:cNvGrpSpPr>
          <p:nvPr/>
        </p:nvGrpSpPr>
        <p:grpSpPr bwMode="auto">
          <a:xfrm>
            <a:off x="4838700" y="2286000"/>
            <a:ext cx="2900363" cy="990600"/>
            <a:chOff x="3048" y="1440"/>
            <a:chExt cx="1827" cy="624"/>
          </a:xfrm>
        </p:grpSpPr>
        <p:grpSp>
          <p:nvGrpSpPr>
            <p:cNvPr id="331811" name="Group 35"/>
            <p:cNvGrpSpPr>
              <a:grpSpLocks/>
            </p:cNvGrpSpPr>
            <p:nvPr/>
          </p:nvGrpSpPr>
          <p:grpSpPr bwMode="auto">
            <a:xfrm>
              <a:off x="3048" y="1440"/>
              <a:ext cx="672" cy="624"/>
              <a:chOff x="2496" y="1728"/>
              <a:chExt cx="672" cy="624"/>
            </a:xfrm>
          </p:grpSpPr>
          <p:sp>
            <p:nvSpPr>
              <p:cNvPr id="331812" name="Oval 36"/>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31813" name="Oval 37"/>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31814" name="Rectangle 38"/>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31815" name="Group 39"/>
            <p:cNvGrpSpPr>
              <a:grpSpLocks/>
            </p:cNvGrpSpPr>
            <p:nvPr/>
          </p:nvGrpSpPr>
          <p:grpSpPr bwMode="auto">
            <a:xfrm>
              <a:off x="4008" y="1440"/>
              <a:ext cx="672" cy="624"/>
              <a:chOff x="2496" y="1728"/>
              <a:chExt cx="672" cy="624"/>
            </a:xfrm>
          </p:grpSpPr>
          <p:sp>
            <p:nvSpPr>
              <p:cNvPr id="331816" name="Oval 40"/>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31817" name="Oval 41"/>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31818" name="Rectangle 42"/>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31819" name="Text Box 43"/>
            <p:cNvSpPr txBox="1">
              <a:spLocks noChangeArrowheads="1"/>
            </p:cNvSpPr>
            <p:nvPr/>
          </p:nvSpPr>
          <p:spPr bwMode="auto">
            <a:xfrm>
              <a:off x="3354" y="1710"/>
              <a:ext cx="207" cy="154"/>
            </a:xfrm>
            <a:prstGeom prst="rect">
              <a:avLst/>
            </a:prstGeom>
            <a:noFill/>
            <a:ln w="9525">
              <a:noFill/>
              <a:miter lim="800000"/>
              <a:headEnd/>
              <a:tailEnd/>
            </a:ln>
            <a:effectLst/>
          </p:spPr>
          <p:txBody>
            <a:bodyPr wrap="none">
              <a:spAutoFit/>
            </a:bodyPr>
            <a:lstStyle/>
            <a:p>
              <a:pPr algn="ctr"/>
              <a:r>
                <a:rPr lang="en-US" sz="1000" b="1"/>
                <a:t>4+</a:t>
              </a:r>
            </a:p>
          </p:txBody>
        </p:sp>
        <p:sp>
          <p:nvSpPr>
            <p:cNvPr id="331820" name="Text Box 44"/>
            <p:cNvSpPr txBox="1">
              <a:spLocks noChangeArrowheads="1"/>
            </p:cNvSpPr>
            <p:nvPr/>
          </p:nvSpPr>
          <p:spPr bwMode="auto">
            <a:xfrm>
              <a:off x="4311" y="1710"/>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31821" name="Text Box 45"/>
            <p:cNvSpPr txBox="1">
              <a:spLocks noChangeArrowheads="1"/>
            </p:cNvSpPr>
            <p:nvPr/>
          </p:nvSpPr>
          <p:spPr bwMode="auto">
            <a:xfrm>
              <a:off x="3260" y="1518"/>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31822" name="Text Box 46"/>
            <p:cNvSpPr txBox="1">
              <a:spLocks noChangeArrowheads="1"/>
            </p:cNvSpPr>
            <p:nvPr/>
          </p:nvSpPr>
          <p:spPr bwMode="auto">
            <a:xfrm>
              <a:off x="4196" y="1518"/>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31823" name="Text Box 47"/>
            <p:cNvSpPr txBox="1">
              <a:spLocks noChangeArrowheads="1"/>
            </p:cNvSpPr>
            <p:nvPr/>
          </p:nvSpPr>
          <p:spPr bwMode="auto">
            <a:xfrm>
              <a:off x="3668" y="1614"/>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31824" name="Text Box 48"/>
            <p:cNvSpPr txBox="1">
              <a:spLocks noChangeArrowheads="1"/>
            </p:cNvSpPr>
            <p:nvPr/>
          </p:nvSpPr>
          <p:spPr bwMode="auto">
            <a:xfrm>
              <a:off x="4652" y="1614"/>
              <a:ext cx="223" cy="154"/>
            </a:xfrm>
            <a:prstGeom prst="rect">
              <a:avLst/>
            </a:prstGeom>
            <a:noFill/>
            <a:ln w="9525">
              <a:noFill/>
              <a:miter lim="800000"/>
              <a:headEnd/>
              <a:tailEnd/>
            </a:ln>
            <a:effectLst/>
          </p:spPr>
          <p:txBody>
            <a:bodyPr wrap="none">
              <a:spAutoFit/>
            </a:bodyPr>
            <a:lstStyle/>
            <a:p>
              <a:pPr algn="ctr"/>
              <a:r>
                <a:rPr lang="en-US" sz="1000" b="1"/>
                <a:t>3e</a:t>
              </a:r>
              <a:r>
                <a:rPr lang="en-US" sz="1000" b="1" baseline="30000"/>
                <a:t>-</a:t>
              </a:r>
            </a:p>
          </p:txBody>
        </p:sp>
      </p:grpSp>
      <p:sp>
        <p:nvSpPr>
          <p:cNvPr id="331825" name="Oval 49"/>
          <p:cNvSpPr>
            <a:spLocks noChangeArrowheads="1"/>
          </p:cNvSpPr>
          <p:nvPr/>
        </p:nvSpPr>
        <p:spPr bwMode="auto">
          <a:xfrm>
            <a:off x="3505200" y="1692275"/>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31826" name="Group 50"/>
          <p:cNvGrpSpPr>
            <a:grpSpLocks/>
          </p:cNvGrpSpPr>
          <p:nvPr/>
        </p:nvGrpSpPr>
        <p:grpSpPr bwMode="auto">
          <a:xfrm>
            <a:off x="5486400" y="4572000"/>
            <a:ext cx="1604963" cy="1066800"/>
            <a:chOff x="2493" y="2832"/>
            <a:chExt cx="1011" cy="672"/>
          </a:xfrm>
        </p:grpSpPr>
        <p:sp>
          <p:nvSpPr>
            <p:cNvPr id="331827" name="Oval 51"/>
            <p:cNvSpPr>
              <a:spLocks noChangeArrowheads="1"/>
            </p:cNvSpPr>
            <p:nvPr/>
          </p:nvSpPr>
          <p:spPr bwMode="auto">
            <a:xfrm>
              <a:off x="2832" y="336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1828" name="Oval 52"/>
            <p:cNvSpPr>
              <a:spLocks noChangeArrowheads="1"/>
            </p:cNvSpPr>
            <p:nvPr/>
          </p:nvSpPr>
          <p:spPr bwMode="auto">
            <a:xfrm>
              <a:off x="2832" y="3024"/>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1829" name="Oval 53"/>
            <p:cNvSpPr>
              <a:spLocks noChangeArrowheads="1"/>
            </p:cNvSpPr>
            <p:nvPr/>
          </p:nvSpPr>
          <p:spPr bwMode="auto">
            <a:xfrm>
              <a:off x="3072"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1830" name="Oval 54"/>
            <p:cNvSpPr>
              <a:spLocks noChangeArrowheads="1"/>
            </p:cNvSpPr>
            <p:nvPr/>
          </p:nvSpPr>
          <p:spPr bwMode="auto">
            <a:xfrm>
              <a:off x="3216"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1831" name="Oval 55"/>
            <p:cNvSpPr>
              <a:spLocks noChangeArrowheads="1"/>
            </p:cNvSpPr>
            <p:nvPr/>
          </p:nvSpPr>
          <p:spPr bwMode="auto">
            <a:xfrm>
              <a:off x="3360"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1832" name="Text Box 56"/>
            <p:cNvSpPr txBox="1">
              <a:spLocks noChangeArrowheads="1"/>
            </p:cNvSpPr>
            <p:nvPr/>
          </p:nvSpPr>
          <p:spPr bwMode="auto">
            <a:xfrm>
              <a:off x="2496" y="2976"/>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31833" name="Text Box 57"/>
            <p:cNvSpPr txBox="1">
              <a:spLocks noChangeArrowheads="1"/>
            </p:cNvSpPr>
            <p:nvPr/>
          </p:nvSpPr>
          <p:spPr bwMode="auto">
            <a:xfrm>
              <a:off x="2493" y="2832"/>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31834" name="Text Box 58"/>
            <p:cNvSpPr txBox="1">
              <a:spLocks noChangeArrowheads="1"/>
            </p:cNvSpPr>
            <p:nvPr/>
          </p:nvSpPr>
          <p:spPr bwMode="auto">
            <a:xfrm>
              <a:off x="2496" y="3312"/>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31835" name="Line 59"/>
            <p:cNvSpPr>
              <a:spLocks noChangeShapeType="1"/>
            </p:cNvSpPr>
            <p:nvPr/>
          </p:nvSpPr>
          <p:spPr bwMode="auto">
            <a:xfrm flipV="1">
              <a:off x="2880" y="3360"/>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1836" name="Line 60"/>
            <p:cNvSpPr>
              <a:spLocks noChangeShapeType="1"/>
            </p:cNvSpPr>
            <p:nvPr/>
          </p:nvSpPr>
          <p:spPr bwMode="auto">
            <a:xfrm flipV="1">
              <a:off x="2928" y="3408"/>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1837" name="Line 61"/>
            <p:cNvSpPr>
              <a:spLocks noChangeShapeType="1"/>
            </p:cNvSpPr>
            <p:nvPr/>
          </p:nvSpPr>
          <p:spPr bwMode="auto">
            <a:xfrm flipV="1">
              <a:off x="2880" y="3024"/>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1838" name="Line 62"/>
            <p:cNvSpPr>
              <a:spLocks noChangeShapeType="1"/>
            </p:cNvSpPr>
            <p:nvPr/>
          </p:nvSpPr>
          <p:spPr bwMode="auto">
            <a:xfrm flipV="1">
              <a:off x="2928" y="3072"/>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1839" name="Line 63"/>
            <p:cNvSpPr>
              <a:spLocks noChangeShapeType="1"/>
            </p:cNvSpPr>
            <p:nvPr/>
          </p:nvSpPr>
          <p:spPr bwMode="auto">
            <a:xfrm flipV="1">
              <a:off x="3120" y="2880"/>
              <a:ext cx="0" cy="96"/>
            </a:xfrm>
            <a:prstGeom prst="line">
              <a:avLst/>
            </a:prstGeom>
            <a:noFill/>
            <a:ln w="9525">
              <a:solidFill>
                <a:srgbClr val="FF0000"/>
              </a:solidFill>
              <a:round/>
              <a:headEnd/>
              <a:tailEnd type="triangle" w="med" len="med"/>
            </a:ln>
            <a:effectLst/>
          </p:spPr>
          <p:txBody>
            <a:bodyPr wrap="none" anchor="ctr"/>
            <a:lstStyle/>
            <a:p>
              <a:endParaRPr lang="en-US"/>
            </a:p>
          </p:txBody>
        </p:sp>
      </p:grpSp>
      <p:grpSp>
        <p:nvGrpSpPr>
          <p:cNvPr id="331840" name="Group 64"/>
          <p:cNvGrpSpPr>
            <a:grpSpLocks/>
          </p:cNvGrpSpPr>
          <p:nvPr/>
        </p:nvGrpSpPr>
        <p:grpSpPr bwMode="auto">
          <a:xfrm>
            <a:off x="5029200" y="2209800"/>
            <a:ext cx="2667000" cy="1066800"/>
            <a:chOff x="3168" y="2592"/>
            <a:chExt cx="1680" cy="672"/>
          </a:xfrm>
        </p:grpSpPr>
        <p:grpSp>
          <p:nvGrpSpPr>
            <p:cNvPr id="331841" name="Group 65"/>
            <p:cNvGrpSpPr>
              <a:grpSpLocks/>
            </p:cNvGrpSpPr>
            <p:nvPr/>
          </p:nvGrpSpPr>
          <p:grpSpPr bwMode="auto">
            <a:xfrm>
              <a:off x="3168" y="2592"/>
              <a:ext cx="751" cy="672"/>
              <a:chOff x="3168" y="2592"/>
              <a:chExt cx="751" cy="672"/>
            </a:xfrm>
          </p:grpSpPr>
          <p:sp>
            <p:nvSpPr>
              <p:cNvPr id="331842" name="Text Box 66"/>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31843" name="Oval 67"/>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31844" name="Text Box 68"/>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31845" name="Oval 69"/>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31846" name="Rectangle 70"/>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31847" name="Oval 71"/>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4+</a:t>
                </a:r>
              </a:p>
            </p:txBody>
          </p:sp>
        </p:grpSp>
        <p:grpSp>
          <p:nvGrpSpPr>
            <p:cNvPr id="331848" name="Group 72"/>
            <p:cNvGrpSpPr>
              <a:grpSpLocks/>
            </p:cNvGrpSpPr>
            <p:nvPr/>
          </p:nvGrpSpPr>
          <p:grpSpPr bwMode="auto">
            <a:xfrm>
              <a:off x="4097" y="2592"/>
              <a:ext cx="751" cy="672"/>
              <a:chOff x="3168" y="2592"/>
              <a:chExt cx="751" cy="672"/>
            </a:xfrm>
          </p:grpSpPr>
          <p:sp>
            <p:nvSpPr>
              <p:cNvPr id="331849" name="Text Box 73"/>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3e</a:t>
                </a:r>
                <a:r>
                  <a:rPr lang="en-US" sz="900" baseline="30000"/>
                  <a:t>-</a:t>
                </a:r>
              </a:p>
            </p:txBody>
          </p:sp>
          <p:sp>
            <p:nvSpPr>
              <p:cNvPr id="331850" name="Oval 74"/>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31851" name="Text Box 75"/>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31852" name="Oval 76"/>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31853" name="Rectangle 77"/>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31854" name="Oval 78"/>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1785">
                                            <p:txEl>
                                              <p:pRg st="0" end="0"/>
                                            </p:txEl>
                                          </p:spTgt>
                                        </p:tgtEl>
                                        <p:attrNameLst>
                                          <p:attrName>style.visibility</p:attrName>
                                        </p:attrNameLst>
                                      </p:cBhvr>
                                      <p:to>
                                        <p:strVal val="visible"/>
                                      </p:to>
                                    </p:set>
                                    <p:anim calcmode="lin" valueType="num">
                                      <p:cBhvr additive="base">
                                        <p:cTn id="7" dur="500" fill="hold"/>
                                        <p:tgtEl>
                                          <p:spTgt spid="3317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17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31785">
                                            <p:txEl>
                                              <p:pRg st="1" end="1"/>
                                            </p:txEl>
                                          </p:spTgt>
                                        </p:tgtEl>
                                        <p:attrNameLst>
                                          <p:attrName>style.visibility</p:attrName>
                                        </p:attrNameLst>
                                      </p:cBhvr>
                                      <p:to>
                                        <p:strVal val="visible"/>
                                      </p:to>
                                    </p:set>
                                    <p:anim calcmode="lin" valueType="num">
                                      <p:cBhvr additive="base">
                                        <p:cTn id="13" dur="500" fill="hold"/>
                                        <p:tgtEl>
                                          <p:spTgt spid="33178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3178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31785">
                                            <p:txEl>
                                              <p:pRg st="2" end="2"/>
                                            </p:txEl>
                                          </p:spTgt>
                                        </p:tgtEl>
                                        <p:attrNameLst>
                                          <p:attrName>style.visibility</p:attrName>
                                        </p:attrNameLst>
                                      </p:cBhvr>
                                      <p:to>
                                        <p:strVal val="visible"/>
                                      </p:to>
                                    </p:set>
                                    <p:anim calcmode="lin" valueType="num">
                                      <p:cBhvr additive="base">
                                        <p:cTn id="19" dur="500" fill="hold"/>
                                        <p:tgtEl>
                                          <p:spTgt spid="33178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3178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1785">
                                            <p:txEl>
                                              <p:pRg st="7" end="7"/>
                                            </p:txEl>
                                          </p:spTgt>
                                        </p:tgtEl>
                                        <p:attrNameLst>
                                          <p:attrName>style.visibility</p:attrName>
                                        </p:attrNameLst>
                                      </p:cBhvr>
                                      <p:to>
                                        <p:strVal val="visible"/>
                                      </p:to>
                                    </p:set>
                                    <p:anim calcmode="lin" valueType="num">
                                      <p:cBhvr additive="base">
                                        <p:cTn id="25" dur="500" fill="hold"/>
                                        <p:tgtEl>
                                          <p:spTgt spid="331785">
                                            <p:txEl>
                                              <p:pRg st="7" end="7"/>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3178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nodeType="clickEffect">
                                  <p:stCondLst>
                                    <p:cond delay="0"/>
                                  </p:stCondLst>
                                  <p:childTnLst>
                                    <p:set>
                                      <p:cBhvr>
                                        <p:cTn id="30" dur="1" fill="hold">
                                          <p:stCondLst>
                                            <p:cond delay="0"/>
                                          </p:stCondLst>
                                        </p:cTn>
                                        <p:tgtEl>
                                          <p:spTgt spid="331810"/>
                                        </p:tgtEl>
                                        <p:attrNameLst>
                                          <p:attrName>style.visibility</p:attrName>
                                        </p:attrNameLst>
                                      </p:cBhvr>
                                      <p:to>
                                        <p:strVal val="visible"/>
                                      </p:to>
                                    </p:set>
                                    <p:anim calcmode="lin" valueType="num">
                                      <p:cBhvr>
                                        <p:cTn id="31" dur="500" fill="hold"/>
                                        <p:tgtEl>
                                          <p:spTgt spid="331810"/>
                                        </p:tgtEl>
                                        <p:attrNameLst>
                                          <p:attrName>ppt_w</p:attrName>
                                        </p:attrNameLst>
                                      </p:cBhvr>
                                      <p:tavLst>
                                        <p:tav tm="0">
                                          <p:val>
                                            <p:fltVal val="0"/>
                                          </p:val>
                                        </p:tav>
                                        <p:tav tm="100000">
                                          <p:val>
                                            <p:strVal val="#ppt_w"/>
                                          </p:val>
                                        </p:tav>
                                      </p:tavLst>
                                    </p:anim>
                                    <p:anim calcmode="lin" valueType="num">
                                      <p:cBhvr>
                                        <p:cTn id="32" dur="500" fill="hold"/>
                                        <p:tgtEl>
                                          <p:spTgt spid="331810"/>
                                        </p:tgtEl>
                                        <p:attrNameLst>
                                          <p:attrName>ppt_h</p:attrName>
                                        </p:attrNameLst>
                                      </p:cBhvr>
                                      <p:tavLst>
                                        <p:tav tm="0">
                                          <p:val>
                                            <p:strVal val="#ppt_h"/>
                                          </p:val>
                                        </p:tav>
                                        <p:tav tm="100000">
                                          <p:val>
                                            <p:strVal val="#ppt_h"/>
                                          </p:val>
                                        </p:tav>
                                      </p:tavLst>
                                    </p:anim>
                                  </p:childTnLst>
                                </p:cTn>
                              </p:par>
                              <p:par>
                                <p:cTn id="33" presetID="1" presetClass="entr" presetSubtype="0" fill="hold" nodeType="withEffect">
                                  <p:stCondLst>
                                    <p:cond delay="0"/>
                                  </p:stCondLst>
                                  <p:childTnLst>
                                    <p:set>
                                      <p:cBhvr>
                                        <p:cTn id="34" dur="1" fill="hold">
                                          <p:stCondLst>
                                            <p:cond delay="0"/>
                                          </p:stCondLst>
                                        </p:cTn>
                                        <p:tgtEl>
                                          <p:spTgt spid="33180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nodeType="clickEffect">
                                  <p:stCondLst>
                                    <p:cond delay="0"/>
                                  </p:stCondLst>
                                  <p:childTnLst>
                                    <p:set>
                                      <p:cBhvr>
                                        <p:cTn id="38" dur="1" fill="hold">
                                          <p:stCondLst>
                                            <p:cond delay="0"/>
                                          </p:stCondLst>
                                        </p:cTn>
                                        <p:tgtEl>
                                          <p:spTgt spid="331810"/>
                                        </p:tgtEl>
                                        <p:attrNameLst>
                                          <p:attrName>style.visibility</p:attrName>
                                        </p:attrNameLst>
                                      </p:cBhvr>
                                      <p:to>
                                        <p:strVal val="hidden"/>
                                      </p:to>
                                    </p:set>
                                  </p:childTnLst>
                                </p:cTn>
                              </p:par>
                              <p:par>
                                <p:cTn id="39" presetID="9" presetClass="entr" presetSubtype="0" fill="hold" nodeType="withEffect">
                                  <p:stCondLst>
                                    <p:cond delay="0"/>
                                  </p:stCondLst>
                                  <p:childTnLst>
                                    <p:set>
                                      <p:cBhvr>
                                        <p:cTn id="40" dur="1" fill="hold">
                                          <p:stCondLst>
                                            <p:cond delay="0"/>
                                          </p:stCondLst>
                                        </p:cTn>
                                        <p:tgtEl>
                                          <p:spTgt spid="331840"/>
                                        </p:tgtEl>
                                        <p:attrNameLst>
                                          <p:attrName>style.visibility</p:attrName>
                                        </p:attrNameLst>
                                      </p:cBhvr>
                                      <p:to>
                                        <p:strVal val="visible"/>
                                      </p:to>
                                    </p:set>
                                    <p:animEffect transition="in" filter="dissolve">
                                      <p:cBhvr>
                                        <p:cTn id="41" dur="500"/>
                                        <p:tgtEl>
                                          <p:spTgt spid="331840"/>
                                        </p:tgtEl>
                                      </p:cBhvr>
                                    </p:animEffect>
                                  </p:childTnLst>
                                </p:cTn>
                              </p:par>
                            </p:childTnLst>
                          </p:cTn>
                        </p:par>
                      </p:childTnLst>
                    </p:cTn>
                  </p:par>
                  <p:par>
                    <p:cTn id="42" fill="hold">
                      <p:stCondLst>
                        <p:cond delay="indefinite"/>
                      </p:stCondLst>
                      <p:childTnLst>
                        <p:par>
                          <p:cTn id="43" fill="hold">
                            <p:stCondLst>
                              <p:cond delay="0"/>
                            </p:stCondLst>
                            <p:childTnLst>
                              <p:par>
                                <p:cTn id="44" presetID="17" presetClass="entr" presetSubtype="10" fill="hold" nodeType="clickEffect">
                                  <p:stCondLst>
                                    <p:cond delay="0"/>
                                  </p:stCondLst>
                                  <p:childTnLst>
                                    <p:set>
                                      <p:cBhvr>
                                        <p:cTn id="45" dur="1" fill="hold">
                                          <p:stCondLst>
                                            <p:cond delay="0"/>
                                          </p:stCondLst>
                                        </p:cTn>
                                        <p:tgtEl>
                                          <p:spTgt spid="331826"/>
                                        </p:tgtEl>
                                        <p:attrNameLst>
                                          <p:attrName>style.visibility</p:attrName>
                                        </p:attrNameLst>
                                      </p:cBhvr>
                                      <p:to>
                                        <p:strVal val="visible"/>
                                      </p:to>
                                    </p:set>
                                    <p:anim calcmode="lin" valueType="num">
                                      <p:cBhvr>
                                        <p:cTn id="46" dur="500" fill="hold"/>
                                        <p:tgtEl>
                                          <p:spTgt spid="331826"/>
                                        </p:tgtEl>
                                        <p:attrNameLst>
                                          <p:attrName>ppt_w</p:attrName>
                                        </p:attrNameLst>
                                      </p:cBhvr>
                                      <p:tavLst>
                                        <p:tav tm="0">
                                          <p:val>
                                            <p:fltVal val="0"/>
                                          </p:val>
                                        </p:tav>
                                        <p:tav tm="100000">
                                          <p:val>
                                            <p:strVal val="#ppt_w"/>
                                          </p:val>
                                        </p:tav>
                                      </p:tavLst>
                                    </p:anim>
                                    <p:anim calcmode="lin" valueType="num">
                                      <p:cBhvr>
                                        <p:cTn id="47" dur="500" fill="hold"/>
                                        <p:tgtEl>
                                          <p:spTgt spid="3318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85"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3827"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3828"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33829"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33830" name="Oval 6"/>
          <p:cNvSpPr>
            <a:spLocks noChangeArrowheads="1"/>
          </p:cNvSpPr>
          <p:nvPr/>
        </p:nvSpPr>
        <p:spPr bwMode="auto">
          <a:xfrm>
            <a:off x="1697038" y="25574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3831"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noFill/>
          <a:ln w="12700" cap="rnd">
            <a:solidFill>
              <a:schemeClr val="hlink"/>
            </a:solidFill>
            <a:round/>
            <a:headEnd type="none" w="sm" len="sm"/>
            <a:tailEnd type="none" w="sm" len="sm"/>
          </a:ln>
          <a:effectLst/>
        </p:spPr>
        <p:txBody>
          <a:bodyPr/>
          <a:lstStyle/>
          <a:p>
            <a:endParaRPr lang="en-US"/>
          </a:p>
        </p:txBody>
      </p:sp>
      <p:sp>
        <p:nvSpPr>
          <p:cNvPr id="333832" name="Oval 8"/>
          <p:cNvSpPr>
            <a:spLocks noChangeArrowheads="1"/>
          </p:cNvSpPr>
          <p:nvPr/>
        </p:nvSpPr>
        <p:spPr bwMode="auto">
          <a:xfrm>
            <a:off x="1882775" y="9048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3833"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noFill/>
          <a:ln w="12700" cap="rnd">
            <a:solidFill>
              <a:schemeClr val="hlink"/>
            </a:solidFill>
            <a:round/>
            <a:headEnd type="none" w="sm" len="sm"/>
            <a:tailEnd type="none" w="sm" len="sm"/>
          </a:ln>
          <a:effectLst/>
        </p:spPr>
        <p:txBody>
          <a:bodyPr/>
          <a:lstStyle/>
          <a:p>
            <a:endParaRPr lang="en-US"/>
          </a:p>
        </p:txBody>
      </p:sp>
      <p:sp>
        <p:nvSpPr>
          <p:cNvPr id="333834" name="Oval 10"/>
          <p:cNvSpPr>
            <a:spLocks noChangeArrowheads="1"/>
          </p:cNvSpPr>
          <p:nvPr/>
        </p:nvSpPr>
        <p:spPr bwMode="auto">
          <a:xfrm>
            <a:off x="2309813" y="436880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3835"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noFill/>
          <a:ln w="12700" cap="rnd">
            <a:solidFill>
              <a:schemeClr val="hlink"/>
            </a:solidFill>
            <a:round/>
            <a:headEnd type="none" w="sm" len="sm"/>
            <a:tailEnd type="none" w="sm" len="sm"/>
          </a:ln>
          <a:effectLst/>
        </p:spPr>
        <p:txBody>
          <a:bodyPr/>
          <a:lstStyle/>
          <a:p>
            <a:endParaRPr lang="en-US"/>
          </a:p>
        </p:txBody>
      </p:sp>
      <p:sp>
        <p:nvSpPr>
          <p:cNvPr id="333836" name="Oval 12"/>
          <p:cNvSpPr>
            <a:spLocks noChangeArrowheads="1"/>
          </p:cNvSpPr>
          <p:nvPr/>
        </p:nvSpPr>
        <p:spPr bwMode="auto">
          <a:xfrm>
            <a:off x="2462213" y="343693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3837" name="Line 13"/>
          <p:cNvSpPr>
            <a:spLocks noChangeShapeType="1"/>
          </p:cNvSpPr>
          <p:nvPr/>
        </p:nvSpPr>
        <p:spPr bwMode="auto">
          <a:xfrm>
            <a:off x="2571750" y="3543300"/>
            <a:ext cx="285750"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3838" name="Line 14"/>
          <p:cNvSpPr>
            <a:spLocks noChangeShapeType="1"/>
          </p:cNvSpPr>
          <p:nvPr/>
        </p:nvSpPr>
        <p:spPr bwMode="auto">
          <a:xfrm flipV="1">
            <a:off x="2943225" y="3014663"/>
            <a:ext cx="242888" cy="91440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3839" name="Oval 15"/>
          <p:cNvSpPr>
            <a:spLocks noChangeArrowheads="1"/>
          </p:cNvSpPr>
          <p:nvPr/>
        </p:nvSpPr>
        <p:spPr bwMode="auto">
          <a:xfrm>
            <a:off x="2786063" y="38893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3840" name="Oval 16"/>
          <p:cNvSpPr>
            <a:spLocks noChangeArrowheads="1"/>
          </p:cNvSpPr>
          <p:nvPr/>
        </p:nvSpPr>
        <p:spPr bwMode="auto">
          <a:xfrm>
            <a:off x="3109913" y="2855913"/>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33841" name="Rectangle 17"/>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33842" name="Rectangle 18"/>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33843" name="Rectangle 19"/>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33844" name="Rectangle 20"/>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33845" name="Rectangle 21"/>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3846" name="Rectangle 22"/>
          <p:cNvSpPr>
            <a:spLocks noChangeArrowheads="1"/>
          </p:cNvSpPr>
          <p:nvPr/>
        </p:nvSpPr>
        <p:spPr bwMode="auto">
          <a:xfrm>
            <a:off x="3227388" y="28194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33847" name="AutoShape 2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333848" name="Group 24"/>
          <p:cNvGrpSpPr>
            <a:grpSpLocks/>
          </p:cNvGrpSpPr>
          <p:nvPr/>
        </p:nvGrpSpPr>
        <p:grpSpPr bwMode="auto">
          <a:xfrm>
            <a:off x="5486400" y="4572000"/>
            <a:ext cx="1604963" cy="1066800"/>
            <a:chOff x="3456" y="2784"/>
            <a:chExt cx="1011" cy="672"/>
          </a:xfrm>
        </p:grpSpPr>
        <p:sp>
          <p:nvSpPr>
            <p:cNvPr id="333849" name="Oval 25"/>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3850" name="Oval 26"/>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3851" name="Oval 27"/>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3852" name="Oval 28"/>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3853" name="Oval 29"/>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3854" name="Text Box 30"/>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33855" name="Text Box 31"/>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33856" name="Text Box 32"/>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33857" name="Line 33"/>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3858" name="Line 34"/>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3859" name="Line 35"/>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3860" name="Line 36"/>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3861" name="Line 37"/>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3862" name="Line 38"/>
            <p:cNvSpPr>
              <a:spLocks noChangeShapeType="1"/>
            </p:cNvSpPr>
            <p:nvPr/>
          </p:nvSpPr>
          <p:spPr bwMode="auto">
            <a:xfrm flipV="1">
              <a:off x="4224" y="2832"/>
              <a:ext cx="0" cy="96"/>
            </a:xfrm>
            <a:prstGeom prst="line">
              <a:avLst/>
            </a:prstGeom>
            <a:noFill/>
            <a:ln w="9525">
              <a:solidFill>
                <a:srgbClr val="FF0000"/>
              </a:solidFill>
              <a:round/>
              <a:headEnd/>
              <a:tailEnd type="triangle" w="med" len="med"/>
            </a:ln>
            <a:effectLst/>
          </p:spPr>
          <p:txBody>
            <a:bodyPr wrap="none" anchor="ctr"/>
            <a:lstStyle/>
            <a:p>
              <a:endParaRPr lang="en-US"/>
            </a:p>
          </p:txBody>
        </p:sp>
      </p:grpSp>
      <p:sp>
        <p:nvSpPr>
          <p:cNvPr id="333863" name="Oval 39"/>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33864" name="Oval 40"/>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33865" name="Oval 41"/>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33866" name="Oval 42"/>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3867" name="Oval 43"/>
          <p:cNvSpPr>
            <a:spLocks noChangeArrowheads="1"/>
          </p:cNvSpPr>
          <p:nvPr/>
        </p:nvSpPr>
        <p:spPr bwMode="auto">
          <a:xfrm>
            <a:off x="34290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3868" name="Text Box 44"/>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33869" name="Oval 45"/>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33870" name="Oval 46"/>
          <p:cNvSpPr>
            <a:spLocks noChangeArrowheads="1"/>
          </p:cNvSpPr>
          <p:nvPr/>
        </p:nvSpPr>
        <p:spPr bwMode="auto">
          <a:xfrm>
            <a:off x="2819400" y="1676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3871" name="Oval 47"/>
          <p:cNvSpPr>
            <a:spLocks noChangeArrowheads="1"/>
          </p:cNvSpPr>
          <p:nvPr/>
        </p:nvSpPr>
        <p:spPr bwMode="auto">
          <a:xfrm>
            <a:off x="3292475"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3872" name="Oval 48"/>
          <p:cNvSpPr>
            <a:spLocks noChangeArrowheads="1"/>
          </p:cNvSpPr>
          <p:nvPr/>
        </p:nvSpPr>
        <p:spPr bwMode="auto">
          <a:xfrm>
            <a:off x="3276600" y="1844675"/>
            <a:ext cx="136525" cy="136525"/>
          </a:xfrm>
          <a:prstGeom prst="ellipse">
            <a:avLst/>
          </a:prstGeom>
          <a:solidFill>
            <a:srgbClr val="FF0000"/>
          </a:solidFill>
          <a:ln w="9525">
            <a:noFill/>
            <a:round/>
            <a:headEnd/>
            <a:tailEnd/>
          </a:ln>
          <a:effectLst/>
        </p:spPr>
        <p:txBody>
          <a:bodyPr wrap="none" anchor="ctr"/>
          <a:lstStyle/>
          <a:p>
            <a:endParaRPr lang="en-US"/>
          </a:p>
        </p:txBody>
      </p:sp>
      <p:sp>
        <p:nvSpPr>
          <p:cNvPr id="333873" name="Oval 49"/>
          <p:cNvSpPr>
            <a:spLocks noChangeArrowheads="1"/>
          </p:cNvSpPr>
          <p:nvPr/>
        </p:nvSpPr>
        <p:spPr bwMode="auto">
          <a:xfrm>
            <a:off x="2911475" y="1143000"/>
            <a:ext cx="136525" cy="136525"/>
          </a:xfrm>
          <a:prstGeom prst="ellipse">
            <a:avLst/>
          </a:prstGeom>
          <a:solidFill>
            <a:schemeClr val="hlink"/>
          </a:solidFill>
          <a:ln w="9525">
            <a:noFill/>
            <a:round/>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33848"/>
                                        </p:tgtEl>
                                        <p:attrNameLst>
                                          <p:attrName>style.visibility</p:attrName>
                                        </p:attrNameLst>
                                      </p:cBhvr>
                                      <p:to>
                                        <p:strVal val="visible"/>
                                      </p:to>
                                    </p:set>
                                    <p:anim calcmode="lin" valueType="num">
                                      <p:cBhvr>
                                        <p:cTn id="7" dur="500" fill="hold"/>
                                        <p:tgtEl>
                                          <p:spTgt spid="333848"/>
                                        </p:tgtEl>
                                        <p:attrNameLst>
                                          <p:attrName>ppt_w</p:attrName>
                                        </p:attrNameLst>
                                      </p:cBhvr>
                                      <p:tavLst>
                                        <p:tav tm="0">
                                          <p:val>
                                            <p:fltVal val="0"/>
                                          </p:val>
                                        </p:tav>
                                        <p:tav tm="100000">
                                          <p:val>
                                            <p:strVal val="#ppt_w"/>
                                          </p:val>
                                        </p:tav>
                                      </p:tavLst>
                                    </p:anim>
                                    <p:anim calcmode="lin" valueType="num">
                                      <p:cBhvr>
                                        <p:cTn id="8" dur="500" fill="hold"/>
                                        <p:tgtEl>
                                          <p:spTgt spid="3338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5875"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5876"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35877"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35878"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79"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noFill/>
          <a:ln w="12700" cap="rnd">
            <a:solidFill>
              <a:schemeClr val="hlink"/>
            </a:solidFill>
            <a:round/>
            <a:headEnd type="none" w="sm" len="sm"/>
            <a:tailEnd type="none" w="sm" len="sm"/>
          </a:ln>
          <a:effectLst/>
        </p:spPr>
        <p:txBody>
          <a:bodyPr/>
          <a:lstStyle/>
          <a:p>
            <a:endParaRPr lang="en-US"/>
          </a:p>
        </p:txBody>
      </p:sp>
      <p:sp>
        <p:nvSpPr>
          <p:cNvPr id="335880"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81"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noFill/>
          <a:ln w="12700" cap="rnd">
            <a:solidFill>
              <a:schemeClr val="hlink"/>
            </a:solidFill>
            <a:round/>
            <a:headEnd type="none" w="sm" len="sm"/>
            <a:tailEnd type="none" w="sm" len="sm"/>
          </a:ln>
          <a:effectLst/>
        </p:spPr>
        <p:txBody>
          <a:bodyPr/>
          <a:lstStyle/>
          <a:p>
            <a:endParaRPr lang="en-US"/>
          </a:p>
        </p:txBody>
      </p:sp>
      <p:sp>
        <p:nvSpPr>
          <p:cNvPr id="335882" name="Oval 10"/>
          <p:cNvSpPr>
            <a:spLocks noChangeArrowheads="1"/>
          </p:cNvSpPr>
          <p:nvPr/>
        </p:nvSpPr>
        <p:spPr bwMode="auto">
          <a:xfrm>
            <a:off x="2309813" y="4368800"/>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83"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noFill/>
          <a:ln w="12700" cap="rnd">
            <a:solidFill>
              <a:schemeClr val="hlink"/>
            </a:solidFill>
            <a:round/>
            <a:headEnd type="none" w="sm" len="sm"/>
            <a:tailEnd type="none" w="sm" len="sm"/>
          </a:ln>
          <a:effectLst/>
        </p:spPr>
        <p:txBody>
          <a:bodyPr/>
          <a:lstStyle/>
          <a:p>
            <a:endParaRPr lang="en-US"/>
          </a:p>
        </p:txBody>
      </p:sp>
      <p:sp>
        <p:nvSpPr>
          <p:cNvPr id="335884" name="Oval 12"/>
          <p:cNvSpPr>
            <a:spLocks noChangeArrowheads="1"/>
          </p:cNvSpPr>
          <p:nvPr/>
        </p:nvSpPr>
        <p:spPr bwMode="auto">
          <a:xfrm>
            <a:off x="2462213" y="3436938"/>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85" name="Line 13"/>
          <p:cNvSpPr>
            <a:spLocks noChangeShapeType="1"/>
          </p:cNvSpPr>
          <p:nvPr/>
        </p:nvSpPr>
        <p:spPr bwMode="auto">
          <a:xfrm>
            <a:off x="2571750" y="3543300"/>
            <a:ext cx="285750"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5886" name="Line 14"/>
          <p:cNvSpPr>
            <a:spLocks noChangeShapeType="1"/>
          </p:cNvSpPr>
          <p:nvPr/>
        </p:nvSpPr>
        <p:spPr bwMode="auto">
          <a:xfrm flipV="1">
            <a:off x="2943225" y="3014663"/>
            <a:ext cx="242888" cy="91440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5887" name="Oval 15"/>
          <p:cNvSpPr>
            <a:spLocks noChangeArrowheads="1"/>
          </p:cNvSpPr>
          <p:nvPr/>
        </p:nvSpPr>
        <p:spPr bwMode="auto">
          <a:xfrm>
            <a:off x="2786063" y="38893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88" name="Oval 16"/>
          <p:cNvSpPr>
            <a:spLocks noChangeArrowheads="1"/>
          </p:cNvSpPr>
          <p:nvPr/>
        </p:nvSpPr>
        <p:spPr bwMode="auto">
          <a:xfrm>
            <a:off x="3109913" y="285591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5889" name="Line 17"/>
          <p:cNvSpPr>
            <a:spLocks noChangeShapeType="1"/>
          </p:cNvSpPr>
          <p:nvPr/>
        </p:nvSpPr>
        <p:spPr bwMode="auto">
          <a:xfrm flipV="1">
            <a:off x="3200400" y="2143125"/>
            <a:ext cx="228600" cy="8286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5890" name="Oval 18"/>
          <p:cNvSpPr>
            <a:spLocks noChangeArrowheads="1"/>
          </p:cNvSpPr>
          <p:nvPr/>
        </p:nvSpPr>
        <p:spPr bwMode="auto">
          <a:xfrm>
            <a:off x="3338513" y="2012950"/>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35891" name="Rectangle 19"/>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35892" name="Rectangle 20"/>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35893" name="Rectangle 21"/>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35894" name="Rectangle 22"/>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35895" name="Rectangle 23"/>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5896" name="Rectangle 24"/>
          <p:cNvSpPr>
            <a:spLocks noChangeArrowheads="1"/>
          </p:cNvSpPr>
          <p:nvPr/>
        </p:nvSpPr>
        <p:spPr bwMode="auto">
          <a:xfrm>
            <a:off x="3227388" y="28194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35897" name="Rectangle 25"/>
          <p:cNvSpPr>
            <a:spLocks noChangeArrowheads="1"/>
          </p:cNvSpPr>
          <p:nvPr/>
        </p:nvSpPr>
        <p:spPr bwMode="auto">
          <a:xfrm>
            <a:off x="3200400" y="1538288"/>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335898" name="AutoShape 2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35899" name="Oval 27"/>
          <p:cNvSpPr>
            <a:spLocks noChangeArrowheads="1"/>
          </p:cNvSpPr>
          <p:nvPr/>
        </p:nvSpPr>
        <p:spPr bwMode="auto">
          <a:xfrm>
            <a:off x="4314825" y="9429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35900" name="Oval 28"/>
          <p:cNvSpPr>
            <a:spLocks noChangeAspect="1" noChangeArrowheads="1"/>
          </p:cNvSpPr>
          <p:nvPr/>
        </p:nvSpPr>
        <p:spPr bwMode="auto">
          <a:xfrm>
            <a:off x="4178300" y="8064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35901" name="Oval 29"/>
          <p:cNvSpPr>
            <a:spLocks noChangeAspect="1" noChangeArrowheads="1"/>
          </p:cNvSpPr>
          <p:nvPr/>
        </p:nvSpPr>
        <p:spPr bwMode="auto">
          <a:xfrm>
            <a:off x="4041775" y="6699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35902" name="Oval 30"/>
          <p:cNvSpPr>
            <a:spLocks noChangeArrowheads="1"/>
          </p:cNvSpPr>
          <p:nvPr/>
        </p:nvSpPr>
        <p:spPr bwMode="auto">
          <a:xfrm>
            <a:off x="4267200" y="1143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03" name="Oval 31"/>
          <p:cNvSpPr>
            <a:spLocks noChangeArrowheads="1"/>
          </p:cNvSpPr>
          <p:nvPr/>
        </p:nvSpPr>
        <p:spPr bwMode="auto">
          <a:xfrm>
            <a:off x="4724400" y="13112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04" name="Text Box 32"/>
          <p:cNvSpPr txBox="1">
            <a:spLocks noChangeArrowheads="1"/>
          </p:cNvSpPr>
          <p:nvPr/>
        </p:nvSpPr>
        <p:spPr bwMode="auto">
          <a:xfrm>
            <a:off x="4481513" y="1081088"/>
            <a:ext cx="242887" cy="214312"/>
          </a:xfrm>
          <a:prstGeom prst="rect">
            <a:avLst/>
          </a:prstGeom>
          <a:noFill/>
          <a:ln w="9525">
            <a:noFill/>
            <a:miter lim="800000"/>
            <a:headEnd/>
            <a:tailEnd/>
          </a:ln>
          <a:effectLst/>
        </p:spPr>
        <p:txBody>
          <a:bodyPr wrap="none">
            <a:spAutoFit/>
          </a:bodyPr>
          <a:lstStyle/>
          <a:p>
            <a:r>
              <a:rPr lang="en-US" sz="800"/>
              <a:t>n</a:t>
            </a:r>
          </a:p>
        </p:txBody>
      </p:sp>
      <p:sp>
        <p:nvSpPr>
          <p:cNvPr id="335905" name="Oval 33"/>
          <p:cNvSpPr>
            <a:spLocks noChangeArrowheads="1"/>
          </p:cNvSpPr>
          <p:nvPr/>
        </p:nvSpPr>
        <p:spPr bwMode="auto">
          <a:xfrm>
            <a:off x="3886200" y="5334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35906" name="Oval 34"/>
          <p:cNvSpPr>
            <a:spLocks noChangeArrowheads="1"/>
          </p:cNvSpPr>
          <p:nvPr/>
        </p:nvSpPr>
        <p:spPr bwMode="auto">
          <a:xfrm>
            <a:off x="4191000" y="1371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07" name="Oval 35"/>
          <p:cNvSpPr>
            <a:spLocks noChangeArrowheads="1"/>
          </p:cNvSpPr>
          <p:nvPr/>
        </p:nvSpPr>
        <p:spPr bwMode="auto">
          <a:xfrm>
            <a:off x="4664075" y="762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08" name="Oval 36"/>
          <p:cNvSpPr>
            <a:spLocks noChangeArrowheads="1"/>
          </p:cNvSpPr>
          <p:nvPr/>
        </p:nvSpPr>
        <p:spPr bwMode="auto">
          <a:xfrm>
            <a:off x="4648200" y="15398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09" name="Oval 37"/>
          <p:cNvSpPr>
            <a:spLocks noChangeArrowheads="1"/>
          </p:cNvSpPr>
          <p:nvPr/>
        </p:nvSpPr>
        <p:spPr bwMode="auto">
          <a:xfrm>
            <a:off x="4283075" y="8382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5910" name="Oval 38"/>
          <p:cNvSpPr>
            <a:spLocks noChangeArrowheads="1"/>
          </p:cNvSpPr>
          <p:nvPr/>
        </p:nvSpPr>
        <p:spPr bwMode="auto">
          <a:xfrm>
            <a:off x="4876800" y="990600"/>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35911" name="Group 39"/>
          <p:cNvGrpSpPr>
            <a:grpSpLocks/>
          </p:cNvGrpSpPr>
          <p:nvPr/>
        </p:nvGrpSpPr>
        <p:grpSpPr bwMode="auto">
          <a:xfrm>
            <a:off x="5486400" y="4572000"/>
            <a:ext cx="1604963" cy="1066800"/>
            <a:chOff x="3456" y="2784"/>
            <a:chExt cx="1011" cy="672"/>
          </a:xfrm>
        </p:grpSpPr>
        <p:sp>
          <p:nvSpPr>
            <p:cNvPr id="335912" name="Oval 40"/>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5913" name="Oval 41"/>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5914" name="Oval 42"/>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5915" name="Oval 43"/>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5916" name="Oval 44"/>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5917" name="Text Box 45"/>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35918" name="Text Box 46"/>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35919" name="Text Box 47"/>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35920" name="Line 48"/>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5921" name="Line 49"/>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5922" name="Line 50"/>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5923" name="Line 51"/>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5924" name="Line 52"/>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5925" name="Line 53"/>
            <p:cNvSpPr>
              <a:spLocks noChangeShapeType="1"/>
            </p:cNvSpPr>
            <p:nvPr/>
          </p:nvSpPr>
          <p:spPr bwMode="auto">
            <a:xfrm flipV="1">
              <a:off x="4224"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5926" name="Line 54"/>
            <p:cNvSpPr>
              <a:spLocks noChangeShapeType="1"/>
            </p:cNvSpPr>
            <p:nvPr/>
          </p:nvSpPr>
          <p:spPr bwMode="auto">
            <a:xfrm flipV="1">
              <a:off x="4368" y="2832"/>
              <a:ext cx="0" cy="96"/>
            </a:xfrm>
            <a:prstGeom prst="line">
              <a:avLst/>
            </a:prstGeom>
            <a:noFill/>
            <a:ln w="9525">
              <a:solidFill>
                <a:srgbClr val="FF0000"/>
              </a:solidFill>
              <a:round/>
              <a:headEnd/>
              <a:tailEnd type="triangle" w="med" len="med"/>
            </a:ln>
            <a:effectLst/>
          </p:spPr>
          <p:txBody>
            <a:bodyPr wrap="none" anchor="ct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35911"/>
                                        </p:tgtEl>
                                        <p:attrNameLst>
                                          <p:attrName>style.visibility</p:attrName>
                                        </p:attrNameLst>
                                      </p:cBhvr>
                                      <p:to>
                                        <p:strVal val="visible"/>
                                      </p:to>
                                    </p:set>
                                    <p:anim calcmode="lin" valueType="num">
                                      <p:cBhvr>
                                        <p:cTn id="7" dur="500" fill="hold"/>
                                        <p:tgtEl>
                                          <p:spTgt spid="335911"/>
                                        </p:tgtEl>
                                        <p:attrNameLst>
                                          <p:attrName>ppt_w</p:attrName>
                                        </p:attrNameLst>
                                      </p:cBhvr>
                                      <p:tavLst>
                                        <p:tav tm="0">
                                          <p:val>
                                            <p:fltVal val="0"/>
                                          </p:val>
                                        </p:tav>
                                        <p:tav tm="100000">
                                          <p:val>
                                            <p:strVal val="#ppt_w"/>
                                          </p:val>
                                        </p:tav>
                                      </p:tavLst>
                                    </p:anim>
                                    <p:anim calcmode="lin" valueType="num">
                                      <p:cBhvr>
                                        <p:cTn id="8" dur="500" fill="hold"/>
                                        <p:tgtEl>
                                          <p:spTgt spid="3359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2"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7923"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7924"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37925"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37926"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27"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noFill/>
          <a:ln w="12700" cap="rnd">
            <a:solidFill>
              <a:schemeClr val="hlink"/>
            </a:solidFill>
            <a:round/>
            <a:headEnd type="none" w="sm" len="sm"/>
            <a:tailEnd type="none" w="sm" len="sm"/>
          </a:ln>
          <a:effectLst/>
        </p:spPr>
        <p:txBody>
          <a:bodyPr/>
          <a:lstStyle/>
          <a:p>
            <a:endParaRPr lang="en-US"/>
          </a:p>
        </p:txBody>
      </p:sp>
      <p:sp>
        <p:nvSpPr>
          <p:cNvPr id="337928"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29"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noFill/>
          <a:ln w="12700" cap="rnd">
            <a:solidFill>
              <a:schemeClr val="hlink"/>
            </a:solidFill>
            <a:round/>
            <a:headEnd type="none" w="sm" len="sm"/>
            <a:tailEnd type="none" w="sm" len="sm"/>
          </a:ln>
          <a:effectLst/>
        </p:spPr>
        <p:txBody>
          <a:bodyPr/>
          <a:lstStyle/>
          <a:p>
            <a:endParaRPr lang="en-US"/>
          </a:p>
        </p:txBody>
      </p:sp>
      <p:sp>
        <p:nvSpPr>
          <p:cNvPr id="337930" name="Oval 10"/>
          <p:cNvSpPr>
            <a:spLocks noChangeArrowheads="1"/>
          </p:cNvSpPr>
          <p:nvPr/>
        </p:nvSpPr>
        <p:spPr bwMode="auto">
          <a:xfrm>
            <a:off x="2309813" y="4368800"/>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31"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noFill/>
          <a:ln w="12700" cap="rnd">
            <a:solidFill>
              <a:schemeClr val="hlink"/>
            </a:solidFill>
            <a:round/>
            <a:headEnd type="none" w="sm" len="sm"/>
            <a:tailEnd type="none" w="sm" len="sm"/>
          </a:ln>
          <a:effectLst/>
        </p:spPr>
        <p:txBody>
          <a:bodyPr/>
          <a:lstStyle/>
          <a:p>
            <a:endParaRPr lang="en-US"/>
          </a:p>
        </p:txBody>
      </p:sp>
      <p:sp>
        <p:nvSpPr>
          <p:cNvPr id="337932" name="Oval 12"/>
          <p:cNvSpPr>
            <a:spLocks noChangeArrowheads="1"/>
          </p:cNvSpPr>
          <p:nvPr/>
        </p:nvSpPr>
        <p:spPr bwMode="auto">
          <a:xfrm>
            <a:off x="2462213" y="3436938"/>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33" name="Line 13"/>
          <p:cNvSpPr>
            <a:spLocks noChangeShapeType="1"/>
          </p:cNvSpPr>
          <p:nvPr/>
        </p:nvSpPr>
        <p:spPr bwMode="auto">
          <a:xfrm>
            <a:off x="2571750" y="3543300"/>
            <a:ext cx="285750"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7934" name="Line 14"/>
          <p:cNvSpPr>
            <a:spLocks noChangeShapeType="1"/>
          </p:cNvSpPr>
          <p:nvPr/>
        </p:nvSpPr>
        <p:spPr bwMode="auto">
          <a:xfrm flipV="1">
            <a:off x="2943225" y="3014663"/>
            <a:ext cx="242888" cy="91440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7935" name="Oval 15"/>
          <p:cNvSpPr>
            <a:spLocks noChangeArrowheads="1"/>
          </p:cNvSpPr>
          <p:nvPr/>
        </p:nvSpPr>
        <p:spPr bwMode="auto">
          <a:xfrm>
            <a:off x="2786063" y="38893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36" name="Oval 16"/>
          <p:cNvSpPr>
            <a:spLocks noChangeArrowheads="1"/>
          </p:cNvSpPr>
          <p:nvPr/>
        </p:nvSpPr>
        <p:spPr bwMode="auto">
          <a:xfrm>
            <a:off x="3109913" y="285591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37" name="Line 17"/>
          <p:cNvSpPr>
            <a:spLocks noChangeShapeType="1"/>
          </p:cNvSpPr>
          <p:nvPr/>
        </p:nvSpPr>
        <p:spPr bwMode="auto">
          <a:xfrm flipV="1">
            <a:off x="3200400" y="2143125"/>
            <a:ext cx="228600" cy="8286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7938" name="Oval 18"/>
          <p:cNvSpPr>
            <a:spLocks noChangeArrowheads="1"/>
          </p:cNvSpPr>
          <p:nvPr/>
        </p:nvSpPr>
        <p:spPr bwMode="auto">
          <a:xfrm>
            <a:off x="3338513" y="2012950"/>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37939" name="Line 19"/>
          <p:cNvSpPr>
            <a:spLocks noChangeShapeType="1"/>
          </p:cNvSpPr>
          <p:nvPr/>
        </p:nvSpPr>
        <p:spPr bwMode="auto">
          <a:xfrm>
            <a:off x="3514725" y="2114550"/>
            <a:ext cx="385763" cy="45720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37940" name="Oval 20"/>
          <p:cNvSpPr>
            <a:spLocks noChangeArrowheads="1"/>
          </p:cNvSpPr>
          <p:nvPr/>
        </p:nvSpPr>
        <p:spPr bwMode="auto">
          <a:xfrm>
            <a:off x="3810000" y="2541588"/>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37942" name="Rectangle 22"/>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37943" name="Rectangle 23"/>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37944" name="Rectangle 24"/>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37945" name="Rectangle 25"/>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37946" name="Rectangle 26"/>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7947" name="Rectangle 27"/>
          <p:cNvSpPr>
            <a:spLocks noChangeArrowheads="1"/>
          </p:cNvSpPr>
          <p:nvPr/>
        </p:nvSpPr>
        <p:spPr bwMode="auto">
          <a:xfrm>
            <a:off x="3227388" y="28194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37948" name="Rectangle 28"/>
          <p:cNvSpPr>
            <a:spLocks noChangeArrowheads="1"/>
          </p:cNvSpPr>
          <p:nvPr/>
        </p:nvSpPr>
        <p:spPr bwMode="auto">
          <a:xfrm>
            <a:off x="3200400" y="1538288"/>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337949" name="Rectangle 29"/>
          <p:cNvSpPr>
            <a:spLocks noChangeArrowheads="1"/>
          </p:cNvSpPr>
          <p:nvPr/>
        </p:nvSpPr>
        <p:spPr bwMode="auto">
          <a:xfrm>
            <a:off x="3784600" y="27432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O</a:t>
            </a:r>
          </a:p>
        </p:txBody>
      </p:sp>
      <p:sp>
        <p:nvSpPr>
          <p:cNvPr id="337950" name="AutoShape 3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37951" name="Oval 31"/>
          <p:cNvSpPr>
            <a:spLocks noChangeArrowheads="1"/>
          </p:cNvSpPr>
          <p:nvPr/>
        </p:nvSpPr>
        <p:spPr bwMode="auto">
          <a:xfrm>
            <a:off x="4314825" y="9429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37952" name="Oval 32"/>
          <p:cNvSpPr>
            <a:spLocks noChangeAspect="1" noChangeArrowheads="1"/>
          </p:cNvSpPr>
          <p:nvPr/>
        </p:nvSpPr>
        <p:spPr bwMode="auto">
          <a:xfrm>
            <a:off x="4178300" y="8064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37953" name="Oval 33"/>
          <p:cNvSpPr>
            <a:spLocks noChangeAspect="1" noChangeArrowheads="1"/>
          </p:cNvSpPr>
          <p:nvPr/>
        </p:nvSpPr>
        <p:spPr bwMode="auto">
          <a:xfrm>
            <a:off x="4041775" y="6699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37954" name="Oval 34"/>
          <p:cNvSpPr>
            <a:spLocks noChangeArrowheads="1"/>
          </p:cNvSpPr>
          <p:nvPr/>
        </p:nvSpPr>
        <p:spPr bwMode="auto">
          <a:xfrm>
            <a:off x="4435475" y="13874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55" name="Oval 35"/>
          <p:cNvSpPr>
            <a:spLocks noChangeArrowheads="1"/>
          </p:cNvSpPr>
          <p:nvPr/>
        </p:nvSpPr>
        <p:spPr bwMode="auto">
          <a:xfrm>
            <a:off x="4800600" y="1082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56" name="Text Box 36"/>
          <p:cNvSpPr txBox="1">
            <a:spLocks noChangeArrowheads="1"/>
          </p:cNvSpPr>
          <p:nvPr/>
        </p:nvSpPr>
        <p:spPr bwMode="auto">
          <a:xfrm>
            <a:off x="4481513" y="1081088"/>
            <a:ext cx="242887" cy="214312"/>
          </a:xfrm>
          <a:prstGeom prst="rect">
            <a:avLst/>
          </a:prstGeom>
          <a:noFill/>
          <a:ln w="9525">
            <a:noFill/>
            <a:miter lim="800000"/>
            <a:headEnd/>
            <a:tailEnd/>
          </a:ln>
          <a:effectLst/>
        </p:spPr>
        <p:txBody>
          <a:bodyPr wrap="none">
            <a:spAutoFit/>
          </a:bodyPr>
          <a:lstStyle/>
          <a:p>
            <a:r>
              <a:rPr lang="en-US" sz="800"/>
              <a:t>n</a:t>
            </a:r>
          </a:p>
        </p:txBody>
      </p:sp>
      <p:sp>
        <p:nvSpPr>
          <p:cNvPr id="337957" name="Oval 37"/>
          <p:cNvSpPr>
            <a:spLocks noChangeArrowheads="1"/>
          </p:cNvSpPr>
          <p:nvPr/>
        </p:nvSpPr>
        <p:spPr bwMode="auto">
          <a:xfrm>
            <a:off x="3886200" y="5334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37958" name="Oval 38"/>
          <p:cNvSpPr>
            <a:spLocks noChangeArrowheads="1"/>
          </p:cNvSpPr>
          <p:nvPr/>
        </p:nvSpPr>
        <p:spPr bwMode="auto">
          <a:xfrm>
            <a:off x="4191000" y="1371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59" name="Oval 39"/>
          <p:cNvSpPr>
            <a:spLocks noChangeArrowheads="1"/>
          </p:cNvSpPr>
          <p:nvPr/>
        </p:nvSpPr>
        <p:spPr bwMode="auto">
          <a:xfrm>
            <a:off x="4419600" y="762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60" name="Oval 40"/>
          <p:cNvSpPr>
            <a:spLocks noChangeArrowheads="1"/>
          </p:cNvSpPr>
          <p:nvPr/>
        </p:nvSpPr>
        <p:spPr bwMode="auto">
          <a:xfrm>
            <a:off x="4648200" y="15398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61" name="Oval 41"/>
          <p:cNvSpPr>
            <a:spLocks noChangeArrowheads="1"/>
          </p:cNvSpPr>
          <p:nvPr/>
        </p:nvSpPr>
        <p:spPr bwMode="auto">
          <a:xfrm>
            <a:off x="4114800"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62" name="Oval 42"/>
          <p:cNvSpPr>
            <a:spLocks noChangeArrowheads="1"/>
          </p:cNvSpPr>
          <p:nvPr/>
        </p:nvSpPr>
        <p:spPr bwMode="auto">
          <a:xfrm>
            <a:off x="4724400" y="777875"/>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37963" name="Group 43"/>
          <p:cNvGrpSpPr>
            <a:grpSpLocks/>
          </p:cNvGrpSpPr>
          <p:nvPr/>
        </p:nvGrpSpPr>
        <p:grpSpPr bwMode="auto">
          <a:xfrm>
            <a:off x="5486400" y="4572000"/>
            <a:ext cx="1604963" cy="1066800"/>
            <a:chOff x="3456" y="2784"/>
            <a:chExt cx="1011" cy="672"/>
          </a:xfrm>
        </p:grpSpPr>
        <p:sp>
          <p:nvSpPr>
            <p:cNvPr id="337964" name="Oval 44"/>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7965" name="Oval 45"/>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7966" name="Oval 46"/>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7967" name="Oval 47"/>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7968" name="Oval 48"/>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37969" name="Text Box 49"/>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37970" name="Text Box 50"/>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37971" name="Text Box 51"/>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37972" name="Line 52"/>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7973" name="Line 53"/>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7974" name="Line 54"/>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7975" name="Line 55"/>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37976" name="Line 56"/>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7977" name="Line 57"/>
            <p:cNvSpPr>
              <a:spLocks noChangeShapeType="1"/>
            </p:cNvSpPr>
            <p:nvPr/>
          </p:nvSpPr>
          <p:spPr bwMode="auto">
            <a:xfrm flipV="1">
              <a:off x="4224"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7978" name="Line 58"/>
            <p:cNvSpPr>
              <a:spLocks noChangeShapeType="1"/>
            </p:cNvSpPr>
            <p:nvPr/>
          </p:nvSpPr>
          <p:spPr bwMode="auto">
            <a:xfrm flipV="1">
              <a:off x="4368"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37979" name="Line 59"/>
            <p:cNvSpPr>
              <a:spLocks noChangeShapeType="1"/>
            </p:cNvSpPr>
            <p:nvPr/>
          </p:nvSpPr>
          <p:spPr bwMode="auto">
            <a:xfrm flipV="1">
              <a:off x="4128" y="2880"/>
              <a:ext cx="0" cy="96"/>
            </a:xfrm>
            <a:prstGeom prst="line">
              <a:avLst/>
            </a:prstGeom>
            <a:noFill/>
            <a:ln w="9525">
              <a:solidFill>
                <a:srgbClr val="FF0000"/>
              </a:solidFill>
              <a:round/>
              <a:headEnd type="triangle" w="med" len="med"/>
              <a:tailEnd/>
            </a:ln>
            <a:effectLst/>
          </p:spPr>
          <p:txBody>
            <a:bodyPr wrap="none" anchor="ctr"/>
            <a:lstStyle/>
            <a:p>
              <a:endParaRPr lang="en-US"/>
            </a:p>
          </p:txBody>
        </p:sp>
      </p:grpSp>
      <p:sp>
        <p:nvSpPr>
          <p:cNvPr id="337980" name="Oval 60"/>
          <p:cNvSpPr>
            <a:spLocks noChangeArrowheads="1"/>
          </p:cNvSpPr>
          <p:nvPr/>
        </p:nvSpPr>
        <p:spPr bwMode="auto">
          <a:xfrm>
            <a:off x="4892675" y="13112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37982" name="Text Box 62"/>
          <p:cNvSpPr txBox="1">
            <a:spLocks noChangeArrowheads="1"/>
          </p:cNvSpPr>
          <p:nvPr/>
        </p:nvSpPr>
        <p:spPr bwMode="auto">
          <a:xfrm>
            <a:off x="4746625" y="2363788"/>
            <a:ext cx="4203700" cy="1187450"/>
          </a:xfrm>
          <a:prstGeom prst="rect">
            <a:avLst/>
          </a:prstGeom>
          <a:noFill/>
          <a:ln w="9525">
            <a:noFill/>
            <a:miter lim="800000"/>
            <a:headEnd/>
            <a:tailEnd/>
          </a:ln>
          <a:effectLst/>
        </p:spPr>
        <p:txBody>
          <a:bodyPr wrap="none">
            <a:spAutoFit/>
          </a:bodyPr>
          <a:lstStyle/>
          <a:p>
            <a:pPr>
              <a:buFontTx/>
              <a:buChar char="•"/>
            </a:pPr>
            <a:r>
              <a:rPr lang="en-US"/>
              <a:t>  </a:t>
            </a:r>
            <a:r>
              <a:rPr lang="en-US" sz="2400"/>
              <a:t>Breaks the pattern because </a:t>
            </a:r>
          </a:p>
          <a:p>
            <a:r>
              <a:rPr lang="en-US" sz="2400"/>
              <a:t>   removing an electron </a:t>
            </a:r>
          </a:p>
          <a:p>
            <a:r>
              <a:rPr lang="en-US" sz="2400"/>
              <a:t>   gets to ½ filled </a:t>
            </a:r>
            <a:r>
              <a:rPr lang="en-US" sz="2400" i="1"/>
              <a:t>p</a:t>
            </a:r>
            <a:r>
              <a:rPr lang="en-US" sz="2400"/>
              <a:t>-orbital</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37963"/>
                                        </p:tgtEl>
                                        <p:attrNameLst>
                                          <p:attrName>style.visibility</p:attrName>
                                        </p:attrNameLst>
                                      </p:cBhvr>
                                      <p:to>
                                        <p:strVal val="visible"/>
                                      </p:to>
                                    </p:set>
                                    <p:anim calcmode="lin" valueType="num">
                                      <p:cBhvr>
                                        <p:cTn id="7" dur="500" fill="hold"/>
                                        <p:tgtEl>
                                          <p:spTgt spid="337963"/>
                                        </p:tgtEl>
                                        <p:attrNameLst>
                                          <p:attrName>ppt_w</p:attrName>
                                        </p:attrNameLst>
                                      </p:cBhvr>
                                      <p:tavLst>
                                        <p:tav tm="0">
                                          <p:val>
                                            <p:fltVal val="0"/>
                                          </p:val>
                                        </p:tav>
                                        <p:tav tm="100000">
                                          <p:val>
                                            <p:strVal val="#ppt_w"/>
                                          </p:val>
                                        </p:tav>
                                      </p:tavLst>
                                    </p:anim>
                                    <p:anim calcmode="lin" valueType="num">
                                      <p:cBhvr>
                                        <p:cTn id="8" dur="500" fill="hold"/>
                                        <p:tgtEl>
                                          <p:spTgt spid="337963"/>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37982"/>
                                        </p:tgtEl>
                                        <p:attrNameLst>
                                          <p:attrName>style.visibility</p:attrName>
                                        </p:attrNameLst>
                                      </p:cBhvr>
                                      <p:to>
                                        <p:strVal val="visible"/>
                                      </p:to>
                                    </p:set>
                                    <p:animEffect transition="in" filter="dissolve">
                                      <p:cBhvr>
                                        <p:cTn id="13" dur="500"/>
                                        <p:tgtEl>
                                          <p:spTgt spid="3379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82"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9971"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39972"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39973"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39974" name="Oval 6"/>
          <p:cNvSpPr>
            <a:spLocks noChangeArrowheads="1"/>
          </p:cNvSpPr>
          <p:nvPr/>
        </p:nvSpPr>
        <p:spPr bwMode="auto">
          <a:xfrm>
            <a:off x="1697038" y="25574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75"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39976" name="Oval 8"/>
          <p:cNvSpPr>
            <a:spLocks noChangeArrowheads="1"/>
          </p:cNvSpPr>
          <p:nvPr/>
        </p:nvSpPr>
        <p:spPr bwMode="auto">
          <a:xfrm>
            <a:off x="1882775" y="9048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77"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39978" name="Oval 10"/>
          <p:cNvSpPr>
            <a:spLocks noChangeArrowheads="1"/>
          </p:cNvSpPr>
          <p:nvPr/>
        </p:nvSpPr>
        <p:spPr bwMode="auto">
          <a:xfrm>
            <a:off x="2309813" y="436880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79"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39980" name="Oval 12"/>
          <p:cNvSpPr>
            <a:spLocks noChangeArrowheads="1"/>
          </p:cNvSpPr>
          <p:nvPr/>
        </p:nvSpPr>
        <p:spPr bwMode="auto">
          <a:xfrm>
            <a:off x="2462213" y="343693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81" name="Line 13"/>
          <p:cNvSpPr>
            <a:spLocks noChangeShapeType="1"/>
          </p:cNvSpPr>
          <p:nvPr/>
        </p:nvSpPr>
        <p:spPr bwMode="auto">
          <a:xfrm>
            <a:off x="2571750" y="3543300"/>
            <a:ext cx="285750"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39982" name="Line 14"/>
          <p:cNvSpPr>
            <a:spLocks noChangeShapeType="1"/>
          </p:cNvSpPr>
          <p:nvPr/>
        </p:nvSpPr>
        <p:spPr bwMode="auto">
          <a:xfrm flipV="1">
            <a:off x="2943225" y="3014663"/>
            <a:ext cx="242888"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39983" name="Oval 15"/>
          <p:cNvSpPr>
            <a:spLocks noChangeArrowheads="1"/>
          </p:cNvSpPr>
          <p:nvPr/>
        </p:nvSpPr>
        <p:spPr bwMode="auto">
          <a:xfrm>
            <a:off x="2786063" y="38893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84" name="Oval 16"/>
          <p:cNvSpPr>
            <a:spLocks noChangeArrowheads="1"/>
          </p:cNvSpPr>
          <p:nvPr/>
        </p:nvSpPr>
        <p:spPr bwMode="auto">
          <a:xfrm>
            <a:off x="3109913" y="285591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85" name="Line 17"/>
          <p:cNvSpPr>
            <a:spLocks noChangeShapeType="1"/>
          </p:cNvSpPr>
          <p:nvPr/>
        </p:nvSpPr>
        <p:spPr bwMode="auto">
          <a:xfrm flipV="1">
            <a:off x="3214688" y="2143125"/>
            <a:ext cx="214312"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39986" name="Oval 18"/>
          <p:cNvSpPr>
            <a:spLocks noChangeArrowheads="1"/>
          </p:cNvSpPr>
          <p:nvPr/>
        </p:nvSpPr>
        <p:spPr bwMode="auto">
          <a:xfrm>
            <a:off x="3338513" y="20129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87" name="Line 19"/>
          <p:cNvSpPr>
            <a:spLocks noChangeShapeType="1"/>
          </p:cNvSpPr>
          <p:nvPr/>
        </p:nvSpPr>
        <p:spPr bwMode="auto">
          <a:xfrm>
            <a:off x="3514725" y="2114550"/>
            <a:ext cx="38576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39988" name="Oval 20"/>
          <p:cNvSpPr>
            <a:spLocks noChangeArrowheads="1"/>
          </p:cNvSpPr>
          <p:nvPr/>
        </p:nvSpPr>
        <p:spPr bwMode="auto">
          <a:xfrm>
            <a:off x="3810000" y="25415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39989" name="Line 21"/>
          <p:cNvSpPr>
            <a:spLocks noChangeShapeType="1"/>
          </p:cNvSpPr>
          <p:nvPr/>
        </p:nvSpPr>
        <p:spPr bwMode="auto">
          <a:xfrm flipV="1">
            <a:off x="3929063" y="1771650"/>
            <a:ext cx="214312"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39990" name="Oval 22"/>
          <p:cNvSpPr>
            <a:spLocks noChangeArrowheads="1"/>
          </p:cNvSpPr>
          <p:nvPr/>
        </p:nvSpPr>
        <p:spPr bwMode="auto">
          <a:xfrm>
            <a:off x="4062413" y="1665288"/>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39991" name="Rectangle 23"/>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39992" name="Rectangle 24"/>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39993" name="Rectangle 25"/>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39994" name="Rectangle 26"/>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39995" name="Rectangle 27"/>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39996" name="Rectangle 28"/>
          <p:cNvSpPr>
            <a:spLocks noChangeArrowheads="1"/>
          </p:cNvSpPr>
          <p:nvPr/>
        </p:nvSpPr>
        <p:spPr bwMode="auto">
          <a:xfrm>
            <a:off x="3227388" y="28194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39997" name="Rectangle 29"/>
          <p:cNvSpPr>
            <a:spLocks noChangeArrowheads="1"/>
          </p:cNvSpPr>
          <p:nvPr/>
        </p:nvSpPr>
        <p:spPr bwMode="auto">
          <a:xfrm>
            <a:off x="3200400" y="1538288"/>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339998" name="Rectangle 30"/>
          <p:cNvSpPr>
            <a:spLocks noChangeArrowheads="1"/>
          </p:cNvSpPr>
          <p:nvPr/>
        </p:nvSpPr>
        <p:spPr bwMode="auto">
          <a:xfrm>
            <a:off x="3784600" y="27432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O</a:t>
            </a:r>
          </a:p>
        </p:txBody>
      </p:sp>
      <p:sp>
        <p:nvSpPr>
          <p:cNvPr id="339999" name="Rectangle 31"/>
          <p:cNvSpPr>
            <a:spLocks noChangeArrowheads="1"/>
          </p:cNvSpPr>
          <p:nvPr/>
        </p:nvSpPr>
        <p:spPr bwMode="auto">
          <a:xfrm>
            <a:off x="3775075" y="1338263"/>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F</a:t>
            </a:r>
          </a:p>
        </p:txBody>
      </p:sp>
      <p:sp>
        <p:nvSpPr>
          <p:cNvPr id="340000" name="AutoShape 3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0001" name="Oval 33"/>
          <p:cNvSpPr>
            <a:spLocks noChangeArrowheads="1"/>
          </p:cNvSpPr>
          <p:nvPr/>
        </p:nvSpPr>
        <p:spPr bwMode="auto">
          <a:xfrm>
            <a:off x="5305425" y="9429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40002" name="Oval 34"/>
          <p:cNvSpPr>
            <a:spLocks noChangeAspect="1" noChangeArrowheads="1"/>
          </p:cNvSpPr>
          <p:nvPr/>
        </p:nvSpPr>
        <p:spPr bwMode="auto">
          <a:xfrm>
            <a:off x="5168900" y="8064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40003" name="Oval 35"/>
          <p:cNvSpPr>
            <a:spLocks noChangeAspect="1" noChangeArrowheads="1"/>
          </p:cNvSpPr>
          <p:nvPr/>
        </p:nvSpPr>
        <p:spPr bwMode="auto">
          <a:xfrm>
            <a:off x="5032375" y="6699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40004" name="Oval 36"/>
          <p:cNvSpPr>
            <a:spLocks noChangeArrowheads="1"/>
          </p:cNvSpPr>
          <p:nvPr/>
        </p:nvSpPr>
        <p:spPr bwMode="auto">
          <a:xfrm>
            <a:off x="5426075" y="13874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05" name="Oval 37"/>
          <p:cNvSpPr>
            <a:spLocks noChangeArrowheads="1"/>
          </p:cNvSpPr>
          <p:nvPr/>
        </p:nvSpPr>
        <p:spPr bwMode="auto">
          <a:xfrm>
            <a:off x="5791200" y="1082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06" name="Text Box 38"/>
          <p:cNvSpPr txBox="1">
            <a:spLocks noChangeArrowheads="1"/>
          </p:cNvSpPr>
          <p:nvPr/>
        </p:nvSpPr>
        <p:spPr bwMode="auto">
          <a:xfrm>
            <a:off x="5472113" y="1081088"/>
            <a:ext cx="242887" cy="214312"/>
          </a:xfrm>
          <a:prstGeom prst="rect">
            <a:avLst/>
          </a:prstGeom>
          <a:noFill/>
          <a:ln w="9525">
            <a:noFill/>
            <a:miter lim="800000"/>
            <a:headEnd/>
            <a:tailEnd/>
          </a:ln>
          <a:effectLst/>
        </p:spPr>
        <p:txBody>
          <a:bodyPr wrap="none">
            <a:spAutoFit/>
          </a:bodyPr>
          <a:lstStyle/>
          <a:p>
            <a:r>
              <a:rPr lang="en-US" sz="800"/>
              <a:t>n</a:t>
            </a:r>
          </a:p>
        </p:txBody>
      </p:sp>
      <p:sp>
        <p:nvSpPr>
          <p:cNvPr id="340007" name="Oval 39"/>
          <p:cNvSpPr>
            <a:spLocks noChangeArrowheads="1"/>
          </p:cNvSpPr>
          <p:nvPr/>
        </p:nvSpPr>
        <p:spPr bwMode="auto">
          <a:xfrm>
            <a:off x="4876800" y="5334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40008" name="Oval 40"/>
          <p:cNvSpPr>
            <a:spLocks noChangeArrowheads="1"/>
          </p:cNvSpPr>
          <p:nvPr/>
        </p:nvSpPr>
        <p:spPr bwMode="auto">
          <a:xfrm>
            <a:off x="5181600" y="1371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09" name="Oval 41"/>
          <p:cNvSpPr>
            <a:spLocks noChangeArrowheads="1"/>
          </p:cNvSpPr>
          <p:nvPr/>
        </p:nvSpPr>
        <p:spPr bwMode="auto">
          <a:xfrm>
            <a:off x="5257800" y="8540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10" name="Oval 42"/>
          <p:cNvSpPr>
            <a:spLocks noChangeArrowheads="1"/>
          </p:cNvSpPr>
          <p:nvPr/>
        </p:nvSpPr>
        <p:spPr bwMode="auto">
          <a:xfrm>
            <a:off x="5638800" y="15398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11" name="Oval 43"/>
          <p:cNvSpPr>
            <a:spLocks noChangeArrowheads="1"/>
          </p:cNvSpPr>
          <p:nvPr/>
        </p:nvSpPr>
        <p:spPr bwMode="auto">
          <a:xfrm>
            <a:off x="5105400"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12" name="Oval 44"/>
          <p:cNvSpPr>
            <a:spLocks noChangeArrowheads="1"/>
          </p:cNvSpPr>
          <p:nvPr/>
        </p:nvSpPr>
        <p:spPr bwMode="auto">
          <a:xfrm>
            <a:off x="5562600" y="7620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340013" name="Oval 45"/>
          <p:cNvSpPr>
            <a:spLocks noChangeArrowheads="1"/>
          </p:cNvSpPr>
          <p:nvPr/>
        </p:nvSpPr>
        <p:spPr bwMode="auto">
          <a:xfrm>
            <a:off x="5883275" y="13112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0014" name="Oval 46"/>
          <p:cNvSpPr>
            <a:spLocks noChangeArrowheads="1"/>
          </p:cNvSpPr>
          <p:nvPr/>
        </p:nvSpPr>
        <p:spPr bwMode="auto">
          <a:xfrm>
            <a:off x="5867400" y="914400"/>
            <a:ext cx="136525" cy="136525"/>
          </a:xfrm>
          <a:prstGeom prst="ellipse">
            <a:avLst/>
          </a:prstGeom>
          <a:solidFill>
            <a:schemeClr val="hlink"/>
          </a:solidFill>
          <a:ln w="9525">
            <a:noFill/>
            <a:round/>
            <a:headEnd/>
            <a:tailEnd/>
          </a:ln>
          <a:effectLst/>
        </p:spPr>
        <p:txBody>
          <a:bodyPr wrap="none" anchor="ctr"/>
          <a:lstStyle/>
          <a:p>
            <a:endParaRPr lang="en-US"/>
          </a:p>
        </p:txBody>
      </p:sp>
      <p:grpSp>
        <p:nvGrpSpPr>
          <p:cNvPr id="340015" name="Group 47"/>
          <p:cNvGrpSpPr>
            <a:grpSpLocks/>
          </p:cNvGrpSpPr>
          <p:nvPr/>
        </p:nvGrpSpPr>
        <p:grpSpPr bwMode="auto">
          <a:xfrm>
            <a:off x="5486400" y="4572000"/>
            <a:ext cx="1604963" cy="1066800"/>
            <a:chOff x="3456" y="2784"/>
            <a:chExt cx="1011" cy="672"/>
          </a:xfrm>
        </p:grpSpPr>
        <p:sp>
          <p:nvSpPr>
            <p:cNvPr id="340016" name="Oval 48"/>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0017" name="Oval 49"/>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0018" name="Oval 50"/>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0019" name="Oval 51"/>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0020" name="Oval 52"/>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0021" name="Text Box 53"/>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40022" name="Text Box 54"/>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40023" name="Text Box 55"/>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40024" name="Line 56"/>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0025" name="Line 57"/>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0026" name="Line 58"/>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0027" name="Line 59"/>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0028" name="Line 60"/>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0029" name="Line 61"/>
            <p:cNvSpPr>
              <a:spLocks noChangeShapeType="1"/>
            </p:cNvSpPr>
            <p:nvPr/>
          </p:nvSpPr>
          <p:spPr bwMode="auto">
            <a:xfrm flipV="1">
              <a:off x="4224"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0030" name="Line 62"/>
            <p:cNvSpPr>
              <a:spLocks noChangeShapeType="1"/>
            </p:cNvSpPr>
            <p:nvPr/>
          </p:nvSpPr>
          <p:spPr bwMode="auto">
            <a:xfrm flipV="1">
              <a:off x="4368"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0031" name="Line 63"/>
            <p:cNvSpPr>
              <a:spLocks noChangeShapeType="1"/>
            </p:cNvSpPr>
            <p:nvPr/>
          </p:nvSpPr>
          <p:spPr bwMode="auto">
            <a:xfrm flipV="1">
              <a:off x="4272" y="2880"/>
              <a:ext cx="0" cy="96"/>
            </a:xfrm>
            <a:prstGeom prst="line">
              <a:avLst/>
            </a:prstGeom>
            <a:noFill/>
            <a:ln w="9525">
              <a:solidFill>
                <a:srgbClr val="FF0000"/>
              </a:solidFill>
              <a:round/>
              <a:headEnd type="triangle" w="med" len="med"/>
              <a:tailEnd/>
            </a:ln>
            <a:effectLst/>
          </p:spPr>
          <p:txBody>
            <a:bodyPr wrap="none" anchor="ctr"/>
            <a:lstStyle/>
            <a:p>
              <a:endParaRPr lang="en-US"/>
            </a:p>
          </p:txBody>
        </p:sp>
        <p:sp>
          <p:nvSpPr>
            <p:cNvPr id="340032" name="Line 64"/>
            <p:cNvSpPr>
              <a:spLocks noChangeShapeType="1"/>
            </p:cNvSpPr>
            <p:nvPr/>
          </p:nvSpPr>
          <p:spPr bwMode="auto">
            <a:xfrm flipV="1">
              <a:off x="4128" y="2880"/>
              <a:ext cx="0" cy="96"/>
            </a:xfrm>
            <a:prstGeom prst="line">
              <a:avLst/>
            </a:prstGeom>
            <a:noFill/>
            <a:ln w="9525">
              <a:solidFill>
                <a:schemeClr val="tx1"/>
              </a:solidFill>
              <a:round/>
              <a:headEnd type="triangle" w="med" len="med"/>
              <a:tailEnd/>
            </a:ln>
            <a:effectLst/>
          </p:spPr>
          <p:txBody>
            <a:bodyPr wrap="none" anchor="ct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40015"/>
                                        </p:tgtEl>
                                        <p:attrNameLst>
                                          <p:attrName>style.visibility</p:attrName>
                                        </p:attrNameLst>
                                      </p:cBhvr>
                                      <p:to>
                                        <p:strVal val="visible"/>
                                      </p:to>
                                    </p:set>
                                    <p:anim calcmode="lin" valueType="num">
                                      <p:cBhvr>
                                        <p:cTn id="7" dur="500" fill="hold"/>
                                        <p:tgtEl>
                                          <p:spTgt spid="340015"/>
                                        </p:tgtEl>
                                        <p:attrNameLst>
                                          <p:attrName>ppt_w</p:attrName>
                                        </p:attrNameLst>
                                      </p:cBhvr>
                                      <p:tavLst>
                                        <p:tav tm="0">
                                          <p:val>
                                            <p:fltVal val="0"/>
                                          </p:val>
                                        </p:tav>
                                        <p:tav tm="100000">
                                          <p:val>
                                            <p:strVal val="#ppt_w"/>
                                          </p:val>
                                        </p:tav>
                                      </p:tavLst>
                                    </p:anim>
                                    <p:anim calcmode="lin" valueType="num">
                                      <p:cBhvr>
                                        <p:cTn id="8" dur="500" fill="hold"/>
                                        <p:tgtEl>
                                          <p:spTgt spid="34001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2018"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2019"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2020"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42021"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42022" name="Oval 6"/>
          <p:cNvSpPr>
            <a:spLocks noChangeArrowheads="1"/>
          </p:cNvSpPr>
          <p:nvPr/>
        </p:nvSpPr>
        <p:spPr bwMode="auto">
          <a:xfrm>
            <a:off x="1697038" y="25574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23"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2024" name="Oval 8"/>
          <p:cNvSpPr>
            <a:spLocks noChangeArrowheads="1"/>
          </p:cNvSpPr>
          <p:nvPr/>
        </p:nvSpPr>
        <p:spPr bwMode="auto">
          <a:xfrm>
            <a:off x="1882775" y="9048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25"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2026" name="Oval 10"/>
          <p:cNvSpPr>
            <a:spLocks noChangeArrowheads="1"/>
          </p:cNvSpPr>
          <p:nvPr/>
        </p:nvSpPr>
        <p:spPr bwMode="auto">
          <a:xfrm>
            <a:off x="2309813" y="436880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27"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2028" name="Oval 12"/>
          <p:cNvSpPr>
            <a:spLocks noChangeArrowheads="1"/>
          </p:cNvSpPr>
          <p:nvPr/>
        </p:nvSpPr>
        <p:spPr bwMode="auto">
          <a:xfrm>
            <a:off x="2462213" y="343693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29" name="Line 13"/>
          <p:cNvSpPr>
            <a:spLocks noChangeShapeType="1"/>
          </p:cNvSpPr>
          <p:nvPr/>
        </p:nvSpPr>
        <p:spPr bwMode="auto">
          <a:xfrm>
            <a:off x="2571750" y="3543300"/>
            <a:ext cx="285750"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30" name="Line 14"/>
          <p:cNvSpPr>
            <a:spLocks noChangeShapeType="1"/>
          </p:cNvSpPr>
          <p:nvPr/>
        </p:nvSpPr>
        <p:spPr bwMode="auto">
          <a:xfrm flipV="1">
            <a:off x="2943225" y="3014663"/>
            <a:ext cx="242888"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31" name="Oval 15"/>
          <p:cNvSpPr>
            <a:spLocks noChangeArrowheads="1"/>
          </p:cNvSpPr>
          <p:nvPr/>
        </p:nvSpPr>
        <p:spPr bwMode="auto">
          <a:xfrm>
            <a:off x="2786063" y="38893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32" name="Oval 16"/>
          <p:cNvSpPr>
            <a:spLocks noChangeArrowheads="1"/>
          </p:cNvSpPr>
          <p:nvPr/>
        </p:nvSpPr>
        <p:spPr bwMode="auto">
          <a:xfrm>
            <a:off x="3109913" y="285591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33" name="Line 17"/>
          <p:cNvSpPr>
            <a:spLocks noChangeShapeType="1"/>
          </p:cNvSpPr>
          <p:nvPr/>
        </p:nvSpPr>
        <p:spPr bwMode="auto">
          <a:xfrm flipV="1">
            <a:off x="3214688" y="2143125"/>
            <a:ext cx="214312"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34" name="Oval 18"/>
          <p:cNvSpPr>
            <a:spLocks noChangeArrowheads="1"/>
          </p:cNvSpPr>
          <p:nvPr/>
        </p:nvSpPr>
        <p:spPr bwMode="auto">
          <a:xfrm>
            <a:off x="3338513" y="20129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35" name="Line 19"/>
          <p:cNvSpPr>
            <a:spLocks noChangeShapeType="1"/>
          </p:cNvSpPr>
          <p:nvPr/>
        </p:nvSpPr>
        <p:spPr bwMode="auto">
          <a:xfrm>
            <a:off x="3514725" y="2114550"/>
            <a:ext cx="38576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36" name="Oval 20"/>
          <p:cNvSpPr>
            <a:spLocks noChangeArrowheads="1"/>
          </p:cNvSpPr>
          <p:nvPr/>
        </p:nvSpPr>
        <p:spPr bwMode="auto">
          <a:xfrm>
            <a:off x="3810000" y="25415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37" name="Line 21"/>
          <p:cNvSpPr>
            <a:spLocks noChangeShapeType="1"/>
          </p:cNvSpPr>
          <p:nvPr/>
        </p:nvSpPr>
        <p:spPr bwMode="auto">
          <a:xfrm flipV="1">
            <a:off x="3929063" y="1771650"/>
            <a:ext cx="214312"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38" name="Oval 22"/>
          <p:cNvSpPr>
            <a:spLocks noChangeArrowheads="1"/>
          </p:cNvSpPr>
          <p:nvPr/>
        </p:nvSpPr>
        <p:spPr bwMode="auto">
          <a:xfrm>
            <a:off x="4062413" y="16652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2039" name="Line 23"/>
          <p:cNvSpPr>
            <a:spLocks noChangeShapeType="1"/>
          </p:cNvSpPr>
          <p:nvPr/>
        </p:nvSpPr>
        <p:spPr bwMode="auto">
          <a:xfrm flipV="1">
            <a:off x="4186238" y="1214438"/>
            <a:ext cx="100012" cy="5143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2040" name="Oval 24"/>
          <p:cNvSpPr>
            <a:spLocks noChangeArrowheads="1"/>
          </p:cNvSpPr>
          <p:nvPr/>
        </p:nvSpPr>
        <p:spPr bwMode="auto">
          <a:xfrm>
            <a:off x="4205288" y="1022350"/>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42042" name="Rectangle 26"/>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42043" name="Rectangle 27"/>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42044" name="Rectangle 28"/>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42045" name="Rectangle 29"/>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2046" name="Rectangle 30"/>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42047" name="Rectangle 31"/>
          <p:cNvSpPr>
            <a:spLocks noChangeArrowheads="1"/>
          </p:cNvSpPr>
          <p:nvPr/>
        </p:nvSpPr>
        <p:spPr bwMode="auto">
          <a:xfrm>
            <a:off x="3227388" y="28194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42048" name="Rectangle 32"/>
          <p:cNvSpPr>
            <a:spLocks noChangeArrowheads="1"/>
          </p:cNvSpPr>
          <p:nvPr/>
        </p:nvSpPr>
        <p:spPr bwMode="auto">
          <a:xfrm>
            <a:off x="3200400" y="1538288"/>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342049" name="Rectangle 33"/>
          <p:cNvSpPr>
            <a:spLocks noChangeArrowheads="1"/>
          </p:cNvSpPr>
          <p:nvPr/>
        </p:nvSpPr>
        <p:spPr bwMode="auto">
          <a:xfrm>
            <a:off x="3784600" y="2743200"/>
            <a:ext cx="55880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O</a:t>
            </a:r>
          </a:p>
        </p:txBody>
      </p:sp>
      <p:sp>
        <p:nvSpPr>
          <p:cNvPr id="342050" name="Rectangle 34"/>
          <p:cNvSpPr>
            <a:spLocks noChangeArrowheads="1"/>
          </p:cNvSpPr>
          <p:nvPr/>
        </p:nvSpPr>
        <p:spPr bwMode="auto">
          <a:xfrm>
            <a:off x="3775075" y="1338263"/>
            <a:ext cx="558800"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F</a:t>
            </a:r>
          </a:p>
        </p:txBody>
      </p:sp>
      <p:sp>
        <p:nvSpPr>
          <p:cNvPr id="342051" name="Rectangle 35"/>
          <p:cNvSpPr>
            <a:spLocks noChangeArrowheads="1"/>
          </p:cNvSpPr>
          <p:nvPr/>
        </p:nvSpPr>
        <p:spPr bwMode="auto">
          <a:xfrm>
            <a:off x="4021138" y="5222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Ne</a:t>
            </a:r>
          </a:p>
        </p:txBody>
      </p:sp>
      <p:sp>
        <p:nvSpPr>
          <p:cNvPr id="342052" name="AutoShape 3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2053" name="Oval 37"/>
          <p:cNvSpPr>
            <a:spLocks noChangeArrowheads="1"/>
          </p:cNvSpPr>
          <p:nvPr/>
        </p:nvSpPr>
        <p:spPr bwMode="auto">
          <a:xfrm>
            <a:off x="5305425" y="9429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42054" name="Oval 38"/>
          <p:cNvSpPr>
            <a:spLocks noChangeAspect="1" noChangeArrowheads="1"/>
          </p:cNvSpPr>
          <p:nvPr/>
        </p:nvSpPr>
        <p:spPr bwMode="auto">
          <a:xfrm>
            <a:off x="5168900" y="8064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42055" name="Oval 39"/>
          <p:cNvSpPr>
            <a:spLocks noChangeAspect="1" noChangeArrowheads="1"/>
          </p:cNvSpPr>
          <p:nvPr/>
        </p:nvSpPr>
        <p:spPr bwMode="auto">
          <a:xfrm>
            <a:off x="5032375" y="6699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42056" name="Oval 40"/>
          <p:cNvSpPr>
            <a:spLocks noChangeArrowheads="1"/>
          </p:cNvSpPr>
          <p:nvPr/>
        </p:nvSpPr>
        <p:spPr bwMode="auto">
          <a:xfrm>
            <a:off x="5486400" y="914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57" name="Oval 41"/>
          <p:cNvSpPr>
            <a:spLocks noChangeArrowheads="1"/>
          </p:cNvSpPr>
          <p:nvPr/>
        </p:nvSpPr>
        <p:spPr bwMode="auto">
          <a:xfrm>
            <a:off x="5410200" y="1371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58" name="Text Box 42"/>
          <p:cNvSpPr txBox="1">
            <a:spLocks noChangeArrowheads="1"/>
          </p:cNvSpPr>
          <p:nvPr/>
        </p:nvSpPr>
        <p:spPr bwMode="auto">
          <a:xfrm>
            <a:off x="5472113" y="1081088"/>
            <a:ext cx="242887" cy="214312"/>
          </a:xfrm>
          <a:prstGeom prst="rect">
            <a:avLst/>
          </a:prstGeom>
          <a:noFill/>
          <a:ln w="9525">
            <a:noFill/>
            <a:miter lim="800000"/>
            <a:headEnd/>
            <a:tailEnd/>
          </a:ln>
          <a:effectLst/>
        </p:spPr>
        <p:txBody>
          <a:bodyPr wrap="none">
            <a:spAutoFit/>
          </a:bodyPr>
          <a:lstStyle/>
          <a:p>
            <a:r>
              <a:rPr lang="en-US" sz="800"/>
              <a:t>n</a:t>
            </a:r>
          </a:p>
        </p:txBody>
      </p:sp>
      <p:sp>
        <p:nvSpPr>
          <p:cNvPr id="342059" name="Oval 43"/>
          <p:cNvSpPr>
            <a:spLocks noChangeArrowheads="1"/>
          </p:cNvSpPr>
          <p:nvPr/>
        </p:nvSpPr>
        <p:spPr bwMode="auto">
          <a:xfrm>
            <a:off x="4876800" y="5334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42060" name="Oval 44"/>
          <p:cNvSpPr>
            <a:spLocks noChangeArrowheads="1"/>
          </p:cNvSpPr>
          <p:nvPr/>
        </p:nvSpPr>
        <p:spPr bwMode="auto">
          <a:xfrm>
            <a:off x="5943600" y="12192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1" name="Oval 45"/>
          <p:cNvSpPr>
            <a:spLocks noChangeArrowheads="1"/>
          </p:cNvSpPr>
          <p:nvPr/>
        </p:nvSpPr>
        <p:spPr bwMode="auto">
          <a:xfrm>
            <a:off x="5257800" y="8540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2" name="Oval 46"/>
          <p:cNvSpPr>
            <a:spLocks noChangeArrowheads="1"/>
          </p:cNvSpPr>
          <p:nvPr/>
        </p:nvSpPr>
        <p:spPr bwMode="auto">
          <a:xfrm>
            <a:off x="5715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3" name="Oval 47"/>
          <p:cNvSpPr>
            <a:spLocks noChangeArrowheads="1"/>
          </p:cNvSpPr>
          <p:nvPr/>
        </p:nvSpPr>
        <p:spPr bwMode="auto">
          <a:xfrm>
            <a:off x="5105400"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4" name="Oval 48"/>
          <p:cNvSpPr>
            <a:spLocks noChangeArrowheads="1"/>
          </p:cNvSpPr>
          <p:nvPr/>
        </p:nvSpPr>
        <p:spPr bwMode="auto">
          <a:xfrm>
            <a:off x="5105400" y="12954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342065" name="Oval 49"/>
          <p:cNvSpPr>
            <a:spLocks noChangeArrowheads="1"/>
          </p:cNvSpPr>
          <p:nvPr/>
        </p:nvSpPr>
        <p:spPr bwMode="auto">
          <a:xfrm>
            <a:off x="5638800" y="762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6" name="Oval 50"/>
          <p:cNvSpPr>
            <a:spLocks noChangeArrowheads="1"/>
          </p:cNvSpPr>
          <p:nvPr/>
        </p:nvSpPr>
        <p:spPr bwMode="auto">
          <a:xfrm>
            <a:off x="5867400" y="914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2067" name="Oval 51"/>
          <p:cNvSpPr>
            <a:spLocks noChangeArrowheads="1"/>
          </p:cNvSpPr>
          <p:nvPr/>
        </p:nvSpPr>
        <p:spPr bwMode="auto">
          <a:xfrm>
            <a:off x="5334000" y="1524000"/>
            <a:ext cx="136525" cy="136525"/>
          </a:xfrm>
          <a:prstGeom prst="ellipse">
            <a:avLst/>
          </a:prstGeom>
          <a:solidFill>
            <a:schemeClr val="hlink"/>
          </a:solidFill>
          <a:ln w="9525">
            <a:noFill/>
            <a:round/>
            <a:headEnd/>
            <a:tailEnd/>
          </a:ln>
          <a:effectLst/>
        </p:spPr>
        <p:txBody>
          <a:bodyPr wrap="none" anchor="ctr"/>
          <a:lstStyle/>
          <a:p>
            <a:endParaRPr lang="en-US"/>
          </a:p>
        </p:txBody>
      </p:sp>
      <p:grpSp>
        <p:nvGrpSpPr>
          <p:cNvPr id="342068" name="Group 52"/>
          <p:cNvGrpSpPr>
            <a:grpSpLocks/>
          </p:cNvGrpSpPr>
          <p:nvPr/>
        </p:nvGrpSpPr>
        <p:grpSpPr bwMode="auto">
          <a:xfrm>
            <a:off x="5486400" y="4572000"/>
            <a:ext cx="1604963" cy="1066800"/>
            <a:chOff x="3456" y="2784"/>
            <a:chExt cx="1011" cy="672"/>
          </a:xfrm>
        </p:grpSpPr>
        <p:sp>
          <p:nvSpPr>
            <p:cNvPr id="342069" name="Oval 53"/>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2070" name="Oval 54"/>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2071" name="Oval 55"/>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2072" name="Oval 56"/>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2073" name="Oval 57"/>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2074" name="Text Box 58"/>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42075" name="Text Box 59"/>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42076" name="Text Box 60"/>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42077" name="Line 61"/>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2078" name="Line 62"/>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2079" name="Line 63"/>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2080" name="Line 64"/>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2081" name="Line 65"/>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2082" name="Line 66"/>
            <p:cNvSpPr>
              <a:spLocks noChangeShapeType="1"/>
            </p:cNvSpPr>
            <p:nvPr/>
          </p:nvSpPr>
          <p:spPr bwMode="auto">
            <a:xfrm flipV="1">
              <a:off x="4224"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2083" name="Line 67"/>
            <p:cNvSpPr>
              <a:spLocks noChangeShapeType="1"/>
            </p:cNvSpPr>
            <p:nvPr/>
          </p:nvSpPr>
          <p:spPr bwMode="auto">
            <a:xfrm flipV="1">
              <a:off x="4368"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2084" name="Line 68"/>
            <p:cNvSpPr>
              <a:spLocks noChangeShapeType="1"/>
            </p:cNvSpPr>
            <p:nvPr/>
          </p:nvSpPr>
          <p:spPr bwMode="auto">
            <a:xfrm flipV="1">
              <a:off x="4416" y="2880"/>
              <a:ext cx="0" cy="96"/>
            </a:xfrm>
            <a:prstGeom prst="line">
              <a:avLst/>
            </a:prstGeom>
            <a:noFill/>
            <a:ln w="9525">
              <a:solidFill>
                <a:srgbClr val="FF0000"/>
              </a:solidFill>
              <a:round/>
              <a:headEnd type="triangle" w="med" len="med"/>
              <a:tailEnd/>
            </a:ln>
            <a:effectLst/>
          </p:spPr>
          <p:txBody>
            <a:bodyPr wrap="none" anchor="ctr"/>
            <a:lstStyle/>
            <a:p>
              <a:endParaRPr lang="en-US"/>
            </a:p>
          </p:txBody>
        </p:sp>
        <p:sp>
          <p:nvSpPr>
            <p:cNvPr id="342085" name="Line 69"/>
            <p:cNvSpPr>
              <a:spLocks noChangeShapeType="1"/>
            </p:cNvSpPr>
            <p:nvPr/>
          </p:nvSpPr>
          <p:spPr bwMode="auto">
            <a:xfrm flipV="1">
              <a:off x="4128" y="288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2086" name="Line 70"/>
            <p:cNvSpPr>
              <a:spLocks noChangeShapeType="1"/>
            </p:cNvSpPr>
            <p:nvPr/>
          </p:nvSpPr>
          <p:spPr bwMode="auto">
            <a:xfrm flipV="1">
              <a:off x="4272" y="2880"/>
              <a:ext cx="0" cy="96"/>
            </a:xfrm>
            <a:prstGeom prst="line">
              <a:avLst/>
            </a:prstGeom>
            <a:noFill/>
            <a:ln w="9525">
              <a:solidFill>
                <a:schemeClr val="tx1"/>
              </a:solidFill>
              <a:round/>
              <a:headEnd type="triangle" w="med" len="med"/>
              <a:tailEnd/>
            </a:ln>
            <a:effectLst/>
          </p:spPr>
          <p:txBody>
            <a:bodyPr wrap="none" anchor="ctr"/>
            <a:lstStyle/>
            <a:p>
              <a:endParaRPr lang="en-US"/>
            </a:p>
          </p:txBody>
        </p:sp>
      </p:grpSp>
      <p:sp>
        <p:nvSpPr>
          <p:cNvPr id="342088" name="Text Box 72"/>
          <p:cNvSpPr txBox="1">
            <a:spLocks noChangeArrowheads="1"/>
          </p:cNvSpPr>
          <p:nvPr/>
        </p:nvSpPr>
        <p:spPr bwMode="auto">
          <a:xfrm>
            <a:off x="4795838" y="2259013"/>
            <a:ext cx="4052887" cy="2193925"/>
          </a:xfrm>
          <a:prstGeom prst="rect">
            <a:avLst/>
          </a:prstGeom>
          <a:noFill/>
          <a:ln w="9525">
            <a:noFill/>
            <a:miter lim="800000"/>
            <a:headEnd/>
            <a:tailEnd/>
          </a:ln>
          <a:effectLst/>
        </p:spPr>
        <p:txBody>
          <a:bodyPr wrap="none">
            <a:spAutoFit/>
          </a:bodyPr>
          <a:lstStyle/>
          <a:p>
            <a:pPr>
              <a:buFontTx/>
              <a:buChar char="•"/>
            </a:pPr>
            <a:r>
              <a:rPr lang="en-US" sz="2400"/>
              <a:t>  Ne has a lower IE than He</a:t>
            </a:r>
          </a:p>
          <a:p>
            <a:pPr>
              <a:buFontTx/>
              <a:buChar char="•"/>
            </a:pPr>
            <a:endParaRPr lang="en-US" sz="800"/>
          </a:p>
          <a:p>
            <a:pPr>
              <a:buFontTx/>
              <a:buChar char="•"/>
            </a:pPr>
            <a:r>
              <a:rPr lang="en-US" sz="2400"/>
              <a:t>  Both are full energy levels,</a:t>
            </a:r>
          </a:p>
          <a:p>
            <a:pPr>
              <a:buFontTx/>
              <a:buChar char="•"/>
            </a:pPr>
            <a:endParaRPr lang="en-US" sz="800"/>
          </a:p>
          <a:p>
            <a:pPr>
              <a:buFontTx/>
              <a:buChar char="•"/>
            </a:pPr>
            <a:r>
              <a:rPr lang="en-US" sz="2400"/>
              <a:t>  Ne has more shielding</a:t>
            </a:r>
          </a:p>
          <a:p>
            <a:pPr>
              <a:buFontTx/>
              <a:buChar char="•"/>
            </a:pPr>
            <a:endParaRPr lang="en-US" sz="800"/>
          </a:p>
          <a:p>
            <a:pPr>
              <a:buFontTx/>
              <a:buChar char="•"/>
            </a:pPr>
            <a:r>
              <a:rPr lang="en-US" sz="2400"/>
              <a:t>  Greater distance</a:t>
            </a:r>
          </a:p>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42068"/>
                                        </p:tgtEl>
                                        <p:attrNameLst>
                                          <p:attrName>style.visibility</p:attrName>
                                        </p:attrNameLst>
                                      </p:cBhvr>
                                      <p:to>
                                        <p:strVal val="visible"/>
                                      </p:to>
                                    </p:set>
                                    <p:anim calcmode="lin" valueType="num">
                                      <p:cBhvr>
                                        <p:cTn id="7" dur="500" fill="hold"/>
                                        <p:tgtEl>
                                          <p:spTgt spid="342068"/>
                                        </p:tgtEl>
                                        <p:attrNameLst>
                                          <p:attrName>ppt_w</p:attrName>
                                        </p:attrNameLst>
                                      </p:cBhvr>
                                      <p:tavLst>
                                        <p:tav tm="0">
                                          <p:val>
                                            <p:fltVal val="0"/>
                                          </p:val>
                                        </p:tav>
                                        <p:tav tm="100000">
                                          <p:val>
                                            <p:strVal val="#ppt_w"/>
                                          </p:val>
                                        </p:tav>
                                      </p:tavLst>
                                    </p:anim>
                                    <p:anim calcmode="lin" valueType="num">
                                      <p:cBhvr>
                                        <p:cTn id="8" dur="500" fill="hold"/>
                                        <p:tgtEl>
                                          <p:spTgt spid="342068"/>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342088">
                                            <p:txEl>
                                              <p:pRg st="0" end="0"/>
                                            </p:txEl>
                                          </p:spTgt>
                                        </p:tgtEl>
                                        <p:attrNameLst>
                                          <p:attrName>style.visibility</p:attrName>
                                        </p:attrNameLst>
                                      </p:cBhvr>
                                      <p:to>
                                        <p:strVal val="visible"/>
                                      </p:to>
                                    </p:set>
                                    <p:animEffect transition="in" filter="fade">
                                      <p:cBhvr>
                                        <p:cTn id="13" dur="2000"/>
                                        <p:tgtEl>
                                          <p:spTgt spid="342088">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42088">
                                            <p:txEl>
                                              <p:pRg st="2" end="2"/>
                                            </p:txEl>
                                          </p:spTgt>
                                        </p:tgtEl>
                                        <p:attrNameLst>
                                          <p:attrName>style.visibility</p:attrName>
                                        </p:attrNameLst>
                                      </p:cBhvr>
                                      <p:to>
                                        <p:strVal val="visible"/>
                                      </p:to>
                                    </p:set>
                                    <p:animEffect transition="in" filter="fade">
                                      <p:cBhvr>
                                        <p:cTn id="18" dur="2000"/>
                                        <p:tgtEl>
                                          <p:spTgt spid="342088">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42088">
                                            <p:txEl>
                                              <p:pRg st="4" end="4"/>
                                            </p:txEl>
                                          </p:spTgt>
                                        </p:tgtEl>
                                        <p:attrNameLst>
                                          <p:attrName>style.visibility</p:attrName>
                                        </p:attrNameLst>
                                      </p:cBhvr>
                                      <p:to>
                                        <p:strVal val="visible"/>
                                      </p:to>
                                    </p:set>
                                    <p:animEffect transition="in" filter="fade">
                                      <p:cBhvr>
                                        <p:cTn id="23" dur="2000"/>
                                        <p:tgtEl>
                                          <p:spTgt spid="342088">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42088">
                                            <p:txEl>
                                              <p:pRg st="6" end="6"/>
                                            </p:txEl>
                                          </p:spTgt>
                                        </p:tgtEl>
                                        <p:attrNameLst>
                                          <p:attrName>style.visibility</p:attrName>
                                        </p:attrNameLst>
                                      </p:cBhvr>
                                      <p:to>
                                        <p:strVal val="visible"/>
                                      </p:to>
                                    </p:set>
                                    <p:animEffect transition="in" filter="fade">
                                      <p:cBhvr>
                                        <p:cTn id="28" dur="2000"/>
                                        <p:tgtEl>
                                          <p:spTgt spid="34208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4067"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4068"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44069"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44070" name="Oval 6"/>
          <p:cNvSpPr>
            <a:spLocks noChangeArrowheads="1"/>
          </p:cNvSpPr>
          <p:nvPr/>
        </p:nvSpPr>
        <p:spPr bwMode="auto">
          <a:xfrm>
            <a:off x="1697038" y="25574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71"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4072" name="Oval 8"/>
          <p:cNvSpPr>
            <a:spLocks noChangeArrowheads="1"/>
          </p:cNvSpPr>
          <p:nvPr/>
        </p:nvSpPr>
        <p:spPr bwMode="auto">
          <a:xfrm>
            <a:off x="1882775" y="9048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73" name="Freeform 9"/>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4074" name="Oval 10"/>
          <p:cNvSpPr>
            <a:spLocks noChangeArrowheads="1"/>
          </p:cNvSpPr>
          <p:nvPr/>
        </p:nvSpPr>
        <p:spPr bwMode="auto">
          <a:xfrm>
            <a:off x="2309813" y="436880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75" name="Freeform 11"/>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4076" name="Oval 12"/>
          <p:cNvSpPr>
            <a:spLocks noChangeArrowheads="1"/>
          </p:cNvSpPr>
          <p:nvPr/>
        </p:nvSpPr>
        <p:spPr bwMode="auto">
          <a:xfrm>
            <a:off x="2462213" y="343693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77" name="Line 13"/>
          <p:cNvSpPr>
            <a:spLocks noChangeShapeType="1"/>
          </p:cNvSpPr>
          <p:nvPr/>
        </p:nvSpPr>
        <p:spPr bwMode="auto">
          <a:xfrm>
            <a:off x="2571750" y="3543300"/>
            <a:ext cx="285750"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78" name="Line 14"/>
          <p:cNvSpPr>
            <a:spLocks noChangeShapeType="1"/>
          </p:cNvSpPr>
          <p:nvPr/>
        </p:nvSpPr>
        <p:spPr bwMode="auto">
          <a:xfrm flipV="1">
            <a:off x="2943225" y="3014663"/>
            <a:ext cx="242888"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79" name="Oval 15"/>
          <p:cNvSpPr>
            <a:spLocks noChangeArrowheads="1"/>
          </p:cNvSpPr>
          <p:nvPr/>
        </p:nvSpPr>
        <p:spPr bwMode="auto">
          <a:xfrm>
            <a:off x="2786063" y="38893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80" name="Oval 16"/>
          <p:cNvSpPr>
            <a:spLocks noChangeArrowheads="1"/>
          </p:cNvSpPr>
          <p:nvPr/>
        </p:nvSpPr>
        <p:spPr bwMode="auto">
          <a:xfrm>
            <a:off x="3109913" y="285591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81" name="Line 17"/>
          <p:cNvSpPr>
            <a:spLocks noChangeShapeType="1"/>
          </p:cNvSpPr>
          <p:nvPr/>
        </p:nvSpPr>
        <p:spPr bwMode="auto">
          <a:xfrm flipV="1">
            <a:off x="3214688" y="2143125"/>
            <a:ext cx="214312"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82" name="Oval 18"/>
          <p:cNvSpPr>
            <a:spLocks noChangeArrowheads="1"/>
          </p:cNvSpPr>
          <p:nvPr/>
        </p:nvSpPr>
        <p:spPr bwMode="auto">
          <a:xfrm>
            <a:off x="3338513" y="20129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83" name="Line 19"/>
          <p:cNvSpPr>
            <a:spLocks noChangeShapeType="1"/>
          </p:cNvSpPr>
          <p:nvPr/>
        </p:nvSpPr>
        <p:spPr bwMode="auto">
          <a:xfrm>
            <a:off x="3514725" y="2114550"/>
            <a:ext cx="38576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84" name="Oval 20"/>
          <p:cNvSpPr>
            <a:spLocks noChangeArrowheads="1"/>
          </p:cNvSpPr>
          <p:nvPr/>
        </p:nvSpPr>
        <p:spPr bwMode="auto">
          <a:xfrm>
            <a:off x="3810000" y="25415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85" name="Line 21"/>
          <p:cNvSpPr>
            <a:spLocks noChangeShapeType="1"/>
          </p:cNvSpPr>
          <p:nvPr/>
        </p:nvSpPr>
        <p:spPr bwMode="auto">
          <a:xfrm flipV="1">
            <a:off x="3929063" y="1771650"/>
            <a:ext cx="214312"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86" name="Oval 22"/>
          <p:cNvSpPr>
            <a:spLocks noChangeArrowheads="1"/>
          </p:cNvSpPr>
          <p:nvPr/>
        </p:nvSpPr>
        <p:spPr bwMode="auto">
          <a:xfrm>
            <a:off x="4062413" y="16652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87" name="Line 23"/>
          <p:cNvSpPr>
            <a:spLocks noChangeShapeType="1"/>
          </p:cNvSpPr>
          <p:nvPr/>
        </p:nvSpPr>
        <p:spPr bwMode="auto">
          <a:xfrm flipV="1">
            <a:off x="4186238" y="1214438"/>
            <a:ext cx="100012" cy="5143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88" name="Oval 24"/>
          <p:cNvSpPr>
            <a:spLocks noChangeArrowheads="1"/>
          </p:cNvSpPr>
          <p:nvPr/>
        </p:nvSpPr>
        <p:spPr bwMode="auto">
          <a:xfrm>
            <a:off x="4205288" y="10223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4090" name="Line 26"/>
          <p:cNvSpPr>
            <a:spLocks noChangeShapeType="1"/>
          </p:cNvSpPr>
          <p:nvPr/>
        </p:nvSpPr>
        <p:spPr bwMode="auto">
          <a:xfrm>
            <a:off x="4314825" y="1128713"/>
            <a:ext cx="285750"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344091" name="Oval 27"/>
          <p:cNvSpPr>
            <a:spLocks noChangeArrowheads="1"/>
          </p:cNvSpPr>
          <p:nvPr/>
        </p:nvSpPr>
        <p:spPr bwMode="auto">
          <a:xfrm>
            <a:off x="4533900" y="4835525"/>
            <a:ext cx="196850" cy="180975"/>
          </a:xfrm>
          <a:prstGeom prst="ellipse">
            <a:avLst/>
          </a:prstGeom>
          <a:solidFill>
            <a:srgbClr val="FF0000"/>
          </a:solidFill>
          <a:ln w="9525">
            <a:noFill/>
            <a:round/>
            <a:headEnd/>
            <a:tailEnd/>
          </a:ln>
          <a:effectLst/>
        </p:spPr>
        <p:txBody>
          <a:bodyPr wrap="none" anchor="ctr"/>
          <a:lstStyle/>
          <a:p>
            <a:endParaRPr lang="en-US"/>
          </a:p>
        </p:txBody>
      </p:sp>
      <p:grpSp>
        <p:nvGrpSpPr>
          <p:cNvPr id="344092" name="Group 28"/>
          <p:cNvGrpSpPr>
            <a:grpSpLocks/>
          </p:cNvGrpSpPr>
          <p:nvPr/>
        </p:nvGrpSpPr>
        <p:grpSpPr bwMode="auto">
          <a:xfrm>
            <a:off x="1560513" y="457200"/>
            <a:ext cx="3640137" cy="5091113"/>
            <a:chOff x="983" y="288"/>
            <a:chExt cx="2293" cy="3207"/>
          </a:xfrm>
        </p:grpSpPr>
        <p:sp>
          <p:nvSpPr>
            <p:cNvPr id="344093" name="Rectangle 29"/>
            <p:cNvSpPr>
              <a:spLocks noChangeArrowheads="1"/>
            </p:cNvSpPr>
            <p:nvPr/>
          </p:nvSpPr>
          <p:spPr bwMode="auto">
            <a:xfrm>
              <a:off x="983" y="1728"/>
              <a:ext cx="217"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44094" name="Rectangle 30"/>
            <p:cNvSpPr>
              <a:spLocks noChangeArrowheads="1"/>
            </p:cNvSpPr>
            <p:nvPr/>
          </p:nvSpPr>
          <p:spPr bwMode="auto">
            <a:xfrm>
              <a:off x="1051" y="288"/>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44095" name="Rectangle 31"/>
            <p:cNvSpPr>
              <a:spLocks noChangeArrowheads="1"/>
            </p:cNvSpPr>
            <p:nvPr/>
          </p:nvSpPr>
          <p:spPr bwMode="auto">
            <a:xfrm>
              <a:off x="1364" y="2841"/>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44096" name="Rectangle 32"/>
            <p:cNvSpPr>
              <a:spLocks noChangeArrowheads="1"/>
            </p:cNvSpPr>
            <p:nvPr/>
          </p:nvSpPr>
          <p:spPr bwMode="auto">
            <a:xfrm>
              <a:off x="1440" y="1890"/>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4097" name="Rectangle 33"/>
            <p:cNvSpPr>
              <a:spLocks noChangeArrowheads="1"/>
            </p:cNvSpPr>
            <p:nvPr/>
          </p:nvSpPr>
          <p:spPr bwMode="auto">
            <a:xfrm>
              <a:off x="1716" y="2592"/>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44098" name="Rectangle 34"/>
            <p:cNvSpPr>
              <a:spLocks noChangeArrowheads="1"/>
            </p:cNvSpPr>
            <p:nvPr/>
          </p:nvSpPr>
          <p:spPr bwMode="auto">
            <a:xfrm>
              <a:off x="2033" y="1776"/>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344099" name="Rectangle 35"/>
            <p:cNvSpPr>
              <a:spLocks noChangeArrowheads="1"/>
            </p:cNvSpPr>
            <p:nvPr/>
          </p:nvSpPr>
          <p:spPr bwMode="auto">
            <a:xfrm>
              <a:off x="2016" y="969"/>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344100" name="Rectangle 36"/>
            <p:cNvSpPr>
              <a:spLocks noChangeArrowheads="1"/>
            </p:cNvSpPr>
            <p:nvPr/>
          </p:nvSpPr>
          <p:spPr bwMode="auto">
            <a:xfrm>
              <a:off x="2384" y="1728"/>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O</a:t>
              </a:r>
            </a:p>
          </p:txBody>
        </p:sp>
        <p:sp>
          <p:nvSpPr>
            <p:cNvPr id="344101" name="Rectangle 37"/>
            <p:cNvSpPr>
              <a:spLocks noChangeArrowheads="1"/>
            </p:cNvSpPr>
            <p:nvPr/>
          </p:nvSpPr>
          <p:spPr bwMode="auto">
            <a:xfrm>
              <a:off x="2378" y="843"/>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F</a:t>
              </a:r>
            </a:p>
          </p:txBody>
        </p:sp>
        <p:sp>
          <p:nvSpPr>
            <p:cNvPr id="344102" name="Rectangle 38"/>
            <p:cNvSpPr>
              <a:spLocks noChangeArrowheads="1"/>
            </p:cNvSpPr>
            <p:nvPr/>
          </p:nvSpPr>
          <p:spPr bwMode="auto">
            <a:xfrm>
              <a:off x="2533" y="329"/>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Ne</a:t>
              </a:r>
            </a:p>
          </p:txBody>
        </p:sp>
        <p:sp>
          <p:nvSpPr>
            <p:cNvPr id="344103" name="Rectangle 39"/>
            <p:cNvSpPr>
              <a:spLocks noChangeArrowheads="1"/>
            </p:cNvSpPr>
            <p:nvPr/>
          </p:nvSpPr>
          <p:spPr bwMode="auto">
            <a:xfrm>
              <a:off x="2736" y="3168"/>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a:t>
              </a:r>
            </a:p>
          </p:txBody>
        </p:sp>
      </p:grpSp>
      <p:sp>
        <p:nvSpPr>
          <p:cNvPr id="344104" name="AutoShape 4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4105" name="Oval 41"/>
          <p:cNvSpPr>
            <a:spLocks noChangeArrowheads="1"/>
          </p:cNvSpPr>
          <p:nvPr/>
        </p:nvSpPr>
        <p:spPr bwMode="auto">
          <a:xfrm>
            <a:off x="5305425" y="9429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44106" name="Oval 42"/>
          <p:cNvSpPr>
            <a:spLocks noChangeAspect="1" noChangeArrowheads="1"/>
          </p:cNvSpPr>
          <p:nvPr/>
        </p:nvSpPr>
        <p:spPr bwMode="auto">
          <a:xfrm>
            <a:off x="5168900" y="8064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44107" name="Oval 43"/>
          <p:cNvSpPr>
            <a:spLocks noChangeAspect="1" noChangeArrowheads="1"/>
          </p:cNvSpPr>
          <p:nvPr/>
        </p:nvSpPr>
        <p:spPr bwMode="auto">
          <a:xfrm>
            <a:off x="5032375" y="6699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44108" name="Oval 44"/>
          <p:cNvSpPr>
            <a:spLocks noChangeArrowheads="1"/>
          </p:cNvSpPr>
          <p:nvPr/>
        </p:nvSpPr>
        <p:spPr bwMode="auto">
          <a:xfrm>
            <a:off x="5486400" y="914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09" name="Oval 45"/>
          <p:cNvSpPr>
            <a:spLocks noChangeArrowheads="1"/>
          </p:cNvSpPr>
          <p:nvPr/>
        </p:nvSpPr>
        <p:spPr bwMode="auto">
          <a:xfrm>
            <a:off x="5410200" y="1371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0" name="Text Box 46"/>
          <p:cNvSpPr txBox="1">
            <a:spLocks noChangeArrowheads="1"/>
          </p:cNvSpPr>
          <p:nvPr/>
        </p:nvSpPr>
        <p:spPr bwMode="auto">
          <a:xfrm>
            <a:off x="5472113" y="1081088"/>
            <a:ext cx="242887" cy="214312"/>
          </a:xfrm>
          <a:prstGeom prst="rect">
            <a:avLst/>
          </a:prstGeom>
          <a:noFill/>
          <a:ln w="9525">
            <a:noFill/>
            <a:miter lim="800000"/>
            <a:headEnd/>
            <a:tailEnd/>
          </a:ln>
          <a:effectLst/>
        </p:spPr>
        <p:txBody>
          <a:bodyPr wrap="none">
            <a:spAutoFit/>
          </a:bodyPr>
          <a:lstStyle/>
          <a:p>
            <a:r>
              <a:rPr lang="en-US" sz="800"/>
              <a:t>n</a:t>
            </a:r>
          </a:p>
        </p:txBody>
      </p:sp>
      <p:sp>
        <p:nvSpPr>
          <p:cNvPr id="344111" name="Oval 47"/>
          <p:cNvSpPr>
            <a:spLocks noChangeArrowheads="1"/>
          </p:cNvSpPr>
          <p:nvPr/>
        </p:nvSpPr>
        <p:spPr bwMode="auto">
          <a:xfrm>
            <a:off x="4876800" y="5334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44112" name="Oval 48"/>
          <p:cNvSpPr>
            <a:spLocks noChangeArrowheads="1"/>
          </p:cNvSpPr>
          <p:nvPr/>
        </p:nvSpPr>
        <p:spPr bwMode="auto">
          <a:xfrm>
            <a:off x="5943600" y="12192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3" name="Oval 49"/>
          <p:cNvSpPr>
            <a:spLocks noChangeArrowheads="1"/>
          </p:cNvSpPr>
          <p:nvPr/>
        </p:nvSpPr>
        <p:spPr bwMode="auto">
          <a:xfrm>
            <a:off x="5257800" y="8540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4" name="Oval 50"/>
          <p:cNvSpPr>
            <a:spLocks noChangeArrowheads="1"/>
          </p:cNvSpPr>
          <p:nvPr/>
        </p:nvSpPr>
        <p:spPr bwMode="auto">
          <a:xfrm>
            <a:off x="5715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5" name="Oval 51"/>
          <p:cNvSpPr>
            <a:spLocks noChangeArrowheads="1"/>
          </p:cNvSpPr>
          <p:nvPr/>
        </p:nvSpPr>
        <p:spPr bwMode="auto">
          <a:xfrm>
            <a:off x="5105400"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6" name="Oval 52"/>
          <p:cNvSpPr>
            <a:spLocks noChangeArrowheads="1"/>
          </p:cNvSpPr>
          <p:nvPr/>
        </p:nvSpPr>
        <p:spPr bwMode="auto">
          <a:xfrm>
            <a:off x="5105400" y="1295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7" name="Oval 53"/>
          <p:cNvSpPr>
            <a:spLocks noChangeArrowheads="1"/>
          </p:cNvSpPr>
          <p:nvPr/>
        </p:nvSpPr>
        <p:spPr bwMode="auto">
          <a:xfrm>
            <a:off x="5638800" y="762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8" name="Oval 54"/>
          <p:cNvSpPr>
            <a:spLocks noChangeArrowheads="1"/>
          </p:cNvSpPr>
          <p:nvPr/>
        </p:nvSpPr>
        <p:spPr bwMode="auto">
          <a:xfrm>
            <a:off x="5867400" y="914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19" name="Oval 55"/>
          <p:cNvSpPr>
            <a:spLocks noChangeArrowheads="1"/>
          </p:cNvSpPr>
          <p:nvPr/>
        </p:nvSpPr>
        <p:spPr bwMode="auto">
          <a:xfrm>
            <a:off x="5334000" y="1524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4120" name="Oval 56"/>
          <p:cNvSpPr>
            <a:spLocks noChangeArrowheads="1"/>
          </p:cNvSpPr>
          <p:nvPr/>
        </p:nvSpPr>
        <p:spPr bwMode="auto">
          <a:xfrm>
            <a:off x="5562600" y="1676400"/>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44121" name="Group 57"/>
          <p:cNvGrpSpPr>
            <a:grpSpLocks/>
          </p:cNvGrpSpPr>
          <p:nvPr/>
        </p:nvGrpSpPr>
        <p:grpSpPr bwMode="auto">
          <a:xfrm>
            <a:off x="5486400" y="4191000"/>
            <a:ext cx="1604963" cy="1447800"/>
            <a:chOff x="3456" y="2544"/>
            <a:chExt cx="1011" cy="912"/>
          </a:xfrm>
        </p:grpSpPr>
        <p:sp>
          <p:nvSpPr>
            <p:cNvPr id="344122" name="Oval 58"/>
            <p:cNvSpPr>
              <a:spLocks noChangeArrowheads="1"/>
            </p:cNvSpPr>
            <p:nvPr/>
          </p:nvSpPr>
          <p:spPr bwMode="auto">
            <a:xfrm>
              <a:off x="3795" y="331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23" name="Oval 59"/>
            <p:cNvSpPr>
              <a:spLocks noChangeArrowheads="1"/>
            </p:cNvSpPr>
            <p:nvPr/>
          </p:nvSpPr>
          <p:spPr bwMode="auto">
            <a:xfrm>
              <a:off x="3795" y="2976"/>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24" name="Oval 60"/>
            <p:cNvSpPr>
              <a:spLocks noChangeArrowheads="1"/>
            </p:cNvSpPr>
            <p:nvPr/>
          </p:nvSpPr>
          <p:spPr bwMode="auto">
            <a:xfrm>
              <a:off x="4035"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25" name="Oval 61"/>
            <p:cNvSpPr>
              <a:spLocks noChangeArrowheads="1"/>
            </p:cNvSpPr>
            <p:nvPr/>
          </p:nvSpPr>
          <p:spPr bwMode="auto">
            <a:xfrm>
              <a:off x="4179"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26" name="Oval 62"/>
            <p:cNvSpPr>
              <a:spLocks noChangeArrowheads="1"/>
            </p:cNvSpPr>
            <p:nvPr/>
          </p:nvSpPr>
          <p:spPr bwMode="auto">
            <a:xfrm>
              <a:off x="4323" y="283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27" name="Text Box 63"/>
            <p:cNvSpPr txBox="1">
              <a:spLocks noChangeArrowheads="1"/>
            </p:cNvSpPr>
            <p:nvPr/>
          </p:nvSpPr>
          <p:spPr bwMode="auto">
            <a:xfrm>
              <a:off x="3459" y="2928"/>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44128" name="Text Box 64"/>
            <p:cNvSpPr txBox="1">
              <a:spLocks noChangeArrowheads="1"/>
            </p:cNvSpPr>
            <p:nvPr/>
          </p:nvSpPr>
          <p:spPr bwMode="auto">
            <a:xfrm>
              <a:off x="3456" y="2784"/>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44129" name="Text Box 65"/>
            <p:cNvSpPr txBox="1">
              <a:spLocks noChangeArrowheads="1"/>
            </p:cNvSpPr>
            <p:nvPr/>
          </p:nvSpPr>
          <p:spPr bwMode="auto">
            <a:xfrm>
              <a:off x="3459" y="3264"/>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44130" name="Line 66"/>
            <p:cNvSpPr>
              <a:spLocks noChangeShapeType="1"/>
            </p:cNvSpPr>
            <p:nvPr/>
          </p:nvSpPr>
          <p:spPr bwMode="auto">
            <a:xfrm flipV="1">
              <a:off x="3843" y="331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4131" name="Line 67"/>
            <p:cNvSpPr>
              <a:spLocks noChangeShapeType="1"/>
            </p:cNvSpPr>
            <p:nvPr/>
          </p:nvSpPr>
          <p:spPr bwMode="auto">
            <a:xfrm flipV="1">
              <a:off x="3891" y="336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4132" name="Line 68"/>
            <p:cNvSpPr>
              <a:spLocks noChangeShapeType="1"/>
            </p:cNvSpPr>
            <p:nvPr/>
          </p:nvSpPr>
          <p:spPr bwMode="auto">
            <a:xfrm flipV="1">
              <a:off x="3843" y="2976"/>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4133" name="Line 69"/>
            <p:cNvSpPr>
              <a:spLocks noChangeShapeType="1"/>
            </p:cNvSpPr>
            <p:nvPr/>
          </p:nvSpPr>
          <p:spPr bwMode="auto">
            <a:xfrm flipV="1">
              <a:off x="3891" y="3024"/>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4134" name="Line 70"/>
            <p:cNvSpPr>
              <a:spLocks noChangeShapeType="1"/>
            </p:cNvSpPr>
            <p:nvPr/>
          </p:nvSpPr>
          <p:spPr bwMode="auto">
            <a:xfrm flipV="1">
              <a:off x="4083"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4135" name="Line 71"/>
            <p:cNvSpPr>
              <a:spLocks noChangeShapeType="1"/>
            </p:cNvSpPr>
            <p:nvPr/>
          </p:nvSpPr>
          <p:spPr bwMode="auto">
            <a:xfrm flipV="1">
              <a:off x="4224"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4136" name="Line 72"/>
            <p:cNvSpPr>
              <a:spLocks noChangeShapeType="1"/>
            </p:cNvSpPr>
            <p:nvPr/>
          </p:nvSpPr>
          <p:spPr bwMode="auto">
            <a:xfrm flipV="1">
              <a:off x="4368" y="2832"/>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4137" name="Line 73"/>
            <p:cNvSpPr>
              <a:spLocks noChangeShapeType="1"/>
            </p:cNvSpPr>
            <p:nvPr/>
          </p:nvSpPr>
          <p:spPr bwMode="auto">
            <a:xfrm flipV="1">
              <a:off x="4416" y="288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4138" name="Line 74"/>
            <p:cNvSpPr>
              <a:spLocks noChangeShapeType="1"/>
            </p:cNvSpPr>
            <p:nvPr/>
          </p:nvSpPr>
          <p:spPr bwMode="auto">
            <a:xfrm flipV="1">
              <a:off x="4128" y="288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4139" name="Line 75"/>
            <p:cNvSpPr>
              <a:spLocks noChangeShapeType="1"/>
            </p:cNvSpPr>
            <p:nvPr/>
          </p:nvSpPr>
          <p:spPr bwMode="auto">
            <a:xfrm flipV="1">
              <a:off x="4272" y="2880"/>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4140" name="Oval 76"/>
            <p:cNvSpPr>
              <a:spLocks noChangeArrowheads="1"/>
            </p:cNvSpPr>
            <p:nvPr/>
          </p:nvSpPr>
          <p:spPr bwMode="auto">
            <a:xfrm>
              <a:off x="3792" y="2592"/>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4141" name="Text Box 77"/>
            <p:cNvSpPr txBox="1">
              <a:spLocks noChangeArrowheads="1"/>
            </p:cNvSpPr>
            <p:nvPr/>
          </p:nvSpPr>
          <p:spPr bwMode="auto">
            <a:xfrm>
              <a:off x="3456" y="2544"/>
              <a:ext cx="240" cy="192"/>
            </a:xfrm>
            <a:prstGeom prst="rect">
              <a:avLst/>
            </a:prstGeom>
            <a:noFill/>
            <a:ln w="9525">
              <a:noFill/>
              <a:miter lim="800000"/>
              <a:headEnd/>
              <a:tailEnd/>
            </a:ln>
            <a:effectLst/>
          </p:spPr>
          <p:txBody>
            <a:bodyPr wrap="none">
              <a:spAutoFit/>
            </a:bodyPr>
            <a:lstStyle/>
            <a:p>
              <a:pPr algn="ctr"/>
              <a:r>
                <a:rPr lang="en-US" sz="1400" b="1"/>
                <a:t>3s</a:t>
              </a:r>
            </a:p>
          </p:txBody>
        </p:sp>
        <p:sp>
          <p:nvSpPr>
            <p:cNvPr id="344142" name="Line 78"/>
            <p:cNvSpPr>
              <a:spLocks noChangeShapeType="1"/>
            </p:cNvSpPr>
            <p:nvPr/>
          </p:nvSpPr>
          <p:spPr bwMode="auto">
            <a:xfrm flipV="1">
              <a:off x="3840" y="2592"/>
              <a:ext cx="0" cy="96"/>
            </a:xfrm>
            <a:prstGeom prst="line">
              <a:avLst/>
            </a:prstGeom>
            <a:noFill/>
            <a:ln w="9525">
              <a:solidFill>
                <a:srgbClr val="FF0000"/>
              </a:solidFill>
              <a:round/>
              <a:headEnd/>
              <a:tailEnd type="triangle" w="med" len="med"/>
            </a:ln>
            <a:effectLst/>
          </p:spPr>
          <p:txBody>
            <a:bodyPr wrap="none" anchor="ctr"/>
            <a:lstStyle/>
            <a:p>
              <a:endParaRPr lang="en-US"/>
            </a:p>
          </p:txBody>
        </p:sp>
      </p:grpSp>
      <p:sp>
        <p:nvSpPr>
          <p:cNvPr id="344146" name="Text Box 82"/>
          <p:cNvSpPr txBox="1">
            <a:spLocks noChangeArrowheads="1"/>
          </p:cNvSpPr>
          <p:nvPr/>
        </p:nvSpPr>
        <p:spPr bwMode="auto">
          <a:xfrm>
            <a:off x="4794250" y="2259013"/>
            <a:ext cx="3865563" cy="1919287"/>
          </a:xfrm>
          <a:prstGeom prst="rect">
            <a:avLst/>
          </a:prstGeom>
          <a:noFill/>
          <a:ln w="9525">
            <a:noFill/>
            <a:miter lim="800000"/>
            <a:headEnd/>
            <a:tailEnd/>
          </a:ln>
          <a:effectLst/>
        </p:spPr>
        <p:txBody>
          <a:bodyPr wrap="none">
            <a:spAutoFit/>
          </a:bodyPr>
          <a:lstStyle/>
          <a:p>
            <a:pPr>
              <a:buFontTx/>
              <a:buChar char="•"/>
            </a:pPr>
            <a:r>
              <a:rPr lang="en-US" sz="2400"/>
              <a:t>  Na has a lower IE than Li</a:t>
            </a:r>
          </a:p>
          <a:p>
            <a:pPr>
              <a:buFontTx/>
              <a:buChar char="•"/>
            </a:pPr>
            <a:endParaRPr lang="en-US" sz="800"/>
          </a:p>
          <a:p>
            <a:pPr>
              <a:buFontTx/>
              <a:buChar char="•"/>
            </a:pPr>
            <a:r>
              <a:rPr lang="en-US" sz="2400"/>
              <a:t>  Both are s</a:t>
            </a:r>
            <a:r>
              <a:rPr lang="en-US" sz="2400" baseline="30000"/>
              <a:t>1</a:t>
            </a:r>
          </a:p>
          <a:p>
            <a:pPr>
              <a:buFontTx/>
              <a:buChar char="•"/>
            </a:pPr>
            <a:endParaRPr lang="en-US" sz="800"/>
          </a:p>
          <a:p>
            <a:pPr>
              <a:buFontTx/>
              <a:buChar char="•"/>
            </a:pPr>
            <a:r>
              <a:rPr lang="en-US" sz="2400"/>
              <a:t>  Na has more shielding</a:t>
            </a:r>
          </a:p>
          <a:p>
            <a:pPr>
              <a:buFontTx/>
              <a:buChar char="•"/>
            </a:pPr>
            <a:endParaRPr lang="en-US" sz="800"/>
          </a:p>
          <a:p>
            <a:pPr>
              <a:buFontTx/>
              <a:buChar char="•"/>
            </a:pPr>
            <a:r>
              <a:rPr lang="en-US" sz="2400"/>
              <a:t>  Greater distance</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44121"/>
                                        </p:tgtEl>
                                        <p:attrNameLst>
                                          <p:attrName>style.visibility</p:attrName>
                                        </p:attrNameLst>
                                      </p:cBhvr>
                                      <p:to>
                                        <p:strVal val="visible"/>
                                      </p:to>
                                    </p:set>
                                    <p:anim calcmode="lin" valueType="num">
                                      <p:cBhvr>
                                        <p:cTn id="7" dur="500" fill="hold"/>
                                        <p:tgtEl>
                                          <p:spTgt spid="344121"/>
                                        </p:tgtEl>
                                        <p:attrNameLst>
                                          <p:attrName>ppt_w</p:attrName>
                                        </p:attrNameLst>
                                      </p:cBhvr>
                                      <p:tavLst>
                                        <p:tav tm="0">
                                          <p:val>
                                            <p:fltVal val="0"/>
                                          </p:val>
                                        </p:tav>
                                        <p:tav tm="100000">
                                          <p:val>
                                            <p:strVal val="#ppt_w"/>
                                          </p:val>
                                        </p:tav>
                                      </p:tavLst>
                                    </p:anim>
                                    <p:anim calcmode="lin" valueType="num">
                                      <p:cBhvr>
                                        <p:cTn id="8" dur="500" fill="hold"/>
                                        <p:tgtEl>
                                          <p:spTgt spid="344121"/>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344146">
                                            <p:txEl>
                                              <p:pRg st="0" end="0"/>
                                            </p:txEl>
                                          </p:spTgt>
                                        </p:tgtEl>
                                        <p:attrNameLst>
                                          <p:attrName>style.visibility</p:attrName>
                                        </p:attrNameLst>
                                      </p:cBhvr>
                                      <p:to>
                                        <p:strVal val="visible"/>
                                      </p:to>
                                    </p:set>
                                    <p:animEffect transition="in" filter="wipe(left)">
                                      <p:cBhvr>
                                        <p:cTn id="13" dur="500"/>
                                        <p:tgtEl>
                                          <p:spTgt spid="344146">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344146">
                                            <p:txEl>
                                              <p:pRg st="2" end="2"/>
                                            </p:txEl>
                                          </p:spTgt>
                                        </p:tgtEl>
                                        <p:attrNameLst>
                                          <p:attrName>style.visibility</p:attrName>
                                        </p:attrNameLst>
                                      </p:cBhvr>
                                      <p:to>
                                        <p:strVal val="visible"/>
                                      </p:to>
                                    </p:set>
                                    <p:animEffect transition="in" filter="wipe(left)">
                                      <p:cBhvr>
                                        <p:cTn id="18" dur="500"/>
                                        <p:tgtEl>
                                          <p:spTgt spid="344146">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44146">
                                            <p:txEl>
                                              <p:pRg st="4" end="4"/>
                                            </p:txEl>
                                          </p:spTgt>
                                        </p:tgtEl>
                                        <p:attrNameLst>
                                          <p:attrName>style.visibility</p:attrName>
                                        </p:attrNameLst>
                                      </p:cBhvr>
                                      <p:to>
                                        <p:strVal val="visible"/>
                                      </p:to>
                                    </p:set>
                                    <p:animEffect transition="in" filter="wipe(left)">
                                      <p:cBhvr>
                                        <p:cTn id="23" dur="500"/>
                                        <p:tgtEl>
                                          <p:spTgt spid="34414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44146">
                                            <p:txEl>
                                              <p:pRg st="6" end="6"/>
                                            </p:txEl>
                                          </p:spTgt>
                                        </p:tgtEl>
                                        <p:attrNameLst>
                                          <p:attrName>style.visibility</p:attrName>
                                        </p:attrNameLst>
                                      </p:cBhvr>
                                      <p:to>
                                        <p:strVal val="visible"/>
                                      </p:to>
                                    </p:set>
                                    <p:animEffect transition="in" filter="wipe(left)">
                                      <p:cBhvr>
                                        <p:cTn id="28" dur="500"/>
                                        <p:tgtEl>
                                          <p:spTgt spid="34414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1" name="Text Box 3"/>
          <p:cNvSpPr txBox="1">
            <a:spLocks noChangeArrowheads="1"/>
          </p:cNvSpPr>
          <p:nvPr/>
        </p:nvSpPr>
        <p:spPr bwMode="auto">
          <a:xfrm>
            <a:off x="3432175" y="4433888"/>
            <a:ext cx="552450" cy="366712"/>
          </a:xfrm>
          <a:prstGeom prst="rect">
            <a:avLst/>
          </a:prstGeom>
          <a:noFill/>
          <a:ln w="9525">
            <a:noFill/>
            <a:miter lim="800000"/>
            <a:headEnd/>
            <a:tailEnd/>
          </a:ln>
          <a:effectLst/>
        </p:spPr>
        <p:txBody>
          <a:bodyPr wrap="none">
            <a:spAutoFit/>
          </a:bodyPr>
          <a:lstStyle/>
          <a:p>
            <a:r>
              <a:rPr lang="en-US"/>
              <a:t>8 e</a:t>
            </a:r>
            <a:r>
              <a:rPr lang="en-US" baseline="30000"/>
              <a:t>-</a:t>
            </a:r>
          </a:p>
        </p:txBody>
      </p:sp>
      <p:sp>
        <p:nvSpPr>
          <p:cNvPr id="616450" name="Text Box 2"/>
          <p:cNvSpPr txBox="1">
            <a:spLocks noChangeArrowheads="1"/>
          </p:cNvSpPr>
          <p:nvPr/>
        </p:nvSpPr>
        <p:spPr bwMode="auto">
          <a:xfrm>
            <a:off x="7110413" y="4433888"/>
            <a:ext cx="552450" cy="366712"/>
          </a:xfrm>
          <a:prstGeom prst="rect">
            <a:avLst/>
          </a:prstGeom>
          <a:noFill/>
          <a:ln w="9525">
            <a:noFill/>
            <a:miter lim="800000"/>
            <a:headEnd/>
            <a:tailEnd/>
          </a:ln>
          <a:effectLst/>
        </p:spPr>
        <p:txBody>
          <a:bodyPr wrap="none">
            <a:spAutoFit/>
          </a:bodyPr>
          <a:lstStyle/>
          <a:p>
            <a:r>
              <a:rPr lang="en-US"/>
              <a:t>8 e</a:t>
            </a:r>
            <a:r>
              <a:rPr lang="en-US" baseline="30000"/>
              <a:t>-</a:t>
            </a:r>
          </a:p>
        </p:txBody>
      </p:sp>
      <p:sp>
        <p:nvSpPr>
          <p:cNvPr id="616452" name="Text Box 4"/>
          <p:cNvSpPr txBox="1">
            <a:spLocks noChangeArrowheads="1"/>
          </p:cNvSpPr>
          <p:nvPr/>
        </p:nvSpPr>
        <p:spPr bwMode="auto">
          <a:xfrm>
            <a:off x="7118350" y="4441825"/>
            <a:ext cx="552450" cy="366713"/>
          </a:xfrm>
          <a:prstGeom prst="rect">
            <a:avLst/>
          </a:prstGeom>
          <a:noFill/>
          <a:ln w="9525">
            <a:noFill/>
            <a:miter lim="800000"/>
            <a:headEnd/>
            <a:tailEnd/>
          </a:ln>
          <a:effectLst/>
        </p:spPr>
        <p:txBody>
          <a:bodyPr wrap="none">
            <a:spAutoFit/>
          </a:bodyPr>
          <a:lstStyle/>
          <a:p>
            <a:r>
              <a:rPr lang="en-US"/>
              <a:t>7 e</a:t>
            </a:r>
            <a:r>
              <a:rPr lang="en-US" baseline="30000"/>
              <a:t>-</a:t>
            </a:r>
          </a:p>
        </p:txBody>
      </p:sp>
      <p:sp>
        <p:nvSpPr>
          <p:cNvPr id="616459" name="Text Box 11"/>
          <p:cNvSpPr txBox="1">
            <a:spLocks noChangeArrowheads="1"/>
          </p:cNvSpPr>
          <p:nvPr/>
        </p:nvSpPr>
        <p:spPr bwMode="auto">
          <a:xfrm>
            <a:off x="3435350" y="4437063"/>
            <a:ext cx="552450" cy="366712"/>
          </a:xfrm>
          <a:prstGeom prst="rect">
            <a:avLst/>
          </a:prstGeom>
          <a:noFill/>
          <a:ln w="9525">
            <a:noFill/>
            <a:miter lim="800000"/>
            <a:headEnd/>
            <a:tailEnd/>
          </a:ln>
          <a:effectLst/>
        </p:spPr>
        <p:txBody>
          <a:bodyPr wrap="none">
            <a:spAutoFit/>
          </a:bodyPr>
          <a:lstStyle/>
          <a:p>
            <a:r>
              <a:rPr lang="en-US"/>
              <a:t>6 e</a:t>
            </a:r>
            <a:r>
              <a:rPr lang="en-US" baseline="30000"/>
              <a:t>-</a:t>
            </a:r>
          </a:p>
        </p:txBody>
      </p:sp>
      <p:sp>
        <p:nvSpPr>
          <p:cNvPr id="616453" name="Oval 5"/>
          <p:cNvSpPr>
            <a:spLocks noChangeArrowheads="1"/>
          </p:cNvSpPr>
          <p:nvPr/>
        </p:nvSpPr>
        <p:spPr bwMode="auto">
          <a:xfrm>
            <a:off x="1838325" y="4346575"/>
            <a:ext cx="1784350" cy="1784350"/>
          </a:xfrm>
          <a:prstGeom prst="ellipse">
            <a:avLst/>
          </a:prstGeom>
          <a:noFill/>
          <a:ln w="19050">
            <a:solidFill>
              <a:schemeClr val="tx1"/>
            </a:solidFill>
            <a:round/>
            <a:headEnd/>
            <a:tailEnd/>
          </a:ln>
          <a:effectLst/>
        </p:spPr>
        <p:txBody>
          <a:bodyPr wrap="none" anchor="ctr"/>
          <a:lstStyle/>
          <a:p>
            <a:endParaRPr lang="en-US"/>
          </a:p>
        </p:txBody>
      </p:sp>
      <p:sp>
        <p:nvSpPr>
          <p:cNvPr id="616454" name="Oval 6"/>
          <p:cNvSpPr>
            <a:spLocks noChangeAspect="1" noChangeArrowheads="1"/>
          </p:cNvSpPr>
          <p:nvPr/>
        </p:nvSpPr>
        <p:spPr bwMode="auto">
          <a:xfrm>
            <a:off x="2501900" y="5021263"/>
            <a:ext cx="447675" cy="447675"/>
          </a:xfrm>
          <a:prstGeom prst="ellipse">
            <a:avLst/>
          </a:prstGeom>
          <a:noFill/>
          <a:ln w="19050">
            <a:solidFill>
              <a:schemeClr val="tx1"/>
            </a:solidFill>
            <a:round/>
            <a:headEnd/>
            <a:tailEnd/>
          </a:ln>
          <a:effectLst/>
        </p:spPr>
        <p:txBody>
          <a:bodyPr wrap="none" anchor="ctr"/>
          <a:lstStyle/>
          <a:p>
            <a:pPr algn="ctr"/>
            <a:r>
              <a:rPr lang="en-US"/>
              <a:t>8+</a:t>
            </a:r>
          </a:p>
        </p:txBody>
      </p:sp>
      <p:sp>
        <p:nvSpPr>
          <p:cNvPr id="616455" name="Oval 7"/>
          <p:cNvSpPr>
            <a:spLocks noChangeArrowheads="1"/>
          </p:cNvSpPr>
          <p:nvPr/>
        </p:nvSpPr>
        <p:spPr bwMode="auto">
          <a:xfrm>
            <a:off x="5502275" y="4365625"/>
            <a:ext cx="1784350" cy="1784350"/>
          </a:xfrm>
          <a:prstGeom prst="ellipse">
            <a:avLst/>
          </a:prstGeom>
          <a:noFill/>
          <a:ln w="19050">
            <a:solidFill>
              <a:schemeClr val="tx1"/>
            </a:solidFill>
            <a:round/>
            <a:headEnd/>
            <a:tailEnd/>
          </a:ln>
          <a:effectLst/>
        </p:spPr>
        <p:txBody>
          <a:bodyPr wrap="none" anchor="ctr"/>
          <a:lstStyle/>
          <a:p>
            <a:endParaRPr lang="en-US"/>
          </a:p>
        </p:txBody>
      </p:sp>
      <p:sp>
        <p:nvSpPr>
          <p:cNvPr id="616456" name="Oval 8"/>
          <p:cNvSpPr>
            <a:spLocks noChangeAspect="1" noChangeArrowheads="1"/>
          </p:cNvSpPr>
          <p:nvPr/>
        </p:nvSpPr>
        <p:spPr bwMode="auto">
          <a:xfrm>
            <a:off x="6165850" y="5040313"/>
            <a:ext cx="447675" cy="447675"/>
          </a:xfrm>
          <a:prstGeom prst="ellipse">
            <a:avLst/>
          </a:prstGeom>
          <a:noFill/>
          <a:ln w="19050">
            <a:solidFill>
              <a:schemeClr val="tx1"/>
            </a:solidFill>
            <a:round/>
            <a:headEnd/>
            <a:tailEnd/>
          </a:ln>
          <a:effectLst/>
        </p:spPr>
        <p:txBody>
          <a:bodyPr wrap="none" anchor="ctr"/>
          <a:lstStyle/>
          <a:p>
            <a:pPr algn="ctr"/>
            <a:r>
              <a:rPr lang="en-US"/>
              <a:t>9+</a:t>
            </a:r>
          </a:p>
        </p:txBody>
      </p:sp>
      <p:sp>
        <p:nvSpPr>
          <p:cNvPr id="616457" name="Text Box 9"/>
          <p:cNvSpPr txBox="1">
            <a:spLocks noChangeArrowheads="1"/>
          </p:cNvSpPr>
          <p:nvPr/>
        </p:nvSpPr>
        <p:spPr bwMode="auto">
          <a:xfrm>
            <a:off x="1287463" y="1162050"/>
            <a:ext cx="3013075" cy="366713"/>
          </a:xfrm>
          <a:prstGeom prst="rect">
            <a:avLst/>
          </a:prstGeom>
          <a:noFill/>
          <a:ln w="9525">
            <a:noFill/>
            <a:miter lim="800000"/>
            <a:headEnd/>
            <a:tailEnd/>
          </a:ln>
          <a:effectLst/>
        </p:spPr>
        <p:txBody>
          <a:bodyPr wrap="none">
            <a:spAutoFit/>
          </a:bodyPr>
          <a:lstStyle/>
          <a:p>
            <a:r>
              <a:rPr lang="en-US"/>
              <a:t>Oxygen atom  =  [He]2s</a:t>
            </a:r>
            <a:r>
              <a:rPr lang="en-US" baseline="30000"/>
              <a:t>2</a:t>
            </a:r>
            <a:r>
              <a:rPr lang="en-US"/>
              <a:t>2p</a:t>
            </a:r>
            <a:r>
              <a:rPr lang="en-US" baseline="30000"/>
              <a:t>4</a:t>
            </a:r>
          </a:p>
        </p:txBody>
      </p:sp>
      <p:sp>
        <p:nvSpPr>
          <p:cNvPr id="616458" name="Text Box 10"/>
          <p:cNvSpPr txBox="1">
            <a:spLocks noChangeArrowheads="1"/>
          </p:cNvSpPr>
          <p:nvPr/>
        </p:nvSpPr>
        <p:spPr bwMode="auto">
          <a:xfrm>
            <a:off x="5062538" y="1158875"/>
            <a:ext cx="3114675" cy="366713"/>
          </a:xfrm>
          <a:prstGeom prst="rect">
            <a:avLst/>
          </a:prstGeom>
          <a:noFill/>
          <a:ln w="9525">
            <a:noFill/>
            <a:miter lim="800000"/>
            <a:headEnd/>
            <a:tailEnd/>
          </a:ln>
          <a:effectLst/>
        </p:spPr>
        <p:txBody>
          <a:bodyPr wrap="none">
            <a:spAutoFit/>
          </a:bodyPr>
          <a:lstStyle/>
          <a:p>
            <a:r>
              <a:rPr lang="en-US"/>
              <a:t>Fluorine atom  =  [He] 2s</a:t>
            </a:r>
            <a:r>
              <a:rPr lang="en-US" baseline="30000"/>
              <a:t>2</a:t>
            </a:r>
            <a:r>
              <a:rPr lang="en-US"/>
              <a:t>2p</a:t>
            </a:r>
            <a:r>
              <a:rPr lang="en-US" baseline="30000"/>
              <a:t>5</a:t>
            </a:r>
          </a:p>
        </p:txBody>
      </p:sp>
      <p:sp>
        <p:nvSpPr>
          <p:cNvPr id="616460" name="Text Box 12"/>
          <p:cNvSpPr txBox="1">
            <a:spLocks noChangeArrowheads="1"/>
          </p:cNvSpPr>
          <p:nvPr/>
        </p:nvSpPr>
        <p:spPr bwMode="auto">
          <a:xfrm>
            <a:off x="1284288" y="3136900"/>
            <a:ext cx="2973387" cy="641350"/>
          </a:xfrm>
          <a:prstGeom prst="rect">
            <a:avLst/>
          </a:prstGeom>
          <a:noFill/>
          <a:ln w="9525">
            <a:noFill/>
            <a:miter lim="800000"/>
            <a:headEnd/>
            <a:tailEnd/>
          </a:ln>
          <a:effectLst/>
        </p:spPr>
        <p:txBody>
          <a:bodyPr wrap="none">
            <a:spAutoFit/>
          </a:bodyPr>
          <a:lstStyle/>
          <a:p>
            <a:r>
              <a:rPr lang="en-US"/>
              <a:t>Oxygen ion  =  O</a:t>
            </a:r>
            <a:r>
              <a:rPr lang="en-US" baseline="30000"/>
              <a:t>2-</a:t>
            </a:r>
            <a:r>
              <a:rPr lang="en-US"/>
              <a:t>  </a:t>
            </a:r>
            <a:r>
              <a:rPr lang="en-US">
                <a:cs typeface="Arial" charset="0"/>
              </a:rPr>
              <a:t>≡</a:t>
            </a:r>
            <a:r>
              <a:rPr lang="en-US"/>
              <a:t>  [Ne]  </a:t>
            </a:r>
          </a:p>
          <a:p>
            <a:r>
              <a:rPr lang="en-US"/>
              <a:t>              1s</a:t>
            </a:r>
            <a:r>
              <a:rPr lang="en-US" baseline="30000"/>
              <a:t>2</a:t>
            </a:r>
            <a:r>
              <a:rPr lang="en-US"/>
              <a:t>2s</a:t>
            </a:r>
            <a:r>
              <a:rPr lang="en-US" baseline="30000"/>
              <a:t>2</a:t>
            </a:r>
            <a:r>
              <a:rPr lang="en-US"/>
              <a:t>2p</a:t>
            </a:r>
            <a:r>
              <a:rPr lang="en-US" baseline="30000"/>
              <a:t>6</a:t>
            </a:r>
          </a:p>
        </p:txBody>
      </p:sp>
      <p:sp>
        <p:nvSpPr>
          <p:cNvPr id="616461" name="Text Box 13"/>
          <p:cNvSpPr txBox="1">
            <a:spLocks noChangeArrowheads="1"/>
          </p:cNvSpPr>
          <p:nvPr/>
        </p:nvSpPr>
        <p:spPr bwMode="auto">
          <a:xfrm>
            <a:off x="5059363" y="3144838"/>
            <a:ext cx="2846387" cy="641350"/>
          </a:xfrm>
          <a:prstGeom prst="rect">
            <a:avLst/>
          </a:prstGeom>
          <a:noFill/>
          <a:ln w="9525">
            <a:noFill/>
            <a:miter lim="800000"/>
            <a:headEnd/>
            <a:tailEnd/>
          </a:ln>
          <a:effectLst/>
        </p:spPr>
        <p:txBody>
          <a:bodyPr wrap="none">
            <a:spAutoFit/>
          </a:bodyPr>
          <a:lstStyle/>
          <a:p>
            <a:r>
              <a:rPr lang="en-US"/>
              <a:t>Fluorine ion  =  F</a:t>
            </a:r>
            <a:r>
              <a:rPr lang="en-US" baseline="30000"/>
              <a:t>1-</a:t>
            </a:r>
            <a:r>
              <a:rPr lang="en-US"/>
              <a:t> ≡  [Ne] </a:t>
            </a:r>
          </a:p>
          <a:p>
            <a:r>
              <a:rPr lang="en-US"/>
              <a:t>              1s</a:t>
            </a:r>
            <a:r>
              <a:rPr lang="en-US" baseline="30000"/>
              <a:t>2</a:t>
            </a:r>
            <a:r>
              <a:rPr lang="en-US"/>
              <a:t>2s</a:t>
            </a:r>
            <a:r>
              <a:rPr lang="en-US" baseline="30000"/>
              <a:t>2</a:t>
            </a:r>
            <a:r>
              <a:rPr lang="en-US"/>
              <a:t>2p</a:t>
            </a:r>
            <a:r>
              <a:rPr lang="en-US" baseline="30000"/>
              <a:t>6</a:t>
            </a:r>
          </a:p>
        </p:txBody>
      </p:sp>
      <p:sp>
        <p:nvSpPr>
          <p:cNvPr id="616462" name="Text Box 14"/>
          <p:cNvSpPr txBox="1">
            <a:spLocks noChangeArrowheads="1"/>
          </p:cNvSpPr>
          <p:nvPr/>
        </p:nvSpPr>
        <p:spPr bwMode="auto">
          <a:xfrm>
            <a:off x="1554163" y="1517650"/>
            <a:ext cx="762000" cy="915988"/>
          </a:xfrm>
          <a:prstGeom prst="rect">
            <a:avLst/>
          </a:prstGeom>
          <a:noFill/>
          <a:ln w="9525">
            <a:noFill/>
            <a:miter lim="800000"/>
            <a:headEnd/>
            <a:tailEnd/>
          </a:ln>
          <a:effectLst/>
        </p:spPr>
        <p:txBody>
          <a:bodyPr wrap="none">
            <a:spAutoFit/>
          </a:bodyPr>
          <a:lstStyle/>
          <a:p>
            <a:r>
              <a:rPr lang="en-US"/>
              <a:t>p =  8</a:t>
            </a:r>
          </a:p>
          <a:p>
            <a:r>
              <a:rPr lang="en-US"/>
              <a:t>n =  8</a:t>
            </a:r>
          </a:p>
          <a:p>
            <a:r>
              <a:rPr lang="en-US"/>
              <a:t>e =  8</a:t>
            </a:r>
          </a:p>
        </p:txBody>
      </p:sp>
      <p:sp>
        <p:nvSpPr>
          <p:cNvPr id="616463" name="Text Box 15"/>
          <p:cNvSpPr txBox="1">
            <a:spLocks noChangeArrowheads="1"/>
          </p:cNvSpPr>
          <p:nvPr/>
        </p:nvSpPr>
        <p:spPr bwMode="auto">
          <a:xfrm>
            <a:off x="1814513" y="2486025"/>
            <a:ext cx="2035175" cy="366713"/>
          </a:xfrm>
          <a:prstGeom prst="rect">
            <a:avLst/>
          </a:prstGeom>
          <a:noFill/>
          <a:ln w="9525">
            <a:noFill/>
            <a:miter lim="800000"/>
            <a:headEnd/>
            <a:tailEnd/>
          </a:ln>
          <a:effectLst/>
        </p:spPr>
        <p:txBody>
          <a:bodyPr wrap="none">
            <a:spAutoFit/>
          </a:bodyPr>
          <a:lstStyle/>
          <a:p>
            <a:r>
              <a:rPr lang="en-US" b="1">
                <a:solidFill>
                  <a:schemeClr val="accent2"/>
                </a:solidFill>
              </a:rPr>
              <a:t>O  +  2 e</a:t>
            </a:r>
            <a:r>
              <a:rPr lang="en-US" b="1" baseline="30000">
                <a:solidFill>
                  <a:schemeClr val="accent2"/>
                </a:solidFill>
              </a:rPr>
              <a:t>-</a:t>
            </a:r>
            <a:r>
              <a:rPr lang="en-US" b="1">
                <a:solidFill>
                  <a:schemeClr val="accent2"/>
                </a:solidFill>
              </a:rPr>
              <a:t>   </a:t>
            </a:r>
            <a:r>
              <a:rPr lang="en-US" b="1">
                <a:solidFill>
                  <a:schemeClr val="accent2"/>
                </a:solidFill>
                <a:sym typeface="Wingdings" pitchFamily="2" charset="2"/>
              </a:rPr>
              <a:t>   O</a:t>
            </a:r>
            <a:r>
              <a:rPr lang="en-US" b="1" baseline="30000">
                <a:solidFill>
                  <a:schemeClr val="accent2"/>
                </a:solidFill>
                <a:sym typeface="Wingdings" pitchFamily="2" charset="2"/>
              </a:rPr>
              <a:t>2-</a:t>
            </a:r>
            <a:endParaRPr lang="en-US" b="1">
              <a:solidFill>
                <a:schemeClr val="accent2"/>
              </a:solidFill>
            </a:endParaRPr>
          </a:p>
        </p:txBody>
      </p:sp>
      <p:sp>
        <p:nvSpPr>
          <p:cNvPr id="616464" name="Text Box 16"/>
          <p:cNvSpPr txBox="1">
            <a:spLocks noChangeArrowheads="1"/>
          </p:cNvSpPr>
          <p:nvPr/>
        </p:nvSpPr>
        <p:spPr bwMode="auto">
          <a:xfrm>
            <a:off x="5218113" y="1514475"/>
            <a:ext cx="889000" cy="915988"/>
          </a:xfrm>
          <a:prstGeom prst="rect">
            <a:avLst/>
          </a:prstGeom>
          <a:noFill/>
          <a:ln w="9525">
            <a:noFill/>
            <a:miter lim="800000"/>
            <a:headEnd/>
            <a:tailEnd/>
          </a:ln>
          <a:effectLst/>
        </p:spPr>
        <p:txBody>
          <a:bodyPr wrap="none">
            <a:spAutoFit/>
          </a:bodyPr>
          <a:lstStyle/>
          <a:p>
            <a:r>
              <a:rPr lang="en-US"/>
              <a:t>p =  9</a:t>
            </a:r>
          </a:p>
          <a:p>
            <a:r>
              <a:rPr lang="en-US"/>
              <a:t>n =  10</a:t>
            </a:r>
          </a:p>
          <a:p>
            <a:r>
              <a:rPr lang="en-US"/>
              <a:t>e =  9</a:t>
            </a:r>
          </a:p>
        </p:txBody>
      </p:sp>
      <p:sp>
        <p:nvSpPr>
          <p:cNvPr id="616465" name="Text Box 17"/>
          <p:cNvSpPr txBox="1">
            <a:spLocks noChangeArrowheads="1"/>
          </p:cNvSpPr>
          <p:nvPr/>
        </p:nvSpPr>
        <p:spPr bwMode="auto">
          <a:xfrm>
            <a:off x="5478463" y="2482850"/>
            <a:ext cx="1768475" cy="366713"/>
          </a:xfrm>
          <a:prstGeom prst="rect">
            <a:avLst/>
          </a:prstGeom>
          <a:noFill/>
          <a:ln w="9525">
            <a:noFill/>
            <a:miter lim="800000"/>
            <a:headEnd/>
            <a:tailEnd/>
          </a:ln>
          <a:effectLst/>
        </p:spPr>
        <p:txBody>
          <a:bodyPr wrap="none">
            <a:spAutoFit/>
          </a:bodyPr>
          <a:lstStyle/>
          <a:p>
            <a:r>
              <a:rPr lang="en-US" b="1">
                <a:solidFill>
                  <a:schemeClr val="accent2"/>
                </a:solidFill>
              </a:rPr>
              <a:t>F  +   e</a:t>
            </a:r>
            <a:r>
              <a:rPr lang="en-US" b="1" baseline="30000">
                <a:solidFill>
                  <a:schemeClr val="accent2"/>
                </a:solidFill>
              </a:rPr>
              <a:t>-</a:t>
            </a:r>
            <a:r>
              <a:rPr lang="en-US" b="1">
                <a:solidFill>
                  <a:schemeClr val="accent2"/>
                </a:solidFill>
              </a:rPr>
              <a:t>  </a:t>
            </a:r>
            <a:r>
              <a:rPr lang="en-US" b="1">
                <a:solidFill>
                  <a:schemeClr val="accent2"/>
                </a:solidFill>
                <a:sym typeface="Wingdings" pitchFamily="2" charset="2"/>
              </a:rPr>
              <a:t>   F</a:t>
            </a:r>
            <a:r>
              <a:rPr lang="en-US" b="1" baseline="30000">
                <a:solidFill>
                  <a:schemeClr val="accent2"/>
                </a:solidFill>
                <a:sym typeface="Wingdings" pitchFamily="2" charset="2"/>
              </a:rPr>
              <a:t>1-</a:t>
            </a:r>
            <a:endParaRPr lang="en-US" b="1">
              <a:solidFill>
                <a:schemeClr val="accent2"/>
              </a:solidFill>
            </a:endParaRPr>
          </a:p>
        </p:txBody>
      </p:sp>
      <p:sp>
        <p:nvSpPr>
          <p:cNvPr id="616466" name="Text Box 18"/>
          <p:cNvSpPr txBox="1">
            <a:spLocks noChangeArrowheads="1"/>
          </p:cNvSpPr>
          <p:nvPr/>
        </p:nvSpPr>
        <p:spPr bwMode="auto">
          <a:xfrm>
            <a:off x="4111625" y="4475163"/>
            <a:ext cx="896938" cy="1555750"/>
          </a:xfrm>
          <a:prstGeom prst="rect">
            <a:avLst/>
          </a:prstGeom>
          <a:noFill/>
          <a:ln w="9525">
            <a:noFill/>
            <a:miter lim="800000"/>
            <a:headEnd/>
            <a:tailEnd/>
          </a:ln>
          <a:effectLst/>
        </p:spPr>
        <p:txBody>
          <a:bodyPr wrap="none">
            <a:spAutoFit/>
          </a:bodyPr>
          <a:lstStyle/>
          <a:p>
            <a:r>
              <a:rPr lang="en-US" sz="9600"/>
              <a:t>&lt;</a:t>
            </a:r>
          </a:p>
        </p:txBody>
      </p:sp>
      <p:sp>
        <p:nvSpPr>
          <p:cNvPr id="616467" name="Oval 19"/>
          <p:cNvSpPr>
            <a:spLocks noChangeAspect="1" noChangeArrowheads="1"/>
          </p:cNvSpPr>
          <p:nvPr/>
        </p:nvSpPr>
        <p:spPr bwMode="auto">
          <a:xfrm>
            <a:off x="5632450" y="4495800"/>
            <a:ext cx="1517650" cy="1517650"/>
          </a:xfrm>
          <a:prstGeom prst="ellipse">
            <a:avLst/>
          </a:prstGeom>
          <a:noFill/>
          <a:ln w="19050">
            <a:solidFill>
              <a:schemeClr val="tx1"/>
            </a:solidFill>
            <a:round/>
            <a:headEnd/>
            <a:tailEnd/>
          </a:ln>
          <a:effectLst/>
        </p:spPr>
        <p:txBody>
          <a:bodyPr wrap="none" anchor="ctr"/>
          <a:lstStyle/>
          <a:p>
            <a:endParaRPr lang="en-US"/>
          </a:p>
        </p:txBody>
      </p:sp>
      <p:sp>
        <p:nvSpPr>
          <p:cNvPr id="616468" name="AutoShape 20">
            <a:hlinkClick r:id="rId3" action="ppaction://hlinksldjump" highlightClick="1"/>
            <a:hlinkHover r:id="rId3" action="ppaction://hlinksldjump"/>
          </p:cNvPr>
          <p:cNvSpPr>
            <a:spLocks noChangeArrowheads="1"/>
          </p:cNvSpPr>
          <p:nvPr/>
        </p:nvSpPr>
        <p:spPr bwMode="auto">
          <a:xfrm>
            <a:off x="8359775" y="6303963"/>
            <a:ext cx="569913" cy="387350"/>
          </a:xfrm>
          <a:prstGeom prst="actionButtonBackPrevious">
            <a:avLst/>
          </a:prstGeom>
          <a:solidFill>
            <a:schemeClr val="bg1"/>
          </a:solidFill>
          <a:ln w="9525">
            <a:noFill/>
            <a:miter lim="800000"/>
            <a:headEnd/>
            <a:tailEnd/>
          </a:ln>
          <a:effectLst/>
        </p:spPr>
        <p:txBody>
          <a:bodyPr wrap="none" anchor="ctr"/>
          <a:lstStyle/>
          <a:p>
            <a:endParaRPr lang="en-US"/>
          </a:p>
        </p:txBody>
      </p:sp>
      <p:sp>
        <p:nvSpPr>
          <p:cNvPr id="616469" name="Text Box 21"/>
          <p:cNvSpPr txBox="1">
            <a:spLocks noChangeArrowheads="1"/>
          </p:cNvSpPr>
          <p:nvPr/>
        </p:nvSpPr>
        <p:spPr bwMode="auto">
          <a:xfrm>
            <a:off x="1092200" y="3128963"/>
            <a:ext cx="1516063" cy="366712"/>
          </a:xfrm>
          <a:prstGeom prst="rect">
            <a:avLst/>
          </a:prstGeom>
          <a:solidFill>
            <a:schemeClr val="bg1"/>
          </a:solidFill>
          <a:ln w="9525">
            <a:noFill/>
            <a:miter lim="800000"/>
            <a:headEnd/>
            <a:tailEnd/>
          </a:ln>
          <a:effectLst/>
        </p:spPr>
        <p:txBody>
          <a:bodyPr>
            <a:spAutoFit/>
          </a:bodyPr>
          <a:lstStyle/>
          <a:p>
            <a:pPr algn="r"/>
            <a:r>
              <a:rPr lang="en-US"/>
              <a:t>Oxide ion</a:t>
            </a:r>
          </a:p>
        </p:txBody>
      </p:sp>
      <p:sp>
        <p:nvSpPr>
          <p:cNvPr id="616470" name="Text Box 22"/>
          <p:cNvSpPr txBox="1">
            <a:spLocks noChangeArrowheads="1"/>
          </p:cNvSpPr>
          <p:nvPr/>
        </p:nvSpPr>
        <p:spPr bwMode="auto">
          <a:xfrm>
            <a:off x="4913313" y="3140075"/>
            <a:ext cx="1516062" cy="366713"/>
          </a:xfrm>
          <a:prstGeom prst="rect">
            <a:avLst/>
          </a:prstGeom>
          <a:solidFill>
            <a:schemeClr val="bg1"/>
          </a:solidFill>
          <a:ln w="9525">
            <a:noFill/>
            <a:miter lim="800000"/>
            <a:headEnd/>
            <a:tailEnd/>
          </a:ln>
          <a:effectLst/>
        </p:spPr>
        <p:txBody>
          <a:bodyPr>
            <a:spAutoFit/>
          </a:bodyPr>
          <a:lstStyle/>
          <a:p>
            <a:pPr algn="r"/>
            <a:r>
              <a:rPr lang="en-US"/>
              <a:t>Fluoride 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16462"/>
                                        </p:tgtEl>
                                        <p:attrNameLst>
                                          <p:attrName>style.visibility</p:attrName>
                                        </p:attrNameLst>
                                      </p:cBhvr>
                                      <p:to>
                                        <p:strVal val="visible"/>
                                      </p:to>
                                    </p:set>
                                    <p:animEffect transition="in" filter="fade">
                                      <p:cBhvr>
                                        <p:cTn id="7" dur="1000"/>
                                        <p:tgtEl>
                                          <p:spTgt spid="616462"/>
                                        </p:tgtEl>
                                      </p:cBhvr>
                                    </p:animEffect>
                                    <p:anim calcmode="lin" valueType="num">
                                      <p:cBhvr>
                                        <p:cTn id="8" dur="1000" fill="hold"/>
                                        <p:tgtEl>
                                          <p:spTgt spid="616462"/>
                                        </p:tgtEl>
                                        <p:attrNameLst>
                                          <p:attrName>ppt_x</p:attrName>
                                        </p:attrNameLst>
                                      </p:cBhvr>
                                      <p:tavLst>
                                        <p:tav tm="0">
                                          <p:val>
                                            <p:strVal val="#ppt_x"/>
                                          </p:val>
                                        </p:tav>
                                        <p:tav tm="100000">
                                          <p:val>
                                            <p:strVal val="#ppt_x"/>
                                          </p:val>
                                        </p:tav>
                                      </p:tavLst>
                                    </p:anim>
                                    <p:anim calcmode="lin" valueType="num">
                                      <p:cBhvr>
                                        <p:cTn id="9" dur="1000" fill="hold"/>
                                        <p:tgtEl>
                                          <p:spTgt spid="61646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616464"/>
                                        </p:tgtEl>
                                        <p:attrNameLst>
                                          <p:attrName>style.visibility</p:attrName>
                                        </p:attrNameLst>
                                      </p:cBhvr>
                                      <p:to>
                                        <p:strVal val="visible"/>
                                      </p:to>
                                    </p:set>
                                    <p:animEffect transition="in" filter="fade">
                                      <p:cBhvr>
                                        <p:cTn id="14" dur="1000"/>
                                        <p:tgtEl>
                                          <p:spTgt spid="616464"/>
                                        </p:tgtEl>
                                      </p:cBhvr>
                                    </p:animEffect>
                                    <p:anim calcmode="lin" valueType="num">
                                      <p:cBhvr>
                                        <p:cTn id="15" dur="1000" fill="hold"/>
                                        <p:tgtEl>
                                          <p:spTgt spid="616464"/>
                                        </p:tgtEl>
                                        <p:attrNameLst>
                                          <p:attrName>ppt_x</p:attrName>
                                        </p:attrNameLst>
                                      </p:cBhvr>
                                      <p:tavLst>
                                        <p:tav tm="0">
                                          <p:val>
                                            <p:strVal val="#ppt_x"/>
                                          </p:val>
                                        </p:tav>
                                        <p:tav tm="100000">
                                          <p:val>
                                            <p:strVal val="#ppt_x"/>
                                          </p:val>
                                        </p:tav>
                                      </p:tavLst>
                                    </p:anim>
                                    <p:anim calcmode="lin" valueType="num">
                                      <p:cBhvr>
                                        <p:cTn id="16" dur="1000" fill="hold"/>
                                        <p:tgtEl>
                                          <p:spTgt spid="61646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0" presetClass="entr" presetSubtype="0" fill="hold" grpId="0" nodeType="clickEffect">
                                  <p:stCondLst>
                                    <p:cond delay="0"/>
                                  </p:stCondLst>
                                  <p:iterate type="lt">
                                    <p:tmPct val="10000"/>
                                  </p:iterate>
                                  <p:childTnLst>
                                    <p:set>
                                      <p:cBhvr>
                                        <p:cTn id="20" dur="1" fill="hold">
                                          <p:stCondLst>
                                            <p:cond delay="0"/>
                                          </p:stCondLst>
                                        </p:cTn>
                                        <p:tgtEl>
                                          <p:spTgt spid="616463"/>
                                        </p:tgtEl>
                                        <p:attrNameLst>
                                          <p:attrName>style.visibility</p:attrName>
                                        </p:attrNameLst>
                                      </p:cBhvr>
                                      <p:to>
                                        <p:strVal val="visible"/>
                                      </p:to>
                                    </p:set>
                                    <p:animEffect transition="in" filter="fade">
                                      <p:cBhvr>
                                        <p:cTn id="21" dur="1000"/>
                                        <p:tgtEl>
                                          <p:spTgt spid="616463"/>
                                        </p:tgtEl>
                                      </p:cBhvr>
                                    </p:animEffect>
                                    <p:anim calcmode="lin" valueType="num">
                                      <p:cBhvr>
                                        <p:cTn id="22" dur="1000" fill="hold"/>
                                        <p:tgtEl>
                                          <p:spTgt spid="616463"/>
                                        </p:tgtEl>
                                        <p:attrNameLst>
                                          <p:attrName>ppt_x</p:attrName>
                                        </p:attrNameLst>
                                      </p:cBhvr>
                                      <p:tavLst>
                                        <p:tav tm="0">
                                          <p:val>
                                            <p:strVal val="#ppt_x-.1"/>
                                          </p:val>
                                        </p:tav>
                                        <p:tav tm="100000">
                                          <p:val>
                                            <p:strVal val="#ppt_x"/>
                                          </p:val>
                                        </p:tav>
                                      </p:tavLst>
                                    </p:anim>
                                    <p:anim calcmode="lin" valueType="num">
                                      <p:cBhvr>
                                        <p:cTn id="23" dur="1000" fill="hold"/>
                                        <p:tgtEl>
                                          <p:spTgt spid="616463"/>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0" presetClass="entr" presetSubtype="0" fill="hold" grpId="0" nodeType="clickEffect">
                                  <p:stCondLst>
                                    <p:cond delay="0"/>
                                  </p:stCondLst>
                                  <p:iterate type="lt">
                                    <p:tmPct val="10000"/>
                                  </p:iterate>
                                  <p:childTnLst>
                                    <p:set>
                                      <p:cBhvr>
                                        <p:cTn id="27" dur="1" fill="hold">
                                          <p:stCondLst>
                                            <p:cond delay="0"/>
                                          </p:stCondLst>
                                        </p:cTn>
                                        <p:tgtEl>
                                          <p:spTgt spid="616465"/>
                                        </p:tgtEl>
                                        <p:attrNameLst>
                                          <p:attrName>style.visibility</p:attrName>
                                        </p:attrNameLst>
                                      </p:cBhvr>
                                      <p:to>
                                        <p:strVal val="visible"/>
                                      </p:to>
                                    </p:set>
                                    <p:animEffect transition="in" filter="fade">
                                      <p:cBhvr>
                                        <p:cTn id="28" dur="1000"/>
                                        <p:tgtEl>
                                          <p:spTgt spid="616465"/>
                                        </p:tgtEl>
                                      </p:cBhvr>
                                    </p:animEffect>
                                    <p:anim calcmode="lin" valueType="num">
                                      <p:cBhvr>
                                        <p:cTn id="29" dur="1000" fill="hold"/>
                                        <p:tgtEl>
                                          <p:spTgt spid="616465"/>
                                        </p:tgtEl>
                                        <p:attrNameLst>
                                          <p:attrName>ppt_x</p:attrName>
                                        </p:attrNameLst>
                                      </p:cBhvr>
                                      <p:tavLst>
                                        <p:tav tm="0">
                                          <p:val>
                                            <p:strVal val="#ppt_x-.1"/>
                                          </p:val>
                                        </p:tav>
                                        <p:tav tm="100000">
                                          <p:val>
                                            <p:strVal val="#ppt_x"/>
                                          </p:val>
                                        </p:tav>
                                      </p:tavLst>
                                    </p:anim>
                                    <p:anim calcmode="lin" valueType="num">
                                      <p:cBhvr>
                                        <p:cTn id="30" dur="1000" fill="hold"/>
                                        <p:tgtEl>
                                          <p:spTgt spid="61646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16460"/>
                                        </p:tgtEl>
                                        <p:attrNameLst>
                                          <p:attrName>style.visibility</p:attrName>
                                        </p:attrNameLst>
                                      </p:cBhvr>
                                      <p:to>
                                        <p:strVal val="visible"/>
                                      </p:to>
                                    </p:set>
                                    <p:animEffect transition="in" filter="dissolve">
                                      <p:cBhvr>
                                        <p:cTn id="35" dur="500"/>
                                        <p:tgtEl>
                                          <p:spTgt spid="616460"/>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616461"/>
                                        </p:tgtEl>
                                        <p:attrNameLst>
                                          <p:attrName>style.visibility</p:attrName>
                                        </p:attrNameLst>
                                      </p:cBhvr>
                                      <p:to>
                                        <p:strVal val="visible"/>
                                      </p:to>
                                    </p:set>
                                    <p:animEffect transition="in" filter="dissolve">
                                      <p:cBhvr>
                                        <p:cTn id="40" dur="500"/>
                                        <p:tgtEl>
                                          <p:spTgt spid="616461"/>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0" nodeType="clickEffect">
                                  <p:stCondLst>
                                    <p:cond delay="0"/>
                                  </p:stCondLst>
                                  <p:childTnLst>
                                    <p:animEffect transition="out" filter="dissolve">
                                      <p:cBhvr>
                                        <p:cTn id="44" dur="500"/>
                                        <p:tgtEl>
                                          <p:spTgt spid="616459"/>
                                        </p:tgtEl>
                                      </p:cBhvr>
                                    </p:animEffect>
                                    <p:set>
                                      <p:cBhvr>
                                        <p:cTn id="45" dur="1" fill="hold">
                                          <p:stCondLst>
                                            <p:cond delay="499"/>
                                          </p:stCondLst>
                                        </p:cTn>
                                        <p:tgtEl>
                                          <p:spTgt spid="616459"/>
                                        </p:tgtEl>
                                        <p:attrNameLst>
                                          <p:attrName>style.visibility</p:attrName>
                                        </p:attrNameLst>
                                      </p:cBhvr>
                                      <p:to>
                                        <p:strVal val="hidden"/>
                                      </p:to>
                                    </p:set>
                                  </p:childTnLst>
                                </p:cTn>
                              </p:par>
                              <p:par>
                                <p:cTn id="46" presetID="9" presetClass="entr" presetSubtype="0" fill="hold" grpId="0" nodeType="withEffect">
                                  <p:stCondLst>
                                    <p:cond delay="0"/>
                                  </p:stCondLst>
                                  <p:childTnLst>
                                    <p:set>
                                      <p:cBhvr>
                                        <p:cTn id="47" dur="1" fill="hold">
                                          <p:stCondLst>
                                            <p:cond delay="0"/>
                                          </p:stCondLst>
                                        </p:cTn>
                                        <p:tgtEl>
                                          <p:spTgt spid="616451"/>
                                        </p:tgtEl>
                                        <p:attrNameLst>
                                          <p:attrName>style.visibility</p:attrName>
                                        </p:attrNameLst>
                                      </p:cBhvr>
                                      <p:to>
                                        <p:strVal val="visible"/>
                                      </p:to>
                                    </p:set>
                                    <p:animEffect transition="in" filter="dissolve">
                                      <p:cBhvr>
                                        <p:cTn id="48" dur="500"/>
                                        <p:tgtEl>
                                          <p:spTgt spid="616451"/>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0" nodeType="clickEffect">
                                  <p:stCondLst>
                                    <p:cond delay="0"/>
                                  </p:stCondLst>
                                  <p:childTnLst>
                                    <p:animEffect transition="out" filter="dissolve">
                                      <p:cBhvr>
                                        <p:cTn id="52" dur="500"/>
                                        <p:tgtEl>
                                          <p:spTgt spid="616452"/>
                                        </p:tgtEl>
                                      </p:cBhvr>
                                    </p:animEffect>
                                    <p:set>
                                      <p:cBhvr>
                                        <p:cTn id="53" dur="1" fill="hold">
                                          <p:stCondLst>
                                            <p:cond delay="499"/>
                                          </p:stCondLst>
                                        </p:cTn>
                                        <p:tgtEl>
                                          <p:spTgt spid="616452"/>
                                        </p:tgtEl>
                                        <p:attrNameLst>
                                          <p:attrName>style.visibility</p:attrName>
                                        </p:attrNameLst>
                                      </p:cBhvr>
                                      <p:to>
                                        <p:strVal val="hidden"/>
                                      </p:to>
                                    </p:set>
                                  </p:childTnLst>
                                </p:cTn>
                              </p:par>
                              <p:par>
                                <p:cTn id="54" presetID="9" presetClass="entr" presetSubtype="0" fill="hold" grpId="0" nodeType="withEffect">
                                  <p:stCondLst>
                                    <p:cond delay="0"/>
                                  </p:stCondLst>
                                  <p:childTnLst>
                                    <p:set>
                                      <p:cBhvr>
                                        <p:cTn id="55" dur="1" fill="hold">
                                          <p:stCondLst>
                                            <p:cond delay="0"/>
                                          </p:stCondLst>
                                        </p:cTn>
                                        <p:tgtEl>
                                          <p:spTgt spid="616450"/>
                                        </p:tgtEl>
                                        <p:attrNameLst>
                                          <p:attrName>style.visibility</p:attrName>
                                        </p:attrNameLst>
                                      </p:cBhvr>
                                      <p:to>
                                        <p:strVal val="visible"/>
                                      </p:to>
                                    </p:set>
                                    <p:animEffect transition="in" filter="dissolve">
                                      <p:cBhvr>
                                        <p:cTn id="56" dur="500"/>
                                        <p:tgtEl>
                                          <p:spTgt spid="616450"/>
                                        </p:tgtEl>
                                      </p:cBhvr>
                                    </p:animEffect>
                                  </p:childTnLst>
                                </p:cTn>
                              </p:par>
                            </p:childTnLst>
                          </p:cTn>
                        </p:par>
                      </p:childTnLst>
                    </p:cTn>
                  </p:par>
                  <p:par>
                    <p:cTn id="57" fill="hold">
                      <p:stCondLst>
                        <p:cond delay="indefinite"/>
                      </p:stCondLst>
                      <p:childTnLst>
                        <p:par>
                          <p:cTn id="58" fill="hold">
                            <p:stCondLst>
                              <p:cond delay="0"/>
                            </p:stCondLst>
                            <p:childTnLst>
                              <p:par>
                                <p:cTn id="59" presetID="45" presetClass="entr" presetSubtype="0" fill="hold" grpId="0" nodeType="clickEffect">
                                  <p:stCondLst>
                                    <p:cond delay="0"/>
                                  </p:stCondLst>
                                  <p:iterate type="lt">
                                    <p:tmPct val="10000"/>
                                  </p:iterate>
                                  <p:childTnLst>
                                    <p:set>
                                      <p:cBhvr>
                                        <p:cTn id="60" dur="1" fill="hold">
                                          <p:stCondLst>
                                            <p:cond delay="0"/>
                                          </p:stCondLst>
                                        </p:cTn>
                                        <p:tgtEl>
                                          <p:spTgt spid="616466"/>
                                        </p:tgtEl>
                                        <p:attrNameLst>
                                          <p:attrName>style.visibility</p:attrName>
                                        </p:attrNameLst>
                                      </p:cBhvr>
                                      <p:to>
                                        <p:strVal val="visible"/>
                                      </p:to>
                                    </p:set>
                                    <p:animEffect transition="in" filter="fade">
                                      <p:cBhvr>
                                        <p:cTn id="61" dur="2000"/>
                                        <p:tgtEl>
                                          <p:spTgt spid="616466"/>
                                        </p:tgtEl>
                                      </p:cBhvr>
                                    </p:animEffect>
                                    <p:anim calcmode="lin" valueType="num">
                                      <p:cBhvr>
                                        <p:cTn id="62" dur="2000" fill="hold"/>
                                        <p:tgtEl>
                                          <p:spTgt spid="616466"/>
                                        </p:tgtEl>
                                        <p:attrNameLst>
                                          <p:attrName>ppt_w</p:attrName>
                                        </p:attrNameLst>
                                      </p:cBhvr>
                                      <p:tavLst>
                                        <p:tav tm="0" fmla="#ppt_w*sin(2.5*pi*$)">
                                          <p:val>
                                            <p:fltVal val="0"/>
                                          </p:val>
                                        </p:tav>
                                        <p:tav tm="100000">
                                          <p:val>
                                            <p:fltVal val="1"/>
                                          </p:val>
                                        </p:tav>
                                      </p:tavLst>
                                    </p:anim>
                                    <p:anim calcmode="lin" valueType="num">
                                      <p:cBhvr>
                                        <p:cTn id="63" dur="2000" fill="hold"/>
                                        <p:tgtEl>
                                          <p:spTgt spid="616466"/>
                                        </p:tgtEl>
                                        <p:attrNameLst>
                                          <p:attrName>ppt_h</p:attrName>
                                        </p:attrNameLst>
                                      </p:cBhvr>
                                      <p:tavLst>
                                        <p:tav tm="0">
                                          <p:val>
                                            <p:strVal val="#ppt_h"/>
                                          </p:val>
                                        </p:tav>
                                        <p:tav tm="100000">
                                          <p:val>
                                            <p:strVal val="#ppt_h"/>
                                          </p:val>
                                        </p:tav>
                                      </p:tavLst>
                                    </p:anim>
                                  </p:childTnLst>
                                </p:cTn>
                              </p:par>
                            </p:childTnLst>
                          </p:cTn>
                        </p:par>
                        <p:par>
                          <p:cTn id="64" fill="hold">
                            <p:stCondLst>
                              <p:cond delay="2000"/>
                            </p:stCondLst>
                            <p:childTnLst>
                              <p:par>
                                <p:cTn id="65" presetID="10" presetClass="exit" presetSubtype="0" fill="hold" grpId="0" nodeType="afterEffect">
                                  <p:stCondLst>
                                    <p:cond delay="0"/>
                                  </p:stCondLst>
                                  <p:childTnLst>
                                    <p:animEffect transition="out" filter="fade">
                                      <p:cBhvr>
                                        <p:cTn id="66" dur="2000"/>
                                        <p:tgtEl>
                                          <p:spTgt spid="616455"/>
                                        </p:tgtEl>
                                      </p:cBhvr>
                                    </p:animEffect>
                                    <p:set>
                                      <p:cBhvr>
                                        <p:cTn id="67" dur="1" fill="hold">
                                          <p:stCondLst>
                                            <p:cond delay="1999"/>
                                          </p:stCondLst>
                                        </p:cTn>
                                        <p:tgtEl>
                                          <p:spTgt spid="616455"/>
                                        </p:tgtEl>
                                        <p:attrNameLst>
                                          <p:attrName>style.visibility</p:attrName>
                                        </p:attrNameLst>
                                      </p:cBhvr>
                                      <p:to>
                                        <p:strVal val="hidden"/>
                                      </p:to>
                                    </p:set>
                                  </p:childTnLst>
                                </p:cTn>
                              </p:par>
                              <p:par>
                                <p:cTn id="68" presetID="10" presetClass="entr" presetSubtype="0" fill="hold" grpId="0" nodeType="withEffect">
                                  <p:stCondLst>
                                    <p:cond delay="0"/>
                                  </p:stCondLst>
                                  <p:childTnLst>
                                    <p:set>
                                      <p:cBhvr>
                                        <p:cTn id="69" dur="1" fill="hold">
                                          <p:stCondLst>
                                            <p:cond delay="0"/>
                                          </p:stCondLst>
                                        </p:cTn>
                                        <p:tgtEl>
                                          <p:spTgt spid="616467"/>
                                        </p:tgtEl>
                                        <p:attrNameLst>
                                          <p:attrName>style.visibility</p:attrName>
                                        </p:attrNameLst>
                                      </p:cBhvr>
                                      <p:to>
                                        <p:strVal val="visible"/>
                                      </p:to>
                                    </p:set>
                                    <p:animEffect transition="in" filter="fade">
                                      <p:cBhvr>
                                        <p:cTn id="70" dur="2000"/>
                                        <p:tgtEl>
                                          <p:spTgt spid="616467"/>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616469"/>
                                        </p:tgtEl>
                                        <p:attrNameLst>
                                          <p:attrName>style.visibility</p:attrName>
                                        </p:attrNameLst>
                                      </p:cBhvr>
                                      <p:to>
                                        <p:strVal val="visible"/>
                                      </p:to>
                                    </p:set>
                                    <p:animEffect transition="in" filter="dissolve">
                                      <p:cBhvr>
                                        <p:cTn id="75" dur="500"/>
                                        <p:tgtEl>
                                          <p:spTgt spid="616469"/>
                                        </p:tgtEl>
                                      </p:cBhvr>
                                    </p:animEffect>
                                  </p:childTnLst>
                                </p:cTn>
                              </p:par>
                            </p:childTnLst>
                          </p:cTn>
                        </p:par>
                      </p:childTnLst>
                    </p:cTn>
                  </p:par>
                  <p:par>
                    <p:cTn id="76" fill="hold">
                      <p:stCondLst>
                        <p:cond delay="indefinite"/>
                      </p:stCondLst>
                      <p:childTnLst>
                        <p:par>
                          <p:cTn id="77" fill="hold">
                            <p:stCondLst>
                              <p:cond delay="0"/>
                            </p:stCondLst>
                            <p:childTnLst>
                              <p:par>
                                <p:cTn id="78" presetID="9" presetClass="entr" presetSubtype="0" fill="hold" grpId="0" nodeType="clickEffect">
                                  <p:stCondLst>
                                    <p:cond delay="0"/>
                                  </p:stCondLst>
                                  <p:childTnLst>
                                    <p:set>
                                      <p:cBhvr>
                                        <p:cTn id="79" dur="1" fill="hold">
                                          <p:stCondLst>
                                            <p:cond delay="0"/>
                                          </p:stCondLst>
                                        </p:cTn>
                                        <p:tgtEl>
                                          <p:spTgt spid="616470"/>
                                        </p:tgtEl>
                                        <p:attrNameLst>
                                          <p:attrName>style.visibility</p:attrName>
                                        </p:attrNameLst>
                                      </p:cBhvr>
                                      <p:to>
                                        <p:strVal val="visible"/>
                                      </p:to>
                                    </p:set>
                                    <p:animEffect transition="in" filter="dissolve">
                                      <p:cBhvr>
                                        <p:cTn id="80" dur="500"/>
                                        <p:tgtEl>
                                          <p:spTgt spid="616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451" grpId="0"/>
      <p:bldP spid="616450" grpId="0"/>
      <p:bldP spid="616452" grpId="0"/>
      <p:bldP spid="616459" grpId="0"/>
      <p:bldP spid="616455" grpId="0" animBg="1"/>
      <p:bldP spid="616460" grpId="0"/>
      <p:bldP spid="616461" grpId="0"/>
      <p:bldP spid="616462" grpId="0"/>
      <p:bldP spid="616463" grpId="0"/>
      <p:bldP spid="616464" grpId="0"/>
      <p:bldP spid="616465" grpId="0"/>
      <p:bldP spid="616466" grpId="0"/>
      <p:bldP spid="616467" grpId="0" animBg="1"/>
      <p:bldP spid="616469" grpId="0" animBg="1"/>
      <p:bldP spid="616470"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7139"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7140"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47141"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47142"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7143" name="Freeform 7"/>
          <p:cNvSpPr>
            <a:spLocks/>
          </p:cNvSpPr>
          <p:nvPr/>
        </p:nvSpPr>
        <p:spPr bwMode="auto">
          <a:xfrm>
            <a:off x="1800225" y="990600"/>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7144"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7145" name="Rectangle 9"/>
          <p:cNvSpPr>
            <a:spLocks noChangeArrowheads="1"/>
          </p:cNvSpPr>
          <p:nvPr/>
        </p:nvSpPr>
        <p:spPr bwMode="auto">
          <a:xfrm>
            <a:off x="4497388" y="1095375"/>
            <a:ext cx="4341812" cy="41148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 typeface="Monotype Sorts" pitchFamily="2" charset="2"/>
              <a:buChar char="l"/>
            </a:pPr>
            <a:r>
              <a:rPr lang="en-US" sz="2400"/>
              <a:t>Be has higher IE than Li</a:t>
            </a:r>
          </a:p>
          <a:p>
            <a:pPr marL="342900" indent="-342900" eaLnBrk="0" hangingPunct="0">
              <a:spcBef>
                <a:spcPct val="20000"/>
              </a:spcBef>
              <a:buSzPct val="75000"/>
              <a:buFont typeface="Monotype Sorts" pitchFamily="2" charset="2"/>
              <a:buChar char="l"/>
            </a:pPr>
            <a:r>
              <a:rPr lang="en-US" sz="2400"/>
              <a:t>same shielding </a:t>
            </a:r>
          </a:p>
          <a:p>
            <a:pPr marL="342900" indent="-342900" eaLnBrk="0" hangingPunct="0">
              <a:spcBef>
                <a:spcPct val="20000"/>
              </a:spcBef>
              <a:buSzPct val="75000"/>
              <a:buFont typeface="Monotype Sorts" pitchFamily="2" charset="2"/>
              <a:buChar char="l"/>
            </a:pPr>
            <a:r>
              <a:rPr lang="en-US" sz="2400"/>
              <a:t>greater nuclear charge</a:t>
            </a:r>
            <a:r>
              <a:rPr lang="en-US" sz="3200"/>
              <a:t>  </a:t>
            </a:r>
          </a:p>
        </p:txBody>
      </p:sp>
      <p:sp>
        <p:nvSpPr>
          <p:cNvPr id="347146" name="Freeform 10"/>
          <p:cNvSpPr>
            <a:spLocks/>
          </p:cNvSpPr>
          <p:nvPr/>
        </p:nvSpPr>
        <p:spPr bwMode="auto">
          <a:xfrm>
            <a:off x="1981200" y="990600"/>
            <a:ext cx="427038" cy="3433763"/>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7147" name="Oval 11"/>
          <p:cNvSpPr>
            <a:spLocks noChangeArrowheads="1"/>
          </p:cNvSpPr>
          <p:nvPr/>
        </p:nvSpPr>
        <p:spPr bwMode="auto">
          <a:xfrm>
            <a:off x="2312988" y="43608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347148" name="Freeform 12"/>
          <p:cNvSpPr>
            <a:spLocks/>
          </p:cNvSpPr>
          <p:nvPr/>
        </p:nvSpPr>
        <p:spPr bwMode="auto">
          <a:xfrm>
            <a:off x="2424113" y="3535363"/>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347149" name="Oval 13"/>
          <p:cNvSpPr>
            <a:spLocks noChangeArrowheads="1"/>
          </p:cNvSpPr>
          <p:nvPr/>
        </p:nvSpPr>
        <p:spPr bwMode="auto">
          <a:xfrm>
            <a:off x="2465388" y="3429000"/>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47150" name="Rectangle 14"/>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47151" name="Rectangle 15"/>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47152" name="Rectangle 16"/>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47153" name="Rectangle 17"/>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7154" name="AutoShape 1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7155" name="Oval 19"/>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47156" name="Oval 20"/>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47157" name="Oval 21"/>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47158" name="Oval 22"/>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7159" name="Oval 23"/>
          <p:cNvSpPr>
            <a:spLocks noChangeArrowheads="1"/>
          </p:cNvSpPr>
          <p:nvPr/>
        </p:nvSpPr>
        <p:spPr bwMode="auto">
          <a:xfrm>
            <a:off x="3429000" y="1463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7160" name="Text Box 24"/>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47161" name="Oval 25"/>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47162" name="Oval 26"/>
          <p:cNvSpPr>
            <a:spLocks noChangeArrowheads="1"/>
          </p:cNvSpPr>
          <p:nvPr/>
        </p:nvSpPr>
        <p:spPr bwMode="auto">
          <a:xfrm>
            <a:off x="3048000" y="18446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7163" name="Oval 27"/>
          <p:cNvSpPr>
            <a:spLocks noChangeArrowheads="1"/>
          </p:cNvSpPr>
          <p:nvPr/>
        </p:nvSpPr>
        <p:spPr bwMode="auto">
          <a:xfrm>
            <a:off x="3216275" y="1066800"/>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47164" name="Group 28"/>
          <p:cNvGrpSpPr>
            <a:grpSpLocks/>
          </p:cNvGrpSpPr>
          <p:nvPr/>
        </p:nvGrpSpPr>
        <p:grpSpPr bwMode="auto">
          <a:xfrm>
            <a:off x="4838700" y="2743200"/>
            <a:ext cx="2900363" cy="1433513"/>
            <a:chOff x="3048" y="1728"/>
            <a:chExt cx="1827" cy="903"/>
          </a:xfrm>
        </p:grpSpPr>
        <p:grpSp>
          <p:nvGrpSpPr>
            <p:cNvPr id="347165" name="Group 29"/>
            <p:cNvGrpSpPr>
              <a:grpSpLocks/>
            </p:cNvGrpSpPr>
            <p:nvPr/>
          </p:nvGrpSpPr>
          <p:grpSpPr bwMode="auto">
            <a:xfrm>
              <a:off x="3048" y="1728"/>
              <a:ext cx="672" cy="624"/>
              <a:chOff x="2496" y="1728"/>
              <a:chExt cx="672" cy="624"/>
            </a:xfrm>
          </p:grpSpPr>
          <p:sp>
            <p:nvSpPr>
              <p:cNvPr id="347166" name="Oval 30"/>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47167" name="Oval 31"/>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47168" name="Rectangle 32"/>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47169" name="Group 33"/>
            <p:cNvGrpSpPr>
              <a:grpSpLocks/>
            </p:cNvGrpSpPr>
            <p:nvPr/>
          </p:nvGrpSpPr>
          <p:grpSpPr bwMode="auto">
            <a:xfrm>
              <a:off x="4008" y="1728"/>
              <a:ext cx="672" cy="624"/>
              <a:chOff x="2496" y="1728"/>
              <a:chExt cx="672" cy="624"/>
            </a:xfrm>
          </p:grpSpPr>
          <p:sp>
            <p:nvSpPr>
              <p:cNvPr id="347170" name="Oval 34"/>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47171" name="Oval 35"/>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47172" name="Rectangle 36"/>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47173" name="Rectangle 37"/>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7174" name="Rectangle 38"/>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47175" name="Text Box 39"/>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3+</a:t>
              </a:r>
            </a:p>
          </p:txBody>
        </p:sp>
        <p:sp>
          <p:nvSpPr>
            <p:cNvPr id="347176" name="Text Box 40"/>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4+</a:t>
              </a:r>
            </a:p>
          </p:txBody>
        </p:sp>
        <p:sp>
          <p:nvSpPr>
            <p:cNvPr id="347177" name="Text Box 41"/>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47178" name="Text Box 42"/>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47179" name="Text Box 43"/>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1e</a:t>
              </a:r>
              <a:r>
                <a:rPr lang="en-US" sz="1000" b="1" baseline="30000"/>
                <a:t>-</a:t>
              </a:r>
            </a:p>
          </p:txBody>
        </p:sp>
        <p:sp>
          <p:nvSpPr>
            <p:cNvPr id="347180" name="Text Box 44"/>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7145"/>
                                        </p:tgtEl>
                                        <p:attrNameLst>
                                          <p:attrName>style.visibility</p:attrName>
                                        </p:attrNameLst>
                                      </p:cBhvr>
                                      <p:to>
                                        <p:strVal val="visible"/>
                                      </p:to>
                                    </p:set>
                                    <p:animEffect transition="in" filter="fade">
                                      <p:cBhvr>
                                        <p:cTn id="7" dur="2000"/>
                                        <p:tgtEl>
                                          <p:spTgt spid="347145"/>
                                        </p:tgtEl>
                                      </p:cBhvr>
                                    </p:animEffect>
                                  </p:childTnLst>
                                </p:cTn>
                              </p:par>
                            </p:childTnLst>
                          </p:cTn>
                        </p:par>
                      </p:childTnLst>
                    </p:cTn>
                  </p:par>
                  <p:par>
                    <p:cTn id="8" fill="hold">
                      <p:stCondLst>
                        <p:cond delay="indefinite"/>
                      </p:stCondLst>
                      <p:childTnLst>
                        <p:par>
                          <p:cTn id="9" fill="hold">
                            <p:stCondLst>
                              <p:cond delay="0"/>
                            </p:stCondLst>
                            <p:childTnLst>
                              <p:par>
                                <p:cTn id="10" presetID="54" presetClass="entr" presetSubtype="0" accel="100000" fill="hold" nodeType="clickEffect">
                                  <p:stCondLst>
                                    <p:cond delay="0"/>
                                  </p:stCondLst>
                                  <p:childTnLst>
                                    <p:set>
                                      <p:cBhvr>
                                        <p:cTn id="11" dur="1" fill="hold">
                                          <p:stCondLst>
                                            <p:cond delay="0"/>
                                          </p:stCondLst>
                                        </p:cTn>
                                        <p:tgtEl>
                                          <p:spTgt spid="347164"/>
                                        </p:tgtEl>
                                        <p:attrNameLst>
                                          <p:attrName>style.visibility</p:attrName>
                                        </p:attrNameLst>
                                      </p:cBhvr>
                                      <p:to>
                                        <p:strVal val="visible"/>
                                      </p:to>
                                    </p:set>
                                    <p:anim calcmode="lin" valueType="num">
                                      <p:cBhvr>
                                        <p:cTn id="12" dur="500" fill="hold"/>
                                        <p:tgtEl>
                                          <p:spTgt spid="347164"/>
                                        </p:tgtEl>
                                        <p:attrNameLst>
                                          <p:attrName>ppt_w</p:attrName>
                                        </p:attrNameLst>
                                      </p:cBhvr>
                                      <p:tavLst>
                                        <p:tav tm="0">
                                          <p:val>
                                            <p:strVal val="#ppt_w*0.05"/>
                                          </p:val>
                                        </p:tav>
                                        <p:tav tm="100000">
                                          <p:val>
                                            <p:strVal val="#ppt_w"/>
                                          </p:val>
                                        </p:tav>
                                      </p:tavLst>
                                    </p:anim>
                                    <p:anim calcmode="lin" valueType="num">
                                      <p:cBhvr>
                                        <p:cTn id="13" dur="500" fill="hold"/>
                                        <p:tgtEl>
                                          <p:spTgt spid="347164"/>
                                        </p:tgtEl>
                                        <p:attrNameLst>
                                          <p:attrName>ppt_h</p:attrName>
                                        </p:attrNameLst>
                                      </p:cBhvr>
                                      <p:tavLst>
                                        <p:tav tm="0">
                                          <p:val>
                                            <p:strVal val="#ppt_h"/>
                                          </p:val>
                                        </p:tav>
                                        <p:tav tm="100000">
                                          <p:val>
                                            <p:strVal val="#ppt_h"/>
                                          </p:val>
                                        </p:tav>
                                      </p:tavLst>
                                    </p:anim>
                                    <p:anim calcmode="lin" valueType="num">
                                      <p:cBhvr>
                                        <p:cTn id="14" dur="500" fill="hold"/>
                                        <p:tgtEl>
                                          <p:spTgt spid="347164"/>
                                        </p:tgtEl>
                                        <p:attrNameLst>
                                          <p:attrName>ppt_x</p:attrName>
                                        </p:attrNameLst>
                                      </p:cBhvr>
                                      <p:tavLst>
                                        <p:tav tm="0">
                                          <p:val>
                                            <p:strVal val="#ppt_x-.2"/>
                                          </p:val>
                                        </p:tav>
                                        <p:tav tm="100000">
                                          <p:val>
                                            <p:strVal val="#ppt_x"/>
                                          </p:val>
                                        </p:tav>
                                      </p:tavLst>
                                    </p:anim>
                                    <p:anim calcmode="lin" valueType="num">
                                      <p:cBhvr>
                                        <p:cTn id="15" dur="500" fill="hold"/>
                                        <p:tgtEl>
                                          <p:spTgt spid="347164"/>
                                        </p:tgtEl>
                                        <p:attrNameLst>
                                          <p:attrName>ppt_y</p:attrName>
                                        </p:attrNameLst>
                                      </p:cBhvr>
                                      <p:tavLst>
                                        <p:tav tm="0">
                                          <p:val>
                                            <p:strVal val="#ppt_y"/>
                                          </p:val>
                                        </p:tav>
                                        <p:tav tm="100000">
                                          <p:val>
                                            <p:strVal val="#ppt_y"/>
                                          </p:val>
                                        </p:tav>
                                      </p:tavLst>
                                    </p:anim>
                                    <p:animEffect transition="in" filter="fade">
                                      <p:cBhvr>
                                        <p:cTn id="16" dur="500"/>
                                        <p:tgtEl>
                                          <p:spTgt spid="347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5"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9187"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349188"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349189"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349190" name="Oval 6"/>
          <p:cNvSpPr>
            <a:spLocks noChangeArrowheads="1"/>
          </p:cNvSpPr>
          <p:nvPr/>
        </p:nvSpPr>
        <p:spPr bwMode="auto">
          <a:xfrm>
            <a:off x="1697038" y="2557463"/>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9191" name="Freeform 7"/>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noFill/>
          <a:ln w="12700" cap="rnd">
            <a:solidFill>
              <a:schemeClr val="hlink"/>
            </a:solidFill>
            <a:round/>
            <a:headEnd type="none" w="sm" len="sm"/>
            <a:tailEnd type="none" w="sm" len="sm"/>
          </a:ln>
          <a:effectLst/>
        </p:spPr>
        <p:txBody>
          <a:bodyPr/>
          <a:lstStyle/>
          <a:p>
            <a:endParaRPr lang="en-US"/>
          </a:p>
        </p:txBody>
      </p:sp>
      <p:sp>
        <p:nvSpPr>
          <p:cNvPr id="349192" name="Oval 8"/>
          <p:cNvSpPr>
            <a:spLocks noChangeArrowheads="1"/>
          </p:cNvSpPr>
          <p:nvPr/>
        </p:nvSpPr>
        <p:spPr bwMode="auto">
          <a:xfrm>
            <a:off x="1882775" y="904875"/>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9193" name="Rectangle 9"/>
          <p:cNvSpPr>
            <a:spLocks noChangeArrowheads="1"/>
          </p:cNvSpPr>
          <p:nvPr/>
        </p:nvSpPr>
        <p:spPr bwMode="auto">
          <a:xfrm>
            <a:off x="4475163" y="838200"/>
            <a:ext cx="4341812" cy="41148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 typeface="Monotype Sorts" pitchFamily="2" charset="2"/>
              <a:buChar char="l"/>
            </a:pPr>
            <a:r>
              <a:rPr lang="en-US" sz="2400"/>
              <a:t>B has lower IE than Be</a:t>
            </a:r>
          </a:p>
          <a:p>
            <a:pPr marL="342900" indent="-342900" eaLnBrk="0" hangingPunct="0">
              <a:spcBef>
                <a:spcPct val="20000"/>
              </a:spcBef>
              <a:buSzPct val="75000"/>
              <a:buFont typeface="Monotype Sorts" pitchFamily="2" charset="2"/>
              <a:buChar char="l"/>
            </a:pPr>
            <a:r>
              <a:rPr lang="en-US" sz="2400"/>
              <a:t>same shielding </a:t>
            </a:r>
          </a:p>
          <a:p>
            <a:pPr marL="342900" indent="-342900" eaLnBrk="0" hangingPunct="0">
              <a:spcBef>
                <a:spcPct val="20000"/>
              </a:spcBef>
              <a:buSzPct val="75000"/>
              <a:buFont typeface="Monotype Sorts" pitchFamily="2" charset="2"/>
              <a:buChar char="l"/>
            </a:pPr>
            <a:r>
              <a:rPr lang="en-US" sz="2400"/>
              <a:t>greater nuclear charge</a:t>
            </a:r>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endParaRPr lang="en-US" sz="2400"/>
          </a:p>
          <a:p>
            <a:pPr marL="342900" indent="-342900" eaLnBrk="0" hangingPunct="0">
              <a:spcBef>
                <a:spcPct val="20000"/>
              </a:spcBef>
              <a:buSzPct val="75000"/>
              <a:buFont typeface="Monotype Sorts" pitchFamily="2" charset="2"/>
              <a:buChar char="l"/>
            </a:pPr>
            <a:r>
              <a:rPr lang="en-US" sz="2400" i="1"/>
              <a:t>p</a:t>
            </a:r>
            <a:r>
              <a:rPr lang="en-US" sz="2400"/>
              <a:t>-orbitals available</a:t>
            </a:r>
          </a:p>
        </p:txBody>
      </p:sp>
      <p:sp>
        <p:nvSpPr>
          <p:cNvPr id="349194" name="Freeform 10"/>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700" cap="rnd">
            <a:solidFill>
              <a:schemeClr val="hlink"/>
            </a:solidFill>
            <a:round/>
            <a:headEnd type="none" w="sm" len="sm"/>
            <a:tailEnd type="none" w="sm" len="sm"/>
          </a:ln>
          <a:effectLst/>
        </p:spPr>
        <p:txBody>
          <a:bodyPr/>
          <a:lstStyle/>
          <a:p>
            <a:endParaRPr lang="en-US"/>
          </a:p>
        </p:txBody>
      </p:sp>
      <p:sp>
        <p:nvSpPr>
          <p:cNvPr id="349195" name="Oval 11"/>
          <p:cNvSpPr>
            <a:spLocks noChangeArrowheads="1"/>
          </p:cNvSpPr>
          <p:nvPr/>
        </p:nvSpPr>
        <p:spPr bwMode="auto">
          <a:xfrm>
            <a:off x="2309813" y="4368800"/>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9196" name="Freeform 12"/>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noFill/>
          <a:ln w="12700" cap="rnd">
            <a:solidFill>
              <a:schemeClr val="hlink"/>
            </a:solidFill>
            <a:round/>
            <a:headEnd type="none" w="sm" len="sm"/>
            <a:tailEnd type="none" w="sm" len="sm"/>
          </a:ln>
          <a:effectLst/>
        </p:spPr>
        <p:txBody>
          <a:bodyPr/>
          <a:lstStyle/>
          <a:p>
            <a:endParaRPr lang="en-US"/>
          </a:p>
        </p:txBody>
      </p:sp>
      <p:sp>
        <p:nvSpPr>
          <p:cNvPr id="349197" name="Oval 13"/>
          <p:cNvSpPr>
            <a:spLocks noChangeArrowheads="1"/>
          </p:cNvSpPr>
          <p:nvPr/>
        </p:nvSpPr>
        <p:spPr bwMode="auto">
          <a:xfrm>
            <a:off x="2462213" y="3436938"/>
            <a:ext cx="196850" cy="180975"/>
          </a:xfrm>
          <a:prstGeom prst="ellipse">
            <a:avLst/>
          </a:prstGeom>
          <a:solidFill>
            <a:schemeClr val="hlink"/>
          </a:solidFill>
          <a:ln w="9525">
            <a:noFill/>
            <a:round/>
            <a:headEnd/>
            <a:tailEnd/>
          </a:ln>
          <a:effectLst/>
        </p:spPr>
        <p:txBody>
          <a:bodyPr wrap="none" anchor="ctr"/>
          <a:lstStyle/>
          <a:p>
            <a:endParaRPr lang="en-US"/>
          </a:p>
        </p:txBody>
      </p:sp>
      <p:sp>
        <p:nvSpPr>
          <p:cNvPr id="349198" name="Line 14"/>
          <p:cNvSpPr>
            <a:spLocks noChangeShapeType="1"/>
          </p:cNvSpPr>
          <p:nvPr/>
        </p:nvSpPr>
        <p:spPr bwMode="auto">
          <a:xfrm>
            <a:off x="2571750" y="3543300"/>
            <a:ext cx="285750"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349199" name="Oval 15"/>
          <p:cNvSpPr>
            <a:spLocks noChangeArrowheads="1"/>
          </p:cNvSpPr>
          <p:nvPr/>
        </p:nvSpPr>
        <p:spPr bwMode="auto">
          <a:xfrm>
            <a:off x="2786063" y="3889375"/>
            <a:ext cx="196850" cy="180975"/>
          </a:xfrm>
          <a:prstGeom prst="ellipse">
            <a:avLst/>
          </a:prstGeom>
          <a:solidFill>
            <a:srgbClr val="FF0000"/>
          </a:solidFill>
          <a:ln w="9525">
            <a:noFill/>
            <a:round/>
            <a:headEnd/>
            <a:tailEnd/>
          </a:ln>
          <a:effectLst/>
        </p:spPr>
        <p:txBody>
          <a:bodyPr wrap="none" anchor="ctr"/>
          <a:lstStyle/>
          <a:p>
            <a:endParaRPr lang="en-US"/>
          </a:p>
        </p:txBody>
      </p:sp>
      <p:sp>
        <p:nvSpPr>
          <p:cNvPr id="349200" name="Rectangle 16"/>
          <p:cNvSpPr>
            <a:spLocks noChangeArrowheads="1"/>
          </p:cNvSpPr>
          <p:nvPr/>
        </p:nvSpPr>
        <p:spPr bwMode="auto">
          <a:xfrm>
            <a:off x="1560513" y="2743200"/>
            <a:ext cx="344487"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349201" name="Rectangle 17"/>
          <p:cNvSpPr>
            <a:spLocks noChangeArrowheads="1"/>
          </p:cNvSpPr>
          <p:nvPr/>
        </p:nvSpPr>
        <p:spPr bwMode="auto">
          <a:xfrm>
            <a:off x="1668463" y="457200"/>
            <a:ext cx="669925"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349202" name="Rectangle 18"/>
          <p:cNvSpPr>
            <a:spLocks noChangeArrowheads="1"/>
          </p:cNvSpPr>
          <p:nvPr/>
        </p:nvSpPr>
        <p:spPr bwMode="auto">
          <a:xfrm>
            <a:off x="2165350" y="4510088"/>
            <a:ext cx="669925" cy="519112"/>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349203" name="Rectangle 19"/>
          <p:cNvSpPr>
            <a:spLocks noChangeArrowheads="1"/>
          </p:cNvSpPr>
          <p:nvPr/>
        </p:nvSpPr>
        <p:spPr bwMode="auto">
          <a:xfrm>
            <a:off x="2286000" y="3000375"/>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9204" name="Rectangle 20"/>
          <p:cNvSpPr>
            <a:spLocks noChangeArrowheads="1"/>
          </p:cNvSpPr>
          <p:nvPr/>
        </p:nvSpPr>
        <p:spPr bwMode="auto">
          <a:xfrm>
            <a:off x="2724150" y="4114800"/>
            <a:ext cx="857250" cy="519113"/>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49205" name="AutoShape 2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49206" name="Oval 22"/>
          <p:cNvSpPr>
            <a:spLocks noChangeArrowheads="1"/>
          </p:cNvSpPr>
          <p:nvPr/>
        </p:nvSpPr>
        <p:spPr bwMode="auto">
          <a:xfrm>
            <a:off x="2943225" y="1247775"/>
            <a:ext cx="547688" cy="546100"/>
          </a:xfrm>
          <a:prstGeom prst="ellipse">
            <a:avLst/>
          </a:prstGeom>
          <a:noFill/>
          <a:ln w="9525">
            <a:solidFill>
              <a:schemeClr val="tx1"/>
            </a:solidFill>
            <a:round/>
            <a:headEnd/>
            <a:tailEnd/>
          </a:ln>
          <a:effectLst/>
        </p:spPr>
        <p:txBody>
          <a:bodyPr wrap="none" anchor="ctr"/>
          <a:lstStyle/>
          <a:p>
            <a:endParaRPr lang="en-US"/>
          </a:p>
        </p:txBody>
      </p:sp>
      <p:sp>
        <p:nvSpPr>
          <p:cNvPr id="349207" name="Oval 23"/>
          <p:cNvSpPr>
            <a:spLocks noChangeAspect="1" noChangeArrowheads="1"/>
          </p:cNvSpPr>
          <p:nvPr/>
        </p:nvSpPr>
        <p:spPr bwMode="auto">
          <a:xfrm>
            <a:off x="2806700" y="1111250"/>
            <a:ext cx="820738" cy="819150"/>
          </a:xfrm>
          <a:prstGeom prst="ellipse">
            <a:avLst/>
          </a:prstGeom>
          <a:noFill/>
          <a:ln w="9525">
            <a:solidFill>
              <a:schemeClr val="tx1"/>
            </a:solidFill>
            <a:round/>
            <a:headEnd/>
            <a:tailEnd/>
          </a:ln>
          <a:effectLst/>
        </p:spPr>
        <p:txBody>
          <a:bodyPr wrap="none" anchor="ctr"/>
          <a:lstStyle/>
          <a:p>
            <a:endParaRPr lang="en-US"/>
          </a:p>
        </p:txBody>
      </p:sp>
      <p:sp>
        <p:nvSpPr>
          <p:cNvPr id="349208" name="Oval 24"/>
          <p:cNvSpPr>
            <a:spLocks noChangeAspect="1" noChangeArrowheads="1"/>
          </p:cNvSpPr>
          <p:nvPr/>
        </p:nvSpPr>
        <p:spPr bwMode="auto">
          <a:xfrm>
            <a:off x="2670175" y="974725"/>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49209" name="Oval 25"/>
          <p:cNvSpPr>
            <a:spLocks noChangeArrowheads="1"/>
          </p:cNvSpPr>
          <p:nvPr/>
        </p:nvSpPr>
        <p:spPr bwMode="auto">
          <a:xfrm>
            <a:off x="2895600" y="1447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9210" name="Oval 26"/>
          <p:cNvSpPr>
            <a:spLocks noChangeArrowheads="1"/>
          </p:cNvSpPr>
          <p:nvPr/>
        </p:nvSpPr>
        <p:spPr bwMode="auto">
          <a:xfrm>
            <a:off x="3352800" y="1295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9211" name="Text Box 27"/>
          <p:cNvSpPr txBox="1">
            <a:spLocks noChangeArrowheads="1"/>
          </p:cNvSpPr>
          <p:nvPr/>
        </p:nvSpPr>
        <p:spPr bwMode="auto">
          <a:xfrm>
            <a:off x="3109913" y="1385888"/>
            <a:ext cx="242887" cy="214312"/>
          </a:xfrm>
          <a:prstGeom prst="rect">
            <a:avLst/>
          </a:prstGeom>
          <a:noFill/>
          <a:ln w="9525">
            <a:noFill/>
            <a:miter lim="800000"/>
            <a:headEnd/>
            <a:tailEnd/>
          </a:ln>
          <a:effectLst/>
        </p:spPr>
        <p:txBody>
          <a:bodyPr wrap="none">
            <a:spAutoFit/>
          </a:bodyPr>
          <a:lstStyle/>
          <a:p>
            <a:r>
              <a:rPr lang="en-US" sz="800"/>
              <a:t>n</a:t>
            </a:r>
          </a:p>
        </p:txBody>
      </p:sp>
      <p:sp>
        <p:nvSpPr>
          <p:cNvPr id="349212" name="Oval 28"/>
          <p:cNvSpPr>
            <a:spLocks noChangeArrowheads="1"/>
          </p:cNvSpPr>
          <p:nvPr/>
        </p:nvSpPr>
        <p:spPr bwMode="auto">
          <a:xfrm>
            <a:off x="2514600" y="838200"/>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49213" name="Oval 29"/>
          <p:cNvSpPr>
            <a:spLocks noChangeArrowheads="1"/>
          </p:cNvSpPr>
          <p:nvPr/>
        </p:nvSpPr>
        <p:spPr bwMode="auto">
          <a:xfrm>
            <a:off x="2971800" y="1828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49214" name="Oval 30"/>
          <p:cNvSpPr>
            <a:spLocks noChangeArrowheads="1"/>
          </p:cNvSpPr>
          <p:nvPr/>
        </p:nvSpPr>
        <p:spPr bwMode="auto">
          <a:xfrm>
            <a:off x="3048000" y="1066800"/>
            <a:ext cx="136525" cy="136525"/>
          </a:xfrm>
          <a:prstGeom prst="ellipse">
            <a:avLst/>
          </a:prstGeom>
          <a:solidFill>
            <a:schemeClr val="hlink"/>
          </a:solidFill>
          <a:ln w="9525">
            <a:noFill/>
            <a:round/>
            <a:headEnd/>
            <a:tailEnd/>
          </a:ln>
          <a:effectLst/>
        </p:spPr>
        <p:txBody>
          <a:bodyPr wrap="none" anchor="ctr"/>
          <a:lstStyle/>
          <a:p>
            <a:endParaRPr lang="en-US"/>
          </a:p>
        </p:txBody>
      </p:sp>
      <p:grpSp>
        <p:nvGrpSpPr>
          <p:cNvPr id="349215" name="Group 31"/>
          <p:cNvGrpSpPr>
            <a:grpSpLocks/>
          </p:cNvGrpSpPr>
          <p:nvPr/>
        </p:nvGrpSpPr>
        <p:grpSpPr bwMode="auto">
          <a:xfrm>
            <a:off x="4838700" y="2286000"/>
            <a:ext cx="2900363" cy="1433513"/>
            <a:chOff x="3048" y="1728"/>
            <a:chExt cx="1827" cy="903"/>
          </a:xfrm>
        </p:grpSpPr>
        <p:grpSp>
          <p:nvGrpSpPr>
            <p:cNvPr id="349216" name="Group 32"/>
            <p:cNvGrpSpPr>
              <a:grpSpLocks/>
            </p:cNvGrpSpPr>
            <p:nvPr/>
          </p:nvGrpSpPr>
          <p:grpSpPr bwMode="auto">
            <a:xfrm>
              <a:off x="3048" y="1728"/>
              <a:ext cx="672" cy="624"/>
              <a:chOff x="2496" y="1728"/>
              <a:chExt cx="672" cy="624"/>
            </a:xfrm>
          </p:grpSpPr>
          <p:sp>
            <p:nvSpPr>
              <p:cNvPr id="349217" name="Oval 33"/>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49218" name="Oval 34"/>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49219" name="Rectangle 35"/>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49220" name="Group 36"/>
            <p:cNvGrpSpPr>
              <a:grpSpLocks/>
            </p:cNvGrpSpPr>
            <p:nvPr/>
          </p:nvGrpSpPr>
          <p:grpSpPr bwMode="auto">
            <a:xfrm>
              <a:off x="4008" y="1728"/>
              <a:ext cx="672" cy="624"/>
              <a:chOff x="2496" y="1728"/>
              <a:chExt cx="672" cy="624"/>
            </a:xfrm>
          </p:grpSpPr>
          <p:sp>
            <p:nvSpPr>
              <p:cNvPr id="349221" name="Oval 37"/>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49222" name="Oval 38"/>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49223" name="Rectangle 39"/>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49224" name="Rectangle 40"/>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349225" name="Rectangle 41"/>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349226" name="Text Box 42"/>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4+</a:t>
              </a:r>
            </a:p>
          </p:txBody>
        </p:sp>
        <p:sp>
          <p:nvSpPr>
            <p:cNvPr id="349227" name="Text Box 43"/>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49228" name="Text Box 44"/>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49229" name="Text Box 45"/>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49230" name="Text Box 46"/>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49231" name="Text Box 47"/>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3e</a:t>
              </a:r>
              <a:r>
                <a:rPr lang="en-US" sz="1000" b="1" baseline="30000"/>
                <a:t>-</a:t>
              </a:r>
            </a:p>
          </p:txBody>
        </p:sp>
      </p:grpSp>
      <p:sp>
        <p:nvSpPr>
          <p:cNvPr id="349232" name="Oval 48"/>
          <p:cNvSpPr>
            <a:spLocks noChangeArrowheads="1"/>
          </p:cNvSpPr>
          <p:nvPr/>
        </p:nvSpPr>
        <p:spPr bwMode="auto">
          <a:xfrm>
            <a:off x="3505200" y="1692275"/>
            <a:ext cx="136525" cy="136525"/>
          </a:xfrm>
          <a:prstGeom prst="ellipse">
            <a:avLst/>
          </a:prstGeom>
          <a:solidFill>
            <a:srgbClr val="FF0000"/>
          </a:solidFill>
          <a:ln w="9525">
            <a:noFill/>
            <a:round/>
            <a:headEnd/>
            <a:tailEnd/>
          </a:ln>
          <a:effectLst/>
        </p:spPr>
        <p:txBody>
          <a:bodyPr wrap="none" anchor="ctr"/>
          <a:lstStyle/>
          <a:p>
            <a:endParaRPr lang="en-US"/>
          </a:p>
        </p:txBody>
      </p:sp>
      <p:grpSp>
        <p:nvGrpSpPr>
          <p:cNvPr id="349233" name="Group 49"/>
          <p:cNvGrpSpPr>
            <a:grpSpLocks/>
          </p:cNvGrpSpPr>
          <p:nvPr/>
        </p:nvGrpSpPr>
        <p:grpSpPr bwMode="auto">
          <a:xfrm>
            <a:off x="5486400" y="4572000"/>
            <a:ext cx="1604963" cy="1066800"/>
            <a:chOff x="2493" y="2832"/>
            <a:chExt cx="1011" cy="672"/>
          </a:xfrm>
        </p:grpSpPr>
        <p:sp>
          <p:nvSpPr>
            <p:cNvPr id="349234" name="Oval 50"/>
            <p:cNvSpPr>
              <a:spLocks noChangeArrowheads="1"/>
            </p:cNvSpPr>
            <p:nvPr/>
          </p:nvSpPr>
          <p:spPr bwMode="auto">
            <a:xfrm>
              <a:off x="2832" y="336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9235" name="Oval 51"/>
            <p:cNvSpPr>
              <a:spLocks noChangeArrowheads="1"/>
            </p:cNvSpPr>
            <p:nvPr/>
          </p:nvSpPr>
          <p:spPr bwMode="auto">
            <a:xfrm>
              <a:off x="2832" y="3024"/>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9236" name="Oval 52"/>
            <p:cNvSpPr>
              <a:spLocks noChangeArrowheads="1"/>
            </p:cNvSpPr>
            <p:nvPr/>
          </p:nvSpPr>
          <p:spPr bwMode="auto">
            <a:xfrm>
              <a:off x="3072"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9237" name="Oval 53"/>
            <p:cNvSpPr>
              <a:spLocks noChangeArrowheads="1"/>
            </p:cNvSpPr>
            <p:nvPr/>
          </p:nvSpPr>
          <p:spPr bwMode="auto">
            <a:xfrm>
              <a:off x="3216"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9238" name="Oval 54"/>
            <p:cNvSpPr>
              <a:spLocks noChangeArrowheads="1"/>
            </p:cNvSpPr>
            <p:nvPr/>
          </p:nvSpPr>
          <p:spPr bwMode="auto">
            <a:xfrm>
              <a:off x="3360" y="2880"/>
              <a:ext cx="144" cy="144"/>
            </a:xfrm>
            <a:prstGeom prst="ellipse">
              <a:avLst/>
            </a:prstGeom>
            <a:solidFill>
              <a:schemeClr val="bg1">
                <a:alpha val="50000"/>
              </a:schemeClr>
            </a:solidFill>
            <a:ln w="9525">
              <a:solidFill>
                <a:schemeClr val="tx1"/>
              </a:solidFill>
              <a:round/>
              <a:headEnd/>
              <a:tailEnd/>
            </a:ln>
            <a:effectLst/>
          </p:spPr>
          <p:txBody>
            <a:bodyPr wrap="none" anchor="ctr"/>
            <a:lstStyle/>
            <a:p>
              <a:endParaRPr lang="en-US"/>
            </a:p>
          </p:txBody>
        </p:sp>
        <p:sp>
          <p:nvSpPr>
            <p:cNvPr id="349239" name="Text Box 55"/>
            <p:cNvSpPr txBox="1">
              <a:spLocks noChangeArrowheads="1"/>
            </p:cNvSpPr>
            <p:nvPr/>
          </p:nvSpPr>
          <p:spPr bwMode="auto">
            <a:xfrm>
              <a:off x="2496" y="2976"/>
              <a:ext cx="240" cy="192"/>
            </a:xfrm>
            <a:prstGeom prst="rect">
              <a:avLst/>
            </a:prstGeom>
            <a:noFill/>
            <a:ln w="9525">
              <a:noFill/>
              <a:miter lim="800000"/>
              <a:headEnd/>
              <a:tailEnd/>
            </a:ln>
            <a:effectLst/>
          </p:spPr>
          <p:txBody>
            <a:bodyPr wrap="none">
              <a:spAutoFit/>
            </a:bodyPr>
            <a:lstStyle/>
            <a:p>
              <a:pPr algn="ctr"/>
              <a:r>
                <a:rPr lang="en-US" sz="1400" b="1"/>
                <a:t>2s</a:t>
              </a:r>
            </a:p>
          </p:txBody>
        </p:sp>
        <p:sp>
          <p:nvSpPr>
            <p:cNvPr id="349240" name="Text Box 56"/>
            <p:cNvSpPr txBox="1">
              <a:spLocks noChangeArrowheads="1"/>
            </p:cNvSpPr>
            <p:nvPr/>
          </p:nvSpPr>
          <p:spPr bwMode="auto">
            <a:xfrm>
              <a:off x="2493" y="2832"/>
              <a:ext cx="246" cy="192"/>
            </a:xfrm>
            <a:prstGeom prst="rect">
              <a:avLst/>
            </a:prstGeom>
            <a:noFill/>
            <a:ln w="9525">
              <a:noFill/>
              <a:miter lim="800000"/>
              <a:headEnd/>
              <a:tailEnd/>
            </a:ln>
            <a:effectLst/>
          </p:spPr>
          <p:txBody>
            <a:bodyPr wrap="none">
              <a:spAutoFit/>
            </a:bodyPr>
            <a:lstStyle/>
            <a:p>
              <a:pPr algn="ctr"/>
              <a:r>
                <a:rPr lang="en-US" sz="1400" b="1"/>
                <a:t>2p</a:t>
              </a:r>
            </a:p>
          </p:txBody>
        </p:sp>
        <p:sp>
          <p:nvSpPr>
            <p:cNvPr id="349241" name="Text Box 57"/>
            <p:cNvSpPr txBox="1">
              <a:spLocks noChangeArrowheads="1"/>
            </p:cNvSpPr>
            <p:nvPr/>
          </p:nvSpPr>
          <p:spPr bwMode="auto">
            <a:xfrm>
              <a:off x="2496" y="3312"/>
              <a:ext cx="240" cy="192"/>
            </a:xfrm>
            <a:prstGeom prst="rect">
              <a:avLst/>
            </a:prstGeom>
            <a:noFill/>
            <a:ln w="9525">
              <a:noFill/>
              <a:miter lim="800000"/>
              <a:headEnd/>
              <a:tailEnd/>
            </a:ln>
            <a:effectLst/>
          </p:spPr>
          <p:txBody>
            <a:bodyPr wrap="none">
              <a:spAutoFit/>
            </a:bodyPr>
            <a:lstStyle/>
            <a:p>
              <a:pPr algn="ctr"/>
              <a:r>
                <a:rPr lang="en-US" sz="1400" b="1"/>
                <a:t>1s</a:t>
              </a:r>
            </a:p>
          </p:txBody>
        </p:sp>
        <p:sp>
          <p:nvSpPr>
            <p:cNvPr id="349242" name="Line 58"/>
            <p:cNvSpPr>
              <a:spLocks noChangeShapeType="1"/>
            </p:cNvSpPr>
            <p:nvPr/>
          </p:nvSpPr>
          <p:spPr bwMode="auto">
            <a:xfrm flipV="1">
              <a:off x="2880" y="3360"/>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9243" name="Line 59"/>
            <p:cNvSpPr>
              <a:spLocks noChangeShapeType="1"/>
            </p:cNvSpPr>
            <p:nvPr/>
          </p:nvSpPr>
          <p:spPr bwMode="auto">
            <a:xfrm flipV="1">
              <a:off x="2928" y="3408"/>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9244" name="Line 60"/>
            <p:cNvSpPr>
              <a:spLocks noChangeShapeType="1"/>
            </p:cNvSpPr>
            <p:nvPr/>
          </p:nvSpPr>
          <p:spPr bwMode="auto">
            <a:xfrm flipV="1">
              <a:off x="2880" y="3024"/>
              <a:ext cx="0" cy="96"/>
            </a:xfrm>
            <a:prstGeom prst="line">
              <a:avLst/>
            </a:prstGeom>
            <a:noFill/>
            <a:ln w="9525">
              <a:solidFill>
                <a:schemeClr val="tx1"/>
              </a:solidFill>
              <a:round/>
              <a:headEnd/>
              <a:tailEnd type="triangle" w="med" len="med"/>
            </a:ln>
            <a:effectLst/>
          </p:spPr>
          <p:txBody>
            <a:bodyPr wrap="none" anchor="ctr"/>
            <a:lstStyle/>
            <a:p>
              <a:endParaRPr lang="en-US"/>
            </a:p>
          </p:txBody>
        </p:sp>
        <p:sp>
          <p:nvSpPr>
            <p:cNvPr id="349245" name="Line 61"/>
            <p:cNvSpPr>
              <a:spLocks noChangeShapeType="1"/>
            </p:cNvSpPr>
            <p:nvPr/>
          </p:nvSpPr>
          <p:spPr bwMode="auto">
            <a:xfrm flipV="1">
              <a:off x="2928" y="3072"/>
              <a:ext cx="0" cy="96"/>
            </a:xfrm>
            <a:prstGeom prst="line">
              <a:avLst/>
            </a:prstGeom>
            <a:noFill/>
            <a:ln w="9525">
              <a:solidFill>
                <a:schemeClr val="tx1"/>
              </a:solidFill>
              <a:round/>
              <a:headEnd type="triangle" w="med" len="med"/>
              <a:tailEnd/>
            </a:ln>
            <a:effectLst/>
          </p:spPr>
          <p:txBody>
            <a:bodyPr wrap="none" anchor="ctr"/>
            <a:lstStyle/>
            <a:p>
              <a:endParaRPr lang="en-US"/>
            </a:p>
          </p:txBody>
        </p:sp>
        <p:sp>
          <p:nvSpPr>
            <p:cNvPr id="349246" name="Line 62"/>
            <p:cNvSpPr>
              <a:spLocks noChangeShapeType="1"/>
            </p:cNvSpPr>
            <p:nvPr/>
          </p:nvSpPr>
          <p:spPr bwMode="auto">
            <a:xfrm flipV="1">
              <a:off x="3120" y="2880"/>
              <a:ext cx="0" cy="96"/>
            </a:xfrm>
            <a:prstGeom prst="line">
              <a:avLst/>
            </a:prstGeom>
            <a:noFill/>
            <a:ln w="9525">
              <a:solidFill>
                <a:srgbClr val="FF0000"/>
              </a:solidFill>
              <a:round/>
              <a:headEnd/>
              <a:tailEnd type="triangle" w="med" len="med"/>
            </a:ln>
            <a:effectLst/>
          </p:spPr>
          <p:txBody>
            <a:bodyPr wrap="none" anchor="ct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9193">
                                            <p:txEl>
                                              <p:pRg st="0" end="0"/>
                                            </p:txEl>
                                          </p:spTgt>
                                        </p:tgtEl>
                                        <p:attrNameLst>
                                          <p:attrName>style.visibility</p:attrName>
                                        </p:attrNameLst>
                                      </p:cBhvr>
                                      <p:to>
                                        <p:strVal val="visible"/>
                                      </p:to>
                                    </p:set>
                                    <p:anim calcmode="lin" valueType="num">
                                      <p:cBhvr additive="base">
                                        <p:cTn id="7" dur="500" fill="hold"/>
                                        <p:tgtEl>
                                          <p:spTgt spid="34919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4919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9193">
                                            <p:txEl>
                                              <p:pRg st="1" end="1"/>
                                            </p:txEl>
                                          </p:spTgt>
                                        </p:tgtEl>
                                        <p:attrNameLst>
                                          <p:attrName>style.visibility</p:attrName>
                                        </p:attrNameLst>
                                      </p:cBhvr>
                                      <p:to>
                                        <p:strVal val="visible"/>
                                      </p:to>
                                    </p:set>
                                    <p:anim calcmode="lin" valueType="num">
                                      <p:cBhvr additive="base">
                                        <p:cTn id="13" dur="500" fill="hold"/>
                                        <p:tgtEl>
                                          <p:spTgt spid="34919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4919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49193">
                                            <p:txEl>
                                              <p:pRg st="2" end="2"/>
                                            </p:txEl>
                                          </p:spTgt>
                                        </p:tgtEl>
                                        <p:attrNameLst>
                                          <p:attrName>style.visibility</p:attrName>
                                        </p:attrNameLst>
                                      </p:cBhvr>
                                      <p:to>
                                        <p:strVal val="visible"/>
                                      </p:to>
                                    </p:set>
                                    <p:anim calcmode="lin" valueType="num">
                                      <p:cBhvr additive="base">
                                        <p:cTn id="19" dur="500" fill="hold"/>
                                        <p:tgtEl>
                                          <p:spTgt spid="34919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4919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49193">
                                            <p:txEl>
                                              <p:pRg st="7" end="7"/>
                                            </p:txEl>
                                          </p:spTgt>
                                        </p:tgtEl>
                                        <p:attrNameLst>
                                          <p:attrName>style.visibility</p:attrName>
                                        </p:attrNameLst>
                                      </p:cBhvr>
                                      <p:to>
                                        <p:strVal val="visible"/>
                                      </p:to>
                                    </p:set>
                                    <p:anim calcmode="lin" valueType="num">
                                      <p:cBhvr additive="base">
                                        <p:cTn id="25" dur="500" fill="hold"/>
                                        <p:tgtEl>
                                          <p:spTgt spid="349193">
                                            <p:txEl>
                                              <p:pRg st="7" end="7"/>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4919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4" presetClass="entr" presetSubtype="0" accel="100000" fill="hold" nodeType="clickEffect">
                                  <p:stCondLst>
                                    <p:cond delay="0"/>
                                  </p:stCondLst>
                                  <p:childTnLst>
                                    <p:set>
                                      <p:cBhvr>
                                        <p:cTn id="30" dur="1" fill="hold">
                                          <p:stCondLst>
                                            <p:cond delay="0"/>
                                          </p:stCondLst>
                                        </p:cTn>
                                        <p:tgtEl>
                                          <p:spTgt spid="349215"/>
                                        </p:tgtEl>
                                        <p:attrNameLst>
                                          <p:attrName>style.visibility</p:attrName>
                                        </p:attrNameLst>
                                      </p:cBhvr>
                                      <p:to>
                                        <p:strVal val="visible"/>
                                      </p:to>
                                    </p:set>
                                    <p:anim calcmode="lin" valueType="num">
                                      <p:cBhvr>
                                        <p:cTn id="31" dur="500" fill="hold"/>
                                        <p:tgtEl>
                                          <p:spTgt spid="349215"/>
                                        </p:tgtEl>
                                        <p:attrNameLst>
                                          <p:attrName>ppt_w</p:attrName>
                                        </p:attrNameLst>
                                      </p:cBhvr>
                                      <p:tavLst>
                                        <p:tav tm="0">
                                          <p:val>
                                            <p:strVal val="#ppt_w*0.05"/>
                                          </p:val>
                                        </p:tav>
                                        <p:tav tm="100000">
                                          <p:val>
                                            <p:strVal val="#ppt_w"/>
                                          </p:val>
                                        </p:tav>
                                      </p:tavLst>
                                    </p:anim>
                                    <p:anim calcmode="lin" valueType="num">
                                      <p:cBhvr>
                                        <p:cTn id="32" dur="500" fill="hold"/>
                                        <p:tgtEl>
                                          <p:spTgt spid="349215"/>
                                        </p:tgtEl>
                                        <p:attrNameLst>
                                          <p:attrName>ppt_h</p:attrName>
                                        </p:attrNameLst>
                                      </p:cBhvr>
                                      <p:tavLst>
                                        <p:tav tm="0">
                                          <p:val>
                                            <p:strVal val="#ppt_h"/>
                                          </p:val>
                                        </p:tav>
                                        <p:tav tm="100000">
                                          <p:val>
                                            <p:strVal val="#ppt_h"/>
                                          </p:val>
                                        </p:tav>
                                      </p:tavLst>
                                    </p:anim>
                                    <p:anim calcmode="lin" valueType="num">
                                      <p:cBhvr>
                                        <p:cTn id="33" dur="500" fill="hold"/>
                                        <p:tgtEl>
                                          <p:spTgt spid="349215"/>
                                        </p:tgtEl>
                                        <p:attrNameLst>
                                          <p:attrName>ppt_x</p:attrName>
                                        </p:attrNameLst>
                                      </p:cBhvr>
                                      <p:tavLst>
                                        <p:tav tm="0">
                                          <p:val>
                                            <p:strVal val="#ppt_x-.2"/>
                                          </p:val>
                                        </p:tav>
                                        <p:tav tm="100000">
                                          <p:val>
                                            <p:strVal val="#ppt_x"/>
                                          </p:val>
                                        </p:tav>
                                      </p:tavLst>
                                    </p:anim>
                                    <p:anim calcmode="lin" valueType="num">
                                      <p:cBhvr>
                                        <p:cTn id="34" dur="500" fill="hold"/>
                                        <p:tgtEl>
                                          <p:spTgt spid="349215"/>
                                        </p:tgtEl>
                                        <p:attrNameLst>
                                          <p:attrName>ppt_y</p:attrName>
                                        </p:attrNameLst>
                                      </p:cBhvr>
                                      <p:tavLst>
                                        <p:tav tm="0">
                                          <p:val>
                                            <p:strVal val="#ppt_y"/>
                                          </p:val>
                                        </p:tav>
                                        <p:tav tm="100000">
                                          <p:val>
                                            <p:strVal val="#ppt_y"/>
                                          </p:val>
                                        </p:tav>
                                      </p:tavLst>
                                    </p:anim>
                                    <p:animEffect transition="in" filter="fade">
                                      <p:cBhvr>
                                        <p:cTn id="35" dur="500"/>
                                        <p:tgtEl>
                                          <p:spTgt spid="349215"/>
                                        </p:tgtEl>
                                      </p:cBhvr>
                                    </p:animEffect>
                                  </p:childTnLst>
                                </p:cTn>
                              </p:par>
                            </p:childTnLst>
                          </p:cTn>
                        </p:par>
                      </p:childTnLst>
                    </p:cTn>
                  </p:par>
                  <p:par>
                    <p:cTn id="36" fill="hold">
                      <p:stCondLst>
                        <p:cond delay="indefinite"/>
                      </p:stCondLst>
                      <p:childTnLst>
                        <p:par>
                          <p:cTn id="37" fill="hold">
                            <p:stCondLst>
                              <p:cond delay="0"/>
                            </p:stCondLst>
                            <p:childTnLst>
                              <p:par>
                                <p:cTn id="38" presetID="17" presetClass="entr" presetSubtype="10" fill="hold" nodeType="clickEffect">
                                  <p:stCondLst>
                                    <p:cond delay="0"/>
                                  </p:stCondLst>
                                  <p:childTnLst>
                                    <p:set>
                                      <p:cBhvr>
                                        <p:cTn id="39" dur="1" fill="hold">
                                          <p:stCondLst>
                                            <p:cond delay="0"/>
                                          </p:stCondLst>
                                        </p:cTn>
                                        <p:tgtEl>
                                          <p:spTgt spid="349233"/>
                                        </p:tgtEl>
                                        <p:attrNameLst>
                                          <p:attrName>style.visibility</p:attrName>
                                        </p:attrNameLst>
                                      </p:cBhvr>
                                      <p:to>
                                        <p:strVal val="visible"/>
                                      </p:to>
                                    </p:set>
                                    <p:anim calcmode="lin" valueType="num">
                                      <p:cBhvr>
                                        <p:cTn id="40" dur="500" fill="hold"/>
                                        <p:tgtEl>
                                          <p:spTgt spid="349233"/>
                                        </p:tgtEl>
                                        <p:attrNameLst>
                                          <p:attrName>ppt_w</p:attrName>
                                        </p:attrNameLst>
                                      </p:cBhvr>
                                      <p:tavLst>
                                        <p:tav tm="0">
                                          <p:val>
                                            <p:fltVal val="0"/>
                                          </p:val>
                                        </p:tav>
                                        <p:tav tm="100000">
                                          <p:val>
                                            <p:strVal val="#ppt_w"/>
                                          </p:val>
                                        </p:tav>
                                      </p:tavLst>
                                    </p:anim>
                                    <p:anim calcmode="lin" valueType="num">
                                      <p:cBhvr>
                                        <p:cTn id="41" dur="500" fill="hold"/>
                                        <p:tgtEl>
                                          <p:spTgt spid="3492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193" grpId="0" build="p"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Line 2"/>
          <p:cNvSpPr>
            <a:spLocks noChangeShapeType="1"/>
          </p:cNvSpPr>
          <p:nvPr/>
        </p:nvSpPr>
        <p:spPr bwMode="auto">
          <a:xfrm>
            <a:off x="1320800" y="86677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74083" name="Line 3"/>
          <p:cNvSpPr>
            <a:spLocks noChangeShapeType="1"/>
          </p:cNvSpPr>
          <p:nvPr/>
        </p:nvSpPr>
        <p:spPr bwMode="auto">
          <a:xfrm flipH="1">
            <a:off x="1319213" y="584358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74084" name="Rectangle 4"/>
          <p:cNvSpPr>
            <a:spLocks noChangeArrowheads="1"/>
          </p:cNvSpPr>
          <p:nvPr/>
        </p:nvSpPr>
        <p:spPr bwMode="auto">
          <a:xfrm rot="16200000">
            <a:off x="-1343819" y="2855119"/>
            <a:ext cx="4219575" cy="579438"/>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First Ionization energy</a:t>
            </a:r>
          </a:p>
        </p:txBody>
      </p:sp>
      <p:sp>
        <p:nvSpPr>
          <p:cNvPr id="174085" name="Rectangle 5"/>
          <p:cNvSpPr>
            <a:spLocks noChangeArrowheads="1"/>
          </p:cNvSpPr>
          <p:nvPr/>
        </p:nvSpPr>
        <p:spPr bwMode="auto">
          <a:xfrm>
            <a:off x="3570288" y="5891213"/>
            <a:ext cx="2955925" cy="57943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3200"/>
              <a:t>Atomic number</a:t>
            </a:r>
          </a:p>
        </p:txBody>
      </p:sp>
      <p:sp>
        <p:nvSpPr>
          <p:cNvPr id="174086" name="Oval 6"/>
          <p:cNvSpPr>
            <a:spLocks noChangeArrowheads="1"/>
          </p:cNvSpPr>
          <p:nvPr/>
        </p:nvSpPr>
        <p:spPr bwMode="auto">
          <a:xfrm>
            <a:off x="1697038" y="255746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088" name="Freeform 8"/>
          <p:cNvSpPr>
            <a:spLocks/>
          </p:cNvSpPr>
          <p:nvPr/>
        </p:nvSpPr>
        <p:spPr bwMode="auto">
          <a:xfrm>
            <a:off x="1797050" y="998538"/>
            <a:ext cx="182563" cy="1660525"/>
          </a:xfrm>
          <a:custGeom>
            <a:avLst/>
            <a:gdLst/>
            <a:ahLst/>
            <a:cxnLst>
              <a:cxn ang="0">
                <a:pos x="0" y="1045"/>
              </a:cxn>
              <a:cxn ang="0">
                <a:pos x="114" y="0"/>
              </a:cxn>
            </a:cxnLst>
            <a:rect l="0" t="0" r="r" b="b"/>
            <a:pathLst>
              <a:path w="115" h="1046">
                <a:moveTo>
                  <a:pt x="0" y="1045"/>
                </a:moveTo>
                <a:lnTo>
                  <a:pt x="11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4090" name="Oval 10"/>
          <p:cNvSpPr>
            <a:spLocks noChangeArrowheads="1"/>
          </p:cNvSpPr>
          <p:nvPr/>
        </p:nvSpPr>
        <p:spPr bwMode="auto">
          <a:xfrm>
            <a:off x="1882775" y="9048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091" name="Freeform 11"/>
          <p:cNvSpPr>
            <a:spLocks/>
          </p:cNvSpPr>
          <p:nvPr/>
        </p:nvSpPr>
        <p:spPr bwMode="auto">
          <a:xfrm>
            <a:off x="1978025" y="998538"/>
            <a:ext cx="427038" cy="3433762"/>
          </a:xfrm>
          <a:custGeom>
            <a:avLst/>
            <a:gdLst/>
            <a:ahLst/>
            <a:cxnLst>
              <a:cxn ang="0">
                <a:pos x="0" y="0"/>
              </a:cxn>
              <a:cxn ang="0">
                <a:pos x="268" y="2162"/>
              </a:cxn>
            </a:cxnLst>
            <a:rect l="0" t="0" r="r" b="b"/>
            <a:pathLst>
              <a:path w="269" h="2163">
                <a:moveTo>
                  <a:pt x="0" y="0"/>
                </a:moveTo>
                <a:lnTo>
                  <a:pt x="268"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4093" name="Oval 13"/>
          <p:cNvSpPr>
            <a:spLocks noChangeArrowheads="1"/>
          </p:cNvSpPr>
          <p:nvPr/>
        </p:nvSpPr>
        <p:spPr bwMode="auto">
          <a:xfrm>
            <a:off x="2309813" y="436880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094" name="Freeform 14"/>
          <p:cNvSpPr>
            <a:spLocks/>
          </p:cNvSpPr>
          <p:nvPr/>
        </p:nvSpPr>
        <p:spPr bwMode="auto">
          <a:xfrm>
            <a:off x="2420938" y="3543300"/>
            <a:ext cx="165100" cy="904875"/>
          </a:xfrm>
          <a:custGeom>
            <a:avLst/>
            <a:gdLst/>
            <a:ahLst/>
            <a:cxnLst>
              <a:cxn ang="0">
                <a:pos x="0" y="569"/>
              </a:cxn>
              <a:cxn ang="0">
                <a:pos x="103" y="0"/>
              </a:cxn>
              <a:cxn ang="0">
                <a:pos x="103" y="0"/>
              </a:cxn>
            </a:cxnLst>
            <a:rect l="0" t="0" r="r" b="b"/>
            <a:pathLst>
              <a:path w="104" h="570">
                <a:moveTo>
                  <a:pt x="0" y="569"/>
                </a:moveTo>
                <a:lnTo>
                  <a:pt x="103"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4096" name="Oval 16"/>
          <p:cNvSpPr>
            <a:spLocks noChangeArrowheads="1"/>
          </p:cNvSpPr>
          <p:nvPr/>
        </p:nvSpPr>
        <p:spPr bwMode="auto">
          <a:xfrm>
            <a:off x="2462213" y="343693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097" name="Line 17"/>
          <p:cNvSpPr>
            <a:spLocks noChangeShapeType="1"/>
          </p:cNvSpPr>
          <p:nvPr/>
        </p:nvSpPr>
        <p:spPr bwMode="auto">
          <a:xfrm>
            <a:off x="2571750" y="3543300"/>
            <a:ext cx="285750"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099" name="Line 19"/>
          <p:cNvSpPr>
            <a:spLocks noChangeShapeType="1"/>
          </p:cNvSpPr>
          <p:nvPr/>
        </p:nvSpPr>
        <p:spPr bwMode="auto">
          <a:xfrm flipV="1">
            <a:off x="2943225" y="3014663"/>
            <a:ext cx="242888"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00" name="Oval 20"/>
          <p:cNvSpPr>
            <a:spLocks noChangeArrowheads="1"/>
          </p:cNvSpPr>
          <p:nvPr/>
        </p:nvSpPr>
        <p:spPr bwMode="auto">
          <a:xfrm>
            <a:off x="2786063" y="388937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01" name="Oval 21"/>
          <p:cNvSpPr>
            <a:spLocks noChangeArrowheads="1"/>
          </p:cNvSpPr>
          <p:nvPr/>
        </p:nvSpPr>
        <p:spPr bwMode="auto">
          <a:xfrm>
            <a:off x="3109913" y="2855913"/>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03" name="Line 23"/>
          <p:cNvSpPr>
            <a:spLocks noChangeShapeType="1"/>
          </p:cNvSpPr>
          <p:nvPr/>
        </p:nvSpPr>
        <p:spPr bwMode="auto">
          <a:xfrm flipV="1">
            <a:off x="3214688" y="2143125"/>
            <a:ext cx="214312"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04" name="Oval 24"/>
          <p:cNvSpPr>
            <a:spLocks noChangeArrowheads="1"/>
          </p:cNvSpPr>
          <p:nvPr/>
        </p:nvSpPr>
        <p:spPr bwMode="auto">
          <a:xfrm>
            <a:off x="3338513" y="20129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06" name="Line 26"/>
          <p:cNvSpPr>
            <a:spLocks noChangeShapeType="1"/>
          </p:cNvSpPr>
          <p:nvPr/>
        </p:nvSpPr>
        <p:spPr bwMode="auto">
          <a:xfrm>
            <a:off x="3514725" y="2114550"/>
            <a:ext cx="38576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07" name="Oval 27"/>
          <p:cNvSpPr>
            <a:spLocks noChangeArrowheads="1"/>
          </p:cNvSpPr>
          <p:nvPr/>
        </p:nvSpPr>
        <p:spPr bwMode="auto">
          <a:xfrm>
            <a:off x="3810000" y="25415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09" name="Line 29"/>
          <p:cNvSpPr>
            <a:spLocks noChangeShapeType="1"/>
          </p:cNvSpPr>
          <p:nvPr/>
        </p:nvSpPr>
        <p:spPr bwMode="auto">
          <a:xfrm flipV="1">
            <a:off x="3929063" y="1771650"/>
            <a:ext cx="214312"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10" name="Oval 30"/>
          <p:cNvSpPr>
            <a:spLocks noChangeArrowheads="1"/>
          </p:cNvSpPr>
          <p:nvPr/>
        </p:nvSpPr>
        <p:spPr bwMode="auto">
          <a:xfrm>
            <a:off x="4062413" y="1665288"/>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12" name="Line 32"/>
          <p:cNvSpPr>
            <a:spLocks noChangeShapeType="1"/>
          </p:cNvSpPr>
          <p:nvPr/>
        </p:nvSpPr>
        <p:spPr bwMode="auto">
          <a:xfrm flipV="1">
            <a:off x="4186238" y="1214438"/>
            <a:ext cx="100012" cy="5143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13" name="Oval 33"/>
          <p:cNvSpPr>
            <a:spLocks noChangeArrowheads="1"/>
          </p:cNvSpPr>
          <p:nvPr/>
        </p:nvSpPr>
        <p:spPr bwMode="auto">
          <a:xfrm>
            <a:off x="4205288" y="1022350"/>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4115" name="Rectangle 35"/>
          <p:cNvSpPr>
            <a:spLocks noChangeArrowheads="1"/>
          </p:cNvSpPr>
          <p:nvPr/>
        </p:nvSpPr>
        <p:spPr bwMode="auto">
          <a:xfrm>
            <a:off x="4892675" y="928688"/>
            <a:ext cx="3857625" cy="5181600"/>
          </a:xfrm>
          <a:prstGeom prst="rect">
            <a:avLst/>
          </a:prstGeom>
          <a:noFill/>
          <a:ln w="9525">
            <a:noFill/>
            <a:miter lim="800000"/>
            <a:headEnd/>
            <a:tailEnd/>
          </a:ln>
          <a:effectLst/>
        </p:spPr>
        <p:txBody>
          <a:bodyPr lIns="92075" tIns="46037" rIns="92075" bIns="46037"/>
          <a:lstStyle/>
          <a:p>
            <a:pPr marL="342900" indent="-342900" eaLnBrk="0" hangingPunct="0">
              <a:spcBef>
                <a:spcPct val="20000"/>
              </a:spcBef>
              <a:buSzPct val="75000"/>
              <a:buFont typeface="Monotype Sorts" pitchFamily="2" charset="2"/>
              <a:buChar char="l"/>
            </a:pPr>
            <a:r>
              <a:rPr lang="en-US" sz="2400"/>
              <a:t>Na has a lower IE than Li</a:t>
            </a:r>
          </a:p>
          <a:p>
            <a:pPr marL="342900" indent="-342900" eaLnBrk="0" hangingPunct="0">
              <a:spcBef>
                <a:spcPct val="20000"/>
              </a:spcBef>
              <a:buSzPct val="75000"/>
              <a:buFont typeface="Monotype Sorts" pitchFamily="2" charset="2"/>
              <a:buChar char="l"/>
            </a:pPr>
            <a:r>
              <a:rPr lang="en-US" sz="2400"/>
              <a:t>Both are </a:t>
            </a:r>
            <a:r>
              <a:rPr lang="en-US" sz="2400" i="1"/>
              <a:t>s</a:t>
            </a:r>
            <a:r>
              <a:rPr lang="en-US" sz="2400" baseline="30000"/>
              <a:t>1</a:t>
            </a:r>
            <a:endParaRPr lang="en-US" sz="2400"/>
          </a:p>
          <a:p>
            <a:pPr marL="342900" indent="-342900" eaLnBrk="0" hangingPunct="0">
              <a:spcBef>
                <a:spcPct val="20000"/>
              </a:spcBef>
              <a:buSzPct val="75000"/>
              <a:buFont typeface="Monotype Sorts" pitchFamily="2" charset="2"/>
              <a:buChar char="l"/>
            </a:pPr>
            <a:r>
              <a:rPr lang="en-US" sz="2400"/>
              <a:t>Na has more shielding</a:t>
            </a:r>
          </a:p>
          <a:p>
            <a:pPr marL="342900" indent="-342900" eaLnBrk="0" hangingPunct="0">
              <a:spcBef>
                <a:spcPct val="20000"/>
              </a:spcBef>
              <a:buSzPct val="75000"/>
              <a:buFont typeface="Monotype Sorts" pitchFamily="2" charset="2"/>
              <a:buChar char="l"/>
            </a:pPr>
            <a:r>
              <a:rPr lang="en-US" sz="2400"/>
              <a:t>Greater distance</a:t>
            </a:r>
          </a:p>
        </p:txBody>
      </p:sp>
      <p:sp>
        <p:nvSpPr>
          <p:cNvPr id="174116" name="Line 36"/>
          <p:cNvSpPr>
            <a:spLocks noChangeShapeType="1"/>
          </p:cNvSpPr>
          <p:nvPr/>
        </p:nvSpPr>
        <p:spPr bwMode="auto">
          <a:xfrm>
            <a:off x="4314825" y="1128713"/>
            <a:ext cx="285750"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4117" name="Oval 37"/>
          <p:cNvSpPr>
            <a:spLocks noChangeArrowheads="1"/>
          </p:cNvSpPr>
          <p:nvPr/>
        </p:nvSpPr>
        <p:spPr bwMode="auto">
          <a:xfrm>
            <a:off x="4533900" y="4835525"/>
            <a:ext cx="196850" cy="180975"/>
          </a:xfrm>
          <a:prstGeom prst="ellipse">
            <a:avLst/>
          </a:prstGeom>
          <a:solidFill>
            <a:schemeClr val="hlink"/>
          </a:solidFill>
          <a:ln w="9525">
            <a:solidFill>
              <a:schemeClr val="hlink"/>
            </a:solidFill>
            <a:round/>
            <a:headEnd/>
            <a:tailEnd/>
          </a:ln>
          <a:effectLst/>
        </p:spPr>
        <p:txBody>
          <a:bodyPr wrap="none" anchor="ctr"/>
          <a:lstStyle/>
          <a:p>
            <a:endParaRPr lang="en-US"/>
          </a:p>
        </p:txBody>
      </p:sp>
      <p:grpSp>
        <p:nvGrpSpPr>
          <p:cNvPr id="174120" name="Group 40"/>
          <p:cNvGrpSpPr>
            <a:grpSpLocks/>
          </p:cNvGrpSpPr>
          <p:nvPr/>
        </p:nvGrpSpPr>
        <p:grpSpPr bwMode="auto">
          <a:xfrm>
            <a:off x="1560513" y="457200"/>
            <a:ext cx="3640137" cy="5091113"/>
            <a:chOff x="983" y="288"/>
            <a:chExt cx="2293" cy="3207"/>
          </a:xfrm>
        </p:grpSpPr>
        <p:sp>
          <p:nvSpPr>
            <p:cNvPr id="174121" name="Rectangle 41"/>
            <p:cNvSpPr>
              <a:spLocks noChangeArrowheads="1"/>
            </p:cNvSpPr>
            <p:nvPr/>
          </p:nvSpPr>
          <p:spPr bwMode="auto">
            <a:xfrm>
              <a:off x="983" y="1728"/>
              <a:ext cx="217"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a:t>
              </a:r>
            </a:p>
          </p:txBody>
        </p:sp>
        <p:sp>
          <p:nvSpPr>
            <p:cNvPr id="174122" name="Rectangle 42"/>
            <p:cNvSpPr>
              <a:spLocks noChangeArrowheads="1"/>
            </p:cNvSpPr>
            <p:nvPr/>
          </p:nvSpPr>
          <p:spPr bwMode="auto">
            <a:xfrm>
              <a:off x="1051" y="288"/>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He</a:t>
              </a:r>
            </a:p>
          </p:txBody>
        </p:sp>
        <p:sp>
          <p:nvSpPr>
            <p:cNvPr id="174123" name="Rectangle 43"/>
            <p:cNvSpPr>
              <a:spLocks noChangeArrowheads="1"/>
            </p:cNvSpPr>
            <p:nvPr/>
          </p:nvSpPr>
          <p:spPr bwMode="auto">
            <a:xfrm>
              <a:off x="1364" y="2841"/>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Li</a:t>
              </a:r>
            </a:p>
          </p:txBody>
        </p:sp>
        <p:sp>
          <p:nvSpPr>
            <p:cNvPr id="174124" name="Rectangle 44"/>
            <p:cNvSpPr>
              <a:spLocks noChangeArrowheads="1"/>
            </p:cNvSpPr>
            <p:nvPr/>
          </p:nvSpPr>
          <p:spPr bwMode="auto">
            <a:xfrm>
              <a:off x="1440" y="1890"/>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Be</a:t>
              </a:r>
            </a:p>
          </p:txBody>
        </p:sp>
        <p:sp>
          <p:nvSpPr>
            <p:cNvPr id="174125" name="Rectangle 45"/>
            <p:cNvSpPr>
              <a:spLocks noChangeArrowheads="1"/>
            </p:cNvSpPr>
            <p:nvPr/>
          </p:nvSpPr>
          <p:spPr bwMode="auto">
            <a:xfrm>
              <a:off x="1716" y="2592"/>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sp>
          <p:nvSpPr>
            <p:cNvPr id="174126" name="Rectangle 46"/>
            <p:cNvSpPr>
              <a:spLocks noChangeArrowheads="1"/>
            </p:cNvSpPr>
            <p:nvPr/>
          </p:nvSpPr>
          <p:spPr bwMode="auto">
            <a:xfrm>
              <a:off x="2033" y="1776"/>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C</a:t>
              </a:r>
            </a:p>
          </p:txBody>
        </p:sp>
        <p:sp>
          <p:nvSpPr>
            <p:cNvPr id="174127" name="Rectangle 47"/>
            <p:cNvSpPr>
              <a:spLocks noChangeArrowheads="1"/>
            </p:cNvSpPr>
            <p:nvPr/>
          </p:nvSpPr>
          <p:spPr bwMode="auto">
            <a:xfrm>
              <a:off x="2016" y="969"/>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t>
              </a:r>
            </a:p>
          </p:txBody>
        </p:sp>
        <p:sp>
          <p:nvSpPr>
            <p:cNvPr id="174128" name="Rectangle 48"/>
            <p:cNvSpPr>
              <a:spLocks noChangeArrowheads="1"/>
            </p:cNvSpPr>
            <p:nvPr/>
          </p:nvSpPr>
          <p:spPr bwMode="auto">
            <a:xfrm>
              <a:off x="2384" y="1728"/>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O</a:t>
              </a:r>
            </a:p>
          </p:txBody>
        </p:sp>
        <p:sp>
          <p:nvSpPr>
            <p:cNvPr id="174129" name="Rectangle 49"/>
            <p:cNvSpPr>
              <a:spLocks noChangeArrowheads="1"/>
            </p:cNvSpPr>
            <p:nvPr/>
          </p:nvSpPr>
          <p:spPr bwMode="auto">
            <a:xfrm>
              <a:off x="2378" y="843"/>
              <a:ext cx="35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F</a:t>
              </a:r>
            </a:p>
          </p:txBody>
        </p:sp>
        <p:sp>
          <p:nvSpPr>
            <p:cNvPr id="174130" name="Rectangle 50"/>
            <p:cNvSpPr>
              <a:spLocks noChangeArrowheads="1"/>
            </p:cNvSpPr>
            <p:nvPr/>
          </p:nvSpPr>
          <p:spPr bwMode="auto">
            <a:xfrm>
              <a:off x="2533" y="329"/>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Ne</a:t>
              </a:r>
            </a:p>
          </p:txBody>
        </p:sp>
        <p:sp>
          <p:nvSpPr>
            <p:cNvPr id="174131" name="Rectangle 51"/>
            <p:cNvSpPr>
              <a:spLocks noChangeArrowheads="1"/>
            </p:cNvSpPr>
            <p:nvPr/>
          </p:nvSpPr>
          <p:spPr bwMode="auto">
            <a:xfrm>
              <a:off x="2736" y="3168"/>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Na</a:t>
              </a:r>
            </a:p>
          </p:txBody>
        </p:sp>
      </p:grpSp>
      <p:sp>
        <p:nvSpPr>
          <p:cNvPr id="174132" name="AutoShape 5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4115"/>
                                        </p:tgtEl>
                                        <p:attrNameLst>
                                          <p:attrName>style.visibility</p:attrName>
                                        </p:attrNameLst>
                                      </p:cBhvr>
                                      <p:to>
                                        <p:strVal val="visible"/>
                                      </p:to>
                                    </p:set>
                                    <p:animEffect transition="in" filter="dissolve">
                                      <p:cBhvr>
                                        <p:cTn id="7" dur="500"/>
                                        <p:tgtEl>
                                          <p:spTgt spid="174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5"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Freeform 3"/>
          <p:cNvSpPr>
            <a:spLocks/>
          </p:cNvSpPr>
          <p:nvPr/>
        </p:nvSpPr>
        <p:spPr bwMode="auto">
          <a:xfrm>
            <a:off x="5157788" y="3270250"/>
            <a:ext cx="2273300" cy="1273175"/>
          </a:xfrm>
          <a:custGeom>
            <a:avLst/>
            <a:gdLst/>
            <a:ahLst/>
            <a:cxnLst>
              <a:cxn ang="0">
                <a:pos x="0" y="540"/>
              </a:cxn>
              <a:cxn ang="0">
                <a:pos x="135" y="549"/>
              </a:cxn>
              <a:cxn ang="0">
                <a:pos x="297" y="567"/>
              </a:cxn>
              <a:cxn ang="0">
                <a:pos x="486" y="630"/>
              </a:cxn>
              <a:cxn ang="0">
                <a:pos x="639" y="531"/>
              </a:cxn>
              <a:cxn ang="0">
                <a:pos x="765" y="432"/>
              </a:cxn>
              <a:cxn ang="0">
                <a:pos x="945" y="513"/>
              </a:cxn>
              <a:cxn ang="0">
                <a:pos x="1143" y="594"/>
              </a:cxn>
              <a:cxn ang="0">
                <a:pos x="1287" y="0"/>
              </a:cxn>
              <a:cxn ang="0">
                <a:pos x="1431" y="801"/>
              </a:cxn>
            </a:cxnLst>
            <a:rect l="0" t="0" r="r" b="b"/>
            <a:pathLst>
              <a:path w="1432" h="802">
                <a:moveTo>
                  <a:pt x="0" y="540"/>
                </a:moveTo>
                <a:lnTo>
                  <a:pt x="135" y="549"/>
                </a:lnTo>
                <a:lnTo>
                  <a:pt x="297" y="567"/>
                </a:lnTo>
                <a:lnTo>
                  <a:pt x="486" y="630"/>
                </a:lnTo>
                <a:lnTo>
                  <a:pt x="639" y="531"/>
                </a:lnTo>
                <a:lnTo>
                  <a:pt x="765" y="432"/>
                </a:lnTo>
                <a:lnTo>
                  <a:pt x="945" y="513"/>
                </a:lnTo>
                <a:lnTo>
                  <a:pt x="1143" y="594"/>
                </a:lnTo>
                <a:lnTo>
                  <a:pt x="1287" y="0"/>
                </a:lnTo>
                <a:lnTo>
                  <a:pt x="1431" y="801"/>
                </a:lnTo>
              </a:path>
            </a:pathLst>
          </a:custGeom>
          <a:noFill/>
          <a:ln w="12700" cap="rnd">
            <a:solidFill>
              <a:schemeClr val="hlink"/>
            </a:solidFill>
            <a:round/>
            <a:headEnd type="none" w="sm" len="sm"/>
            <a:tailEnd type="none" w="sm" len="sm"/>
          </a:ln>
          <a:effectLst/>
        </p:spPr>
        <p:txBody>
          <a:bodyPr/>
          <a:lstStyle/>
          <a:p>
            <a:endParaRPr lang="en-US"/>
          </a:p>
        </p:txBody>
      </p:sp>
      <p:sp>
        <p:nvSpPr>
          <p:cNvPr id="190468" name="Line 4"/>
          <p:cNvSpPr>
            <a:spLocks noChangeShapeType="1"/>
          </p:cNvSpPr>
          <p:nvPr/>
        </p:nvSpPr>
        <p:spPr bwMode="auto">
          <a:xfrm>
            <a:off x="1320800" y="1008063"/>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90469" name="Line 5"/>
          <p:cNvSpPr>
            <a:spLocks noChangeShapeType="1"/>
          </p:cNvSpPr>
          <p:nvPr/>
        </p:nvSpPr>
        <p:spPr bwMode="auto">
          <a:xfrm flipH="1">
            <a:off x="1319213" y="5984875"/>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90470" name="Rectangle 6"/>
          <p:cNvSpPr>
            <a:spLocks noChangeArrowheads="1"/>
          </p:cNvSpPr>
          <p:nvPr/>
        </p:nvSpPr>
        <p:spPr bwMode="auto">
          <a:xfrm rot="16200000">
            <a:off x="-1195388" y="2795588"/>
            <a:ext cx="4219575" cy="457200"/>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400"/>
              <a:t>First Ionization energy</a:t>
            </a:r>
          </a:p>
        </p:txBody>
      </p:sp>
      <p:sp>
        <p:nvSpPr>
          <p:cNvPr id="190471" name="Rectangle 7"/>
          <p:cNvSpPr>
            <a:spLocks noChangeArrowheads="1"/>
          </p:cNvSpPr>
          <p:nvPr/>
        </p:nvSpPr>
        <p:spPr bwMode="auto">
          <a:xfrm>
            <a:off x="3570288" y="6002338"/>
            <a:ext cx="2955925" cy="457200"/>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400"/>
              <a:t>Atomic number</a:t>
            </a:r>
          </a:p>
        </p:txBody>
      </p:sp>
      <p:sp>
        <p:nvSpPr>
          <p:cNvPr id="190472" name="Freeform 8"/>
          <p:cNvSpPr>
            <a:spLocks/>
          </p:cNvSpPr>
          <p:nvPr/>
        </p:nvSpPr>
        <p:spPr bwMode="auto">
          <a:xfrm>
            <a:off x="1763713" y="711200"/>
            <a:ext cx="96837" cy="1660525"/>
          </a:xfrm>
          <a:custGeom>
            <a:avLst/>
            <a:gdLst/>
            <a:ahLst/>
            <a:cxnLst>
              <a:cxn ang="0">
                <a:pos x="0" y="1045"/>
              </a:cxn>
              <a:cxn ang="0">
                <a:pos x="60" y="0"/>
              </a:cxn>
            </a:cxnLst>
            <a:rect l="0" t="0" r="r" b="b"/>
            <a:pathLst>
              <a:path w="61" h="1046">
                <a:moveTo>
                  <a:pt x="0" y="1045"/>
                </a:moveTo>
                <a:lnTo>
                  <a:pt x="60"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90473" name="Freeform 9"/>
          <p:cNvSpPr>
            <a:spLocks/>
          </p:cNvSpPr>
          <p:nvPr/>
        </p:nvSpPr>
        <p:spPr bwMode="auto">
          <a:xfrm>
            <a:off x="1858963" y="711200"/>
            <a:ext cx="223837" cy="3433763"/>
          </a:xfrm>
          <a:custGeom>
            <a:avLst/>
            <a:gdLst/>
            <a:ahLst/>
            <a:cxnLst>
              <a:cxn ang="0">
                <a:pos x="0" y="0"/>
              </a:cxn>
              <a:cxn ang="0">
                <a:pos x="140" y="2162"/>
              </a:cxn>
            </a:cxnLst>
            <a:rect l="0" t="0" r="r" b="b"/>
            <a:pathLst>
              <a:path w="141" h="2163">
                <a:moveTo>
                  <a:pt x="0" y="0"/>
                </a:moveTo>
                <a:lnTo>
                  <a:pt x="140"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90474" name="Freeform 10"/>
          <p:cNvSpPr>
            <a:spLocks/>
          </p:cNvSpPr>
          <p:nvPr/>
        </p:nvSpPr>
        <p:spPr bwMode="auto">
          <a:xfrm>
            <a:off x="2090738" y="3255963"/>
            <a:ext cx="87312" cy="904875"/>
          </a:xfrm>
          <a:custGeom>
            <a:avLst/>
            <a:gdLst/>
            <a:ahLst/>
            <a:cxnLst>
              <a:cxn ang="0">
                <a:pos x="0" y="569"/>
              </a:cxn>
              <a:cxn ang="0">
                <a:pos x="54" y="0"/>
              </a:cxn>
              <a:cxn ang="0">
                <a:pos x="54" y="0"/>
              </a:cxn>
            </a:cxnLst>
            <a:rect l="0" t="0" r="r" b="b"/>
            <a:pathLst>
              <a:path w="55" h="570">
                <a:moveTo>
                  <a:pt x="0" y="569"/>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90475" name="Line 11"/>
          <p:cNvSpPr>
            <a:spLocks noChangeShapeType="1"/>
          </p:cNvSpPr>
          <p:nvPr/>
        </p:nvSpPr>
        <p:spPr bwMode="auto">
          <a:xfrm>
            <a:off x="2168525" y="3255963"/>
            <a:ext cx="150813"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76" name="Line 12"/>
          <p:cNvSpPr>
            <a:spLocks noChangeShapeType="1"/>
          </p:cNvSpPr>
          <p:nvPr/>
        </p:nvSpPr>
        <p:spPr bwMode="auto">
          <a:xfrm flipV="1">
            <a:off x="2363788" y="2727325"/>
            <a:ext cx="127000"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77" name="Line 13"/>
          <p:cNvSpPr>
            <a:spLocks noChangeShapeType="1"/>
          </p:cNvSpPr>
          <p:nvPr/>
        </p:nvSpPr>
        <p:spPr bwMode="auto">
          <a:xfrm flipV="1">
            <a:off x="2506663" y="1855788"/>
            <a:ext cx="112712" cy="81438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78" name="Line 14"/>
          <p:cNvSpPr>
            <a:spLocks noChangeShapeType="1"/>
          </p:cNvSpPr>
          <p:nvPr/>
        </p:nvSpPr>
        <p:spPr bwMode="auto">
          <a:xfrm>
            <a:off x="2663825" y="1827213"/>
            <a:ext cx="20161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79" name="Line 15"/>
          <p:cNvSpPr>
            <a:spLocks noChangeShapeType="1"/>
          </p:cNvSpPr>
          <p:nvPr/>
        </p:nvSpPr>
        <p:spPr bwMode="auto">
          <a:xfrm flipV="1">
            <a:off x="2881313" y="1484313"/>
            <a:ext cx="111125" cy="87153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80" name="Line 16"/>
          <p:cNvSpPr>
            <a:spLocks noChangeShapeType="1"/>
          </p:cNvSpPr>
          <p:nvPr/>
        </p:nvSpPr>
        <p:spPr bwMode="auto">
          <a:xfrm flipV="1">
            <a:off x="3014663" y="927100"/>
            <a:ext cx="53975" cy="51435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90481" name="Line 17"/>
          <p:cNvSpPr>
            <a:spLocks noChangeShapeType="1"/>
          </p:cNvSpPr>
          <p:nvPr/>
        </p:nvSpPr>
        <p:spPr bwMode="auto">
          <a:xfrm>
            <a:off x="3082925" y="841375"/>
            <a:ext cx="149225"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82" name="Oval 18"/>
          <p:cNvSpPr>
            <a:spLocks noChangeAspect="1" noChangeArrowheads="1"/>
          </p:cNvSpPr>
          <p:nvPr/>
        </p:nvSpPr>
        <p:spPr bwMode="auto">
          <a:xfrm>
            <a:off x="3025775" y="8509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3" name="Oval 19"/>
          <p:cNvSpPr>
            <a:spLocks noChangeAspect="1" noChangeArrowheads="1"/>
          </p:cNvSpPr>
          <p:nvPr/>
        </p:nvSpPr>
        <p:spPr bwMode="auto">
          <a:xfrm>
            <a:off x="2590800" y="17653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4" name="Oval 20"/>
          <p:cNvSpPr>
            <a:spLocks noChangeAspect="1" noChangeArrowheads="1"/>
          </p:cNvSpPr>
          <p:nvPr/>
        </p:nvSpPr>
        <p:spPr bwMode="auto">
          <a:xfrm>
            <a:off x="2949575" y="141605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5" name="Oval 21"/>
          <p:cNvSpPr>
            <a:spLocks noChangeAspect="1" noChangeArrowheads="1"/>
          </p:cNvSpPr>
          <p:nvPr/>
        </p:nvSpPr>
        <p:spPr bwMode="auto">
          <a:xfrm>
            <a:off x="2819400" y="226853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6" name="Oval 22"/>
          <p:cNvSpPr>
            <a:spLocks noChangeAspect="1" noChangeArrowheads="1"/>
          </p:cNvSpPr>
          <p:nvPr/>
        </p:nvSpPr>
        <p:spPr bwMode="auto">
          <a:xfrm>
            <a:off x="2286000" y="360203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7" name="Oval 23"/>
          <p:cNvSpPr>
            <a:spLocks noChangeAspect="1" noChangeArrowheads="1"/>
          </p:cNvSpPr>
          <p:nvPr/>
        </p:nvSpPr>
        <p:spPr bwMode="auto">
          <a:xfrm>
            <a:off x="2111375" y="32131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8" name="Oval 24"/>
          <p:cNvSpPr>
            <a:spLocks noChangeAspect="1" noChangeArrowheads="1"/>
          </p:cNvSpPr>
          <p:nvPr/>
        </p:nvSpPr>
        <p:spPr bwMode="auto">
          <a:xfrm>
            <a:off x="2035175" y="408781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89" name="Oval 25"/>
          <p:cNvSpPr>
            <a:spLocks noChangeAspect="1" noChangeArrowheads="1"/>
          </p:cNvSpPr>
          <p:nvPr/>
        </p:nvSpPr>
        <p:spPr bwMode="auto">
          <a:xfrm>
            <a:off x="1806575" y="6223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90" name="Oval 26"/>
          <p:cNvSpPr>
            <a:spLocks noChangeAspect="1" noChangeArrowheads="1"/>
          </p:cNvSpPr>
          <p:nvPr/>
        </p:nvSpPr>
        <p:spPr bwMode="auto">
          <a:xfrm>
            <a:off x="1730375" y="231298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91" name="Oval 27"/>
          <p:cNvSpPr>
            <a:spLocks noChangeAspect="1" noChangeArrowheads="1"/>
          </p:cNvSpPr>
          <p:nvPr/>
        </p:nvSpPr>
        <p:spPr bwMode="auto">
          <a:xfrm>
            <a:off x="2438400" y="26797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492" name="Freeform 28"/>
          <p:cNvSpPr>
            <a:spLocks/>
          </p:cNvSpPr>
          <p:nvPr/>
        </p:nvSpPr>
        <p:spPr bwMode="auto">
          <a:xfrm>
            <a:off x="3257550" y="3708400"/>
            <a:ext cx="87313" cy="904875"/>
          </a:xfrm>
          <a:custGeom>
            <a:avLst/>
            <a:gdLst/>
            <a:ahLst/>
            <a:cxnLst>
              <a:cxn ang="0">
                <a:pos x="0" y="569"/>
              </a:cxn>
              <a:cxn ang="0">
                <a:pos x="54" y="0"/>
              </a:cxn>
              <a:cxn ang="0">
                <a:pos x="54" y="0"/>
              </a:cxn>
            </a:cxnLst>
            <a:rect l="0" t="0" r="r" b="b"/>
            <a:pathLst>
              <a:path w="55" h="570">
                <a:moveTo>
                  <a:pt x="0" y="569"/>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90493" name="Line 29"/>
          <p:cNvSpPr>
            <a:spLocks noChangeShapeType="1"/>
          </p:cNvSpPr>
          <p:nvPr/>
        </p:nvSpPr>
        <p:spPr bwMode="auto">
          <a:xfrm>
            <a:off x="3335338" y="3708400"/>
            <a:ext cx="150812"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90494" name="Line 30"/>
          <p:cNvSpPr>
            <a:spLocks noChangeShapeType="1"/>
          </p:cNvSpPr>
          <p:nvPr/>
        </p:nvSpPr>
        <p:spPr bwMode="auto">
          <a:xfrm flipV="1">
            <a:off x="3530600" y="3179763"/>
            <a:ext cx="127000"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95" name="Line 31"/>
          <p:cNvSpPr>
            <a:spLocks noChangeShapeType="1"/>
          </p:cNvSpPr>
          <p:nvPr/>
        </p:nvSpPr>
        <p:spPr bwMode="auto">
          <a:xfrm flipV="1">
            <a:off x="3673475" y="2308225"/>
            <a:ext cx="112713"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96" name="Line 32"/>
          <p:cNvSpPr>
            <a:spLocks noChangeShapeType="1"/>
          </p:cNvSpPr>
          <p:nvPr/>
        </p:nvSpPr>
        <p:spPr bwMode="auto">
          <a:xfrm>
            <a:off x="3830638" y="2279650"/>
            <a:ext cx="201612"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97" name="Line 33"/>
          <p:cNvSpPr>
            <a:spLocks noChangeShapeType="1"/>
          </p:cNvSpPr>
          <p:nvPr/>
        </p:nvSpPr>
        <p:spPr bwMode="auto">
          <a:xfrm flipV="1">
            <a:off x="4048125" y="1936750"/>
            <a:ext cx="111125"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98" name="Line 34"/>
          <p:cNvSpPr>
            <a:spLocks noChangeShapeType="1"/>
          </p:cNvSpPr>
          <p:nvPr/>
        </p:nvSpPr>
        <p:spPr bwMode="auto">
          <a:xfrm flipV="1">
            <a:off x="4181475" y="1379538"/>
            <a:ext cx="53975" cy="5143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499" name="Line 35"/>
          <p:cNvSpPr>
            <a:spLocks noChangeShapeType="1"/>
          </p:cNvSpPr>
          <p:nvPr/>
        </p:nvSpPr>
        <p:spPr bwMode="auto">
          <a:xfrm>
            <a:off x="4249738" y="1293813"/>
            <a:ext cx="149225"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00" name="Oval 36"/>
          <p:cNvSpPr>
            <a:spLocks noChangeAspect="1" noChangeArrowheads="1"/>
          </p:cNvSpPr>
          <p:nvPr/>
        </p:nvSpPr>
        <p:spPr bwMode="auto">
          <a:xfrm>
            <a:off x="4191000" y="13081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1" name="Oval 37"/>
          <p:cNvSpPr>
            <a:spLocks noChangeAspect="1" noChangeArrowheads="1"/>
          </p:cNvSpPr>
          <p:nvPr/>
        </p:nvSpPr>
        <p:spPr bwMode="auto">
          <a:xfrm>
            <a:off x="3733800" y="22225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2" name="Oval 38"/>
          <p:cNvSpPr>
            <a:spLocks noChangeAspect="1" noChangeArrowheads="1"/>
          </p:cNvSpPr>
          <p:nvPr/>
        </p:nvSpPr>
        <p:spPr bwMode="auto">
          <a:xfrm>
            <a:off x="4114800" y="186848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3" name="Oval 39"/>
          <p:cNvSpPr>
            <a:spLocks noChangeAspect="1" noChangeArrowheads="1"/>
          </p:cNvSpPr>
          <p:nvPr/>
        </p:nvSpPr>
        <p:spPr bwMode="auto">
          <a:xfrm>
            <a:off x="4016375" y="2720975"/>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4" name="Oval 40"/>
          <p:cNvSpPr>
            <a:spLocks noChangeAspect="1" noChangeArrowheads="1"/>
          </p:cNvSpPr>
          <p:nvPr/>
        </p:nvSpPr>
        <p:spPr bwMode="auto">
          <a:xfrm>
            <a:off x="3482975" y="4054475"/>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5" name="Oval 41"/>
          <p:cNvSpPr>
            <a:spLocks noChangeAspect="1" noChangeArrowheads="1"/>
          </p:cNvSpPr>
          <p:nvPr/>
        </p:nvSpPr>
        <p:spPr bwMode="auto">
          <a:xfrm>
            <a:off x="3276600" y="36703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6" name="Oval 42"/>
          <p:cNvSpPr>
            <a:spLocks noChangeAspect="1" noChangeArrowheads="1"/>
          </p:cNvSpPr>
          <p:nvPr/>
        </p:nvSpPr>
        <p:spPr bwMode="auto">
          <a:xfrm>
            <a:off x="3178175" y="454025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7" name="Oval 43"/>
          <p:cNvSpPr>
            <a:spLocks noChangeAspect="1" noChangeArrowheads="1"/>
          </p:cNvSpPr>
          <p:nvPr/>
        </p:nvSpPr>
        <p:spPr bwMode="auto">
          <a:xfrm>
            <a:off x="3635375" y="307498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08" name="Freeform 44"/>
          <p:cNvSpPr>
            <a:spLocks/>
          </p:cNvSpPr>
          <p:nvPr/>
        </p:nvSpPr>
        <p:spPr bwMode="auto">
          <a:xfrm>
            <a:off x="4438650" y="4262438"/>
            <a:ext cx="87313" cy="838200"/>
          </a:xfrm>
          <a:custGeom>
            <a:avLst/>
            <a:gdLst/>
            <a:ahLst/>
            <a:cxnLst>
              <a:cxn ang="0">
                <a:pos x="0" y="527"/>
              </a:cxn>
              <a:cxn ang="0">
                <a:pos x="54" y="0"/>
              </a:cxn>
              <a:cxn ang="0">
                <a:pos x="54" y="0"/>
              </a:cxn>
            </a:cxnLst>
            <a:rect l="0" t="0" r="r" b="b"/>
            <a:pathLst>
              <a:path w="55" h="528">
                <a:moveTo>
                  <a:pt x="0" y="527"/>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90509" name="Line 45"/>
          <p:cNvSpPr>
            <a:spLocks noChangeShapeType="1"/>
          </p:cNvSpPr>
          <p:nvPr/>
        </p:nvSpPr>
        <p:spPr bwMode="auto">
          <a:xfrm flipV="1">
            <a:off x="4516438" y="4156075"/>
            <a:ext cx="412750" cy="106363"/>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90510" name="Line 46"/>
          <p:cNvSpPr>
            <a:spLocks noChangeShapeType="1"/>
          </p:cNvSpPr>
          <p:nvPr/>
        </p:nvSpPr>
        <p:spPr bwMode="auto">
          <a:xfrm flipV="1">
            <a:off x="7454900" y="3630613"/>
            <a:ext cx="125413" cy="84613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1" name="Line 47"/>
          <p:cNvSpPr>
            <a:spLocks noChangeShapeType="1"/>
          </p:cNvSpPr>
          <p:nvPr/>
        </p:nvSpPr>
        <p:spPr bwMode="auto">
          <a:xfrm flipV="1">
            <a:off x="7596188" y="2820988"/>
            <a:ext cx="112712" cy="7556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2" name="Line 48"/>
          <p:cNvSpPr>
            <a:spLocks noChangeShapeType="1"/>
          </p:cNvSpPr>
          <p:nvPr/>
        </p:nvSpPr>
        <p:spPr bwMode="auto">
          <a:xfrm>
            <a:off x="7754938" y="2795588"/>
            <a:ext cx="200025" cy="423862"/>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3" name="Line 49"/>
          <p:cNvSpPr>
            <a:spLocks noChangeShapeType="1"/>
          </p:cNvSpPr>
          <p:nvPr/>
        </p:nvSpPr>
        <p:spPr bwMode="auto">
          <a:xfrm flipV="1">
            <a:off x="7970838" y="2476500"/>
            <a:ext cx="111125" cy="8080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4" name="Line 50"/>
          <p:cNvSpPr>
            <a:spLocks noChangeShapeType="1"/>
          </p:cNvSpPr>
          <p:nvPr/>
        </p:nvSpPr>
        <p:spPr bwMode="auto">
          <a:xfrm flipV="1">
            <a:off x="8105775" y="1960563"/>
            <a:ext cx="53975" cy="4762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5" name="Line 51"/>
          <p:cNvSpPr>
            <a:spLocks noChangeShapeType="1"/>
          </p:cNvSpPr>
          <p:nvPr/>
        </p:nvSpPr>
        <p:spPr bwMode="auto">
          <a:xfrm>
            <a:off x="8174038" y="1881188"/>
            <a:ext cx="147637" cy="34702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90516" name="Oval 52"/>
          <p:cNvSpPr>
            <a:spLocks noChangeAspect="1" noChangeArrowheads="1"/>
          </p:cNvSpPr>
          <p:nvPr/>
        </p:nvSpPr>
        <p:spPr bwMode="auto">
          <a:xfrm>
            <a:off x="8131175" y="18557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17" name="Oval 53"/>
          <p:cNvSpPr>
            <a:spLocks noChangeAspect="1" noChangeArrowheads="1"/>
          </p:cNvSpPr>
          <p:nvPr/>
        </p:nvSpPr>
        <p:spPr bwMode="auto">
          <a:xfrm>
            <a:off x="8283575" y="531336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18" name="Oval 54"/>
          <p:cNvSpPr>
            <a:spLocks noChangeAspect="1" noChangeArrowheads="1"/>
          </p:cNvSpPr>
          <p:nvPr/>
        </p:nvSpPr>
        <p:spPr bwMode="auto">
          <a:xfrm>
            <a:off x="7696200" y="27622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19" name="Oval 55"/>
          <p:cNvSpPr>
            <a:spLocks noChangeAspect="1" noChangeArrowheads="1"/>
          </p:cNvSpPr>
          <p:nvPr/>
        </p:nvSpPr>
        <p:spPr bwMode="auto">
          <a:xfrm>
            <a:off x="8053388" y="2413000"/>
            <a:ext cx="100012" cy="84138"/>
          </a:xfrm>
          <a:prstGeom prst="ellipse">
            <a:avLst/>
          </a:prstGeom>
          <a:solidFill>
            <a:schemeClr val="hlink"/>
          </a:solidFill>
          <a:ln w="9525">
            <a:solidFill>
              <a:schemeClr val="hlink"/>
            </a:solidFill>
            <a:round/>
            <a:headEnd/>
            <a:tailEnd/>
          </a:ln>
          <a:effectLst/>
        </p:spPr>
        <p:txBody>
          <a:bodyPr wrap="none" anchor="ctr"/>
          <a:lstStyle/>
          <a:p>
            <a:pPr algn="ctr"/>
            <a:endParaRPr lang="en-US" sz="1400" b="1"/>
          </a:p>
        </p:txBody>
      </p:sp>
      <p:sp>
        <p:nvSpPr>
          <p:cNvPr id="190520" name="Oval 56"/>
          <p:cNvSpPr>
            <a:spLocks noChangeAspect="1" noChangeArrowheads="1"/>
          </p:cNvSpPr>
          <p:nvPr/>
        </p:nvSpPr>
        <p:spPr bwMode="auto">
          <a:xfrm>
            <a:off x="7902575" y="32194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1" name="Oval 57"/>
          <p:cNvSpPr>
            <a:spLocks noChangeAspect="1" noChangeArrowheads="1"/>
          </p:cNvSpPr>
          <p:nvPr/>
        </p:nvSpPr>
        <p:spPr bwMode="auto">
          <a:xfrm>
            <a:off x="4800600" y="4133850"/>
            <a:ext cx="100013"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2" name="Oval 58"/>
          <p:cNvSpPr>
            <a:spLocks noChangeAspect="1" noChangeArrowheads="1"/>
          </p:cNvSpPr>
          <p:nvPr/>
        </p:nvSpPr>
        <p:spPr bwMode="auto">
          <a:xfrm>
            <a:off x="4473575" y="42100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3" name="Oval 59"/>
          <p:cNvSpPr>
            <a:spLocks noChangeAspect="1" noChangeArrowheads="1"/>
          </p:cNvSpPr>
          <p:nvPr/>
        </p:nvSpPr>
        <p:spPr bwMode="auto">
          <a:xfrm>
            <a:off x="7543800" y="35321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4" name="Oval 60"/>
          <p:cNvSpPr>
            <a:spLocks noChangeAspect="1" noChangeArrowheads="1"/>
          </p:cNvSpPr>
          <p:nvPr/>
        </p:nvSpPr>
        <p:spPr bwMode="auto">
          <a:xfrm>
            <a:off x="7369175" y="44465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5" name="Oval 61"/>
          <p:cNvSpPr>
            <a:spLocks noChangeAspect="1" noChangeArrowheads="1"/>
          </p:cNvSpPr>
          <p:nvPr/>
        </p:nvSpPr>
        <p:spPr bwMode="auto">
          <a:xfrm>
            <a:off x="5334000" y="40655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6" name="Oval 62"/>
          <p:cNvSpPr>
            <a:spLocks noChangeAspect="1" noChangeArrowheads="1"/>
          </p:cNvSpPr>
          <p:nvPr/>
        </p:nvSpPr>
        <p:spPr bwMode="auto">
          <a:xfrm>
            <a:off x="5616575" y="41338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7" name="Oval 63"/>
          <p:cNvSpPr>
            <a:spLocks noChangeAspect="1" noChangeArrowheads="1"/>
          </p:cNvSpPr>
          <p:nvPr/>
        </p:nvSpPr>
        <p:spPr bwMode="auto">
          <a:xfrm>
            <a:off x="5845175" y="42100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8" name="Oval 64"/>
          <p:cNvSpPr>
            <a:spLocks noChangeAspect="1" noChangeArrowheads="1"/>
          </p:cNvSpPr>
          <p:nvPr/>
        </p:nvSpPr>
        <p:spPr bwMode="auto">
          <a:xfrm>
            <a:off x="6091238" y="40576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29" name="Oval 65"/>
          <p:cNvSpPr>
            <a:spLocks noChangeAspect="1" noChangeArrowheads="1"/>
          </p:cNvSpPr>
          <p:nvPr/>
        </p:nvSpPr>
        <p:spPr bwMode="auto">
          <a:xfrm>
            <a:off x="6324600" y="39052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30" name="Oval 66"/>
          <p:cNvSpPr>
            <a:spLocks noChangeAspect="1" noChangeArrowheads="1"/>
          </p:cNvSpPr>
          <p:nvPr/>
        </p:nvSpPr>
        <p:spPr bwMode="auto">
          <a:xfrm>
            <a:off x="6605588" y="40576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31" name="Oval 67"/>
          <p:cNvSpPr>
            <a:spLocks noChangeAspect="1" noChangeArrowheads="1"/>
          </p:cNvSpPr>
          <p:nvPr/>
        </p:nvSpPr>
        <p:spPr bwMode="auto">
          <a:xfrm>
            <a:off x="6911975" y="41417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32" name="Oval 68"/>
          <p:cNvSpPr>
            <a:spLocks noChangeAspect="1" noChangeArrowheads="1"/>
          </p:cNvSpPr>
          <p:nvPr/>
        </p:nvSpPr>
        <p:spPr bwMode="auto">
          <a:xfrm>
            <a:off x="7140575" y="321310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33" name="Line 69"/>
          <p:cNvSpPr>
            <a:spLocks noChangeShapeType="1"/>
          </p:cNvSpPr>
          <p:nvPr/>
        </p:nvSpPr>
        <p:spPr bwMode="auto">
          <a:xfrm flipH="1">
            <a:off x="4886325" y="4127500"/>
            <a:ext cx="214313" cy="42863"/>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90534" name="Oval 70"/>
          <p:cNvSpPr>
            <a:spLocks noChangeAspect="1" noChangeArrowheads="1"/>
          </p:cNvSpPr>
          <p:nvPr/>
        </p:nvSpPr>
        <p:spPr bwMode="auto">
          <a:xfrm>
            <a:off x="5083175" y="4065588"/>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90535" name="Oval 71"/>
          <p:cNvSpPr>
            <a:spLocks noChangeAspect="1" noChangeArrowheads="1"/>
          </p:cNvSpPr>
          <p:nvPr/>
        </p:nvSpPr>
        <p:spPr bwMode="auto">
          <a:xfrm>
            <a:off x="4343400" y="50419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grpSp>
        <p:nvGrpSpPr>
          <p:cNvPr id="190536" name="Group 72"/>
          <p:cNvGrpSpPr>
            <a:grpSpLocks/>
          </p:cNvGrpSpPr>
          <p:nvPr/>
        </p:nvGrpSpPr>
        <p:grpSpPr bwMode="auto">
          <a:xfrm>
            <a:off x="1630363" y="228600"/>
            <a:ext cx="6781800" cy="1631950"/>
            <a:chOff x="1027" y="127"/>
            <a:chExt cx="4272" cy="1028"/>
          </a:xfrm>
        </p:grpSpPr>
        <p:sp>
          <p:nvSpPr>
            <p:cNvPr id="190537" name="Text Box 73"/>
            <p:cNvSpPr txBox="1">
              <a:spLocks noChangeArrowheads="1"/>
            </p:cNvSpPr>
            <p:nvPr/>
          </p:nvSpPr>
          <p:spPr bwMode="auto">
            <a:xfrm>
              <a:off x="1027" y="127"/>
              <a:ext cx="279" cy="212"/>
            </a:xfrm>
            <a:prstGeom prst="rect">
              <a:avLst/>
            </a:prstGeom>
            <a:noFill/>
            <a:ln w="9525">
              <a:noFill/>
              <a:miter lim="800000"/>
              <a:headEnd/>
              <a:tailEnd/>
            </a:ln>
            <a:effectLst/>
          </p:spPr>
          <p:txBody>
            <a:bodyPr wrap="none">
              <a:spAutoFit/>
            </a:bodyPr>
            <a:lstStyle/>
            <a:p>
              <a:pPr algn="ctr"/>
              <a:r>
                <a:rPr lang="en-US" sz="1600" b="1">
                  <a:solidFill>
                    <a:srgbClr val="660066"/>
                  </a:solidFill>
                </a:rPr>
                <a:t>He</a:t>
              </a:r>
            </a:p>
          </p:txBody>
        </p:sp>
        <p:sp>
          <p:nvSpPr>
            <p:cNvPr id="190538" name="Text Box 74"/>
            <p:cNvSpPr txBox="1">
              <a:spLocks noChangeArrowheads="1"/>
            </p:cNvSpPr>
            <p:nvPr/>
          </p:nvSpPr>
          <p:spPr bwMode="auto">
            <a:xfrm>
              <a:off x="1795" y="271"/>
              <a:ext cx="279" cy="212"/>
            </a:xfrm>
            <a:prstGeom prst="rect">
              <a:avLst/>
            </a:prstGeom>
            <a:noFill/>
            <a:ln w="9525">
              <a:noFill/>
              <a:miter lim="800000"/>
              <a:headEnd/>
              <a:tailEnd/>
            </a:ln>
            <a:effectLst/>
          </p:spPr>
          <p:txBody>
            <a:bodyPr wrap="none">
              <a:spAutoFit/>
            </a:bodyPr>
            <a:lstStyle/>
            <a:p>
              <a:pPr algn="ctr"/>
              <a:r>
                <a:rPr lang="en-US" sz="1600" b="1">
                  <a:solidFill>
                    <a:srgbClr val="660066"/>
                  </a:solidFill>
                </a:rPr>
                <a:t>Ne</a:t>
              </a:r>
            </a:p>
          </p:txBody>
        </p:sp>
        <p:sp>
          <p:nvSpPr>
            <p:cNvPr id="190539" name="Text Box 75"/>
            <p:cNvSpPr txBox="1">
              <a:spLocks noChangeArrowheads="1"/>
            </p:cNvSpPr>
            <p:nvPr/>
          </p:nvSpPr>
          <p:spPr bwMode="auto">
            <a:xfrm>
              <a:off x="2526" y="559"/>
              <a:ext cx="258" cy="212"/>
            </a:xfrm>
            <a:prstGeom prst="rect">
              <a:avLst/>
            </a:prstGeom>
            <a:noFill/>
            <a:ln w="9525">
              <a:noFill/>
              <a:miter lim="800000"/>
              <a:headEnd/>
              <a:tailEnd/>
            </a:ln>
            <a:effectLst/>
          </p:spPr>
          <p:txBody>
            <a:bodyPr wrap="none">
              <a:spAutoFit/>
            </a:bodyPr>
            <a:lstStyle/>
            <a:p>
              <a:pPr algn="ctr"/>
              <a:r>
                <a:rPr lang="en-US" sz="1600" b="1">
                  <a:solidFill>
                    <a:srgbClr val="660066"/>
                  </a:solidFill>
                </a:rPr>
                <a:t>Ar</a:t>
              </a:r>
            </a:p>
          </p:txBody>
        </p:sp>
        <p:sp>
          <p:nvSpPr>
            <p:cNvPr id="190540" name="Text Box 76"/>
            <p:cNvSpPr txBox="1">
              <a:spLocks noChangeArrowheads="1"/>
            </p:cNvSpPr>
            <p:nvPr/>
          </p:nvSpPr>
          <p:spPr bwMode="auto">
            <a:xfrm>
              <a:off x="5041" y="943"/>
              <a:ext cx="258" cy="212"/>
            </a:xfrm>
            <a:prstGeom prst="rect">
              <a:avLst/>
            </a:prstGeom>
            <a:noFill/>
            <a:ln w="9525">
              <a:noFill/>
              <a:miter lim="800000"/>
              <a:headEnd/>
              <a:tailEnd/>
            </a:ln>
            <a:effectLst/>
          </p:spPr>
          <p:txBody>
            <a:bodyPr wrap="none">
              <a:spAutoFit/>
            </a:bodyPr>
            <a:lstStyle/>
            <a:p>
              <a:pPr algn="ctr"/>
              <a:r>
                <a:rPr lang="en-US" sz="1600" b="1">
                  <a:solidFill>
                    <a:srgbClr val="660066"/>
                  </a:solidFill>
                </a:rPr>
                <a:t>Kr</a:t>
              </a:r>
            </a:p>
          </p:txBody>
        </p:sp>
      </p:grpSp>
      <p:grpSp>
        <p:nvGrpSpPr>
          <p:cNvPr id="190541" name="Group 77"/>
          <p:cNvGrpSpPr>
            <a:grpSpLocks/>
          </p:cNvGrpSpPr>
          <p:nvPr/>
        </p:nvGrpSpPr>
        <p:grpSpPr bwMode="auto">
          <a:xfrm>
            <a:off x="1579563" y="2438400"/>
            <a:ext cx="6965950" cy="3340100"/>
            <a:chOff x="995" y="1516"/>
            <a:chExt cx="4388" cy="2104"/>
          </a:xfrm>
        </p:grpSpPr>
        <p:sp>
          <p:nvSpPr>
            <p:cNvPr id="190542" name="Text Box 78"/>
            <p:cNvSpPr txBox="1">
              <a:spLocks noChangeArrowheads="1"/>
            </p:cNvSpPr>
            <p:nvPr/>
          </p:nvSpPr>
          <p:spPr bwMode="auto">
            <a:xfrm>
              <a:off x="995" y="1516"/>
              <a:ext cx="208" cy="212"/>
            </a:xfrm>
            <a:prstGeom prst="rect">
              <a:avLst/>
            </a:prstGeom>
            <a:noFill/>
            <a:ln w="9525">
              <a:noFill/>
              <a:miter lim="800000"/>
              <a:headEnd/>
              <a:tailEnd/>
            </a:ln>
            <a:effectLst/>
          </p:spPr>
          <p:txBody>
            <a:bodyPr wrap="none">
              <a:spAutoFit/>
            </a:bodyPr>
            <a:lstStyle/>
            <a:p>
              <a:pPr algn="ctr"/>
              <a:r>
                <a:rPr lang="en-US" sz="1600" b="1">
                  <a:solidFill>
                    <a:srgbClr val="006600"/>
                  </a:solidFill>
                </a:rPr>
                <a:t>H</a:t>
              </a:r>
            </a:p>
          </p:txBody>
        </p:sp>
        <p:sp>
          <p:nvSpPr>
            <p:cNvPr id="190543" name="Text Box 79"/>
            <p:cNvSpPr txBox="1">
              <a:spLocks noChangeArrowheads="1"/>
            </p:cNvSpPr>
            <p:nvPr/>
          </p:nvSpPr>
          <p:spPr bwMode="auto">
            <a:xfrm>
              <a:off x="1210" y="2640"/>
              <a:ext cx="230" cy="212"/>
            </a:xfrm>
            <a:prstGeom prst="rect">
              <a:avLst/>
            </a:prstGeom>
            <a:noFill/>
            <a:ln w="9525">
              <a:noFill/>
              <a:miter lim="800000"/>
              <a:headEnd/>
              <a:tailEnd/>
            </a:ln>
            <a:effectLst/>
          </p:spPr>
          <p:txBody>
            <a:bodyPr wrap="none">
              <a:spAutoFit/>
            </a:bodyPr>
            <a:lstStyle/>
            <a:p>
              <a:pPr algn="ctr"/>
              <a:r>
                <a:rPr lang="en-US" sz="1600" b="1">
                  <a:solidFill>
                    <a:srgbClr val="006600"/>
                  </a:solidFill>
                </a:rPr>
                <a:t>Li</a:t>
              </a:r>
            </a:p>
          </p:txBody>
        </p:sp>
        <p:sp>
          <p:nvSpPr>
            <p:cNvPr id="190544" name="Text Box 80"/>
            <p:cNvSpPr txBox="1">
              <a:spLocks noChangeArrowheads="1"/>
            </p:cNvSpPr>
            <p:nvPr/>
          </p:nvSpPr>
          <p:spPr bwMode="auto">
            <a:xfrm>
              <a:off x="1881" y="2908"/>
              <a:ext cx="279" cy="212"/>
            </a:xfrm>
            <a:prstGeom prst="rect">
              <a:avLst/>
            </a:prstGeom>
            <a:noFill/>
            <a:ln w="9525">
              <a:noFill/>
              <a:miter lim="800000"/>
              <a:headEnd/>
              <a:tailEnd/>
            </a:ln>
            <a:effectLst/>
          </p:spPr>
          <p:txBody>
            <a:bodyPr wrap="none">
              <a:spAutoFit/>
            </a:bodyPr>
            <a:lstStyle/>
            <a:p>
              <a:pPr algn="ctr"/>
              <a:r>
                <a:rPr lang="en-US" sz="1600" b="1">
                  <a:solidFill>
                    <a:srgbClr val="006600"/>
                  </a:solidFill>
                </a:rPr>
                <a:t>Na</a:t>
              </a:r>
            </a:p>
          </p:txBody>
        </p:sp>
        <p:sp>
          <p:nvSpPr>
            <p:cNvPr id="190545" name="Text Box 81"/>
            <p:cNvSpPr txBox="1">
              <a:spLocks noChangeArrowheads="1"/>
            </p:cNvSpPr>
            <p:nvPr/>
          </p:nvSpPr>
          <p:spPr bwMode="auto">
            <a:xfrm>
              <a:off x="2665" y="3216"/>
              <a:ext cx="208" cy="212"/>
            </a:xfrm>
            <a:prstGeom prst="rect">
              <a:avLst/>
            </a:prstGeom>
            <a:noFill/>
            <a:ln w="9525">
              <a:noFill/>
              <a:miter lim="800000"/>
              <a:headEnd/>
              <a:tailEnd/>
            </a:ln>
            <a:effectLst/>
          </p:spPr>
          <p:txBody>
            <a:bodyPr wrap="none">
              <a:spAutoFit/>
            </a:bodyPr>
            <a:lstStyle/>
            <a:p>
              <a:pPr algn="ctr"/>
              <a:r>
                <a:rPr lang="en-US" sz="1600" b="1">
                  <a:solidFill>
                    <a:srgbClr val="006600"/>
                  </a:solidFill>
                </a:rPr>
                <a:t>K</a:t>
              </a:r>
            </a:p>
          </p:txBody>
        </p:sp>
        <p:sp>
          <p:nvSpPr>
            <p:cNvPr id="190546" name="Text Box 82"/>
            <p:cNvSpPr txBox="1">
              <a:spLocks noChangeArrowheads="1"/>
            </p:cNvSpPr>
            <p:nvPr/>
          </p:nvSpPr>
          <p:spPr bwMode="auto">
            <a:xfrm>
              <a:off x="5097" y="3408"/>
              <a:ext cx="286" cy="212"/>
            </a:xfrm>
            <a:prstGeom prst="rect">
              <a:avLst/>
            </a:prstGeom>
            <a:noFill/>
            <a:ln w="9525">
              <a:noFill/>
              <a:miter lim="800000"/>
              <a:headEnd/>
              <a:tailEnd/>
            </a:ln>
            <a:effectLst/>
          </p:spPr>
          <p:txBody>
            <a:bodyPr wrap="none">
              <a:spAutoFit/>
            </a:bodyPr>
            <a:lstStyle/>
            <a:p>
              <a:pPr algn="ctr"/>
              <a:r>
                <a:rPr lang="en-US" sz="1600" b="1">
                  <a:solidFill>
                    <a:srgbClr val="006600"/>
                  </a:solidFill>
                </a:rPr>
                <a:t>Rb</a:t>
              </a:r>
            </a:p>
          </p:txBody>
        </p:sp>
      </p:grpSp>
      <p:sp>
        <p:nvSpPr>
          <p:cNvPr id="190547" name="AutoShape 8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0541"/>
                                        </p:tgtEl>
                                        <p:attrNameLst>
                                          <p:attrName>style.visibility</p:attrName>
                                        </p:attrNameLst>
                                      </p:cBhvr>
                                      <p:to>
                                        <p:strVal val="visible"/>
                                      </p:to>
                                    </p:set>
                                    <p:animEffect transition="in" filter="fade">
                                      <p:cBhvr>
                                        <p:cTn id="7" dur="1000"/>
                                        <p:tgtEl>
                                          <p:spTgt spid="190541"/>
                                        </p:tgtEl>
                                      </p:cBhvr>
                                    </p:animEffect>
                                    <p:anim calcmode="lin" valueType="num">
                                      <p:cBhvr>
                                        <p:cTn id="8" dur="1000" fill="hold"/>
                                        <p:tgtEl>
                                          <p:spTgt spid="190541"/>
                                        </p:tgtEl>
                                        <p:attrNameLst>
                                          <p:attrName>ppt_x</p:attrName>
                                        </p:attrNameLst>
                                      </p:cBhvr>
                                      <p:tavLst>
                                        <p:tav tm="0">
                                          <p:val>
                                            <p:strVal val="#ppt_x"/>
                                          </p:val>
                                        </p:tav>
                                        <p:tav tm="100000">
                                          <p:val>
                                            <p:strVal val="#ppt_x"/>
                                          </p:val>
                                        </p:tav>
                                      </p:tavLst>
                                    </p:anim>
                                    <p:anim calcmode="lin" valueType="num">
                                      <p:cBhvr>
                                        <p:cTn id="9" dur="1000" fill="hold"/>
                                        <p:tgtEl>
                                          <p:spTgt spid="19054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0536"/>
                                        </p:tgtEl>
                                        <p:attrNameLst>
                                          <p:attrName>style.visibility</p:attrName>
                                        </p:attrNameLst>
                                      </p:cBhvr>
                                      <p:to>
                                        <p:strVal val="visible"/>
                                      </p:to>
                                    </p:set>
                                    <p:animEffect transition="in" filter="fade">
                                      <p:cBhvr>
                                        <p:cTn id="14" dur="1000"/>
                                        <p:tgtEl>
                                          <p:spTgt spid="190536"/>
                                        </p:tgtEl>
                                      </p:cBhvr>
                                    </p:animEffect>
                                    <p:anim calcmode="lin" valueType="num">
                                      <p:cBhvr>
                                        <p:cTn id="15" dur="1000" fill="hold"/>
                                        <p:tgtEl>
                                          <p:spTgt spid="190536"/>
                                        </p:tgtEl>
                                        <p:attrNameLst>
                                          <p:attrName>ppt_x</p:attrName>
                                        </p:attrNameLst>
                                      </p:cBhvr>
                                      <p:tavLst>
                                        <p:tav tm="0">
                                          <p:val>
                                            <p:strVal val="#ppt_x"/>
                                          </p:val>
                                        </p:tav>
                                        <p:tav tm="100000">
                                          <p:val>
                                            <p:strVal val="#ppt_x"/>
                                          </p:val>
                                        </p:tav>
                                      </p:tavLst>
                                    </p:anim>
                                    <p:anim calcmode="lin" valueType="num">
                                      <p:cBhvr>
                                        <p:cTn id="16" dur="1000" fill="hold"/>
                                        <p:tgtEl>
                                          <p:spTgt spid="1905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258" name="Object 130"/>
          <p:cNvGraphicFramePr>
            <a:graphicFrameLocks noChangeAspect="1"/>
          </p:cNvGraphicFramePr>
          <p:nvPr/>
        </p:nvGraphicFramePr>
        <p:xfrm>
          <a:off x="4343400" y="-76200"/>
          <a:ext cx="4343400" cy="3897313"/>
        </p:xfrm>
        <a:graphic>
          <a:graphicData uri="http://schemas.openxmlformats.org/presentationml/2006/ole">
            <p:oleObj spid="_x0000_s176258" name="Slide" r:id="rId4" imgW="4572000" imgH="3429000" progId="PowerPoint.Slide.8">
              <p:embed/>
            </p:oleObj>
          </a:graphicData>
        </a:graphic>
      </p:graphicFrame>
      <p:sp>
        <p:nvSpPr>
          <p:cNvPr id="176130" name="Freeform 2"/>
          <p:cNvSpPr>
            <a:spLocks/>
          </p:cNvSpPr>
          <p:nvPr/>
        </p:nvSpPr>
        <p:spPr bwMode="auto">
          <a:xfrm>
            <a:off x="5157788" y="3821113"/>
            <a:ext cx="2273300" cy="1273175"/>
          </a:xfrm>
          <a:custGeom>
            <a:avLst/>
            <a:gdLst/>
            <a:ahLst/>
            <a:cxnLst>
              <a:cxn ang="0">
                <a:pos x="0" y="540"/>
              </a:cxn>
              <a:cxn ang="0">
                <a:pos x="135" y="549"/>
              </a:cxn>
              <a:cxn ang="0">
                <a:pos x="297" y="567"/>
              </a:cxn>
              <a:cxn ang="0">
                <a:pos x="486" y="630"/>
              </a:cxn>
              <a:cxn ang="0">
                <a:pos x="639" y="531"/>
              </a:cxn>
              <a:cxn ang="0">
                <a:pos x="765" y="432"/>
              </a:cxn>
              <a:cxn ang="0">
                <a:pos x="945" y="513"/>
              </a:cxn>
              <a:cxn ang="0">
                <a:pos x="1143" y="594"/>
              </a:cxn>
              <a:cxn ang="0">
                <a:pos x="1287" y="0"/>
              </a:cxn>
              <a:cxn ang="0">
                <a:pos x="1431" y="801"/>
              </a:cxn>
            </a:cxnLst>
            <a:rect l="0" t="0" r="r" b="b"/>
            <a:pathLst>
              <a:path w="1432" h="802">
                <a:moveTo>
                  <a:pt x="0" y="540"/>
                </a:moveTo>
                <a:lnTo>
                  <a:pt x="135" y="549"/>
                </a:lnTo>
                <a:lnTo>
                  <a:pt x="297" y="567"/>
                </a:lnTo>
                <a:lnTo>
                  <a:pt x="486" y="630"/>
                </a:lnTo>
                <a:lnTo>
                  <a:pt x="639" y="531"/>
                </a:lnTo>
                <a:lnTo>
                  <a:pt x="765" y="432"/>
                </a:lnTo>
                <a:lnTo>
                  <a:pt x="945" y="513"/>
                </a:lnTo>
                <a:lnTo>
                  <a:pt x="1143" y="594"/>
                </a:lnTo>
                <a:lnTo>
                  <a:pt x="1287" y="0"/>
                </a:lnTo>
                <a:lnTo>
                  <a:pt x="1431" y="801"/>
                </a:lnTo>
              </a:path>
            </a:pathLst>
          </a:custGeom>
          <a:noFill/>
          <a:ln w="12700" cap="rnd">
            <a:solidFill>
              <a:schemeClr val="hlink"/>
            </a:solidFill>
            <a:round/>
            <a:headEnd type="none" w="sm" len="sm"/>
            <a:tailEnd type="none" w="sm" len="sm"/>
          </a:ln>
          <a:effectLst/>
        </p:spPr>
        <p:txBody>
          <a:bodyPr/>
          <a:lstStyle/>
          <a:p>
            <a:endParaRPr lang="en-US"/>
          </a:p>
        </p:txBody>
      </p:sp>
      <p:sp>
        <p:nvSpPr>
          <p:cNvPr id="176131" name="Line 3"/>
          <p:cNvSpPr>
            <a:spLocks noChangeShapeType="1"/>
          </p:cNvSpPr>
          <p:nvPr/>
        </p:nvSpPr>
        <p:spPr bwMode="auto">
          <a:xfrm>
            <a:off x="1320800" y="1330325"/>
            <a:ext cx="0" cy="495935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76132" name="Line 4"/>
          <p:cNvSpPr>
            <a:spLocks noChangeShapeType="1"/>
          </p:cNvSpPr>
          <p:nvPr/>
        </p:nvSpPr>
        <p:spPr bwMode="auto">
          <a:xfrm flipH="1">
            <a:off x="1319213" y="6307138"/>
            <a:ext cx="6964362" cy="0"/>
          </a:xfrm>
          <a:prstGeom prst="line">
            <a:avLst/>
          </a:prstGeom>
          <a:noFill/>
          <a:ln w="25399">
            <a:solidFill>
              <a:schemeClr val="tx1"/>
            </a:solidFill>
            <a:round/>
            <a:headEnd type="none" w="sm" len="sm"/>
            <a:tailEnd type="none" w="sm" len="sm"/>
          </a:ln>
          <a:effectLst/>
        </p:spPr>
        <p:txBody>
          <a:bodyPr wrap="none" anchor="ctr"/>
          <a:lstStyle/>
          <a:p>
            <a:endParaRPr lang="en-US"/>
          </a:p>
        </p:txBody>
      </p:sp>
      <p:sp>
        <p:nvSpPr>
          <p:cNvPr id="176133" name="Rectangle 5"/>
          <p:cNvSpPr>
            <a:spLocks noChangeArrowheads="1"/>
          </p:cNvSpPr>
          <p:nvPr/>
        </p:nvSpPr>
        <p:spPr bwMode="auto">
          <a:xfrm rot="16200000">
            <a:off x="-1195388" y="3252788"/>
            <a:ext cx="4219575" cy="457200"/>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400"/>
              <a:t>First Ionization energy</a:t>
            </a:r>
          </a:p>
        </p:txBody>
      </p:sp>
      <p:sp>
        <p:nvSpPr>
          <p:cNvPr id="176134" name="Rectangle 6"/>
          <p:cNvSpPr>
            <a:spLocks noChangeArrowheads="1"/>
          </p:cNvSpPr>
          <p:nvPr/>
        </p:nvSpPr>
        <p:spPr bwMode="auto">
          <a:xfrm>
            <a:off x="3570288" y="6324600"/>
            <a:ext cx="2955925" cy="457200"/>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400"/>
              <a:t>Atomic number</a:t>
            </a:r>
          </a:p>
        </p:txBody>
      </p:sp>
      <p:sp>
        <p:nvSpPr>
          <p:cNvPr id="176137" name="Freeform 9"/>
          <p:cNvSpPr>
            <a:spLocks/>
          </p:cNvSpPr>
          <p:nvPr/>
        </p:nvSpPr>
        <p:spPr bwMode="auto">
          <a:xfrm>
            <a:off x="1763713" y="1262063"/>
            <a:ext cx="96837" cy="1660525"/>
          </a:xfrm>
          <a:custGeom>
            <a:avLst/>
            <a:gdLst/>
            <a:ahLst/>
            <a:cxnLst>
              <a:cxn ang="0">
                <a:pos x="0" y="1045"/>
              </a:cxn>
              <a:cxn ang="0">
                <a:pos x="60" y="0"/>
              </a:cxn>
            </a:cxnLst>
            <a:rect l="0" t="0" r="r" b="b"/>
            <a:pathLst>
              <a:path w="61" h="1046">
                <a:moveTo>
                  <a:pt x="0" y="1045"/>
                </a:moveTo>
                <a:lnTo>
                  <a:pt x="60"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6139" name="Freeform 11"/>
          <p:cNvSpPr>
            <a:spLocks/>
          </p:cNvSpPr>
          <p:nvPr/>
        </p:nvSpPr>
        <p:spPr bwMode="auto">
          <a:xfrm>
            <a:off x="1858963" y="1262063"/>
            <a:ext cx="223837" cy="3433762"/>
          </a:xfrm>
          <a:custGeom>
            <a:avLst/>
            <a:gdLst/>
            <a:ahLst/>
            <a:cxnLst>
              <a:cxn ang="0">
                <a:pos x="0" y="0"/>
              </a:cxn>
              <a:cxn ang="0">
                <a:pos x="140" y="2162"/>
              </a:cxn>
            </a:cxnLst>
            <a:rect l="0" t="0" r="r" b="b"/>
            <a:pathLst>
              <a:path w="141" h="2163">
                <a:moveTo>
                  <a:pt x="0" y="0"/>
                </a:moveTo>
                <a:lnTo>
                  <a:pt x="140" y="2162"/>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6141" name="Freeform 13"/>
          <p:cNvSpPr>
            <a:spLocks/>
          </p:cNvSpPr>
          <p:nvPr/>
        </p:nvSpPr>
        <p:spPr bwMode="auto">
          <a:xfrm>
            <a:off x="2090738" y="3806825"/>
            <a:ext cx="87312" cy="904875"/>
          </a:xfrm>
          <a:custGeom>
            <a:avLst/>
            <a:gdLst/>
            <a:ahLst/>
            <a:cxnLst>
              <a:cxn ang="0">
                <a:pos x="0" y="569"/>
              </a:cxn>
              <a:cxn ang="0">
                <a:pos x="54" y="0"/>
              </a:cxn>
              <a:cxn ang="0">
                <a:pos x="54" y="0"/>
              </a:cxn>
            </a:cxnLst>
            <a:rect l="0" t="0" r="r" b="b"/>
            <a:pathLst>
              <a:path w="55" h="570">
                <a:moveTo>
                  <a:pt x="0" y="569"/>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6143" name="Line 15"/>
          <p:cNvSpPr>
            <a:spLocks noChangeShapeType="1"/>
          </p:cNvSpPr>
          <p:nvPr/>
        </p:nvSpPr>
        <p:spPr bwMode="auto">
          <a:xfrm>
            <a:off x="2168525" y="3806825"/>
            <a:ext cx="150813" cy="3714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44" name="Line 16"/>
          <p:cNvSpPr>
            <a:spLocks noChangeShapeType="1"/>
          </p:cNvSpPr>
          <p:nvPr/>
        </p:nvSpPr>
        <p:spPr bwMode="auto">
          <a:xfrm flipV="1">
            <a:off x="2363788" y="3278188"/>
            <a:ext cx="127000"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47" name="Line 19"/>
          <p:cNvSpPr>
            <a:spLocks noChangeShapeType="1"/>
          </p:cNvSpPr>
          <p:nvPr/>
        </p:nvSpPr>
        <p:spPr bwMode="auto">
          <a:xfrm flipV="1">
            <a:off x="2506663" y="2406650"/>
            <a:ext cx="112712" cy="81438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49" name="Line 21"/>
          <p:cNvSpPr>
            <a:spLocks noChangeShapeType="1"/>
          </p:cNvSpPr>
          <p:nvPr/>
        </p:nvSpPr>
        <p:spPr bwMode="auto">
          <a:xfrm>
            <a:off x="2663825" y="2378075"/>
            <a:ext cx="201613"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51" name="Line 23"/>
          <p:cNvSpPr>
            <a:spLocks noChangeShapeType="1"/>
          </p:cNvSpPr>
          <p:nvPr/>
        </p:nvSpPr>
        <p:spPr bwMode="auto">
          <a:xfrm flipV="1">
            <a:off x="2881313" y="2035175"/>
            <a:ext cx="111125" cy="8715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53" name="Line 25"/>
          <p:cNvSpPr>
            <a:spLocks noChangeShapeType="1"/>
          </p:cNvSpPr>
          <p:nvPr/>
        </p:nvSpPr>
        <p:spPr bwMode="auto">
          <a:xfrm flipV="1">
            <a:off x="3014663" y="1477963"/>
            <a:ext cx="53975" cy="514350"/>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76155" name="Line 27"/>
          <p:cNvSpPr>
            <a:spLocks noChangeShapeType="1"/>
          </p:cNvSpPr>
          <p:nvPr/>
        </p:nvSpPr>
        <p:spPr bwMode="auto">
          <a:xfrm>
            <a:off x="3082925" y="1392238"/>
            <a:ext cx="149225"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57" name="Oval 29"/>
          <p:cNvSpPr>
            <a:spLocks noChangeAspect="1" noChangeArrowheads="1"/>
          </p:cNvSpPr>
          <p:nvPr/>
        </p:nvSpPr>
        <p:spPr bwMode="auto">
          <a:xfrm>
            <a:off x="3025775" y="14017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59" name="Oval 31"/>
          <p:cNvSpPr>
            <a:spLocks noChangeAspect="1" noChangeArrowheads="1"/>
          </p:cNvSpPr>
          <p:nvPr/>
        </p:nvSpPr>
        <p:spPr bwMode="auto">
          <a:xfrm>
            <a:off x="2590800" y="23161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0" name="Oval 32"/>
          <p:cNvSpPr>
            <a:spLocks noChangeAspect="1" noChangeArrowheads="1"/>
          </p:cNvSpPr>
          <p:nvPr/>
        </p:nvSpPr>
        <p:spPr bwMode="auto">
          <a:xfrm>
            <a:off x="2949575" y="196691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1" name="Oval 33"/>
          <p:cNvSpPr>
            <a:spLocks noChangeAspect="1" noChangeArrowheads="1"/>
          </p:cNvSpPr>
          <p:nvPr/>
        </p:nvSpPr>
        <p:spPr bwMode="auto">
          <a:xfrm>
            <a:off x="2819400" y="28194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2" name="Oval 34"/>
          <p:cNvSpPr>
            <a:spLocks noChangeAspect="1" noChangeArrowheads="1"/>
          </p:cNvSpPr>
          <p:nvPr/>
        </p:nvSpPr>
        <p:spPr bwMode="auto">
          <a:xfrm>
            <a:off x="2286000" y="415290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3" name="Oval 35"/>
          <p:cNvSpPr>
            <a:spLocks noChangeAspect="1" noChangeArrowheads="1"/>
          </p:cNvSpPr>
          <p:nvPr/>
        </p:nvSpPr>
        <p:spPr bwMode="auto">
          <a:xfrm>
            <a:off x="2111375" y="37639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4" name="Oval 36"/>
          <p:cNvSpPr>
            <a:spLocks noChangeAspect="1" noChangeArrowheads="1"/>
          </p:cNvSpPr>
          <p:nvPr/>
        </p:nvSpPr>
        <p:spPr bwMode="auto">
          <a:xfrm>
            <a:off x="2035175" y="4638675"/>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5" name="Oval 37"/>
          <p:cNvSpPr>
            <a:spLocks noChangeAspect="1" noChangeArrowheads="1"/>
          </p:cNvSpPr>
          <p:nvPr/>
        </p:nvSpPr>
        <p:spPr bwMode="auto">
          <a:xfrm>
            <a:off x="1806575" y="11731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6" name="Oval 38"/>
          <p:cNvSpPr>
            <a:spLocks noChangeAspect="1" noChangeArrowheads="1"/>
          </p:cNvSpPr>
          <p:nvPr/>
        </p:nvSpPr>
        <p:spPr bwMode="auto">
          <a:xfrm>
            <a:off x="1730375" y="286385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67" name="Oval 39"/>
          <p:cNvSpPr>
            <a:spLocks noChangeAspect="1" noChangeArrowheads="1"/>
          </p:cNvSpPr>
          <p:nvPr/>
        </p:nvSpPr>
        <p:spPr bwMode="auto">
          <a:xfrm>
            <a:off x="2438400" y="32305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70" name="Freeform 42"/>
          <p:cNvSpPr>
            <a:spLocks/>
          </p:cNvSpPr>
          <p:nvPr/>
        </p:nvSpPr>
        <p:spPr bwMode="auto">
          <a:xfrm>
            <a:off x="3257550" y="4259263"/>
            <a:ext cx="87313" cy="904875"/>
          </a:xfrm>
          <a:custGeom>
            <a:avLst/>
            <a:gdLst/>
            <a:ahLst/>
            <a:cxnLst>
              <a:cxn ang="0">
                <a:pos x="0" y="569"/>
              </a:cxn>
              <a:cxn ang="0">
                <a:pos x="54" y="0"/>
              </a:cxn>
              <a:cxn ang="0">
                <a:pos x="54" y="0"/>
              </a:cxn>
            </a:cxnLst>
            <a:rect l="0" t="0" r="r" b="b"/>
            <a:pathLst>
              <a:path w="55" h="570">
                <a:moveTo>
                  <a:pt x="0" y="569"/>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6172" name="Line 44"/>
          <p:cNvSpPr>
            <a:spLocks noChangeShapeType="1"/>
          </p:cNvSpPr>
          <p:nvPr/>
        </p:nvSpPr>
        <p:spPr bwMode="auto">
          <a:xfrm>
            <a:off x="3335338" y="4259263"/>
            <a:ext cx="150812" cy="371475"/>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76173" name="Line 45"/>
          <p:cNvSpPr>
            <a:spLocks noChangeShapeType="1"/>
          </p:cNvSpPr>
          <p:nvPr/>
        </p:nvSpPr>
        <p:spPr bwMode="auto">
          <a:xfrm flipV="1">
            <a:off x="3530600" y="3730625"/>
            <a:ext cx="127000" cy="9144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76" name="Line 48"/>
          <p:cNvSpPr>
            <a:spLocks noChangeShapeType="1"/>
          </p:cNvSpPr>
          <p:nvPr/>
        </p:nvSpPr>
        <p:spPr bwMode="auto">
          <a:xfrm flipV="1">
            <a:off x="3673475" y="2859088"/>
            <a:ext cx="112713" cy="81438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78" name="Line 50"/>
          <p:cNvSpPr>
            <a:spLocks noChangeShapeType="1"/>
          </p:cNvSpPr>
          <p:nvPr/>
        </p:nvSpPr>
        <p:spPr bwMode="auto">
          <a:xfrm>
            <a:off x="3830638" y="2830513"/>
            <a:ext cx="201612" cy="45720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80" name="Line 52"/>
          <p:cNvSpPr>
            <a:spLocks noChangeShapeType="1"/>
          </p:cNvSpPr>
          <p:nvPr/>
        </p:nvSpPr>
        <p:spPr bwMode="auto">
          <a:xfrm flipV="1">
            <a:off x="4048125" y="2487613"/>
            <a:ext cx="111125" cy="87153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82" name="Line 54"/>
          <p:cNvSpPr>
            <a:spLocks noChangeShapeType="1"/>
          </p:cNvSpPr>
          <p:nvPr/>
        </p:nvSpPr>
        <p:spPr bwMode="auto">
          <a:xfrm flipV="1">
            <a:off x="4181475" y="1930400"/>
            <a:ext cx="53975" cy="5143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84" name="Line 56"/>
          <p:cNvSpPr>
            <a:spLocks noChangeShapeType="1"/>
          </p:cNvSpPr>
          <p:nvPr/>
        </p:nvSpPr>
        <p:spPr bwMode="auto">
          <a:xfrm>
            <a:off x="4249738" y="1844675"/>
            <a:ext cx="149225" cy="374332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186" name="Oval 58"/>
          <p:cNvSpPr>
            <a:spLocks noChangeAspect="1" noChangeArrowheads="1"/>
          </p:cNvSpPr>
          <p:nvPr/>
        </p:nvSpPr>
        <p:spPr bwMode="auto">
          <a:xfrm>
            <a:off x="4191000" y="18589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88" name="Oval 60"/>
          <p:cNvSpPr>
            <a:spLocks noChangeAspect="1" noChangeArrowheads="1"/>
          </p:cNvSpPr>
          <p:nvPr/>
        </p:nvSpPr>
        <p:spPr bwMode="auto">
          <a:xfrm>
            <a:off x="3733800" y="27733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89" name="Oval 61"/>
          <p:cNvSpPr>
            <a:spLocks noChangeAspect="1" noChangeArrowheads="1"/>
          </p:cNvSpPr>
          <p:nvPr/>
        </p:nvSpPr>
        <p:spPr bwMode="auto">
          <a:xfrm>
            <a:off x="4114800" y="241935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0" name="Oval 62"/>
          <p:cNvSpPr>
            <a:spLocks noChangeAspect="1" noChangeArrowheads="1"/>
          </p:cNvSpPr>
          <p:nvPr/>
        </p:nvSpPr>
        <p:spPr bwMode="auto">
          <a:xfrm>
            <a:off x="4016375" y="327183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1" name="Oval 63"/>
          <p:cNvSpPr>
            <a:spLocks noChangeAspect="1" noChangeArrowheads="1"/>
          </p:cNvSpPr>
          <p:nvPr/>
        </p:nvSpPr>
        <p:spPr bwMode="auto">
          <a:xfrm>
            <a:off x="3482975" y="4605338"/>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2" name="Oval 64"/>
          <p:cNvSpPr>
            <a:spLocks noChangeAspect="1" noChangeArrowheads="1"/>
          </p:cNvSpPr>
          <p:nvPr/>
        </p:nvSpPr>
        <p:spPr bwMode="auto">
          <a:xfrm>
            <a:off x="3276600" y="42211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3" name="Oval 65"/>
          <p:cNvSpPr>
            <a:spLocks noChangeAspect="1" noChangeArrowheads="1"/>
          </p:cNvSpPr>
          <p:nvPr/>
        </p:nvSpPr>
        <p:spPr bwMode="auto">
          <a:xfrm>
            <a:off x="3178175" y="509111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4" name="Oval 66"/>
          <p:cNvSpPr>
            <a:spLocks noChangeAspect="1" noChangeArrowheads="1"/>
          </p:cNvSpPr>
          <p:nvPr/>
        </p:nvSpPr>
        <p:spPr bwMode="auto">
          <a:xfrm>
            <a:off x="3635375" y="3625850"/>
            <a:ext cx="98425" cy="9048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196" name="Freeform 68"/>
          <p:cNvSpPr>
            <a:spLocks/>
          </p:cNvSpPr>
          <p:nvPr/>
        </p:nvSpPr>
        <p:spPr bwMode="auto">
          <a:xfrm>
            <a:off x="4438650" y="4813300"/>
            <a:ext cx="87313" cy="838200"/>
          </a:xfrm>
          <a:custGeom>
            <a:avLst/>
            <a:gdLst/>
            <a:ahLst/>
            <a:cxnLst>
              <a:cxn ang="0">
                <a:pos x="0" y="527"/>
              </a:cxn>
              <a:cxn ang="0">
                <a:pos x="54" y="0"/>
              </a:cxn>
              <a:cxn ang="0">
                <a:pos x="54" y="0"/>
              </a:cxn>
            </a:cxnLst>
            <a:rect l="0" t="0" r="r" b="b"/>
            <a:pathLst>
              <a:path w="55" h="528">
                <a:moveTo>
                  <a:pt x="0" y="527"/>
                </a:moveTo>
                <a:lnTo>
                  <a:pt x="54" y="0"/>
                </a:lnTo>
              </a:path>
            </a:pathLst>
          </a:custGeom>
          <a:solidFill>
            <a:schemeClr val="hlink"/>
          </a:solidFill>
          <a:ln w="12699" cap="rnd">
            <a:solidFill>
              <a:schemeClr val="hlink"/>
            </a:solidFill>
            <a:round/>
            <a:headEnd type="none" w="sm" len="sm"/>
            <a:tailEnd type="none" w="sm" len="sm"/>
          </a:ln>
          <a:effectLst/>
        </p:spPr>
        <p:txBody>
          <a:bodyPr/>
          <a:lstStyle/>
          <a:p>
            <a:endParaRPr lang="en-US"/>
          </a:p>
        </p:txBody>
      </p:sp>
      <p:sp>
        <p:nvSpPr>
          <p:cNvPr id="176198" name="Line 70"/>
          <p:cNvSpPr>
            <a:spLocks noChangeShapeType="1"/>
          </p:cNvSpPr>
          <p:nvPr/>
        </p:nvSpPr>
        <p:spPr bwMode="auto">
          <a:xfrm flipV="1">
            <a:off x="4516438" y="4706938"/>
            <a:ext cx="412750" cy="106362"/>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76199" name="Line 71"/>
          <p:cNvSpPr>
            <a:spLocks noChangeShapeType="1"/>
          </p:cNvSpPr>
          <p:nvPr/>
        </p:nvSpPr>
        <p:spPr bwMode="auto">
          <a:xfrm flipV="1">
            <a:off x="7454900" y="4181475"/>
            <a:ext cx="125413" cy="846138"/>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02" name="Line 74"/>
          <p:cNvSpPr>
            <a:spLocks noChangeShapeType="1"/>
          </p:cNvSpPr>
          <p:nvPr/>
        </p:nvSpPr>
        <p:spPr bwMode="auto">
          <a:xfrm flipV="1">
            <a:off x="7596188" y="3371850"/>
            <a:ext cx="112712" cy="7556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04" name="Line 76"/>
          <p:cNvSpPr>
            <a:spLocks noChangeShapeType="1"/>
          </p:cNvSpPr>
          <p:nvPr/>
        </p:nvSpPr>
        <p:spPr bwMode="auto">
          <a:xfrm>
            <a:off x="7754938" y="3346450"/>
            <a:ext cx="200025" cy="423863"/>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06" name="Line 78"/>
          <p:cNvSpPr>
            <a:spLocks noChangeShapeType="1"/>
          </p:cNvSpPr>
          <p:nvPr/>
        </p:nvSpPr>
        <p:spPr bwMode="auto">
          <a:xfrm flipV="1">
            <a:off x="7970838" y="3027363"/>
            <a:ext cx="111125" cy="808037"/>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08" name="Line 80"/>
          <p:cNvSpPr>
            <a:spLocks noChangeShapeType="1"/>
          </p:cNvSpPr>
          <p:nvPr/>
        </p:nvSpPr>
        <p:spPr bwMode="auto">
          <a:xfrm flipV="1">
            <a:off x="8105775" y="2511425"/>
            <a:ext cx="53975" cy="476250"/>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10" name="Line 82"/>
          <p:cNvSpPr>
            <a:spLocks noChangeShapeType="1"/>
          </p:cNvSpPr>
          <p:nvPr/>
        </p:nvSpPr>
        <p:spPr bwMode="auto">
          <a:xfrm>
            <a:off x="8174038" y="2432050"/>
            <a:ext cx="147637" cy="3470275"/>
          </a:xfrm>
          <a:prstGeom prst="line">
            <a:avLst/>
          </a:prstGeom>
          <a:noFill/>
          <a:ln w="12699">
            <a:solidFill>
              <a:schemeClr val="hlink"/>
            </a:solidFill>
            <a:round/>
            <a:headEnd type="none" w="sm" len="sm"/>
            <a:tailEnd type="none" w="sm" len="sm"/>
          </a:ln>
          <a:effectLst/>
        </p:spPr>
        <p:txBody>
          <a:bodyPr wrap="none" anchor="ctr"/>
          <a:lstStyle/>
          <a:p>
            <a:endParaRPr lang="en-US"/>
          </a:p>
        </p:txBody>
      </p:sp>
      <p:sp>
        <p:nvSpPr>
          <p:cNvPr id="176212" name="Oval 84"/>
          <p:cNvSpPr>
            <a:spLocks noChangeAspect="1" noChangeArrowheads="1"/>
          </p:cNvSpPr>
          <p:nvPr/>
        </p:nvSpPr>
        <p:spPr bwMode="auto">
          <a:xfrm>
            <a:off x="8131175" y="24066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13" name="Oval 85"/>
          <p:cNvSpPr>
            <a:spLocks noChangeAspect="1" noChangeArrowheads="1"/>
          </p:cNvSpPr>
          <p:nvPr/>
        </p:nvSpPr>
        <p:spPr bwMode="auto">
          <a:xfrm>
            <a:off x="8283575" y="5864225"/>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14" name="Oval 86"/>
          <p:cNvSpPr>
            <a:spLocks noChangeAspect="1" noChangeArrowheads="1"/>
          </p:cNvSpPr>
          <p:nvPr/>
        </p:nvSpPr>
        <p:spPr bwMode="auto">
          <a:xfrm>
            <a:off x="7696200" y="33131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15" name="Oval 87"/>
          <p:cNvSpPr>
            <a:spLocks noChangeAspect="1" noChangeArrowheads="1"/>
          </p:cNvSpPr>
          <p:nvPr/>
        </p:nvSpPr>
        <p:spPr bwMode="auto">
          <a:xfrm>
            <a:off x="8053388" y="2963863"/>
            <a:ext cx="100012" cy="84137"/>
          </a:xfrm>
          <a:prstGeom prst="ellipse">
            <a:avLst/>
          </a:prstGeom>
          <a:solidFill>
            <a:schemeClr val="hlink"/>
          </a:solidFill>
          <a:ln w="9525">
            <a:solidFill>
              <a:schemeClr val="hlink"/>
            </a:solidFill>
            <a:round/>
            <a:headEnd/>
            <a:tailEnd/>
          </a:ln>
          <a:effectLst/>
        </p:spPr>
        <p:txBody>
          <a:bodyPr wrap="none" anchor="ctr"/>
          <a:lstStyle/>
          <a:p>
            <a:pPr algn="ctr"/>
            <a:endParaRPr lang="en-US" sz="1400" b="1"/>
          </a:p>
        </p:txBody>
      </p:sp>
      <p:sp>
        <p:nvSpPr>
          <p:cNvPr id="176216" name="Oval 88"/>
          <p:cNvSpPr>
            <a:spLocks noChangeAspect="1" noChangeArrowheads="1"/>
          </p:cNvSpPr>
          <p:nvPr/>
        </p:nvSpPr>
        <p:spPr bwMode="auto">
          <a:xfrm>
            <a:off x="7902575" y="37703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17" name="Oval 89"/>
          <p:cNvSpPr>
            <a:spLocks noChangeAspect="1" noChangeArrowheads="1"/>
          </p:cNvSpPr>
          <p:nvPr/>
        </p:nvSpPr>
        <p:spPr bwMode="auto">
          <a:xfrm>
            <a:off x="4800600" y="4684713"/>
            <a:ext cx="100013"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18" name="Oval 90"/>
          <p:cNvSpPr>
            <a:spLocks noChangeAspect="1" noChangeArrowheads="1"/>
          </p:cNvSpPr>
          <p:nvPr/>
        </p:nvSpPr>
        <p:spPr bwMode="auto">
          <a:xfrm>
            <a:off x="4473575" y="47609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0" name="Oval 92"/>
          <p:cNvSpPr>
            <a:spLocks noChangeAspect="1" noChangeArrowheads="1"/>
          </p:cNvSpPr>
          <p:nvPr/>
        </p:nvSpPr>
        <p:spPr bwMode="auto">
          <a:xfrm>
            <a:off x="7543800" y="40830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1" name="Oval 93"/>
          <p:cNvSpPr>
            <a:spLocks noChangeAspect="1" noChangeArrowheads="1"/>
          </p:cNvSpPr>
          <p:nvPr/>
        </p:nvSpPr>
        <p:spPr bwMode="auto">
          <a:xfrm>
            <a:off x="7369175" y="49974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2" name="Oval 94"/>
          <p:cNvSpPr>
            <a:spLocks noChangeAspect="1" noChangeArrowheads="1"/>
          </p:cNvSpPr>
          <p:nvPr/>
        </p:nvSpPr>
        <p:spPr bwMode="auto">
          <a:xfrm>
            <a:off x="5334000" y="46164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3" name="Oval 95"/>
          <p:cNvSpPr>
            <a:spLocks noChangeAspect="1" noChangeArrowheads="1"/>
          </p:cNvSpPr>
          <p:nvPr/>
        </p:nvSpPr>
        <p:spPr bwMode="auto">
          <a:xfrm>
            <a:off x="5616575" y="46847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4" name="Oval 96"/>
          <p:cNvSpPr>
            <a:spLocks noChangeAspect="1" noChangeArrowheads="1"/>
          </p:cNvSpPr>
          <p:nvPr/>
        </p:nvSpPr>
        <p:spPr bwMode="auto">
          <a:xfrm>
            <a:off x="5845175" y="47609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5" name="Oval 97"/>
          <p:cNvSpPr>
            <a:spLocks noChangeAspect="1" noChangeArrowheads="1"/>
          </p:cNvSpPr>
          <p:nvPr/>
        </p:nvSpPr>
        <p:spPr bwMode="auto">
          <a:xfrm>
            <a:off x="6091238" y="46085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6" name="Oval 98"/>
          <p:cNvSpPr>
            <a:spLocks noChangeAspect="1" noChangeArrowheads="1"/>
          </p:cNvSpPr>
          <p:nvPr/>
        </p:nvSpPr>
        <p:spPr bwMode="auto">
          <a:xfrm>
            <a:off x="6324600" y="44561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7" name="Oval 99"/>
          <p:cNvSpPr>
            <a:spLocks noChangeAspect="1" noChangeArrowheads="1"/>
          </p:cNvSpPr>
          <p:nvPr/>
        </p:nvSpPr>
        <p:spPr bwMode="auto">
          <a:xfrm>
            <a:off x="6605588" y="460851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8" name="Oval 100"/>
          <p:cNvSpPr>
            <a:spLocks noChangeAspect="1" noChangeArrowheads="1"/>
          </p:cNvSpPr>
          <p:nvPr/>
        </p:nvSpPr>
        <p:spPr bwMode="auto">
          <a:xfrm>
            <a:off x="6911975" y="46926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29" name="Oval 101"/>
          <p:cNvSpPr>
            <a:spLocks noChangeAspect="1" noChangeArrowheads="1"/>
          </p:cNvSpPr>
          <p:nvPr/>
        </p:nvSpPr>
        <p:spPr bwMode="auto">
          <a:xfrm>
            <a:off x="7140575" y="3763963"/>
            <a:ext cx="98425" cy="84137"/>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30" name="Line 102"/>
          <p:cNvSpPr>
            <a:spLocks noChangeShapeType="1"/>
          </p:cNvSpPr>
          <p:nvPr/>
        </p:nvSpPr>
        <p:spPr bwMode="auto">
          <a:xfrm flipH="1">
            <a:off x="4886325" y="4678363"/>
            <a:ext cx="214313" cy="42862"/>
          </a:xfrm>
          <a:prstGeom prst="line">
            <a:avLst/>
          </a:prstGeom>
          <a:noFill/>
          <a:ln w="12700">
            <a:solidFill>
              <a:schemeClr val="hlink"/>
            </a:solidFill>
            <a:round/>
            <a:headEnd type="none" w="sm" len="sm"/>
            <a:tailEnd type="none" w="sm" len="sm"/>
          </a:ln>
          <a:effectLst/>
        </p:spPr>
        <p:txBody>
          <a:bodyPr wrap="none" anchor="ctr"/>
          <a:lstStyle/>
          <a:p>
            <a:endParaRPr lang="en-US"/>
          </a:p>
        </p:txBody>
      </p:sp>
      <p:sp>
        <p:nvSpPr>
          <p:cNvPr id="176231" name="Oval 103"/>
          <p:cNvSpPr>
            <a:spLocks noChangeAspect="1" noChangeArrowheads="1"/>
          </p:cNvSpPr>
          <p:nvPr/>
        </p:nvSpPr>
        <p:spPr bwMode="auto">
          <a:xfrm>
            <a:off x="5083175" y="4616450"/>
            <a:ext cx="98425" cy="84138"/>
          </a:xfrm>
          <a:prstGeom prst="ellipse">
            <a:avLst/>
          </a:prstGeom>
          <a:solidFill>
            <a:schemeClr val="hlink"/>
          </a:solidFill>
          <a:ln w="9525">
            <a:solidFill>
              <a:schemeClr val="hlink"/>
            </a:solidFill>
            <a:round/>
            <a:headEnd/>
            <a:tailEnd/>
          </a:ln>
          <a:effectLst/>
        </p:spPr>
        <p:txBody>
          <a:bodyPr wrap="none" anchor="ctr"/>
          <a:lstStyle/>
          <a:p>
            <a:endParaRPr lang="en-US"/>
          </a:p>
        </p:txBody>
      </p:sp>
      <p:sp>
        <p:nvSpPr>
          <p:cNvPr id="176232" name="Oval 104"/>
          <p:cNvSpPr>
            <a:spLocks noChangeAspect="1" noChangeArrowheads="1"/>
          </p:cNvSpPr>
          <p:nvPr/>
        </p:nvSpPr>
        <p:spPr bwMode="auto">
          <a:xfrm>
            <a:off x="4343400" y="5592763"/>
            <a:ext cx="98425" cy="90487"/>
          </a:xfrm>
          <a:prstGeom prst="ellipse">
            <a:avLst/>
          </a:prstGeom>
          <a:solidFill>
            <a:schemeClr val="hlink"/>
          </a:solidFill>
          <a:ln w="9525">
            <a:solidFill>
              <a:schemeClr val="hlink"/>
            </a:solidFill>
            <a:round/>
            <a:headEnd/>
            <a:tailEnd/>
          </a:ln>
          <a:effectLst/>
        </p:spPr>
        <p:txBody>
          <a:bodyPr wrap="none" anchor="ctr"/>
          <a:lstStyle/>
          <a:p>
            <a:endParaRPr lang="en-US"/>
          </a:p>
        </p:txBody>
      </p:sp>
      <p:grpSp>
        <p:nvGrpSpPr>
          <p:cNvPr id="176249" name="Group 121"/>
          <p:cNvGrpSpPr>
            <a:grpSpLocks/>
          </p:cNvGrpSpPr>
          <p:nvPr/>
        </p:nvGrpSpPr>
        <p:grpSpPr bwMode="auto">
          <a:xfrm>
            <a:off x="1630363" y="779463"/>
            <a:ext cx="6781800" cy="1631950"/>
            <a:chOff x="1027" y="127"/>
            <a:chExt cx="4272" cy="1028"/>
          </a:xfrm>
        </p:grpSpPr>
        <p:sp>
          <p:nvSpPr>
            <p:cNvPr id="176245" name="Text Box 117"/>
            <p:cNvSpPr txBox="1">
              <a:spLocks noChangeArrowheads="1"/>
            </p:cNvSpPr>
            <p:nvPr/>
          </p:nvSpPr>
          <p:spPr bwMode="auto">
            <a:xfrm>
              <a:off x="1027" y="127"/>
              <a:ext cx="279" cy="212"/>
            </a:xfrm>
            <a:prstGeom prst="rect">
              <a:avLst/>
            </a:prstGeom>
            <a:noFill/>
            <a:ln w="9525">
              <a:noFill/>
              <a:miter lim="800000"/>
              <a:headEnd/>
              <a:tailEnd/>
            </a:ln>
            <a:effectLst/>
          </p:spPr>
          <p:txBody>
            <a:bodyPr wrap="none">
              <a:spAutoFit/>
            </a:bodyPr>
            <a:lstStyle/>
            <a:p>
              <a:pPr algn="ctr"/>
              <a:r>
                <a:rPr lang="en-US" sz="1600" b="1">
                  <a:solidFill>
                    <a:srgbClr val="660066"/>
                  </a:solidFill>
                </a:rPr>
                <a:t>He</a:t>
              </a:r>
            </a:p>
          </p:txBody>
        </p:sp>
        <p:sp>
          <p:nvSpPr>
            <p:cNvPr id="176246" name="Text Box 118"/>
            <p:cNvSpPr txBox="1">
              <a:spLocks noChangeArrowheads="1"/>
            </p:cNvSpPr>
            <p:nvPr/>
          </p:nvSpPr>
          <p:spPr bwMode="auto">
            <a:xfrm>
              <a:off x="1795" y="271"/>
              <a:ext cx="279" cy="212"/>
            </a:xfrm>
            <a:prstGeom prst="rect">
              <a:avLst/>
            </a:prstGeom>
            <a:noFill/>
            <a:ln w="9525">
              <a:noFill/>
              <a:miter lim="800000"/>
              <a:headEnd/>
              <a:tailEnd/>
            </a:ln>
            <a:effectLst/>
          </p:spPr>
          <p:txBody>
            <a:bodyPr wrap="none">
              <a:spAutoFit/>
            </a:bodyPr>
            <a:lstStyle/>
            <a:p>
              <a:pPr algn="ctr"/>
              <a:r>
                <a:rPr lang="en-US" sz="1600" b="1">
                  <a:solidFill>
                    <a:srgbClr val="660066"/>
                  </a:solidFill>
                </a:rPr>
                <a:t>Ne</a:t>
              </a:r>
            </a:p>
          </p:txBody>
        </p:sp>
        <p:sp>
          <p:nvSpPr>
            <p:cNvPr id="176247" name="Text Box 119"/>
            <p:cNvSpPr txBox="1">
              <a:spLocks noChangeArrowheads="1"/>
            </p:cNvSpPr>
            <p:nvPr/>
          </p:nvSpPr>
          <p:spPr bwMode="auto">
            <a:xfrm>
              <a:off x="2526" y="559"/>
              <a:ext cx="258" cy="212"/>
            </a:xfrm>
            <a:prstGeom prst="rect">
              <a:avLst/>
            </a:prstGeom>
            <a:noFill/>
            <a:ln w="9525">
              <a:noFill/>
              <a:miter lim="800000"/>
              <a:headEnd/>
              <a:tailEnd/>
            </a:ln>
            <a:effectLst/>
          </p:spPr>
          <p:txBody>
            <a:bodyPr wrap="none">
              <a:spAutoFit/>
            </a:bodyPr>
            <a:lstStyle/>
            <a:p>
              <a:pPr algn="ctr"/>
              <a:r>
                <a:rPr lang="en-US" sz="1600" b="1">
                  <a:solidFill>
                    <a:srgbClr val="660066"/>
                  </a:solidFill>
                </a:rPr>
                <a:t>Ar</a:t>
              </a:r>
            </a:p>
          </p:txBody>
        </p:sp>
        <p:sp>
          <p:nvSpPr>
            <p:cNvPr id="176248" name="Text Box 120"/>
            <p:cNvSpPr txBox="1">
              <a:spLocks noChangeArrowheads="1"/>
            </p:cNvSpPr>
            <p:nvPr/>
          </p:nvSpPr>
          <p:spPr bwMode="auto">
            <a:xfrm>
              <a:off x="5041" y="943"/>
              <a:ext cx="258" cy="212"/>
            </a:xfrm>
            <a:prstGeom prst="rect">
              <a:avLst/>
            </a:prstGeom>
            <a:noFill/>
            <a:ln w="9525">
              <a:noFill/>
              <a:miter lim="800000"/>
              <a:headEnd/>
              <a:tailEnd/>
            </a:ln>
            <a:effectLst/>
          </p:spPr>
          <p:txBody>
            <a:bodyPr wrap="none">
              <a:spAutoFit/>
            </a:bodyPr>
            <a:lstStyle/>
            <a:p>
              <a:pPr algn="ctr"/>
              <a:r>
                <a:rPr lang="en-US" sz="1600" b="1">
                  <a:solidFill>
                    <a:srgbClr val="660066"/>
                  </a:solidFill>
                </a:rPr>
                <a:t>Kr</a:t>
              </a:r>
            </a:p>
          </p:txBody>
        </p:sp>
      </p:grpSp>
      <p:grpSp>
        <p:nvGrpSpPr>
          <p:cNvPr id="176256" name="Group 128"/>
          <p:cNvGrpSpPr>
            <a:grpSpLocks/>
          </p:cNvGrpSpPr>
          <p:nvPr/>
        </p:nvGrpSpPr>
        <p:grpSpPr bwMode="auto">
          <a:xfrm>
            <a:off x="1579563" y="2984500"/>
            <a:ext cx="6965950" cy="3340100"/>
            <a:chOff x="995" y="1516"/>
            <a:chExt cx="4388" cy="2104"/>
          </a:xfrm>
        </p:grpSpPr>
        <p:sp>
          <p:nvSpPr>
            <p:cNvPr id="176251" name="Text Box 123"/>
            <p:cNvSpPr txBox="1">
              <a:spLocks noChangeArrowheads="1"/>
            </p:cNvSpPr>
            <p:nvPr/>
          </p:nvSpPr>
          <p:spPr bwMode="auto">
            <a:xfrm>
              <a:off x="995" y="1516"/>
              <a:ext cx="208" cy="212"/>
            </a:xfrm>
            <a:prstGeom prst="rect">
              <a:avLst/>
            </a:prstGeom>
            <a:noFill/>
            <a:ln w="9525">
              <a:noFill/>
              <a:miter lim="800000"/>
              <a:headEnd/>
              <a:tailEnd/>
            </a:ln>
            <a:effectLst/>
          </p:spPr>
          <p:txBody>
            <a:bodyPr wrap="none">
              <a:spAutoFit/>
            </a:bodyPr>
            <a:lstStyle/>
            <a:p>
              <a:pPr algn="ctr"/>
              <a:r>
                <a:rPr lang="en-US" sz="1600" b="1">
                  <a:solidFill>
                    <a:srgbClr val="006600"/>
                  </a:solidFill>
                </a:rPr>
                <a:t>H</a:t>
              </a:r>
            </a:p>
          </p:txBody>
        </p:sp>
        <p:sp>
          <p:nvSpPr>
            <p:cNvPr id="176252" name="Text Box 124"/>
            <p:cNvSpPr txBox="1">
              <a:spLocks noChangeArrowheads="1"/>
            </p:cNvSpPr>
            <p:nvPr/>
          </p:nvSpPr>
          <p:spPr bwMode="auto">
            <a:xfrm>
              <a:off x="1210" y="2640"/>
              <a:ext cx="230" cy="212"/>
            </a:xfrm>
            <a:prstGeom prst="rect">
              <a:avLst/>
            </a:prstGeom>
            <a:noFill/>
            <a:ln w="9525">
              <a:noFill/>
              <a:miter lim="800000"/>
              <a:headEnd/>
              <a:tailEnd/>
            </a:ln>
            <a:effectLst/>
          </p:spPr>
          <p:txBody>
            <a:bodyPr wrap="none">
              <a:spAutoFit/>
            </a:bodyPr>
            <a:lstStyle/>
            <a:p>
              <a:pPr algn="ctr"/>
              <a:r>
                <a:rPr lang="en-US" sz="1600" b="1">
                  <a:solidFill>
                    <a:srgbClr val="006600"/>
                  </a:solidFill>
                </a:rPr>
                <a:t>Li</a:t>
              </a:r>
            </a:p>
          </p:txBody>
        </p:sp>
        <p:sp>
          <p:nvSpPr>
            <p:cNvPr id="176253" name="Text Box 125"/>
            <p:cNvSpPr txBox="1">
              <a:spLocks noChangeArrowheads="1"/>
            </p:cNvSpPr>
            <p:nvPr/>
          </p:nvSpPr>
          <p:spPr bwMode="auto">
            <a:xfrm>
              <a:off x="1881" y="2908"/>
              <a:ext cx="279" cy="212"/>
            </a:xfrm>
            <a:prstGeom prst="rect">
              <a:avLst/>
            </a:prstGeom>
            <a:noFill/>
            <a:ln w="9525">
              <a:noFill/>
              <a:miter lim="800000"/>
              <a:headEnd/>
              <a:tailEnd/>
            </a:ln>
            <a:effectLst/>
          </p:spPr>
          <p:txBody>
            <a:bodyPr wrap="none">
              <a:spAutoFit/>
            </a:bodyPr>
            <a:lstStyle/>
            <a:p>
              <a:pPr algn="ctr"/>
              <a:r>
                <a:rPr lang="en-US" sz="1600" b="1">
                  <a:solidFill>
                    <a:srgbClr val="006600"/>
                  </a:solidFill>
                </a:rPr>
                <a:t>Na</a:t>
              </a:r>
            </a:p>
          </p:txBody>
        </p:sp>
        <p:sp>
          <p:nvSpPr>
            <p:cNvPr id="176254" name="Text Box 126"/>
            <p:cNvSpPr txBox="1">
              <a:spLocks noChangeArrowheads="1"/>
            </p:cNvSpPr>
            <p:nvPr/>
          </p:nvSpPr>
          <p:spPr bwMode="auto">
            <a:xfrm>
              <a:off x="2665" y="3216"/>
              <a:ext cx="208" cy="212"/>
            </a:xfrm>
            <a:prstGeom prst="rect">
              <a:avLst/>
            </a:prstGeom>
            <a:noFill/>
            <a:ln w="9525">
              <a:noFill/>
              <a:miter lim="800000"/>
              <a:headEnd/>
              <a:tailEnd/>
            </a:ln>
            <a:effectLst/>
          </p:spPr>
          <p:txBody>
            <a:bodyPr wrap="none">
              <a:spAutoFit/>
            </a:bodyPr>
            <a:lstStyle/>
            <a:p>
              <a:pPr algn="ctr"/>
              <a:r>
                <a:rPr lang="en-US" sz="1600" b="1">
                  <a:solidFill>
                    <a:srgbClr val="006600"/>
                  </a:solidFill>
                </a:rPr>
                <a:t>K</a:t>
              </a:r>
            </a:p>
          </p:txBody>
        </p:sp>
        <p:sp>
          <p:nvSpPr>
            <p:cNvPr id="176255" name="Text Box 127"/>
            <p:cNvSpPr txBox="1">
              <a:spLocks noChangeArrowheads="1"/>
            </p:cNvSpPr>
            <p:nvPr/>
          </p:nvSpPr>
          <p:spPr bwMode="auto">
            <a:xfrm>
              <a:off x="5097" y="3408"/>
              <a:ext cx="286" cy="212"/>
            </a:xfrm>
            <a:prstGeom prst="rect">
              <a:avLst/>
            </a:prstGeom>
            <a:noFill/>
            <a:ln w="9525">
              <a:noFill/>
              <a:miter lim="800000"/>
              <a:headEnd/>
              <a:tailEnd/>
            </a:ln>
            <a:effectLst/>
          </p:spPr>
          <p:txBody>
            <a:bodyPr wrap="none">
              <a:spAutoFit/>
            </a:bodyPr>
            <a:lstStyle/>
            <a:p>
              <a:pPr algn="ctr"/>
              <a:r>
                <a:rPr lang="en-US" sz="1600" b="1">
                  <a:solidFill>
                    <a:srgbClr val="006600"/>
                  </a:solidFill>
                </a:rPr>
                <a:t>Rb</a:t>
              </a:r>
            </a:p>
          </p:txBody>
        </p:sp>
      </p:grpSp>
      <p:sp>
        <p:nvSpPr>
          <p:cNvPr id="176259" name="AutoShape 131">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76256"/>
                                        </p:tgtEl>
                                        <p:attrNameLst>
                                          <p:attrName>style.visibility</p:attrName>
                                        </p:attrNameLst>
                                      </p:cBhvr>
                                      <p:to>
                                        <p:strVal val="visible"/>
                                      </p:to>
                                    </p:set>
                                    <p:animEffect transition="in" filter="fade">
                                      <p:cBhvr>
                                        <p:cTn id="7" dur="1000"/>
                                        <p:tgtEl>
                                          <p:spTgt spid="176256"/>
                                        </p:tgtEl>
                                      </p:cBhvr>
                                    </p:animEffect>
                                    <p:anim calcmode="lin" valueType="num">
                                      <p:cBhvr>
                                        <p:cTn id="8" dur="1000" fill="hold"/>
                                        <p:tgtEl>
                                          <p:spTgt spid="176256"/>
                                        </p:tgtEl>
                                        <p:attrNameLst>
                                          <p:attrName>ppt_x</p:attrName>
                                        </p:attrNameLst>
                                      </p:cBhvr>
                                      <p:tavLst>
                                        <p:tav tm="0">
                                          <p:val>
                                            <p:strVal val="#ppt_x"/>
                                          </p:val>
                                        </p:tav>
                                        <p:tav tm="100000">
                                          <p:val>
                                            <p:strVal val="#ppt_x"/>
                                          </p:val>
                                        </p:tav>
                                      </p:tavLst>
                                    </p:anim>
                                    <p:anim calcmode="lin" valueType="num">
                                      <p:cBhvr>
                                        <p:cTn id="9" dur="1000" fill="hold"/>
                                        <p:tgtEl>
                                          <p:spTgt spid="17625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76249"/>
                                        </p:tgtEl>
                                        <p:attrNameLst>
                                          <p:attrName>style.visibility</p:attrName>
                                        </p:attrNameLst>
                                      </p:cBhvr>
                                      <p:to>
                                        <p:strVal val="visible"/>
                                      </p:to>
                                    </p:set>
                                    <p:animEffect transition="in" filter="fade">
                                      <p:cBhvr>
                                        <p:cTn id="14" dur="1000"/>
                                        <p:tgtEl>
                                          <p:spTgt spid="176249"/>
                                        </p:tgtEl>
                                      </p:cBhvr>
                                    </p:animEffect>
                                    <p:anim calcmode="lin" valueType="num">
                                      <p:cBhvr>
                                        <p:cTn id="15" dur="1000" fill="hold"/>
                                        <p:tgtEl>
                                          <p:spTgt spid="176249"/>
                                        </p:tgtEl>
                                        <p:attrNameLst>
                                          <p:attrName>ppt_x</p:attrName>
                                        </p:attrNameLst>
                                      </p:cBhvr>
                                      <p:tavLst>
                                        <p:tav tm="0">
                                          <p:val>
                                            <p:strVal val="#ppt_x"/>
                                          </p:val>
                                        </p:tav>
                                        <p:tav tm="100000">
                                          <p:val>
                                            <p:strVal val="#ppt_x"/>
                                          </p:val>
                                        </p:tav>
                                      </p:tavLst>
                                    </p:anim>
                                    <p:anim calcmode="lin" valueType="num">
                                      <p:cBhvr>
                                        <p:cTn id="16" dur="1000" fill="hold"/>
                                        <p:tgtEl>
                                          <p:spTgt spid="17624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176258"/>
                                        </p:tgtEl>
                                        <p:attrNameLst>
                                          <p:attrName>style.visibility</p:attrName>
                                        </p:attrNameLst>
                                      </p:cBhvr>
                                      <p:to>
                                        <p:strVal val="visible"/>
                                      </p:to>
                                    </p:set>
                                    <p:anim calcmode="lin" valueType="num">
                                      <p:cBhvr>
                                        <p:cTn id="21" dur="500" fill="hold"/>
                                        <p:tgtEl>
                                          <p:spTgt spid="176258"/>
                                        </p:tgtEl>
                                        <p:attrNameLst>
                                          <p:attrName>ppt_w</p:attrName>
                                        </p:attrNameLst>
                                      </p:cBhvr>
                                      <p:tavLst>
                                        <p:tav tm="0">
                                          <p:val>
                                            <p:fltVal val="0"/>
                                          </p:val>
                                        </p:tav>
                                        <p:tav tm="100000">
                                          <p:val>
                                            <p:strVal val="#ppt_w"/>
                                          </p:val>
                                        </p:tav>
                                      </p:tavLst>
                                    </p:anim>
                                    <p:anim calcmode="lin" valueType="num">
                                      <p:cBhvr>
                                        <p:cTn id="22" dur="500" fill="hold"/>
                                        <p:tgtEl>
                                          <p:spTgt spid="176258"/>
                                        </p:tgtEl>
                                        <p:attrNameLst>
                                          <p:attrName>ppt_h</p:attrName>
                                        </p:attrNameLst>
                                      </p:cBhvr>
                                      <p:tavLst>
                                        <p:tav tm="0">
                                          <p:val>
                                            <p:fltVal val="0"/>
                                          </p:val>
                                        </p:tav>
                                        <p:tav tm="100000">
                                          <p:val>
                                            <p:strVal val="#ppt_h"/>
                                          </p:val>
                                        </p:tav>
                                      </p:tavLst>
                                    </p:anim>
                                    <p:animEffect transition="in" filter="fade">
                                      <p:cBhvr>
                                        <p:cTn id="23" dur="500"/>
                                        <p:tgtEl>
                                          <p:spTgt spid="176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8245" name="Object 5"/>
          <p:cNvGraphicFramePr>
            <a:graphicFrameLocks noChangeAspect="1"/>
          </p:cNvGraphicFramePr>
          <p:nvPr/>
        </p:nvGraphicFramePr>
        <p:xfrm>
          <a:off x="4800600" y="31750"/>
          <a:ext cx="4343400" cy="3897313"/>
        </p:xfrm>
        <a:graphic>
          <a:graphicData uri="http://schemas.openxmlformats.org/presentationml/2006/ole">
            <p:oleObj spid="_x0000_s138245" name="Slide" r:id="rId4" imgW="4572000" imgH="3429000" progId="PowerPoint.Slide.8">
              <p:embed/>
            </p:oleObj>
          </a:graphicData>
        </a:graphic>
      </p:graphicFrame>
      <p:sp>
        <p:nvSpPr>
          <p:cNvPr id="138242" name="Rectangle 2"/>
          <p:cNvSpPr>
            <a:spLocks noGrp="1" noChangeArrowheads="1"/>
          </p:cNvSpPr>
          <p:nvPr>
            <p:ph type="title"/>
          </p:nvPr>
        </p:nvSpPr>
        <p:spPr>
          <a:xfrm>
            <a:off x="533400" y="304800"/>
            <a:ext cx="4267200" cy="1143000"/>
          </a:xfrm>
        </p:spPr>
        <p:txBody>
          <a:bodyPr/>
          <a:lstStyle/>
          <a:p>
            <a:r>
              <a:rPr lang="en-US"/>
              <a:t>First Ionization </a:t>
            </a:r>
            <a:br>
              <a:rPr lang="en-US"/>
            </a:br>
            <a:r>
              <a:rPr lang="en-US"/>
              <a:t>Energy Plot</a:t>
            </a:r>
          </a:p>
        </p:txBody>
      </p:sp>
      <p:sp>
        <p:nvSpPr>
          <p:cNvPr id="138244" name="AutoShape 4">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38246" name="Freeform 6"/>
          <p:cNvSpPr>
            <a:spLocks/>
          </p:cNvSpPr>
          <p:nvPr/>
        </p:nvSpPr>
        <p:spPr bwMode="auto">
          <a:xfrm>
            <a:off x="1676400" y="2514600"/>
            <a:ext cx="6400800" cy="2743200"/>
          </a:xfrm>
          <a:custGeom>
            <a:avLst/>
            <a:gdLst/>
            <a:ahLst/>
            <a:cxnLst>
              <a:cxn ang="0">
                <a:pos x="0" y="960"/>
              </a:cxn>
              <a:cxn ang="0">
                <a:pos x="96" y="0"/>
              </a:cxn>
              <a:cxn ang="0">
                <a:pos x="240" y="1584"/>
              </a:cxn>
              <a:cxn ang="0">
                <a:pos x="336" y="1296"/>
              </a:cxn>
              <a:cxn ang="0">
                <a:pos x="432" y="1392"/>
              </a:cxn>
              <a:cxn ang="0">
                <a:pos x="528" y="1104"/>
              </a:cxn>
              <a:cxn ang="0">
                <a:pos x="624" y="864"/>
              </a:cxn>
              <a:cxn ang="0">
                <a:pos x="720" y="960"/>
              </a:cxn>
              <a:cxn ang="0">
                <a:pos x="864" y="624"/>
              </a:cxn>
              <a:cxn ang="0">
                <a:pos x="960" y="288"/>
              </a:cxn>
              <a:cxn ang="0">
                <a:pos x="1104" y="1680"/>
              </a:cxn>
              <a:cxn ang="0">
                <a:pos x="1200" y="1440"/>
              </a:cxn>
              <a:cxn ang="0">
                <a:pos x="1296" y="1584"/>
              </a:cxn>
              <a:cxn ang="0">
                <a:pos x="1392" y="1392"/>
              </a:cxn>
              <a:cxn ang="0">
                <a:pos x="1536" y="1152"/>
              </a:cxn>
              <a:cxn ang="0">
                <a:pos x="1632" y="1200"/>
              </a:cxn>
              <a:cxn ang="0">
                <a:pos x="1824" y="768"/>
              </a:cxn>
              <a:cxn ang="0">
                <a:pos x="1968" y="1728"/>
              </a:cxn>
              <a:cxn ang="0">
                <a:pos x="2064" y="1536"/>
              </a:cxn>
              <a:cxn ang="0">
                <a:pos x="2160" y="1536"/>
              </a:cxn>
              <a:cxn ang="0">
                <a:pos x="2256" y="1536"/>
              </a:cxn>
              <a:cxn ang="0">
                <a:pos x="2400" y="1536"/>
              </a:cxn>
              <a:cxn ang="0">
                <a:pos x="2496" y="1536"/>
              </a:cxn>
              <a:cxn ang="0">
                <a:pos x="2592" y="1440"/>
              </a:cxn>
              <a:cxn ang="0">
                <a:pos x="2736" y="1392"/>
              </a:cxn>
              <a:cxn ang="0">
                <a:pos x="2832" y="1392"/>
              </a:cxn>
              <a:cxn ang="0">
                <a:pos x="2928" y="1440"/>
              </a:cxn>
              <a:cxn ang="0">
                <a:pos x="3072" y="1440"/>
              </a:cxn>
              <a:cxn ang="0">
                <a:pos x="3168" y="1248"/>
              </a:cxn>
              <a:cxn ang="0">
                <a:pos x="3312" y="1584"/>
              </a:cxn>
              <a:cxn ang="0">
                <a:pos x="3408" y="1344"/>
              </a:cxn>
              <a:cxn ang="0">
                <a:pos x="3456" y="1248"/>
              </a:cxn>
              <a:cxn ang="0">
                <a:pos x="3648" y="1248"/>
              </a:cxn>
              <a:cxn ang="0">
                <a:pos x="3696" y="1056"/>
              </a:cxn>
              <a:cxn ang="0">
                <a:pos x="3840" y="912"/>
              </a:cxn>
              <a:cxn ang="0">
                <a:pos x="3936" y="1728"/>
              </a:cxn>
              <a:cxn ang="0">
                <a:pos x="4032" y="1584"/>
              </a:cxn>
            </a:cxnLst>
            <a:rect l="0" t="0" r="r" b="b"/>
            <a:pathLst>
              <a:path w="4032" h="1728">
                <a:moveTo>
                  <a:pt x="0" y="960"/>
                </a:moveTo>
                <a:lnTo>
                  <a:pt x="96" y="0"/>
                </a:lnTo>
                <a:lnTo>
                  <a:pt x="240" y="1584"/>
                </a:lnTo>
                <a:lnTo>
                  <a:pt x="336" y="1296"/>
                </a:lnTo>
                <a:lnTo>
                  <a:pt x="432" y="1392"/>
                </a:lnTo>
                <a:lnTo>
                  <a:pt x="528" y="1104"/>
                </a:lnTo>
                <a:lnTo>
                  <a:pt x="624" y="864"/>
                </a:lnTo>
                <a:lnTo>
                  <a:pt x="720" y="960"/>
                </a:lnTo>
                <a:lnTo>
                  <a:pt x="864" y="624"/>
                </a:lnTo>
                <a:lnTo>
                  <a:pt x="960" y="288"/>
                </a:lnTo>
                <a:lnTo>
                  <a:pt x="1104" y="1680"/>
                </a:lnTo>
                <a:lnTo>
                  <a:pt x="1200" y="1440"/>
                </a:lnTo>
                <a:lnTo>
                  <a:pt x="1296" y="1584"/>
                </a:lnTo>
                <a:lnTo>
                  <a:pt x="1392" y="1392"/>
                </a:lnTo>
                <a:lnTo>
                  <a:pt x="1536" y="1152"/>
                </a:lnTo>
                <a:lnTo>
                  <a:pt x="1632" y="1200"/>
                </a:lnTo>
                <a:lnTo>
                  <a:pt x="1824" y="768"/>
                </a:lnTo>
                <a:lnTo>
                  <a:pt x="1968" y="1728"/>
                </a:lnTo>
                <a:lnTo>
                  <a:pt x="2064" y="1536"/>
                </a:lnTo>
                <a:lnTo>
                  <a:pt x="2160" y="1536"/>
                </a:lnTo>
                <a:lnTo>
                  <a:pt x="2256" y="1536"/>
                </a:lnTo>
                <a:lnTo>
                  <a:pt x="2400" y="1536"/>
                </a:lnTo>
                <a:lnTo>
                  <a:pt x="2496" y="1536"/>
                </a:lnTo>
                <a:lnTo>
                  <a:pt x="2592" y="1440"/>
                </a:lnTo>
                <a:lnTo>
                  <a:pt x="2736" y="1392"/>
                </a:lnTo>
                <a:lnTo>
                  <a:pt x="2832" y="1392"/>
                </a:lnTo>
                <a:lnTo>
                  <a:pt x="2928" y="1440"/>
                </a:lnTo>
                <a:lnTo>
                  <a:pt x="3072" y="1440"/>
                </a:lnTo>
                <a:lnTo>
                  <a:pt x="3168" y="1248"/>
                </a:lnTo>
                <a:lnTo>
                  <a:pt x="3312" y="1584"/>
                </a:lnTo>
                <a:lnTo>
                  <a:pt x="3408" y="1344"/>
                </a:lnTo>
                <a:lnTo>
                  <a:pt x="3456" y="1248"/>
                </a:lnTo>
                <a:lnTo>
                  <a:pt x="3648" y="1248"/>
                </a:lnTo>
                <a:lnTo>
                  <a:pt x="3696" y="1056"/>
                </a:lnTo>
                <a:lnTo>
                  <a:pt x="3840" y="912"/>
                </a:lnTo>
                <a:lnTo>
                  <a:pt x="3936" y="1728"/>
                </a:lnTo>
                <a:lnTo>
                  <a:pt x="4032" y="1584"/>
                </a:lnTo>
              </a:path>
            </a:pathLst>
          </a:custGeom>
          <a:noFill/>
          <a:ln w="19050">
            <a:solidFill>
              <a:schemeClr val="accent2"/>
            </a:solidFill>
            <a:round/>
            <a:headEnd/>
            <a:tailEnd/>
          </a:ln>
          <a:effectLst/>
        </p:spPr>
        <p:txBody>
          <a:bodyPr wrap="none" anchor="ctr"/>
          <a:lstStyle/>
          <a:p>
            <a:endParaRPr lang="en-US"/>
          </a:p>
        </p:txBody>
      </p:sp>
      <p:sp>
        <p:nvSpPr>
          <p:cNvPr id="138247" name="Line 7"/>
          <p:cNvSpPr>
            <a:spLocks noChangeShapeType="1"/>
          </p:cNvSpPr>
          <p:nvPr/>
        </p:nvSpPr>
        <p:spPr bwMode="auto">
          <a:xfrm flipV="1">
            <a:off x="1447800" y="2133600"/>
            <a:ext cx="0" cy="3657600"/>
          </a:xfrm>
          <a:prstGeom prst="line">
            <a:avLst/>
          </a:prstGeom>
          <a:noFill/>
          <a:ln w="9525">
            <a:solidFill>
              <a:schemeClr val="tx1"/>
            </a:solidFill>
            <a:round/>
            <a:headEnd/>
            <a:tailEnd/>
          </a:ln>
          <a:effectLst/>
        </p:spPr>
        <p:txBody>
          <a:bodyPr wrap="none" anchor="ctr"/>
          <a:lstStyle/>
          <a:p>
            <a:endParaRPr lang="en-US"/>
          </a:p>
        </p:txBody>
      </p:sp>
      <p:sp>
        <p:nvSpPr>
          <p:cNvPr id="138248" name="Line 8"/>
          <p:cNvSpPr>
            <a:spLocks noChangeShapeType="1"/>
          </p:cNvSpPr>
          <p:nvPr/>
        </p:nvSpPr>
        <p:spPr bwMode="auto">
          <a:xfrm>
            <a:off x="1447800" y="5791200"/>
            <a:ext cx="7239000" cy="0"/>
          </a:xfrm>
          <a:prstGeom prst="line">
            <a:avLst/>
          </a:prstGeom>
          <a:noFill/>
          <a:ln w="9525">
            <a:solidFill>
              <a:schemeClr val="tx1"/>
            </a:solidFill>
            <a:round/>
            <a:headEnd/>
            <a:tailEnd/>
          </a:ln>
          <a:effectLst/>
        </p:spPr>
        <p:txBody>
          <a:bodyPr wrap="none" anchor="ctr"/>
          <a:lstStyle/>
          <a:p>
            <a:endParaRPr lang="en-US"/>
          </a:p>
        </p:txBody>
      </p:sp>
      <p:sp>
        <p:nvSpPr>
          <p:cNvPr id="138249" name="Line 9"/>
          <p:cNvSpPr>
            <a:spLocks noChangeShapeType="1"/>
          </p:cNvSpPr>
          <p:nvPr/>
        </p:nvSpPr>
        <p:spPr bwMode="auto">
          <a:xfrm>
            <a:off x="23622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0" name="Line 10"/>
          <p:cNvSpPr>
            <a:spLocks noChangeShapeType="1"/>
          </p:cNvSpPr>
          <p:nvPr/>
        </p:nvSpPr>
        <p:spPr bwMode="auto">
          <a:xfrm>
            <a:off x="32004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1" name="Line 11"/>
          <p:cNvSpPr>
            <a:spLocks noChangeShapeType="1"/>
          </p:cNvSpPr>
          <p:nvPr/>
        </p:nvSpPr>
        <p:spPr bwMode="auto">
          <a:xfrm>
            <a:off x="40386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2" name="Line 12"/>
          <p:cNvSpPr>
            <a:spLocks noChangeShapeType="1"/>
          </p:cNvSpPr>
          <p:nvPr/>
        </p:nvSpPr>
        <p:spPr bwMode="auto">
          <a:xfrm>
            <a:off x="49530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3" name="Line 13"/>
          <p:cNvSpPr>
            <a:spLocks noChangeShapeType="1"/>
          </p:cNvSpPr>
          <p:nvPr/>
        </p:nvSpPr>
        <p:spPr bwMode="auto">
          <a:xfrm>
            <a:off x="57912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4" name="Line 14"/>
          <p:cNvSpPr>
            <a:spLocks noChangeShapeType="1"/>
          </p:cNvSpPr>
          <p:nvPr/>
        </p:nvSpPr>
        <p:spPr bwMode="auto">
          <a:xfrm>
            <a:off x="67056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5" name="Line 15"/>
          <p:cNvSpPr>
            <a:spLocks noChangeShapeType="1"/>
          </p:cNvSpPr>
          <p:nvPr/>
        </p:nvSpPr>
        <p:spPr bwMode="auto">
          <a:xfrm>
            <a:off x="75438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6" name="Line 16"/>
          <p:cNvSpPr>
            <a:spLocks noChangeShapeType="1"/>
          </p:cNvSpPr>
          <p:nvPr/>
        </p:nvSpPr>
        <p:spPr bwMode="auto">
          <a:xfrm>
            <a:off x="8458200" y="5791200"/>
            <a:ext cx="0" cy="76200"/>
          </a:xfrm>
          <a:prstGeom prst="line">
            <a:avLst/>
          </a:prstGeom>
          <a:noFill/>
          <a:ln w="9525">
            <a:solidFill>
              <a:schemeClr val="tx1"/>
            </a:solidFill>
            <a:round/>
            <a:headEnd/>
            <a:tailEnd/>
          </a:ln>
          <a:effectLst/>
        </p:spPr>
        <p:txBody>
          <a:bodyPr wrap="none" anchor="ctr"/>
          <a:lstStyle/>
          <a:p>
            <a:endParaRPr lang="en-US"/>
          </a:p>
        </p:txBody>
      </p:sp>
      <p:sp>
        <p:nvSpPr>
          <p:cNvPr id="138257" name="Text Box 17"/>
          <p:cNvSpPr txBox="1">
            <a:spLocks noChangeArrowheads="1"/>
          </p:cNvSpPr>
          <p:nvPr/>
        </p:nvSpPr>
        <p:spPr bwMode="auto">
          <a:xfrm>
            <a:off x="2209800" y="5867400"/>
            <a:ext cx="282575" cy="304800"/>
          </a:xfrm>
          <a:prstGeom prst="rect">
            <a:avLst/>
          </a:prstGeom>
          <a:noFill/>
          <a:ln w="9525">
            <a:noFill/>
            <a:miter lim="800000"/>
            <a:headEnd/>
            <a:tailEnd/>
          </a:ln>
          <a:effectLst/>
        </p:spPr>
        <p:txBody>
          <a:bodyPr wrap="none">
            <a:spAutoFit/>
          </a:bodyPr>
          <a:lstStyle/>
          <a:p>
            <a:pPr algn="ctr"/>
            <a:r>
              <a:rPr lang="en-US" sz="1400" b="1"/>
              <a:t>5</a:t>
            </a:r>
          </a:p>
        </p:txBody>
      </p:sp>
      <p:sp>
        <p:nvSpPr>
          <p:cNvPr id="138258" name="Text Box 18"/>
          <p:cNvSpPr txBox="1">
            <a:spLocks noChangeArrowheads="1"/>
          </p:cNvSpPr>
          <p:nvPr/>
        </p:nvSpPr>
        <p:spPr bwMode="auto">
          <a:xfrm>
            <a:off x="3048000" y="5867400"/>
            <a:ext cx="381000" cy="304800"/>
          </a:xfrm>
          <a:prstGeom prst="rect">
            <a:avLst/>
          </a:prstGeom>
          <a:noFill/>
          <a:ln w="9525">
            <a:noFill/>
            <a:miter lim="800000"/>
            <a:headEnd/>
            <a:tailEnd/>
          </a:ln>
          <a:effectLst/>
        </p:spPr>
        <p:txBody>
          <a:bodyPr wrap="none">
            <a:spAutoFit/>
          </a:bodyPr>
          <a:lstStyle/>
          <a:p>
            <a:pPr algn="ctr"/>
            <a:r>
              <a:rPr lang="en-US" sz="1400" b="1"/>
              <a:t>10</a:t>
            </a:r>
          </a:p>
        </p:txBody>
      </p:sp>
      <p:sp>
        <p:nvSpPr>
          <p:cNvPr id="138259" name="Text Box 19"/>
          <p:cNvSpPr txBox="1">
            <a:spLocks noChangeArrowheads="1"/>
          </p:cNvSpPr>
          <p:nvPr/>
        </p:nvSpPr>
        <p:spPr bwMode="auto">
          <a:xfrm>
            <a:off x="3886200" y="5867400"/>
            <a:ext cx="381000" cy="304800"/>
          </a:xfrm>
          <a:prstGeom prst="rect">
            <a:avLst/>
          </a:prstGeom>
          <a:noFill/>
          <a:ln w="9525">
            <a:noFill/>
            <a:miter lim="800000"/>
            <a:headEnd/>
            <a:tailEnd/>
          </a:ln>
          <a:effectLst/>
        </p:spPr>
        <p:txBody>
          <a:bodyPr wrap="none">
            <a:spAutoFit/>
          </a:bodyPr>
          <a:lstStyle/>
          <a:p>
            <a:pPr algn="ctr"/>
            <a:r>
              <a:rPr lang="en-US" sz="1400" b="1"/>
              <a:t>15</a:t>
            </a:r>
          </a:p>
        </p:txBody>
      </p:sp>
      <p:sp>
        <p:nvSpPr>
          <p:cNvPr id="138260" name="Text Box 20"/>
          <p:cNvSpPr txBox="1">
            <a:spLocks noChangeArrowheads="1"/>
          </p:cNvSpPr>
          <p:nvPr/>
        </p:nvSpPr>
        <p:spPr bwMode="auto">
          <a:xfrm>
            <a:off x="4800600" y="5867400"/>
            <a:ext cx="381000" cy="304800"/>
          </a:xfrm>
          <a:prstGeom prst="rect">
            <a:avLst/>
          </a:prstGeom>
          <a:noFill/>
          <a:ln w="9525">
            <a:noFill/>
            <a:miter lim="800000"/>
            <a:headEnd/>
            <a:tailEnd/>
          </a:ln>
          <a:effectLst/>
        </p:spPr>
        <p:txBody>
          <a:bodyPr wrap="none">
            <a:spAutoFit/>
          </a:bodyPr>
          <a:lstStyle/>
          <a:p>
            <a:pPr algn="ctr"/>
            <a:r>
              <a:rPr lang="en-US" sz="1400" b="1"/>
              <a:t>20</a:t>
            </a:r>
          </a:p>
        </p:txBody>
      </p:sp>
      <p:sp>
        <p:nvSpPr>
          <p:cNvPr id="138261" name="Text Box 21"/>
          <p:cNvSpPr txBox="1">
            <a:spLocks noChangeArrowheads="1"/>
          </p:cNvSpPr>
          <p:nvPr/>
        </p:nvSpPr>
        <p:spPr bwMode="auto">
          <a:xfrm>
            <a:off x="5638800" y="5867400"/>
            <a:ext cx="381000" cy="304800"/>
          </a:xfrm>
          <a:prstGeom prst="rect">
            <a:avLst/>
          </a:prstGeom>
          <a:noFill/>
          <a:ln w="9525">
            <a:noFill/>
            <a:miter lim="800000"/>
            <a:headEnd/>
            <a:tailEnd/>
          </a:ln>
          <a:effectLst/>
        </p:spPr>
        <p:txBody>
          <a:bodyPr wrap="none">
            <a:spAutoFit/>
          </a:bodyPr>
          <a:lstStyle/>
          <a:p>
            <a:pPr algn="ctr"/>
            <a:r>
              <a:rPr lang="en-US" sz="1400" b="1"/>
              <a:t>25</a:t>
            </a:r>
          </a:p>
        </p:txBody>
      </p:sp>
      <p:sp>
        <p:nvSpPr>
          <p:cNvPr id="138262" name="Text Box 22"/>
          <p:cNvSpPr txBox="1">
            <a:spLocks noChangeArrowheads="1"/>
          </p:cNvSpPr>
          <p:nvPr/>
        </p:nvSpPr>
        <p:spPr bwMode="auto">
          <a:xfrm>
            <a:off x="6477000" y="5867400"/>
            <a:ext cx="381000" cy="304800"/>
          </a:xfrm>
          <a:prstGeom prst="rect">
            <a:avLst/>
          </a:prstGeom>
          <a:noFill/>
          <a:ln w="9525">
            <a:noFill/>
            <a:miter lim="800000"/>
            <a:headEnd/>
            <a:tailEnd/>
          </a:ln>
          <a:effectLst/>
        </p:spPr>
        <p:txBody>
          <a:bodyPr wrap="none">
            <a:spAutoFit/>
          </a:bodyPr>
          <a:lstStyle/>
          <a:p>
            <a:pPr algn="ctr"/>
            <a:r>
              <a:rPr lang="en-US" sz="1400" b="1"/>
              <a:t>30</a:t>
            </a:r>
          </a:p>
        </p:txBody>
      </p:sp>
      <p:sp>
        <p:nvSpPr>
          <p:cNvPr id="138263" name="Text Box 23"/>
          <p:cNvSpPr txBox="1">
            <a:spLocks noChangeArrowheads="1"/>
          </p:cNvSpPr>
          <p:nvPr/>
        </p:nvSpPr>
        <p:spPr bwMode="auto">
          <a:xfrm>
            <a:off x="7391400" y="5867400"/>
            <a:ext cx="381000" cy="304800"/>
          </a:xfrm>
          <a:prstGeom prst="rect">
            <a:avLst/>
          </a:prstGeom>
          <a:noFill/>
          <a:ln w="9525">
            <a:noFill/>
            <a:miter lim="800000"/>
            <a:headEnd/>
            <a:tailEnd/>
          </a:ln>
          <a:effectLst/>
        </p:spPr>
        <p:txBody>
          <a:bodyPr wrap="none">
            <a:spAutoFit/>
          </a:bodyPr>
          <a:lstStyle/>
          <a:p>
            <a:pPr algn="ctr"/>
            <a:r>
              <a:rPr lang="en-US" sz="1400" b="1"/>
              <a:t>35</a:t>
            </a:r>
          </a:p>
        </p:txBody>
      </p:sp>
      <p:sp>
        <p:nvSpPr>
          <p:cNvPr id="138264" name="Text Box 24"/>
          <p:cNvSpPr txBox="1">
            <a:spLocks noChangeArrowheads="1"/>
          </p:cNvSpPr>
          <p:nvPr/>
        </p:nvSpPr>
        <p:spPr bwMode="auto">
          <a:xfrm>
            <a:off x="8229600" y="5867400"/>
            <a:ext cx="381000" cy="304800"/>
          </a:xfrm>
          <a:prstGeom prst="rect">
            <a:avLst/>
          </a:prstGeom>
          <a:noFill/>
          <a:ln w="9525">
            <a:noFill/>
            <a:miter lim="800000"/>
            <a:headEnd/>
            <a:tailEnd/>
          </a:ln>
          <a:effectLst/>
        </p:spPr>
        <p:txBody>
          <a:bodyPr wrap="none">
            <a:spAutoFit/>
          </a:bodyPr>
          <a:lstStyle/>
          <a:p>
            <a:pPr algn="ctr"/>
            <a:r>
              <a:rPr lang="en-US" sz="1400" b="1"/>
              <a:t>40</a:t>
            </a:r>
          </a:p>
        </p:txBody>
      </p:sp>
      <p:sp>
        <p:nvSpPr>
          <p:cNvPr id="138265" name="Text Box 25"/>
          <p:cNvSpPr txBox="1">
            <a:spLocks noChangeArrowheads="1"/>
          </p:cNvSpPr>
          <p:nvPr/>
        </p:nvSpPr>
        <p:spPr bwMode="auto">
          <a:xfrm>
            <a:off x="4305300" y="6172200"/>
            <a:ext cx="1485900" cy="304800"/>
          </a:xfrm>
          <a:prstGeom prst="rect">
            <a:avLst/>
          </a:prstGeom>
          <a:noFill/>
          <a:ln w="9525">
            <a:noFill/>
            <a:miter lim="800000"/>
            <a:headEnd/>
            <a:tailEnd/>
          </a:ln>
          <a:effectLst/>
        </p:spPr>
        <p:txBody>
          <a:bodyPr wrap="none">
            <a:spAutoFit/>
          </a:bodyPr>
          <a:lstStyle/>
          <a:p>
            <a:pPr algn="ctr"/>
            <a:r>
              <a:rPr lang="en-US" sz="1400" b="1"/>
              <a:t>Atomic number</a:t>
            </a:r>
          </a:p>
        </p:txBody>
      </p:sp>
      <p:sp>
        <p:nvSpPr>
          <p:cNvPr id="138266" name="Text Box 26"/>
          <p:cNvSpPr txBox="1">
            <a:spLocks noChangeArrowheads="1"/>
          </p:cNvSpPr>
          <p:nvPr/>
        </p:nvSpPr>
        <p:spPr bwMode="auto">
          <a:xfrm rot="-5400000">
            <a:off x="-791369" y="3915569"/>
            <a:ext cx="2801938" cy="304800"/>
          </a:xfrm>
          <a:prstGeom prst="rect">
            <a:avLst/>
          </a:prstGeom>
          <a:noFill/>
          <a:ln w="9525">
            <a:noFill/>
            <a:miter lim="800000"/>
            <a:headEnd/>
            <a:tailEnd/>
          </a:ln>
          <a:effectLst/>
        </p:spPr>
        <p:txBody>
          <a:bodyPr wrap="none">
            <a:spAutoFit/>
          </a:bodyPr>
          <a:lstStyle/>
          <a:p>
            <a:pPr algn="ctr"/>
            <a:r>
              <a:rPr lang="en-US" sz="1400" b="1"/>
              <a:t>First ionization energy (kJ/mol)</a:t>
            </a:r>
          </a:p>
        </p:txBody>
      </p:sp>
      <p:sp>
        <p:nvSpPr>
          <p:cNvPr id="138267" name="Text Box 27"/>
          <p:cNvSpPr txBox="1">
            <a:spLocks noChangeArrowheads="1"/>
          </p:cNvSpPr>
          <p:nvPr/>
        </p:nvSpPr>
        <p:spPr bwMode="auto">
          <a:xfrm>
            <a:off x="1165225" y="5715000"/>
            <a:ext cx="282575" cy="304800"/>
          </a:xfrm>
          <a:prstGeom prst="rect">
            <a:avLst/>
          </a:prstGeom>
          <a:noFill/>
          <a:ln w="9525">
            <a:noFill/>
            <a:miter lim="800000"/>
            <a:headEnd/>
            <a:tailEnd/>
          </a:ln>
          <a:effectLst/>
        </p:spPr>
        <p:txBody>
          <a:bodyPr wrap="none">
            <a:spAutoFit/>
          </a:bodyPr>
          <a:lstStyle/>
          <a:p>
            <a:pPr algn="ctr"/>
            <a:r>
              <a:rPr lang="en-US" sz="1400" b="1"/>
              <a:t>0</a:t>
            </a:r>
          </a:p>
        </p:txBody>
      </p:sp>
      <p:sp>
        <p:nvSpPr>
          <p:cNvPr id="138268" name="Text Box 28"/>
          <p:cNvSpPr txBox="1">
            <a:spLocks noChangeArrowheads="1"/>
          </p:cNvSpPr>
          <p:nvPr/>
        </p:nvSpPr>
        <p:spPr bwMode="auto">
          <a:xfrm>
            <a:off x="838200" y="4953000"/>
            <a:ext cx="479425" cy="304800"/>
          </a:xfrm>
          <a:prstGeom prst="rect">
            <a:avLst/>
          </a:prstGeom>
          <a:noFill/>
          <a:ln w="9525">
            <a:noFill/>
            <a:miter lim="800000"/>
            <a:headEnd/>
            <a:tailEnd/>
          </a:ln>
          <a:effectLst/>
        </p:spPr>
        <p:txBody>
          <a:bodyPr wrap="none">
            <a:spAutoFit/>
          </a:bodyPr>
          <a:lstStyle/>
          <a:p>
            <a:pPr algn="ctr"/>
            <a:r>
              <a:rPr lang="en-US" sz="1400" b="1"/>
              <a:t>500</a:t>
            </a:r>
          </a:p>
        </p:txBody>
      </p:sp>
      <p:sp>
        <p:nvSpPr>
          <p:cNvPr id="138269" name="Text Box 29"/>
          <p:cNvSpPr txBox="1">
            <a:spLocks noChangeArrowheads="1"/>
          </p:cNvSpPr>
          <p:nvPr/>
        </p:nvSpPr>
        <p:spPr bwMode="auto">
          <a:xfrm>
            <a:off x="762000" y="4267200"/>
            <a:ext cx="577850" cy="304800"/>
          </a:xfrm>
          <a:prstGeom prst="rect">
            <a:avLst/>
          </a:prstGeom>
          <a:noFill/>
          <a:ln w="9525">
            <a:noFill/>
            <a:miter lim="800000"/>
            <a:headEnd/>
            <a:tailEnd/>
          </a:ln>
          <a:effectLst/>
        </p:spPr>
        <p:txBody>
          <a:bodyPr wrap="none">
            <a:spAutoFit/>
          </a:bodyPr>
          <a:lstStyle/>
          <a:p>
            <a:pPr algn="ctr"/>
            <a:r>
              <a:rPr lang="en-US" sz="1400" b="1"/>
              <a:t>1000</a:t>
            </a:r>
          </a:p>
        </p:txBody>
      </p:sp>
      <p:sp>
        <p:nvSpPr>
          <p:cNvPr id="138270" name="Text Box 30"/>
          <p:cNvSpPr txBox="1">
            <a:spLocks noChangeArrowheads="1"/>
          </p:cNvSpPr>
          <p:nvPr/>
        </p:nvSpPr>
        <p:spPr bwMode="auto">
          <a:xfrm>
            <a:off x="762000" y="3581400"/>
            <a:ext cx="577850" cy="304800"/>
          </a:xfrm>
          <a:prstGeom prst="rect">
            <a:avLst/>
          </a:prstGeom>
          <a:noFill/>
          <a:ln w="9525">
            <a:noFill/>
            <a:miter lim="800000"/>
            <a:headEnd/>
            <a:tailEnd/>
          </a:ln>
          <a:effectLst/>
        </p:spPr>
        <p:txBody>
          <a:bodyPr wrap="none">
            <a:spAutoFit/>
          </a:bodyPr>
          <a:lstStyle/>
          <a:p>
            <a:pPr algn="ctr"/>
            <a:r>
              <a:rPr lang="en-US" sz="1400" b="1"/>
              <a:t>1500</a:t>
            </a:r>
          </a:p>
        </p:txBody>
      </p:sp>
      <p:sp>
        <p:nvSpPr>
          <p:cNvPr id="138271" name="Text Box 31"/>
          <p:cNvSpPr txBox="1">
            <a:spLocks noChangeArrowheads="1"/>
          </p:cNvSpPr>
          <p:nvPr/>
        </p:nvSpPr>
        <p:spPr bwMode="auto">
          <a:xfrm>
            <a:off x="762000" y="2895600"/>
            <a:ext cx="577850" cy="304800"/>
          </a:xfrm>
          <a:prstGeom prst="rect">
            <a:avLst/>
          </a:prstGeom>
          <a:noFill/>
          <a:ln w="9525">
            <a:noFill/>
            <a:miter lim="800000"/>
            <a:headEnd/>
            <a:tailEnd/>
          </a:ln>
          <a:effectLst/>
        </p:spPr>
        <p:txBody>
          <a:bodyPr wrap="none">
            <a:spAutoFit/>
          </a:bodyPr>
          <a:lstStyle/>
          <a:p>
            <a:pPr algn="ctr"/>
            <a:r>
              <a:rPr lang="en-US" sz="1400" b="1"/>
              <a:t>2000</a:t>
            </a:r>
          </a:p>
        </p:txBody>
      </p:sp>
      <p:sp>
        <p:nvSpPr>
          <p:cNvPr id="138272" name="Text Box 32"/>
          <p:cNvSpPr txBox="1">
            <a:spLocks noChangeArrowheads="1"/>
          </p:cNvSpPr>
          <p:nvPr/>
        </p:nvSpPr>
        <p:spPr bwMode="auto">
          <a:xfrm>
            <a:off x="762000" y="2133600"/>
            <a:ext cx="577850" cy="304800"/>
          </a:xfrm>
          <a:prstGeom prst="rect">
            <a:avLst/>
          </a:prstGeom>
          <a:noFill/>
          <a:ln w="9525">
            <a:noFill/>
            <a:miter lim="800000"/>
            <a:headEnd/>
            <a:tailEnd/>
          </a:ln>
          <a:effectLst/>
        </p:spPr>
        <p:txBody>
          <a:bodyPr wrap="none">
            <a:spAutoFit/>
          </a:bodyPr>
          <a:lstStyle/>
          <a:p>
            <a:pPr algn="ctr"/>
            <a:r>
              <a:rPr lang="en-US" sz="1400" b="1"/>
              <a:t>2500</a:t>
            </a:r>
          </a:p>
        </p:txBody>
      </p:sp>
      <p:sp>
        <p:nvSpPr>
          <p:cNvPr id="138273" name="Line 33"/>
          <p:cNvSpPr>
            <a:spLocks noChangeShapeType="1"/>
          </p:cNvSpPr>
          <p:nvPr/>
        </p:nvSpPr>
        <p:spPr bwMode="auto">
          <a:xfrm>
            <a:off x="1371600" y="5105400"/>
            <a:ext cx="76200" cy="0"/>
          </a:xfrm>
          <a:prstGeom prst="line">
            <a:avLst/>
          </a:prstGeom>
          <a:noFill/>
          <a:ln w="9525">
            <a:solidFill>
              <a:schemeClr val="tx1"/>
            </a:solidFill>
            <a:round/>
            <a:headEnd/>
            <a:tailEnd/>
          </a:ln>
          <a:effectLst/>
        </p:spPr>
        <p:txBody>
          <a:bodyPr wrap="none" anchor="ctr"/>
          <a:lstStyle/>
          <a:p>
            <a:endParaRPr lang="en-US"/>
          </a:p>
        </p:txBody>
      </p:sp>
      <p:sp>
        <p:nvSpPr>
          <p:cNvPr id="138274" name="Line 34"/>
          <p:cNvSpPr>
            <a:spLocks noChangeShapeType="1"/>
          </p:cNvSpPr>
          <p:nvPr/>
        </p:nvSpPr>
        <p:spPr bwMode="auto">
          <a:xfrm>
            <a:off x="1371600" y="4419600"/>
            <a:ext cx="76200" cy="0"/>
          </a:xfrm>
          <a:prstGeom prst="line">
            <a:avLst/>
          </a:prstGeom>
          <a:noFill/>
          <a:ln w="9525">
            <a:solidFill>
              <a:schemeClr val="tx1"/>
            </a:solidFill>
            <a:round/>
            <a:headEnd/>
            <a:tailEnd/>
          </a:ln>
          <a:effectLst/>
        </p:spPr>
        <p:txBody>
          <a:bodyPr wrap="none" anchor="ctr"/>
          <a:lstStyle/>
          <a:p>
            <a:endParaRPr lang="en-US"/>
          </a:p>
        </p:txBody>
      </p:sp>
      <p:sp>
        <p:nvSpPr>
          <p:cNvPr id="138275" name="Line 35"/>
          <p:cNvSpPr>
            <a:spLocks noChangeShapeType="1"/>
          </p:cNvSpPr>
          <p:nvPr/>
        </p:nvSpPr>
        <p:spPr bwMode="auto">
          <a:xfrm>
            <a:off x="1371600" y="3733800"/>
            <a:ext cx="76200" cy="0"/>
          </a:xfrm>
          <a:prstGeom prst="line">
            <a:avLst/>
          </a:prstGeom>
          <a:noFill/>
          <a:ln w="9525">
            <a:solidFill>
              <a:schemeClr val="tx1"/>
            </a:solidFill>
            <a:round/>
            <a:headEnd/>
            <a:tailEnd/>
          </a:ln>
          <a:effectLst/>
        </p:spPr>
        <p:txBody>
          <a:bodyPr wrap="none" anchor="ctr"/>
          <a:lstStyle/>
          <a:p>
            <a:endParaRPr lang="en-US"/>
          </a:p>
        </p:txBody>
      </p:sp>
      <p:sp>
        <p:nvSpPr>
          <p:cNvPr id="138276" name="Line 36"/>
          <p:cNvSpPr>
            <a:spLocks noChangeShapeType="1"/>
          </p:cNvSpPr>
          <p:nvPr/>
        </p:nvSpPr>
        <p:spPr bwMode="auto">
          <a:xfrm>
            <a:off x="1371600" y="3048000"/>
            <a:ext cx="76200" cy="0"/>
          </a:xfrm>
          <a:prstGeom prst="line">
            <a:avLst/>
          </a:prstGeom>
          <a:noFill/>
          <a:ln w="9525">
            <a:solidFill>
              <a:schemeClr val="tx1"/>
            </a:solidFill>
            <a:round/>
            <a:headEnd/>
            <a:tailEnd/>
          </a:ln>
          <a:effectLst/>
        </p:spPr>
        <p:txBody>
          <a:bodyPr wrap="none" anchor="ctr"/>
          <a:lstStyle/>
          <a:p>
            <a:endParaRPr lang="en-US"/>
          </a:p>
        </p:txBody>
      </p:sp>
      <p:sp>
        <p:nvSpPr>
          <p:cNvPr id="138277" name="Line 37"/>
          <p:cNvSpPr>
            <a:spLocks noChangeShapeType="1"/>
          </p:cNvSpPr>
          <p:nvPr/>
        </p:nvSpPr>
        <p:spPr bwMode="auto">
          <a:xfrm>
            <a:off x="1371600" y="2362200"/>
            <a:ext cx="76200" cy="0"/>
          </a:xfrm>
          <a:prstGeom prst="line">
            <a:avLst/>
          </a:prstGeom>
          <a:noFill/>
          <a:ln w="9525">
            <a:solidFill>
              <a:schemeClr val="tx1"/>
            </a:solidFill>
            <a:round/>
            <a:headEnd/>
            <a:tailEnd/>
          </a:ln>
          <a:effectLst/>
        </p:spPr>
        <p:txBody>
          <a:bodyPr wrap="none" anchor="ctr"/>
          <a:lstStyle/>
          <a:p>
            <a:endParaRPr lang="en-US"/>
          </a:p>
        </p:txBody>
      </p:sp>
      <p:sp>
        <p:nvSpPr>
          <p:cNvPr id="138279" name="Text Box 39"/>
          <p:cNvSpPr txBox="1">
            <a:spLocks noChangeArrowheads="1"/>
          </p:cNvSpPr>
          <p:nvPr/>
        </p:nvSpPr>
        <p:spPr bwMode="auto">
          <a:xfrm>
            <a:off x="1524000" y="3962400"/>
            <a:ext cx="312738" cy="304800"/>
          </a:xfrm>
          <a:prstGeom prst="rect">
            <a:avLst/>
          </a:prstGeom>
          <a:noFill/>
          <a:ln w="9525">
            <a:noFill/>
            <a:miter lim="800000"/>
            <a:headEnd/>
            <a:tailEnd/>
          </a:ln>
          <a:effectLst/>
        </p:spPr>
        <p:txBody>
          <a:bodyPr wrap="none">
            <a:spAutoFit/>
          </a:bodyPr>
          <a:lstStyle/>
          <a:p>
            <a:pPr algn="ctr"/>
            <a:r>
              <a:rPr lang="en-US" sz="1400" b="1"/>
              <a:t>H</a:t>
            </a:r>
          </a:p>
        </p:txBody>
      </p:sp>
      <p:sp>
        <p:nvSpPr>
          <p:cNvPr id="138280" name="Text Box 40"/>
          <p:cNvSpPr txBox="1">
            <a:spLocks noChangeArrowheads="1"/>
          </p:cNvSpPr>
          <p:nvPr/>
        </p:nvSpPr>
        <p:spPr bwMode="auto">
          <a:xfrm>
            <a:off x="1646238" y="2209800"/>
            <a:ext cx="411162" cy="304800"/>
          </a:xfrm>
          <a:prstGeom prst="rect">
            <a:avLst/>
          </a:prstGeom>
          <a:noFill/>
          <a:ln w="9525">
            <a:noFill/>
            <a:miter lim="800000"/>
            <a:headEnd/>
            <a:tailEnd/>
          </a:ln>
          <a:effectLst/>
        </p:spPr>
        <p:txBody>
          <a:bodyPr wrap="none">
            <a:spAutoFit/>
          </a:bodyPr>
          <a:lstStyle/>
          <a:p>
            <a:pPr algn="ctr"/>
            <a:r>
              <a:rPr lang="en-US" sz="1400" b="1"/>
              <a:t>He</a:t>
            </a:r>
          </a:p>
        </p:txBody>
      </p:sp>
      <p:sp>
        <p:nvSpPr>
          <p:cNvPr id="138281" name="Text Box 41"/>
          <p:cNvSpPr txBox="1">
            <a:spLocks noChangeArrowheads="1"/>
          </p:cNvSpPr>
          <p:nvPr/>
        </p:nvSpPr>
        <p:spPr bwMode="auto">
          <a:xfrm>
            <a:off x="1814513" y="5105400"/>
            <a:ext cx="341312" cy="304800"/>
          </a:xfrm>
          <a:prstGeom prst="rect">
            <a:avLst/>
          </a:prstGeom>
          <a:noFill/>
          <a:ln w="9525">
            <a:noFill/>
            <a:miter lim="800000"/>
            <a:headEnd/>
            <a:tailEnd/>
          </a:ln>
          <a:effectLst/>
        </p:spPr>
        <p:txBody>
          <a:bodyPr wrap="none">
            <a:spAutoFit/>
          </a:bodyPr>
          <a:lstStyle/>
          <a:p>
            <a:pPr algn="ctr"/>
            <a:r>
              <a:rPr lang="en-US" sz="1400" b="1"/>
              <a:t>Li</a:t>
            </a:r>
          </a:p>
        </p:txBody>
      </p:sp>
      <p:sp>
        <p:nvSpPr>
          <p:cNvPr id="138282" name="Text Box 42"/>
          <p:cNvSpPr txBox="1">
            <a:spLocks noChangeArrowheads="1"/>
          </p:cNvSpPr>
          <p:nvPr/>
        </p:nvSpPr>
        <p:spPr bwMode="auto">
          <a:xfrm>
            <a:off x="1981200" y="4267200"/>
            <a:ext cx="411163" cy="304800"/>
          </a:xfrm>
          <a:prstGeom prst="rect">
            <a:avLst/>
          </a:prstGeom>
          <a:noFill/>
          <a:ln w="9525">
            <a:noFill/>
            <a:miter lim="800000"/>
            <a:headEnd/>
            <a:tailEnd/>
          </a:ln>
          <a:effectLst/>
        </p:spPr>
        <p:txBody>
          <a:bodyPr wrap="none">
            <a:spAutoFit/>
          </a:bodyPr>
          <a:lstStyle/>
          <a:p>
            <a:pPr algn="ctr"/>
            <a:r>
              <a:rPr lang="en-US" sz="1400" b="1"/>
              <a:t>Be</a:t>
            </a:r>
          </a:p>
        </p:txBody>
      </p:sp>
      <p:sp>
        <p:nvSpPr>
          <p:cNvPr id="138283" name="Text Box 43"/>
          <p:cNvSpPr txBox="1">
            <a:spLocks noChangeArrowheads="1"/>
          </p:cNvSpPr>
          <p:nvPr/>
        </p:nvSpPr>
        <p:spPr bwMode="auto">
          <a:xfrm>
            <a:off x="2209800" y="4724400"/>
            <a:ext cx="312738" cy="304800"/>
          </a:xfrm>
          <a:prstGeom prst="rect">
            <a:avLst/>
          </a:prstGeom>
          <a:noFill/>
          <a:ln w="9525">
            <a:noFill/>
            <a:miter lim="800000"/>
            <a:headEnd/>
            <a:tailEnd/>
          </a:ln>
          <a:effectLst/>
        </p:spPr>
        <p:txBody>
          <a:bodyPr wrap="none">
            <a:spAutoFit/>
          </a:bodyPr>
          <a:lstStyle/>
          <a:p>
            <a:pPr algn="ctr"/>
            <a:r>
              <a:rPr lang="en-US" sz="1400" b="1"/>
              <a:t>B</a:t>
            </a:r>
          </a:p>
        </p:txBody>
      </p:sp>
      <p:sp>
        <p:nvSpPr>
          <p:cNvPr id="138284" name="Text Box 44"/>
          <p:cNvSpPr txBox="1">
            <a:spLocks noChangeArrowheads="1"/>
          </p:cNvSpPr>
          <p:nvPr/>
        </p:nvSpPr>
        <p:spPr bwMode="auto">
          <a:xfrm>
            <a:off x="2438400" y="4191000"/>
            <a:ext cx="312738" cy="304800"/>
          </a:xfrm>
          <a:prstGeom prst="rect">
            <a:avLst/>
          </a:prstGeom>
          <a:noFill/>
          <a:ln w="9525">
            <a:noFill/>
            <a:miter lim="800000"/>
            <a:headEnd/>
            <a:tailEnd/>
          </a:ln>
          <a:effectLst/>
        </p:spPr>
        <p:txBody>
          <a:bodyPr wrap="none">
            <a:spAutoFit/>
          </a:bodyPr>
          <a:lstStyle/>
          <a:p>
            <a:pPr algn="ctr"/>
            <a:r>
              <a:rPr lang="en-US" sz="1400" b="1"/>
              <a:t>C</a:t>
            </a:r>
          </a:p>
        </p:txBody>
      </p:sp>
      <p:sp>
        <p:nvSpPr>
          <p:cNvPr id="138285" name="Text Box 45"/>
          <p:cNvSpPr txBox="1">
            <a:spLocks noChangeArrowheads="1"/>
          </p:cNvSpPr>
          <p:nvPr/>
        </p:nvSpPr>
        <p:spPr bwMode="auto">
          <a:xfrm>
            <a:off x="2514600" y="3581400"/>
            <a:ext cx="312738" cy="304800"/>
          </a:xfrm>
          <a:prstGeom prst="rect">
            <a:avLst/>
          </a:prstGeom>
          <a:noFill/>
          <a:ln w="9525">
            <a:noFill/>
            <a:miter lim="800000"/>
            <a:headEnd/>
            <a:tailEnd/>
          </a:ln>
          <a:effectLst/>
        </p:spPr>
        <p:txBody>
          <a:bodyPr wrap="none">
            <a:spAutoFit/>
          </a:bodyPr>
          <a:lstStyle/>
          <a:p>
            <a:pPr algn="ctr"/>
            <a:r>
              <a:rPr lang="en-US" sz="1400" b="1"/>
              <a:t>N</a:t>
            </a:r>
          </a:p>
        </p:txBody>
      </p:sp>
      <p:sp>
        <p:nvSpPr>
          <p:cNvPr id="138286" name="Text Box 46"/>
          <p:cNvSpPr txBox="1">
            <a:spLocks noChangeArrowheads="1"/>
          </p:cNvSpPr>
          <p:nvPr/>
        </p:nvSpPr>
        <p:spPr bwMode="auto">
          <a:xfrm>
            <a:off x="2725738" y="4038600"/>
            <a:ext cx="322262" cy="304800"/>
          </a:xfrm>
          <a:prstGeom prst="rect">
            <a:avLst/>
          </a:prstGeom>
          <a:noFill/>
          <a:ln w="9525">
            <a:noFill/>
            <a:miter lim="800000"/>
            <a:headEnd/>
            <a:tailEnd/>
          </a:ln>
          <a:effectLst/>
        </p:spPr>
        <p:txBody>
          <a:bodyPr wrap="none">
            <a:spAutoFit/>
          </a:bodyPr>
          <a:lstStyle/>
          <a:p>
            <a:pPr algn="ctr"/>
            <a:r>
              <a:rPr lang="en-US" sz="1400" b="1"/>
              <a:t>O</a:t>
            </a:r>
          </a:p>
        </p:txBody>
      </p:sp>
      <p:sp>
        <p:nvSpPr>
          <p:cNvPr id="138287" name="Text Box 47"/>
          <p:cNvSpPr txBox="1">
            <a:spLocks noChangeArrowheads="1"/>
          </p:cNvSpPr>
          <p:nvPr/>
        </p:nvSpPr>
        <p:spPr bwMode="auto">
          <a:xfrm>
            <a:off x="2743200" y="3276600"/>
            <a:ext cx="292100" cy="304800"/>
          </a:xfrm>
          <a:prstGeom prst="rect">
            <a:avLst/>
          </a:prstGeom>
          <a:noFill/>
          <a:ln w="9525">
            <a:noFill/>
            <a:miter lim="800000"/>
            <a:headEnd/>
            <a:tailEnd/>
          </a:ln>
          <a:effectLst/>
        </p:spPr>
        <p:txBody>
          <a:bodyPr wrap="none">
            <a:spAutoFit/>
          </a:bodyPr>
          <a:lstStyle/>
          <a:p>
            <a:pPr algn="ctr"/>
            <a:r>
              <a:rPr lang="en-US" sz="1400" b="1"/>
              <a:t>F</a:t>
            </a:r>
          </a:p>
        </p:txBody>
      </p:sp>
      <p:sp>
        <p:nvSpPr>
          <p:cNvPr id="138288" name="Text Box 48"/>
          <p:cNvSpPr txBox="1">
            <a:spLocks noChangeArrowheads="1"/>
          </p:cNvSpPr>
          <p:nvPr/>
        </p:nvSpPr>
        <p:spPr bwMode="auto">
          <a:xfrm>
            <a:off x="3048000" y="2667000"/>
            <a:ext cx="411163" cy="304800"/>
          </a:xfrm>
          <a:prstGeom prst="rect">
            <a:avLst/>
          </a:prstGeom>
          <a:noFill/>
          <a:ln w="9525">
            <a:noFill/>
            <a:miter lim="800000"/>
            <a:headEnd/>
            <a:tailEnd/>
          </a:ln>
          <a:effectLst/>
        </p:spPr>
        <p:txBody>
          <a:bodyPr wrap="none">
            <a:spAutoFit/>
          </a:bodyPr>
          <a:lstStyle/>
          <a:p>
            <a:pPr algn="ctr"/>
            <a:r>
              <a:rPr lang="en-US" sz="1400" b="1"/>
              <a:t>Ne</a:t>
            </a:r>
          </a:p>
        </p:txBody>
      </p:sp>
      <p:sp>
        <p:nvSpPr>
          <p:cNvPr id="138289" name="Text Box 49"/>
          <p:cNvSpPr txBox="1">
            <a:spLocks noChangeArrowheads="1"/>
          </p:cNvSpPr>
          <p:nvPr/>
        </p:nvSpPr>
        <p:spPr bwMode="auto">
          <a:xfrm>
            <a:off x="3352800" y="4495800"/>
            <a:ext cx="439738" cy="304800"/>
          </a:xfrm>
          <a:prstGeom prst="rect">
            <a:avLst/>
          </a:prstGeom>
          <a:noFill/>
          <a:ln w="9525">
            <a:noFill/>
            <a:miter lim="800000"/>
            <a:headEnd/>
            <a:tailEnd/>
          </a:ln>
          <a:effectLst/>
        </p:spPr>
        <p:txBody>
          <a:bodyPr wrap="none">
            <a:spAutoFit/>
          </a:bodyPr>
          <a:lstStyle/>
          <a:p>
            <a:pPr algn="ctr"/>
            <a:r>
              <a:rPr lang="en-US" sz="1400" b="1"/>
              <a:t>Mg</a:t>
            </a:r>
          </a:p>
        </p:txBody>
      </p:sp>
      <p:sp>
        <p:nvSpPr>
          <p:cNvPr id="138290" name="Text Box 50"/>
          <p:cNvSpPr txBox="1">
            <a:spLocks noChangeArrowheads="1"/>
          </p:cNvSpPr>
          <p:nvPr/>
        </p:nvSpPr>
        <p:spPr bwMode="auto">
          <a:xfrm>
            <a:off x="3170238" y="5105400"/>
            <a:ext cx="411162" cy="304800"/>
          </a:xfrm>
          <a:prstGeom prst="rect">
            <a:avLst/>
          </a:prstGeom>
          <a:noFill/>
          <a:ln w="9525">
            <a:noFill/>
            <a:miter lim="800000"/>
            <a:headEnd/>
            <a:tailEnd/>
          </a:ln>
          <a:effectLst/>
        </p:spPr>
        <p:txBody>
          <a:bodyPr wrap="none">
            <a:spAutoFit/>
          </a:bodyPr>
          <a:lstStyle/>
          <a:p>
            <a:pPr algn="ctr"/>
            <a:r>
              <a:rPr lang="en-US" sz="1400" b="1"/>
              <a:t>Na</a:t>
            </a:r>
          </a:p>
        </p:txBody>
      </p:sp>
      <p:sp>
        <p:nvSpPr>
          <p:cNvPr id="138291" name="Text Box 51"/>
          <p:cNvSpPr txBox="1">
            <a:spLocks noChangeArrowheads="1"/>
          </p:cNvSpPr>
          <p:nvPr/>
        </p:nvSpPr>
        <p:spPr bwMode="auto">
          <a:xfrm>
            <a:off x="3581400" y="5029200"/>
            <a:ext cx="361950" cy="304800"/>
          </a:xfrm>
          <a:prstGeom prst="rect">
            <a:avLst/>
          </a:prstGeom>
          <a:noFill/>
          <a:ln w="9525">
            <a:noFill/>
            <a:miter lim="800000"/>
            <a:headEnd/>
            <a:tailEnd/>
          </a:ln>
          <a:effectLst/>
        </p:spPr>
        <p:txBody>
          <a:bodyPr wrap="none">
            <a:spAutoFit/>
          </a:bodyPr>
          <a:lstStyle/>
          <a:p>
            <a:pPr algn="ctr"/>
            <a:r>
              <a:rPr lang="en-US" sz="1400" b="1"/>
              <a:t>Al</a:t>
            </a:r>
          </a:p>
        </p:txBody>
      </p:sp>
      <p:sp>
        <p:nvSpPr>
          <p:cNvPr id="138292" name="Text Box 52"/>
          <p:cNvSpPr txBox="1">
            <a:spLocks noChangeArrowheads="1"/>
          </p:cNvSpPr>
          <p:nvPr/>
        </p:nvSpPr>
        <p:spPr bwMode="auto">
          <a:xfrm>
            <a:off x="3886200" y="4648200"/>
            <a:ext cx="352425" cy="304800"/>
          </a:xfrm>
          <a:prstGeom prst="rect">
            <a:avLst/>
          </a:prstGeom>
          <a:noFill/>
          <a:ln w="9525">
            <a:noFill/>
            <a:miter lim="800000"/>
            <a:headEnd/>
            <a:tailEnd/>
          </a:ln>
          <a:effectLst/>
        </p:spPr>
        <p:txBody>
          <a:bodyPr wrap="none">
            <a:spAutoFit/>
          </a:bodyPr>
          <a:lstStyle/>
          <a:p>
            <a:pPr algn="ctr"/>
            <a:r>
              <a:rPr lang="en-US" sz="1400" b="1"/>
              <a:t>Si</a:t>
            </a:r>
          </a:p>
        </p:txBody>
      </p:sp>
      <p:sp>
        <p:nvSpPr>
          <p:cNvPr id="138293" name="Text Box 53"/>
          <p:cNvSpPr txBox="1">
            <a:spLocks noChangeArrowheads="1"/>
          </p:cNvSpPr>
          <p:nvPr/>
        </p:nvSpPr>
        <p:spPr bwMode="auto">
          <a:xfrm>
            <a:off x="3886200" y="4114800"/>
            <a:ext cx="303213" cy="304800"/>
          </a:xfrm>
          <a:prstGeom prst="rect">
            <a:avLst/>
          </a:prstGeom>
          <a:noFill/>
          <a:ln w="9525">
            <a:noFill/>
            <a:miter lim="800000"/>
            <a:headEnd/>
            <a:tailEnd/>
          </a:ln>
          <a:effectLst/>
        </p:spPr>
        <p:txBody>
          <a:bodyPr wrap="none">
            <a:spAutoFit/>
          </a:bodyPr>
          <a:lstStyle/>
          <a:p>
            <a:pPr algn="ctr"/>
            <a:r>
              <a:rPr lang="en-US" sz="1400" b="1"/>
              <a:t>P</a:t>
            </a:r>
          </a:p>
        </p:txBody>
      </p:sp>
      <p:sp>
        <p:nvSpPr>
          <p:cNvPr id="138294" name="Text Box 54"/>
          <p:cNvSpPr txBox="1">
            <a:spLocks noChangeArrowheads="1"/>
          </p:cNvSpPr>
          <p:nvPr/>
        </p:nvSpPr>
        <p:spPr bwMode="auto">
          <a:xfrm>
            <a:off x="4106863" y="4419600"/>
            <a:ext cx="303212" cy="304800"/>
          </a:xfrm>
          <a:prstGeom prst="rect">
            <a:avLst/>
          </a:prstGeom>
          <a:noFill/>
          <a:ln w="9525">
            <a:noFill/>
            <a:miter lim="800000"/>
            <a:headEnd/>
            <a:tailEnd/>
          </a:ln>
          <a:effectLst/>
        </p:spPr>
        <p:txBody>
          <a:bodyPr wrap="none">
            <a:spAutoFit/>
          </a:bodyPr>
          <a:lstStyle/>
          <a:p>
            <a:pPr algn="ctr"/>
            <a:r>
              <a:rPr lang="en-US" sz="1400" b="1"/>
              <a:t>S</a:t>
            </a:r>
          </a:p>
        </p:txBody>
      </p:sp>
      <p:sp>
        <p:nvSpPr>
          <p:cNvPr id="138295" name="Text Box 55"/>
          <p:cNvSpPr txBox="1">
            <a:spLocks noChangeArrowheads="1"/>
          </p:cNvSpPr>
          <p:nvPr/>
        </p:nvSpPr>
        <p:spPr bwMode="auto">
          <a:xfrm>
            <a:off x="4114800" y="3810000"/>
            <a:ext cx="361950" cy="304800"/>
          </a:xfrm>
          <a:prstGeom prst="rect">
            <a:avLst/>
          </a:prstGeom>
          <a:noFill/>
          <a:ln w="9525">
            <a:noFill/>
            <a:miter lim="800000"/>
            <a:headEnd/>
            <a:tailEnd/>
          </a:ln>
          <a:effectLst/>
        </p:spPr>
        <p:txBody>
          <a:bodyPr wrap="none">
            <a:spAutoFit/>
          </a:bodyPr>
          <a:lstStyle/>
          <a:p>
            <a:pPr algn="ctr"/>
            <a:r>
              <a:rPr lang="en-US" sz="1400" b="1"/>
              <a:t>Cl</a:t>
            </a:r>
          </a:p>
        </p:txBody>
      </p:sp>
      <p:sp>
        <p:nvSpPr>
          <p:cNvPr id="138296" name="Text Box 56"/>
          <p:cNvSpPr txBox="1">
            <a:spLocks noChangeArrowheads="1"/>
          </p:cNvSpPr>
          <p:nvPr/>
        </p:nvSpPr>
        <p:spPr bwMode="auto">
          <a:xfrm>
            <a:off x="4418013" y="3429000"/>
            <a:ext cx="382587" cy="304800"/>
          </a:xfrm>
          <a:prstGeom prst="rect">
            <a:avLst/>
          </a:prstGeom>
          <a:noFill/>
          <a:ln w="9525">
            <a:noFill/>
            <a:miter lim="800000"/>
            <a:headEnd/>
            <a:tailEnd/>
          </a:ln>
          <a:effectLst/>
        </p:spPr>
        <p:txBody>
          <a:bodyPr wrap="none">
            <a:spAutoFit/>
          </a:bodyPr>
          <a:lstStyle/>
          <a:p>
            <a:pPr algn="ctr"/>
            <a:r>
              <a:rPr lang="en-US" sz="1400" b="1"/>
              <a:t>Ar</a:t>
            </a:r>
          </a:p>
        </p:txBody>
      </p:sp>
      <p:sp>
        <p:nvSpPr>
          <p:cNvPr id="138297" name="Text Box 57"/>
          <p:cNvSpPr txBox="1">
            <a:spLocks noChangeArrowheads="1"/>
          </p:cNvSpPr>
          <p:nvPr/>
        </p:nvSpPr>
        <p:spPr bwMode="auto">
          <a:xfrm>
            <a:off x="4724400" y="4724400"/>
            <a:ext cx="411163" cy="304800"/>
          </a:xfrm>
          <a:prstGeom prst="rect">
            <a:avLst/>
          </a:prstGeom>
          <a:noFill/>
          <a:ln w="9525">
            <a:noFill/>
            <a:miter lim="800000"/>
            <a:headEnd/>
            <a:tailEnd/>
          </a:ln>
          <a:effectLst/>
        </p:spPr>
        <p:txBody>
          <a:bodyPr wrap="none">
            <a:spAutoFit/>
          </a:bodyPr>
          <a:lstStyle/>
          <a:p>
            <a:pPr algn="ctr"/>
            <a:r>
              <a:rPr lang="en-US" sz="1400" b="1"/>
              <a:t>Ca</a:t>
            </a:r>
          </a:p>
        </p:txBody>
      </p:sp>
      <p:sp>
        <p:nvSpPr>
          <p:cNvPr id="138298" name="Text Box 58"/>
          <p:cNvSpPr txBox="1">
            <a:spLocks noChangeArrowheads="1"/>
          </p:cNvSpPr>
          <p:nvPr/>
        </p:nvSpPr>
        <p:spPr bwMode="auto">
          <a:xfrm>
            <a:off x="4648200" y="5257800"/>
            <a:ext cx="312738" cy="304800"/>
          </a:xfrm>
          <a:prstGeom prst="rect">
            <a:avLst/>
          </a:prstGeom>
          <a:noFill/>
          <a:ln w="9525">
            <a:noFill/>
            <a:miter lim="800000"/>
            <a:headEnd/>
            <a:tailEnd/>
          </a:ln>
          <a:effectLst/>
        </p:spPr>
        <p:txBody>
          <a:bodyPr wrap="none">
            <a:spAutoFit/>
          </a:bodyPr>
          <a:lstStyle/>
          <a:p>
            <a:pPr algn="ctr"/>
            <a:r>
              <a:rPr lang="en-US" sz="1400" b="1"/>
              <a:t>K</a:t>
            </a:r>
          </a:p>
        </p:txBody>
      </p:sp>
      <p:sp>
        <p:nvSpPr>
          <p:cNvPr id="138299" name="Text Box 59"/>
          <p:cNvSpPr txBox="1">
            <a:spLocks noChangeArrowheads="1"/>
          </p:cNvSpPr>
          <p:nvPr/>
        </p:nvSpPr>
        <p:spPr bwMode="auto">
          <a:xfrm>
            <a:off x="4953000" y="4953000"/>
            <a:ext cx="401638" cy="304800"/>
          </a:xfrm>
          <a:prstGeom prst="rect">
            <a:avLst/>
          </a:prstGeom>
          <a:noFill/>
          <a:ln w="9525">
            <a:noFill/>
            <a:miter lim="800000"/>
            <a:headEnd/>
            <a:tailEnd/>
          </a:ln>
          <a:effectLst/>
        </p:spPr>
        <p:txBody>
          <a:bodyPr wrap="none">
            <a:spAutoFit/>
          </a:bodyPr>
          <a:lstStyle/>
          <a:p>
            <a:pPr algn="ctr"/>
            <a:r>
              <a:rPr lang="en-US" sz="1400" b="1"/>
              <a:t>Sc</a:t>
            </a:r>
          </a:p>
        </p:txBody>
      </p:sp>
      <p:sp>
        <p:nvSpPr>
          <p:cNvPr id="138300" name="Text Box 60"/>
          <p:cNvSpPr txBox="1">
            <a:spLocks noChangeArrowheads="1"/>
          </p:cNvSpPr>
          <p:nvPr/>
        </p:nvSpPr>
        <p:spPr bwMode="auto">
          <a:xfrm>
            <a:off x="5105400" y="4648200"/>
            <a:ext cx="341313" cy="304800"/>
          </a:xfrm>
          <a:prstGeom prst="rect">
            <a:avLst/>
          </a:prstGeom>
          <a:noFill/>
          <a:ln w="9525">
            <a:noFill/>
            <a:miter lim="800000"/>
            <a:headEnd/>
            <a:tailEnd/>
          </a:ln>
          <a:effectLst/>
        </p:spPr>
        <p:txBody>
          <a:bodyPr wrap="none">
            <a:spAutoFit/>
          </a:bodyPr>
          <a:lstStyle/>
          <a:p>
            <a:pPr algn="ctr"/>
            <a:r>
              <a:rPr lang="en-US" sz="1400" b="1"/>
              <a:t>Ti</a:t>
            </a:r>
          </a:p>
        </p:txBody>
      </p:sp>
      <p:sp>
        <p:nvSpPr>
          <p:cNvPr id="138301" name="Text Box 61"/>
          <p:cNvSpPr txBox="1">
            <a:spLocks noChangeArrowheads="1"/>
          </p:cNvSpPr>
          <p:nvPr/>
        </p:nvSpPr>
        <p:spPr bwMode="auto">
          <a:xfrm>
            <a:off x="5334000" y="4953000"/>
            <a:ext cx="303213" cy="304800"/>
          </a:xfrm>
          <a:prstGeom prst="rect">
            <a:avLst/>
          </a:prstGeom>
          <a:noFill/>
          <a:ln w="9525">
            <a:noFill/>
            <a:miter lim="800000"/>
            <a:headEnd/>
            <a:tailEnd/>
          </a:ln>
          <a:effectLst/>
        </p:spPr>
        <p:txBody>
          <a:bodyPr wrap="none">
            <a:spAutoFit/>
          </a:bodyPr>
          <a:lstStyle/>
          <a:p>
            <a:pPr algn="ctr"/>
            <a:r>
              <a:rPr lang="en-US" sz="1400" b="1"/>
              <a:t>V</a:t>
            </a:r>
          </a:p>
        </p:txBody>
      </p:sp>
      <p:sp>
        <p:nvSpPr>
          <p:cNvPr id="138302" name="Text Box 62"/>
          <p:cNvSpPr txBox="1">
            <a:spLocks noChangeArrowheads="1"/>
          </p:cNvSpPr>
          <p:nvPr/>
        </p:nvSpPr>
        <p:spPr bwMode="auto">
          <a:xfrm>
            <a:off x="5410200" y="4648200"/>
            <a:ext cx="382588" cy="304800"/>
          </a:xfrm>
          <a:prstGeom prst="rect">
            <a:avLst/>
          </a:prstGeom>
          <a:noFill/>
          <a:ln w="9525">
            <a:noFill/>
            <a:miter lim="800000"/>
            <a:headEnd/>
            <a:tailEnd/>
          </a:ln>
          <a:effectLst/>
        </p:spPr>
        <p:txBody>
          <a:bodyPr wrap="none">
            <a:spAutoFit/>
          </a:bodyPr>
          <a:lstStyle/>
          <a:p>
            <a:pPr algn="ctr"/>
            <a:r>
              <a:rPr lang="en-US" sz="1400" b="1"/>
              <a:t>Cr</a:t>
            </a:r>
          </a:p>
        </p:txBody>
      </p:sp>
      <p:sp>
        <p:nvSpPr>
          <p:cNvPr id="138303" name="Text Box 63"/>
          <p:cNvSpPr txBox="1">
            <a:spLocks noChangeArrowheads="1"/>
          </p:cNvSpPr>
          <p:nvPr/>
        </p:nvSpPr>
        <p:spPr bwMode="auto">
          <a:xfrm>
            <a:off x="5638800" y="4876800"/>
            <a:ext cx="439738" cy="304800"/>
          </a:xfrm>
          <a:prstGeom prst="rect">
            <a:avLst/>
          </a:prstGeom>
          <a:noFill/>
          <a:ln w="9525">
            <a:noFill/>
            <a:miter lim="800000"/>
            <a:headEnd/>
            <a:tailEnd/>
          </a:ln>
          <a:effectLst/>
        </p:spPr>
        <p:txBody>
          <a:bodyPr wrap="none">
            <a:spAutoFit/>
          </a:bodyPr>
          <a:lstStyle/>
          <a:p>
            <a:pPr algn="ctr"/>
            <a:r>
              <a:rPr lang="en-US" sz="1400" b="1"/>
              <a:t>Mn</a:t>
            </a:r>
          </a:p>
        </p:txBody>
      </p:sp>
      <p:sp>
        <p:nvSpPr>
          <p:cNvPr id="138304" name="Text Box 64"/>
          <p:cNvSpPr txBox="1">
            <a:spLocks noChangeArrowheads="1"/>
          </p:cNvSpPr>
          <p:nvPr/>
        </p:nvSpPr>
        <p:spPr bwMode="auto">
          <a:xfrm>
            <a:off x="5791200" y="4495800"/>
            <a:ext cx="390525" cy="304800"/>
          </a:xfrm>
          <a:prstGeom prst="rect">
            <a:avLst/>
          </a:prstGeom>
          <a:noFill/>
          <a:ln w="9525">
            <a:noFill/>
            <a:miter lim="800000"/>
            <a:headEnd/>
            <a:tailEnd/>
          </a:ln>
          <a:effectLst/>
        </p:spPr>
        <p:txBody>
          <a:bodyPr wrap="none">
            <a:spAutoFit/>
          </a:bodyPr>
          <a:lstStyle/>
          <a:p>
            <a:pPr algn="ctr"/>
            <a:r>
              <a:rPr lang="en-US" sz="1400" b="1"/>
              <a:t>Fe</a:t>
            </a:r>
          </a:p>
        </p:txBody>
      </p:sp>
      <p:sp>
        <p:nvSpPr>
          <p:cNvPr id="138305" name="Text Box 65"/>
          <p:cNvSpPr txBox="1">
            <a:spLocks noChangeArrowheads="1"/>
          </p:cNvSpPr>
          <p:nvPr/>
        </p:nvSpPr>
        <p:spPr bwMode="auto">
          <a:xfrm>
            <a:off x="5943600" y="4724400"/>
            <a:ext cx="420688" cy="304800"/>
          </a:xfrm>
          <a:prstGeom prst="rect">
            <a:avLst/>
          </a:prstGeom>
          <a:noFill/>
          <a:ln w="9525">
            <a:noFill/>
            <a:miter lim="800000"/>
            <a:headEnd/>
            <a:tailEnd/>
          </a:ln>
          <a:effectLst/>
        </p:spPr>
        <p:txBody>
          <a:bodyPr wrap="none">
            <a:spAutoFit/>
          </a:bodyPr>
          <a:lstStyle/>
          <a:p>
            <a:pPr algn="ctr"/>
            <a:r>
              <a:rPr lang="en-US" sz="1400" b="1"/>
              <a:t>Co</a:t>
            </a:r>
          </a:p>
        </p:txBody>
      </p:sp>
      <p:sp>
        <p:nvSpPr>
          <p:cNvPr id="138306" name="Text Box 66"/>
          <p:cNvSpPr txBox="1">
            <a:spLocks noChangeArrowheads="1"/>
          </p:cNvSpPr>
          <p:nvPr/>
        </p:nvSpPr>
        <p:spPr bwMode="auto">
          <a:xfrm>
            <a:off x="6289675" y="4800600"/>
            <a:ext cx="420688" cy="304800"/>
          </a:xfrm>
          <a:prstGeom prst="rect">
            <a:avLst/>
          </a:prstGeom>
          <a:noFill/>
          <a:ln w="9525">
            <a:noFill/>
            <a:miter lim="800000"/>
            <a:headEnd/>
            <a:tailEnd/>
          </a:ln>
          <a:effectLst/>
        </p:spPr>
        <p:txBody>
          <a:bodyPr wrap="none">
            <a:spAutoFit/>
          </a:bodyPr>
          <a:lstStyle/>
          <a:p>
            <a:pPr algn="ctr"/>
            <a:r>
              <a:rPr lang="en-US" sz="1400" b="1"/>
              <a:t>Cu</a:t>
            </a:r>
          </a:p>
        </p:txBody>
      </p:sp>
      <p:sp>
        <p:nvSpPr>
          <p:cNvPr id="138307" name="Text Box 67"/>
          <p:cNvSpPr txBox="1">
            <a:spLocks noChangeArrowheads="1"/>
          </p:cNvSpPr>
          <p:nvPr/>
        </p:nvSpPr>
        <p:spPr bwMode="auto">
          <a:xfrm>
            <a:off x="6172200" y="4495800"/>
            <a:ext cx="361950" cy="304800"/>
          </a:xfrm>
          <a:prstGeom prst="rect">
            <a:avLst/>
          </a:prstGeom>
          <a:noFill/>
          <a:ln w="9525">
            <a:noFill/>
            <a:miter lim="800000"/>
            <a:headEnd/>
            <a:tailEnd/>
          </a:ln>
          <a:effectLst/>
        </p:spPr>
        <p:txBody>
          <a:bodyPr wrap="none">
            <a:spAutoFit/>
          </a:bodyPr>
          <a:lstStyle/>
          <a:p>
            <a:pPr algn="ctr"/>
            <a:r>
              <a:rPr lang="en-US" sz="1400" b="1"/>
              <a:t>Ni</a:t>
            </a:r>
          </a:p>
        </p:txBody>
      </p:sp>
      <p:sp>
        <p:nvSpPr>
          <p:cNvPr id="138308" name="Text Box 68"/>
          <p:cNvSpPr txBox="1">
            <a:spLocks noChangeArrowheads="1"/>
          </p:cNvSpPr>
          <p:nvPr/>
        </p:nvSpPr>
        <p:spPr bwMode="auto">
          <a:xfrm>
            <a:off x="6534150" y="4191000"/>
            <a:ext cx="400050" cy="304800"/>
          </a:xfrm>
          <a:prstGeom prst="rect">
            <a:avLst/>
          </a:prstGeom>
          <a:noFill/>
          <a:ln w="9525">
            <a:noFill/>
            <a:miter lim="800000"/>
            <a:headEnd/>
            <a:tailEnd/>
          </a:ln>
          <a:effectLst/>
        </p:spPr>
        <p:txBody>
          <a:bodyPr wrap="none">
            <a:spAutoFit/>
          </a:bodyPr>
          <a:lstStyle/>
          <a:p>
            <a:pPr algn="ctr"/>
            <a:r>
              <a:rPr lang="en-US" sz="1400" b="1"/>
              <a:t>Zn</a:t>
            </a:r>
          </a:p>
        </p:txBody>
      </p:sp>
      <p:sp>
        <p:nvSpPr>
          <p:cNvPr id="138309" name="Text Box 69"/>
          <p:cNvSpPr txBox="1">
            <a:spLocks noChangeArrowheads="1"/>
          </p:cNvSpPr>
          <p:nvPr/>
        </p:nvSpPr>
        <p:spPr bwMode="auto">
          <a:xfrm>
            <a:off x="6705600" y="5029200"/>
            <a:ext cx="420688" cy="304800"/>
          </a:xfrm>
          <a:prstGeom prst="rect">
            <a:avLst/>
          </a:prstGeom>
          <a:noFill/>
          <a:ln w="9525">
            <a:noFill/>
            <a:miter lim="800000"/>
            <a:headEnd/>
            <a:tailEnd/>
          </a:ln>
          <a:effectLst/>
        </p:spPr>
        <p:txBody>
          <a:bodyPr wrap="none">
            <a:spAutoFit/>
          </a:bodyPr>
          <a:lstStyle/>
          <a:p>
            <a:pPr algn="ctr"/>
            <a:r>
              <a:rPr lang="en-US" sz="1400" b="1"/>
              <a:t>Ga</a:t>
            </a:r>
          </a:p>
        </p:txBody>
      </p:sp>
      <p:sp>
        <p:nvSpPr>
          <p:cNvPr id="138310" name="Text Box 70"/>
          <p:cNvSpPr txBox="1">
            <a:spLocks noChangeArrowheads="1"/>
          </p:cNvSpPr>
          <p:nvPr/>
        </p:nvSpPr>
        <p:spPr bwMode="auto">
          <a:xfrm>
            <a:off x="6970713" y="4648200"/>
            <a:ext cx="420687" cy="304800"/>
          </a:xfrm>
          <a:prstGeom prst="rect">
            <a:avLst/>
          </a:prstGeom>
          <a:noFill/>
          <a:ln w="9525">
            <a:noFill/>
            <a:miter lim="800000"/>
            <a:headEnd/>
            <a:tailEnd/>
          </a:ln>
          <a:effectLst/>
        </p:spPr>
        <p:txBody>
          <a:bodyPr wrap="none">
            <a:spAutoFit/>
          </a:bodyPr>
          <a:lstStyle/>
          <a:p>
            <a:pPr algn="ctr"/>
            <a:r>
              <a:rPr lang="en-US" sz="1400" b="1"/>
              <a:t>Ge</a:t>
            </a:r>
          </a:p>
        </p:txBody>
      </p:sp>
      <p:sp>
        <p:nvSpPr>
          <p:cNvPr id="138311" name="Text Box 71"/>
          <p:cNvSpPr txBox="1">
            <a:spLocks noChangeArrowheads="1"/>
          </p:cNvSpPr>
          <p:nvPr/>
        </p:nvSpPr>
        <p:spPr bwMode="auto">
          <a:xfrm>
            <a:off x="6934200" y="4191000"/>
            <a:ext cx="411163" cy="304800"/>
          </a:xfrm>
          <a:prstGeom prst="rect">
            <a:avLst/>
          </a:prstGeom>
          <a:noFill/>
          <a:ln w="9525">
            <a:noFill/>
            <a:miter lim="800000"/>
            <a:headEnd/>
            <a:tailEnd/>
          </a:ln>
          <a:effectLst/>
        </p:spPr>
        <p:txBody>
          <a:bodyPr wrap="none">
            <a:spAutoFit/>
          </a:bodyPr>
          <a:lstStyle/>
          <a:p>
            <a:pPr algn="ctr"/>
            <a:r>
              <a:rPr lang="en-US" sz="1400" b="1"/>
              <a:t>As</a:t>
            </a:r>
          </a:p>
        </p:txBody>
      </p:sp>
      <p:sp>
        <p:nvSpPr>
          <p:cNvPr id="138312" name="Text Box 72"/>
          <p:cNvSpPr txBox="1">
            <a:spLocks noChangeArrowheads="1"/>
          </p:cNvSpPr>
          <p:nvPr/>
        </p:nvSpPr>
        <p:spPr bwMode="auto">
          <a:xfrm>
            <a:off x="7239000" y="4495800"/>
            <a:ext cx="401638" cy="304800"/>
          </a:xfrm>
          <a:prstGeom prst="rect">
            <a:avLst/>
          </a:prstGeom>
          <a:noFill/>
          <a:ln w="9525">
            <a:noFill/>
            <a:miter lim="800000"/>
            <a:headEnd/>
            <a:tailEnd/>
          </a:ln>
          <a:effectLst/>
        </p:spPr>
        <p:txBody>
          <a:bodyPr wrap="none">
            <a:spAutoFit/>
          </a:bodyPr>
          <a:lstStyle/>
          <a:p>
            <a:pPr algn="ctr"/>
            <a:r>
              <a:rPr lang="en-US" sz="1400" b="1"/>
              <a:t>Se</a:t>
            </a:r>
          </a:p>
        </p:txBody>
      </p:sp>
      <p:sp>
        <p:nvSpPr>
          <p:cNvPr id="138313" name="Text Box 73"/>
          <p:cNvSpPr txBox="1">
            <a:spLocks noChangeArrowheads="1"/>
          </p:cNvSpPr>
          <p:nvPr/>
        </p:nvSpPr>
        <p:spPr bwMode="auto">
          <a:xfrm>
            <a:off x="7237413" y="3962400"/>
            <a:ext cx="382587" cy="304800"/>
          </a:xfrm>
          <a:prstGeom prst="rect">
            <a:avLst/>
          </a:prstGeom>
          <a:noFill/>
          <a:ln w="9525">
            <a:noFill/>
            <a:miter lim="800000"/>
            <a:headEnd/>
            <a:tailEnd/>
          </a:ln>
          <a:effectLst/>
        </p:spPr>
        <p:txBody>
          <a:bodyPr wrap="none">
            <a:spAutoFit/>
          </a:bodyPr>
          <a:lstStyle/>
          <a:p>
            <a:pPr algn="ctr"/>
            <a:r>
              <a:rPr lang="en-US" sz="1400" b="1"/>
              <a:t>Br</a:t>
            </a:r>
          </a:p>
        </p:txBody>
      </p:sp>
      <p:sp>
        <p:nvSpPr>
          <p:cNvPr id="138314" name="Text Box 74"/>
          <p:cNvSpPr txBox="1">
            <a:spLocks noChangeArrowheads="1"/>
          </p:cNvSpPr>
          <p:nvPr/>
        </p:nvSpPr>
        <p:spPr bwMode="auto">
          <a:xfrm>
            <a:off x="7656513" y="5257800"/>
            <a:ext cx="420687" cy="304800"/>
          </a:xfrm>
          <a:prstGeom prst="rect">
            <a:avLst/>
          </a:prstGeom>
          <a:noFill/>
          <a:ln w="9525">
            <a:noFill/>
            <a:miter lim="800000"/>
            <a:headEnd/>
            <a:tailEnd/>
          </a:ln>
          <a:effectLst/>
        </p:spPr>
        <p:txBody>
          <a:bodyPr wrap="none">
            <a:spAutoFit/>
          </a:bodyPr>
          <a:lstStyle/>
          <a:p>
            <a:pPr algn="ctr"/>
            <a:r>
              <a:rPr lang="en-US" sz="1400" b="1"/>
              <a:t>Rb</a:t>
            </a:r>
          </a:p>
        </p:txBody>
      </p:sp>
      <p:sp>
        <p:nvSpPr>
          <p:cNvPr id="138315" name="Text Box 75"/>
          <p:cNvSpPr txBox="1">
            <a:spLocks noChangeArrowheads="1"/>
          </p:cNvSpPr>
          <p:nvPr/>
        </p:nvSpPr>
        <p:spPr bwMode="auto">
          <a:xfrm>
            <a:off x="7932738" y="4800600"/>
            <a:ext cx="373062" cy="304800"/>
          </a:xfrm>
          <a:prstGeom prst="rect">
            <a:avLst/>
          </a:prstGeom>
          <a:noFill/>
          <a:ln w="9525">
            <a:noFill/>
            <a:miter lim="800000"/>
            <a:headEnd/>
            <a:tailEnd/>
          </a:ln>
          <a:effectLst/>
        </p:spPr>
        <p:txBody>
          <a:bodyPr wrap="none">
            <a:spAutoFit/>
          </a:bodyPr>
          <a:lstStyle/>
          <a:p>
            <a:pPr algn="ctr"/>
            <a:r>
              <a:rPr lang="en-US" sz="1400" b="1"/>
              <a:t>Sr</a:t>
            </a:r>
          </a:p>
        </p:txBody>
      </p:sp>
      <p:sp>
        <p:nvSpPr>
          <p:cNvPr id="138316" name="Text Box 76"/>
          <p:cNvSpPr txBox="1">
            <a:spLocks noChangeArrowheads="1"/>
          </p:cNvSpPr>
          <p:nvPr/>
        </p:nvSpPr>
        <p:spPr bwMode="auto">
          <a:xfrm>
            <a:off x="7542213" y="3657600"/>
            <a:ext cx="382587" cy="304800"/>
          </a:xfrm>
          <a:prstGeom prst="rect">
            <a:avLst/>
          </a:prstGeom>
          <a:noFill/>
          <a:ln w="9525">
            <a:noFill/>
            <a:miter lim="800000"/>
            <a:headEnd/>
            <a:tailEnd/>
          </a:ln>
          <a:effectLst/>
        </p:spPr>
        <p:txBody>
          <a:bodyPr>
            <a:spAutoFit/>
          </a:bodyPr>
          <a:lstStyle/>
          <a:p>
            <a:pPr algn="ctr"/>
            <a:r>
              <a:rPr lang="en-US" sz="1400" b="1"/>
              <a:t>Kr</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2258" name="Group 2"/>
          <p:cNvGrpSpPr>
            <a:grpSpLocks/>
          </p:cNvGrpSpPr>
          <p:nvPr/>
        </p:nvGrpSpPr>
        <p:grpSpPr bwMode="auto">
          <a:xfrm>
            <a:off x="2682875" y="2452688"/>
            <a:ext cx="2289175" cy="519112"/>
            <a:chOff x="3322" y="2304"/>
            <a:chExt cx="1442" cy="327"/>
          </a:xfrm>
        </p:grpSpPr>
        <p:sp>
          <p:nvSpPr>
            <p:cNvPr id="352259" name="Rectangle 3"/>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1+</a:t>
              </a:r>
              <a:endParaRPr lang="en-US" sz="2800">
                <a:solidFill>
                  <a:schemeClr val="hlink"/>
                </a:solidFill>
              </a:endParaRPr>
            </a:p>
          </p:txBody>
        </p:sp>
        <p:sp>
          <p:nvSpPr>
            <p:cNvPr id="352260" name="Rectangle 4"/>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grpSp>
      <p:grpSp>
        <p:nvGrpSpPr>
          <p:cNvPr id="352261" name="Group 5"/>
          <p:cNvGrpSpPr>
            <a:grpSpLocks/>
          </p:cNvGrpSpPr>
          <p:nvPr/>
        </p:nvGrpSpPr>
        <p:grpSpPr bwMode="auto">
          <a:xfrm>
            <a:off x="2209800" y="1538288"/>
            <a:ext cx="2900363" cy="990600"/>
            <a:chOff x="3048" y="1728"/>
            <a:chExt cx="1827" cy="624"/>
          </a:xfrm>
        </p:grpSpPr>
        <p:grpSp>
          <p:nvGrpSpPr>
            <p:cNvPr id="352262" name="Group 6"/>
            <p:cNvGrpSpPr>
              <a:grpSpLocks/>
            </p:cNvGrpSpPr>
            <p:nvPr/>
          </p:nvGrpSpPr>
          <p:grpSpPr bwMode="auto">
            <a:xfrm>
              <a:off x="3048" y="1728"/>
              <a:ext cx="672" cy="624"/>
              <a:chOff x="2496" y="1728"/>
              <a:chExt cx="672" cy="624"/>
            </a:xfrm>
          </p:grpSpPr>
          <p:sp>
            <p:nvSpPr>
              <p:cNvPr id="352263" name="Oval 7"/>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264" name="Oval 8"/>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265" name="Rectangle 9"/>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52266" name="Group 10"/>
            <p:cNvGrpSpPr>
              <a:grpSpLocks/>
            </p:cNvGrpSpPr>
            <p:nvPr/>
          </p:nvGrpSpPr>
          <p:grpSpPr bwMode="auto">
            <a:xfrm>
              <a:off x="4008" y="1728"/>
              <a:ext cx="672" cy="624"/>
              <a:chOff x="2496" y="1728"/>
              <a:chExt cx="672" cy="624"/>
            </a:xfrm>
          </p:grpSpPr>
          <p:sp>
            <p:nvSpPr>
              <p:cNvPr id="352267" name="Oval 11"/>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268" name="Oval 12"/>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269" name="Rectangle 13"/>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52270" name="Text Box 14"/>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271" name="Text Box 15"/>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272" name="Text Box 16"/>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273" name="Text Box 17"/>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274" name="Text Box 18"/>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3e</a:t>
              </a:r>
              <a:r>
                <a:rPr lang="en-US" sz="1000" b="1" baseline="30000"/>
                <a:t>-</a:t>
              </a:r>
            </a:p>
          </p:txBody>
        </p:sp>
        <p:sp>
          <p:nvSpPr>
            <p:cNvPr id="352275" name="Text Box 19"/>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grpSp>
      <p:grpSp>
        <p:nvGrpSpPr>
          <p:cNvPr id="352276" name="Group 20"/>
          <p:cNvGrpSpPr>
            <a:grpSpLocks/>
          </p:cNvGrpSpPr>
          <p:nvPr/>
        </p:nvGrpSpPr>
        <p:grpSpPr bwMode="auto">
          <a:xfrm>
            <a:off x="2362200" y="1462088"/>
            <a:ext cx="2667000" cy="1066800"/>
            <a:chOff x="3168" y="2592"/>
            <a:chExt cx="1680" cy="672"/>
          </a:xfrm>
        </p:grpSpPr>
        <p:grpSp>
          <p:nvGrpSpPr>
            <p:cNvPr id="352277" name="Group 21"/>
            <p:cNvGrpSpPr>
              <a:grpSpLocks/>
            </p:cNvGrpSpPr>
            <p:nvPr/>
          </p:nvGrpSpPr>
          <p:grpSpPr bwMode="auto">
            <a:xfrm>
              <a:off x="3168" y="2592"/>
              <a:ext cx="751" cy="672"/>
              <a:chOff x="3168" y="2592"/>
              <a:chExt cx="751" cy="672"/>
            </a:xfrm>
          </p:grpSpPr>
          <p:sp>
            <p:nvSpPr>
              <p:cNvPr id="352278" name="Text Box 22"/>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3e</a:t>
                </a:r>
                <a:r>
                  <a:rPr lang="en-US" sz="900" baseline="30000"/>
                  <a:t>-</a:t>
                </a:r>
              </a:p>
            </p:txBody>
          </p:sp>
          <p:sp>
            <p:nvSpPr>
              <p:cNvPr id="352279" name="Oval 23"/>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280" name="Text Box 24"/>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281" name="Oval 25"/>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282" name="Rectangle 26"/>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283" name="Oval 27"/>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2284" name="Group 28"/>
            <p:cNvGrpSpPr>
              <a:grpSpLocks/>
            </p:cNvGrpSpPr>
            <p:nvPr/>
          </p:nvGrpSpPr>
          <p:grpSpPr bwMode="auto">
            <a:xfrm>
              <a:off x="4097" y="2592"/>
              <a:ext cx="751" cy="672"/>
              <a:chOff x="3168" y="2592"/>
              <a:chExt cx="751" cy="672"/>
            </a:xfrm>
          </p:grpSpPr>
          <p:sp>
            <p:nvSpPr>
              <p:cNvPr id="352285" name="Text Box 29"/>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286" name="Oval 30"/>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287" name="Text Box 31"/>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288" name="Oval 32"/>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289" name="Rectangle 33"/>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290" name="Oval 34"/>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2291" name="Group 35"/>
          <p:cNvGrpSpPr>
            <a:grpSpLocks/>
          </p:cNvGrpSpPr>
          <p:nvPr/>
        </p:nvGrpSpPr>
        <p:grpSpPr bwMode="auto">
          <a:xfrm>
            <a:off x="5410200" y="1385888"/>
            <a:ext cx="1371600" cy="1371600"/>
            <a:chOff x="3408" y="873"/>
            <a:chExt cx="864" cy="864"/>
          </a:xfrm>
        </p:grpSpPr>
        <p:sp>
          <p:nvSpPr>
            <p:cNvPr id="352292" name="Oval 36"/>
            <p:cNvSpPr>
              <a:spLocks noChangeArrowheads="1"/>
            </p:cNvSpPr>
            <p:nvPr/>
          </p:nvSpPr>
          <p:spPr bwMode="auto">
            <a:xfrm>
              <a:off x="3678" y="1131"/>
              <a:ext cx="345" cy="344"/>
            </a:xfrm>
            <a:prstGeom prst="ellipse">
              <a:avLst/>
            </a:prstGeom>
            <a:noFill/>
            <a:ln w="9525">
              <a:solidFill>
                <a:schemeClr val="tx1"/>
              </a:solidFill>
              <a:round/>
              <a:headEnd/>
              <a:tailEnd/>
            </a:ln>
            <a:effectLst/>
          </p:spPr>
          <p:txBody>
            <a:bodyPr wrap="none" anchor="ctr"/>
            <a:lstStyle/>
            <a:p>
              <a:endParaRPr lang="en-US"/>
            </a:p>
          </p:txBody>
        </p:sp>
        <p:sp>
          <p:nvSpPr>
            <p:cNvPr id="352293" name="Oval 37"/>
            <p:cNvSpPr>
              <a:spLocks noChangeAspect="1" noChangeArrowheads="1"/>
            </p:cNvSpPr>
            <p:nvPr/>
          </p:nvSpPr>
          <p:spPr bwMode="auto">
            <a:xfrm>
              <a:off x="3592" y="1045"/>
              <a:ext cx="517" cy="516"/>
            </a:xfrm>
            <a:prstGeom prst="ellipse">
              <a:avLst/>
            </a:prstGeom>
            <a:noFill/>
            <a:ln w="9525">
              <a:solidFill>
                <a:schemeClr val="tx1"/>
              </a:solidFill>
              <a:round/>
              <a:headEnd/>
              <a:tailEnd/>
            </a:ln>
            <a:effectLst/>
          </p:spPr>
          <p:txBody>
            <a:bodyPr wrap="none" anchor="ctr"/>
            <a:lstStyle/>
            <a:p>
              <a:endParaRPr lang="en-US"/>
            </a:p>
          </p:txBody>
        </p:sp>
        <p:sp>
          <p:nvSpPr>
            <p:cNvPr id="352294" name="Oval 38"/>
            <p:cNvSpPr>
              <a:spLocks noChangeAspect="1" noChangeArrowheads="1"/>
            </p:cNvSpPr>
            <p:nvPr/>
          </p:nvSpPr>
          <p:spPr bwMode="auto">
            <a:xfrm>
              <a:off x="3506" y="959"/>
              <a:ext cx="692" cy="692"/>
            </a:xfrm>
            <a:prstGeom prst="ellipse">
              <a:avLst/>
            </a:prstGeom>
            <a:noFill/>
            <a:ln w="9525">
              <a:solidFill>
                <a:schemeClr val="tx1"/>
              </a:solidFill>
              <a:round/>
              <a:headEnd/>
              <a:tailEnd/>
            </a:ln>
            <a:effectLst/>
          </p:spPr>
          <p:txBody>
            <a:bodyPr wrap="none" anchor="ctr"/>
            <a:lstStyle/>
            <a:p>
              <a:endParaRPr lang="en-US"/>
            </a:p>
          </p:txBody>
        </p:sp>
        <p:sp>
          <p:nvSpPr>
            <p:cNvPr id="352295" name="Oval 39"/>
            <p:cNvSpPr>
              <a:spLocks noChangeArrowheads="1"/>
            </p:cNvSpPr>
            <p:nvPr/>
          </p:nvSpPr>
          <p:spPr bwMode="auto">
            <a:xfrm>
              <a:off x="3946" y="1353"/>
              <a:ext cx="86" cy="86"/>
            </a:xfrm>
            <a:prstGeom prst="ellipse">
              <a:avLst/>
            </a:prstGeom>
            <a:solidFill>
              <a:schemeClr val="hlink"/>
            </a:solidFill>
            <a:ln w="9525">
              <a:noFill/>
              <a:round/>
              <a:headEnd/>
              <a:tailEnd/>
            </a:ln>
            <a:effectLst/>
          </p:spPr>
          <p:txBody>
            <a:bodyPr wrap="none" anchor="ctr"/>
            <a:lstStyle/>
            <a:p>
              <a:endParaRPr lang="en-US"/>
            </a:p>
          </p:txBody>
        </p:sp>
        <p:sp>
          <p:nvSpPr>
            <p:cNvPr id="352296" name="Oval 40"/>
            <p:cNvSpPr>
              <a:spLocks noChangeArrowheads="1"/>
            </p:cNvSpPr>
            <p:nvPr/>
          </p:nvSpPr>
          <p:spPr bwMode="auto">
            <a:xfrm>
              <a:off x="3696" y="1123"/>
              <a:ext cx="86" cy="86"/>
            </a:xfrm>
            <a:prstGeom prst="ellipse">
              <a:avLst/>
            </a:prstGeom>
            <a:solidFill>
              <a:schemeClr val="hlink"/>
            </a:solidFill>
            <a:ln w="9525">
              <a:noFill/>
              <a:round/>
              <a:headEnd/>
              <a:tailEnd/>
            </a:ln>
            <a:effectLst/>
          </p:spPr>
          <p:txBody>
            <a:bodyPr wrap="none" anchor="ctr"/>
            <a:lstStyle/>
            <a:p>
              <a:endParaRPr lang="en-US"/>
            </a:p>
          </p:txBody>
        </p:sp>
        <p:sp>
          <p:nvSpPr>
            <p:cNvPr id="352297" name="Text Box 41"/>
            <p:cNvSpPr txBox="1">
              <a:spLocks noChangeArrowheads="1"/>
            </p:cNvSpPr>
            <p:nvPr/>
          </p:nvSpPr>
          <p:spPr bwMode="auto">
            <a:xfrm>
              <a:off x="3783" y="1218"/>
              <a:ext cx="153" cy="135"/>
            </a:xfrm>
            <a:prstGeom prst="rect">
              <a:avLst/>
            </a:prstGeom>
            <a:noFill/>
            <a:ln w="9525">
              <a:noFill/>
              <a:miter lim="800000"/>
              <a:headEnd/>
              <a:tailEnd/>
            </a:ln>
            <a:effectLst/>
          </p:spPr>
          <p:txBody>
            <a:bodyPr wrap="none">
              <a:spAutoFit/>
            </a:bodyPr>
            <a:lstStyle/>
            <a:p>
              <a:r>
                <a:rPr lang="en-US" sz="800"/>
                <a:t>n</a:t>
              </a:r>
            </a:p>
          </p:txBody>
        </p:sp>
        <p:sp>
          <p:nvSpPr>
            <p:cNvPr id="352298" name="Oval 42"/>
            <p:cNvSpPr>
              <a:spLocks noChangeArrowheads="1"/>
            </p:cNvSpPr>
            <p:nvPr/>
          </p:nvSpPr>
          <p:spPr bwMode="auto">
            <a:xfrm>
              <a:off x="3408" y="873"/>
              <a:ext cx="864" cy="864"/>
            </a:xfrm>
            <a:prstGeom prst="ellipse">
              <a:avLst/>
            </a:prstGeom>
            <a:noFill/>
            <a:ln w="9525">
              <a:solidFill>
                <a:srgbClr val="C0C0C0"/>
              </a:solidFill>
              <a:round/>
              <a:headEnd/>
              <a:tailEnd/>
            </a:ln>
            <a:effectLst/>
          </p:spPr>
          <p:txBody>
            <a:bodyPr wrap="none" anchor="ctr"/>
            <a:lstStyle/>
            <a:p>
              <a:endParaRPr lang="en-US"/>
            </a:p>
          </p:txBody>
        </p:sp>
        <p:sp>
          <p:nvSpPr>
            <p:cNvPr id="352299" name="Oval 43"/>
            <p:cNvSpPr>
              <a:spLocks noChangeArrowheads="1"/>
            </p:cNvSpPr>
            <p:nvPr/>
          </p:nvSpPr>
          <p:spPr bwMode="auto">
            <a:xfrm>
              <a:off x="4042" y="1161"/>
              <a:ext cx="86" cy="86"/>
            </a:xfrm>
            <a:prstGeom prst="ellipse">
              <a:avLst/>
            </a:prstGeom>
            <a:solidFill>
              <a:srgbClr val="FF0000"/>
            </a:solidFill>
            <a:ln w="9525">
              <a:noFill/>
              <a:round/>
              <a:headEnd/>
              <a:tailEnd/>
            </a:ln>
            <a:effectLst/>
          </p:spPr>
          <p:txBody>
            <a:bodyPr wrap="none" anchor="ctr"/>
            <a:lstStyle/>
            <a:p>
              <a:endParaRPr lang="en-US"/>
            </a:p>
          </p:txBody>
        </p:sp>
        <p:sp>
          <p:nvSpPr>
            <p:cNvPr id="352300" name="Oval 44"/>
            <p:cNvSpPr>
              <a:spLocks noChangeArrowheads="1"/>
            </p:cNvSpPr>
            <p:nvPr/>
          </p:nvSpPr>
          <p:spPr bwMode="auto">
            <a:xfrm>
              <a:off x="3648" y="1449"/>
              <a:ext cx="86" cy="86"/>
            </a:xfrm>
            <a:prstGeom prst="ellipse">
              <a:avLst/>
            </a:prstGeom>
            <a:solidFill>
              <a:schemeClr val="hlink"/>
            </a:solidFill>
            <a:ln w="9525">
              <a:noFill/>
              <a:round/>
              <a:headEnd/>
              <a:tailEnd/>
            </a:ln>
            <a:effectLst/>
          </p:spPr>
          <p:txBody>
            <a:bodyPr wrap="none" anchor="ctr"/>
            <a:lstStyle/>
            <a:p>
              <a:endParaRPr lang="en-US"/>
            </a:p>
          </p:txBody>
        </p:sp>
      </p:grpSp>
      <p:grpSp>
        <p:nvGrpSpPr>
          <p:cNvPr id="352301" name="Group 45"/>
          <p:cNvGrpSpPr>
            <a:grpSpLocks/>
          </p:cNvGrpSpPr>
          <p:nvPr/>
        </p:nvGrpSpPr>
        <p:grpSpPr bwMode="auto">
          <a:xfrm>
            <a:off x="5410200" y="3152775"/>
            <a:ext cx="1371600" cy="1371600"/>
            <a:chOff x="3408" y="1986"/>
            <a:chExt cx="864" cy="864"/>
          </a:xfrm>
        </p:grpSpPr>
        <p:sp>
          <p:nvSpPr>
            <p:cNvPr id="352302" name="Oval 46"/>
            <p:cNvSpPr>
              <a:spLocks noChangeArrowheads="1"/>
            </p:cNvSpPr>
            <p:nvPr/>
          </p:nvSpPr>
          <p:spPr bwMode="auto">
            <a:xfrm>
              <a:off x="3678" y="2244"/>
              <a:ext cx="345" cy="344"/>
            </a:xfrm>
            <a:prstGeom prst="ellipse">
              <a:avLst/>
            </a:prstGeom>
            <a:noFill/>
            <a:ln w="9525">
              <a:solidFill>
                <a:schemeClr val="tx1"/>
              </a:solidFill>
              <a:round/>
              <a:headEnd/>
              <a:tailEnd/>
            </a:ln>
            <a:effectLst/>
          </p:spPr>
          <p:txBody>
            <a:bodyPr wrap="none" anchor="ctr"/>
            <a:lstStyle/>
            <a:p>
              <a:endParaRPr lang="en-US"/>
            </a:p>
          </p:txBody>
        </p:sp>
        <p:sp>
          <p:nvSpPr>
            <p:cNvPr id="352303" name="Oval 47"/>
            <p:cNvSpPr>
              <a:spLocks noChangeAspect="1" noChangeArrowheads="1"/>
            </p:cNvSpPr>
            <p:nvPr/>
          </p:nvSpPr>
          <p:spPr bwMode="auto">
            <a:xfrm>
              <a:off x="3592" y="2158"/>
              <a:ext cx="517" cy="516"/>
            </a:xfrm>
            <a:prstGeom prst="ellipse">
              <a:avLst/>
            </a:prstGeom>
            <a:noFill/>
            <a:ln w="9525">
              <a:solidFill>
                <a:schemeClr val="tx1"/>
              </a:solidFill>
              <a:round/>
              <a:headEnd/>
              <a:tailEnd/>
            </a:ln>
            <a:effectLst/>
          </p:spPr>
          <p:txBody>
            <a:bodyPr wrap="none" anchor="ctr"/>
            <a:lstStyle/>
            <a:p>
              <a:endParaRPr lang="en-US"/>
            </a:p>
          </p:txBody>
        </p:sp>
        <p:sp>
          <p:nvSpPr>
            <p:cNvPr id="352304" name="Oval 48"/>
            <p:cNvSpPr>
              <a:spLocks noChangeAspect="1" noChangeArrowheads="1"/>
            </p:cNvSpPr>
            <p:nvPr/>
          </p:nvSpPr>
          <p:spPr bwMode="auto">
            <a:xfrm>
              <a:off x="3506" y="2072"/>
              <a:ext cx="692" cy="692"/>
            </a:xfrm>
            <a:prstGeom prst="ellipse">
              <a:avLst/>
            </a:prstGeom>
            <a:noFill/>
            <a:ln w="9525">
              <a:solidFill>
                <a:schemeClr val="tx1"/>
              </a:solidFill>
              <a:round/>
              <a:headEnd/>
              <a:tailEnd/>
            </a:ln>
            <a:effectLst/>
          </p:spPr>
          <p:txBody>
            <a:bodyPr wrap="none" anchor="ctr"/>
            <a:lstStyle/>
            <a:p>
              <a:endParaRPr lang="en-US"/>
            </a:p>
          </p:txBody>
        </p:sp>
        <p:sp>
          <p:nvSpPr>
            <p:cNvPr id="352305" name="Oval 49"/>
            <p:cNvSpPr>
              <a:spLocks noChangeArrowheads="1"/>
            </p:cNvSpPr>
            <p:nvPr/>
          </p:nvSpPr>
          <p:spPr bwMode="auto">
            <a:xfrm>
              <a:off x="3744" y="2515"/>
              <a:ext cx="86" cy="86"/>
            </a:xfrm>
            <a:prstGeom prst="ellipse">
              <a:avLst/>
            </a:prstGeom>
            <a:solidFill>
              <a:schemeClr val="hlink"/>
            </a:solidFill>
            <a:ln w="9525">
              <a:noFill/>
              <a:round/>
              <a:headEnd/>
              <a:tailEnd/>
            </a:ln>
            <a:effectLst/>
          </p:spPr>
          <p:txBody>
            <a:bodyPr wrap="none" anchor="ctr"/>
            <a:lstStyle/>
            <a:p>
              <a:endParaRPr lang="en-US"/>
            </a:p>
          </p:txBody>
        </p:sp>
        <p:sp>
          <p:nvSpPr>
            <p:cNvPr id="352306" name="Oval 50"/>
            <p:cNvSpPr>
              <a:spLocks noChangeArrowheads="1"/>
            </p:cNvSpPr>
            <p:nvPr/>
          </p:nvSpPr>
          <p:spPr bwMode="auto">
            <a:xfrm>
              <a:off x="3802" y="2217"/>
              <a:ext cx="86" cy="86"/>
            </a:xfrm>
            <a:prstGeom prst="ellipse">
              <a:avLst/>
            </a:prstGeom>
            <a:solidFill>
              <a:schemeClr val="hlink"/>
            </a:solidFill>
            <a:ln w="9525">
              <a:noFill/>
              <a:round/>
              <a:headEnd/>
              <a:tailEnd/>
            </a:ln>
            <a:effectLst/>
          </p:spPr>
          <p:txBody>
            <a:bodyPr wrap="none" anchor="ctr"/>
            <a:lstStyle/>
            <a:p>
              <a:endParaRPr lang="en-US"/>
            </a:p>
          </p:txBody>
        </p:sp>
        <p:sp>
          <p:nvSpPr>
            <p:cNvPr id="352307" name="Text Box 51"/>
            <p:cNvSpPr txBox="1">
              <a:spLocks noChangeArrowheads="1"/>
            </p:cNvSpPr>
            <p:nvPr/>
          </p:nvSpPr>
          <p:spPr bwMode="auto">
            <a:xfrm>
              <a:off x="3783" y="2331"/>
              <a:ext cx="153" cy="135"/>
            </a:xfrm>
            <a:prstGeom prst="rect">
              <a:avLst/>
            </a:prstGeom>
            <a:noFill/>
            <a:ln w="9525">
              <a:noFill/>
              <a:miter lim="800000"/>
              <a:headEnd/>
              <a:tailEnd/>
            </a:ln>
            <a:effectLst/>
          </p:spPr>
          <p:txBody>
            <a:bodyPr wrap="none">
              <a:spAutoFit/>
            </a:bodyPr>
            <a:lstStyle/>
            <a:p>
              <a:r>
                <a:rPr lang="en-US" sz="800"/>
                <a:t>n</a:t>
              </a:r>
            </a:p>
          </p:txBody>
        </p:sp>
        <p:sp>
          <p:nvSpPr>
            <p:cNvPr id="352308" name="Oval 52"/>
            <p:cNvSpPr>
              <a:spLocks noChangeArrowheads="1"/>
            </p:cNvSpPr>
            <p:nvPr/>
          </p:nvSpPr>
          <p:spPr bwMode="auto">
            <a:xfrm>
              <a:off x="3408" y="1986"/>
              <a:ext cx="864" cy="864"/>
            </a:xfrm>
            <a:prstGeom prst="ellipse">
              <a:avLst/>
            </a:prstGeom>
            <a:noFill/>
            <a:ln w="9525">
              <a:solidFill>
                <a:srgbClr val="C0C0C0"/>
              </a:solidFill>
              <a:round/>
              <a:headEnd/>
              <a:tailEnd/>
            </a:ln>
            <a:effectLst/>
          </p:spPr>
          <p:txBody>
            <a:bodyPr wrap="none" anchor="ctr"/>
            <a:lstStyle/>
            <a:p>
              <a:endParaRPr lang="en-US"/>
            </a:p>
          </p:txBody>
        </p:sp>
        <p:sp>
          <p:nvSpPr>
            <p:cNvPr id="352309" name="Oval 53"/>
            <p:cNvSpPr>
              <a:spLocks noChangeArrowheads="1"/>
            </p:cNvSpPr>
            <p:nvPr/>
          </p:nvSpPr>
          <p:spPr bwMode="auto">
            <a:xfrm>
              <a:off x="3552" y="2323"/>
              <a:ext cx="86" cy="86"/>
            </a:xfrm>
            <a:prstGeom prst="ellipse">
              <a:avLst/>
            </a:prstGeom>
            <a:solidFill>
              <a:srgbClr val="FF0000"/>
            </a:solidFill>
            <a:ln w="9525">
              <a:noFill/>
              <a:round/>
              <a:headEnd/>
              <a:tailEnd/>
            </a:ln>
            <a:effectLst/>
          </p:spPr>
          <p:txBody>
            <a:bodyPr wrap="none" anchor="ctr"/>
            <a:lstStyle/>
            <a:p>
              <a:endParaRPr lang="en-US"/>
            </a:p>
          </p:txBody>
        </p:sp>
      </p:grpSp>
      <p:grpSp>
        <p:nvGrpSpPr>
          <p:cNvPr id="352310" name="Group 54"/>
          <p:cNvGrpSpPr>
            <a:grpSpLocks/>
          </p:cNvGrpSpPr>
          <p:nvPr/>
        </p:nvGrpSpPr>
        <p:grpSpPr bwMode="auto">
          <a:xfrm>
            <a:off x="2590800" y="4219575"/>
            <a:ext cx="2381250" cy="519113"/>
            <a:chOff x="3322" y="2304"/>
            <a:chExt cx="1442" cy="327"/>
          </a:xfrm>
        </p:grpSpPr>
        <p:sp>
          <p:nvSpPr>
            <p:cNvPr id="352311" name="Rectangle 55"/>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2+</a:t>
              </a:r>
              <a:endParaRPr lang="en-US" sz="2800">
                <a:solidFill>
                  <a:schemeClr val="hlink"/>
                </a:solidFill>
              </a:endParaRPr>
            </a:p>
          </p:txBody>
        </p:sp>
        <p:sp>
          <p:nvSpPr>
            <p:cNvPr id="352312" name="Rectangle 56"/>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1+</a:t>
              </a:r>
              <a:endParaRPr lang="en-US" sz="2800">
                <a:solidFill>
                  <a:schemeClr val="hlink"/>
                </a:solidFill>
              </a:endParaRPr>
            </a:p>
          </p:txBody>
        </p:sp>
      </p:grpSp>
      <p:grpSp>
        <p:nvGrpSpPr>
          <p:cNvPr id="352313" name="Group 57"/>
          <p:cNvGrpSpPr>
            <a:grpSpLocks/>
          </p:cNvGrpSpPr>
          <p:nvPr/>
        </p:nvGrpSpPr>
        <p:grpSpPr bwMode="auto">
          <a:xfrm>
            <a:off x="2209800" y="3305175"/>
            <a:ext cx="2900363" cy="990600"/>
            <a:chOff x="3048" y="1728"/>
            <a:chExt cx="1827" cy="624"/>
          </a:xfrm>
        </p:grpSpPr>
        <p:grpSp>
          <p:nvGrpSpPr>
            <p:cNvPr id="352314" name="Group 58"/>
            <p:cNvGrpSpPr>
              <a:grpSpLocks/>
            </p:cNvGrpSpPr>
            <p:nvPr/>
          </p:nvGrpSpPr>
          <p:grpSpPr bwMode="auto">
            <a:xfrm>
              <a:off x="3048" y="1728"/>
              <a:ext cx="672" cy="624"/>
              <a:chOff x="2496" y="1728"/>
              <a:chExt cx="672" cy="624"/>
            </a:xfrm>
          </p:grpSpPr>
          <p:sp>
            <p:nvSpPr>
              <p:cNvPr id="352315" name="Oval 59"/>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316" name="Oval 60"/>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317" name="Rectangle 61"/>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52318" name="Group 62"/>
            <p:cNvGrpSpPr>
              <a:grpSpLocks/>
            </p:cNvGrpSpPr>
            <p:nvPr/>
          </p:nvGrpSpPr>
          <p:grpSpPr bwMode="auto">
            <a:xfrm>
              <a:off x="4008" y="1728"/>
              <a:ext cx="672" cy="624"/>
              <a:chOff x="2496" y="1728"/>
              <a:chExt cx="672" cy="624"/>
            </a:xfrm>
          </p:grpSpPr>
          <p:sp>
            <p:nvSpPr>
              <p:cNvPr id="352319" name="Oval 63"/>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320" name="Oval 64"/>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321" name="Rectangle 65"/>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52322" name="Text Box 66"/>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323" name="Text Box 67"/>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324" name="Text Box 68"/>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25" name="Text Box 69"/>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26" name="Text Box 70"/>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27" name="Text Box 71"/>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1e</a:t>
              </a:r>
              <a:r>
                <a:rPr lang="en-US" sz="1000" b="1" baseline="30000"/>
                <a:t>-</a:t>
              </a:r>
            </a:p>
          </p:txBody>
        </p:sp>
      </p:grpSp>
      <p:grpSp>
        <p:nvGrpSpPr>
          <p:cNvPr id="352328" name="Group 72"/>
          <p:cNvGrpSpPr>
            <a:grpSpLocks/>
          </p:cNvGrpSpPr>
          <p:nvPr/>
        </p:nvGrpSpPr>
        <p:grpSpPr bwMode="auto">
          <a:xfrm>
            <a:off x="2362200" y="3228975"/>
            <a:ext cx="2667000" cy="1066800"/>
            <a:chOff x="3168" y="2592"/>
            <a:chExt cx="1680" cy="672"/>
          </a:xfrm>
        </p:grpSpPr>
        <p:grpSp>
          <p:nvGrpSpPr>
            <p:cNvPr id="352329" name="Group 73"/>
            <p:cNvGrpSpPr>
              <a:grpSpLocks/>
            </p:cNvGrpSpPr>
            <p:nvPr/>
          </p:nvGrpSpPr>
          <p:grpSpPr bwMode="auto">
            <a:xfrm>
              <a:off x="3168" y="2592"/>
              <a:ext cx="751" cy="672"/>
              <a:chOff x="3168" y="2592"/>
              <a:chExt cx="751" cy="672"/>
            </a:xfrm>
          </p:grpSpPr>
          <p:sp>
            <p:nvSpPr>
              <p:cNvPr id="352330" name="Text Box 74"/>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331" name="Oval 75"/>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332" name="Text Box 76"/>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333" name="Oval 77"/>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334" name="Rectangle 78"/>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335" name="Oval 79"/>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2336" name="Group 80"/>
            <p:cNvGrpSpPr>
              <a:grpSpLocks/>
            </p:cNvGrpSpPr>
            <p:nvPr/>
          </p:nvGrpSpPr>
          <p:grpSpPr bwMode="auto">
            <a:xfrm>
              <a:off x="4097" y="2592"/>
              <a:ext cx="751" cy="672"/>
              <a:chOff x="3168" y="2592"/>
              <a:chExt cx="751" cy="672"/>
            </a:xfrm>
          </p:grpSpPr>
          <p:sp>
            <p:nvSpPr>
              <p:cNvPr id="352337" name="Text Box 81"/>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2338" name="Oval 82"/>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339" name="Text Box 83"/>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340" name="Oval 84"/>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341" name="Rectangle 85"/>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342" name="Oval 86"/>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2343" name="Group 87"/>
          <p:cNvGrpSpPr>
            <a:grpSpLocks/>
          </p:cNvGrpSpPr>
          <p:nvPr/>
        </p:nvGrpSpPr>
        <p:grpSpPr bwMode="auto">
          <a:xfrm>
            <a:off x="5410200" y="4891088"/>
            <a:ext cx="1371600" cy="1371600"/>
            <a:chOff x="3408" y="3081"/>
            <a:chExt cx="864" cy="864"/>
          </a:xfrm>
        </p:grpSpPr>
        <p:sp>
          <p:nvSpPr>
            <p:cNvPr id="352344" name="Oval 88"/>
            <p:cNvSpPr>
              <a:spLocks noChangeArrowheads="1"/>
            </p:cNvSpPr>
            <p:nvPr/>
          </p:nvSpPr>
          <p:spPr bwMode="auto">
            <a:xfrm>
              <a:off x="3678" y="3339"/>
              <a:ext cx="345" cy="344"/>
            </a:xfrm>
            <a:prstGeom prst="ellipse">
              <a:avLst/>
            </a:prstGeom>
            <a:noFill/>
            <a:ln w="9525">
              <a:solidFill>
                <a:schemeClr val="tx1"/>
              </a:solidFill>
              <a:round/>
              <a:headEnd/>
              <a:tailEnd/>
            </a:ln>
            <a:effectLst/>
          </p:spPr>
          <p:txBody>
            <a:bodyPr wrap="none" anchor="ctr"/>
            <a:lstStyle/>
            <a:p>
              <a:endParaRPr lang="en-US"/>
            </a:p>
          </p:txBody>
        </p:sp>
        <p:sp>
          <p:nvSpPr>
            <p:cNvPr id="352345" name="Oval 89"/>
            <p:cNvSpPr>
              <a:spLocks noChangeAspect="1" noChangeArrowheads="1"/>
            </p:cNvSpPr>
            <p:nvPr/>
          </p:nvSpPr>
          <p:spPr bwMode="auto">
            <a:xfrm>
              <a:off x="3592" y="3253"/>
              <a:ext cx="517" cy="516"/>
            </a:xfrm>
            <a:prstGeom prst="ellipse">
              <a:avLst/>
            </a:prstGeom>
            <a:noFill/>
            <a:ln w="9525">
              <a:solidFill>
                <a:schemeClr val="tx1"/>
              </a:solidFill>
              <a:round/>
              <a:headEnd/>
              <a:tailEnd/>
            </a:ln>
            <a:effectLst/>
          </p:spPr>
          <p:txBody>
            <a:bodyPr wrap="none" anchor="ctr"/>
            <a:lstStyle/>
            <a:p>
              <a:endParaRPr lang="en-US"/>
            </a:p>
          </p:txBody>
        </p:sp>
        <p:sp>
          <p:nvSpPr>
            <p:cNvPr id="352346" name="Oval 90"/>
            <p:cNvSpPr>
              <a:spLocks noChangeAspect="1" noChangeArrowheads="1"/>
            </p:cNvSpPr>
            <p:nvPr/>
          </p:nvSpPr>
          <p:spPr bwMode="auto">
            <a:xfrm>
              <a:off x="3506" y="3167"/>
              <a:ext cx="692" cy="692"/>
            </a:xfrm>
            <a:prstGeom prst="ellipse">
              <a:avLst/>
            </a:prstGeom>
            <a:noFill/>
            <a:ln w="9525">
              <a:solidFill>
                <a:schemeClr val="tx1"/>
              </a:solidFill>
              <a:round/>
              <a:headEnd/>
              <a:tailEnd/>
            </a:ln>
            <a:effectLst/>
          </p:spPr>
          <p:txBody>
            <a:bodyPr wrap="none" anchor="ctr"/>
            <a:lstStyle/>
            <a:p>
              <a:endParaRPr lang="en-US"/>
            </a:p>
          </p:txBody>
        </p:sp>
        <p:sp>
          <p:nvSpPr>
            <p:cNvPr id="352347" name="Oval 91"/>
            <p:cNvSpPr>
              <a:spLocks noChangeArrowheads="1"/>
            </p:cNvSpPr>
            <p:nvPr/>
          </p:nvSpPr>
          <p:spPr bwMode="auto">
            <a:xfrm>
              <a:off x="3648" y="3513"/>
              <a:ext cx="86" cy="86"/>
            </a:xfrm>
            <a:prstGeom prst="ellipse">
              <a:avLst/>
            </a:prstGeom>
            <a:solidFill>
              <a:schemeClr val="hlink"/>
            </a:solidFill>
            <a:ln w="9525">
              <a:noFill/>
              <a:round/>
              <a:headEnd/>
              <a:tailEnd/>
            </a:ln>
            <a:effectLst/>
          </p:spPr>
          <p:txBody>
            <a:bodyPr wrap="none" anchor="ctr"/>
            <a:lstStyle/>
            <a:p>
              <a:endParaRPr lang="en-US"/>
            </a:p>
          </p:txBody>
        </p:sp>
        <p:sp>
          <p:nvSpPr>
            <p:cNvPr id="352348" name="Oval 92"/>
            <p:cNvSpPr>
              <a:spLocks noChangeArrowheads="1"/>
            </p:cNvSpPr>
            <p:nvPr/>
          </p:nvSpPr>
          <p:spPr bwMode="auto">
            <a:xfrm>
              <a:off x="3946" y="3379"/>
              <a:ext cx="86" cy="86"/>
            </a:xfrm>
            <a:prstGeom prst="ellipse">
              <a:avLst/>
            </a:prstGeom>
            <a:solidFill>
              <a:schemeClr val="hlink"/>
            </a:solidFill>
            <a:ln w="9525">
              <a:noFill/>
              <a:round/>
              <a:headEnd/>
              <a:tailEnd/>
            </a:ln>
            <a:effectLst/>
          </p:spPr>
          <p:txBody>
            <a:bodyPr wrap="none" anchor="ctr"/>
            <a:lstStyle/>
            <a:p>
              <a:endParaRPr lang="en-US"/>
            </a:p>
          </p:txBody>
        </p:sp>
        <p:sp>
          <p:nvSpPr>
            <p:cNvPr id="352349" name="Text Box 93"/>
            <p:cNvSpPr txBox="1">
              <a:spLocks noChangeArrowheads="1"/>
            </p:cNvSpPr>
            <p:nvPr/>
          </p:nvSpPr>
          <p:spPr bwMode="auto">
            <a:xfrm>
              <a:off x="3783" y="3426"/>
              <a:ext cx="153" cy="135"/>
            </a:xfrm>
            <a:prstGeom prst="rect">
              <a:avLst/>
            </a:prstGeom>
            <a:noFill/>
            <a:ln w="9525">
              <a:noFill/>
              <a:miter lim="800000"/>
              <a:headEnd/>
              <a:tailEnd/>
            </a:ln>
            <a:effectLst/>
          </p:spPr>
          <p:txBody>
            <a:bodyPr wrap="none">
              <a:spAutoFit/>
            </a:bodyPr>
            <a:lstStyle/>
            <a:p>
              <a:r>
                <a:rPr lang="en-US" sz="800"/>
                <a:t>n</a:t>
              </a:r>
            </a:p>
          </p:txBody>
        </p:sp>
        <p:sp>
          <p:nvSpPr>
            <p:cNvPr id="352350" name="Oval 94"/>
            <p:cNvSpPr>
              <a:spLocks noChangeArrowheads="1"/>
            </p:cNvSpPr>
            <p:nvPr/>
          </p:nvSpPr>
          <p:spPr bwMode="auto">
            <a:xfrm>
              <a:off x="3408" y="3081"/>
              <a:ext cx="864" cy="864"/>
            </a:xfrm>
            <a:prstGeom prst="ellipse">
              <a:avLst/>
            </a:prstGeom>
            <a:noFill/>
            <a:ln w="9525">
              <a:solidFill>
                <a:srgbClr val="C0C0C0"/>
              </a:solidFill>
              <a:round/>
              <a:headEnd/>
              <a:tailEnd/>
            </a:ln>
            <a:effectLst/>
          </p:spPr>
          <p:txBody>
            <a:bodyPr wrap="none" anchor="ctr"/>
            <a:lstStyle/>
            <a:p>
              <a:endParaRPr lang="en-US"/>
            </a:p>
          </p:txBody>
        </p:sp>
      </p:grpSp>
      <p:grpSp>
        <p:nvGrpSpPr>
          <p:cNvPr id="352351" name="Group 95"/>
          <p:cNvGrpSpPr>
            <a:grpSpLocks/>
          </p:cNvGrpSpPr>
          <p:nvPr/>
        </p:nvGrpSpPr>
        <p:grpSpPr bwMode="auto">
          <a:xfrm>
            <a:off x="2590800" y="5957888"/>
            <a:ext cx="2381250" cy="519112"/>
            <a:chOff x="3322" y="2304"/>
            <a:chExt cx="1442" cy="327"/>
          </a:xfrm>
        </p:grpSpPr>
        <p:sp>
          <p:nvSpPr>
            <p:cNvPr id="352352" name="Rectangle 96"/>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3+</a:t>
              </a:r>
              <a:endParaRPr lang="en-US" sz="2800">
                <a:solidFill>
                  <a:schemeClr val="hlink"/>
                </a:solidFill>
              </a:endParaRPr>
            </a:p>
          </p:txBody>
        </p:sp>
        <p:sp>
          <p:nvSpPr>
            <p:cNvPr id="352353" name="Rectangle 97"/>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2+</a:t>
              </a:r>
              <a:endParaRPr lang="en-US" sz="2800">
                <a:solidFill>
                  <a:schemeClr val="hlink"/>
                </a:solidFill>
              </a:endParaRPr>
            </a:p>
          </p:txBody>
        </p:sp>
      </p:grpSp>
      <p:grpSp>
        <p:nvGrpSpPr>
          <p:cNvPr id="352354" name="Group 98"/>
          <p:cNvGrpSpPr>
            <a:grpSpLocks/>
          </p:cNvGrpSpPr>
          <p:nvPr/>
        </p:nvGrpSpPr>
        <p:grpSpPr bwMode="auto">
          <a:xfrm>
            <a:off x="2209800" y="5043488"/>
            <a:ext cx="2900363" cy="990600"/>
            <a:chOff x="3048" y="1728"/>
            <a:chExt cx="1827" cy="624"/>
          </a:xfrm>
        </p:grpSpPr>
        <p:grpSp>
          <p:nvGrpSpPr>
            <p:cNvPr id="352355" name="Group 99"/>
            <p:cNvGrpSpPr>
              <a:grpSpLocks/>
            </p:cNvGrpSpPr>
            <p:nvPr/>
          </p:nvGrpSpPr>
          <p:grpSpPr bwMode="auto">
            <a:xfrm>
              <a:off x="3048" y="1728"/>
              <a:ext cx="672" cy="624"/>
              <a:chOff x="2496" y="1728"/>
              <a:chExt cx="672" cy="624"/>
            </a:xfrm>
          </p:grpSpPr>
          <p:sp>
            <p:nvSpPr>
              <p:cNvPr id="352356" name="Oval 100"/>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357" name="Oval 101"/>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358" name="Rectangle 102"/>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grpSp>
          <p:nvGrpSpPr>
            <p:cNvPr id="352359" name="Group 103"/>
            <p:cNvGrpSpPr>
              <a:grpSpLocks/>
            </p:cNvGrpSpPr>
            <p:nvPr/>
          </p:nvGrpSpPr>
          <p:grpSpPr bwMode="auto">
            <a:xfrm>
              <a:off x="4008" y="1728"/>
              <a:ext cx="672" cy="624"/>
              <a:chOff x="2496" y="1728"/>
              <a:chExt cx="672" cy="624"/>
            </a:xfrm>
          </p:grpSpPr>
          <p:sp>
            <p:nvSpPr>
              <p:cNvPr id="352360" name="Oval 104"/>
              <p:cNvSpPr>
                <a:spLocks noChangeAspect="1" noChangeArrowheads="1"/>
              </p:cNvSpPr>
              <p:nvPr/>
            </p:nvSpPr>
            <p:spPr bwMode="auto">
              <a:xfrm>
                <a:off x="2651" y="1788"/>
                <a:ext cx="517" cy="516"/>
              </a:xfrm>
              <a:prstGeom prst="ellipse">
                <a:avLst/>
              </a:prstGeom>
              <a:noFill/>
              <a:ln w="9525">
                <a:solidFill>
                  <a:schemeClr val="tx1"/>
                </a:solidFill>
                <a:round/>
                <a:headEnd/>
                <a:tailEnd/>
              </a:ln>
              <a:effectLst/>
            </p:spPr>
            <p:txBody>
              <a:bodyPr wrap="none" anchor="ctr"/>
              <a:lstStyle/>
              <a:p>
                <a:endParaRPr lang="en-US"/>
              </a:p>
            </p:txBody>
          </p:sp>
          <p:sp>
            <p:nvSpPr>
              <p:cNvPr id="352361" name="Oval 105"/>
              <p:cNvSpPr>
                <a:spLocks noChangeArrowheads="1"/>
              </p:cNvSpPr>
              <p:nvPr/>
            </p:nvSpPr>
            <p:spPr bwMode="auto">
              <a:xfrm>
                <a:off x="2736" y="1872"/>
                <a:ext cx="345" cy="344"/>
              </a:xfrm>
              <a:prstGeom prst="ellipse">
                <a:avLst/>
              </a:prstGeom>
              <a:noFill/>
              <a:ln w="9525">
                <a:solidFill>
                  <a:schemeClr val="tx1"/>
                </a:solidFill>
                <a:round/>
                <a:headEnd/>
                <a:tailEnd/>
              </a:ln>
              <a:effectLst/>
            </p:spPr>
            <p:txBody>
              <a:bodyPr wrap="none" anchor="ctr"/>
              <a:lstStyle/>
              <a:p>
                <a:endParaRPr lang="en-US"/>
              </a:p>
            </p:txBody>
          </p:sp>
          <p:sp>
            <p:nvSpPr>
              <p:cNvPr id="352362" name="Rectangle 106"/>
              <p:cNvSpPr>
                <a:spLocks noChangeArrowheads="1"/>
              </p:cNvSpPr>
              <p:nvPr/>
            </p:nvSpPr>
            <p:spPr bwMode="auto">
              <a:xfrm>
                <a:off x="2496" y="1728"/>
                <a:ext cx="432" cy="624"/>
              </a:xfrm>
              <a:prstGeom prst="rect">
                <a:avLst/>
              </a:prstGeom>
              <a:solidFill>
                <a:schemeClr val="bg1">
                  <a:alpha val="85001"/>
                </a:schemeClr>
              </a:solidFill>
              <a:ln w="9525">
                <a:noFill/>
                <a:miter lim="800000"/>
                <a:headEnd/>
                <a:tailEnd/>
              </a:ln>
              <a:effectLst/>
            </p:spPr>
            <p:txBody>
              <a:bodyPr wrap="none" anchor="ctr"/>
              <a:lstStyle/>
              <a:p>
                <a:endParaRPr lang="en-US"/>
              </a:p>
            </p:txBody>
          </p:sp>
        </p:grpSp>
        <p:sp>
          <p:nvSpPr>
            <p:cNvPr id="352363" name="Text Box 107"/>
            <p:cNvSpPr txBox="1">
              <a:spLocks noChangeArrowheads="1"/>
            </p:cNvSpPr>
            <p:nvPr/>
          </p:nvSpPr>
          <p:spPr bwMode="auto">
            <a:xfrm>
              <a:off x="3354"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364" name="Text Box 108"/>
            <p:cNvSpPr txBox="1">
              <a:spLocks noChangeArrowheads="1"/>
            </p:cNvSpPr>
            <p:nvPr/>
          </p:nvSpPr>
          <p:spPr bwMode="auto">
            <a:xfrm>
              <a:off x="4311" y="1998"/>
              <a:ext cx="207" cy="154"/>
            </a:xfrm>
            <a:prstGeom prst="rect">
              <a:avLst/>
            </a:prstGeom>
            <a:noFill/>
            <a:ln w="9525">
              <a:noFill/>
              <a:miter lim="800000"/>
              <a:headEnd/>
              <a:tailEnd/>
            </a:ln>
            <a:effectLst/>
          </p:spPr>
          <p:txBody>
            <a:bodyPr wrap="none">
              <a:spAutoFit/>
            </a:bodyPr>
            <a:lstStyle/>
            <a:p>
              <a:pPr algn="ctr"/>
              <a:r>
                <a:rPr lang="en-US" sz="1000" b="1"/>
                <a:t>5+</a:t>
              </a:r>
            </a:p>
          </p:txBody>
        </p:sp>
        <p:sp>
          <p:nvSpPr>
            <p:cNvPr id="352365" name="Text Box 109"/>
            <p:cNvSpPr txBox="1">
              <a:spLocks noChangeArrowheads="1"/>
            </p:cNvSpPr>
            <p:nvPr/>
          </p:nvSpPr>
          <p:spPr bwMode="auto">
            <a:xfrm>
              <a:off x="3260"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66" name="Text Box 110"/>
            <p:cNvSpPr txBox="1">
              <a:spLocks noChangeArrowheads="1"/>
            </p:cNvSpPr>
            <p:nvPr/>
          </p:nvSpPr>
          <p:spPr bwMode="auto">
            <a:xfrm>
              <a:off x="4196" y="1806"/>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67" name="Text Box 111"/>
            <p:cNvSpPr txBox="1">
              <a:spLocks noChangeArrowheads="1"/>
            </p:cNvSpPr>
            <p:nvPr/>
          </p:nvSpPr>
          <p:spPr bwMode="auto">
            <a:xfrm>
              <a:off x="3668" y="1902"/>
              <a:ext cx="223" cy="154"/>
            </a:xfrm>
            <a:prstGeom prst="rect">
              <a:avLst/>
            </a:prstGeom>
            <a:noFill/>
            <a:ln w="9525">
              <a:noFill/>
              <a:miter lim="800000"/>
              <a:headEnd/>
              <a:tailEnd/>
            </a:ln>
            <a:effectLst/>
          </p:spPr>
          <p:txBody>
            <a:bodyPr wrap="none">
              <a:spAutoFit/>
            </a:bodyPr>
            <a:lstStyle/>
            <a:p>
              <a:pPr algn="ctr"/>
              <a:r>
                <a:rPr lang="en-US" sz="1000" b="1"/>
                <a:t>2e</a:t>
              </a:r>
              <a:r>
                <a:rPr lang="en-US" sz="1000" b="1" baseline="30000"/>
                <a:t>-</a:t>
              </a:r>
            </a:p>
          </p:txBody>
        </p:sp>
        <p:sp>
          <p:nvSpPr>
            <p:cNvPr id="352368" name="Text Box 112"/>
            <p:cNvSpPr txBox="1">
              <a:spLocks noChangeArrowheads="1"/>
            </p:cNvSpPr>
            <p:nvPr/>
          </p:nvSpPr>
          <p:spPr bwMode="auto">
            <a:xfrm>
              <a:off x="4652" y="1902"/>
              <a:ext cx="223" cy="154"/>
            </a:xfrm>
            <a:prstGeom prst="rect">
              <a:avLst/>
            </a:prstGeom>
            <a:noFill/>
            <a:ln w="9525">
              <a:noFill/>
              <a:miter lim="800000"/>
              <a:headEnd/>
              <a:tailEnd/>
            </a:ln>
            <a:effectLst/>
          </p:spPr>
          <p:txBody>
            <a:bodyPr wrap="none">
              <a:spAutoFit/>
            </a:bodyPr>
            <a:lstStyle/>
            <a:p>
              <a:pPr algn="ctr"/>
              <a:r>
                <a:rPr lang="en-US" sz="1000" b="1"/>
                <a:t>0e</a:t>
              </a:r>
              <a:r>
                <a:rPr lang="en-US" sz="1000" b="1" baseline="30000"/>
                <a:t>-</a:t>
              </a:r>
            </a:p>
          </p:txBody>
        </p:sp>
      </p:grpSp>
      <p:grpSp>
        <p:nvGrpSpPr>
          <p:cNvPr id="352369" name="Group 113"/>
          <p:cNvGrpSpPr>
            <a:grpSpLocks/>
          </p:cNvGrpSpPr>
          <p:nvPr/>
        </p:nvGrpSpPr>
        <p:grpSpPr bwMode="auto">
          <a:xfrm>
            <a:off x="2362200" y="4967288"/>
            <a:ext cx="2667000" cy="1066800"/>
            <a:chOff x="3168" y="2592"/>
            <a:chExt cx="1680" cy="672"/>
          </a:xfrm>
        </p:grpSpPr>
        <p:grpSp>
          <p:nvGrpSpPr>
            <p:cNvPr id="352370" name="Group 114"/>
            <p:cNvGrpSpPr>
              <a:grpSpLocks/>
            </p:cNvGrpSpPr>
            <p:nvPr/>
          </p:nvGrpSpPr>
          <p:grpSpPr bwMode="auto">
            <a:xfrm>
              <a:off x="3168" y="2592"/>
              <a:ext cx="751" cy="672"/>
              <a:chOff x="3168" y="2592"/>
              <a:chExt cx="751" cy="672"/>
            </a:xfrm>
          </p:grpSpPr>
          <p:sp>
            <p:nvSpPr>
              <p:cNvPr id="352371" name="Text Box 115"/>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2372" name="Oval 116"/>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373" name="Text Box 117"/>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374" name="Oval 118"/>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375" name="Rectangle 119"/>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376" name="Oval 120"/>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2377" name="Group 121"/>
            <p:cNvGrpSpPr>
              <a:grpSpLocks/>
            </p:cNvGrpSpPr>
            <p:nvPr/>
          </p:nvGrpSpPr>
          <p:grpSpPr bwMode="auto">
            <a:xfrm>
              <a:off x="4097" y="2592"/>
              <a:ext cx="751" cy="672"/>
              <a:chOff x="3168" y="2592"/>
              <a:chExt cx="751" cy="672"/>
            </a:xfrm>
          </p:grpSpPr>
          <p:sp>
            <p:nvSpPr>
              <p:cNvPr id="352378" name="Text Box 122"/>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2379" name="Oval 123"/>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380" name="Text Box 124"/>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381" name="Oval 125"/>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382" name="Rectangle 126"/>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383" name="Oval 127"/>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2384" name="Group 128"/>
          <p:cNvGrpSpPr>
            <a:grpSpLocks/>
          </p:cNvGrpSpPr>
          <p:nvPr/>
        </p:nvGrpSpPr>
        <p:grpSpPr bwMode="auto">
          <a:xfrm>
            <a:off x="914400" y="1174750"/>
            <a:ext cx="609600" cy="273050"/>
            <a:chOff x="574" y="740"/>
            <a:chExt cx="384" cy="172"/>
          </a:xfrm>
        </p:grpSpPr>
        <p:sp>
          <p:nvSpPr>
            <p:cNvPr id="352385" name="Oval 129"/>
            <p:cNvSpPr>
              <a:spLocks noChangeArrowheads="1"/>
            </p:cNvSpPr>
            <p:nvPr/>
          </p:nvSpPr>
          <p:spPr bwMode="auto">
            <a:xfrm>
              <a:off x="872" y="826"/>
              <a:ext cx="86" cy="86"/>
            </a:xfrm>
            <a:prstGeom prst="ellipse">
              <a:avLst/>
            </a:prstGeom>
            <a:solidFill>
              <a:schemeClr val="hlink"/>
            </a:solidFill>
            <a:ln w="9525">
              <a:noFill/>
              <a:round/>
              <a:headEnd/>
              <a:tailEnd/>
            </a:ln>
            <a:effectLst/>
          </p:spPr>
          <p:txBody>
            <a:bodyPr wrap="none" anchor="ctr"/>
            <a:lstStyle/>
            <a:p>
              <a:endParaRPr lang="en-US"/>
            </a:p>
          </p:txBody>
        </p:sp>
        <p:sp>
          <p:nvSpPr>
            <p:cNvPr id="352386" name="Oval 130"/>
            <p:cNvSpPr>
              <a:spLocks noChangeArrowheads="1"/>
            </p:cNvSpPr>
            <p:nvPr/>
          </p:nvSpPr>
          <p:spPr bwMode="auto">
            <a:xfrm>
              <a:off x="574" y="74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2387" name="Text Box 131"/>
          <p:cNvSpPr txBox="1">
            <a:spLocks noChangeArrowheads="1"/>
          </p:cNvSpPr>
          <p:nvPr/>
        </p:nvSpPr>
        <p:spPr bwMode="auto">
          <a:xfrm>
            <a:off x="1125538" y="1096963"/>
            <a:ext cx="300037" cy="214312"/>
          </a:xfrm>
          <a:prstGeom prst="rect">
            <a:avLst/>
          </a:prstGeom>
          <a:noFill/>
          <a:ln w="9525">
            <a:noFill/>
            <a:miter lim="800000"/>
            <a:headEnd/>
            <a:tailEnd/>
          </a:ln>
          <a:effectLst/>
        </p:spPr>
        <p:txBody>
          <a:bodyPr wrap="none">
            <a:spAutoFit/>
          </a:bodyPr>
          <a:lstStyle/>
          <a:p>
            <a:r>
              <a:rPr lang="en-US" sz="800"/>
              <a:t>5+</a:t>
            </a:r>
          </a:p>
        </p:txBody>
      </p:sp>
      <p:grpSp>
        <p:nvGrpSpPr>
          <p:cNvPr id="352388" name="Group 132"/>
          <p:cNvGrpSpPr>
            <a:grpSpLocks/>
          </p:cNvGrpSpPr>
          <p:nvPr/>
        </p:nvGrpSpPr>
        <p:grpSpPr bwMode="auto">
          <a:xfrm>
            <a:off x="530225" y="549275"/>
            <a:ext cx="1371600" cy="1371600"/>
            <a:chOff x="334" y="346"/>
            <a:chExt cx="864" cy="864"/>
          </a:xfrm>
        </p:grpSpPr>
        <p:sp>
          <p:nvSpPr>
            <p:cNvPr id="352389" name="Oval 133"/>
            <p:cNvSpPr>
              <a:spLocks noChangeArrowheads="1"/>
            </p:cNvSpPr>
            <p:nvPr/>
          </p:nvSpPr>
          <p:spPr bwMode="auto">
            <a:xfrm>
              <a:off x="604" y="604"/>
              <a:ext cx="345" cy="344"/>
            </a:xfrm>
            <a:prstGeom prst="ellipse">
              <a:avLst/>
            </a:prstGeom>
            <a:noFill/>
            <a:ln w="9525">
              <a:solidFill>
                <a:schemeClr val="tx1"/>
              </a:solidFill>
              <a:round/>
              <a:headEnd/>
              <a:tailEnd/>
            </a:ln>
            <a:effectLst/>
          </p:spPr>
          <p:txBody>
            <a:bodyPr wrap="none" anchor="ctr"/>
            <a:lstStyle/>
            <a:p>
              <a:endParaRPr lang="en-US"/>
            </a:p>
          </p:txBody>
        </p:sp>
        <p:sp>
          <p:nvSpPr>
            <p:cNvPr id="352390" name="Oval 134"/>
            <p:cNvSpPr>
              <a:spLocks noChangeAspect="1" noChangeArrowheads="1"/>
            </p:cNvSpPr>
            <p:nvPr/>
          </p:nvSpPr>
          <p:spPr bwMode="auto">
            <a:xfrm>
              <a:off x="518" y="518"/>
              <a:ext cx="517" cy="516"/>
            </a:xfrm>
            <a:prstGeom prst="ellipse">
              <a:avLst/>
            </a:prstGeom>
            <a:noFill/>
            <a:ln w="9525">
              <a:solidFill>
                <a:schemeClr val="tx1"/>
              </a:solidFill>
              <a:round/>
              <a:headEnd/>
              <a:tailEnd/>
            </a:ln>
            <a:effectLst/>
          </p:spPr>
          <p:txBody>
            <a:bodyPr wrap="none" anchor="ctr"/>
            <a:lstStyle/>
            <a:p>
              <a:endParaRPr lang="en-US"/>
            </a:p>
          </p:txBody>
        </p:sp>
        <p:sp>
          <p:nvSpPr>
            <p:cNvPr id="352391" name="Oval 135"/>
            <p:cNvSpPr>
              <a:spLocks noChangeAspect="1" noChangeArrowheads="1"/>
            </p:cNvSpPr>
            <p:nvPr/>
          </p:nvSpPr>
          <p:spPr bwMode="auto">
            <a:xfrm>
              <a:off x="432" y="432"/>
              <a:ext cx="692" cy="692"/>
            </a:xfrm>
            <a:prstGeom prst="ellipse">
              <a:avLst/>
            </a:prstGeom>
            <a:noFill/>
            <a:ln w="9525">
              <a:solidFill>
                <a:schemeClr val="tx1"/>
              </a:solidFill>
              <a:round/>
              <a:headEnd/>
              <a:tailEnd/>
            </a:ln>
            <a:effectLst/>
          </p:spPr>
          <p:txBody>
            <a:bodyPr wrap="none" anchor="ctr"/>
            <a:lstStyle/>
            <a:p>
              <a:endParaRPr lang="en-US"/>
            </a:p>
          </p:txBody>
        </p:sp>
        <p:sp>
          <p:nvSpPr>
            <p:cNvPr id="352392" name="Oval 136"/>
            <p:cNvSpPr>
              <a:spLocks noChangeArrowheads="1"/>
            </p:cNvSpPr>
            <p:nvPr/>
          </p:nvSpPr>
          <p:spPr bwMode="auto">
            <a:xfrm>
              <a:off x="334" y="346"/>
              <a:ext cx="864" cy="864"/>
            </a:xfrm>
            <a:prstGeom prst="ellipse">
              <a:avLst/>
            </a:prstGeom>
            <a:noFill/>
            <a:ln w="9525">
              <a:solidFill>
                <a:srgbClr val="C0C0C0"/>
              </a:solidFill>
              <a:round/>
              <a:headEnd/>
              <a:tailEnd/>
            </a:ln>
            <a:effectLst/>
          </p:spPr>
          <p:txBody>
            <a:bodyPr wrap="none" anchor="ctr"/>
            <a:lstStyle/>
            <a:p>
              <a:endParaRPr lang="en-US"/>
            </a:p>
          </p:txBody>
        </p:sp>
      </p:grpSp>
      <p:grpSp>
        <p:nvGrpSpPr>
          <p:cNvPr id="352393" name="Group 137"/>
          <p:cNvGrpSpPr>
            <a:grpSpLocks/>
          </p:cNvGrpSpPr>
          <p:nvPr/>
        </p:nvGrpSpPr>
        <p:grpSpPr bwMode="auto">
          <a:xfrm>
            <a:off x="927100" y="854075"/>
            <a:ext cx="746125" cy="822325"/>
            <a:chOff x="584" y="538"/>
            <a:chExt cx="470" cy="518"/>
          </a:xfrm>
        </p:grpSpPr>
        <p:sp>
          <p:nvSpPr>
            <p:cNvPr id="352394" name="Oval 138"/>
            <p:cNvSpPr>
              <a:spLocks noChangeArrowheads="1"/>
            </p:cNvSpPr>
            <p:nvPr/>
          </p:nvSpPr>
          <p:spPr bwMode="auto">
            <a:xfrm>
              <a:off x="622" y="970"/>
              <a:ext cx="86" cy="86"/>
            </a:xfrm>
            <a:prstGeom prst="ellipse">
              <a:avLst/>
            </a:prstGeom>
            <a:solidFill>
              <a:schemeClr val="hlink"/>
            </a:solidFill>
            <a:ln w="9525">
              <a:noFill/>
              <a:round/>
              <a:headEnd/>
              <a:tailEnd/>
            </a:ln>
            <a:effectLst/>
          </p:spPr>
          <p:txBody>
            <a:bodyPr wrap="none" anchor="ctr"/>
            <a:lstStyle/>
            <a:p>
              <a:endParaRPr lang="en-US"/>
            </a:p>
          </p:txBody>
        </p:sp>
        <p:sp>
          <p:nvSpPr>
            <p:cNvPr id="352395" name="Oval 139"/>
            <p:cNvSpPr>
              <a:spLocks noChangeArrowheads="1"/>
            </p:cNvSpPr>
            <p:nvPr/>
          </p:nvSpPr>
          <p:spPr bwMode="auto">
            <a:xfrm>
              <a:off x="968" y="634"/>
              <a:ext cx="86" cy="86"/>
            </a:xfrm>
            <a:prstGeom prst="ellipse">
              <a:avLst/>
            </a:prstGeom>
            <a:solidFill>
              <a:srgbClr val="FF0000"/>
            </a:solidFill>
            <a:ln w="9525">
              <a:noFill/>
              <a:round/>
              <a:headEnd/>
              <a:tailEnd/>
            </a:ln>
            <a:effectLst/>
          </p:spPr>
          <p:txBody>
            <a:bodyPr wrap="none" anchor="ctr"/>
            <a:lstStyle/>
            <a:p>
              <a:endParaRPr lang="en-US"/>
            </a:p>
          </p:txBody>
        </p:sp>
        <p:sp>
          <p:nvSpPr>
            <p:cNvPr id="352396" name="Oval 140"/>
            <p:cNvSpPr>
              <a:spLocks noChangeArrowheads="1"/>
            </p:cNvSpPr>
            <p:nvPr/>
          </p:nvSpPr>
          <p:spPr bwMode="auto">
            <a:xfrm>
              <a:off x="584" y="538"/>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2397" name="Text Box 141"/>
          <p:cNvSpPr txBox="1">
            <a:spLocks noChangeArrowheads="1"/>
          </p:cNvSpPr>
          <p:nvPr/>
        </p:nvSpPr>
        <p:spPr bwMode="auto">
          <a:xfrm>
            <a:off x="1965325" y="1027113"/>
            <a:ext cx="793750" cy="366712"/>
          </a:xfrm>
          <a:prstGeom prst="rect">
            <a:avLst/>
          </a:prstGeom>
          <a:noFill/>
          <a:ln w="9525">
            <a:noFill/>
            <a:miter lim="800000"/>
            <a:headEnd/>
            <a:tailEnd/>
          </a:ln>
          <a:effectLst/>
        </p:spPr>
        <p:txBody>
          <a:bodyPr wrap="none">
            <a:spAutoFit/>
          </a:bodyPr>
          <a:lstStyle/>
          <a:p>
            <a:r>
              <a:rPr lang="en-US"/>
              <a:t>Boron</a:t>
            </a:r>
          </a:p>
        </p:txBody>
      </p:sp>
      <p:grpSp>
        <p:nvGrpSpPr>
          <p:cNvPr id="352398" name="Group 142"/>
          <p:cNvGrpSpPr>
            <a:grpSpLocks/>
          </p:cNvGrpSpPr>
          <p:nvPr/>
        </p:nvGrpSpPr>
        <p:grpSpPr bwMode="auto">
          <a:xfrm>
            <a:off x="8153400" y="152400"/>
            <a:ext cx="838200" cy="990600"/>
            <a:chOff x="5136" y="96"/>
            <a:chExt cx="528" cy="624"/>
          </a:xfrm>
        </p:grpSpPr>
        <p:sp>
          <p:nvSpPr>
            <p:cNvPr id="352399" name="Rectangle 143"/>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352400" name="Text Box 144"/>
            <p:cNvSpPr txBox="1">
              <a:spLocks noChangeArrowheads="1"/>
            </p:cNvSpPr>
            <p:nvPr/>
          </p:nvSpPr>
          <p:spPr bwMode="auto">
            <a:xfrm>
              <a:off x="5281" y="240"/>
              <a:ext cx="287" cy="365"/>
            </a:xfrm>
            <a:prstGeom prst="rect">
              <a:avLst/>
            </a:prstGeom>
            <a:noFill/>
            <a:ln w="9525">
              <a:noFill/>
              <a:miter lim="800000"/>
              <a:headEnd/>
              <a:tailEnd/>
            </a:ln>
            <a:effectLst/>
          </p:spPr>
          <p:txBody>
            <a:bodyPr wrap="none">
              <a:spAutoFit/>
            </a:bodyPr>
            <a:lstStyle/>
            <a:p>
              <a:r>
                <a:rPr lang="en-US" sz="3200"/>
                <a:t>B</a:t>
              </a:r>
            </a:p>
          </p:txBody>
        </p:sp>
        <p:sp>
          <p:nvSpPr>
            <p:cNvPr id="352401" name="Text Box 145"/>
            <p:cNvSpPr txBox="1">
              <a:spLocks noChangeArrowheads="1"/>
            </p:cNvSpPr>
            <p:nvPr/>
          </p:nvSpPr>
          <p:spPr bwMode="auto">
            <a:xfrm>
              <a:off x="5159" y="528"/>
              <a:ext cx="457" cy="192"/>
            </a:xfrm>
            <a:prstGeom prst="rect">
              <a:avLst/>
            </a:prstGeom>
            <a:noFill/>
            <a:ln w="9525">
              <a:noFill/>
              <a:miter lim="800000"/>
              <a:headEnd/>
              <a:tailEnd/>
            </a:ln>
            <a:effectLst/>
          </p:spPr>
          <p:txBody>
            <a:bodyPr wrap="none">
              <a:spAutoFit/>
            </a:bodyPr>
            <a:lstStyle/>
            <a:p>
              <a:r>
                <a:rPr lang="en-US" sz="1400" b="1">
                  <a:solidFill>
                    <a:srgbClr val="FF0000"/>
                  </a:solidFill>
                </a:rPr>
                <a:t>10.811</a:t>
              </a:r>
            </a:p>
          </p:txBody>
        </p:sp>
        <p:sp>
          <p:nvSpPr>
            <p:cNvPr id="352402" name="Text Box 146"/>
            <p:cNvSpPr txBox="1">
              <a:spLocks noChangeArrowheads="1"/>
            </p:cNvSpPr>
            <p:nvPr/>
          </p:nvSpPr>
          <p:spPr bwMode="auto">
            <a:xfrm>
              <a:off x="5468" y="96"/>
              <a:ext cx="196" cy="231"/>
            </a:xfrm>
            <a:prstGeom prst="rect">
              <a:avLst/>
            </a:prstGeom>
            <a:noFill/>
            <a:ln w="9525">
              <a:noFill/>
              <a:miter lim="800000"/>
              <a:headEnd/>
              <a:tailEnd/>
            </a:ln>
            <a:effectLst/>
          </p:spPr>
          <p:txBody>
            <a:bodyPr wrap="none">
              <a:spAutoFit/>
            </a:bodyPr>
            <a:lstStyle/>
            <a:p>
              <a:r>
                <a:rPr lang="en-US">
                  <a:solidFill>
                    <a:schemeClr val="accent2"/>
                  </a:solidFill>
                </a:rPr>
                <a:t>5</a:t>
              </a:r>
            </a:p>
          </p:txBody>
        </p:sp>
      </p:grpSp>
      <p:grpSp>
        <p:nvGrpSpPr>
          <p:cNvPr id="352403" name="Group 147"/>
          <p:cNvGrpSpPr>
            <a:grpSpLocks/>
          </p:cNvGrpSpPr>
          <p:nvPr/>
        </p:nvGrpSpPr>
        <p:grpSpPr bwMode="auto">
          <a:xfrm>
            <a:off x="6858000" y="5029200"/>
            <a:ext cx="2106613" cy="1509713"/>
            <a:chOff x="4320" y="3168"/>
            <a:chExt cx="1327" cy="951"/>
          </a:xfrm>
        </p:grpSpPr>
        <p:sp>
          <p:nvSpPr>
            <p:cNvPr id="352404" name="Text Box 148"/>
            <p:cNvSpPr txBox="1">
              <a:spLocks noChangeArrowheads="1"/>
            </p:cNvSpPr>
            <p:nvPr/>
          </p:nvSpPr>
          <p:spPr bwMode="auto">
            <a:xfrm>
              <a:off x="4560" y="3888"/>
              <a:ext cx="849" cy="231"/>
            </a:xfrm>
            <a:prstGeom prst="rect">
              <a:avLst/>
            </a:prstGeom>
            <a:noFill/>
            <a:ln w="9525">
              <a:noFill/>
              <a:miter lim="800000"/>
              <a:headEnd/>
              <a:tailEnd/>
            </a:ln>
            <a:effectLst/>
          </p:spPr>
          <p:txBody>
            <a:bodyPr wrap="none">
              <a:spAutoFit/>
            </a:bodyPr>
            <a:lstStyle/>
            <a:p>
              <a:r>
                <a:rPr lang="en-US"/>
                <a:t>B</a:t>
              </a:r>
              <a:r>
                <a:rPr lang="en-US" baseline="30000"/>
                <a:t>3+</a:t>
              </a:r>
              <a:r>
                <a:rPr lang="en-US"/>
                <a:t>  vs.  He</a:t>
              </a:r>
            </a:p>
          </p:txBody>
        </p:sp>
        <p:grpSp>
          <p:nvGrpSpPr>
            <p:cNvPr id="352405" name="Group 149"/>
            <p:cNvGrpSpPr>
              <a:grpSpLocks/>
            </p:cNvGrpSpPr>
            <p:nvPr/>
          </p:nvGrpSpPr>
          <p:grpSpPr bwMode="auto">
            <a:xfrm>
              <a:off x="4896" y="3168"/>
              <a:ext cx="751" cy="672"/>
              <a:chOff x="3168" y="2592"/>
              <a:chExt cx="751" cy="672"/>
            </a:xfrm>
          </p:grpSpPr>
          <p:sp>
            <p:nvSpPr>
              <p:cNvPr id="352406" name="Text Box 150"/>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2407" name="Oval 151"/>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08" name="Text Box 152"/>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09" name="Oval 153"/>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10" name="Rectangle 154"/>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11" name="Oval 155"/>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2+</a:t>
                </a:r>
              </a:p>
            </p:txBody>
          </p:sp>
        </p:grpSp>
        <p:grpSp>
          <p:nvGrpSpPr>
            <p:cNvPr id="352412" name="Group 156"/>
            <p:cNvGrpSpPr>
              <a:grpSpLocks/>
            </p:cNvGrpSpPr>
            <p:nvPr/>
          </p:nvGrpSpPr>
          <p:grpSpPr bwMode="auto">
            <a:xfrm>
              <a:off x="4320" y="3168"/>
              <a:ext cx="751" cy="672"/>
              <a:chOff x="3168" y="2592"/>
              <a:chExt cx="751" cy="672"/>
            </a:xfrm>
          </p:grpSpPr>
          <p:sp>
            <p:nvSpPr>
              <p:cNvPr id="352413" name="Text Box 157"/>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2414" name="Oval 158"/>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15" name="Text Box 159"/>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16" name="Oval 160"/>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17" name="Rectangle 161"/>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18" name="Oval 162"/>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2419" name="Group 163"/>
          <p:cNvGrpSpPr>
            <a:grpSpLocks/>
          </p:cNvGrpSpPr>
          <p:nvPr/>
        </p:nvGrpSpPr>
        <p:grpSpPr bwMode="auto">
          <a:xfrm>
            <a:off x="6858000" y="3276600"/>
            <a:ext cx="2106613" cy="1509713"/>
            <a:chOff x="4320" y="2064"/>
            <a:chExt cx="1327" cy="951"/>
          </a:xfrm>
        </p:grpSpPr>
        <p:sp>
          <p:nvSpPr>
            <p:cNvPr id="352420" name="Text Box 164"/>
            <p:cNvSpPr txBox="1">
              <a:spLocks noChangeArrowheads="1"/>
            </p:cNvSpPr>
            <p:nvPr/>
          </p:nvSpPr>
          <p:spPr bwMode="auto">
            <a:xfrm>
              <a:off x="4560" y="2784"/>
              <a:ext cx="777" cy="231"/>
            </a:xfrm>
            <a:prstGeom prst="rect">
              <a:avLst/>
            </a:prstGeom>
            <a:noFill/>
            <a:ln w="9525">
              <a:noFill/>
              <a:miter lim="800000"/>
              <a:headEnd/>
              <a:tailEnd/>
            </a:ln>
            <a:effectLst/>
          </p:spPr>
          <p:txBody>
            <a:bodyPr wrap="none">
              <a:spAutoFit/>
            </a:bodyPr>
            <a:lstStyle/>
            <a:p>
              <a:r>
                <a:rPr lang="en-US"/>
                <a:t>B</a:t>
              </a:r>
              <a:r>
                <a:rPr lang="en-US" baseline="30000"/>
                <a:t>2+</a:t>
              </a:r>
              <a:r>
                <a:rPr lang="en-US"/>
                <a:t>  vs.  Li</a:t>
              </a:r>
            </a:p>
          </p:txBody>
        </p:sp>
        <p:grpSp>
          <p:nvGrpSpPr>
            <p:cNvPr id="352421" name="Group 165"/>
            <p:cNvGrpSpPr>
              <a:grpSpLocks/>
            </p:cNvGrpSpPr>
            <p:nvPr/>
          </p:nvGrpSpPr>
          <p:grpSpPr bwMode="auto">
            <a:xfrm>
              <a:off x="4896" y="2064"/>
              <a:ext cx="751" cy="672"/>
              <a:chOff x="3168" y="2592"/>
              <a:chExt cx="751" cy="672"/>
            </a:xfrm>
          </p:grpSpPr>
          <p:sp>
            <p:nvSpPr>
              <p:cNvPr id="352422" name="Text Box 166"/>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2423" name="Oval 167"/>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24" name="Text Box 168"/>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25" name="Oval 169"/>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26" name="Rectangle 170"/>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27" name="Oval 171"/>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3+</a:t>
                </a:r>
              </a:p>
            </p:txBody>
          </p:sp>
        </p:grpSp>
        <p:grpSp>
          <p:nvGrpSpPr>
            <p:cNvPr id="352428" name="Group 172"/>
            <p:cNvGrpSpPr>
              <a:grpSpLocks/>
            </p:cNvGrpSpPr>
            <p:nvPr/>
          </p:nvGrpSpPr>
          <p:grpSpPr bwMode="auto">
            <a:xfrm>
              <a:off x="4320" y="2064"/>
              <a:ext cx="751" cy="672"/>
              <a:chOff x="3168" y="2592"/>
              <a:chExt cx="751" cy="672"/>
            </a:xfrm>
          </p:grpSpPr>
          <p:sp>
            <p:nvSpPr>
              <p:cNvPr id="352429" name="Text Box 173"/>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2430" name="Oval 174"/>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31" name="Text Box 175"/>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32" name="Oval 176"/>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33" name="Rectangle 177"/>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34" name="Oval 178"/>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2435" name="Group 179"/>
          <p:cNvGrpSpPr>
            <a:grpSpLocks/>
          </p:cNvGrpSpPr>
          <p:nvPr/>
        </p:nvGrpSpPr>
        <p:grpSpPr bwMode="auto">
          <a:xfrm>
            <a:off x="6858000" y="1462088"/>
            <a:ext cx="2106613" cy="1509712"/>
            <a:chOff x="4320" y="921"/>
            <a:chExt cx="1327" cy="951"/>
          </a:xfrm>
        </p:grpSpPr>
        <p:sp>
          <p:nvSpPr>
            <p:cNvPr id="352436" name="Text Box 180"/>
            <p:cNvSpPr txBox="1">
              <a:spLocks noChangeArrowheads="1"/>
            </p:cNvSpPr>
            <p:nvPr/>
          </p:nvSpPr>
          <p:spPr bwMode="auto">
            <a:xfrm>
              <a:off x="4560" y="1641"/>
              <a:ext cx="841" cy="231"/>
            </a:xfrm>
            <a:prstGeom prst="rect">
              <a:avLst/>
            </a:prstGeom>
            <a:noFill/>
            <a:ln w="9525">
              <a:noFill/>
              <a:miter lim="800000"/>
              <a:headEnd/>
              <a:tailEnd/>
            </a:ln>
            <a:effectLst/>
          </p:spPr>
          <p:txBody>
            <a:bodyPr wrap="none">
              <a:spAutoFit/>
            </a:bodyPr>
            <a:lstStyle/>
            <a:p>
              <a:r>
                <a:rPr lang="en-US"/>
                <a:t>B</a:t>
              </a:r>
              <a:r>
                <a:rPr lang="en-US" baseline="30000"/>
                <a:t>1+</a:t>
              </a:r>
              <a:r>
                <a:rPr lang="en-US"/>
                <a:t>  vs.  Be</a:t>
              </a:r>
            </a:p>
          </p:txBody>
        </p:sp>
        <p:grpSp>
          <p:nvGrpSpPr>
            <p:cNvPr id="352437" name="Group 181"/>
            <p:cNvGrpSpPr>
              <a:grpSpLocks/>
            </p:cNvGrpSpPr>
            <p:nvPr/>
          </p:nvGrpSpPr>
          <p:grpSpPr bwMode="auto">
            <a:xfrm>
              <a:off x="4896" y="921"/>
              <a:ext cx="751" cy="672"/>
              <a:chOff x="3168" y="2592"/>
              <a:chExt cx="751" cy="672"/>
            </a:xfrm>
          </p:grpSpPr>
          <p:sp>
            <p:nvSpPr>
              <p:cNvPr id="352438" name="Text Box 182"/>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39" name="Oval 183"/>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40" name="Text Box 184"/>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41" name="Oval 185"/>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42" name="Rectangle 186"/>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43" name="Oval 187"/>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4+</a:t>
                </a:r>
              </a:p>
            </p:txBody>
          </p:sp>
        </p:grpSp>
        <p:grpSp>
          <p:nvGrpSpPr>
            <p:cNvPr id="352444" name="Group 188"/>
            <p:cNvGrpSpPr>
              <a:grpSpLocks/>
            </p:cNvGrpSpPr>
            <p:nvPr/>
          </p:nvGrpSpPr>
          <p:grpSpPr bwMode="auto">
            <a:xfrm>
              <a:off x="4320" y="921"/>
              <a:ext cx="751" cy="672"/>
              <a:chOff x="3168" y="2592"/>
              <a:chExt cx="751" cy="672"/>
            </a:xfrm>
          </p:grpSpPr>
          <p:sp>
            <p:nvSpPr>
              <p:cNvPr id="352445" name="Text Box 189"/>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46" name="Oval 190"/>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2447" name="Text Box 191"/>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2448" name="Oval 192"/>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2449" name="Rectangle 193"/>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2450" name="Oval 194"/>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sp>
        <p:nvSpPr>
          <p:cNvPr id="352451" name="Text Box 195"/>
          <p:cNvSpPr txBox="1">
            <a:spLocks noChangeArrowheads="1"/>
          </p:cNvSpPr>
          <p:nvPr/>
        </p:nvSpPr>
        <p:spPr bwMode="auto">
          <a:xfrm>
            <a:off x="3429000" y="2514600"/>
            <a:ext cx="361950" cy="457200"/>
          </a:xfrm>
          <a:prstGeom prst="rect">
            <a:avLst/>
          </a:prstGeom>
          <a:noFill/>
          <a:ln w="9525">
            <a:noFill/>
            <a:miter lim="800000"/>
            <a:headEnd/>
            <a:tailEnd/>
          </a:ln>
          <a:effectLst/>
        </p:spPr>
        <p:txBody>
          <a:bodyPr wrap="none">
            <a:spAutoFit/>
          </a:bodyPr>
          <a:lstStyle/>
          <a:p>
            <a:r>
              <a:rPr lang="en-US" sz="2400"/>
              <a:t>&gt;</a:t>
            </a:r>
          </a:p>
        </p:txBody>
      </p:sp>
      <p:sp>
        <p:nvSpPr>
          <p:cNvPr id="352452" name="Text Box 196"/>
          <p:cNvSpPr txBox="1">
            <a:spLocks noChangeArrowheads="1"/>
          </p:cNvSpPr>
          <p:nvPr/>
        </p:nvSpPr>
        <p:spPr bwMode="auto">
          <a:xfrm>
            <a:off x="3413125" y="4267200"/>
            <a:ext cx="361950" cy="457200"/>
          </a:xfrm>
          <a:prstGeom prst="rect">
            <a:avLst/>
          </a:prstGeom>
          <a:noFill/>
          <a:ln w="9525">
            <a:noFill/>
            <a:miter lim="800000"/>
            <a:headEnd/>
            <a:tailEnd/>
          </a:ln>
          <a:effectLst/>
        </p:spPr>
        <p:txBody>
          <a:bodyPr wrap="none">
            <a:spAutoFit/>
          </a:bodyPr>
          <a:lstStyle/>
          <a:p>
            <a:r>
              <a:rPr lang="en-US" sz="2400"/>
              <a:t>&gt;</a:t>
            </a:r>
          </a:p>
        </p:txBody>
      </p:sp>
      <p:sp>
        <p:nvSpPr>
          <p:cNvPr id="352453" name="Text Box 197"/>
          <p:cNvSpPr txBox="1">
            <a:spLocks noChangeArrowheads="1"/>
          </p:cNvSpPr>
          <p:nvPr/>
        </p:nvSpPr>
        <p:spPr bwMode="auto">
          <a:xfrm>
            <a:off x="3413125" y="6019800"/>
            <a:ext cx="361950" cy="457200"/>
          </a:xfrm>
          <a:prstGeom prst="rect">
            <a:avLst/>
          </a:prstGeom>
          <a:noFill/>
          <a:ln w="9525">
            <a:noFill/>
            <a:miter lim="800000"/>
            <a:headEnd/>
            <a:tailEnd/>
          </a:ln>
          <a:effectLst/>
        </p:spPr>
        <p:txBody>
          <a:bodyPr wrap="none">
            <a:spAutoFit/>
          </a:bodyPr>
          <a:lstStyle/>
          <a:p>
            <a:r>
              <a:rPr lang="en-US" sz="2400"/>
              <a:t>&gt;</a:t>
            </a:r>
          </a:p>
        </p:txBody>
      </p:sp>
      <p:sp>
        <p:nvSpPr>
          <p:cNvPr id="352454" name="Text Box 198"/>
          <p:cNvSpPr txBox="1">
            <a:spLocks noChangeArrowheads="1"/>
          </p:cNvSpPr>
          <p:nvPr/>
        </p:nvSpPr>
        <p:spPr bwMode="auto">
          <a:xfrm>
            <a:off x="7715250" y="25146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2455" name="Text Box 199"/>
          <p:cNvSpPr txBox="1">
            <a:spLocks noChangeArrowheads="1"/>
          </p:cNvSpPr>
          <p:nvPr/>
        </p:nvSpPr>
        <p:spPr bwMode="auto">
          <a:xfrm>
            <a:off x="7696200" y="43434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2456" name="Text Box 200"/>
          <p:cNvSpPr txBox="1">
            <a:spLocks noChangeArrowheads="1"/>
          </p:cNvSpPr>
          <p:nvPr/>
        </p:nvSpPr>
        <p:spPr bwMode="auto">
          <a:xfrm>
            <a:off x="7696200" y="60960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2457" name="Text Box 201"/>
          <p:cNvSpPr txBox="1">
            <a:spLocks noChangeArrowheads="1"/>
          </p:cNvSpPr>
          <p:nvPr/>
        </p:nvSpPr>
        <p:spPr bwMode="auto">
          <a:xfrm>
            <a:off x="5410200" y="914400"/>
            <a:ext cx="1466850" cy="366713"/>
          </a:xfrm>
          <a:prstGeom prst="rect">
            <a:avLst/>
          </a:prstGeom>
          <a:noFill/>
          <a:ln w="9525">
            <a:noFill/>
            <a:miter lim="800000"/>
            <a:headEnd/>
            <a:tailEnd/>
          </a:ln>
          <a:effectLst/>
        </p:spPr>
        <p:txBody>
          <a:bodyPr wrap="none">
            <a:spAutoFit/>
          </a:bodyPr>
          <a:lstStyle/>
          <a:p>
            <a:r>
              <a:rPr lang="en-US"/>
              <a:t>Isoelectronic</a:t>
            </a:r>
          </a:p>
        </p:txBody>
      </p:sp>
      <p:sp>
        <p:nvSpPr>
          <p:cNvPr id="352458" name="Text Box 202"/>
          <p:cNvSpPr txBox="1">
            <a:spLocks noChangeArrowheads="1"/>
          </p:cNvSpPr>
          <p:nvPr/>
        </p:nvSpPr>
        <p:spPr bwMode="auto">
          <a:xfrm>
            <a:off x="457200" y="1981200"/>
            <a:ext cx="1585913" cy="366713"/>
          </a:xfrm>
          <a:prstGeom prst="rect">
            <a:avLst/>
          </a:prstGeom>
          <a:noFill/>
          <a:ln w="9525">
            <a:noFill/>
            <a:miter lim="800000"/>
            <a:headEnd/>
            <a:tailEnd/>
          </a:ln>
          <a:effectLst/>
        </p:spPr>
        <p:txBody>
          <a:bodyPr wrap="none">
            <a:spAutoFit/>
          </a:bodyPr>
          <a:lstStyle/>
          <a:p>
            <a:r>
              <a:rPr lang="en-US"/>
              <a:t>B = 1s</a:t>
            </a:r>
            <a:r>
              <a:rPr lang="en-US" baseline="30000"/>
              <a:t>2</a:t>
            </a:r>
            <a:r>
              <a:rPr lang="en-US"/>
              <a:t>2s</a:t>
            </a:r>
            <a:r>
              <a:rPr lang="en-US" baseline="30000"/>
              <a:t>2</a:t>
            </a:r>
            <a:r>
              <a:rPr lang="en-US"/>
              <a:t>2p</a:t>
            </a:r>
            <a:r>
              <a:rPr lang="en-US" baseline="30000"/>
              <a:t>1</a:t>
            </a:r>
          </a:p>
        </p:txBody>
      </p:sp>
      <p:sp>
        <p:nvSpPr>
          <p:cNvPr id="352459" name="Text Box 203"/>
          <p:cNvSpPr txBox="1">
            <a:spLocks noChangeArrowheads="1"/>
          </p:cNvSpPr>
          <p:nvPr/>
        </p:nvSpPr>
        <p:spPr bwMode="auto">
          <a:xfrm>
            <a:off x="5105400" y="2743200"/>
            <a:ext cx="1960563" cy="366713"/>
          </a:xfrm>
          <a:prstGeom prst="rect">
            <a:avLst/>
          </a:prstGeom>
          <a:noFill/>
          <a:ln w="9525">
            <a:noFill/>
            <a:miter lim="800000"/>
            <a:headEnd/>
            <a:tailEnd/>
          </a:ln>
          <a:effectLst/>
        </p:spPr>
        <p:txBody>
          <a:bodyPr wrap="none">
            <a:spAutoFit/>
          </a:bodyPr>
          <a:lstStyle/>
          <a:p>
            <a:r>
              <a:rPr lang="en-US"/>
              <a:t>B</a:t>
            </a:r>
            <a:r>
              <a:rPr lang="en-US" baseline="30000"/>
              <a:t>1+</a:t>
            </a:r>
            <a:r>
              <a:rPr lang="en-US"/>
              <a:t> = Be = 1s</a:t>
            </a:r>
            <a:r>
              <a:rPr lang="en-US" baseline="30000"/>
              <a:t>2</a:t>
            </a:r>
            <a:r>
              <a:rPr lang="en-US"/>
              <a:t>2s</a:t>
            </a:r>
            <a:r>
              <a:rPr lang="en-US" baseline="30000"/>
              <a:t>2</a:t>
            </a:r>
          </a:p>
        </p:txBody>
      </p:sp>
      <p:sp>
        <p:nvSpPr>
          <p:cNvPr id="352460" name="Text Box 204"/>
          <p:cNvSpPr txBox="1">
            <a:spLocks noChangeArrowheads="1"/>
          </p:cNvSpPr>
          <p:nvPr/>
        </p:nvSpPr>
        <p:spPr bwMode="auto">
          <a:xfrm>
            <a:off x="5181600" y="4495800"/>
            <a:ext cx="1795463" cy="366713"/>
          </a:xfrm>
          <a:prstGeom prst="rect">
            <a:avLst/>
          </a:prstGeom>
          <a:noFill/>
          <a:ln w="9525">
            <a:noFill/>
            <a:miter lim="800000"/>
            <a:headEnd/>
            <a:tailEnd/>
          </a:ln>
          <a:effectLst/>
        </p:spPr>
        <p:txBody>
          <a:bodyPr wrap="none">
            <a:spAutoFit/>
          </a:bodyPr>
          <a:lstStyle/>
          <a:p>
            <a:r>
              <a:rPr lang="en-US"/>
              <a:t>B</a:t>
            </a:r>
            <a:r>
              <a:rPr lang="en-US" baseline="30000"/>
              <a:t>2+</a:t>
            </a:r>
            <a:r>
              <a:rPr lang="en-US"/>
              <a:t> = Li =1s</a:t>
            </a:r>
            <a:r>
              <a:rPr lang="en-US" baseline="30000"/>
              <a:t>2</a:t>
            </a:r>
            <a:r>
              <a:rPr lang="en-US"/>
              <a:t>2s</a:t>
            </a:r>
            <a:r>
              <a:rPr lang="en-US" baseline="30000"/>
              <a:t>1</a:t>
            </a:r>
          </a:p>
        </p:txBody>
      </p:sp>
      <p:sp>
        <p:nvSpPr>
          <p:cNvPr id="352461" name="Text Box 205"/>
          <p:cNvSpPr txBox="1">
            <a:spLocks noChangeArrowheads="1"/>
          </p:cNvSpPr>
          <p:nvPr/>
        </p:nvSpPr>
        <p:spPr bwMode="auto">
          <a:xfrm>
            <a:off x="5334000" y="6248400"/>
            <a:ext cx="1647825" cy="366713"/>
          </a:xfrm>
          <a:prstGeom prst="rect">
            <a:avLst/>
          </a:prstGeom>
          <a:noFill/>
          <a:ln w="9525">
            <a:noFill/>
            <a:miter lim="800000"/>
            <a:headEnd/>
            <a:tailEnd/>
          </a:ln>
          <a:effectLst/>
        </p:spPr>
        <p:txBody>
          <a:bodyPr wrap="none">
            <a:spAutoFit/>
          </a:bodyPr>
          <a:lstStyle/>
          <a:p>
            <a:r>
              <a:rPr lang="en-US"/>
              <a:t>B</a:t>
            </a:r>
            <a:r>
              <a:rPr lang="en-US" baseline="30000"/>
              <a:t>3+</a:t>
            </a:r>
            <a:r>
              <a:rPr lang="en-US"/>
              <a:t> = He = 1s</a:t>
            </a:r>
            <a:r>
              <a:rPr lang="en-US" baseline="30000"/>
              <a:t>2</a:t>
            </a:r>
          </a:p>
        </p:txBody>
      </p:sp>
      <p:sp>
        <p:nvSpPr>
          <p:cNvPr id="352462" name="AutoShape 20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2397"/>
                                        </p:tgtEl>
                                        <p:attrNameLst>
                                          <p:attrName>style.visibility</p:attrName>
                                        </p:attrNameLst>
                                      </p:cBhvr>
                                      <p:to>
                                        <p:strVal val="visible"/>
                                      </p:to>
                                    </p:set>
                                    <p:animEffect transition="in" filter="fade">
                                      <p:cBhvr>
                                        <p:cTn id="7" dur="2000"/>
                                        <p:tgtEl>
                                          <p:spTgt spid="35239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5238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52387"/>
                                        </p:tgtEl>
                                        <p:attrNameLst>
                                          <p:attrName>style.visibility</p:attrName>
                                        </p:attrNameLst>
                                      </p:cBhvr>
                                      <p:to>
                                        <p:strVal val="visible"/>
                                      </p:to>
                                    </p:set>
                                    <p:animEffect transition="in" filter="dissolve">
                                      <p:cBhvr>
                                        <p:cTn id="16" dur="500"/>
                                        <p:tgtEl>
                                          <p:spTgt spid="35238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523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5239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352458"/>
                                        </p:tgtEl>
                                        <p:attrNameLst>
                                          <p:attrName>style.visibility</p:attrName>
                                        </p:attrNameLst>
                                      </p:cBhvr>
                                      <p:to>
                                        <p:strVal val="visible"/>
                                      </p:to>
                                    </p:set>
                                    <p:animEffect transition="in" filter="wipe(left)">
                                      <p:cBhvr>
                                        <p:cTn id="29" dur="5000"/>
                                        <p:tgtEl>
                                          <p:spTgt spid="352458"/>
                                        </p:tgtEl>
                                      </p:cBhvr>
                                    </p:animEffect>
                                  </p:childTnLst>
                                </p:cTn>
                              </p:par>
                            </p:childTnLst>
                          </p:cTn>
                        </p:par>
                      </p:childTnLst>
                    </p:cTn>
                  </p:par>
                  <p:par>
                    <p:cTn id="30" fill="hold">
                      <p:stCondLst>
                        <p:cond delay="indefinite"/>
                      </p:stCondLst>
                      <p:childTnLst>
                        <p:par>
                          <p:cTn id="31" fill="hold">
                            <p:stCondLst>
                              <p:cond delay="0"/>
                            </p:stCondLst>
                            <p:childTnLst>
                              <p:par>
                                <p:cTn id="32" presetID="34" presetClass="entr" presetSubtype="0" fill="hold" nodeType="clickEffect">
                                  <p:stCondLst>
                                    <p:cond delay="0"/>
                                  </p:stCondLst>
                                  <p:childTnLst>
                                    <p:set>
                                      <p:cBhvr>
                                        <p:cTn id="33" dur="1" fill="hold">
                                          <p:stCondLst>
                                            <p:cond delay="0"/>
                                          </p:stCondLst>
                                        </p:cTn>
                                        <p:tgtEl>
                                          <p:spTgt spid="352291"/>
                                        </p:tgtEl>
                                        <p:attrNameLst>
                                          <p:attrName>style.visibility</p:attrName>
                                        </p:attrNameLst>
                                      </p:cBhvr>
                                      <p:to>
                                        <p:strVal val="visible"/>
                                      </p:to>
                                    </p:set>
                                    <p:anim from="(-#ppt_w/2)" to="(#ppt_x)" calcmode="lin" valueType="num">
                                      <p:cBhvr>
                                        <p:cTn id="34" dur="600" fill="hold">
                                          <p:stCondLst>
                                            <p:cond delay="0"/>
                                          </p:stCondLst>
                                        </p:cTn>
                                        <p:tgtEl>
                                          <p:spTgt spid="352291"/>
                                        </p:tgtEl>
                                        <p:attrNameLst>
                                          <p:attrName>ppt_x</p:attrName>
                                        </p:attrNameLst>
                                      </p:cBhvr>
                                    </p:anim>
                                    <p:anim from="0" to="-1.0" calcmode="lin" valueType="num">
                                      <p:cBhvr>
                                        <p:cTn id="35" dur="200" decel="50000" autoRev="1" fill="hold">
                                          <p:stCondLst>
                                            <p:cond delay="600"/>
                                          </p:stCondLst>
                                        </p:cTn>
                                        <p:tgtEl>
                                          <p:spTgt spid="352291"/>
                                        </p:tgtEl>
                                        <p:attrNameLst>
                                          <p:attrName>xshear</p:attrName>
                                        </p:attrNameLst>
                                      </p:cBhvr>
                                    </p:anim>
                                    <p:animScale>
                                      <p:cBhvr>
                                        <p:cTn id="36" dur="200" decel="100000" autoRev="1" fill="hold">
                                          <p:stCondLst>
                                            <p:cond delay="600"/>
                                          </p:stCondLst>
                                        </p:cTn>
                                        <p:tgtEl>
                                          <p:spTgt spid="352291"/>
                                        </p:tgtEl>
                                      </p:cBhvr>
                                      <p:from x="100000" y="100000"/>
                                      <p:to x="80000" y="100000"/>
                                    </p:animScale>
                                    <p:anim by="(#ppt_h/3+#ppt_w*0.1)" calcmode="lin" valueType="num">
                                      <p:cBhvr additive="sum">
                                        <p:cTn id="37" dur="200" decel="100000" autoRev="1" fill="hold">
                                          <p:stCondLst>
                                            <p:cond delay="600"/>
                                          </p:stCondLst>
                                        </p:cTn>
                                        <p:tgtEl>
                                          <p:spTgt spid="352291"/>
                                        </p:tgtEl>
                                        <p:attrNameLst>
                                          <p:attrName>ppt_x</p:attrName>
                                        </p:attrNameLst>
                                      </p:cBhvr>
                                    </p:anim>
                                  </p:childTnLst>
                                </p:cTn>
                              </p:par>
                              <p:par>
                                <p:cTn id="38" presetID="34" presetClass="entr" presetSubtype="0" fill="hold" nodeType="withEffect">
                                  <p:stCondLst>
                                    <p:cond delay="0"/>
                                  </p:stCondLst>
                                  <p:childTnLst>
                                    <p:set>
                                      <p:cBhvr>
                                        <p:cTn id="39" dur="1" fill="hold">
                                          <p:stCondLst>
                                            <p:cond delay="0"/>
                                          </p:stCondLst>
                                        </p:cTn>
                                        <p:tgtEl>
                                          <p:spTgt spid="352301"/>
                                        </p:tgtEl>
                                        <p:attrNameLst>
                                          <p:attrName>style.visibility</p:attrName>
                                        </p:attrNameLst>
                                      </p:cBhvr>
                                      <p:to>
                                        <p:strVal val="visible"/>
                                      </p:to>
                                    </p:set>
                                    <p:anim from="(-#ppt_w/2)" to="(#ppt_x)" calcmode="lin" valueType="num">
                                      <p:cBhvr>
                                        <p:cTn id="40" dur="600" fill="hold">
                                          <p:stCondLst>
                                            <p:cond delay="0"/>
                                          </p:stCondLst>
                                        </p:cTn>
                                        <p:tgtEl>
                                          <p:spTgt spid="352301"/>
                                        </p:tgtEl>
                                        <p:attrNameLst>
                                          <p:attrName>ppt_x</p:attrName>
                                        </p:attrNameLst>
                                      </p:cBhvr>
                                    </p:anim>
                                    <p:anim from="0" to="-1.0" calcmode="lin" valueType="num">
                                      <p:cBhvr>
                                        <p:cTn id="41" dur="200" decel="50000" autoRev="1" fill="hold">
                                          <p:stCondLst>
                                            <p:cond delay="600"/>
                                          </p:stCondLst>
                                        </p:cTn>
                                        <p:tgtEl>
                                          <p:spTgt spid="352301"/>
                                        </p:tgtEl>
                                        <p:attrNameLst>
                                          <p:attrName>xshear</p:attrName>
                                        </p:attrNameLst>
                                      </p:cBhvr>
                                    </p:anim>
                                    <p:animScale>
                                      <p:cBhvr>
                                        <p:cTn id="42" dur="200" decel="100000" autoRev="1" fill="hold">
                                          <p:stCondLst>
                                            <p:cond delay="600"/>
                                          </p:stCondLst>
                                        </p:cTn>
                                        <p:tgtEl>
                                          <p:spTgt spid="352301"/>
                                        </p:tgtEl>
                                      </p:cBhvr>
                                      <p:from x="100000" y="100000"/>
                                      <p:to x="80000" y="100000"/>
                                    </p:animScale>
                                    <p:anim by="(#ppt_h/3+#ppt_w*0.1)" calcmode="lin" valueType="num">
                                      <p:cBhvr additive="sum">
                                        <p:cTn id="43" dur="200" decel="100000" autoRev="1" fill="hold">
                                          <p:stCondLst>
                                            <p:cond delay="600"/>
                                          </p:stCondLst>
                                        </p:cTn>
                                        <p:tgtEl>
                                          <p:spTgt spid="352301"/>
                                        </p:tgtEl>
                                        <p:attrNameLst>
                                          <p:attrName>ppt_x</p:attrName>
                                        </p:attrNameLst>
                                      </p:cBhvr>
                                    </p:anim>
                                  </p:childTnLst>
                                </p:cTn>
                              </p:par>
                              <p:par>
                                <p:cTn id="44" presetID="34" presetClass="entr" presetSubtype="0" fill="hold" nodeType="withEffect">
                                  <p:stCondLst>
                                    <p:cond delay="0"/>
                                  </p:stCondLst>
                                  <p:childTnLst>
                                    <p:set>
                                      <p:cBhvr>
                                        <p:cTn id="45" dur="1" fill="hold">
                                          <p:stCondLst>
                                            <p:cond delay="0"/>
                                          </p:stCondLst>
                                        </p:cTn>
                                        <p:tgtEl>
                                          <p:spTgt spid="352343"/>
                                        </p:tgtEl>
                                        <p:attrNameLst>
                                          <p:attrName>style.visibility</p:attrName>
                                        </p:attrNameLst>
                                      </p:cBhvr>
                                      <p:to>
                                        <p:strVal val="visible"/>
                                      </p:to>
                                    </p:set>
                                    <p:anim from="(-#ppt_w/2)" to="(#ppt_x)" calcmode="lin" valueType="num">
                                      <p:cBhvr>
                                        <p:cTn id="46" dur="600" fill="hold">
                                          <p:stCondLst>
                                            <p:cond delay="0"/>
                                          </p:stCondLst>
                                        </p:cTn>
                                        <p:tgtEl>
                                          <p:spTgt spid="352343"/>
                                        </p:tgtEl>
                                        <p:attrNameLst>
                                          <p:attrName>ppt_x</p:attrName>
                                        </p:attrNameLst>
                                      </p:cBhvr>
                                    </p:anim>
                                    <p:anim from="0" to="-1.0" calcmode="lin" valueType="num">
                                      <p:cBhvr>
                                        <p:cTn id="47" dur="200" decel="50000" autoRev="1" fill="hold">
                                          <p:stCondLst>
                                            <p:cond delay="600"/>
                                          </p:stCondLst>
                                        </p:cTn>
                                        <p:tgtEl>
                                          <p:spTgt spid="352343"/>
                                        </p:tgtEl>
                                        <p:attrNameLst>
                                          <p:attrName>xshear</p:attrName>
                                        </p:attrNameLst>
                                      </p:cBhvr>
                                    </p:anim>
                                    <p:animScale>
                                      <p:cBhvr>
                                        <p:cTn id="48" dur="200" decel="100000" autoRev="1" fill="hold">
                                          <p:stCondLst>
                                            <p:cond delay="600"/>
                                          </p:stCondLst>
                                        </p:cTn>
                                        <p:tgtEl>
                                          <p:spTgt spid="352343"/>
                                        </p:tgtEl>
                                      </p:cBhvr>
                                      <p:from x="100000" y="100000"/>
                                      <p:to x="80000" y="100000"/>
                                    </p:animScale>
                                    <p:anim by="(#ppt_h/3+#ppt_w*0.1)" calcmode="lin" valueType="num">
                                      <p:cBhvr additive="sum">
                                        <p:cTn id="49" dur="200" decel="100000" autoRev="1" fill="hold">
                                          <p:stCondLst>
                                            <p:cond delay="600"/>
                                          </p:stCondLst>
                                        </p:cTn>
                                        <p:tgtEl>
                                          <p:spTgt spid="352343"/>
                                        </p:tgtEl>
                                        <p:attrNameLst>
                                          <p:attrName>ppt_x</p:attrName>
                                        </p:attrNameLst>
                                      </p:cBhvr>
                                    </p:anim>
                                  </p:childTnLst>
                                </p:cTn>
                              </p:par>
                            </p:childTnLst>
                          </p:cTn>
                        </p:par>
                      </p:childTnLst>
                    </p:cTn>
                  </p:par>
                  <p:par>
                    <p:cTn id="50" fill="hold">
                      <p:stCondLst>
                        <p:cond delay="indefinite"/>
                      </p:stCondLst>
                      <p:childTnLst>
                        <p:par>
                          <p:cTn id="51" fill="hold">
                            <p:stCondLst>
                              <p:cond delay="0"/>
                            </p:stCondLst>
                            <p:childTnLst>
                              <p:par>
                                <p:cTn id="52" presetID="54" presetClass="entr" presetSubtype="0" accel="100000" fill="hold" nodeType="clickEffect">
                                  <p:stCondLst>
                                    <p:cond delay="0"/>
                                  </p:stCondLst>
                                  <p:childTnLst>
                                    <p:set>
                                      <p:cBhvr>
                                        <p:cTn id="53" dur="1" fill="hold">
                                          <p:stCondLst>
                                            <p:cond delay="0"/>
                                          </p:stCondLst>
                                        </p:cTn>
                                        <p:tgtEl>
                                          <p:spTgt spid="352261"/>
                                        </p:tgtEl>
                                        <p:attrNameLst>
                                          <p:attrName>style.visibility</p:attrName>
                                        </p:attrNameLst>
                                      </p:cBhvr>
                                      <p:to>
                                        <p:strVal val="visible"/>
                                      </p:to>
                                    </p:set>
                                    <p:anim calcmode="lin" valueType="num">
                                      <p:cBhvr>
                                        <p:cTn id="54" dur="500" fill="hold"/>
                                        <p:tgtEl>
                                          <p:spTgt spid="352261"/>
                                        </p:tgtEl>
                                        <p:attrNameLst>
                                          <p:attrName>ppt_w</p:attrName>
                                        </p:attrNameLst>
                                      </p:cBhvr>
                                      <p:tavLst>
                                        <p:tav tm="0">
                                          <p:val>
                                            <p:strVal val="#ppt_w*0.05"/>
                                          </p:val>
                                        </p:tav>
                                        <p:tav tm="100000">
                                          <p:val>
                                            <p:strVal val="#ppt_w"/>
                                          </p:val>
                                        </p:tav>
                                      </p:tavLst>
                                    </p:anim>
                                    <p:anim calcmode="lin" valueType="num">
                                      <p:cBhvr>
                                        <p:cTn id="55" dur="500" fill="hold"/>
                                        <p:tgtEl>
                                          <p:spTgt spid="352261"/>
                                        </p:tgtEl>
                                        <p:attrNameLst>
                                          <p:attrName>ppt_h</p:attrName>
                                        </p:attrNameLst>
                                      </p:cBhvr>
                                      <p:tavLst>
                                        <p:tav tm="0">
                                          <p:val>
                                            <p:strVal val="#ppt_h"/>
                                          </p:val>
                                        </p:tav>
                                        <p:tav tm="100000">
                                          <p:val>
                                            <p:strVal val="#ppt_h"/>
                                          </p:val>
                                        </p:tav>
                                      </p:tavLst>
                                    </p:anim>
                                    <p:anim calcmode="lin" valueType="num">
                                      <p:cBhvr>
                                        <p:cTn id="56" dur="500" fill="hold"/>
                                        <p:tgtEl>
                                          <p:spTgt spid="352261"/>
                                        </p:tgtEl>
                                        <p:attrNameLst>
                                          <p:attrName>ppt_x</p:attrName>
                                        </p:attrNameLst>
                                      </p:cBhvr>
                                      <p:tavLst>
                                        <p:tav tm="0">
                                          <p:val>
                                            <p:strVal val="#ppt_x-.2"/>
                                          </p:val>
                                        </p:tav>
                                        <p:tav tm="100000">
                                          <p:val>
                                            <p:strVal val="#ppt_x"/>
                                          </p:val>
                                        </p:tav>
                                      </p:tavLst>
                                    </p:anim>
                                    <p:anim calcmode="lin" valueType="num">
                                      <p:cBhvr>
                                        <p:cTn id="57" dur="500" fill="hold"/>
                                        <p:tgtEl>
                                          <p:spTgt spid="352261"/>
                                        </p:tgtEl>
                                        <p:attrNameLst>
                                          <p:attrName>ppt_y</p:attrName>
                                        </p:attrNameLst>
                                      </p:cBhvr>
                                      <p:tavLst>
                                        <p:tav tm="0">
                                          <p:val>
                                            <p:strVal val="#ppt_y"/>
                                          </p:val>
                                        </p:tav>
                                        <p:tav tm="100000">
                                          <p:val>
                                            <p:strVal val="#ppt_y"/>
                                          </p:val>
                                        </p:tav>
                                      </p:tavLst>
                                    </p:anim>
                                    <p:animEffect transition="in" filter="fade">
                                      <p:cBhvr>
                                        <p:cTn id="58" dur="500"/>
                                        <p:tgtEl>
                                          <p:spTgt spid="352261"/>
                                        </p:tgtEl>
                                      </p:cBhvr>
                                    </p:animEffect>
                                  </p:childTnLst>
                                </p:cTn>
                              </p:par>
                              <p:par>
                                <p:cTn id="59" presetID="1" presetClass="entr" presetSubtype="0" fill="hold" nodeType="withEffect">
                                  <p:stCondLst>
                                    <p:cond delay="0"/>
                                  </p:stCondLst>
                                  <p:childTnLst>
                                    <p:set>
                                      <p:cBhvr>
                                        <p:cTn id="60" dur="1" fill="hold">
                                          <p:stCondLst>
                                            <p:cond delay="0"/>
                                          </p:stCondLst>
                                        </p:cTn>
                                        <p:tgtEl>
                                          <p:spTgt spid="352258"/>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352261"/>
                                        </p:tgtEl>
                                        <p:attrNameLst>
                                          <p:attrName>style.visibility</p:attrName>
                                        </p:attrNameLst>
                                      </p:cBhvr>
                                      <p:to>
                                        <p:strVal val="hidden"/>
                                      </p:to>
                                    </p:set>
                                  </p:childTnLst>
                                </p:cTn>
                              </p:par>
                              <p:par>
                                <p:cTn id="65" presetID="9" presetClass="entr" presetSubtype="0" fill="hold" nodeType="withEffect">
                                  <p:stCondLst>
                                    <p:cond delay="0"/>
                                  </p:stCondLst>
                                  <p:childTnLst>
                                    <p:set>
                                      <p:cBhvr>
                                        <p:cTn id="66" dur="1" fill="hold">
                                          <p:stCondLst>
                                            <p:cond delay="0"/>
                                          </p:stCondLst>
                                        </p:cTn>
                                        <p:tgtEl>
                                          <p:spTgt spid="352276"/>
                                        </p:tgtEl>
                                        <p:attrNameLst>
                                          <p:attrName>style.visibility</p:attrName>
                                        </p:attrNameLst>
                                      </p:cBhvr>
                                      <p:to>
                                        <p:strVal val="visible"/>
                                      </p:to>
                                    </p:set>
                                    <p:animEffect transition="in" filter="dissolve">
                                      <p:cBhvr>
                                        <p:cTn id="67" dur="500"/>
                                        <p:tgtEl>
                                          <p:spTgt spid="352276"/>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352435"/>
                                        </p:tgtEl>
                                        <p:attrNameLst>
                                          <p:attrName>style.visibility</p:attrName>
                                        </p:attrNameLst>
                                      </p:cBhvr>
                                      <p:to>
                                        <p:strVal val="visible"/>
                                      </p:to>
                                    </p:set>
                                    <p:animEffect transition="in" filter="wipe(left)">
                                      <p:cBhvr>
                                        <p:cTn id="72" dur="500"/>
                                        <p:tgtEl>
                                          <p:spTgt spid="352435"/>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52459"/>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56" presetClass="entr" presetSubtype="0" fill="hold" grpId="0" nodeType="clickEffect">
                                  <p:stCondLst>
                                    <p:cond delay="0"/>
                                  </p:stCondLst>
                                  <p:iterate type="lt">
                                    <p:tmPct val="10000"/>
                                  </p:iterate>
                                  <p:childTnLst>
                                    <p:set>
                                      <p:cBhvr>
                                        <p:cTn id="80" dur="1" fill="hold">
                                          <p:stCondLst>
                                            <p:cond delay="0"/>
                                          </p:stCondLst>
                                        </p:cTn>
                                        <p:tgtEl>
                                          <p:spTgt spid="352457"/>
                                        </p:tgtEl>
                                        <p:attrNameLst>
                                          <p:attrName>style.visibility</p:attrName>
                                        </p:attrNameLst>
                                      </p:cBhvr>
                                      <p:to>
                                        <p:strVal val="visible"/>
                                      </p:to>
                                    </p:set>
                                    <p:anim by="(-#ppt_w*2)" calcmode="lin" valueType="num">
                                      <p:cBhvr rctx="PPT">
                                        <p:cTn id="81" dur="500" autoRev="1" fill="hold">
                                          <p:stCondLst>
                                            <p:cond delay="0"/>
                                          </p:stCondLst>
                                        </p:cTn>
                                        <p:tgtEl>
                                          <p:spTgt spid="352457"/>
                                        </p:tgtEl>
                                        <p:attrNameLst>
                                          <p:attrName>ppt_w</p:attrName>
                                        </p:attrNameLst>
                                      </p:cBhvr>
                                    </p:anim>
                                    <p:anim by="(#ppt_w*0.50)" calcmode="lin" valueType="num">
                                      <p:cBhvr>
                                        <p:cTn id="82" dur="500" decel="50000" autoRev="1" fill="hold">
                                          <p:stCondLst>
                                            <p:cond delay="0"/>
                                          </p:stCondLst>
                                        </p:cTn>
                                        <p:tgtEl>
                                          <p:spTgt spid="352457"/>
                                        </p:tgtEl>
                                        <p:attrNameLst>
                                          <p:attrName>ppt_x</p:attrName>
                                        </p:attrNameLst>
                                      </p:cBhvr>
                                    </p:anim>
                                    <p:anim from="(-#ppt_h/2)" to="(#ppt_y)" calcmode="lin" valueType="num">
                                      <p:cBhvr>
                                        <p:cTn id="83" dur="1000" fill="hold">
                                          <p:stCondLst>
                                            <p:cond delay="0"/>
                                          </p:stCondLst>
                                        </p:cTn>
                                        <p:tgtEl>
                                          <p:spTgt spid="352457"/>
                                        </p:tgtEl>
                                        <p:attrNameLst>
                                          <p:attrName>ppt_y</p:attrName>
                                        </p:attrNameLst>
                                      </p:cBhvr>
                                    </p:anim>
                                    <p:animRot by="21600000">
                                      <p:cBhvr>
                                        <p:cTn id="84" dur="1000" fill="hold">
                                          <p:stCondLst>
                                            <p:cond delay="0"/>
                                          </p:stCondLst>
                                        </p:cTn>
                                        <p:tgtEl>
                                          <p:spTgt spid="352457"/>
                                        </p:tgtEl>
                                        <p:attrNameLst>
                                          <p:attrName>r</p:attrName>
                                        </p:attrNameLst>
                                      </p:cBhvr>
                                    </p:animRot>
                                  </p:childTnLst>
                                </p:cTn>
                              </p:par>
                            </p:childTnLst>
                          </p:cTn>
                        </p:par>
                      </p:childTnLst>
                    </p:cTn>
                  </p:par>
                  <p:par>
                    <p:cTn id="85" fill="hold">
                      <p:stCondLst>
                        <p:cond delay="indefinite"/>
                      </p:stCondLst>
                      <p:childTnLst>
                        <p:par>
                          <p:cTn id="86" fill="hold">
                            <p:stCondLst>
                              <p:cond delay="0"/>
                            </p:stCondLst>
                            <p:childTnLst>
                              <p:par>
                                <p:cTn id="87" presetID="54" presetClass="entr" presetSubtype="0" accel="100000" fill="hold" nodeType="clickEffect">
                                  <p:stCondLst>
                                    <p:cond delay="0"/>
                                  </p:stCondLst>
                                  <p:childTnLst>
                                    <p:set>
                                      <p:cBhvr>
                                        <p:cTn id="88" dur="1" fill="hold">
                                          <p:stCondLst>
                                            <p:cond delay="0"/>
                                          </p:stCondLst>
                                        </p:cTn>
                                        <p:tgtEl>
                                          <p:spTgt spid="352313"/>
                                        </p:tgtEl>
                                        <p:attrNameLst>
                                          <p:attrName>style.visibility</p:attrName>
                                        </p:attrNameLst>
                                      </p:cBhvr>
                                      <p:to>
                                        <p:strVal val="visible"/>
                                      </p:to>
                                    </p:set>
                                    <p:anim calcmode="lin" valueType="num">
                                      <p:cBhvr>
                                        <p:cTn id="89" dur="500" fill="hold"/>
                                        <p:tgtEl>
                                          <p:spTgt spid="352313"/>
                                        </p:tgtEl>
                                        <p:attrNameLst>
                                          <p:attrName>ppt_w</p:attrName>
                                        </p:attrNameLst>
                                      </p:cBhvr>
                                      <p:tavLst>
                                        <p:tav tm="0">
                                          <p:val>
                                            <p:strVal val="#ppt_w*0.05"/>
                                          </p:val>
                                        </p:tav>
                                        <p:tav tm="100000">
                                          <p:val>
                                            <p:strVal val="#ppt_w"/>
                                          </p:val>
                                        </p:tav>
                                      </p:tavLst>
                                    </p:anim>
                                    <p:anim calcmode="lin" valueType="num">
                                      <p:cBhvr>
                                        <p:cTn id="90" dur="500" fill="hold"/>
                                        <p:tgtEl>
                                          <p:spTgt spid="352313"/>
                                        </p:tgtEl>
                                        <p:attrNameLst>
                                          <p:attrName>ppt_h</p:attrName>
                                        </p:attrNameLst>
                                      </p:cBhvr>
                                      <p:tavLst>
                                        <p:tav tm="0">
                                          <p:val>
                                            <p:strVal val="#ppt_h"/>
                                          </p:val>
                                        </p:tav>
                                        <p:tav tm="100000">
                                          <p:val>
                                            <p:strVal val="#ppt_h"/>
                                          </p:val>
                                        </p:tav>
                                      </p:tavLst>
                                    </p:anim>
                                    <p:anim calcmode="lin" valueType="num">
                                      <p:cBhvr>
                                        <p:cTn id="91" dur="500" fill="hold"/>
                                        <p:tgtEl>
                                          <p:spTgt spid="352313"/>
                                        </p:tgtEl>
                                        <p:attrNameLst>
                                          <p:attrName>ppt_x</p:attrName>
                                        </p:attrNameLst>
                                      </p:cBhvr>
                                      <p:tavLst>
                                        <p:tav tm="0">
                                          <p:val>
                                            <p:strVal val="#ppt_x-.2"/>
                                          </p:val>
                                        </p:tav>
                                        <p:tav tm="100000">
                                          <p:val>
                                            <p:strVal val="#ppt_x"/>
                                          </p:val>
                                        </p:tav>
                                      </p:tavLst>
                                    </p:anim>
                                    <p:anim calcmode="lin" valueType="num">
                                      <p:cBhvr>
                                        <p:cTn id="92" dur="500" fill="hold"/>
                                        <p:tgtEl>
                                          <p:spTgt spid="352313"/>
                                        </p:tgtEl>
                                        <p:attrNameLst>
                                          <p:attrName>ppt_y</p:attrName>
                                        </p:attrNameLst>
                                      </p:cBhvr>
                                      <p:tavLst>
                                        <p:tav tm="0">
                                          <p:val>
                                            <p:strVal val="#ppt_y"/>
                                          </p:val>
                                        </p:tav>
                                        <p:tav tm="100000">
                                          <p:val>
                                            <p:strVal val="#ppt_y"/>
                                          </p:val>
                                        </p:tav>
                                      </p:tavLst>
                                    </p:anim>
                                    <p:animEffect transition="in" filter="fade">
                                      <p:cBhvr>
                                        <p:cTn id="93" dur="500"/>
                                        <p:tgtEl>
                                          <p:spTgt spid="352313"/>
                                        </p:tgtEl>
                                      </p:cBhvr>
                                    </p:animEffect>
                                  </p:childTnLst>
                                </p:cTn>
                              </p:par>
                              <p:par>
                                <p:cTn id="94" presetID="1" presetClass="entr" presetSubtype="0" fill="hold" nodeType="withEffect">
                                  <p:stCondLst>
                                    <p:cond delay="0"/>
                                  </p:stCondLst>
                                  <p:childTnLst>
                                    <p:set>
                                      <p:cBhvr>
                                        <p:cTn id="95" dur="1" fill="hold">
                                          <p:stCondLst>
                                            <p:cond delay="0"/>
                                          </p:stCondLst>
                                        </p:cTn>
                                        <p:tgtEl>
                                          <p:spTgt spid="352310"/>
                                        </p:tgtEl>
                                        <p:attrNameLst>
                                          <p:attrName>style.visibility</p:attrName>
                                        </p:attrNameLst>
                                      </p:cBhvr>
                                      <p:to>
                                        <p:strVal val="visible"/>
                                      </p:to>
                                    </p:set>
                                  </p:childTnLst>
                                </p:cTn>
                              </p:par>
                            </p:childTnLst>
                          </p:cTn>
                        </p:par>
                      </p:childTnLst>
                    </p:cTn>
                  </p:par>
                  <p:par>
                    <p:cTn id="96" fill="hold">
                      <p:stCondLst>
                        <p:cond delay="indefinite"/>
                      </p:stCondLst>
                      <p:childTnLst>
                        <p:par>
                          <p:cTn id="97" fill="hold">
                            <p:stCondLst>
                              <p:cond delay="0"/>
                            </p:stCondLst>
                            <p:childTnLst>
                              <p:par>
                                <p:cTn id="98" presetID="1" presetClass="exit" presetSubtype="0" fill="hold" nodeType="clickEffect">
                                  <p:stCondLst>
                                    <p:cond delay="0"/>
                                  </p:stCondLst>
                                  <p:childTnLst>
                                    <p:set>
                                      <p:cBhvr>
                                        <p:cTn id="99" dur="1" fill="hold">
                                          <p:stCondLst>
                                            <p:cond delay="0"/>
                                          </p:stCondLst>
                                        </p:cTn>
                                        <p:tgtEl>
                                          <p:spTgt spid="352313"/>
                                        </p:tgtEl>
                                        <p:attrNameLst>
                                          <p:attrName>style.visibility</p:attrName>
                                        </p:attrNameLst>
                                      </p:cBhvr>
                                      <p:to>
                                        <p:strVal val="hidden"/>
                                      </p:to>
                                    </p:set>
                                  </p:childTnLst>
                                </p:cTn>
                              </p:par>
                              <p:par>
                                <p:cTn id="100" presetID="9" presetClass="entr" presetSubtype="0" fill="hold" nodeType="withEffect">
                                  <p:stCondLst>
                                    <p:cond delay="0"/>
                                  </p:stCondLst>
                                  <p:childTnLst>
                                    <p:set>
                                      <p:cBhvr>
                                        <p:cTn id="101" dur="1" fill="hold">
                                          <p:stCondLst>
                                            <p:cond delay="0"/>
                                          </p:stCondLst>
                                        </p:cTn>
                                        <p:tgtEl>
                                          <p:spTgt spid="352328"/>
                                        </p:tgtEl>
                                        <p:attrNameLst>
                                          <p:attrName>style.visibility</p:attrName>
                                        </p:attrNameLst>
                                      </p:cBhvr>
                                      <p:to>
                                        <p:strVal val="visible"/>
                                      </p:to>
                                    </p:set>
                                    <p:animEffect transition="in" filter="dissolve">
                                      <p:cBhvr>
                                        <p:cTn id="102" dur="500"/>
                                        <p:tgtEl>
                                          <p:spTgt spid="352328"/>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52419"/>
                                        </p:tgtEl>
                                        <p:attrNameLst>
                                          <p:attrName>style.visibility</p:attrName>
                                        </p:attrNameLst>
                                      </p:cBhvr>
                                      <p:to>
                                        <p:strVal val="visible"/>
                                      </p:to>
                                    </p:set>
                                    <p:animEffect transition="in" filter="wipe(left)">
                                      <p:cBhvr>
                                        <p:cTn id="107" dur="500"/>
                                        <p:tgtEl>
                                          <p:spTgt spid="352419"/>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352460"/>
                                        </p:tgtEl>
                                        <p:attrNameLst>
                                          <p:attrName>style.visibility</p:attrName>
                                        </p:attrNameLst>
                                      </p:cBhvr>
                                      <p:to>
                                        <p:strVal val="visible"/>
                                      </p:to>
                                    </p:set>
                                  </p:childTnLst>
                                </p:cTn>
                              </p:par>
                            </p:childTnLst>
                          </p:cTn>
                        </p:par>
                      </p:childTnLst>
                    </p:cTn>
                  </p:par>
                  <p:par>
                    <p:cTn id="112" fill="hold">
                      <p:stCondLst>
                        <p:cond delay="indefinite"/>
                      </p:stCondLst>
                      <p:childTnLst>
                        <p:par>
                          <p:cTn id="113" fill="hold">
                            <p:stCondLst>
                              <p:cond delay="0"/>
                            </p:stCondLst>
                            <p:childTnLst>
                              <p:par>
                                <p:cTn id="114" presetID="54" presetClass="entr" presetSubtype="0" accel="100000" fill="hold" nodeType="clickEffect">
                                  <p:stCondLst>
                                    <p:cond delay="0"/>
                                  </p:stCondLst>
                                  <p:childTnLst>
                                    <p:set>
                                      <p:cBhvr>
                                        <p:cTn id="115" dur="1" fill="hold">
                                          <p:stCondLst>
                                            <p:cond delay="0"/>
                                          </p:stCondLst>
                                        </p:cTn>
                                        <p:tgtEl>
                                          <p:spTgt spid="352354"/>
                                        </p:tgtEl>
                                        <p:attrNameLst>
                                          <p:attrName>style.visibility</p:attrName>
                                        </p:attrNameLst>
                                      </p:cBhvr>
                                      <p:to>
                                        <p:strVal val="visible"/>
                                      </p:to>
                                    </p:set>
                                    <p:anim calcmode="lin" valueType="num">
                                      <p:cBhvr>
                                        <p:cTn id="116" dur="500" fill="hold"/>
                                        <p:tgtEl>
                                          <p:spTgt spid="352354"/>
                                        </p:tgtEl>
                                        <p:attrNameLst>
                                          <p:attrName>ppt_w</p:attrName>
                                        </p:attrNameLst>
                                      </p:cBhvr>
                                      <p:tavLst>
                                        <p:tav tm="0">
                                          <p:val>
                                            <p:strVal val="#ppt_w*0.05"/>
                                          </p:val>
                                        </p:tav>
                                        <p:tav tm="100000">
                                          <p:val>
                                            <p:strVal val="#ppt_w"/>
                                          </p:val>
                                        </p:tav>
                                      </p:tavLst>
                                    </p:anim>
                                    <p:anim calcmode="lin" valueType="num">
                                      <p:cBhvr>
                                        <p:cTn id="117" dur="500" fill="hold"/>
                                        <p:tgtEl>
                                          <p:spTgt spid="352354"/>
                                        </p:tgtEl>
                                        <p:attrNameLst>
                                          <p:attrName>ppt_h</p:attrName>
                                        </p:attrNameLst>
                                      </p:cBhvr>
                                      <p:tavLst>
                                        <p:tav tm="0">
                                          <p:val>
                                            <p:strVal val="#ppt_h"/>
                                          </p:val>
                                        </p:tav>
                                        <p:tav tm="100000">
                                          <p:val>
                                            <p:strVal val="#ppt_h"/>
                                          </p:val>
                                        </p:tav>
                                      </p:tavLst>
                                    </p:anim>
                                    <p:anim calcmode="lin" valueType="num">
                                      <p:cBhvr>
                                        <p:cTn id="118" dur="500" fill="hold"/>
                                        <p:tgtEl>
                                          <p:spTgt spid="352354"/>
                                        </p:tgtEl>
                                        <p:attrNameLst>
                                          <p:attrName>ppt_x</p:attrName>
                                        </p:attrNameLst>
                                      </p:cBhvr>
                                      <p:tavLst>
                                        <p:tav tm="0">
                                          <p:val>
                                            <p:strVal val="#ppt_x-.2"/>
                                          </p:val>
                                        </p:tav>
                                        <p:tav tm="100000">
                                          <p:val>
                                            <p:strVal val="#ppt_x"/>
                                          </p:val>
                                        </p:tav>
                                      </p:tavLst>
                                    </p:anim>
                                    <p:anim calcmode="lin" valueType="num">
                                      <p:cBhvr>
                                        <p:cTn id="119" dur="500" fill="hold"/>
                                        <p:tgtEl>
                                          <p:spTgt spid="352354"/>
                                        </p:tgtEl>
                                        <p:attrNameLst>
                                          <p:attrName>ppt_y</p:attrName>
                                        </p:attrNameLst>
                                      </p:cBhvr>
                                      <p:tavLst>
                                        <p:tav tm="0">
                                          <p:val>
                                            <p:strVal val="#ppt_y"/>
                                          </p:val>
                                        </p:tav>
                                        <p:tav tm="100000">
                                          <p:val>
                                            <p:strVal val="#ppt_y"/>
                                          </p:val>
                                        </p:tav>
                                      </p:tavLst>
                                    </p:anim>
                                    <p:animEffect transition="in" filter="fade">
                                      <p:cBhvr>
                                        <p:cTn id="120" dur="500"/>
                                        <p:tgtEl>
                                          <p:spTgt spid="352354"/>
                                        </p:tgtEl>
                                      </p:cBhvr>
                                    </p:animEffect>
                                  </p:childTnLst>
                                </p:cTn>
                              </p:par>
                              <p:par>
                                <p:cTn id="121" presetID="1" presetClass="entr" presetSubtype="0" fill="hold" nodeType="withEffect">
                                  <p:stCondLst>
                                    <p:cond delay="0"/>
                                  </p:stCondLst>
                                  <p:childTnLst>
                                    <p:set>
                                      <p:cBhvr>
                                        <p:cTn id="122" dur="1" fill="hold">
                                          <p:stCondLst>
                                            <p:cond delay="0"/>
                                          </p:stCondLst>
                                        </p:cTn>
                                        <p:tgtEl>
                                          <p:spTgt spid="352351"/>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xit" presetSubtype="0" fill="hold" nodeType="clickEffect">
                                  <p:stCondLst>
                                    <p:cond delay="0"/>
                                  </p:stCondLst>
                                  <p:childTnLst>
                                    <p:set>
                                      <p:cBhvr>
                                        <p:cTn id="126" dur="1" fill="hold">
                                          <p:stCondLst>
                                            <p:cond delay="0"/>
                                          </p:stCondLst>
                                        </p:cTn>
                                        <p:tgtEl>
                                          <p:spTgt spid="352354"/>
                                        </p:tgtEl>
                                        <p:attrNameLst>
                                          <p:attrName>style.visibility</p:attrName>
                                        </p:attrNameLst>
                                      </p:cBhvr>
                                      <p:to>
                                        <p:strVal val="hidden"/>
                                      </p:to>
                                    </p:set>
                                  </p:childTnLst>
                                </p:cTn>
                              </p:par>
                              <p:par>
                                <p:cTn id="127" presetID="9" presetClass="entr" presetSubtype="0" fill="hold" nodeType="withEffect">
                                  <p:stCondLst>
                                    <p:cond delay="0"/>
                                  </p:stCondLst>
                                  <p:childTnLst>
                                    <p:set>
                                      <p:cBhvr>
                                        <p:cTn id="128" dur="1" fill="hold">
                                          <p:stCondLst>
                                            <p:cond delay="0"/>
                                          </p:stCondLst>
                                        </p:cTn>
                                        <p:tgtEl>
                                          <p:spTgt spid="352369"/>
                                        </p:tgtEl>
                                        <p:attrNameLst>
                                          <p:attrName>style.visibility</p:attrName>
                                        </p:attrNameLst>
                                      </p:cBhvr>
                                      <p:to>
                                        <p:strVal val="visible"/>
                                      </p:to>
                                    </p:set>
                                    <p:animEffect transition="in" filter="dissolve">
                                      <p:cBhvr>
                                        <p:cTn id="129" dur="500"/>
                                        <p:tgtEl>
                                          <p:spTgt spid="352369"/>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nodeType="clickEffect">
                                  <p:stCondLst>
                                    <p:cond delay="0"/>
                                  </p:stCondLst>
                                  <p:childTnLst>
                                    <p:set>
                                      <p:cBhvr>
                                        <p:cTn id="133" dur="1" fill="hold">
                                          <p:stCondLst>
                                            <p:cond delay="0"/>
                                          </p:stCondLst>
                                        </p:cTn>
                                        <p:tgtEl>
                                          <p:spTgt spid="352403"/>
                                        </p:tgtEl>
                                        <p:attrNameLst>
                                          <p:attrName>style.visibility</p:attrName>
                                        </p:attrNameLst>
                                      </p:cBhvr>
                                      <p:to>
                                        <p:strVal val="visible"/>
                                      </p:to>
                                    </p:set>
                                    <p:animEffect transition="in" filter="wipe(left)">
                                      <p:cBhvr>
                                        <p:cTn id="134" dur="500"/>
                                        <p:tgtEl>
                                          <p:spTgt spid="352403"/>
                                        </p:tgtEl>
                                      </p:cBhvr>
                                    </p:animEffect>
                                  </p:childTnLst>
                                </p:cTn>
                              </p:par>
                            </p:childTnLst>
                          </p:cTn>
                        </p:par>
                      </p:childTnLst>
                    </p:cTn>
                  </p:par>
                  <p:par>
                    <p:cTn id="135" fill="hold">
                      <p:stCondLst>
                        <p:cond delay="indefinite"/>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52461"/>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35" presetClass="entr" presetSubtype="0" fill="hold" grpId="0" nodeType="clickEffect">
                                  <p:stCondLst>
                                    <p:cond delay="0"/>
                                  </p:stCondLst>
                                  <p:childTnLst>
                                    <p:set>
                                      <p:cBhvr>
                                        <p:cTn id="142" dur="1" fill="hold">
                                          <p:stCondLst>
                                            <p:cond delay="0"/>
                                          </p:stCondLst>
                                        </p:cTn>
                                        <p:tgtEl>
                                          <p:spTgt spid="352451"/>
                                        </p:tgtEl>
                                        <p:attrNameLst>
                                          <p:attrName>style.visibility</p:attrName>
                                        </p:attrNameLst>
                                      </p:cBhvr>
                                      <p:to>
                                        <p:strVal val="visible"/>
                                      </p:to>
                                    </p:set>
                                    <p:animEffect transition="in" filter="fade">
                                      <p:cBhvr>
                                        <p:cTn id="143" dur="2000"/>
                                        <p:tgtEl>
                                          <p:spTgt spid="352451"/>
                                        </p:tgtEl>
                                      </p:cBhvr>
                                    </p:animEffect>
                                    <p:anim calcmode="lin" valueType="num">
                                      <p:cBhvr>
                                        <p:cTn id="144" dur="2000" fill="hold"/>
                                        <p:tgtEl>
                                          <p:spTgt spid="352451"/>
                                        </p:tgtEl>
                                        <p:attrNameLst>
                                          <p:attrName>style.rotation</p:attrName>
                                        </p:attrNameLst>
                                      </p:cBhvr>
                                      <p:tavLst>
                                        <p:tav tm="0">
                                          <p:val>
                                            <p:fltVal val="720"/>
                                          </p:val>
                                        </p:tav>
                                        <p:tav tm="100000">
                                          <p:val>
                                            <p:fltVal val="0"/>
                                          </p:val>
                                        </p:tav>
                                      </p:tavLst>
                                    </p:anim>
                                    <p:anim calcmode="lin" valueType="num">
                                      <p:cBhvr>
                                        <p:cTn id="145" dur="2000" fill="hold"/>
                                        <p:tgtEl>
                                          <p:spTgt spid="352451"/>
                                        </p:tgtEl>
                                        <p:attrNameLst>
                                          <p:attrName>ppt_h</p:attrName>
                                        </p:attrNameLst>
                                      </p:cBhvr>
                                      <p:tavLst>
                                        <p:tav tm="0">
                                          <p:val>
                                            <p:fltVal val="0"/>
                                          </p:val>
                                        </p:tav>
                                        <p:tav tm="100000">
                                          <p:val>
                                            <p:strVal val="#ppt_h"/>
                                          </p:val>
                                        </p:tav>
                                      </p:tavLst>
                                    </p:anim>
                                    <p:anim calcmode="lin" valueType="num">
                                      <p:cBhvr>
                                        <p:cTn id="146" dur="2000" fill="hold"/>
                                        <p:tgtEl>
                                          <p:spTgt spid="352451"/>
                                        </p:tgtEl>
                                        <p:attrNameLst>
                                          <p:attrName>ppt_w</p:attrName>
                                        </p:attrNameLst>
                                      </p:cBhvr>
                                      <p:tavLst>
                                        <p:tav tm="0">
                                          <p:val>
                                            <p:fltVal val="0"/>
                                          </p:val>
                                        </p:tav>
                                        <p:tav tm="100000">
                                          <p:val>
                                            <p:strVal val="#ppt_w"/>
                                          </p:val>
                                        </p:tav>
                                      </p:tavLst>
                                    </p:anim>
                                  </p:childTnLst>
                                </p:cTn>
                              </p:par>
                            </p:childTnLst>
                          </p:cTn>
                        </p:par>
                      </p:childTnLst>
                    </p:cTn>
                  </p:par>
                  <p:par>
                    <p:cTn id="147" fill="hold">
                      <p:stCondLst>
                        <p:cond delay="indefinite"/>
                      </p:stCondLst>
                      <p:childTnLst>
                        <p:par>
                          <p:cTn id="148" fill="hold">
                            <p:stCondLst>
                              <p:cond delay="0"/>
                            </p:stCondLst>
                            <p:childTnLst>
                              <p:par>
                                <p:cTn id="149" presetID="35" presetClass="entr" presetSubtype="0" fill="hold" grpId="0" nodeType="clickEffect">
                                  <p:stCondLst>
                                    <p:cond delay="0"/>
                                  </p:stCondLst>
                                  <p:childTnLst>
                                    <p:set>
                                      <p:cBhvr>
                                        <p:cTn id="150" dur="1" fill="hold">
                                          <p:stCondLst>
                                            <p:cond delay="0"/>
                                          </p:stCondLst>
                                        </p:cTn>
                                        <p:tgtEl>
                                          <p:spTgt spid="352452"/>
                                        </p:tgtEl>
                                        <p:attrNameLst>
                                          <p:attrName>style.visibility</p:attrName>
                                        </p:attrNameLst>
                                      </p:cBhvr>
                                      <p:to>
                                        <p:strVal val="visible"/>
                                      </p:to>
                                    </p:set>
                                    <p:animEffect transition="in" filter="fade">
                                      <p:cBhvr>
                                        <p:cTn id="151" dur="2000"/>
                                        <p:tgtEl>
                                          <p:spTgt spid="352452"/>
                                        </p:tgtEl>
                                      </p:cBhvr>
                                    </p:animEffect>
                                    <p:anim calcmode="lin" valueType="num">
                                      <p:cBhvr>
                                        <p:cTn id="152" dur="2000" fill="hold"/>
                                        <p:tgtEl>
                                          <p:spTgt spid="352452"/>
                                        </p:tgtEl>
                                        <p:attrNameLst>
                                          <p:attrName>style.rotation</p:attrName>
                                        </p:attrNameLst>
                                      </p:cBhvr>
                                      <p:tavLst>
                                        <p:tav tm="0">
                                          <p:val>
                                            <p:fltVal val="720"/>
                                          </p:val>
                                        </p:tav>
                                        <p:tav tm="100000">
                                          <p:val>
                                            <p:fltVal val="0"/>
                                          </p:val>
                                        </p:tav>
                                      </p:tavLst>
                                    </p:anim>
                                    <p:anim calcmode="lin" valueType="num">
                                      <p:cBhvr>
                                        <p:cTn id="153" dur="2000" fill="hold"/>
                                        <p:tgtEl>
                                          <p:spTgt spid="352452"/>
                                        </p:tgtEl>
                                        <p:attrNameLst>
                                          <p:attrName>ppt_h</p:attrName>
                                        </p:attrNameLst>
                                      </p:cBhvr>
                                      <p:tavLst>
                                        <p:tav tm="0">
                                          <p:val>
                                            <p:fltVal val="0"/>
                                          </p:val>
                                        </p:tav>
                                        <p:tav tm="100000">
                                          <p:val>
                                            <p:strVal val="#ppt_h"/>
                                          </p:val>
                                        </p:tav>
                                      </p:tavLst>
                                    </p:anim>
                                    <p:anim calcmode="lin" valueType="num">
                                      <p:cBhvr>
                                        <p:cTn id="154" dur="2000" fill="hold"/>
                                        <p:tgtEl>
                                          <p:spTgt spid="352452"/>
                                        </p:tgtEl>
                                        <p:attrNameLst>
                                          <p:attrName>ppt_w</p:attrName>
                                        </p:attrNameLst>
                                      </p:cBhvr>
                                      <p:tavLst>
                                        <p:tav tm="0">
                                          <p:val>
                                            <p:fltVal val="0"/>
                                          </p:val>
                                        </p:tav>
                                        <p:tav tm="100000">
                                          <p:val>
                                            <p:strVal val="#ppt_w"/>
                                          </p:val>
                                        </p:tav>
                                      </p:tavLst>
                                    </p:anim>
                                  </p:childTnLst>
                                </p:cTn>
                              </p:par>
                            </p:childTnLst>
                          </p:cTn>
                        </p:par>
                      </p:childTnLst>
                    </p:cTn>
                  </p:par>
                  <p:par>
                    <p:cTn id="155" fill="hold">
                      <p:stCondLst>
                        <p:cond delay="indefinite"/>
                      </p:stCondLst>
                      <p:childTnLst>
                        <p:par>
                          <p:cTn id="156" fill="hold">
                            <p:stCondLst>
                              <p:cond delay="0"/>
                            </p:stCondLst>
                            <p:childTnLst>
                              <p:par>
                                <p:cTn id="157" presetID="35" presetClass="entr" presetSubtype="0" fill="hold" grpId="0" nodeType="clickEffect">
                                  <p:stCondLst>
                                    <p:cond delay="0"/>
                                  </p:stCondLst>
                                  <p:childTnLst>
                                    <p:set>
                                      <p:cBhvr>
                                        <p:cTn id="158" dur="1" fill="hold">
                                          <p:stCondLst>
                                            <p:cond delay="0"/>
                                          </p:stCondLst>
                                        </p:cTn>
                                        <p:tgtEl>
                                          <p:spTgt spid="352453"/>
                                        </p:tgtEl>
                                        <p:attrNameLst>
                                          <p:attrName>style.visibility</p:attrName>
                                        </p:attrNameLst>
                                      </p:cBhvr>
                                      <p:to>
                                        <p:strVal val="visible"/>
                                      </p:to>
                                    </p:set>
                                    <p:animEffect transition="in" filter="fade">
                                      <p:cBhvr>
                                        <p:cTn id="159" dur="2000"/>
                                        <p:tgtEl>
                                          <p:spTgt spid="352453"/>
                                        </p:tgtEl>
                                      </p:cBhvr>
                                    </p:animEffect>
                                    <p:anim calcmode="lin" valueType="num">
                                      <p:cBhvr>
                                        <p:cTn id="160" dur="2000" fill="hold"/>
                                        <p:tgtEl>
                                          <p:spTgt spid="352453"/>
                                        </p:tgtEl>
                                        <p:attrNameLst>
                                          <p:attrName>style.rotation</p:attrName>
                                        </p:attrNameLst>
                                      </p:cBhvr>
                                      <p:tavLst>
                                        <p:tav tm="0">
                                          <p:val>
                                            <p:fltVal val="720"/>
                                          </p:val>
                                        </p:tav>
                                        <p:tav tm="100000">
                                          <p:val>
                                            <p:fltVal val="0"/>
                                          </p:val>
                                        </p:tav>
                                      </p:tavLst>
                                    </p:anim>
                                    <p:anim calcmode="lin" valueType="num">
                                      <p:cBhvr>
                                        <p:cTn id="161" dur="2000" fill="hold"/>
                                        <p:tgtEl>
                                          <p:spTgt spid="352453"/>
                                        </p:tgtEl>
                                        <p:attrNameLst>
                                          <p:attrName>ppt_h</p:attrName>
                                        </p:attrNameLst>
                                      </p:cBhvr>
                                      <p:tavLst>
                                        <p:tav tm="0">
                                          <p:val>
                                            <p:fltVal val="0"/>
                                          </p:val>
                                        </p:tav>
                                        <p:tav tm="100000">
                                          <p:val>
                                            <p:strVal val="#ppt_h"/>
                                          </p:val>
                                        </p:tav>
                                      </p:tavLst>
                                    </p:anim>
                                    <p:anim calcmode="lin" valueType="num">
                                      <p:cBhvr>
                                        <p:cTn id="162" dur="2000" fill="hold"/>
                                        <p:tgtEl>
                                          <p:spTgt spid="352453"/>
                                        </p:tgtEl>
                                        <p:attrNameLst>
                                          <p:attrName>ppt_w</p:attrName>
                                        </p:attrNameLst>
                                      </p:cBhvr>
                                      <p:tavLst>
                                        <p:tav tm="0">
                                          <p:val>
                                            <p:fltVal val="0"/>
                                          </p:val>
                                        </p:tav>
                                        <p:tav tm="100000">
                                          <p:val>
                                            <p:strVal val="#ppt_w"/>
                                          </p:val>
                                        </p:tav>
                                      </p:tavLst>
                                    </p:anim>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grpId="0" nodeType="clickEffect">
                                  <p:stCondLst>
                                    <p:cond delay="0"/>
                                  </p:stCondLst>
                                  <p:childTnLst>
                                    <p:set>
                                      <p:cBhvr>
                                        <p:cTn id="166" dur="1" fill="hold">
                                          <p:stCondLst>
                                            <p:cond delay="0"/>
                                          </p:stCondLst>
                                        </p:cTn>
                                        <p:tgtEl>
                                          <p:spTgt spid="352454"/>
                                        </p:tgtEl>
                                        <p:attrNameLst>
                                          <p:attrName>style.visibility</p:attrName>
                                        </p:attrNameLst>
                                      </p:cBhvr>
                                      <p:to>
                                        <p:strVal val="visible"/>
                                      </p:to>
                                    </p:set>
                                    <p:animEffect transition="in" filter="fade">
                                      <p:cBhvr>
                                        <p:cTn id="167" dur="2000"/>
                                        <p:tgtEl>
                                          <p:spTgt spid="352454"/>
                                        </p:tgtEl>
                                      </p:cBhvr>
                                    </p:animEffect>
                                  </p:childTnLst>
                                </p:cTn>
                              </p:par>
                            </p:childTnLst>
                          </p:cTn>
                        </p:par>
                      </p:childTnLst>
                    </p:cTn>
                  </p:par>
                  <p:par>
                    <p:cTn id="168" fill="hold">
                      <p:stCondLst>
                        <p:cond delay="indefinite"/>
                      </p:stCondLst>
                      <p:childTnLst>
                        <p:par>
                          <p:cTn id="169" fill="hold">
                            <p:stCondLst>
                              <p:cond delay="0"/>
                            </p:stCondLst>
                            <p:childTnLst>
                              <p:par>
                                <p:cTn id="170" presetID="10" presetClass="entr" presetSubtype="0" fill="hold" grpId="0" nodeType="clickEffect">
                                  <p:stCondLst>
                                    <p:cond delay="0"/>
                                  </p:stCondLst>
                                  <p:childTnLst>
                                    <p:set>
                                      <p:cBhvr>
                                        <p:cTn id="171" dur="1" fill="hold">
                                          <p:stCondLst>
                                            <p:cond delay="0"/>
                                          </p:stCondLst>
                                        </p:cTn>
                                        <p:tgtEl>
                                          <p:spTgt spid="352455"/>
                                        </p:tgtEl>
                                        <p:attrNameLst>
                                          <p:attrName>style.visibility</p:attrName>
                                        </p:attrNameLst>
                                      </p:cBhvr>
                                      <p:to>
                                        <p:strVal val="visible"/>
                                      </p:to>
                                    </p:set>
                                    <p:animEffect transition="in" filter="fade">
                                      <p:cBhvr>
                                        <p:cTn id="172" dur="2000"/>
                                        <p:tgtEl>
                                          <p:spTgt spid="352455"/>
                                        </p:tgtEl>
                                      </p:cBhvr>
                                    </p:animEffect>
                                  </p:childTnLst>
                                </p:cTn>
                              </p:par>
                            </p:childTnLst>
                          </p:cTn>
                        </p:par>
                      </p:childTnLst>
                    </p:cTn>
                  </p:par>
                  <p:par>
                    <p:cTn id="173" fill="hold">
                      <p:stCondLst>
                        <p:cond delay="indefinite"/>
                      </p:stCondLst>
                      <p:childTnLst>
                        <p:par>
                          <p:cTn id="174" fill="hold">
                            <p:stCondLst>
                              <p:cond delay="0"/>
                            </p:stCondLst>
                            <p:childTnLst>
                              <p:par>
                                <p:cTn id="175" presetID="10" presetClass="entr" presetSubtype="0" fill="hold" grpId="0" nodeType="clickEffect">
                                  <p:stCondLst>
                                    <p:cond delay="0"/>
                                  </p:stCondLst>
                                  <p:childTnLst>
                                    <p:set>
                                      <p:cBhvr>
                                        <p:cTn id="176" dur="1" fill="hold">
                                          <p:stCondLst>
                                            <p:cond delay="0"/>
                                          </p:stCondLst>
                                        </p:cTn>
                                        <p:tgtEl>
                                          <p:spTgt spid="352456"/>
                                        </p:tgtEl>
                                        <p:attrNameLst>
                                          <p:attrName>style.visibility</p:attrName>
                                        </p:attrNameLst>
                                      </p:cBhvr>
                                      <p:to>
                                        <p:strVal val="visible"/>
                                      </p:to>
                                    </p:set>
                                    <p:animEffect transition="in" filter="fade">
                                      <p:cBhvr>
                                        <p:cTn id="177" dur="2000"/>
                                        <p:tgtEl>
                                          <p:spTgt spid="352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387" grpId="0"/>
      <p:bldP spid="352397" grpId="0"/>
      <p:bldP spid="352451" grpId="0"/>
      <p:bldP spid="352452" grpId="0"/>
      <p:bldP spid="352453" grpId="0"/>
      <p:bldP spid="352454" grpId="0" animBg="1"/>
      <p:bldP spid="352455" grpId="0" animBg="1"/>
      <p:bldP spid="352456" grpId="0" animBg="1"/>
      <p:bldP spid="352457" grpId="0"/>
      <p:bldP spid="352458" grpId="0"/>
      <p:bldP spid="352459" grpId="0"/>
      <p:bldP spid="352460" grpId="0"/>
      <p:bldP spid="352461"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4306" name="Group 2"/>
          <p:cNvGrpSpPr>
            <a:grpSpLocks/>
          </p:cNvGrpSpPr>
          <p:nvPr/>
        </p:nvGrpSpPr>
        <p:grpSpPr bwMode="auto">
          <a:xfrm>
            <a:off x="2682875" y="2452688"/>
            <a:ext cx="2289175" cy="519112"/>
            <a:chOff x="3322" y="2304"/>
            <a:chExt cx="1442" cy="327"/>
          </a:xfrm>
        </p:grpSpPr>
        <p:sp>
          <p:nvSpPr>
            <p:cNvPr id="354307" name="Rectangle 3"/>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1+</a:t>
              </a:r>
              <a:endParaRPr lang="en-US" sz="2800">
                <a:solidFill>
                  <a:schemeClr val="hlink"/>
                </a:solidFill>
              </a:endParaRPr>
            </a:p>
          </p:txBody>
        </p:sp>
        <p:sp>
          <p:nvSpPr>
            <p:cNvPr id="354308" name="Rectangle 4"/>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p>
          </p:txBody>
        </p:sp>
      </p:grpSp>
      <p:grpSp>
        <p:nvGrpSpPr>
          <p:cNvPr id="354309" name="Group 5"/>
          <p:cNvGrpSpPr>
            <a:grpSpLocks/>
          </p:cNvGrpSpPr>
          <p:nvPr/>
        </p:nvGrpSpPr>
        <p:grpSpPr bwMode="auto">
          <a:xfrm>
            <a:off x="2362200" y="1462088"/>
            <a:ext cx="2667000" cy="1066800"/>
            <a:chOff x="3168" y="2592"/>
            <a:chExt cx="1680" cy="672"/>
          </a:xfrm>
        </p:grpSpPr>
        <p:grpSp>
          <p:nvGrpSpPr>
            <p:cNvPr id="354310" name="Group 6"/>
            <p:cNvGrpSpPr>
              <a:grpSpLocks/>
            </p:cNvGrpSpPr>
            <p:nvPr/>
          </p:nvGrpSpPr>
          <p:grpSpPr bwMode="auto">
            <a:xfrm>
              <a:off x="3168" y="2592"/>
              <a:ext cx="751" cy="672"/>
              <a:chOff x="3168" y="2592"/>
              <a:chExt cx="751" cy="672"/>
            </a:xfrm>
          </p:grpSpPr>
          <p:sp>
            <p:nvSpPr>
              <p:cNvPr id="354311" name="Text Box 7"/>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3e</a:t>
                </a:r>
                <a:r>
                  <a:rPr lang="en-US" sz="900" baseline="30000"/>
                  <a:t>-</a:t>
                </a:r>
              </a:p>
            </p:txBody>
          </p:sp>
          <p:sp>
            <p:nvSpPr>
              <p:cNvPr id="354312" name="Oval 8"/>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13" name="Text Box 9"/>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14" name="Oval 10"/>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15" name="Rectangle 11"/>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16" name="Oval 12"/>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4317" name="Group 13"/>
            <p:cNvGrpSpPr>
              <a:grpSpLocks/>
            </p:cNvGrpSpPr>
            <p:nvPr/>
          </p:nvGrpSpPr>
          <p:grpSpPr bwMode="auto">
            <a:xfrm>
              <a:off x="4097" y="2592"/>
              <a:ext cx="751" cy="672"/>
              <a:chOff x="3168" y="2592"/>
              <a:chExt cx="751" cy="672"/>
            </a:xfrm>
          </p:grpSpPr>
          <p:sp>
            <p:nvSpPr>
              <p:cNvPr id="354318" name="Text Box 14"/>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19" name="Oval 15"/>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20" name="Text Box 16"/>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21" name="Oval 17"/>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22" name="Rectangle 18"/>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23" name="Oval 19"/>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4324" name="Group 20"/>
          <p:cNvGrpSpPr>
            <a:grpSpLocks/>
          </p:cNvGrpSpPr>
          <p:nvPr/>
        </p:nvGrpSpPr>
        <p:grpSpPr bwMode="auto">
          <a:xfrm>
            <a:off x="5410200" y="1385888"/>
            <a:ext cx="1371600" cy="1371600"/>
            <a:chOff x="3408" y="873"/>
            <a:chExt cx="864" cy="864"/>
          </a:xfrm>
        </p:grpSpPr>
        <p:sp>
          <p:nvSpPr>
            <p:cNvPr id="354325" name="Oval 21"/>
            <p:cNvSpPr>
              <a:spLocks noChangeArrowheads="1"/>
            </p:cNvSpPr>
            <p:nvPr/>
          </p:nvSpPr>
          <p:spPr bwMode="auto">
            <a:xfrm>
              <a:off x="3678" y="1131"/>
              <a:ext cx="345" cy="344"/>
            </a:xfrm>
            <a:prstGeom prst="ellipse">
              <a:avLst/>
            </a:prstGeom>
            <a:noFill/>
            <a:ln w="9525">
              <a:solidFill>
                <a:schemeClr val="tx1"/>
              </a:solidFill>
              <a:round/>
              <a:headEnd/>
              <a:tailEnd/>
            </a:ln>
            <a:effectLst/>
          </p:spPr>
          <p:txBody>
            <a:bodyPr wrap="none" anchor="ctr"/>
            <a:lstStyle/>
            <a:p>
              <a:endParaRPr lang="en-US"/>
            </a:p>
          </p:txBody>
        </p:sp>
        <p:sp>
          <p:nvSpPr>
            <p:cNvPr id="354326" name="Oval 22"/>
            <p:cNvSpPr>
              <a:spLocks noChangeAspect="1" noChangeArrowheads="1"/>
            </p:cNvSpPr>
            <p:nvPr/>
          </p:nvSpPr>
          <p:spPr bwMode="auto">
            <a:xfrm>
              <a:off x="3592" y="1045"/>
              <a:ext cx="517" cy="516"/>
            </a:xfrm>
            <a:prstGeom prst="ellipse">
              <a:avLst/>
            </a:prstGeom>
            <a:noFill/>
            <a:ln w="9525">
              <a:solidFill>
                <a:schemeClr val="tx1"/>
              </a:solidFill>
              <a:round/>
              <a:headEnd/>
              <a:tailEnd/>
            </a:ln>
            <a:effectLst/>
          </p:spPr>
          <p:txBody>
            <a:bodyPr wrap="none" anchor="ctr"/>
            <a:lstStyle/>
            <a:p>
              <a:endParaRPr lang="en-US"/>
            </a:p>
          </p:txBody>
        </p:sp>
        <p:sp>
          <p:nvSpPr>
            <p:cNvPr id="354327" name="Oval 23"/>
            <p:cNvSpPr>
              <a:spLocks noChangeAspect="1" noChangeArrowheads="1"/>
            </p:cNvSpPr>
            <p:nvPr/>
          </p:nvSpPr>
          <p:spPr bwMode="auto">
            <a:xfrm>
              <a:off x="3506" y="959"/>
              <a:ext cx="692" cy="692"/>
            </a:xfrm>
            <a:prstGeom prst="ellipse">
              <a:avLst/>
            </a:prstGeom>
            <a:noFill/>
            <a:ln w="9525">
              <a:solidFill>
                <a:schemeClr val="tx1"/>
              </a:solidFill>
              <a:round/>
              <a:headEnd/>
              <a:tailEnd/>
            </a:ln>
            <a:effectLst/>
          </p:spPr>
          <p:txBody>
            <a:bodyPr wrap="none" anchor="ctr"/>
            <a:lstStyle/>
            <a:p>
              <a:endParaRPr lang="en-US"/>
            </a:p>
          </p:txBody>
        </p:sp>
        <p:sp>
          <p:nvSpPr>
            <p:cNvPr id="354328" name="Oval 24"/>
            <p:cNvSpPr>
              <a:spLocks noChangeArrowheads="1"/>
            </p:cNvSpPr>
            <p:nvPr/>
          </p:nvSpPr>
          <p:spPr bwMode="auto">
            <a:xfrm>
              <a:off x="3946" y="1353"/>
              <a:ext cx="86" cy="86"/>
            </a:xfrm>
            <a:prstGeom prst="ellipse">
              <a:avLst/>
            </a:prstGeom>
            <a:solidFill>
              <a:schemeClr val="hlink"/>
            </a:solidFill>
            <a:ln w="9525">
              <a:noFill/>
              <a:round/>
              <a:headEnd/>
              <a:tailEnd/>
            </a:ln>
            <a:effectLst/>
          </p:spPr>
          <p:txBody>
            <a:bodyPr wrap="none" anchor="ctr"/>
            <a:lstStyle/>
            <a:p>
              <a:endParaRPr lang="en-US"/>
            </a:p>
          </p:txBody>
        </p:sp>
        <p:sp>
          <p:nvSpPr>
            <p:cNvPr id="354329" name="Oval 25"/>
            <p:cNvSpPr>
              <a:spLocks noChangeArrowheads="1"/>
            </p:cNvSpPr>
            <p:nvPr/>
          </p:nvSpPr>
          <p:spPr bwMode="auto">
            <a:xfrm>
              <a:off x="3696" y="1123"/>
              <a:ext cx="86" cy="86"/>
            </a:xfrm>
            <a:prstGeom prst="ellipse">
              <a:avLst/>
            </a:prstGeom>
            <a:solidFill>
              <a:schemeClr val="hlink"/>
            </a:solidFill>
            <a:ln w="9525">
              <a:noFill/>
              <a:round/>
              <a:headEnd/>
              <a:tailEnd/>
            </a:ln>
            <a:effectLst/>
          </p:spPr>
          <p:txBody>
            <a:bodyPr wrap="none" anchor="ctr"/>
            <a:lstStyle/>
            <a:p>
              <a:endParaRPr lang="en-US"/>
            </a:p>
          </p:txBody>
        </p:sp>
        <p:sp>
          <p:nvSpPr>
            <p:cNvPr id="354330" name="Text Box 26"/>
            <p:cNvSpPr txBox="1">
              <a:spLocks noChangeArrowheads="1"/>
            </p:cNvSpPr>
            <p:nvPr/>
          </p:nvSpPr>
          <p:spPr bwMode="auto">
            <a:xfrm>
              <a:off x="3783" y="1218"/>
              <a:ext cx="153" cy="135"/>
            </a:xfrm>
            <a:prstGeom prst="rect">
              <a:avLst/>
            </a:prstGeom>
            <a:noFill/>
            <a:ln w="9525">
              <a:noFill/>
              <a:miter lim="800000"/>
              <a:headEnd/>
              <a:tailEnd/>
            </a:ln>
            <a:effectLst/>
          </p:spPr>
          <p:txBody>
            <a:bodyPr wrap="none">
              <a:spAutoFit/>
            </a:bodyPr>
            <a:lstStyle/>
            <a:p>
              <a:r>
                <a:rPr lang="en-US" sz="800"/>
                <a:t>n</a:t>
              </a:r>
            </a:p>
          </p:txBody>
        </p:sp>
        <p:sp>
          <p:nvSpPr>
            <p:cNvPr id="354331" name="Oval 27"/>
            <p:cNvSpPr>
              <a:spLocks noChangeArrowheads="1"/>
            </p:cNvSpPr>
            <p:nvPr/>
          </p:nvSpPr>
          <p:spPr bwMode="auto">
            <a:xfrm>
              <a:off x="3408" y="873"/>
              <a:ext cx="864" cy="864"/>
            </a:xfrm>
            <a:prstGeom prst="ellipse">
              <a:avLst/>
            </a:prstGeom>
            <a:noFill/>
            <a:ln w="9525">
              <a:solidFill>
                <a:srgbClr val="C0C0C0"/>
              </a:solidFill>
              <a:round/>
              <a:headEnd/>
              <a:tailEnd/>
            </a:ln>
            <a:effectLst/>
          </p:spPr>
          <p:txBody>
            <a:bodyPr wrap="none" anchor="ctr"/>
            <a:lstStyle/>
            <a:p>
              <a:endParaRPr lang="en-US"/>
            </a:p>
          </p:txBody>
        </p:sp>
        <p:sp>
          <p:nvSpPr>
            <p:cNvPr id="354332" name="Oval 28"/>
            <p:cNvSpPr>
              <a:spLocks noChangeArrowheads="1"/>
            </p:cNvSpPr>
            <p:nvPr/>
          </p:nvSpPr>
          <p:spPr bwMode="auto">
            <a:xfrm>
              <a:off x="4042" y="1161"/>
              <a:ext cx="86" cy="86"/>
            </a:xfrm>
            <a:prstGeom prst="ellipse">
              <a:avLst/>
            </a:prstGeom>
            <a:solidFill>
              <a:srgbClr val="FF0000"/>
            </a:solidFill>
            <a:ln w="9525">
              <a:noFill/>
              <a:round/>
              <a:headEnd/>
              <a:tailEnd/>
            </a:ln>
            <a:effectLst/>
          </p:spPr>
          <p:txBody>
            <a:bodyPr wrap="none" anchor="ctr"/>
            <a:lstStyle/>
            <a:p>
              <a:endParaRPr lang="en-US"/>
            </a:p>
          </p:txBody>
        </p:sp>
        <p:sp>
          <p:nvSpPr>
            <p:cNvPr id="354333" name="Oval 29"/>
            <p:cNvSpPr>
              <a:spLocks noChangeArrowheads="1"/>
            </p:cNvSpPr>
            <p:nvPr/>
          </p:nvSpPr>
          <p:spPr bwMode="auto">
            <a:xfrm>
              <a:off x="3648" y="1449"/>
              <a:ext cx="86" cy="86"/>
            </a:xfrm>
            <a:prstGeom prst="ellipse">
              <a:avLst/>
            </a:prstGeom>
            <a:solidFill>
              <a:schemeClr val="hlink"/>
            </a:solidFill>
            <a:ln w="9525">
              <a:noFill/>
              <a:round/>
              <a:headEnd/>
              <a:tailEnd/>
            </a:ln>
            <a:effectLst/>
          </p:spPr>
          <p:txBody>
            <a:bodyPr wrap="none" anchor="ctr"/>
            <a:lstStyle/>
            <a:p>
              <a:endParaRPr lang="en-US"/>
            </a:p>
          </p:txBody>
        </p:sp>
      </p:grpSp>
      <p:grpSp>
        <p:nvGrpSpPr>
          <p:cNvPr id="354334" name="Group 30"/>
          <p:cNvGrpSpPr>
            <a:grpSpLocks/>
          </p:cNvGrpSpPr>
          <p:nvPr/>
        </p:nvGrpSpPr>
        <p:grpSpPr bwMode="auto">
          <a:xfrm>
            <a:off x="5410200" y="3152775"/>
            <a:ext cx="1371600" cy="1371600"/>
            <a:chOff x="3408" y="1986"/>
            <a:chExt cx="864" cy="864"/>
          </a:xfrm>
        </p:grpSpPr>
        <p:sp>
          <p:nvSpPr>
            <p:cNvPr id="354335" name="Oval 31"/>
            <p:cNvSpPr>
              <a:spLocks noChangeArrowheads="1"/>
            </p:cNvSpPr>
            <p:nvPr/>
          </p:nvSpPr>
          <p:spPr bwMode="auto">
            <a:xfrm>
              <a:off x="3678" y="2244"/>
              <a:ext cx="345" cy="344"/>
            </a:xfrm>
            <a:prstGeom prst="ellipse">
              <a:avLst/>
            </a:prstGeom>
            <a:noFill/>
            <a:ln w="9525">
              <a:solidFill>
                <a:schemeClr val="tx1"/>
              </a:solidFill>
              <a:round/>
              <a:headEnd/>
              <a:tailEnd/>
            </a:ln>
            <a:effectLst/>
          </p:spPr>
          <p:txBody>
            <a:bodyPr wrap="none" anchor="ctr"/>
            <a:lstStyle/>
            <a:p>
              <a:endParaRPr lang="en-US"/>
            </a:p>
          </p:txBody>
        </p:sp>
        <p:sp>
          <p:nvSpPr>
            <p:cNvPr id="354336" name="Oval 32"/>
            <p:cNvSpPr>
              <a:spLocks noChangeAspect="1" noChangeArrowheads="1"/>
            </p:cNvSpPr>
            <p:nvPr/>
          </p:nvSpPr>
          <p:spPr bwMode="auto">
            <a:xfrm>
              <a:off x="3592" y="2158"/>
              <a:ext cx="517" cy="516"/>
            </a:xfrm>
            <a:prstGeom prst="ellipse">
              <a:avLst/>
            </a:prstGeom>
            <a:noFill/>
            <a:ln w="9525">
              <a:solidFill>
                <a:schemeClr val="tx1"/>
              </a:solidFill>
              <a:round/>
              <a:headEnd/>
              <a:tailEnd/>
            </a:ln>
            <a:effectLst/>
          </p:spPr>
          <p:txBody>
            <a:bodyPr wrap="none" anchor="ctr"/>
            <a:lstStyle/>
            <a:p>
              <a:endParaRPr lang="en-US"/>
            </a:p>
          </p:txBody>
        </p:sp>
        <p:sp>
          <p:nvSpPr>
            <p:cNvPr id="354337" name="Oval 33"/>
            <p:cNvSpPr>
              <a:spLocks noChangeAspect="1" noChangeArrowheads="1"/>
            </p:cNvSpPr>
            <p:nvPr/>
          </p:nvSpPr>
          <p:spPr bwMode="auto">
            <a:xfrm>
              <a:off x="3506" y="2072"/>
              <a:ext cx="692" cy="692"/>
            </a:xfrm>
            <a:prstGeom prst="ellipse">
              <a:avLst/>
            </a:prstGeom>
            <a:noFill/>
            <a:ln w="9525">
              <a:solidFill>
                <a:schemeClr val="tx1"/>
              </a:solidFill>
              <a:round/>
              <a:headEnd/>
              <a:tailEnd/>
            </a:ln>
            <a:effectLst/>
          </p:spPr>
          <p:txBody>
            <a:bodyPr wrap="none" anchor="ctr"/>
            <a:lstStyle/>
            <a:p>
              <a:endParaRPr lang="en-US"/>
            </a:p>
          </p:txBody>
        </p:sp>
        <p:sp>
          <p:nvSpPr>
            <p:cNvPr id="354338" name="Oval 34"/>
            <p:cNvSpPr>
              <a:spLocks noChangeArrowheads="1"/>
            </p:cNvSpPr>
            <p:nvPr/>
          </p:nvSpPr>
          <p:spPr bwMode="auto">
            <a:xfrm>
              <a:off x="3744" y="2515"/>
              <a:ext cx="86" cy="86"/>
            </a:xfrm>
            <a:prstGeom prst="ellipse">
              <a:avLst/>
            </a:prstGeom>
            <a:solidFill>
              <a:schemeClr val="hlink"/>
            </a:solidFill>
            <a:ln w="9525">
              <a:noFill/>
              <a:round/>
              <a:headEnd/>
              <a:tailEnd/>
            </a:ln>
            <a:effectLst/>
          </p:spPr>
          <p:txBody>
            <a:bodyPr wrap="none" anchor="ctr"/>
            <a:lstStyle/>
            <a:p>
              <a:endParaRPr lang="en-US"/>
            </a:p>
          </p:txBody>
        </p:sp>
        <p:sp>
          <p:nvSpPr>
            <p:cNvPr id="354339" name="Oval 35"/>
            <p:cNvSpPr>
              <a:spLocks noChangeArrowheads="1"/>
            </p:cNvSpPr>
            <p:nvPr/>
          </p:nvSpPr>
          <p:spPr bwMode="auto">
            <a:xfrm>
              <a:off x="3802" y="2217"/>
              <a:ext cx="86" cy="86"/>
            </a:xfrm>
            <a:prstGeom prst="ellipse">
              <a:avLst/>
            </a:prstGeom>
            <a:solidFill>
              <a:schemeClr val="hlink"/>
            </a:solidFill>
            <a:ln w="9525">
              <a:noFill/>
              <a:round/>
              <a:headEnd/>
              <a:tailEnd/>
            </a:ln>
            <a:effectLst/>
          </p:spPr>
          <p:txBody>
            <a:bodyPr wrap="none" anchor="ctr"/>
            <a:lstStyle/>
            <a:p>
              <a:endParaRPr lang="en-US"/>
            </a:p>
          </p:txBody>
        </p:sp>
        <p:sp>
          <p:nvSpPr>
            <p:cNvPr id="354340" name="Text Box 36"/>
            <p:cNvSpPr txBox="1">
              <a:spLocks noChangeArrowheads="1"/>
            </p:cNvSpPr>
            <p:nvPr/>
          </p:nvSpPr>
          <p:spPr bwMode="auto">
            <a:xfrm>
              <a:off x="3783" y="2331"/>
              <a:ext cx="153" cy="135"/>
            </a:xfrm>
            <a:prstGeom prst="rect">
              <a:avLst/>
            </a:prstGeom>
            <a:noFill/>
            <a:ln w="9525">
              <a:noFill/>
              <a:miter lim="800000"/>
              <a:headEnd/>
              <a:tailEnd/>
            </a:ln>
            <a:effectLst/>
          </p:spPr>
          <p:txBody>
            <a:bodyPr wrap="none">
              <a:spAutoFit/>
            </a:bodyPr>
            <a:lstStyle/>
            <a:p>
              <a:r>
                <a:rPr lang="en-US" sz="800"/>
                <a:t>n</a:t>
              </a:r>
            </a:p>
          </p:txBody>
        </p:sp>
        <p:sp>
          <p:nvSpPr>
            <p:cNvPr id="354341" name="Oval 37"/>
            <p:cNvSpPr>
              <a:spLocks noChangeArrowheads="1"/>
            </p:cNvSpPr>
            <p:nvPr/>
          </p:nvSpPr>
          <p:spPr bwMode="auto">
            <a:xfrm>
              <a:off x="3408" y="1986"/>
              <a:ext cx="864" cy="864"/>
            </a:xfrm>
            <a:prstGeom prst="ellipse">
              <a:avLst/>
            </a:prstGeom>
            <a:noFill/>
            <a:ln w="9525">
              <a:solidFill>
                <a:srgbClr val="C0C0C0"/>
              </a:solidFill>
              <a:round/>
              <a:headEnd/>
              <a:tailEnd/>
            </a:ln>
            <a:effectLst/>
          </p:spPr>
          <p:txBody>
            <a:bodyPr wrap="none" anchor="ctr"/>
            <a:lstStyle/>
            <a:p>
              <a:endParaRPr lang="en-US"/>
            </a:p>
          </p:txBody>
        </p:sp>
        <p:sp>
          <p:nvSpPr>
            <p:cNvPr id="354342" name="Oval 38"/>
            <p:cNvSpPr>
              <a:spLocks noChangeArrowheads="1"/>
            </p:cNvSpPr>
            <p:nvPr/>
          </p:nvSpPr>
          <p:spPr bwMode="auto">
            <a:xfrm>
              <a:off x="3552" y="2323"/>
              <a:ext cx="86" cy="86"/>
            </a:xfrm>
            <a:prstGeom prst="ellipse">
              <a:avLst/>
            </a:prstGeom>
            <a:solidFill>
              <a:srgbClr val="FF0000"/>
            </a:solidFill>
            <a:ln w="9525">
              <a:noFill/>
              <a:round/>
              <a:headEnd/>
              <a:tailEnd/>
            </a:ln>
            <a:effectLst/>
          </p:spPr>
          <p:txBody>
            <a:bodyPr wrap="none" anchor="ctr"/>
            <a:lstStyle/>
            <a:p>
              <a:endParaRPr lang="en-US"/>
            </a:p>
          </p:txBody>
        </p:sp>
      </p:grpSp>
      <p:grpSp>
        <p:nvGrpSpPr>
          <p:cNvPr id="354343" name="Group 39"/>
          <p:cNvGrpSpPr>
            <a:grpSpLocks/>
          </p:cNvGrpSpPr>
          <p:nvPr/>
        </p:nvGrpSpPr>
        <p:grpSpPr bwMode="auto">
          <a:xfrm>
            <a:off x="2590800" y="4219575"/>
            <a:ext cx="2381250" cy="519113"/>
            <a:chOff x="3322" y="2304"/>
            <a:chExt cx="1442" cy="327"/>
          </a:xfrm>
        </p:grpSpPr>
        <p:sp>
          <p:nvSpPr>
            <p:cNvPr id="354344" name="Rectangle 40"/>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2+</a:t>
              </a:r>
              <a:endParaRPr lang="en-US" sz="2800">
                <a:solidFill>
                  <a:schemeClr val="hlink"/>
                </a:solidFill>
              </a:endParaRPr>
            </a:p>
          </p:txBody>
        </p:sp>
        <p:sp>
          <p:nvSpPr>
            <p:cNvPr id="354345" name="Rectangle 41"/>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1+</a:t>
              </a:r>
              <a:endParaRPr lang="en-US" sz="2800">
                <a:solidFill>
                  <a:schemeClr val="hlink"/>
                </a:solidFill>
              </a:endParaRPr>
            </a:p>
          </p:txBody>
        </p:sp>
      </p:grpSp>
      <p:grpSp>
        <p:nvGrpSpPr>
          <p:cNvPr id="354346" name="Group 42"/>
          <p:cNvGrpSpPr>
            <a:grpSpLocks/>
          </p:cNvGrpSpPr>
          <p:nvPr/>
        </p:nvGrpSpPr>
        <p:grpSpPr bwMode="auto">
          <a:xfrm>
            <a:off x="2362200" y="3228975"/>
            <a:ext cx="2667000" cy="1066800"/>
            <a:chOff x="3168" y="2592"/>
            <a:chExt cx="1680" cy="672"/>
          </a:xfrm>
        </p:grpSpPr>
        <p:grpSp>
          <p:nvGrpSpPr>
            <p:cNvPr id="354347" name="Group 43"/>
            <p:cNvGrpSpPr>
              <a:grpSpLocks/>
            </p:cNvGrpSpPr>
            <p:nvPr/>
          </p:nvGrpSpPr>
          <p:grpSpPr bwMode="auto">
            <a:xfrm>
              <a:off x="3168" y="2592"/>
              <a:ext cx="751" cy="672"/>
              <a:chOff x="3168" y="2592"/>
              <a:chExt cx="751" cy="672"/>
            </a:xfrm>
          </p:grpSpPr>
          <p:sp>
            <p:nvSpPr>
              <p:cNvPr id="354348" name="Text Box 44"/>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49" name="Oval 45"/>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50" name="Text Box 46"/>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51" name="Oval 47"/>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52" name="Rectangle 48"/>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53" name="Oval 49"/>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4354" name="Group 50"/>
            <p:cNvGrpSpPr>
              <a:grpSpLocks/>
            </p:cNvGrpSpPr>
            <p:nvPr/>
          </p:nvGrpSpPr>
          <p:grpSpPr bwMode="auto">
            <a:xfrm>
              <a:off x="4097" y="2592"/>
              <a:ext cx="751" cy="672"/>
              <a:chOff x="3168" y="2592"/>
              <a:chExt cx="751" cy="672"/>
            </a:xfrm>
          </p:grpSpPr>
          <p:sp>
            <p:nvSpPr>
              <p:cNvPr id="354355" name="Text Box 51"/>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4356" name="Oval 52"/>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57" name="Text Box 53"/>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58" name="Oval 54"/>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59" name="Rectangle 55"/>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60" name="Oval 56"/>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4361" name="Group 57"/>
          <p:cNvGrpSpPr>
            <a:grpSpLocks/>
          </p:cNvGrpSpPr>
          <p:nvPr/>
        </p:nvGrpSpPr>
        <p:grpSpPr bwMode="auto">
          <a:xfrm>
            <a:off x="5410200" y="4891088"/>
            <a:ext cx="1371600" cy="1371600"/>
            <a:chOff x="3408" y="3081"/>
            <a:chExt cx="864" cy="864"/>
          </a:xfrm>
        </p:grpSpPr>
        <p:sp>
          <p:nvSpPr>
            <p:cNvPr id="354362" name="Oval 58"/>
            <p:cNvSpPr>
              <a:spLocks noChangeArrowheads="1"/>
            </p:cNvSpPr>
            <p:nvPr/>
          </p:nvSpPr>
          <p:spPr bwMode="auto">
            <a:xfrm>
              <a:off x="3678" y="3339"/>
              <a:ext cx="345" cy="344"/>
            </a:xfrm>
            <a:prstGeom prst="ellipse">
              <a:avLst/>
            </a:prstGeom>
            <a:noFill/>
            <a:ln w="9525">
              <a:solidFill>
                <a:schemeClr val="tx1"/>
              </a:solidFill>
              <a:round/>
              <a:headEnd/>
              <a:tailEnd/>
            </a:ln>
            <a:effectLst/>
          </p:spPr>
          <p:txBody>
            <a:bodyPr wrap="none" anchor="ctr"/>
            <a:lstStyle/>
            <a:p>
              <a:endParaRPr lang="en-US"/>
            </a:p>
          </p:txBody>
        </p:sp>
        <p:sp>
          <p:nvSpPr>
            <p:cNvPr id="354363" name="Oval 59"/>
            <p:cNvSpPr>
              <a:spLocks noChangeAspect="1" noChangeArrowheads="1"/>
            </p:cNvSpPr>
            <p:nvPr/>
          </p:nvSpPr>
          <p:spPr bwMode="auto">
            <a:xfrm>
              <a:off x="3592" y="3253"/>
              <a:ext cx="517" cy="516"/>
            </a:xfrm>
            <a:prstGeom prst="ellipse">
              <a:avLst/>
            </a:prstGeom>
            <a:noFill/>
            <a:ln w="9525">
              <a:solidFill>
                <a:schemeClr val="tx1"/>
              </a:solidFill>
              <a:round/>
              <a:headEnd/>
              <a:tailEnd/>
            </a:ln>
            <a:effectLst/>
          </p:spPr>
          <p:txBody>
            <a:bodyPr wrap="none" anchor="ctr"/>
            <a:lstStyle/>
            <a:p>
              <a:endParaRPr lang="en-US"/>
            </a:p>
          </p:txBody>
        </p:sp>
        <p:sp>
          <p:nvSpPr>
            <p:cNvPr id="354364" name="Oval 60"/>
            <p:cNvSpPr>
              <a:spLocks noChangeAspect="1" noChangeArrowheads="1"/>
            </p:cNvSpPr>
            <p:nvPr/>
          </p:nvSpPr>
          <p:spPr bwMode="auto">
            <a:xfrm>
              <a:off x="3506" y="3167"/>
              <a:ext cx="692" cy="692"/>
            </a:xfrm>
            <a:prstGeom prst="ellipse">
              <a:avLst/>
            </a:prstGeom>
            <a:noFill/>
            <a:ln w="9525">
              <a:solidFill>
                <a:schemeClr val="tx1"/>
              </a:solidFill>
              <a:round/>
              <a:headEnd/>
              <a:tailEnd/>
            </a:ln>
            <a:effectLst/>
          </p:spPr>
          <p:txBody>
            <a:bodyPr wrap="none" anchor="ctr"/>
            <a:lstStyle/>
            <a:p>
              <a:endParaRPr lang="en-US"/>
            </a:p>
          </p:txBody>
        </p:sp>
        <p:sp>
          <p:nvSpPr>
            <p:cNvPr id="354365" name="Oval 61"/>
            <p:cNvSpPr>
              <a:spLocks noChangeArrowheads="1"/>
            </p:cNvSpPr>
            <p:nvPr/>
          </p:nvSpPr>
          <p:spPr bwMode="auto">
            <a:xfrm>
              <a:off x="3648" y="3513"/>
              <a:ext cx="86" cy="86"/>
            </a:xfrm>
            <a:prstGeom prst="ellipse">
              <a:avLst/>
            </a:prstGeom>
            <a:solidFill>
              <a:schemeClr val="hlink"/>
            </a:solidFill>
            <a:ln w="9525">
              <a:noFill/>
              <a:round/>
              <a:headEnd/>
              <a:tailEnd/>
            </a:ln>
            <a:effectLst/>
          </p:spPr>
          <p:txBody>
            <a:bodyPr wrap="none" anchor="ctr"/>
            <a:lstStyle/>
            <a:p>
              <a:endParaRPr lang="en-US"/>
            </a:p>
          </p:txBody>
        </p:sp>
        <p:sp>
          <p:nvSpPr>
            <p:cNvPr id="354366" name="Oval 62"/>
            <p:cNvSpPr>
              <a:spLocks noChangeArrowheads="1"/>
            </p:cNvSpPr>
            <p:nvPr/>
          </p:nvSpPr>
          <p:spPr bwMode="auto">
            <a:xfrm>
              <a:off x="3946" y="3379"/>
              <a:ext cx="86" cy="86"/>
            </a:xfrm>
            <a:prstGeom prst="ellipse">
              <a:avLst/>
            </a:prstGeom>
            <a:solidFill>
              <a:schemeClr val="hlink"/>
            </a:solidFill>
            <a:ln w="9525">
              <a:noFill/>
              <a:round/>
              <a:headEnd/>
              <a:tailEnd/>
            </a:ln>
            <a:effectLst/>
          </p:spPr>
          <p:txBody>
            <a:bodyPr wrap="none" anchor="ctr"/>
            <a:lstStyle/>
            <a:p>
              <a:endParaRPr lang="en-US"/>
            </a:p>
          </p:txBody>
        </p:sp>
        <p:sp>
          <p:nvSpPr>
            <p:cNvPr id="354367" name="Text Box 63"/>
            <p:cNvSpPr txBox="1">
              <a:spLocks noChangeArrowheads="1"/>
            </p:cNvSpPr>
            <p:nvPr/>
          </p:nvSpPr>
          <p:spPr bwMode="auto">
            <a:xfrm>
              <a:off x="3783" y="3426"/>
              <a:ext cx="153" cy="135"/>
            </a:xfrm>
            <a:prstGeom prst="rect">
              <a:avLst/>
            </a:prstGeom>
            <a:noFill/>
            <a:ln w="9525">
              <a:noFill/>
              <a:miter lim="800000"/>
              <a:headEnd/>
              <a:tailEnd/>
            </a:ln>
            <a:effectLst/>
          </p:spPr>
          <p:txBody>
            <a:bodyPr wrap="none">
              <a:spAutoFit/>
            </a:bodyPr>
            <a:lstStyle/>
            <a:p>
              <a:r>
                <a:rPr lang="en-US" sz="800"/>
                <a:t>n</a:t>
              </a:r>
            </a:p>
          </p:txBody>
        </p:sp>
        <p:sp>
          <p:nvSpPr>
            <p:cNvPr id="354368" name="Oval 64"/>
            <p:cNvSpPr>
              <a:spLocks noChangeArrowheads="1"/>
            </p:cNvSpPr>
            <p:nvPr/>
          </p:nvSpPr>
          <p:spPr bwMode="auto">
            <a:xfrm>
              <a:off x="3408" y="3081"/>
              <a:ext cx="864" cy="864"/>
            </a:xfrm>
            <a:prstGeom prst="ellipse">
              <a:avLst/>
            </a:prstGeom>
            <a:noFill/>
            <a:ln w="9525">
              <a:solidFill>
                <a:srgbClr val="C0C0C0"/>
              </a:solidFill>
              <a:round/>
              <a:headEnd/>
              <a:tailEnd/>
            </a:ln>
            <a:effectLst/>
          </p:spPr>
          <p:txBody>
            <a:bodyPr wrap="none" anchor="ctr"/>
            <a:lstStyle/>
            <a:p>
              <a:endParaRPr lang="en-US"/>
            </a:p>
          </p:txBody>
        </p:sp>
      </p:grpSp>
      <p:grpSp>
        <p:nvGrpSpPr>
          <p:cNvPr id="354369" name="Group 65"/>
          <p:cNvGrpSpPr>
            <a:grpSpLocks/>
          </p:cNvGrpSpPr>
          <p:nvPr/>
        </p:nvGrpSpPr>
        <p:grpSpPr bwMode="auto">
          <a:xfrm>
            <a:off x="2590800" y="5957888"/>
            <a:ext cx="2381250" cy="519112"/>
            <a:chOff x="3322" y="2304"/>
            <a:chExt cx="1442" cy="327"/>
          </a:xfrm>
        </p:grpSpPr>
        <p:sp>
          <p:nvSpPr>
            <p:cNvPr id="354370" name="Rectangle 66"/>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3+</a:t>
              </a:r>
              <a:endParaRPr lang="en-US" sz="2800">
                <a:solidFill>
                  <a:schemeClr val="hlink"/>
                </a:solidFill>
              </a:endParaRPr>
            </a:p>
          </p:txBody>
        </p:sp>
        <p:sp>
          <p:nvSpPr>
            <p:cNvPr id="354371" name="Rectangle 67"/>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B</a:t>
              </a:r>
              <a:r>
                <a:rPr lang="en-US" sz="2800" baseline="30000">
                  <a:solidFill>
                    <a:schemeClr val="hlink"/>
                  </a:solidFill>
                </a:rPr>
                <a:t>2+</a:t>
              </a:r>
              <a:endParaRPr lang="en-US" sz="2800">
                <a:solidFill>
                  <a:schemeClr val="hlink"/>
                </a:solidFill>
              </a:endParaRPr>
            </a:p>
          </p:txBody>
        </p:sp>
      </p:grpSp>
      <p:grpSp>
        <p:nvGrpSpPr>
          <p:cNvPr id="354372" name="Group 68"/>
          <p:cNvGrpSpPr>
            <a:grpSpLocks/>
          </p:cNvGrpSpPr>
          <p:nvPr/>
        </p:nvGrpSpPr>
        <p:grpSpPr bwMode="auto">
          <a:xfrm>
            <a:off x="2362200" y="4967288"/>
            <a:ext cx="2667000" cy="1066800"/>
            <a:chOff x="3168" y="2592"/>
            <a:chExt cx="1680" cy="672"/>
          </a:xfrm>
        </p:grpSpPr>
        <p:grpSp>
          <p:nvGrpSpPr>
            <p:cNvPr id="354373" name="Group 69"/>
            <p:cNvGrpSpPr>
              <a:grpSpLocks/>
            </p:cNvGrpSpPr>
            <p:nvPr/>
          </p:nvGrpSpPr>
          <p:grpSpPr bwMode="auto">
            <a:xfrm>
              <a:off x="3168" y="2592"/>
              <a:ext cx="751" cy="672"/>
              <a:chOff x="3168" y="2592"/>
              <a:chExt cx="751" cy="672"/>
            </a:xfrm>
          </p:grpSpPr>
          <p:sp>
            <p:nvSpPr>
              <p:cNvPr id="354374" name="Text Box 70"/>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4375" name="Oval 71"/>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76" name="Text Box 72"/>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77" name="Oval 73"/>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78" name="Rectangle 74"/>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79" name="Oval 75"/>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nvGrpSpPr>
            <p:cNvPr id="354380" name="Group 76"/>
            <p:cNvGrpSpPr>
              <a:grpSpLocks/>
            </p:cNvGrpSpPr>
            <p:nvPr/>
          </p:nvGrpSpPr>
          <p:grpSpPr bwMode="auto">
            <a:xfrm>
              <a:off x="4097" y="2592"/>
              <a:ext cx="751" cy="672"/>
              <a:chOff x="3168" y="2592"/>
              <a:chExt cx="751" cy="672"/>
            </a:xfrm>
          </p:grpSpPr>
          <p:sp>
            <p:nvSpPr>
              <p:cNvPr id="354381" name="Text Box 77"/>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4382" name="Oval 78"/>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383" name="Text Box 79"/>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384" name="Oval 80"/>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385" name="Rectangle 81"/>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386" name="Oval 82"/>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4387" name="Group 83"/>
          <p:cNvGrpSpPr>
            <a:grpSpLocks/>
          </p:cNvGrpSpPr>
          <p:nvPr/>
        </p:nvGrpSpPr>
        <p:grpSpPr bwMode="auto">
          <a:xfrm>
            <a:off x="914400" y="1174750"/>
            <a:ext cx="609600" cy="273050"/>
            <a:chOff x="574" y="740"/>
            <a:chExt cx="384" cy="172"/>
          </a:xfrm>
        </p:grpSpPr>
        <p:sp>
          <p:nvSpPr>
            <p:cNvPr id="354388" name="Oval 84"/>
            <p:cNvSpPr>
              <a:spLocks noChangeArrowheads="1"/>
            </p:cNvSpPr>
            <p:nvPr/>
          </p:nvSpPr>
          <p:spPr bwMode="auto">
            <a:xfrm>
              <a:off x="872" y="826"/>
              <a:ext cx="86" cy="86"/>
            </a:xfrm>
            <a:prstGeom prst="ellipse">
              <a:avLst/>
            </a:prstGeom>
            <a:solidFill>
              <a:schemeClr val="hlink"/>
            </a:solidFill>
            <a:ln w="9525">
              <a:noFill/>
              <a:round/>
              <a:headEnd/>
              <a:tailEnd/>
            </a:ln>
            <a:effectLst/>
          </p:spPr>
          <p:txBody>
            <a:bodyPr wrap="none" anchor="ctr"/>
            <a:lstStyle/>
            <a:p>
              <a:endParaRPr lang="en-US"/>
            </a:p>
          </p:txBody>
        </p:sp>
        <p:sp>
          <p:nvSpPr>
            <p:cNvPr id="354389" name="Oval 85"/>
            <p:cNvSpPr>
              <a:spLocks noChangeArrowheads="1"/>
            </p:cNvSpPr>
            <p:nvPr/>
          </p:nvSpPr>
          <p:spPr bwMode="auto">
            <a:xfrm>
              <a:off x="574" y="74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4390" name="Text Box 86"/>
          <p:cNvSpPr txBox="1">
            <a:spLocks noChangeArrowheads="1"/>
          </p:cNvSpPr>
          <p:nvPr/>
        </p:nvSpPr>
        <p:spPr bwMode="auto">
          <a:xfrm>
            <a:off x="1125538" y="1096963"/>
            <a:ext cx="300037" cy="214312"/>
          </a:xfrm>
          <a:prstGeom prst="rect">
            <a:avLst/>
          </a:prstGeom>
          <a:noFill/>
          <a:ln w="9525">
            <a:noFill/>
            <a:miter lim="800000"/>
            <a:headEnd/>
            <a:tailEnd/>
          </a:ln>
          <a:effectLst/>
        </p:spPr>
        <p:txBody>
          <a:bodyPr wrap="none">
            <a:spAutoFit/>
          </a:bodyPr>
          <a:lstStyle/>
          <a:p>
            <a:r>
              <a:rPr lang="en-US" sz="800"/>
              <a:t>5+</a:t>
            </a:r>
          </a:p>
        </p:txBody>
      </p:sp>
      <p:grpSp>
        <p:nvGrpSpPr>
          <p:cNvPr id="354391" name="Group 87"/>
          <p:cNvGrpSpPr>
            <a:grpSpLocks/>
          </p:cNvGrpSpPr>
          <p:nvPr/>
        </p:nvGrpSpPr>
        <p:grpSpPr bwMode="auto">
          <a:xfrm>
            <a:off x="530225" y="549275"/>
            <a:ext cx="1371600" cy="1371600"/>
            <a:chOff x="334" y="346"/>
            <a:chExt cx="864" cy="864"/>
          </a:xfrm>
        </p:grpSpPr>
        <p:sp>
          <p:nvSpPr>
            <p:cNvPr id="354392" name="Oval 88"/>
            <p:cNvSpPr>
              <a:spLocks noChangeArrowheads="1"/>
            </p:cNvSpPr>
            <p:nvPr/>
          </p:nvSpPr>
          <p:spPr bwMode="auto">
            <a:xfrm>
              <a:off x="604" y="604"/>
              <a:ext cx="345" cy="344"/>
            </a:xfrm>
            <a:prstGeom prst="ellipse">
              <a:avLst/>
            </a:prstGeom>
            <a:noFill/>
            <a:ln w="9525">
              <a:solidFill>
                <a:schemeClr val="tx1"/>
              </a:solidFill>
              <a:round/>
              <a:headEnd/>
              <a:tailEnd/>
            </a:ln>
            <a:effectLst/>
          </p:spPr>
          <p:txBody>
            <a:bodyPr wrap="none" anchor="ctr"/>
            <a:lstStyle/>
            <a:p>
              <a:endParaRPr lang="en-US"/>
            </a:p>
          </p:txBody>
        </p:sp>
        <p:sp>
          <p:nvSpPr>
            <p:cNvPr id="354393" name="Oval 89"/>
            <p:cNvSpPr>
              <a:spLocks noChangeAspect="1" noChangeArrowheads="1"/>
            </p:cNvSpPr>
            <p:nvPr/>
          </p:nvSpPr>
          <p:spPr bwMode="auto">
            <a:xfrm>
              <a:off x="518" y="518"/>
              <a:ext cx="517" cy="516"/>
            </a:xfrm>
            <a:prstGeom prst="ellipse">
              <a:avLst/>
            </a:prstGeom>
            <a:noFill/>
            <a:ln w="9525">
              <a:solidFill>
                <a:schemeClr val="tx1"/>
              </a:solidFill>
              <a:round/>
              <a:headEnd/>
              <a:tailEnd/>
            </a:ln>
            <a:effectLst/>
          </p:spPr>
          <p:txBody>
            <a:bodyPr wrap="none" anchor="ctr"/>
            <a:lstStyle/>
            <a:p>
              <a:endParaRPr lang="en-US"/>
            </a:p>
          </p:txBody>
        </p:sp>
        <p:sp>
          <p:nvSpPr>
            <p:cNvPr id="354394" name="Oval 90"/>
            <p:cNvSpPr>
              <a:spLocks noChangeAspect="1" noChangeArrowheads="1"/>
            </p:cNvSpPr>
            <p:nvPr/>
          </p:nvSpPr>
          <p:spPr bwMode="auto">
            <a:xfrm>
              <a:off x="432" y="432"/>
              <a:ext cx="692" cy="692"/>
            </a:xfrm>
            <a:prstGeom prst="ellipse">
              <a:avLst/>
            </a:prstGeom>
            <a:noFill/>
            <a:ln w="9525">
              <a:solidFill>
                <a:schemeClr val="tx1"/>
              </a:solidFill>
              <a:round/>
              <a:headEnd/>
              <a:tailEnd/>
            </a:ln>
            <a:effectLst/>
          </p:spPr>
          <p:txBody>
            <a:bodyPr wrap="none" anchor="ctr"/>
            <a:lstStyle/>
            <a:p>
              <a:endParaRPr lang="en-US"/>
            </a:p>
          </p:txBody>
        </p:sp>
        <p:sp>
          <p:nvSpPr>
            <p:cNvPr id="354395" name="Oval 91"/>
            <p:cNvSpPr>
              <a:spLocks noChangeArrowheads="1"/>
            </p:cNvSpPr>
            <p:nvPr/>
          </p:nvSpPr>
          <p:spPr bwMode="auto">
            <a:xfrm>
              <a:off x="334" y="346"/>
              <a:ext cx="864" cy="864"/>
            </a:xfrm>
            <a:prstGeom prst="ellipse">
              <a:avLst/>
            </a:prstGeom>
            <a:noFill/>
            <a:ln w="9525">
              <a:solidFill>
                <a:srgbClr val="C0C0C0"/>
              </a:solidFill>
              <a:round/>
              <a:headEnd/>
              <a:tailEnd/>
            </a:ln>
            <a:effectLst/>
          </p:spPr>
          <p:txBody>
            <a:bodyPr wrap="none" anchor="ctr"/>
            <a:lstStyle/>
            <a:p>
              <a:endParaRPr lang="en-US"/>
            </a:p>
          </p:txBody>
        </p:sp>
      </p:grpSp>
      <p:grpSp>
        <p:nvGrpSpPr>
          <p:cNvPr id="354396" name="Group 92"/>
          <p:cNvGrpSpPr>
            <a:grpSpLocks/>
          </p:cNvGrpSpPr>
          <p:nvPr/>
        </p:nvGrpSpPr>
        <p:grpSpPr bwMode="auto">
          <a:xfrm>
            <a:off x="927100" y="854075"/>
            <a:ext cx="746125" cy="822325"/>
            <a:chOff x="584" y="538"/>
            <a:chExt cx="470" cy="518"/>
          </a:xfrm>
        </p:grpSpPr>
        <p:sp>
          <p:nvSpPr>
            <p:cNvPr id="354397" name="Oval 93"/>
            <p:cNvSpPr>
              <a:spLocks noChangeArrowheads="1"/>
            </p:cNvSpPr>
            <p:nvPr/>
          </p:nvSpPr>
          <p:spPr bwMode="auto">
            <a:xfrm>
              <a:off x="622" y="970"/>
              <a:ext cx="86" cy="86"/>
            </a:xfrm>
            <a:prstGeom prst="ellipse">
              <a:avLst/>
            </a:prstGeom>
            <a:solidFill>
              <a:schemeClr val="hlink"/>
            </a:solidFill>
            <a:ln w="9525">
              <a:noFill/>
              <a:round/>
              <a:headEnd/>
              <a:tailEnd/>
            </a:ln>
            <a:effectLst/>
          </p:spPr>
          <p:txBody>
            <a:bodyPr wrap="none" anchor="ctr"/>
            <a:lstStyle/>
            <a:p>
              <a:endParaRPr lang="en-US"/>
            </a:p>
          </p:txBody>
        </p:sp>
        <p:sp>
          <p:nvSpPr>
            <p:cNvPr id="354398" name="Oval 94"/>
            <p:cNvSpPr>
              <a:spLocks noChangeArrowheads="1"/>
            </p:cNvSpPr>
            <p:nvPr/>
          </p:nvSpPr>
          <p:spPr bwMode="auto">
            <a:xfrm>
              <a:off x="968" y="634"/>
              <a:ext cx="86" cy="86"/>
            </a:xfrm>
            <a:prstGeom prst="ellipse">
              <a:avLst/>
            </a:prstGeom>
            <a:solidFill>
              <a:srgbClr val="FF0000"/>
            </a:solidFill>
            <a:ln w="9525">
              <a:noFill/>
              <a:round/>
              <a:headEnd/>
              <a:tailEnd/>
            </a:ln>
            <a:effectLst/>
          </p:spPr>
          <p:txBody>
            <a:bodyPr wrap="none" anchor="ctr"/>
            <a:lstStyle/>
            <a:p>
              <a:endParaRPr lang="en-US"/>
            </a:p>
          </p:txBody>
        </p:sp>
        <p:sp>
          <p:nvSpPr>
            <p:cNvPr id="354399" name="Oval 95"/>
            <p:cNvSpPr>
              <a:spLocks noChangeArrowheads="1"/>
            </p:cNvSpPr>
            <p:nvPr/>
          </p:nvSpPr>
          <p:spPr bwMode="auto">
            <a:xfrm>
              <a:off x="584" y="538"/>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4400" name="Text Box 96"/>
          <p:cNvSpPr txBox="1">
            <a:spLocks noChangeArrowheads="1"/>
          </p:cNvSpPr>
          <p:nvPr/>
        </p:nvSpPr>
        <p:spPr bwMode="auto">
          <a:xfrm>
            <a:off x="1965325" y="1027113"/>
            <a:ext cx="793750" cy="366712"/>
          </a:xfrm>
          <a:prstGeom prst="rect">
            <a:avLst/>
          </a:prstGeom>
          <a:noFill/>
          <a:ln w="9525">
            <a:noFill/>
            <a:miter lim="800000"/>
            <a:headEnd/>
            <a:tailEnd/>
          </a:ln>
          <a:effectLst/>
        </p:spPr>
        <p:txBody>
          <a:bodyPr wrap="none">
            <a:spAutoFit/>
          </a:bodyPr>
          <a:lstStyle/>
          <a:p>
            <a:r>
              <a:rPr lang="en-US"/>
              <a:t>Boron</a:t>
            </a:r>
          </a:p>
        </p:txBody>
      </p:sp>
      <p:grpSp>
        <p:nvGrpSpPr>
          <p:cNvPr id="354401" name="Group 97"/>
          <p:cNvGrpSpPr>
            <a:grpSpLocks/>
          </p:cNvGrpSpPr>
          <p:nvPr/>
        </p:nvGrpSpPr>
        <p:grpSpPr bwMode="auto">
          <a:xfrm>
            <a:off x="8153400" y="152400"/>
            <a:ext cx="838200" cy="990600"/>
            <a:chOff x="5136" y="96"/>
            <a:chExt cx="528" cy="624"/>
          </a:xfrm>
        </p:grpSpPr>
        <p:sp>
          <p:nvSpPr>
            <p:cNvPr id="354402" name="Rectangle 98"/>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354403" name="Text Box 99"/>
            <p:cNvSpPr txBox="1">
              <a:spLocks noChangeArrowheads="1"/>
            </p:cNvSpPr>
            <p:nvPr/>
          </p:nvSpPr>
          <p:spPr bwMode="auto">
            <a:xfrm>
              <a:off x="5281" y="240"/>
              <a:ext cx="287" cy="365"/>
            </a:xfrm>
            <a:prstGeom prst="rect">
              <a:avLst/>
            </a:prstGeom>
            <a:noFill/>
            <a:ln w="9525">
              <a:noFill/>
              <a:miter lim="800000"/>
              <a:headEnd/>
              <a:tailEnd/>
            </a:ln>
            <a:effectLst/>
          </p:spPr>
          <p:txBody>
            <a:bodyPr wrap="none">
              <a:spAutoFit/>
            </a:bodyPr>
            <a:lstStyle/>
            <a:p>
              <a:r>
                <a:rPr lang="en-US" sz="3200"/>
                <a:t>B</a:t>
              </a:r>
            </a:p>
          </p:txBody>
        </p:sp>
        <p:sp>
          <p:nvSpPr>
            <p:cNvPr id="354404" name="Text Box 100"/>
            <p:cNvSpPr txBox="1">
              <a:spLocks noChangeArrowheads="1"/>
            </p:cNvSpPr>
            <p:nvPr/>
          </p:nvSpPr>
          <p:spPr bwMode="auto">
            <a:xfrm>
              <a:off x="5159" y="528"/>
              <a:ext cx="457" cy="192"/>
            </a:xfrm>
            <a:prstGeom prst="rect">
              <a:avLst/>
            </a:prstGeom>
            <a:noFill/>
            <a:ln w="9525">
              <a:noFill/>
              <a:miter lim="800000"/>
              <a:headEnd/>
              <a:tailEnd/>
            </a:ln>
            <a:effectLst/>
          </p:spPr>
          <p:txBody>
            <a:bodyPr wrap="none">
              <a:spAutoFit/>
            </a:bodyPr>
            <a:lstStyle/>
            <a:p>
              <a:r>
                <a:rPr lang="en-US" sz="1400" b="1">
                  <a:solidFill>
                    <a:srgbClr val="FF0000"/>
                  </a:solidFill>
                </a:rPr>
                <a:t>10.811</a:t>
              </a:r>
            </a:p>
          </p:txBody>
        </p:sp>
        <p:sp>
          <p:nvSpPr>
            <p:cNvPr id="354405" name="Text Box 101"/>
            <p:cNvSpPr txBox="1">
              <a:spLocks noChangeArrowheads="1"/>
            </p:cNvSpPr>
            <p:nvPr/>
          </p:nvSpPr>
          <p:spPr bwMode="auto">
            <a:xfrm>
              <a:off x="5468" y="96"/>
              <a:ext cx="196" cy="231"/>
            </a:xfrm>
            <a:prstGeom prst="rect">
              <a:avLst/>
            </a:prstGeom>
            <a:noFill/>
            <a:ln w="9525">
              <a:noFill/>
              <a:miter lim="800000"/>
              <a:headEnd/>
              <a:tailEnd/>
            </a:ln>
            <a:effectLst/>
          </p:spPr>
          <p:txBody>
            <a:bodyPr wrap="none">
              <a:spAutoFit/>
            </a:bodyPr>
            <a:lstStyle/>
            <a:p>
              <a:r>
                <a:rPr lang="en-US">
                  <a:solidFill>
                    <a:schemeClr val="accent2"/>
                  </a:solidFill>
                </a:rPr>
                <a:t>5</a:t>
              </a:r>
            </a:p>
          </p:txBody>
        </p:sp>
      </p:grpSp>
      <p:grpSp>
        <p:nvGrpSpPr>
          <p:cNvPr id="354406" name="Group 102"/>
          <p:cNvGrpSpPr>
            <a:grpSpLocks/>
          </p:cNvGrpSpPr>
          <p:nvPr/>
        </p:nvGrpSpPr>
        <p:grpSpPr bwMode="auto">
          <a:xfrm>
            <a:off x="6858000" y="5029200"/>
            <a:ext cx="2106613" cy="1509713"/>
            <a:chOff x="4320" y="3168"/>
            <a:chExt cx="1327" cy="951"/>
          </a:xfrm>
        </p:grpSpPr>
        <p:sp>
          <p:nvSpPr>
            <p:cNvPr id="354407" name="Text Box 103"/>
            <p:cNvSpPr txBox="1">
              <a:spLocks noChangeArrowheads="1"/>
            </p:cNvSpPr>
            <p:nvPr/>
          </p:nvSpPr>
          <p:spPr bwMode="auto">
            <a:xfrm>
              <a:off x="4560" y="3888"/>
              <a:ext cx="849" cy="231"/>
            </a:xfrm>
            <a:prstGeom prst="rect">
              <a:avLst/>
            </a:prstGeom>
            <a:noFill/>
            <a:ln w="9525">
              <a:noFill/>
              <a:miter lim="800000"/>
              <a:headEnd/>
              <a:tailEnd/>
            </a:ln>
            <a:effectLst/>
          </p:spPr>
          <p:txBody>
            <a:bodyPr wrap="none">
              <a:spAutoFit/>
            </a:bodyPr>
            <a:lstStyle/>
            <a:p>
              <a:r>
                <a:rPr lang="en-US"/>
                <a:t>B</a:t>
              </a:r>
              <a:r>
                <a:rPr lang="en-US" baseline="30000"/>
                <a:t>3+</a:t>
              </a:r>
              <a:r>
                <a:rPr lang="en-US"/>
                <a:t>  vs.  He</a:t>
              </a:r>
            </a:p>
          </p:txBody>
        </p:sp>
        <p:grpSp>
          <p:nvGrpSpPr>
            <p:cNvPr id="354408" name="Group 104"/>
            <p:cNvGrpSpPr>
              <a:grpSpLocks/>
            </p:cNvGrpSpPr>
            <p:nvPr/>
          </p:nvGrpSpPr>
          <p:grpSpPr bwMode="auto">
            <a:xfrm>
              <a:off x="4896" y="3168"/>
              <a:ext cx="751" cy="672"/>
              <a:chOff x="3168" y="2592"/>
              <a:chExt cx="751" cy="672"/>
            </a:xfrm>
          </p:grpSpPr>
          <p:sp>
            <p:nvSpPr>
              <p:cNvPr id="354409" name="Text Box 105"/>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4410" name="Oval 106"/>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11" name="Text Box 107"/>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12" name="Oval 108"/>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13" name="Rectangle 109"/>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14" name="Oval 110"/>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2+</a:t>
                </a:r>
              </a:p>
            </p:txBody>
          </p:sp>
        </p:grpSp>
        <p:grpSp>
          <p:nvGrpSpPr>
            <p:cNvPr id="354415" name="Group 111"/>
            <p:cNvGrpSpPr>
              <a:grpSpLocks/>
            </p:cNvGrpSpPr>
            <p:nvPr/>
          </p:nvGrpSpPr>
          <p:grpSpPr bwMode="auto">
            <a:xfrm>
              <a:off x="4320" y="3168"/>
              <a:ext cx="751" cy="672"/>
              <a:chOff x="3168" y="2592"/>
              <a:chExt cx="751" cy="672"/>
            </a:xfrm>
          </p:grpSpPr>
          <p:sp>
            <p:nvSpPr>
              <p:cNvPr id="354416" name="Text Box 112"/>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0e</a:t>
                </a:r>
                <a:r>
                  <a:rPr lang="en-US" sz="900" baseline="30000"/>
                  <a:t>-</a:t>
                </a:r>
              </a:p>
            </p:txBody>
          </p:sp>
          <p:sp>
            <p:nvSpPr>
              <p:cNvPr id="354417" name="Oval 113"/>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18" name="Text Box 114"/>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19" name="Oval 115"/>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20" name="Rectangle 116"/>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21" name="Oval 117"/>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4422" name="Group 118"/>
          <p:cNvGrpSpPr>
            <a:grpSpLocks/>
          </p:cNvGrpSpPr>
          <p:nvPr/>
        </p:nvGrpSpPr>
        <p:grpSpPr bwMode="auto">
          <a:xfrm>
            <a:off x="6858000" y="3276600"/>
            <a:ext cx="2106613" cy="1509713"/>
            <a:chOff x="4320" y="2064"/>
            <a:chExt cx="1327" cy="951"/>
          </a:xfrm>
        </p:grpSpPr>
        <p:sp>
          <p:nvSpPr>
            <p:cNvPr id="354423" name="Text Box 119"/>
            <p:cNvSpPr txBox="1">
              <a:spLocks noChangeArrowheads="1"/>
            </p:cNvSpPr>
            <p:nvPr/>
          </p:nvSpPr>
          <p:spPr bwMode="auto">
            <a:xfrm>
              <a:off x="4560" y="2784"/>
              <a:ext cx="777" cy="231"/>
            </a:xfrm>
            <a:prstGeom prst="rect">
              <a:avLst/>
            </a:prstGeom>
            <a:noFill/>
            <a:ln w="9525">
              <a:noFill/>
              <a:miter lim="800000"/>
              <a:headEnd/>
              <a:tailEnd/>
            </a:ln>
            <a:effectLst/>
          </p:spPr>
          <p:txBody>
            <a:bodyPr wrap="none">
              <a:spAutoFit/>
            </a:bodyPr>
            <a:lstStyle/>
            <a:p>
              <a:r>
                <a:rPr lang="en-US"/>
                <a:t>B</a:t>
              </a:r>
              <a:r>
                <a:rPr lang="en-US" baseline="30000"/>
                <a:t>2+</a:t>
              </a:r>
              <a:r>
                <a:rPr lang="en-US"/>
                <a:t>  vs.  Li</a:t>
              </a:r>
            </a:p>
          </p:txBody>
        </p:sp>
        <p:grpSp>
          <p:nvGrpSpPr>
            <p:cNvPr id="354424" name="Group 120"/>
            <p:cNvGrpSpPr>
              <a:grpSpLocks/>
            </p:cNvGrpSpPr>
            <p:nvPr/>
          </p:nvGrpSpPr>
          <p:grpSpPr bwMode="auto">
            <a:xfrm>
              <a:off x="4896" y="2064"/>
              <a:ext cx="751" cy="672"/>
              <a:chOff x="3168" y="2592"/>
              <a:chExt cx="751" cy="672"/>
            </a:xfrm>
          </p:grpSpPr>
          <p:sp>
            <p:nvSpPr>
              <p:cNvPr id="354425" name="Text Box 121"/>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4426" name="Oval 122"/>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27" name="Text Box 123"/>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28" name="Oval 124"/>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29" name="Rectangle 125"/>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30" name="Oval 126"/>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3+</a:t>
                </a:r>
              </a:p>
            </p:txBody>
          </p:sp>
        </p:grpSp>
        <p:grpSp>
          <p:nvGrpSpPr>
            <p:cNvPr id="354431" name="Group 127"/>
            <p:cNvGrpSpPr>
              <a:grpSpLocks/>
            </p:cNvGrpSpPr>
            <p:nvPr/>
          </p:nvGrpSpPr>
          <p:grpSpPr bwMode="auto">
            <a:xfrm>
              <a:off x="4320" y="2064"/>
              <a:ext cx="751" cy="672"/>
              <a:chOff x="3168" y="2592"/>
              <a:chExt cx="751" cy="672"/>
            </a:xfrm>
          </p:grpSpPr>
          <p:sp>
            <p:nvSpPr>
              <p:cNvPr id="354432" name="Text Box 128"/>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1e</a:t>
                </a:r>
                <a:r>
                  <a:rPr lang="en-US" sz="900" baseline="30000"/>
                  <a:t>-</a:t>
                </a:r>
              </a:p>
            </p:txBody>
          </p:sp>
          <p:sp>
            <p:nvSpPr>
              <p:cNvPr id="354433" name="Oval 129"/>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34" name="Text Box 130"/>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35" name="Oval 131"/>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36" name="Rectangle 132"/>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37" name="Oval 133"/>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grpSp>
        <p:nvGrpSpPr>
          <p:cNvPr id="354438" name="Group 134"/>
          <p:cNvGrpSpPr>
            <a:grpSpLocks/>
          </p:cNvGrpSpPr>
          <p:nvPr/>
        </p:nvGrpSpPr>
        <p:grpSpPr bwMode="auto">
          <a:xfrm>
            <a:off x="6858000" y="1462088"/>
            <a:ext cx="2106613" cy="1509712"/>
            <a:chOff x="4320" y="921"/>
            <a:chExt cx="1327" cy="951"/>
          </a:xfrm>
        </p:grpSpPr>
        <p:sp>
          <p:nvSpPr>
            <p:cNvPr id="354439" name="Text Box 135"/>
            <p:cNvSpPr txBox="1">
              <a:spLocks noChangeArrowheads="1"/>
            </p:cNvSpPr>
            <p:nvPr/>
          </p:nvSpPr>
          <p:spPr bwMode="auto">
            <a:xfrm>
              <a:off x="4560" y="1641"/>
              <a:ext cx="841" cy="231"/>
            </a:xfrm>
            <a:prstGeom prst="rect">
              <a:avLst/>
            </a:prstGeom>
            <a:noFill/>
            <a:ln w="9525">
              <a:noFill/>
              <a:miter lim="800000"/>
              <a:headEnd/>
              <a:tailEnd/>
            </a:ln>
            <a:effectLst/>
          </p:spPr>
          <p:txBody>
            <a:bodyPr wrap="none">
              <a:spAutoFit/>
            </a:bodyPr>
            <a:lstStyle/>
            <a:p>
              <a:r>
                <a:rPr lang="en-US"/>
                <a:t>B</a:t>
              </a:r>
              <a:r>
                <a:rPr lang="en-US" baseline="30000"/>
                <a:t>1+</a:t>
              </a:r>
              <a:r>
                <a:rPr lang="en-US"/>
                <a:t>  vs.  Be</a:t>
              </a:r>
            </a:p>
          </p:txBody>
        </p:sp>
        <p:grpSp>
          <p:nvGrpSpPr>
            <p:cNvPr id="354440" name="Group 136"/>
            <p:cNvGrpSpPr>
              <a:grpSpLocks/>
            </p:cNvGrpSpPr>
            <p:nvPr/>
          </p:nvGrpSpPr>
          <p:grpSpPr bwMode="auto">
            <a:xfrm>
              <a:off x="4896" y="921"/>
              <a:ext cx="751" cy="672"/>
              <a:chOff x="3168" y="2592"/>
              <a:chExt cx="751" cy="672"/>
            </a:xfrm>
          </p:grpSpPr>
          <p:sp>
            <p:nvSpPr>
              <p:cNvPr id="354441" name="Text Box 137"/>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42" name="Oval 138"/>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43" name="Text Box 139"/>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44" name="Oval 140"/>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45" name="Rectangle 141"/>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46" name="Oval 142"/>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4+</a:t>
                </a:r>
              </a:p>
            </p:txBody>
          </p:sp>
        </p:grpSp>
        <p:grpSp>
          <p:nvGrpSpPr>
            <p:cNvPr id="354447" name="Group 143"/>
            <p:cNvGrpSpPr>
              <a:grpSpLocks/>
            </p:cNvGrpSpPr>
            <p:nvPr/>
          </p:nvGrpSpPr>
          <p:grpSpPr bwMode="auto">
            <a:xfrm>
              <a:off x="4320" y="921"/>
              <a:ext cx="751" cy="672"/>
              <a:chOff x="3168" y="2592"/>
              <a:chExt cx="751" cy="672"/>
            </a:xfrm>
          </p:grpSpPr>
          <p:sp>
            <p:nvSpPr>
              <p:cNvPr id="354448" name="Text Box 144"/>
              <p:cNvSpPr txBox="1">
                <a:spLocks noChangeArrowheads="1"/>
              </p:cNvSpPr>
              <p:nvPr/>
            </p:nvSpPr>
            <p:spPr bwMode="auto">
              <a:xfrm>
                <a:off x="3696"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49" name="Oval 145"/>
              <p:cNvSpPr>
                <a:spLocks noChangeArrowheads="1"/>
              </p:cNvSpPr>
              <p:nvPr/>
            </p:nvSpPr>
            <p:spPr bwMode="auto">
              <a:xfrm>
                <a:off x="3312" y="2784"/>
                <a:ext cx="336" cy="336"/>
              </a:xfrm>
              <a:prstGeom prst="ellipse">
                <a:avLst/>
              </a:prstGeom>
              <a:noFill/>
              <a:ln w="9525">
                <a:solidFill>
                  <a:schemeClr val="tx1"/>
                </a:solidFill>
                <a:round/>
                <a:headEnd/>
                <a:tailEnd/>
              </a:ln>
              <a:effectLst/>
            </p:spPr>
            <p:txBody>
              <a:bodyPr wrap="none" anchor="ctr"/>
              <a:lstStyle/>
              <a:p>
                <a:endParaRPr lang="en-US"/>
              </a:p>
            </p:txBody>
          </p:sp>
          <p:sp>
            <p:nvSpPr>
              <p:cNvPr id="354450" name="Text Box 146"/>
              <p:cNvSpPr txBox="1">
                <a:spLocks noChangeArrowheads="1"/>
              </p:cNvSpPr>
              <p:nvPr/>
            </p:nvSpPr>
            <p:spPr bwMode="auto">
              <a:xfrm>
                <a:off x="3521" y="2880"/>
                <a:ext cx="223" cy="144"/>
              </a:xfrm>
              <a:prstGeom prst="rect">
                <a:avLst/>
              </a:prstGeom>
              <a:solidFill>
                <a:schemeClr val="bg1"/>
              </a:solidFill>
              <a:ln w="9525">
                <a:noFill/>
                <a:miter lim="800000"/>
                <a:headEnd/>
                <a:tailEnd/>
              </a:ln>
              <a:effectLst/>
            </p:spPr>
            <p:txBody>
              <a:bodyPr>
                <a:spAutoFit/>
              </a:bodyPr>
              <a:lstStyle/>
              <a:p>
                <a:r>
                  <a:rPr lang="en-US" sz="900"/>
                  <a:t>2e</a:t>
                </a:r>
                <a:r>
                  <a:rPr lang="en-US" sz="900" baseline="30000"/>
                  <a:t>-</a:t>
                </a:r>
              </a:p>
            </p:txBody>
          </p:sp>
          <p:sp>
            <p:nvSpPr>
              <p:cNvPr id="354451" name="Oval 147"/>
              <p:cNvSpPr>
                <a:spLocks noChangeAspect="1" noChangeArrowheads="1"/>
              </p:cNvSpPr>
              <p:nvPr/>
            </p:nvSpPr>
            <p:spPr bwMode="auto">
              <a:xfrm>
                <a:off x="3237" y="2688"/>
                <a:ext cx="507" cy="507"/>
              </a:xfrm>
              <a:prstGeom prst="ellipse">
                <a:avLst/>
              </a:prstGeom>
              <a:noFill/>
              <a:ln w="9525">
                <a:solidFill>
                  <a:schemeClr val="tx1"/>
                </a:solidFill>
                <a:round/>
                <a:headEnd/>
                <a:tailEnd/>
              </a:ln>
              <a:effectLst/>
            </p:spPr>
            <p:txBody>
              <a:bodyPr wrap="none" anchor="ctr"/>
              <a:lstStyle/>
              <a:p>
                <a:endParaRPr lang="en-US"/>
              </a:p>
            </p:txBody>
          </p:sp>
          <p:sp>
            <p:nvSpPr>
              <p:cNvPr id="354452" name="Rectangle 148"/>
              <p:cNvSpPr>
                <a:spLocks noChangeArrowheads="1"/>
              </p:cNvSpPr>
              <p:nvPr/>
            </p:nvSpPr>
            <p:spPr bwMode="auto">
              <a:xfrm>
                <a:off x="3168" y="2592"/>
                <a:ext cx="336" cy="672"/>
              </a:xfrm>
              <a:prstGeom prst="rect">
                <a:avLst/>
              </a:prstGeom>
              <a:solidFill>
                <a:schemeClr val="bg1"/>
              </a:solidFill>
              <a:ln w="9525">
                <a:noFill/>
                <a:miter lim="800000"/>
                <a:headEnd/>
                <a:tailEnd/>
              </a:ln>
              <a:effectLst/>
            </p:spPr>
            <p:txBody>
              <a:bodyPr wrap="none" anchor="ctr"/>
              <a:lstStyle/>
              <a:p>
                <a:endParaRPr lang="en-US"/>
              </a:p>
            </p:txBody>
          </p:sp>
          <p:sp>
            <p:nvSpPr>
              <p:cNvPr id="354453" name="Oval 149"/>
              <p:cNvSpPr>
                <a:spLocks noChangeArrowheads="1"/>
              </p:cNvSpPr>
              <p:nvPr/>
            </p:nvSpPr>
            <p:spPr bwMode="auto">
              <a:xfrm>
                <a:off x="3408" y="288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5+</a:t>
                </a:r>
              </a:p>
            </p:txBody>
          </p:sp>
        </p:grpSp>
      </p:grpSp>
      <p:sp>
        <p:nvSpPr>
          <p:cNvPr id="354454" name="Text Box 150"/>
          <p:cNvSpPr txBox="1">
            <a:spLocks noChangeArrowheads="1"/>
          </p:cNvSpPr>
          <p:nvPr/>
        </p:nvSpPr>
        <p:spPr bwMode="auto">
          <a:xfrm>
            <a:off x="3429000" y="2514600"/>
            <a:ext cx="361950" cy="457200"/>
          </a:xfrm>
          <a:prstGeom prst="rect">
            <a:avLst/>
          </a:prstGeom>
          <a:noFill/>
          <a:ln w="9525">
            <a:noFill/>
            <a:miter lim="800000"/>
            <a:headEnd/>
            <a:tailEnd/>
          </a:ln>
          <a:effectLst/>
        </p:spPr>
        <p:txBody>
          <a:bodyPr wrap="none">
            <a:spAutoFit/>
          </a:bodyPr>
          <a:lstStyle/>
          <a:p>
            <a:r>
              <a:rPr lang="en-US" sz="2400"/>
              <a:t>&gt;</a:t>
            </a:r>
          </a:p>
        </p:txBody>
      </p:sp>
      <p:sp>
        <p:nvSpPr>
          <p:cNvPr id="354455" name="Text Box 151"/>
          <p:cNvSpPr txBox="1">
            <a:spLocks noChangeArrowheads="1"/>
          </p:cNvSpPr>
          <p:nvPr/>
        </p:nvSpPr>
        <p:spPr bwMode="auto">
          <a:xfrm>
            <a:off x="3413125" y="4267200"/>
            <a:ext cx="361950" cy="457200"/>
          </a:xfrm>
          <a:prstGeom prst="rect">
            <a:avLst/>
          </a:prstGeom>
          <a:noFill/>
          <a:ln w="9525">
            <a:noFill/>
            <a:miter lim="800000"/>
            <a:headEnd/>
            <a:tailEnd/>
          </a:ln>
          <a:effectLst/>
        </p:spPr>
        <p:txBody>
          <a:bodyPr wrap="none">
            <a:spAutoFit/>
          </a:bodyPr>
          <a:lstStyle/>
          <a:p>
            <a:r>
              <a:rPr lang="en-US" sz="2400"/>
              <a:t>&gt;</a:t>
            </a:r>
          </a:p>
        </p:txBody>
      </p:sp>
      <p:sp>
        <p:nvSpPr>
          <p:cNvPr id="354456" name="Text Box 152"/>
          <p:cNvSpPr txBox="1">
            <a:spLocks noChangeArrowheads="1"/>
          </p:cNvSpPr>
          <p:nvPr/>
        </p:nvSpPr>
        <p:spPr bwMode="auto">
          <a:xfrm>
            <a:off x="3413125" y="6019800"/>
            <a:ext cx="361950" cy="457200"/>
          </a:xfrm>
          <a:prstGeom prst="rect">
            <a:avLst/>
          </a:prstGeom>
          <a:noFill/>
          <a:ln w="9525">
            <a:noFill/>
            <a:miter lim="800000"/>
            <a:headEnd/>
            <a:tailEnd/>
          </a:ln>
          <a:effectLst/>
        </p:spPr>
        <p:txBody>
          <a:bodyPr wrap="none">
            <a:spAutoFit/>
          </a:bodyPr>
          <a:lstStyle/>
          <a:p>
            <a:r>
              <a:rPr lang="en-US" sz="2400"/>
              <a:t>&gt;</a:t>
            </a:r>
          </a:p>
        </p:txBody>
      </p:sp>
      <p:sp>
        <p:nvSpPr>
          <p:cNvPr id="354457" name="Text Box 153"/>
          <p:cNvSpPr txBox="1">
            <a:spLocks noChangeArrowheads="1"/>
          </p:cNvSpPr>
          <p:nvPr/>
        </p:nvSpPr>
        <p:spPr bwMode="auto">
          <a:xfrm>
            <a:off x="7715250" y="25146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4458" name="Text Box 154"/>
          <p:cNvSpPr txBox="1">
            <a:spLocks noChangeArrowheads="1"/>
          </p:cNvSpPr>
          <p:nvPr/>
        </p:nvSpPr>
        <p:spPr bwMode="auto">
          <a:xfrm>
            <a:off x="7696200" y="43434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4459" name="Text Box 155"/>
          <p:cNvSpPr txBox="1">
            <a:spLocks noChangeArrowheads="1"/>
          </p:cNvSpPr>
          <p:nvPr/>
        </p:nvSpPr>
        <p:spPr bwMode="auto">
          <a:xfrm>
            <a:off x="7696200" y="6096000"/>
            <a:ext cx="361950" cy="457200"/>
          </a:xfrm>
          <a:prstGeom prst="rect">
            <a:avLst/>
          </a:prstGeom>
          <a:solidFill>
            <a:schemeClr val="bg1"/>
          </a:solidFill>
          <a:ln w="9525">
            <a:noFill/>
            <a:miter lim="800000"/>
            <a:headEnd/>
            <a:tailEnd/>
          </a:ln>
          <a:effectLst/>
        </p:spPr>
        <p:txBody>
          <a:bodyPr wrap="none">
            <a:spAutoFit/>
          </a:bodyPr>
          <a:lstStyle/>
          <a:p>
            <a:r>
              <a:rPr lang="en-US" sz="2400"/>
              <a:t>&lt;</a:t>
            </a:r>
          </a:p>
        </p:txBody>
      </p:sp>
      <p:sp>
        <p:nvSpPr>
          <p:cNvPr id="354460" name="Text Box 156"/>
          <p:cNvSpPr txBox="1">
            <a:spLocks noChangeArrowheads="1"/>
          </p:cNvSpPr>
          <p:nvPr/>
        </p:nvSpPr>
        <p:spPr bwMode="auto">
          <a:xfrm>
            <a:off x="5410200" y="914400"/>
            <a:ext cx="1466850" cy="366713"/>
          </a:xfrm>
          <a:prstGeom prst="rect">
            <a:avLst/>
          </a:prstGeom>
          <a:noFill/>
          <a:ln w="9525">
            <a:noFill/>
            <a:miter lim="800000"/>
            <a:headEnd/>
            <a:tailEnd/>
          </a:ln>
          <a:effectLst/>
        </p:spPr>
        <p:txBody>
          <a:bodyPr wrap="none">
            <a:spAutoFit/>
          </a:bodyPr>
          <a:lstStyle/>
          <a:p>
            <a:r>
              <a:rPr lang="en-US"/>
              <a:t>Isoelectronic</a:t>
            </a:r>
          </a:p>
        </p:txBody>
      </p:sp>
      <p:sp>
        <p:nvSpPr>
          <p:cNvPr id="354461" name="Text Box 157"/>
          <p:cNvSpPr txBox="1">
            <a:spLocks noChangeArrowheads="1"/>
          </p:cNvSpPr>
          <p:nvPr/>
        </p:nvSpPr>
        <p:spPr bwMode="auto">
          <a:xfrm>
            <a:off x="457200" y="1981200"/>
            <a:ext cx="1585913" cy="366713"/>
          </a:xfrm>
          <a:prstGeom prst="rect">
            <a:avLst/>
          </a:prstGeom>
          <a:noFill/>
          <a:ln w="9525">
            <a:noFill/>
            <a:miter lim="800000"/>
            <a:headEnd/>
            <a:tailEnd/>
          </a:ln>
          <a:effectLst/>
        </p:spPr>
        <p:txBody>
          <a:bodyPr wrap="none">
            <a:spAutoFit/>
          </a:bodyPr>
          <a:lstStyle/>
          <a:p>
            <a:r>
              <a:rPr lang="en-US"/>
              <a:t>B = 1s</a:t>
            </a:r>
            <a:r>
              <a:rPr lang="en-US" baseline="30000"/>
              <a:t>2</a:t>
            </a:r>
            <a:r>
              <a:rPr lang="en-US"/>
              <a:t>2s</a:t>
            </a:r>
            <a:r>
              <a:rPr lang="en-US" baseline="30000"/>
              <a:t>2</a:t>
            </a:r>
            <a:r>
              <a:rPr lang="en-US"/>
              <a:t>2p</a:t>
            </a:r>
            <a:r>
              <a:rPr lang="en-US" baseline="30000"/>
              <a:t>1</a:t>
            </a:r>
          </a:p>
        </p:txBody>
      </p:sp>
      <p:sp>
        <p:nvSpPr>
          <p:cNvPr id="354462" name="Text Box 158"/>
          <p:cNvSpPr txBox="1">
            <a:spLocks noChangeArrowheads="1"/>
          </p:cNvSpPr>
          <p:nvPr/>
        </p:nvSpPr>
        <p:spPr bwMode="auto">
          <a:xfrm>
            <a:off x="5105400" y="2743200"/>
            <a:ext cx="1960563" cy="366713"/>
          </a:xfrm>
          <a:prstGeom prst="rect">
            <a:avLst/>
          </a:prstGeom>
          <a:noFill/>
          <a:ln w="9525">
            <a:noFill/>
            <a:miter lim="800000"/>
            <a:headEnd/>
            <a:tailEnd/>
          </a:ln>
          <a:effectLst/>
        </p:spPr>
        <p:txBody>
          <a:bodyPr wrap="none">
            <a:spAutoFit/>
          </a:bodyPr>
          <a:lstStyle/>
          <a:p>
            <a:r>
              <a:rPr lang="en-US"/>
              <a:t>B</a:t>
            </a:r>
            <a:r>
              <a:rPr lang="en-US" baseline="30000"/>
              <a:t>1+</a:t>
            </a:r>
            <a:r>
              <a:rPr lang="en-US"/>
              <a:t> = Be = 1s</a:t>
            </a:r>
            <a:r>
              <a:rPr lang="en-US" baseline="30000"/>
              <a:t>2</a:t>
            </a:r>
            <a:r>
              <a:rPr lang="en-US"/>
              <a:t>2s</a:t>
            </a:r>
            <a:r>
              <a:rPr lang="en-US" baseline="30000"/>
              <a:t>2</a:t>
            </a:r>
          </a:p>
        </p:txBody>
      </p:sp>
      <p:sp>
        <p:nvSpPr>
          <p:cNvPr id="354463" name="Text Box 159"/>
          <p:cNvSpPr txBox="1">
            <a:spLocks noChangeArrowheads="1"/>
          </p:cNvSpPr>
          <p:nvPr/>
        </p:nvSpPr>
        <p:spPr bwMode="auto">
          <a:xfrm>
            <a:off x="5181600" y="4495800"/>
            <a:ext cx="1795463" cy="366713"/>
          </a:xfrm>
          <a:prstGeom prst="rect">
            <a:avLst/>
          </a:prstGeom>
          <a:noFill/>
          <a:ln w="9525">
            <a:noFill/>
            <a:miter lim="800000"/>
            <a:headEnd/>
            <a:tailEnd/>
          </a:ln>
          <a:effectLst/>
        </p:spPr>
        <p:txBody>
          <a:bodyPr wrap="none">
            <a:spAutoFit/>
          </a:bodyPr>
          <a:lstStyle/>
          <a:p>
            <a:r>
              <a:rPr lang="en-US"/>
              <a:t>B</a:t>
            </a:r>
            <a:r>
              <a:rPr lang="en-US" baseline="30000"/>
              <a:t>2+</a:t>
            </a:r>
            <a:r>
              <a:rPr lang="en-US"/>
              <a:t> = Li =1s</a:t>
            </a:r>
            <a:r>
              <a:rPr lang="en-US" baseline="30000"/>
              <a:t>2</a:t>
            </a:r>
            <a:r>
              <a:rPr lang="en-US"/>
              <a:t>2s</a:t>
            </a:r>
            <a:r>
              <a:rPr lang="en-US" baseline="30000"/>
              <a:t>1</a:t>
            </a:r>
          </a:p>
        </p:txBody>
      </p:sp>
      <p:sp>
        <p:nvSpPr>
          <p:cNvPr id="354464" name="Text Box 160"/>
          <p:cNvSpPr txBox="1">
            <a:spLocks noChangeArrowheads="1"/>
          </p:cNvSpPr>
          <p:nvPr/>
        </p:nvSpPr>
        <p:spPr bwMode="auto">
          <a:xfrm>
            <a:off x="5334000" y="6248400"/>
            <a:ext cx="1647825" cy="366713"/>
          </a:xfrm>
          <a:prstGeom prst="rect">
            <a:avLst/>
          </a:prstGeom>
          <a:noFill/>
          <a:ln w="9525">
            <a:noFill/>
            <a:miter lim="800000"/>
            <a:headEnd/>
            <a:tailEnd/>
          </a:ln>
          <a:effectLst/>
        </p:spPr>
        <p:txBody>
          <a:bodyPr wrap="none">
            <a:spAutoFit/>
          </a:bodyPr>
          <a:lstStyle/>
          <a:p>
            <a:r>
              <a:rPr lang="en-US"/>
              <a:t>B</a:t>
            </a:r>
            <a:r>
              <a:rPr lang="en-US" baseline="30000"/>
              <a:t>3+</a:t>
            </a:r>
            <a:r>
              <a:rPr lang="en-US"/>
              <a:t> = He = 1s</a:t>
            </a:r>
            <a:r>
              <a:rPr lang="en-US" baseline="30000"/>
              <a:t>2</a:t>
            </a:r>
          </a:p>
        </p:txBody>
      </p:sp>
      <p:sp>
        <p:nvSpPr>
          <p:cNvPr id="354465" name="AutoShape 161">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330" name="Group 2"/>
          <p:cNvGrpSpPr>
            <a:grpSpLocks/>
          </p:cNvGrpSpPr>
          <p:nvPr/>
        </p:nvGrpSpPr>
        <p:grpSpPr bwMode="auto">
          <a:xfrm>
            <a:off x="1997075" y="3595688"/>
            <a:ext cx="2289175" cy="519112"/>
            <a:chOff x="3322" y="2304"/>
            <a:chExt cx="1442" cy="327"/>
          </a:xfrm>
        </p:grpSpPr>
        <p:sp>
          <p:nvSpPr>
            <p:cNvPr id="355331" name="Rectangle 3"/>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S</a:t>
              </a:r>
              <a:r>
                <a:rPr lang="en-US" sz="2800" baseline="30000">
                  <a:solidFill>
                    <a:schemeClr val="hlink"/>
                  </a:solidFill>
                </a:rPr>
                <a:t>1-</a:t>
              </a:r>
              <a:endParaRPr lang="en-US" sz="2800">
                <a:solidFill>
                  <a:schemeClr val="hlink"/>
                </a:solidFill>
              </a:endParaRPr>
            </a:p>
          </p:txBody>
        </p:sp>
        <p:sp>
          <p:nvSpPr>
            <p:cNvPr id="355332" name="Rectangle 4"/>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S</a:t>
              </a:r>
            </a:p>
          </p:txBody>
        </p:sp>
      </p:grpSp>
      <p:grpSp>
        <p:nvGrpSpPr>
          <p:cNvPr id="355333" name="Group 5"/>
          <p:cNvGrpSpPr>
            <a:grpSpLocks/>
          </p:cNvGrpSpPr>
          <p:nvPr/>
        </p:nvGrpSpPr>
        <p:grpSpPr bwMode="auto">
          <a:xfrm>
            <a:off x="1905000" y="5605463"/>
            <a:ext cx="2381250" cy="519112"/>
            <a:chOff x="3322" y="2304"/>
            <a:chExt cx="1442" cy="327"/>
          </a:xfrm>
        </p:grpSpPr>
        <p:sp>
          <p:nvSpPr>
            <p:cNvPr id="355334" name="Rectangle 6"/>
            <p:cNvSpPr>
              <a:spLocks noChangeArrowheads="1"/>
            </p:cNvSpPr>
            <p:nvPr/>
          </p:nvSpPr>
          <p:spPr bwMode="auto">
            <a:xfrm>
              <a:off x="4224" y="2304"/>
              <a:ext cx="540"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S</a:t>
              </a:r>
              <a:r>
                <a:rPr lang="en-US" sz="2800" baseline="30000">
                  <a:solidFill>
                    <a:schemeClr val="hlink"/>
                  </a:solidFill>
                </a:rPr>
                <a:t>2-</a:t>
              </a:r>
              <a:endParaRPr lang="en-US" sz="2800">
                <a:solidFill>
                  <a:schemeClr val="hlink"/>
                </a:solidFill>
              </a:endParaRPr>
            </a:p>
          </p:txBody>
        </p:sp>
        <p:sp>
          <p:nvSpPr>
            <p:cNvPr id="355335" name="Rectangle 7"/>
            <p:cNvSpPr>
              <a:spLocks noChangeArrowheads="1"/>
            </p:cNvSpPr>
            <p:nvPr/>
          </p:nvSpPr>
          <p:spPr bwMode="auto">
            <a:xfrm>
              <a:off x="3322" y="2304"/>
              <a:ext cx="422" cy="327"/>
            </a:xfrm>
            <a:prstGeom prst="rect">
              <a:avLst/>
            </a:prstGeom>
            <a:noFill/>
            <a:ln w="9525">
              <a:noFill/>
              <a:miter lim="800000"/>
              <a:headEnd/>
              <a:tailEnd/>
            </a:ln>
            <a:effectLst/>
          </p:spPr>
          <p:txBody>
            <a:bodyPr lIns="92075" tIns="46037" rIns="92075" bIns="46037">
              <a:spAutoFit/>
            </a:bodyPr>
            <a:lstStyle/>
            <a:p>
              <a:pPr eaLnBrk="0" hangingPunct="0">
                <a:spcBef>
                  <a:spcPct val="50000"/>
                </a:spcBef>
              </a:pPr>
              <a:r>
                <a:rPr lang="en-US" sz="2800">
                  <a:solidFill>
                    <a:schemeClr val="hlink"/>
                  </a:solidFill>
                </a:rPr>
                <a:t>S</a:t>
              </a:r>
              <a:r>
                <a:rPr lang="en-US" sz="2800" baseline="30000">
                  <a:solidFill>
                    <a:schemeClr val="hlink"/>
                  </a:solidFill>
                </a:rPr>
                <a:t>1-</a:t>
              </a:r>
              <a:endParaRPr lang="en-US" sz="2800">
                <a:solidFill>
                  <a:schemeClr val="hlink"/>
                </a:solidFill>
              </a:endParaRPr>
            </a:p>
          </p:txBody>
        </p:sp>
      </p:grpSp>
      <p:grpSp>
        <p:nvGrpSpPr>
          <p:cNvPr id="355336" name="Group 8"/>
          <p:cNvGrpSpPr>
            <a:grpSpLocks/>
          </p:cNvGrpSpPr>
          <p:nvPr/>
        </p:nvGrpSpPr>
        <p:grpSpPr bwMode="auto">
          <a:xfrm>
            <a:off x="914400" y="1174750"/>
            <a:ext cx="609600" cy="273050"/>
            <a:chOff x="574" y="740"/>
            <a:chExt cx="384" cy="172"/>
          </a:xfrm>
        </p:grpSpPr>
        <p:sp>
          <p:nvSpPr>
            <p:cNvPr id="355337" name="Oval 9"/>
            <p:cNvSpPr>
              <a:spLocks noChangeArrowheads="1"/>
            </p:cNvSpPr>
            <p:nvPr/>
          </p:nvSpPr>
          <p:spPr bwMode="auto">
            <a:xfrm>
              <a:off x="872" y="826"/>
              <a:ext cx="86" cy="86"/>
            </a:xfrm>
            <a:prstGeom prst="ellipse">
              <a:avLst/>
            </a:prstGeom>
            <a:solidFill>
              <a:schemeClr val="hlink"/>
            </a:solidFill>
            <a:ln w="9525">
              <a:noFill/>
              <a:round/>
              <a:headEnd/>
              <a:tailEnd/>
            </a:ln>
            <a:effectLst/>
          </p:spPr>
          <p:txBody>
            <a:bodyPr wrap="none" anchor="ctr"/>
            <a:lstStyle/>
            <a:p>
              <a:endParaRPr lang="en-US"/>
            </a:p>
          </p:txBody>
        </p:sp>
        <p:sp>
          <p:nvSpPr>
            <p:cNvPr id="355338" name="Oval 10"/>
            <p:cNvSpPr>
              <a:spLocks noChangeArrowheads="1"/>
            </p:cNvSpPr>
            <p:nvPr/>
          </p:nvSpPr>
          <p:spPr bwMode="auto">
            <a:xfrm>
              <a:off x="574" y="74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5339" name="Text Box 11"/>
          <p:cNvSpPr txBox="1">
            <a:spLocks noChangeArrowheads="1"/>
          </p:cNvSpPr>
          <p:nvPr/>
        </p:nvSpPr>
        <p:spPr bwMode="auto">
          <a:xfrm>
            <a:off x="1066800" y="1157288"/>
            <a:ext cx="357188" cy="214312"/>
          </a:xfrm>
          <a:prstGeom prst="rect">
            <a:avLst/>
          </a:prstGeom>
          <a:noFill/>
          <a:ln w="9525">
            <a:noFill/>
            <a:miter lim="800000"/>
            <a:headEnd/>
            <a:tailEnd/>
          </a:ln>
          <a:effectLst/>
        </p:spPr>
        <p:txBody>
          <a:bodyPr wrap="none">
            <a:spAutoFit/>
          </a:bodyPr>
          <a:lstStyle/>
          <a:p>
            <a:r>
              <a:rPr lang="en-US" sz="800"/>
              <a:t>16+</a:t>
            </a:r>
          </a:p>
        </p:txBody>
      </p:sp>
      <p:sp>
        <p:nvSpPr>
          <p:cNvPr id="355340" name="Oval 12"/>
          <p:cNvSpPr>
            <a:spLocks noChangeArrowheads="1"/>
          </p:cNvSpPr>
          <p:nvPr/>
        </p:nvSpPr>
        <p:spPr bwMode="auto">
          <a:xfrm>
            <a:off x="958850" y="958850"/>
            <a:ext cx="547688" cy="546100"/>
          </a:xfrm>
          <a:prstGeom prst="ellipse">
            <a:avLst/>
          </a:prstGeom>
          <a:noFill/>
          <a:ln w="9525">
            <a:solidFill>
              <a:schemeClr val="tx1"/>
            </a:solidFill>
            <a:round/>
            <a:headEnd/>
            <a:tailEnd/>
          </a:ln>
          <a:effectLst/>
        </p:spPr>
        <p:txBody>
          <a:bodyPr wrap="none" anchor="ctr"/>
          <a:lstStyle/>
          <a:p>
            <a:endParaRPr lang="en-US"/>
          </a:p>
        </p:txBody>
      </p:sp>
      <p:sp>
        <p:nvSpPr>
          <p:cNvPr id="355341" name="Oval 13"/>
          <p:cNvSpPr>
            <a:spLocks noChangeAspect="1" noChangeArrowheads="1"/>
          </p:cNvSpPr>
          <p:nvPr/>
        </p:nvSpPr>
        <p:spPr bwMode="auto">
          <a:xfrm>
            <a:off x="822325" y="822325"/>
            <a:ext cx="820738" cy="819150"/>
          </a:xfrm>
          <a:prstGeom prst="ellipse">
            <a:avLst/>
          </a:prstGeom>
          <a:noFill/>
          <a:ln w="9525">
            <a:solidFill>
              <a:schemeClr val="tx1"/>
            </a:solidFill>
            <a:round/>
            <a:headEnd/>
            <a:tailEnd/>
          </a:ln>
          <a:effectLst/>
        </p:spPr>
        <p:txBody>
          <a:bodyPr wrap="none" anchor="ctr"/>
          <a:lstStyle/>
          <a:p>
            <a:endParaRPr lang="en-US"/>
          </a:p>
        </p:txBody>
      </p:sp>
      <p:sp>
        <p:nvSpPr>
          <p:cNvPr id="355342" name="Oval 14"/>
          <p:cNvSpPr>
            <a:spLocks noChangeAspect="1" noChangeArrowheads="1"/>
          </p:cNvSpPr>
          <p:nvPr/>
        </p:nvSpPr>
        <p:spPr bwMode="auto">
          <a:xfrm>
            <a:off x="685800" y="685800"/>
            <a:ext cx="1098550" cy="1098550"/>
          </a:xfrm>
          <a:prstGeom prst="ellipse">
            <a:avLst/>
          </a:prstGeom>
          <a:noFill/>
          <a:ln w="9525">
            <a:solidFill>
              <a:schemeClr val="tx1"/>
            </a:solidFill>
            <a:round/>
            <a:headEnd/>
            <a:tailEnd/>
          </a:ln>
          <a:effectLst/>
        </p:spPr>
        <p:txBody>
          <a:bodyPr wrap="none" anchor="ctr"/>
          <a:lstStyle/>
          <a:p>
            <a:endParaRPr lang="en-US"/>
          </a:p>
        </p:txBody>
      </p:sp>
      <p:sp>
        <p:nvSpPr>
          <p:cNvPr id="355343" name="Oval 15"/>
          <p:cNvSpPr>
            <a:spLocks noChangeArrowheads="1"/>
          </p:cNvSpPr>
          <p:nvPr/>
        </p:nvSpPr>
        <p:spPr bwMode="auto">
          <a:xfrm>
            <a:off x="530225" y="549275"/>
            <a:ext cx="1371600" cy="1371600"/>
          </a:xfrm>
          <a:prstGeom prst="ellipse">
            <a:avLst/>
          </a:prstGeom>
          <a:noFill/>
          <a:ln w="9525">
            <a:solidFill>
              <a:srgbClr val="C0C0C0"/>
            </a:solidFill>
            <a:round/>
            <a:headEnd/>
            <a:tailEnd/>
          </a:ln>
          <a:effectLst/>
        </p:spPr>
        <p:txBody>
          <a:bodyPr wrap="none" anchor="ctr"/>
          <a:lstStyle/>
          <a:p>
            <a:endParaRPr lang="en-US"/>
          </a:p>
        </p:txBody>
      </p:sp>
      <p:sp>
        <p:nvSpPr>
          <p:cNvPr id="355344" name="Oval 16"/>
          <p:cNvSpPr>
            <a:spLocks noChangeArrowheads="1"/>
          </p:cNvSpPr>
          <p:nvPr/>
        </p:nvSpPr>
        <p:spPr bwMode="auto">
          <a:xfrm>
            <a:off x="987425" y="15398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45" name="Oval 17"/>
          <p:cNvSpPr>
            <a:spLocks noChangeArrowheads="1"/>
          </p:cNvSpPr>
          <p:nvPr/>
        </p:nvSpPr>
        <p:spPr bwMode="auto">
          <a:xfrm>
            <a:off x="1600200" y="1524000"/>
            <a:ext cx="136525" cy="136525"/>
          </a:xfrm>
          <a:prstGeom prst="ellipse">
            <a:avLst/>
          </a:prstGeom>
          <a:solidFill>
            <a:srgbClr val="FF0000"/>
          </a:solidFill>
          <a:ln w="9525">
            <a:noFill/>
            <a:round/>
            <a:headEnd/>
            <a:tailEnd/>
          </a:ln>
          <a:effectLst/>
        </p:spPr>
        <p:txBody>
          <a:bodyPr wrap="none" anchor="ctr"/>
          <a:lstStyle/>
          <a:p>
            <a:endParaRPr lang="en-US"/>
          </a:p>
        </p:txBody>
      </p:sp>
      <p:sp>
        <p:nvSpPr>
          <p:cNvPr id="355346" name="Oval 18"/>
          <p:cNvSpPr>
            <a:spLocks noChangeArrowheads="1"/>
          </p:cNvSpPr>
          <p:nvPr/>
        </p:nvSpPr>
        <p:spPr bwMode="auto">
          <a:xfrm>
            <a:off x="927100" y="8540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47" name="Text Box 19"/>
          <p:cNvSpPr txBox="1">
            <a:spLocks noChangeArrowheads="1"/>
          </p:cNvSpPr>
          <p:nvPr/>
        </p:nvSpPr>
        <p:spPr bwMode="auto">
          <a:xfrm>
            <a:off x="1965325" y="1027113"/>
            <a:ext cx="781050" cy="366712"/>
          </a:xfrm>
          <a:prstGeom prst="rect">
            <a:avLst/>
          </a:prstGeom>
          <a:noFill/>
          <a:ln w="9525">
            <a:noFill/>
            <a:miter lim="800000"/>
            <a:headEnd/>
            <a:tailEnd/>
          </a:ln>
          <a:effectLst/>
        </p:spPr>
        <p:txBody>
          <a:bodyPr wrap="none">
            <a:spAutoFit/>
          </a:bodyPr>
          <a:lstStyle/>
          <a:p>
            <a:r>
              <a:rPr lang="en-US"/>
              <a:t>Sulfur</a:t>
            </a:r>
          </a:p>
        </p:txBody>
      </p:sp>
      <p:grpSp>
        <p:nvGrpSpPr>
          <p:cNvPr id="355348" name="Group 20"/>
          <p:cNvGrpSpPr>
            <a:grpSpLocks/>
          </p:cNvGrpSpPr>
          <p:nvPr/>
        </p:nvGrpSpPr>
        <p:grpSpPr bwMode="auto">
          <a:xfrm>
            <a:off x="8153400" y="152400"/>
            <a:ext cx="838200" cy="990600"/>
            <a:chOff x="5136" y="96"/>
            <a:chExt cx="528" cy="624"/>
          </a:xfrm>
        </p:grpSpPr>
        <p:sp>
          <p:nvSpPr>
            <p:cNvPr id="355349" name="Rectangle 21"/>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355350" name="Text Box 22"/>
            <p:cNvSpPr txBox="1">
              <a:spLocks noChangeArrowheads="1"/>
            </p:cNvSpPr>
            <p:nvPr/>
          </p:nvSpPr>
          <p:spPr bwMode="auto">
            <a:xfrm>
              <a:off x="5281" y="240"/>
              <a:ext cx="287" cy="365"/>
            </a:xfrm>
            <a:prstGeom prst="rect">
              <a:avLst/>
            </a:prstGeom>
            <a:noFill/>
            <a:ln w="9525">
              <a:noFill/>
              <a:miter lim="800000"/>
              <a:headEnd/>
              <a:tailEnd/>
            </a:ln>
            <a:effectLst/>
          </p:spPr>
          <p:txBody>
            <a:bodyPr wrap="none">
              <a:spAutoFit/>
            </a:bodyPr>
            <a:lstStyle/>
            <a:p>
              <a:r>
                <a:rPr lang="en-US" sz="3200"/>
                <a:t>S</a:t>
              </a:r>
            </a:p>
          </p:txBody>
        </p:sp>
        <p:sp>
          <p:nvSpPr>
            <p:cNvPr id="355351" name="Text Box 23"/>
            <p:cNvSpPr txBox="1">
              <a:spLocks noChangeArrowheads="1"/>
            </p:cNvSpPr>
            <p:nvPr/>
          </p:nvSpPr>
          <p:spPr bwMode="auto">
            <a:xfrm>
              <a:off x="5159" y="528"/>
              <a:ext cx="457" cy="192"/>
            </a:xfrm>
            <a:prstGeom prst="rect">
              <a:avLst/>
            </a:prstGeom>
            <a:noFill/>
            <a:ln w="9525">
              <a:noFill/>
              <a:miter lim="800000"/>
              <a:headEnd/>
              <a:tailEnd/>
            </a:ln>
            <a:effectLst/>
          </p:spPr>
          <p:txBody>
            <a:bodyPr wrap="none">
              <a:spAutoFit/>
            </a:bodyPr>
            <a:lstStyle/>
            <a:p>
              <a:r>
                <a:rPr lang="en-US" sz="1400" b="1">
                  <a:solidFill>
                    <a:srgbClr val="FF0000"/>
                  </a:solidFill>
                </a:rPr>
                <a:t>32.066</a:t>
              </a:r>
            </a:p>
          </p:txBody>
        </p:sp>
        <p:sp>
          <p:nvSpPr>
            <p:cNvPr id="355352" name="Text Box 24"/>
            <p:cNvSpPr txBox="1">
              <a:spLocks noChangeArrowheads="1"/>
            </p:cNvSpPr>
            <p:nvPr/>
          </p:nvSpPr>
          <p:spPr bwMode="auto">
            <a:xfrm>
              <a:off x="5388" y="96"/>
              <a:ext cx="276" cy="231"/>
            </a:xfrm>
            <a:prstGeom prst="rect">
              <a:avLst/>
            </a:prstGeom>
            <a:noFill/>
            <a:ln w="9525">
              <a:noFill/>
              <a:miter lim="800000"/>
              <a:headEnd/>
              <a:tailEnd/>
            </a:ln>
            <a:effectLst/>
          </p:spPr>
          <p:txBody>
            <a:bodyPr wrap="none">
              <a:spAutoFit/>
            </a:bodyPr>
            <a:lstStyle/>
            <a:p>
              <a:r>
                <a:rPr lang="en-US">
                  <a:solidFill>
                    <a:schemeClr val="accent2"/>
                  </a:solidFill>
                </a:rPr>
                <a:t>16</a:t>
              </a:r>
            </a:p>
          </p:txBody>
        </p:sp>
      </p:grpSp>
      <p:sp>
        <p:nvSpPr>
          <p:cNvPr id="355353" name="Text Box 25"/>
          <p:cNvSpPr txBox="1">
            <a:spLocks noChangeArrowheads="1"/>
          </p:cNvSpPr>
          <p:nvPr/>
        </p:nvSpPr>
        <p:spPr bwMode="auto">
          <a:xfrm>
            <a:off x="6754813" y="5957888"/>
            <a:ext cx="1627187" cy="366712"/>
          </a:xfrm>
          <a:prstGeom prst="rect">
            <a:avLst/>
          </a:prstGeom>
          <a:noFill/>
          <a:ln w="9525">
            <a:noFill/>
            <a:miter lim="800000"/>
            <a:headEnd/>
            <a:tailEnd/>
          </a:ln>
          <a:effectLst/>
        </p:spPr>
        <p:txBody>
          <a:bodyPr wrap="none">
            <a:spAutoFit/>
          </a:bodyPr>
          <a:lstStyle/>
          <a:p>
            <a:r>
              <a:rPr lang="en-US"/>
              <a:t>S</a:t>
            </a:r>
            <a:r>
              <a:rPr lang="en-US" baseline="30000"/>
              <a:t>2-</a:t>
            </a:r>
            <a:r>
              <a:rPr lang="en-US"/>
              <a:t>     vs.     Ar</a:t>
            </a:r>
          </a:p>
        </p:txBody>
      </p:sp>
      <p:sp>
        <p:nvSpPr>
          <p:cNvPr id="355354" name="Text Box 26"/>
          <p:cNvSpPr txBox="1">
            <a:spLocks noChangeArrowheads="1"/>
          </p:cNvSpPr>
          <p:nvPr/>
        </p:nvSpPr>
        <p:spPr bwMode="auto">
          <a:xfrm>
            <a:off x="6629400" y="3733800"/>
            <a:ext cx="1614488" cy="366713"/>
          </a:xfrm>
          <a:prstGeom prst="rect">
            <a:avLst/>
          </a:prstGeom>
          <a:noFill/>
          <a:ln w="9525">
            <a:noFill/>
            <a:miter lim="800000"/>
            <a:headEnd/>
            <a:tailEnd/>
          </a:ln>
          <a:effectLst/>
        </p:spPr>
        <p:txBody>
          <a:bodyPr wrap="none">
            <a:spAutoFit/>
          </a:bodyPr>
          <a:lstStyle/>
          <a:p>
            <a:r>
              <a:rPr lang="en-US"/>
              <a:t>S</a:t>
            </a:r>
            <a:r>
              <a:rPr lang="en-US" baseline="30000"/>
              <a:t>1-</a:t>
            </a:r>
            <a:r>
              <a:rPr lang="en-US"/>
              <a:t>     vs.     Cl</a:t>
            </a:r>
          </a:p>
        </p:txBody>
      </p:sp>
      <p:sp>
        <p:nvSpPr>
          <p:cNvPr id="355355" name="Text Box 27"/>
          <p:cNvSpPr txBox="1">
            <a:spLocks noChangeArrowheads="1"/>
          </p:cNvSpPr>
          <p:nvPr/>
        </p:nvSpPr>
        <p:spPr bwMode="auto">
          <a:xfrm>
            <a:off x="2743200" y="3657600"/>
            <a:ext cx="361950" cy="457200"/>
          </a:xfrm>
          <a:prstGeom prst="rect">
            <a:avLst/>
          </a:prstGeom>
          <a:noFill/>
          <a:ln w="9525">
            <a:noFill/>
            <a:miter lim="800000"/>
            <a:headEnd/>
            <a:tailEnd/>
          </a:ln>
          <a:effectLst/>
        </p:spPr>
        <p:txBody>
          <a:bodyPr wrap="none">
            <a:spAutoFit/>
          </a:bodyPr>
          <a:lstStyle/>
          <a:p>
            <a:r>
              <a:rPr lang="en-US" sz="2400"/>
              <a:t>&lt;</a:t>
            </a:r>
          </a:p>
        </p:txBody>
      </p:sp>
      <p:sp>
        <p:nvSpPr>
          <p:cNvPr id="355356" name="Text Box 28"/>
          <p:cNvSpPr txBox="1">
            <a:spLocks noChangeArrowheads="1"/>
          </p:cNvSpPr>
          <p:nvPr/>
        </p:nvSpPr>
        <p:spPr bwMode="auto">
          <a:xfrm>
            <a:off x="2727325" y="5653088"/>
            <a:ext cx="361950" cy="457200"/>
          </a:xfrm>
          <a:prstGeom prst="rect">
            <a:avLst/>
          </a:prstGeom>
          <a:noFill/>
          <a:ln w="9525">
            <a:noFill/>
            <a:miter lim="800000"/>
            <a:headEnd/>
            <a:tailEnd/>
          </a:ln>
          <a:effectLst/>
        </p:spPr>
        <p:txBody>
          <a:bodyPr wrap="none">
            <a:spAutoFit/>
          </a:bodyPr>
          <a:lstStyle/>
          <a:p>
            <a:r>
              <a:rPr lang="en-US" sz="2400"/>
              <a:t>&lt;</a:t>
            </a:r>
          </a:p>
        </p:txBody>
      </p:sp>
      <p:sp>
        <p:nvSpPr>
          <p:cNvPr id="355357" name="Text Box 29"/>
          <p:cNvSpPr txBox="1">
            <a:spLocks noChangeArrowheads="1"/>
          </p:cNvSpPr>
          <p:nvPr/>
        </p:nvSpPr>
        <p:spPr bwMode="auto">
          <a:xfrm>
            <a:off x="7319963" y="3657600"/>
            <a:ext cx="361950" cy="457200"/>
          </a:xfrm>
          <a:prstGeom prst="rect">
            <a:avLst/>
          </a:prstGeom>
          <a:solidFill>
            <a:schemeClr val="bg1"/>
          </a:solidFill>
          <a:ln w="9525">
            <a:noFill/>
            <a:miter lim="800000"/>
            <a:headEnd/>
            <a:tailEnd/>
          </a:ln>
          <a:effectLst/>
        </p:spPr>
        <p:txBody>
          <a:bodyPr wrap="none">
            <a:spAutoFit/>
          </a:bodyPr>
          <a:lstStyle/>
          <a:p>
            <a:r>
              <a:rPr lang="en-US" sz="2400"/>
              <a:t>&gt;</a:t>
            </a:r>
          </a:p>
        </p:txBody>
      </p:sp>
      <p:sp>
        <p:nvSpPr>
          <p:cNvPr id="355358" name="Text Box 30"/>
          <p:cNvSpPr txBox="1">
            <a:spLocks noChangeArrowheads="1"/>
          </p:cNvSpPr>
          <p:nvPr/>
        </p:nvSpPr>
        <p:spPr bwMode="auto">
          <a:xfrm>
            <a:off x="7410450" y="5867400"/>
            <a:ext cx="361950" cy="457200"/>
          </a:xfrm>
          <a:prstGeom prst="rect">
            <a:avLst/>
          </a:prstGeom>
          <a:solidFill>
            <a:schemeClr val="bg1"/>
          </a:solidFill>
          <a:ln w="9525">
            <a:noFill/>
            <a:miter lim="800000"/>
            <a:headEnd/>
            <a:tailEnd/>
          </a:ln>
          <a:effectLst/>
        </p:spPr>
        <p:txBody>
          <a:bodyPr wrap="none">
            <a:spAutoFit/>
          </a:bodyPr>
          <a:lstStyle/>
          <a:p>
            <a:r>
              <a:rPr lang="en-US" sz="2400"/>
              <a:t>&gt;</a:t>
            </a:r>
          </a:p>
        </p:txBody>
      </p:sp>
      <p:sp>
        <p:nvSpPr>
          <p:cNvPr id="355359" name="Text Box 31"/>
          <p:cNvSpPr txBox="1">
            <a:spLocks noChangeArrowheads="1"/>
          </p:cNvSpPr>
          <p:nvPr/>
        </p:nvSpPr>
        <p:spPr bwMode="auto">
          <a:xfrm>
            <a:off x="4724400" y="1905000"/>
            <a:ext cx="1466850" cy="366713"/>
          </a:xfrm>
          <a:prstGeom prst="rect">
            <a:avLst/>
          </a:prstGeom>
          <a:noFill/>
          <a:ln w="9525">
            <a:noFill/>
            <a:miter lim="800000"/>
            <a:headEnd/>
            <a:tailEnd/>
          </a:ln>
          <a:effectLst/>
        </p:spPr>
        <p:txBody>
          <a:bodyPr wrap="none">
            <a:spAutoFit/>
          </a:bodyPr>
          <a:lstStyle/>
          <a:p>
            <a:r>
              <a:rPr lang="en-US"/>
              <a:t>Isoelectronic</a:t>
            </a:r>
          </a:p>
        </p:txBody>
      </p:sp>
      <p:sp>
        <p:nvSpPr>
          <p:cNvPr id="355360" name="Text Box 32"/>
          <p:cNvSpPr txBox="1">
            <a:spLocks noChangeArrowheads="1"/>
          </p:cNvSpPr>
          <p:nvPr/>
        </p:nvSpPr>
        <p:spPr bwMode="auto">
          <a:xfrm>
            <a:off x="152400" y="1981200"/>
            <a:ext cx="2249488" cy="366713"/>
          </a:xfrm>
          <a:prstGeom prst="rect">
            <a:avLst/>
          </a:prstGeom>
          <a:noFill/>
          <a:ln w="9525">
            <a:noFill/>
            <a:miter lim="800000"/>
            <a:headEnd/>
            <a:tailEnd/>
          </a:ln>
          <a:effectLst/>
        </p:spPr>
        <p:txBody>
          <a:bodyPr wrap="none">
            <a:spAutoFit/>
          </a:bodyPr>
          <a:lstStyle/>
          <a:p>
            <a:r>
              <a:rPr lang="en-US"/>
              <a:t>S = 1s</a:t>
            </a:r>
            <a:r>
              <a:rPr lang="en-US" baseline="30000"/>
              <a:t>2</a:t>
            </a:r>
            <a:r>
              <a:rPr lang="en-US"/>
              <a:t>2s</a:t>
            </a:r>
            <a:r>
              <a:rPr lang="en-US" baseline="30000"/>
              <a:t>2</a:t>
            </a:r>
            <a:r>
              <a:rPr lang="en-US"/>
              <a:t>2p</a:t>
            </a:r>
            <a:r>
              <a:rPr lang="en-US" baseline="30000"/>
              <a:t>6</a:t>
            </a:r>
            <a:r>
              <a:rPr lang="en-US"/>
              <a:t>3s</a:t>
            </a:r>
            <a:r>
              <a:rPr lang="en-US" baseline="30000"/>
              <a:t>2</a:t>
            </a:r>
            <a:r>
              <a:rPr lang="en-US"/>
              <a:t>3p</a:t>
            </a:r>
            <a:r>
              <a:rPr lang="en-US" baseline="30000"/>
              <a:t>4</a:t>
            </a:r>
          </a:p>
        </p:txBody>
      </p:sp>
      <p:sp>
        <p:nvSpPr>
          <p:cNvPr id="355361" name="Text Box 33"/>
          <p:cNvSpPr txBox="1">
            <a:spLocks noChangeArrowheads="1"/>
          </p:cNvSpPr>
          <p:nvPr/>
        </p:nvSpPr>
        <p:spPr bwMode="auto">
          <a:xfrm>
            <a:off x="4572000" y="3810000"/>
            <a:ext cx="1836738" cy="823913"/>
          </a:xfrm>
          <a:prstGeom prst="rect">
            <a:avLst/>
          </a:prstGeom>
          <a:noFill/>
          <a:ln w="9525">
            <a:noFill/>
            <a:miter lim="800000"/>
            <a:headEnd/>
            <a:tailEnd/>
          </a:ln>
          <a:effectLst/>
        </p:spPr>
        <p:txBody>
          <a:bodyPr wrap="none">
            <a:spAutoFit/>
          </a:bodyPr>
          <a:lstStyle/>
          <a:p>
            <a:pPr algn="ctr"/>
            <a:r>
              <a:rPr lang="en-US"/>
              <a:t>S</a:t>
            </a:r>
            <a:r>
              <a:rPr lang="en-US" baseline="30000"/>
              <a:t>1-</a:t>
            </a:r>
            <a:r>
              <a:rPr lang="en-US"/>
              <a:t> = Cl </a:t>
            </a:r>
          </a:p>
          <a:p>
            <a:pPr algn="ctr"/>
            <a:r>
              <a:rPr lang="en-US"/>
              <a:t>1s</a:t>
            </a:r>
            <a:r>
              <a:rPr lang="en-US" baseline="30000"/>
              <a:t>2</a:t>
            </a:r>
            <a:r>
              <a:rPr lang="en-US"/>
              <a:t>2s</a:t>
            </a:r>
            <a:r>
              <a:rPr lang="en-US" baseline="30000"/>
              <a:t>2</a:t>
            </a:r>
            <a:r>
              <a:rPr lang="en-US"/>
              <a:t>2p</a:t>
            </a:r>
            <a:r>
              <a:rPr lang="en-US" baseline="30000"/>
              <a:t>6</a:t>
            </a:r>
            <a:r>
              <a:rPr lang="en-US"/>
              <a:t>3s</a:t>
            </a:r>
            <a:r>
              <a:rPr lang="en-US" baseline="30000"/>
              <a:t>2</a:t>
            </a:r>
            <a:r>
              <a:rPr lang="en-US"/>
              <a:t>3p</a:t>
            </a:r>
            <a:r>
              <a:rPr lang="en-US" baseline="30000"/>
              <a:t>5</a:t>
            </a:r>
          </a:p>
          <a:p>
            <a:pPr algn="ctr"/>
            <a:endParaRPr lang="en-US" baseline="30000"/>
          </a:p>
        </p:txBody>
      </p:sp>
      <p:sp>
        <p:nvSpPr>
          <p:cNvPr id="355362" name="Text Box 34"/>
          <p:cNvSpPr txBox="1">
            <a:spLocks noChangeArrowheads="1"/>
          </p:cNvSpPr>
          <p:nvPr/>
        </p:nvSpPr>
        <p:spPr bwMode="auto">
          <a:xfrm>
            <a:off x="4564063" y="5881688"/>
            <a:ext cx="1836737" cy="641350"/>
          </a:xfrm>
          <a:prstGeom prst="rect">
            <a:avLst/>
          </a:prstGeom>
          <a:noFill/>
          <a:ln w="9525">
            <a:noFill/>
            <a:miter lim="800000"/>
            <a:headEnd/>
            <a:tailEnd/>
          </a:ln>
          <a:effectLst/>
        </p:spPr>
        <p:txBody>
          <a:bodyPr wrap="none">
            <a:spAutoFit/>
          </a:bodyPr>
          <a:lstStyle/>
          <a:p>
            <a:pPr algn="ctr"/>
            <a:r>
              <a:rPr lang="en-US"/>
              <a:t>S</a:t>
            </a:r>
            <a:r>
              <a:rPr lang="en-US" baseline="30000"/>
              <a:t>2-</a:t>
            </a:r>
            <a:r>
              <a:rPr lang="en-US"/>
              <a:t> = Ar </a:t>
            </a:r>
          </a:p>
          <a:p>
            <a:pPr algn="ctr"/>
            <a:r>
              <a:rPr lang="en-US"/>
              <a:t>1s</a:t>
            </a:r>
            <a:r>
              <a:rPr lang="en-US" baseline="30000"/>
              <a:t>2</a:t>
            </a:r>
            <a:r>
              <a:rPr lang="en-US"/>
              <a:t>2s</a:t>
            </a:r>
            <a:r>
              <a:rPr lang="en-US" baseline="30000"/>
              <a:t>2</a:t>
            </a:r>
            <a:r>
              <a:rPr lang="en-US"/>
              <a:t>2p</a:t>
            </a:r>
            <a:r>
              <a:rPr lang="en-US" baseline="30000"/>
              <a:t>6</a:t>
            </a:r>
            <a:r>
              <a:rPr lang="en-US"/>
              <a:t>3s</a:t>
            </a:r>
            <a:r>
              <a:rPr lang="en-US" baseline="30000"/>
              <a:t>2</a:t>
            </a:r>
            <a:r>
              <a:rPr lang="en-US"/>
              <a:t>3p</a:t>
            </a:r>
            <a:r>
              <a:rPr lang="en-US" baseline="30000"/>
              <a:t>6</a:t>
            </a:r>
          </a:p>
        </p:txBody>
      </p:sp>
      <p:sp>
        <p:nvSpPr>
          <p:cNvPr id="355363" name="Oval 35"/>
          <p:cNvSpPr>
            <a:spLocks noChangeArrowheads="1"/>
          </p:cNvSpPr>
          <p:nvPr/>
        </p:nvSpPr>
        <p:spPr bwMode="auto">
          <a:xfrm>
            <a:off x="1139825" y="1692275"/>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4" name="Oval 36"/>
          <p:cNvSpPr>
            <a:spLocks noChangeArrowheads="1"/>
          </p:cNvSpPr>
          <p:nvPr/>
        </p:nvSpPr>
        <p:spPr bwMode="auto">
          <a:xfrm>
            <a:off x="1371600" y="685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5" name="Oval 37"/>
          <p:cNvSpPr>
            <a:spLocks noChangeArrowheads="1"/>
          </p:cNvSpPr>
          <p:nvPr/>
        </p:nvSpPr>
        <p:spPr bwMode="auto">
          <a:xfrm>
            <a:off x="762000" y="12954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6" name="Oval 38"/>
          <p:cNvSpPr>
            <a:spLocks noChangeArrowheads="1"/>
          </p:cNvSpPr>
          <p:nvPr/>
        </p:nvSpPr>
        <p:spPr bwMode="auto">
          <a:xfrm>
            <a:off x="1524000" y="9906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7" name="Oval 39"/>
          <p:cNvSpPr>
            <a:spLocks noChangeArrowheads="1"/>
          </p:cNvSpPr>
          <p:nvPr/>
        </p:nvSpPr>
        <p:spPr bwMode="auto">
          <a:xfrm>
            <a:off x="1219200" y="762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8" name="Oval 40"/>
          <p:cNvSpPr>
            <a:spLocks noChangeArrowheads="1"/>
          </p:cNvSpPr>
          <p:nvPr/>
        </p:nvSpPr>
        <p:spPr bwMode="auto">
          <a:xfrm>
            <a:off x="1295400" y="15240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69" name="Oval 41"/>
          <p:cNvSpPr>
            <a:spLocks noChangeArrowheads="1"/>
          </p:cNvSpPr>
          <p:nvPr/>
        </p:nvSpPr>
        <p:spPr bwMode="auto">
          <a:xfrm>
            <a:off x="1539875" y="12192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70" name="Oval 42"/>
          <p:cNvSpPr>
            <a:spLocks noChangeArrowheads="1"/>
          </p:cNvSpPr>
          <p:nvPr/>
        </p:nvSpPr>
        <p:spPr bwMode="auto">
          <a:xfrm>
            <a:off x="762000"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71" name="Oval 43"/>
          <p:cNvSpPr>
            <a:spLocks noChangeArrowheads="1"/>
          </p:cNvSpPr>
          <p:nvPr/>
        </p:nvSpPr>
        <p:spPr bwMode="auto">
          <a:xfrm>
            <a:off x="701675" y="8382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72" name="Oval 44"/>
          <p:cNvSpPr>
            <a:spLocks noChangeArrowheads="1"/>
          </p:cNvSpPr>
          <p:nvPr/>
        </p:nvSpPr>
        <p:spPr bwMode="auto">
          <a:xfrm>
            <a:off x="1692275" y="1066800"/>
            <a:ext cx="136525" cy="136525"/>
          </a:xfrm>
          <a:prstGeom prst="ellipse">
            <a:avLst/>
          </a:prstGeom>
          <a:solidFill>
            <a:schemeClr val="hlink"/>
          </a:solidFill>
          <a:ln w="9525">
            <a:noFill/>
            <a:round/>
            <a:headEnd/>
            <a:tailEnd/>
          </a:ln>
          <a:effectLst/>
        </p:spPr>
        <p:txBody>
          <a:bodyPr wrap="none" anchor="ctr"/>
          <a:lstStyle/>
          <a:p>
            <a:endParaRPr lang="en-US"/>
          </a:p>
        </p:txBody>
      </p:sp>
      <p:sp>
        <p:nvSpPr>
          <p:cNvPr id="355373" name="Oval 45"/>
          <p:cNvSpPr>
            <a:spLocks noChangeArrowheads="1"/>
          </p:cNvSpPr>
          <p:nvPr/>
        </p:nvSpPr>
        <p:spPr bwMode="auto">
          <a:xfrm>
            <a:off x="762000" y="1524000"/>
            <a:ext cx="136525" cy="136525"/>
          </a:xfrm>
          <a:prstGeom prst="ellipse">
            <a:avLst/>
          </a:prstGeom>
          <a:solidFill>
            <a:schemeClr val="hlink"/>
          </a:solidFill>
          <a:ln w="9525">
            <a:noFill/>
            <a:round/>
            <a:headEnd/>
            <a:tailEnd/>
          </a:ln>
          <a:effectLst/>
        </p:spPr>
        <p:txBody>
          <a:bodyPr wrap="none" anchor="ctr"/>
          <a:lstStyle/>
          <a:p>
            <a:endParaRPr lang="en-US"/>
          </a:p>
        </p:txBody>
      </p:sp>
      <p:grpSp>
        <p:nvGrpSpPr>
          <p:cNvPr id="355374" name="Group 46"/>
          <p:cNvGrpSpPr>
            <a:grpSpLocks/>
          </p:cNvGrpSpPr>
          <p:nvPr/>
        </p:nvGrpSpPr>
        <p:grpSpPr bwMode="auto">
          <a:xfrm>
            <a:off x="1447800" y="2438400"/>
            <a:ext cx="2895600" cy="1219200"/>
            <a:chOff x="912" y="1536"/>
            <a:chExt cx="1824" cy="768"/>
          </a:xfrm>
        </p:grpSpPr>
        <p:grpSp>
          <p:nvGrpSpPr>
            <p:cNvPr id="355375" name="Group 47"/>
            <p:cNvGrpSpPr>
              <a:grpSpLocks/>
            </p:cNvGrpSpPr>
            <p:nvPr/>
          </p:nvGrpSpPr>
          <p:grpSpPr bwMode="auto">
            <a:xfrm>
              <a:off x="912" y="1536"/>
              <a:ext cx="960" cy="768"/>
              <a:chOff x="912" y="1536"/>
              <a:chExt cx="960" cy="768"/>
            </a:xfrm>
          </p:grpSpPr>
          <p:sp>
            <p:nvSpPr>
              <p:cNvPr id="355376" name="Oval 48"/>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377" name="Oval 49"/>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378" name="Oval 50"/>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379" name="Rectangle 51"/>
              <p:cNvSpPr>
                <a:spLocks noChangeArrowheads="1"/>
              </p:cNvSpPr>
              <p:nvPr/>
            </p:nvSpPr>
            <p:spPr bwMode="auto">
              <a:xfrm>
                <a:off x="912" y="1536"/>
                <a:ext cx="432" cy="768"/>
              </a:xfrm>
              <a:prstGeom prst="rect">
                <a:avLst/>
              </a:prstGeom>
              <a:solidFill>
                <a:schemeClr val="bg1"/>
              </a:solidFill>
              <a:ln w="9525">
                <a:noFill/>
                <a:miter lim="800000"/>
                <a:headEnd/>
                <a:tailEnd/>
              </a:ln>
              <a:effectLst/>
            </p:spPr>
            <p:txBody>
              <a:bodyPr wrap="none" anchor="ctr"/>
              <a:lstStyle/>
              <a:p>
                <a:endParaRPr lang="en-US"/>
              </a:p>
            </p:txBody>
          </p:sp>
          <p:sp>
            <p:nvSpPr>
              <p:cNvPr id="355380" name="Oval 52"/>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381" name="Text Box 53"/>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6e</a:t>
                </a:r>
                <a:r>
                  <a:rPr lang="en-US" sz="800" baseline="30000"/>
                  <a:t>-</a:t>
                </a:r>
              </a:p>
            </p:txBody>
          </p:sp>
        </p:grpSp>
        <p:grpSp>
          <p:nvGrpSpPr>
            <p:cNvPr id="355382" name="Group 54"/>
            <p:cNvGrpSpPr>
              <a:grpSpLocks/>
            </p:cNvGrpSpPr>
            <p:nvPr/>
          </p:nvGrpSpPr>
          <p:grpSpPr bwMode="auto">
            <a:xfrm>
              <a:off x="1824" y="1536"/>
              <a:ext cx="912" cy="768"/>
              <a:chOff x="960" y="1536"/>
              <a:chExt cx="912" cy="768"/>
            </a:xfrm>
          </p:grpSpPr>
          <p:sp>
            <p:nvSpPr>
              <p:cNvPr id="355383" name="Oval 55"/>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384" name="Oval 56"/>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385" name="Oval 57"/>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386" name="Rectangle 58"/>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387" name="Oval 59"/>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388" name="Text Box 60"/>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7e</a:t>
                </a:r>
                <a:r>
                  <a:rPr lang="en-US" sz="800" baseline="30000"/>
                  <a:t>-</a:t>
                </a:r>
              </a:p>
            </p:txBody>
          </p:sp>
        </p:grpSp>
      </p:grpSp>
      <p:grpSp>
        <p:nvGrpSpPr>
          <p:cNvPr id="355389" name="Group 61"/>
          <p:cNvGrpSpPr>
            <a:grpSpLocks/>
          </p:cNvGrpSpPr>
          <p:nvPr/>
        </p:nvGrpSpPr>
        <p:grpSpPr bwMode="auto">
          <a:xfrm>
            <a:off x="6096000" y="2438400"/>
            <a:ext cx="2819400" cy="1219200"/>
            <a:chOff x="3840" y="1536"/>
            <a:chExt cx="1776" cy="768"/>
          </a:xfrm>
        </p:grpSpPr>
        <p:grpSp>
          <p:nvGrpSpPr>
            <p:cNvPr id="355390" name="Group 62"/>
            <p:cNvGrpSpPr>
              <a:grpSpLocks/>
            </p:cNvGrpSpPr>
            <p:nvPr/>
          </p:nvGrpSpPr>
          <p:grpSpPr bwMode="auto">
            <a:xfrm>
              <a:off x="3840" y="1536"/>
              <a:ext cx="912" cy="768"/>
              <a:chOff x="960" y="1536"/>
              <a:chExt cx="912" cy="768"/>
            </a:xfrm>
          </p:grpSpPr>
          <p:sp>
            <p:nvSpPr>
              <p:cNvPr id="355391" name="Oval 63"/>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392" name="Oval 64"/>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393" name="Oval 65"/>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394" name="Rectangle 66"/>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395" name="Oval 67"/>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396" name="Text Box 68"/>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7e</a:t>
                </a:r>
                <a:r>
                  <a:rPr lang="en-US" sz="800" baseline="30000"/>
                  <a:t>-</a:t>
                </a:r>
              </a:p>
            </p:txBody>
          </p:sp>
        </p:grpSp>
        <p:grpSp>
          <p:nvGrpSpPr>
            <p:cNvPr id="355397" name="Group 69"/>
            <p:cNvGrpSpPr>
              <a:grpSpLocks/>
            </p:cNvGrpSpPr>
            <p:nvPr/>
          </p:nvGrpSpPr>
          <p:grpSpPr bwMode="auto">
            <a:xfrm>
              <a:off x="4704" y="1536"/>
              <a:ext cx="912" cy="768"/>
              <a:chOff x="960" y="1536"/>
              <a:chExt cx="912" cy="768"/>
            </a:xfrm>
          </p:grpSpPr>
          <p:sp>
            <p:nvSpPr>
              <p:cNvPr id="355398" name="Oval 70"/>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399" name="Oval 71"/>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400" name="Oval 72"/>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401" name="Rectangle 73"/>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402" name="Oval 74"/>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17+</a:t>
                </a:r>
              </a:p>
            </p:txBody>
          </p:sp>
          <p:sp>
            <p:nvSpPr>
              <p:cNvPr id="355403" name="Text Box 75"/>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7e</a:t>
                </a:r>
                <a:r>
                  <a:rPr lang="en-US" sz="800" baseline="30000"/>
                  <a:t>-</a:t>
                </a:r>
              </a:p>
            </p:txBody>
          </p:sp>
        </p:grpSp>
      </p:grpSp>
      <p:grpSp>
        <p:nvGrpSpPr>
          <p:cNvPr id="355404" name="Group 76"/>
          <p:cNvGrpSpPr>
            <a:grpSpLocks/>
          </p:cNvGrpSpPr>
          <p:nvPr/>
        </p:nvGrpSpPr>
        <p:grpSpPr bwMode="auto">
          <a:xfrm>
            <a:off x="4724400" y="2438400"/>
            <a:ext cx="1371600" cy="1371600"/>
            <a:chOff x="2976" y="1536"/>
            <a:chExt cx="864" cy="864"/>
          </a:xfrm>
        </p:grpSpPr>
        <p:grpSp>
          <p:nvGrpSpPr>
            <p:cNvPr id="355405" name="Group 77"/>
            <p:cNvGrpSpPr>
              <a:grpSpLocks/>
            </p:cNvGrpSpPr>
            <p:nvPr/>
          </p:nvGrpSpPr>
          <p:grpSpPr bwMode="auto">
            <a:xfrm>
              <a:off x="3218" y="1930"/>
              <a:ext cx="384" cy="172"/>
              <a:chOff x="574" y="740"/>
              <a:chExt cx="384" cy="172"/>
            </a:xfrm>
          </p:grpSpPr>
          <p:sp>
            <p:nvSpPr>
              <p:cNvPr id="355406" name="Oval 78"/>
              <p:cNvSpPr>
                <a:spLocks noChangeArrowheads="1"/>
              </p:cNvSpPr>
              <p:nvPr/>
            </p:nvSpPr>
            <p:spPr bwMode="auto">
              <a:xfrm>
                <a:off x="872" y="826"/>
                <a:ext cx="86" cy="86"/>
              </a:xfrm>
              <a:prstGeom prst="ellipse">
                <a:avLst/>
              </a:prstGeom>
              <a:solidFill>
                <a:schemeClr val="hlink"/>
              </a:solidFill>
              <a:ln w="9525">
                <a:noFill/>
                <a:round/>
                <a:headEnd/>
                <a:tailEnd/>
              </a:ln>
              <a:effectLst/>
            </p:spPr>
            <p:txBody>
              <a:bodyPr wrap="none" anchor="ctr"/>
              <a:lstStyle/>
              <a:p>
                <a:endParaRPr lang="en-US"/>
              </a:p>
            </p:txBody>
          </p:sp>
          <p:sp>
            <p:nvSpPr>
              <p:cNvPr id="355407" name="Oval 79"/>
              <p:cNvSpPr>
                <a:spLocks noChangeArrowheads="1"/>
              </p:cNvSpPr>
              <p:nvPr/>
            </p:nvSpPr>
            <p:spPr bwMode="auto">
              <a:xfrm>
                <a:off x="574" y="74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5408" name="Text Box 80"/>
            <p:cNvSpPr txBox="1">
              <a:spLocks noChangeArrowheads="1"/>
            </p:cNvSpPr>
            <p:nvPr/>
          </p:nvSpPr>
          <p:spPr bwMode="auto">
            <a:xfrm>
              <a:off x="3352" y="1881"/>
              <a:ext cx="152" cy="135"/>
            </a:xfrm>
            <a:prstGeom prst="rect">
              <a:avLst/>
            </a:prstGeom>
            <a:noFill/>
            <a:ln w="9525">
              <a:noFill/>
              <a:miter lim="800000"/>
              <a:headEnd/>
              <a:tailEnd/>
            </a:ln>
            <a:effectLst/>
          </p:spPr>
          <p:txBody>
            <a:bodyPr wrap="none">
              <a:spAutoFit/>
            </a:bodyPr>
            <a:lstStyle/>
            <a:p>
              <a:r>
                <a:rPr lang="en-US" sz="800"/>
                <a:t>n</a:t>
              </a:r>
            </a:p>
          </p:txBody>
        </p:sp>
        <p:sp>
          <p:nvSpPr>
            <p:cNvPr id="355409" name="Oval 81"/>
            <p:cNvSpPr>
              <a:spLocks noChangeArrowheads="1"/>
            </p:cNvSpPr>
            <p:nvPr/>
          </p:nvSpPr>
          <p:spPr bwMode="auto">
            <a:xfrm>
              <a:off x="3246" y="1794"/>
              <a:ext cx="345" cy="344"/>
            </a:xfrm>
            <a:prstGeom prst="ellipse">
              <a:avLst/>
            </a:prstGeom>
            <a:noFill/>
            <a:ln w="9525">
              <a:solidFill>
                <a:schemeClr val="tx1"/>
              </a:solidFill>
              <a:round/>
              <a:headEnd/>
              <a:tailEnd/>
            </a:ln>
            <a:effectLst/>
          </p:spPr>
          <p:txBody>
            <a:bodyPr wrap="none" anchor="ctr"/>
            <a:lstStyle/>
            <a:p>
              <a:endParaRPr lang="en-US"/>
            </a:p>
          </p:txBody>
        </p:sp>
        <p:sp>
          <p:nvSpPr>
            <p:cNvPr id="355410" name="Oval 82"/>
            <p:cNvSpPr>
              <a:spLocks noChangeAspect="1" noChangeArrowheads="1"/>
            </p:cNvSpPr>
            <p:nvPr/>
          </p:nvSpPr>
          <p:spPr bwMode="auto">
            <a:xfrm>
              <a:off x="3160" y="1708"/>
              <a:ext cx="517" cy="516"/>
            </a:xfrm>
            <a:prstGeom prst="ellipse">
              <a:avLst/>
            </a:prstGeom>
            <a:noFill/>
            <a:ln w="9525">
              <a:solidFill>
                <a:schemeClr val="tx1"/>
              </a:solidFill>
              <a:round/>
              <a:headEnd/>
              <a:tailEnd/>
            </a:ln>
            <a:effectLst/>
          </p:spPr>
          <p:txBody>
            <a:bodyPr wrap="none" anchor="ctr"/>
            <a:lstStyle/>
            <a:p>
              <a:endParaRPr lang="en-US"/>
            </a:p>
          </p:txBody>
        </p:sp>
        <p:sp>
          <p:nvSpPr>
            <p:cNvPr id="355411" name="Oval 83"/>
            <p:cNvSpPr>
              <a:spLocks noChangeAspect="1" noChangeArrowheads="1"/>
            </p:cNvSpPr>
            <p:nvPr/>
          </p:nvSpPr>
          <p:spPr bwMode="auto">
            <a:xfrm>
              <a:off x="3074" y="1622"/>
              <a:ext cx="692" cy="692"/>
            </a:xfrm>
            <a:prstGeom prst="ellipse">
              <a:avLst/>
            </a:prstGeom>
            <a:noFill/>
            <a:ln w="9525">
              <a:solidFill>
                <a:schemeClr val="tx1"/>
              </a:solidFill>
              <a:round/>
              <a:headEnd/>
              <a:tailEnd/>
            </a:ln>
            <a:effectLst/>
          </p:spPr>
          <p:txBody>
            <a:bodyPr wrap="none" anchor="ctr"/>
            <a:lstStyle/>
            <a:p>
              <a:endParaRPr lang="en-US"/>
            </a:p>
          </p:txBody>
        </p:sp>
        <p:sp>
          <p:nvSpPr>
            <p:cNvPr id="355412" name="Oval 84"/>
            <p:cNvSpPr>
              <a:spLocks noChangeArrowheads="1"/>
            </p:cNvSpPr>
            <p:nvPr/>
          </p:nvSpPr>
          <p:spPr bwMode="auto">
            <a:xfrm>
              <a:off x="2976" y="1536"/>
              <a:ext cx="864" cy="864"/>
            </a:xfrm>
            <a:prstGeom prst="ellipse">
              <a:avLst/>
            </a:prstGeom>
            <a:noFill/>
            <a:ln w="9525">
              <a:solidFill>
                <a:srgbClr val="C0C0C0"/>
              </a:solidFill>
              <a:round/>
              <a:headEnd/>
              <a:tailEnd/>
            </a:ln>
            <a:effectLst/>
          </p:spPr>
          <p:txBody>
            <a:bodyPr wrap="none" anchor="ctr"/>
            <a:lstStyle/>
            <a:p>
              <a:endParaRPr lang="en-US"/>
            </a:p>
          </p:txBody>
        </p:sp>
        <p:sp>
          <p:nvSpPr>
            <p:cNvPr id="355413" name="Oval 85"/>
            <p:cNvSpPr>
              <a:spLocks noChangeArrowheads="1"/>
            </p:cNvSpPr>
            <p:nvPr/>
          </p:nvSpPr>
          <p:spPr bwMode="auto">
            <a:xfrm>
              <a:off x="3264" y="2160"/>
              <a:ext cx="86" cy="86"/>
            </a:xfrm>
            <a:prstGeom prst="ellipse">
              <a:avLst/>
            </a:prstGeom>
            <a:solidFill>
              <a:schemeClr val="hlink"/>
            </a:solidFill>
            <a:ln w="9525">
              <a:noFill/>
              <a:round/>
              <a:headEnd/>
              <a:tailEnd/>
            </a:ln>
            <a:effectLst/>
          </p:spPr>
          <p:txBody>
            <a:bodyPr wrap="none" anchor="ctr"/>
            <a:lstStyle/>
            <a:p>
              <a:endParaRPr lang="en-US"/>
            </a:p>
          </p:txBody>
        </p:sp>
        <p:sp>
          <p:nvSpPr>
            <p:cNvPr id="355414" name="Oval 86"/>
            <p:cNvSpPr>
              <a:spLocks noChangeArrowheads="1"/>
            </p:cNvSpPr>
            <p:nvPr/>
          </p:nvSpPr>
          <p:spPr bwMode="auto">
            <a:xfrm>
              <a:off x="3650" y="2150"/>
              <a:ext cx="86" cy="86"/>
            </a:xfrm>
            <a:prstGeom prst="ellipse">
              <a:avLst/>
            </a:prstGeom>
            <a:solidFill>
              <a:srgbClr val="FF0000"/>
            </a:solidFill>
            <a:ln w="9525">
              <a:noFill/>
              <a:round/>
              <a:headEnd/>
              <a:tailEnd/>
            </a:ln>
            <a:effectLst/>
          </p:spPr>
          <p:txBody>
            <a:bodyPr wrap="none" anchor="ctr"/>
            <a:lstStyle/>
            <a:p>
              <a:endParaRPr lang="en-US"/>
            </a:p>
          </p:txBody>
        </p:sp>
        <p:sp>
          <p:nvSpPr>
            <p:cNvPr id="355415" name="Oval 87"/>
            <p:cNvSpPr>
              <a:spLocks noChangeArrowheads="1"/>
            </p:cNvSpPr>
            <p:nvPr/>
          </p:nvSpPr>
          <p:spPr bwMode="auto">
            <a:xfrm>
              <a:off x="3226" y="1728"/>
              <a:ext cx="86" cy="86"/>
            </a:xfrm>
            <a:prstGeom prst="ellipse">
              <a:avLst/>
            </a:prstGeom>
            <a:solidFill>
              <a:schemeClr val="hlink"/>
            </a:solidFill>
            <a:ln w="9525">
              <a:noFill/>
              <a:round/>
              <a:headEnd/>
              <a:tailEnd/>
            </a:ln>
            <a:effectLst/>
          </p:spPr>
          <p:txBody>
            <a:bodyPr wrap="none" anchor="ctr"/>
            <a:lstStyle/>
            <a:p>
              <a:endParaRPr lang="en-US"/>
            </a:p>
          </p:txBody>
        </p:sp>
        <p:sp>
          <p:nvSpPr>
            <p:cNvPr id="355416" name="Oval 88"/>
            <p:cNvSpPr>
              <a:spLocks noChangeArrowheads="1"/>
            </p:cNvSpPr>
            <p:nvPr/>
          </p:nvSpPr>
          <p:spPr bwMode="auto">
            <a:xfrm>
              <a:off x="3360" y="2256"/>
              <a:ext cx="86" cy="86"/>
            </a:xfrm>
            <a:prstGeom prst="ellipse">
              <a:avLst/>
            </a:prstGeom>
            <a:solidFill>
              <a:schemeClr val="hlink"/>
            </a:solidFill>
            <a:ln w="9525">
              <a:noFill/>
              <a:round/>
              <a:headEnd/>
              <a:tailEnd/>
            </a:ln>
            <a:effectLst/>
          </p:spPr>
          <p:txBody>
            <a:bodyPr wrap="none" anchor="ctr"/>
            <a:lstStyle/>
            <a:p>
              <a:endParaRPr lang="en-US"/>
            </a:p>
          </p:txBody>
        </p:sp>
        <p:sp>
          <p:nvSpPr>
            <p:cNvPr id="355417" name="Oval 89"/>
            <p:cNvSpPr>
              <a:spLocks noChangeArrowheads="1"/>
            </p:cNvSpPr>
            <p:nvPr/>
          </p:nvSpPr>
          <p:spPr bwMode="auto">
            <a:xfrm>
              <a:off x="3506" y="1622"/>
              <a:ext cx="86" cy="86"/>
            </a:xfrm>
            <a:prstGeom prst="ellipse">
              <a:avLst/>
            </a:prstGeom>
            <a:solidFill>
              <a:schemeClr val="hlink"/>
            </a:solidFill>
            <a:ln w="9525">
              <a:noFill/>
              <a:round/>
              <a:headEnd/>
              <a:tailEnd/>
            </a:ln>
            <a:effectLst/>
          </p:spPr>
          <p:txBody>
            <a:bodyPr wrap="none" anchor="ctr"/>
            <a:lstStyle/>
            <a:p>
              <a:endParaRPr lang="en-US"/>
            </a:p>
          </p:txBody>
        </p:sp>
        <p:sp>
          <p:nvSpPr>
            <p:cNvPr id="355418" name="Oval 90"/>
            <p:cNvSpPr>
              <a:spLocks noChangeArrowheads="1"/>
            </p:cNvSpPr>
            <p:nvPr/>
          </p:nvSpPr>
          <p:spPr bwMode="auto">
            <a:xfrm>
              <a:off x="3122" y="2006"/>
              <a:ext cx="86" cy="86"/>
            </a:xfrm>
            <a:prstGeom prst="ellipse">
              <a:avLst/>
            </a:prstGeom>
            <a:solidFill>
              <a:schemeClr val="hlink"/>
            </a:solidFill>
            <a:ln w="9525">
              <a:noFill/>
              <a:round/>
              <a:headEnd/>
              <a:tailEnd/>
            </a:ln>
            <a:effectLst/>
          </p:spPr>
          <p:txBody>
            <a:bodyPr wrap="none" anchor="ctr"/>
            <a:lstStyle/>
            <a:p>
              <a:endParaRPr lang="en-US"/>
            </a:p>
          </p:txBody>
        </p:sp>
        <p:sp>
          <p:nvSpPr>
            <p:cNvPr id="355419" name="Oval 91"/>
            <p:cNvSpPr>
              <a:spLocks noChangeArrowheads="1"/>
            </p:cNvSpPr>
            <p:nvPr/>
          </p:nvSpPr>
          <p:spPr bwMode="auto">
            <a:xfrm>
              <a:off x="3602" y="1814"/>
              <a:ext cx="86" cy="86"/>
            </a:xfrm>
            <a:prstGeom prst="ellipse">
              <a:avLst/>
            </a:prstGeom>
            <a:solidFill>
              <a:schemeClr val="hlink"/>
            </a:solidFill>
            <a:ln w="9525">
              <a:noFill/>
              <a:round/>
              <a:headEnd/>
              <a:tailEnd/>
            </a:ln>
            <a:effectLst/>
          </p:spPr>
          <p:txBody>
            <a:bodyPr wrap="none" anchor="ctr"/>
            <a:lstStyle/>
            <a:p>
              <a:endParaRPr lang="en-US"/>
            </a:p>
          </p:txBody>
        </p:sp>
        <p:sp>
          <p:nvSpPr>
            <p:cNvPr id="355420" name="Oval 92"/>
            <p:cNvSpPr>
              <a:spLocks noChangeArrowheads="1"/>
            </p:cNvSpPr>
            <p:nvPr/>
          </p:nvSpPr>
          <p:spPr bwMode="auto">
            <a:xfrm>
              <a:off x="3410" y="1670"/>
              <a:ext cx="86" cy="86"/>
            </a:xfrm>
            <a:prstGeom prst="ellipse">
              <a:avLst/>
            </a:prstGeom>
            <a:solidFill>
              <a:schemeClr val="hlink"/>
            </a:solidFill>
            <a:ln w="9525">
              <a:noFill/>
              <a:round/>
              <a:headEnd/>
              <a:tailEnd/>
            </a:ln>
            <a:effectLst/>
          </p:spPr>
          <p:txBody>
            <a:bodyPr wrap="none" anchor="ctr"/>
            <a:lstStyle/>
            <a:p>
              <a:endParaRPr lang="en-US"/>
            </a:p>
          </p:txBody>
        </p:sp>
        <p:sp>
          <p:nvSpPr>
            <p:cNvPr id="355421" name="Oval 93"/>
            <p:cNvSpPr>
              <a:spLocks noChangeArrowheads="1"/>
            </p:cNvSpPr>
            <p:nvPr/>
          </p:nvSpPr>
          <p:spPr bwMode="auto">
            <a:xfrm>
              <a:off x="3458" y="2150"/>
              <a:ext cx="86" cy="86"/>
            </a:xfrm>
            <a:prstGeom prst="ellipse">
              <a:avLst/>
            </a:prstGeom>
            <a:solidFill>
              <a:schemeClr val="hlink"/>
            </a:solidFill>
            <a:ln w="9525">
              <a:noFill/>
              <a:round/>
              <a:headEnd/>
              <a:tailEnd/>
            </a:ln>
            <a:effectLst/>
          </p:spPr>
          <p:txBody>
            <a:bodyPr wrap="none" anchor="ctr"/>
            <a:lstStyle/>
            <a:p>
              <a:endParaRPr lang="en-US"/>
            </a:p>
          </p:txBody>
        </p:sp>
        <p:sp>
          <p:nvSpPr>
            <p:cNvPr id="355422" name="Oval 94"/>
            <p:cNvSpPr>
              <a:spLocks noChangeArrowheads="1"/>
            </p:cNvSpPr>
            <p:nvPr/>
          </p:nvSpPr>
          <p:spPr bwMode="auto">
            <a:xfrm>
              <a:off x="3612" y="1958"/>
              <a:ext cx="86" cy="86"/>
            </a:xfrm>
            <a:prstGeom prst="ellipse">
              <a:avLst/>
            </a:prstGeom>
            <a:solidFill>
              <a:schemeClr val="hlink"/>
            </a:solidFill>
            <a:ln w="9525">
              <a:noFill/>
              <a:round/>
              <a:headEnd/>
              <a:tailEnd/>
            </a:ln>
            <a:effectLst/>
          </p:spPr>
          <p:txBody>
            <a:bodyPr wrap="none" anchor="ctr"/>
            <a:lstStyle/>
            <a:p>
              <a:endParaRPr lang="en-US"/>
            </a:p>
          </p:txBody>
        </p:sp>
        <p:sp>
          <p:nvSpPr>
            <p:cNvPr id="355423" name="Oval 95"/>
            <p:cNvSpPr>
              <a:spLocks noChangeArrowheads="1"/>
            </p:cNvSpPr>
            <p:nvPr/>
          </p:nvSpPr>
          <p:spPr bwMode="auto">
            <a:xfrm>
              <a:off x="3122" y="1862"/>
              <a:ext cx="86" cy="86"/>
            </a:xfrm>
            <a:prstGeom prst="ellipse">
              <a:avLst/>
            </a:prstGeom>
            <a:solidFill>
              <a:schemeClr val="hlink"/>
            </a:solidFill>
            <a:ln w="9525">
              <a:noFill/>
              <a:round/>
              <a:headEnd/>
              <a:tailEnd/>
            </a:ln>
            <a:effectLst/>
          </p:spPr>
          <p:txBody>
            <a:bodyPr wrap="none" anchor="ctr"/>
            <a:lstStyle/>
            <a:p>
              <a:endParaRPr lang="en-US"/>
            </a:p>
          </p:txBody>
        </p:sp>
        <p:sp>
          <p:nvSpPr>
            <p:cNvPr id="355424" name="Oval 96"/>
            <p:cNvSpPr>
              <a:spLocks noChangeArrowheads="1"/>
            </p:cNvSpPr>
            <p:nvPr/>
          </p:nvSpPr>
          <p:spPr bwMode="auto">
            <a:xfrm>
              <a:off x="3084" y="1718"/>
              <a:ext cx="86" cy="86"/>
            </a:xfrm>
            <a:prstGeom prst="ellipse">
              <a:avLst/>
            </a:prstGeom>
            <a:solidFill>
              <a:schemeClr val="hlink"/>
            </a:solidFill>
            <a:ln w="9525">
              <a:noFill/>
              <a:round/>
              <a:headEnd/>
              <a:tailEnd/>
            </a:ln>
            <a:effectLst/>
          </p:spPr>
          <p:txBody>
            <a:bodyPr wrap="none" anchor="ctr"/>
            <a:lstStyle/>
            <a:p>
              <a:endParaRPr lang="en-US"/>
            </a:p>
          </p:txBody>
        </p:sp>
        <p:sp>
          <p:nvSpPr>
            <p:cNvPr id="355425" name="Oval 97"/>
            <p:cNvSpPr>
              <a:spLocks noChangeArrowheads="1"/>
            </p:cNvSpPr>
            <p:nvPr/>
          </p:nvSpPr>
          <p:spPr bwMode="auto">
            <a:xfrm>
              <a:off x="3708" y="1862"/>
              <a:ext cx="86" cy="86"/>
            </a:xfrm>
            <a:prstGeom prst="ellipse">
              <a:avLst/>
            </a:prstGeom>
            <a:solidFill>
              <a:schemeClr val="hlink"/>
            </a:solidFill>
            <a:ln w="9525">
              <a:noFill/>
              <a:round/>
              <a:headEnd/>
              <a:tailEnd/>
            </a:ln>
            <a:effectLst/>
          </p:spPr>
          <p:txBody>
            <a:bodyPr wrap="none" anchor="ctr"/>
            <a:lstStyle/>
            <a:p>
              <a:endParaRPr lang="en-US"/>
            </a:p>
          </p:txBody>
        </p:sp>
        <p:sp>
          <p:nvSpPr>
            <p:cNvPr id="355426" name="Oval 98"/>
            <p:cNvSpPr>
              <a:spLocks noChangeArrowheads="1"/>
            </p:cNvSpPr>
            <p:nvPr/>
          </p:nvSpPr>
          <p:spPr bwMode="auto">
            <a:xfrm>
              <a:off x="3122" y="2150"/>
              <a:ext cx="86" cy="86"/>
            </a:xfrm>
            <a:prstGeom prst="ellipse">
              <a:avLst/>
            </a:prstGeom>
            <a:solidFill>
              <a:schemeClr val="hlink"/>
            </a:solidFill>
            <a:ln w="9525">
              <a:noFill/>
              <a:round/>
              <a:headEnd/>
              <a:tailEnd/>
            </a:ln>
            <a:effectLst/>
          </p:spPr>
          <p:txBody>
            <a:bodyPr wrap="none" anchor="ctr"/>
            <a:lstStyle/>
            <a:p>
              <a:endParaRPr lang="en-US"/>
            </a:p>
          </p:txBody>
        </p:sp>
        <p:sp>
          <p:nvSpPr>
            <p:cNvPr id="355427" name="Oval 99"/>
            <p:cNvSpPr>
              <a:spLocks noChangeArrowheads="1"/>
            </p:cNvSpPr>
            <p:nvPr/>
          </p:nvSpPr>
          <p:spPr bwMode="auto">
            <a:xfrm>
              <a:off x="3264" y="1584"/>
              <a:ext cx="86" cy="86"/>
            </a:xfrm>
            <a:prstGeom prst="ellipse">
              <a:avLst/>
            </a:prstGeom>
            <a:solidFill>
              <a:schemeClr val="hlink"/>
            </a:solidFill>
            <a:ln w="9525">
              <a:noFill/>
              <a:round/>
              <a:headEnd/>
              <a:tailEnd/>
            </a:ln>
            <a:effectLst/>
          </p:spPr>
          <p:txBody>
            <a:bodyPr wrap="none" anchor="ctr"/>
            <a:lstStyle/>
            <a:p>
              <a:endParaRPr lang="en-US"/>
            </a:p>
          </p:txBody>
        </p:sp>
      </p:grpSp>
      <p:grpSp>
        <p:nvGrpSpPr>
          <p:cNvPr id="355428" name="Group 100"/>
          <p:cNvGrpSpPr>
            <a:grpSpLocks/>
          </p:cNvGrpSpPr>
          <p:nvPr/>
        </p:nvGrpSpPr>
        <p:grpSpPr bwMode="auto">
          <a:xfrm>
            <a:off x="1447800" y="4419600"/>
            <a:ext cx="2895600" cy="1219200"/>
            <a:chOff x="912" y="2784"/>
            <a:chExt cx="1824" cy="768"/>
          </a:xfrm>
        </p:grpSpPr>
        <p:grpSp>
          <p:nvGrpSpPr>
            <p:cNvPr id="355429" name="Group 101"/>
            <p:cNvGrpSpPr>
              <a:grpSpLocks/>
            </p:cNvGrpSpPr>
            <p:nvPr/>
          </p:nvGrpSpPr>
          <p:grpSpPr bwMode="auto">
            <a:xfrm>
              <a:off x="912" y="2784"/>
              <a:ext cx="960" cy="768"/>
              <a:chOff x="912" y="2784"/>
              <a:chExt cx="960" cy="768"/>
            </a:xfrm>
          </p:grpSpPr>
          <p:sp>
            <p:nvSpPr>
              <p:cNvPr id="355430" name="Oval 102"/>
              <p:cNvSpPr>
                <a:spLocks noChangeArrowheads="1"/>
              </p:cNvSpPr>
              <p:nvPr/>
            </p:nvSpPr>
            <p:spPr bwMode="auto">
              <a:xfrm>
                <a:off x="1134" y="2994"/>
                <a:ext cx="345" cy="344"/>
              </a:xfrm>
              <a:prstGeom prst="ellipse">
                <a:avLst/>
              </a:prstGeom>
              <a:noFill/>
              <a:ln w="9525">
                <a:solidFill>
                  <a:schemeClr val="tx1"/>
                </a:solidFill>
                <a:round/>
                <a:headEnd/>
                <a:tailEnd/>
              </a:ln>
              <a:effectLst/>
            </p:spPr>
            <p:txBody>
              <a:bodyPr wrap="none" anchor="ctr"/>
              <a:lstStyle/>
              <a:p>
                <a:endParaRPr lang="en-US"/>
              </a:p>
            </p:txBody>
          </p:sp>
          <p:sp>
            <p:nvSpPr>
              <p:cNvPr id="355431" name="Oval 103"/>
              <p:cNvSpPr>
                <a:spLocks noChangeAspect="1" noChangeArrowheads="1"/>
              </p:cNvSpPr>
              <p:nvPr/>
            </p:nvSpPr>
            <p:spPr bwMode="auto">
              <a:xfrm>
                <a:off x="1048" y="2908"/>
                <a:ext cx="517" cy="516"/>
              </a:xfrm>
              <a:prstGeom prst="ellipse">
                <a:avLst/>
              </a:prstGeom>
              <a:noFill/>
              <a:ln w="9525">
                <a:solidFill>
                  <a:schemeClr val="tx1"/>
                </a:solidFill>
                <a:round/>
                <a:headEnd/>
                <a:tailEnd/>
              </a:ln>
              <a:effectLst/>
            </p:spPr>
            <p:txBody>
              <a:bodyPr wrap="none" anchor="ctr"/>
              <a:lstStyle/>
              <a:p>
                <a:endParaRPr lang="en-US"/>
              </a:p>
            </p:txBody>
          </p:sp>
          <p:sp>
            <p:nvSpPr>
              <p:cNvPr id="355432" name="Oval 104"/>
              <p:cNvSpPr>
                <a:spLocks noChangeAspect="1" noChangeArrowheads="1"/>
              </p:cNvSpPr>
              <p:nvPr/>
            </p:nvSpPr>
            <p:spPr bwMode="auto">
              <a:xfrm>
                <a:off x="962" y="2822"/>
                <a:ext cx="692" cy="692"/>
              </a:xfrm>
              <a:prstGeom prst="ellipse">
                <a:avLst/>
              </a:prstGeom>
              <a:noFill/>
              <a:ln w="9525">
                <a:solidFill>
                  <a:schemeClr val="tx1"/>
                </a:solidFill>
                <a:round/>
                <a:headEnd/>
                <a:tailEnd/>
              </a:ln>
              <a:effectLst/>
            </p:spPr>
            <p:txBody>
              <a:bodyPr wrap="none" anchor="ctr"/>
              <a:lstStyle/>
              <a:p>
                <a:endParaRPr lang="en-US"/>
              </a:p>
            </p:txBody>
          </p:sp>
          <p:sp>
            <p:nvSpPr>
              <p:cNvPr id="355433" name="Rectangle 105"/>
              <p:cNvSpPr>
                <a:spLocks noChangeArrowheads="1"/>
              </p:cNvSpPr>
              <p:nvPr/>
            </p:nvSpPr>
            <p:spPr bwMode="auto">
              <a:xfrm>
                <a:off x="912" y="2784"/>
                <a:ext cx="432" cy="768"/>
              </a:xfrm>
              <a:prstGeom prst="rect">
                <a:avLst/>
              </a:prstGeom>
              <a:solidFill>
                <a:schemeClr val="bg1"/>
              </a:solidFill>
              <a:ln w="9525">
                <a:noFill/>
                <a:miter lim="800000"/>
                <a:headEnd/>
                <a:tailEnd/>
              </a:ln>
              <a:effectLst/>
            </p:spPr>
            <p:txBody>
              <a:bodyPr wrap="none" anchor="ctr"/>
              <a:lstStyle/>
              <a:p>
                <a:endParaRPr lang="en-US"/>
              </a:p>
            </p:txBody>
          </p:sp>
          <p:sp>
            <p:nvSpPr>
              <p:cNvPr id="355434" name="Oval 106"/>
              <p:cNvSpPr>
                <a:spLocks noChangeArrowheads="1"/>
              </p:cNvSpPr>
              <p:nvPr/>
            </p:nvSpPr>
            <p:spPr bwMode="auto">
              <a:xfrm>
                <a:off x="1200" y="3120"/>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435" name="Text Box 107"/>
              <p:cNvSpPr txBox="1">
                <a:spLocks noChangeArrowheads="1"/>
              </p:cNvSpPr>
              <p:nvPr/>
            </p:nvSpPr>
            <p:spPr bwMode="auto">
              <a:xfrm>
                <a:off x="1361" y="3120"/>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7e</a:t>
                </a:r>
                <a:r>
                  <a:rPr lang="en-US" sz="800" baseline="30000"/>
                  <a:t>-</a:t>
                </a:r>
              </a:p>
            </p:txBody>
          </p:sp>
        </p:grpSp>
        <p:grpSp>
          <p:nvGrpSpPr>
            <p:cNvPr id="355436" name="Group 108"/>
            <p:cNvGrpSpPr>
              <a:grpSpLocks/>
            </p:cNvGrpSpPr>
            <p:nvPr/>
          </p:nvGrpSpPr>
          <p:grpSpPr bwMode="auto">
            <a:xfrm>
              <a:off x="1824" y="2784"/>
              <a:ext cx="912" cy="768"/>
              <a:chOff x="960" y="1536"/>
              <a:chExt cx="912" cy="768"/>
            </a:xfrm>
          </p:grpSpPr>
          <p:sp>
            <p:nvSpPr>
              <p:cNvPr id="355437" name="Oval 109"/>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438" name="Oval 110"/>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439" name="Oval 111"/>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440" name="Rectangle 112"/>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441" name="Oval 113"/>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442" name="Text Box 114"/>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8e</a:t>
                </a:r>
                <a:r>
                  <a:rPr lang="en-US" sz="800" baseline="30000"/>
                  <a:t>-</a:t>
                </a:r>
              </a:p>
            </p:txBody>
          </p:sp>
        </p:grpSp>
      </p:grpSp>
      <p:grpSp>
        <p:nvGrpSpPr>
          <p:cNvPr id="355443" name="Group 115"/>
          <p:cNvGrpSpPr>
            <a:grpSpLocks/>
          </p:cNvGrpSpPr>
          <p:nvPr/>
        </p:nvGrpSpPr>
        <p:grpSpPr bwMode="auto">
          <a:xfrm>
            <a:off x="6096000" y="4572000"/>
            <a:ext cx="2819400" cy="1219200"/>
            <a:chOff x="3840" y="2880"/>
            <a:chExt cx="1776" cy="768"/>
          </a:xfrm>
        </p:grpSpPr>
        <p:grpSp>
          <p:nvGrpSpPr>
            <p:cNvPr id="355444" name="Group 116"/>
            <p:cNvGrpSpPr>
              <a:grpSpLocks/>
            </p:cNvGrpSpPr>
            <p:nvPr/>
          </p:nvGrpSpPr>
          <p:grpSpPr bwMode="auto">
            <a:xfrm>
              <a:off x="3840" y="2880"/>
              <a:ext cx="912" cy="768"/>
              <a:chOff x="960" y="1536"/>
              <a:chExt cx="912" cy="768"/>
            </a:xfrm>
          </p:grpSpPr>
          <p:sp>
            <p:nvSpPr>
              <p:cNvPr id="355445" name="Oval 117"/>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446" name="Oval 118"/>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447" name="Oval 119"/>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448" name="Rectangle 120"/>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449" name="Oval 121"/>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16+</a:t>
                </a:r>
              </a:p>
            </p:txBody>
          </p:sp>
          <p:sp>
            <p:nvSpPr>
              <p:cNvPr id="355450" name="Text Box 122"/>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8e</a:t>
                </a:r>
                <a:r>
                  <a:rPr lang="en-US" sz="800" baseline="30000"/>
                  <a:t>-</a:t>
                </a:r>
              </a:p>
            </p:txBody>
          </p:sp>
        </p:grpSp>
        <p:grpSp>
          <p:nvGrpSpPr>
            <p:cNvPr id="355451" name="Group 123"/>
            <p:cNvGrpSpPr>
              <a:grpSpLocks/>
            </p:cNvGrpSpPr>
            <p:nvPr/>
          </p:nvGrpSpPr>
          <p:grpSpPr bwMode="auto">
            <a:xfrm>
              <a:off x="4704" y="2880"/>
              <a:ext cx="912" cy="768"/>
              <a:chOff x="960" y="1536"/>
              <a:chExt cx="912" cy="768"/>
            </a:xfrm>
          </p:grpSpPr>
          <p:sp>
            <p:nvSpPr>
              <p:cNvPr id="355452" name="Oval 124"/>
              <p:cNvSpPr>
                <a:spLocks noChangeArrowheads="1"/>
              </p:cNvSpPr>
              <p:nvPr/>
            </p:nvSpPr>
            <p:spPr bwMode="auto">
              <a:xfrm>
                <a:off x="1134" y="1746"/>
                <a:ext cx="345" cy="344"/>
              </a:xfrm>
              <a:prstGeom prst="ellipse">
                <a:avLst/>
              </a:prstGeom>
              <a:noFill/>
              <a:ln w="9525">
                <a:solidFill>
                  <a:schemeClr val="tx1"/>
                </a:solidFill>
                <a:round/>
                <a:headEnd/>
                <a:tailEnd/>
              </a:ln>
              <a:effectLst/>
            </p:spPr>
            <p:txBody>
              <a:bodyPr wrap="none" anchor="ctr"/>
              <a:lstStyle/>
              <a:p>
                <a:endParaRPr lang="en-US"/>
              </a:p>
            </p:txBody>
          </p:sp>
          <p:sp>
            <p:nvSpPr>
              <p:cNvPr id="355453" name="Oval 125"/>
              <p:cNvSpPr>
                <a:spLocks noChangeAspect="1" noChangeArrowheads="1"/>
              </p:cNvSpPr>
              <p:nvPr/>
            </p:nvSpPr>
            <p:spPr bwMode="auto">
              <a:xfrm>
                <a:off x="1048" y="1660"/>
                <a:ext cx="517" cy="516"/>
              </a:xfrm>
              <a:prstGeom prst="ellipse">
                <a:avLst/>
              </a:prstGeom>
              <a:noFill/>
              <a:ln w="9525">
                <a:solidFill>
                  <a:schemeClr val="tx1"/>
                </a:solidFill>
                <a:round/>
                <a:headEnd/>
                <a:tailEnd/>
              </a:ln>
              <a:effectLst/>
            </p:spPr>
            <p:txBody>
              <a:bodyPr wrap="none" anchor="ctr"/>
              <a:lstStyle/>
              <a:p>
                <a:endParaRPr lang="en-US"/>
              </a:p>
            </p:txBody>
          </p:sp>
          <p:sp>
            <p:nvSpPr>
              <p:cNvPr id="355454" name="Oval 126"/>
              <p:cNvSpPr>
                <a:spLocks noChangeAspect="1" noChangeArrowheads="1"/>
              </p:cNvSpPr>
              <p:nvPr/>
            </p:nvSpPr>
            <p:spPr bwMode="auto">
              <a:xfrm>
                <a:off x="962" y="1574"/>
                <a:ext cx="692" cy="692"/>
              </a:xfrm>
              <a:prstGeom prst="ellipse">
                <a:avLst/>
              </a:prstGeom>
              <a:noFill/>
              <a:ln w="9525">
                <a:solidFill>
                  <a:schemeClr val="tx1"/>
                </a:solidFill>
                <a:round/>
                <a:headEnd/>
                <a:tailEnd/>
              </a:ln>
              <a:effectLst/>
            </p:spPr>
            <p:txBody>
              <a:bodyPr wrap="none" anchor="ctr"/>
              <a:lstStyle/>
              <a:p>
                <a:endParaRPr lang="en-US"/>
              </a:p>
            </p:txBody>
          </p:sp>
          <p:sp>
            <p:nvSpPr>
              <p:cNvPr id="355455" name="Rectangle 127"/>
              <p:cNvSpPr>
                <a:spLocks noChangeArrowheads="1"/>
              </p:cNvSpPr>
              <p:nvPr/>
            </p:nvSpPr>
            <p:spPr bwMode="auto">
              <a:xfrm>
                <a:off x="960" y="1536"/>
                <a:ext cx="384" cy="768"/>
              </a:xfrm>
              <a:prstGeom prst="rect">
                <a:avLst/>
              </a:prstGeom>
              <a:solidFill>
                <a:schemeClr val="bg1"/>
              </a:solidFill>
              <a:ln w="9525">
                <a:noFill/>
                <a:miter lim="800000"/>
                <a:headEnd/>
                <a:tailEnd/>
              </a:ln>
              <a:effectLst/>
            </p:spPr>
            <p:txBody>
              <a:bodyPr wrap="none" anchor="ctr"/>
              <a:lstStyle/>
              <a:p>
                <a:endParaRPr lang="en-US"/>
              </a:p>
            </p:txBody>
          </p:sp>
          <p:sp>
            <p:nvSpPr>
              <p:cNvPr id="355456" name="Oval 128"/>
              <p:cNvSpPr>
                <a:spLocks noChangeArrowheads="1"/>
              </p:cNvSpPr>
              <p:nvPr/>
            </p:nvSpPr>
            <p:spPr bwMode="auto">
              <a:xfrm>
                <a:off x="1200" y="1872"/>
                <a:ext cx="144" cy="144"/>
              </a:xfrm>
              <a:prstGeom prst="ellipse">
                <a:avLst/>
              </a:prstGeom>
              <a:solidFill>
                <a:srgbClr val="FFFF99">
                  <a:alpha val="48000"/>
                </a:srgbClr>
              </a:solidFill>
              <a:ln w="9525">
                <a:solidFill>
                  <a:schemeClr val="tx1"/>
                </a:solidFill>
                <a:round/>
                <a:headEnd/>
                <a:tailEnd/>
              </a:ln>
              <a:effectLst/>
            </p:spPr>
            <p:txBody>
              <a:bodyPr wrap="none" anchor="ctr"/>
              <a:lstStyle/>
              <a:p>
                <a:pPr algn="ctr"/>
                <a:r>
                  <a:rPr lang="en-US" sz="1000"/>
                  <a:t>18+</a:t>
                </a:r>
              </a:p>
            </p:txBody>
          </p:sp>
          <p:sp>
            <p:nvSpPr>
              <p:cNvPr id="355457" name="Text Box 129"/>
              <p:cNvSpPr txBox="1">
                <a:spLocks noChangeArrowheads="1"/>
              </p:cNvSpPr>
              <p:nvPr/>
            </p:nvSpPr>
            <p:spPr bwMode="auto">
              <a:xfrm>
                <a:off x="1361" y="1872"/>
                <a:ext cx="511" cy="135"/>
              </a:xfrm>
              <a:prstGeom prst="rect">
                <a:avLst/>
              </a:prstGeom>
              <a:solidFill>
                <a:schemeClr val="bg1"/>
              </a:solidFill>
              <a:ln w="9525">
                <a:noFill/>
                <a:miter lim="800000"/>
                <a:headEnd/>
                <a:tailEnd/>
              </a:ln>
              <a:effectLst/>
            </p:spPr>
            <p:txBody>
              <a:bodyPr>
                <a:spAutoFit/>
              </a:bodyPr>
              <a:lstStyle/>
              <a:p>
                <a:r>
                  <a:rPr lang="en-US" sz="800"/>
                  <a:t>2e</a:t>
                </a:r>
                <a:r>
                  <a:rPr lang="en-US" sz="800" baseline="30000"/>
                  <a:t>-   </a:t>
                </a:r>
                <a:r>
                  <a:rPr lang="en-US" sz="800"/>
                  <a:t>8e</a:t>
                </a:r>
                <a:r>
                  <a:rPr lang="en-US" sz="800" baseline="30000"/>
                  <a:t>-</a:t>
                </a:r>
                <a:r>
                  <a:rPr lang="en-US" sz="800"/>
                  <a:t>  8e</a:t>
                </a:r>
                <a:r>
                  <a:rPr lang="en-US" sz="800" baseline="30000"/>
                  <a:t>-</a:t>
                </a:r>
              </a:p>
            </p:txBody>
          </p:sp>
        </p:grpSp>
      </p:grpSp>
      <p:grpSp>
        <p:nvGrpSpPr>
          <p:cNvPr id="355458" name="Group 130"/>
          <p:cNvGrpSpPr>
            <a:grpSpLocks/>
          </p:cNvGrpSpPr>
          <p:nvPr/>
        </p:nvGrpSpPr>
        <p:grpSpPr bwMode="auto">
          <a:xfrm>
            <a:off x="4724400" y="4495800"/>
            <a:ext cx="1371600" cy="1371600"/>
            <a:chOff x="2976" y="2832"/>
            <a:chExt cx="864" cy="864"/>
          </a:xfrm>
        </p:grpSpPr>
        <p:grpSp>
          <p:nvGrpSpPr>
            <p:cNvPr id="355459" name="Group 131"/>
            <p:cNvGrpSpPr>
              <a:grpSpLocks/>
            </p:cNvGrpSpPr>
            <p:nvPr/>
          </p:nvGrpSpPr>
          <p:grpSpPr bwMode="auto">
            <a:xfrm>
              <a:off x="3218" y="3226"/>
              <a:ext cx="384" cy="172"/>
              <a:chOff x="574" y="740"/>
              <a:chExt cx="384" cy="172"/>
            </a:xfrm>
          </p:grpSpPr>
          <p:sp>
            <p:nvSpPr>
              <p:cNvPr id="355460" name="Oval 132"/>
              <p:cNvSpPr>
                <a:spLocks noChangeArrowheads="1"/>
              </p:cNvSpPr>
              <p:nvPr/>
            </p:nvSpPr>
            <p:spPr bwMode="auto">
              <a:xfrm>
                <a:off x="872" y="826"/>
                <a:ext cx="86" cy="86"/>
              </a:xfrm>
              <a:prstGeom prst="ellipse">
                <a:avLst/>
              </a:prstGeom>
              <a:solidFill>
                <a:schemeClr val="hlink"/>
              </a:solidFill>
              <a:ln w="9525">
                <a:noFill/>
                <a:round/>
                <a:headEnd/>
                <a:tailEnd/>
              </a:ln>
              <a:effectLst/>
            </p:spPr>
            <p:txBody>
              <a:bodyPr wrap="none" anchor="ctr"/>
              <a:lstStyle/>
              <a:p>
                <a:endParaRPr lang="en-US"/>
              </a:p>
            </p:txBody>
          </p:sp>
          <p:sp>
            <p:nvSpPr>
              <p:cNvPr id="355461" name="Oval 133"/>
              <p:cNvSpPr>
                <a:spLocks noChangeArrowheads="1"/>
              </p:cNvSpPr>
              <p:nvPr/>
            </p:nvSpPr>
            <p:spPr bwMode="auto">
              <a:xfrm>
                <a:off x="574" y="74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5462" name="Text Box 134"/>
            <p:cNvSpPr txBox="1">
              <a:spLocks noChangeArrowheads="1"/>
            </p:cNvSpPr>
            <p:nvPr/>
          </p:nvSpPr>
          <p:spPr bwMode="auto">
            <a:xfrm>
              <a:off x="3352" y="3177"/>
              <a:ext cx="152" cy="135"/>
            </a:xfrm>
            <a:prstGeom prst="rect">
              <a:avLst/>
            </a:prstGeom>
            <a:noFill/>
            <a:ln w="9525">
              <a:noFill/>
              <a:miter lim="800000"/>
              <a:headEnd/>
              <a:tailEnd/>
            </a:ln>
            <a:effectLst/>
          </p:spPr>
          <p:txBody>
            <a:bodyPr wrap="none">
              <a:spAutoFit/>
            </a:bodyPr>
            <a:lstStyle/>
            <a:p>
              <a:r>
                <a:rPr lang="en-US" sz="800"/>
                <a:t>n</a:t>
              </a:r>
            </a:p>
          </p:txBody>
        </p:sp>
        <p:sp>
          <p:nvSpPr>
            <p:cNvPr id="355463" name="Oval 135"/>
            <p:cNvSpPr>
              <a:spLocks noChangeArrowheads="1"/>
            </p:cNvSpPr>
            <p:nvPr/>
          </p:nvSpPr>
          <p:spPr bwMode="auto">
            <a:xfrm>
              <a:off x="3246" y="3090"/>
              <a:ext cx="345" cy="344"/>
            </a:xfrm>
            <a:prstGeom prst="ellipse">
              <a:avLst/>
            </a:prstGeom>
            <a:noFill/>
            <a:ln w="9525">
              <a:solidFill>
                <a:schemeClr val="tx1"/>
              </a:solidFill>
              <a:round/>
              <a:headEnd/>
              <a:tailEnd/>
            </a:ln>
            <a:effectLst/>
          </p:spPr>
          <p:txBody>
            <a:bodyPr wrap="none" anchor="ctr"/>
            <a:lstStyle/>
            <a:p>
              <a:endParaRPr lang="en-US"/>
            </a:p>
          </p:txBody>
        </p:sp>
        <p:sp>
          <p:nvSpPr>
            <p:cNvPr id="355464" name="Oval 136"/>
            <p:cNvSpPr>
              <a:spLocks noChangeAspect="1" noChangeArrowheads="1"/>
            </p:cNvSpPr>
            <p:nvPr/>
          </p:nvSpPr>
          <p:spPr bwMode="auto">
            <a:xfrm>
              <a:off x="3160" y="3004"/>
              <a:ext cx="517" cy="516"/>
            </a:xfrm>
            <a:prstGeom prst="ellipse">
              <a:avLst/>
            </a:prstGeom>
            <a:noFill/>
            <a:ln w="9525">
              <a:solidFill>
                <a:schemeClr val="tx1"/>
              </a:solidFill>
              <a:round/>
              <a:headEnd/>
              <a:tailEnd/>
            </a:ln>
            <a:effectLst/>
          </p:spPr>
          <p:txBody>
            <a:bodyPr wrap="none" anchor="ctr"/>
            <a:lstStyle/>
            <a:p>
              <a:endParaRPr lang="en-US"/>
            </a:p>
          </p:txBody>
        </p:sp>
        <p:sp>
          <p:nvSpPr>
            <p:cNvPr id="355465" name="Oval 137"/>
            <p:cNvSpPr>
              <a:spLocks noChangeAspect="1" noChangeArrowheads="1"/>
            </p:cNvSpPr>
            <p:nvPr/>
          </p:nvSpPr>
          <p:spPr bwMode="auto">
            <a:xfrm>
              <a:off x="3074" y="2918"/>
              <a:ext cx="692" cy="692"/>
            </a:xfrm>
            <a:prstGeom prst="ellipse">
              <a:avLst/>
            </a:prstGeom>
            <a:noFill/>
            <a:ln w="9525">
              <a:solidFill>
                <a:schemeClr val="tx1"/>
              </a:solidFill>
              <a:round/>
              <a:headEnd/>
              <a:tailEnd/>
            </a:ln>
            <a:effectLst/>
          </p:spPr>
          <p:txBody>
            <a:bodyPr wrap="none" anchor="ctr"/>
            <a:lstStyle/>
            <a:p>
              <a:endParaRPr lang="en-US"/>
            </a:p>
          </p:txBody>
        </p:sp>
        <p:sp>
          <p:nvSpPr>
            <p:cNvPr id="355466" name="Oval 138"/>
            <p:cNvSpPr>
              <a:spLocks noChangeArrowheads="1"/>
            </p:cNvSpPr>
            <p:nvPr/>
          </p:nvSpPr>
          <p:spPr bwMode="auto">
            <a:xfrm>
              <a:off x="2976" y="2832"/>
              <a:ext cx="864" cy="864"/>
            </a:xfrm>
            <a:prstGeom prst="ellipse">
              <a:avLst/>
            </a:prstGeom>
            <a:noFill/>
            <a:ln w="9525">
              <a:solidFill>
                <a:srgbClr val="C0C0C0"/>
              </a:solidFill>
              <a:round/>
              <a:headEnd/>
              <a:tailEnd/>
            </a:ln>
            <a:effectLst/>
          </p:spPr>
          <p:txBody>
            <a:bodyPr wrap="none" anchor="ctr"/>
            <a:lstStyle/>
            <a:p>
              <a:endParaRPr lang="en-US"/>
            </a:p>
          </p:txBody>
        </p:sp>
        <p:sp>
          <p:nvSpPr>
            <p:cNvPr id="355467" name="Oval 139"/>
            <p:cNvSpPr>
              <a:spLocks noChangeArrowheads="1"/>
            </p:cNvSpPr>
            <p:nvPr/>
          </p:nvSpPr>
          <p:spPr bwMode="auto">
            <a:xfrm>
              <a:off x="3264" y="3456"/>
              <a:ext cx="86" cy="86"/>
            </a:xfrm>
            <a:prstGeom prst="ellipse">
              <a:avLst/>
            </a:prstGeom>
            <a:solidFill>
              <a:schemeClr val="hlink"/>
            </a:solidFill>
            <a:ln w="9525">
              <a:noFill/>
              <a:round/>
              <a:headEnd/>
              <a:tailEnd/>
            </a:ln>
            <a:effectLst/>
          </p:spPr>
          <p:txBody>
            <a:bodyPr wrap="none" anchor="ctr"/>
            <a:lstStyle/>
            <a:p>
              <a:endParaRPr lang="en-US"/>
            </a:p>
          </p:txBody>
        </p:sp>
        <p:sp>
          <p:nvSpPr>
            <p:cNvPr id="355468" name="Oval 140"/>
            <p:cNvSpPr>
              <a:spLocks noChangeArrowheads="1"/>
            </p:cNvSpPr>
            <p:nvPr/>
          </p:nvSpPr>
          <p:spPr bwMode="auto">
            <a:xfrm>
              <a:off x="3562" y="3504"/>
              <a:ext cx="86" cy="86"/>
            </a:xfrm>
            <a:prstGeom prst="ellipse">
              <a:avLst/>
            </a:prstGeom>
            <a:solidFill>
              <a:srgbClr val="FF0000"/>
            </a:solidFill>
            <a:ln w="9525">
              <a:noFill/>
              <a:round/>
              <a:headEnd/>
              <a:tailEnd/>
            </a:ln>
            <a:effectLst/>
          </p:spPr>
          <p:txBody>
            <a:bodyPr wrap="none" anchor="ctr"/>
            <a:lstStyle/>
            <a:p>
              <a:endParaRPr lang="en-US"/>
            </a:p>
          </p:txBody>
        </p:sp>
        <p:sp>
          <p:nvSpPr>
            <p:cNvPr id="355469" name="Oval 141"/>
            <p:cNvSpPr>
              <a:spLocks noChangeArrowheads="1"/>
            </p:cNvSpPr>
            <p:nvPr/>
          </p:nvSpPr>
          <p:spPr bwMode="auto">
            <a:xfrm>
              <a:off x="3226" y="3024"/>
              <a:ext cx="86" cy="86"/>
            </a:xfrm>
            <a:prstGeom prst="ellipse">
              <a:avLst/>
            </a:prstGeom>
            <a:solidFill>
              <a:schemeClr val="hlink"/>
            </a:solidFill>
            <a:ln w="9525">
              <a:noFill/>
              <a:round/>
              <a:headEnd/>
              <a:tailEnd/>
            </a:ln>
            <a:effectLst/>
          </p:spPr>
          <p:txBody>
            <a:bodyPr wrap="none" anchor="ctr"/>
            <a:lstStyle/>
            <a:p>
              <a:endParaRPr lang="en-US"/>
            </a:p>
          </p:txBody>
        </p:sp>
        <p:sp>
          <p:nvSpPr>
            <p:cNvPr id="355470" name="Oval 142"/>
            <p:cNvSpPr>
              <a:spLocks noChangeArrowheads="1"/>
            </p:cNvSpPr>
            <p:nvPr/>
          </p:nvSpPr>
          <p:spPr bwMode="auto">
            <a:xfrm>
              <a:off x="3360" y="3552"/>
              <a:ext cx="86" cy="86"/>
            </a:xfrm>
            <a:prstGeom prst="ellipse">
              <a:avLst/>
            </a:prstGeom>
            <a:solidFill>
              <a:schemeClr val="hlink"/>
            </a:solidFill>
            <a:ln w="9525">
              <a:noFill/>
              <a:round/>
              <a:headEnd/>
              <a:tailEnd/>
            </a:ln>
            <a:effectLst/>
          </p:spPr>
          <p:txBody>
            <a:bodyPr wrap="none" anchor="ctr"/>
            <a:lstStyle/>
            <a:p>
              <a:endParaRPr lang="en-US"/>
            </a:p>
          </p:txBody>
        </p:sp>
        <p:sp>
          <p:nvSpPr>
            <p:cNvPr id="355471" name="Oval 143"/>
            <p:cNvSpPr>
              <a:spLocks noChangeArrowheads="1"/>
            </p:cNvSpPr>
            <p:nvPr/>
          </p:nvSpPr>
          <p:spPr bwMode="auto">
            <a:xfrm>
              <a:off x="3506" y="2918"/>
              <a:ext cx="86" cy="86"/>
            </a:xfrm>
            <a:prstGeom prst="ellipse">
              <a:avLst/>
            </a:prstGeom>
            <a:solidFill>
              <a:schemeClr val="hlink"/>
            </a:solidFill>
            <a:ln w="9525">
              <a:noFill/>
              <a:round/>
              <a:headEnd/>
              <a:tailEnd/>
            </a:ln>
            <a:effectLst/>
          </p:spPr>
          <p:txBody>
            <a:bodyPr wrap="none" anchor="ctr"/>
            <a:lstStyle/>
            <a:p>
              <a:endParaRPr lang="en-US"/>
            </a:p>
          </p:txBody>
        </p:sp>
        <p:sp>
          <p:nvSpPr>
            <p:cNvPr id="355472" name="Oval 144"/>
            <p:cNvSpPr>
              <a:spLocks noChangeArrowheads="1"/>
            </p:cNvSpPr>
            <p:nvPr/>
          </p:nvSpPr>
          <p:spPr bwMode="auto">
            <a:xfrm>
              <a:off x="3122" y="3302"/>
              <a:ext cx="86" cy="86"/>
            </a:xfrm>
            <a:prstGeom prst="ellipse">
              <a:avLst/>
            </a:prstGeom>
            <a:solidFill>
              <a:schemeClr val="hlink"/>
            </a:solidFill>
            <a:ln w="9525">
              <a:noFill/>
              <a:round/>
              <a:headEnd/>
              <a:tailEnd/>
            </a:ln>
            <a:effectLst/>
          </p:spPr>
          <p:txBody>
            <a:bodyPr wrap="none" anchor="ctr"/>
            <a:lstStyle/>
            <a:p>
              <a:endParaRPr lang="en-US"/>
            </a:p>
          </p:txBody>
        </p:sp>
        <p:sp>
          <p:nvSpPr>
            <p:cNvPr id="355473" name="Oval 145"/>
            <p:cNvSpPr>
              <a:spLocks noChangeArrowheads="1"/>
            </p:cNvSpPr>
            <p:nvPr/>
          </p:nvSpPr>
          <p:spPr bwMode="auto">
            <a:xfrm>
              <a:off x="3602" y="3110"/>
              <a:ext cx="86" cy="86"/>
            </a:xfrm>
            <a:prstGeom prst="ellipse">
              <a:avLst/>
            </a:prstGeom>
            <a:solidFill>
              <a:schemeClr val="hlink"/>
            </a:solidFill>
            <a:ln w="9525">
              <a:noFill/>
              <a:round/>
              <a:headEnd/>
              <a:tailEnd/>
            </a:ln>
            <a:effectLst/>
          </p:spPr>
          <p:txBody>
            <a:bodyPr wrap="none" anchor="ctr"/>
            <a:lstStyle/>
            <a:p>
              <a:endParaRPr lang="en-US"/>
            </a:p>
          </p:txBody>
        </p:sp>
        <p:sp>
          <p:nvSpPr>
            <p:cNvPr id="355474" name="Oval 146"/>
            <p:cNvSpPr>
              <a:spLocks noChangeArrowheads="1"/>
            </p:cNvSpPr>
            <p:nvPr/>
          </p:nvSpPr>
          <p:spPr bwMode="auto">
            <a:xfrm>
              <a:off x="3410" y="2966"/>
              <a:ext cx="86" cy="86"/>
            </a:xfrm>
            <a:prstGeom prst="ellipse">
              <a:avLst/>
            </a:prstGeom>
            <a:solidFill>
              <a:schemeClr val="hlink"/>
            </a:solidFill>
            <a:ln w="9525">
              <a:noFill/>
              <a:round/>
              <a:headEnd/>
              <a:tailEnd/>
            </a:ln>
            <a:effectLst/>
          </p:spPr>
          <p:txBody>
            <a:bodyPr wrap="none" anchor="ctr"/>
            <a:lstStyle/>
            <a:p>
              <a:endParaRPr lang="en-US"/>
            </a:p>
          </p:txBody>
        </p:sp>
        <p:sp>
          <p:nvSpPr>
            <p:cNvPr id="355475" name="Oval 147"/>
            <p:cNvSpPr>
              <a:spLocks noChangeArrowheads="1"/>
            </p:cNvSpPr>
            <p:nvPr/>
          </p:nvSpPr>
          <p:spPr bwMode="auto">
            <a:xfrm>
              <a:off x="3458" y="3446"/>
              <a:ext cx="86" cy="86"/>
            </a:xfrm>
            <a:prstGeom prst="ellipse">
              <a:avLst/>
            </a:prstGeom>
            <a:solidFill>
              <a:schemeClr val="hlink"/>
            </a:solidFill>
            <a:ln w="9525">
              <a:noFill/>
              <a:round/>
              <a:headEnd/>
              <a:tailEnd/>
            </a:ln>
            <a:effectLst/>
          </p:spPr>
          <p:txBody>
            <a:bodyPr wrap="none" anchor="ctr"/>
            <a:lstStyle/>
            <a:p>
              <a:endParaRPr lang="en-US"/>
            </a:p>
          </p:txBody>
        </p:sp>
        <p:sp>
          <p:nvSpPr>
            <p:cNvPr id="355476" name="Oval 148"/>
            <p:cNvSpPr>
              <a:spLocks noChangeArrowheads="1"/>
            </p:cNvSpPr>
            <p:nvPr/>
          </p:nvSpPr>
          <p:spPr bwMode="auto">
            <a:xfrm>
              <a:off x="3612" y="3254"/>
              <a:ext cx="86" cy="86"/>
            </a:xfrm>
            <a:prstGeom prst="ellipse">
              <a:avLst/>
            </a:prstGeom>
            <a:solidFill>
              <a:schemeClr val="hlink"/>
            </a:solidFill>
            <a:ln w="9525">
              <a:noFill/>
              <a:round/>
              <a:headEnd/>
              <a:tailEnd/>
            </a:ln>
            <a:effectLst/>
          </p:spPr>
          <p:txBody>
            <a:bodyPr wrap="none" anchor="ctr"/>
            <a:lstStyle/>
            <a:p>
              <a:endParaRPr lang="en-US"/>
            </a:p>
          </p:txBody>
        </p:sp>
        <p:sp>
          <p:nvSpPr>
            <p:cNvPr id="355477" name="Oval 149"/>
            <p:cNvSpPr>
              <a:spLocks noChangeArrowheads="1"/>
            </p:cNvSpPr>
            <p:nvPr/>
          </p:nvSpPr>
          <p:spPr bwMode="auto">
            <a:xfrm>
              <a:off x="3122" y="3158"/>
              <a:ext cx="86" cy="86"/>
            </a:xfrm>
            <a:prstGeom prst="ellipse">
              <a:avLst/>
            </a:prstGeom>
            <a:solidFill>
              <a:schemeClr val="hlink"/>
            </a:solidFill>
            <a:ln w="9525">
              <a:noFill/>
              <a:round/>
              <a:headEnd/>
              <a:tailEnd/>
            </a:ln>
            <a:effectLst/>
          </p:spPr>
          <p:txBody>
            <a:bodyPr wrap="none" anchor="ctr"/>
            <a:lstStyle/>
            <a:p>
              <a:endParaRPr lang="en-US"/>
            </a:p>
          </p:txBody>
        </p:sp>
        <p:sp>
          <p:nvSpPr>
            <p:cNvPr id="355478" name="Oval 150"/>
            <p:cNvSpPr>
              <a:spLocks noChangeArrowheads="1"/>
            </p:cNvSpPr>
            <p:nvPr/>
          </p:nvSpPr>
          <p:spPr bwMode="auto">
            <a:xfrm>
              <a:off x="3084" y="3014"/>
              <a:ext cx="86" cy="86"/>
            </a:xfrm>
            <a:prstGeom prst="ellipse">
              <a:avLst/>
            </a:prstGeom>
            <a:solidFill>
              <a:schemeClr val="hlink"/>
            </a:solidFill>
            <a:ln w="9525">
              <a:noFill/>
              <a:round/>
              <a:headEnd/>
              <a:tailEnd/>
            </a:ln>
            <a:effectLst/>
          </p:spPr>
          <p:txBody>
            <a:bodyPr wrap="none" anchor="ctr"/>
            <a:lstStyle/>
            <a:p>
              <a:endParaRPr lang="en-US"/>
            </a:p>
          </p:txBody>
        </p:sp>
        <p:sp>
          <p:nvSpPr>
            <p:cNvPr id="355479" name="Oval 151"/>
            <p:cNvSpPr>
              <a:spLocks noChangeArrowheads="1"/>
            </p:cNvSpPr>
            <p:nvPr/>
          </p:nvSpPr>
          <p:spPr bwMode="auto">
            <a:xfrm>
              <a:off x="3708" y="3158"/>
              <a:ext cx="86" cy="86"/>
            </a:xfrm>
            <a:prstGeom prst="ellipse">
              <a:avLst/>
            </a:prstGeom>
            <a:solidFill>
              <a:schemeClr val="hlink"/>
            </a:solidFill>
            <a:ln w="9525">
              <a:noFill/>
              <a:round/>
              <a:headEnd/>
              <a:tailEnd/>
            </a:ln>
            <a:effectLst/>
          </p:spPr>
          <p:txBody>
            <a:bodyPr wrap="none" anchor="ctr"/>
            <a:lstStyle/>
            <a:p>
              <a:endParaRPr lang="en-US"/>
            </a:p>
          </p:txBody>
        </p:sp>
        <p:sp>
          <p:nvSpPr>
            <p:cNvPr id="355480" name="Oval 152"/>
            <p:cNvSpPr>
              <a:spLocks noChangeArrowheads="1"/>
            </p:cNvSpPr>
            <p:nvPr/>
          </p:nvSpPr>
          <p:spPr bwMode="auto">
            <a:xfrm>
              <a:off x="3122" y="3446"/>
              <a:ext cx="86" cy="86"/>
            </a:xfrm>
            <a:prstGeom prst="ellipse">
              <a:avLst/>
            </a:prstGeom>
            <a:solidFill>
              <a:schemeClr val="hlink"/>
            </a:solidFill>
            <a:ln w="9525">
              <a:noFill/>
              <a:round/>
              <a:headEnd/>
              <a:tailEnd/>
            </a:ln>
            <a:effectLst/>
          </p:spPr>
          <p:txBody>
            <a:bodyPr wrap="none" anchor="ctr"/>
            <a:lstStyle/>
            <a:p>
              <a:endParaRPr lang="en-US"/>
            </a:p>
          </p:txBody>
        </p:sp>
        <p:sp>
          <p:nvSpPr>
            <p:cNvPr id="355481" name="Oval 153"/>
            <p:cNvSpPr>
              <a:spLocks noChangeArrowheads="1"/>
            </p:cNvSpPr>
            <p:nvPr/>
          </p:nvSpPr>
          <p:spPr bwMode="auto">
            <a:xfrm>
              <a:off x="3264" y="2880"/>
              <a:ext cx="86" cy="86"/>
            </a:xfrm>
            <a:prstGeom prst="ellipse">
              <a:avLst/>
            </a:prstGeom>
            <a:solidFill>
              <a:schemeClr val="hlink"/>
            </a:solidFill>
            <a:ln w="9525">
              <a:noFill/>
              <a:round/>
              <a:headEnd/>
              <a:tailEnd/>
            </a:ln>
            <a:effectLst/>
          </p:spPr>
          <p:txBody>
            <a:bodyPr wrap="none" anchor="ctr"/>
            <a:lstStyle/>
            <a:p>
              <a:endParaRPr lang="en-US"/>
            </a:p>
          </p:txBody>
        </p:sp>
        <p:sp>
          <p:nvSpPr>
            <p:cNvPr id="355482" name="Oval 154"/>
            <p:cNvSpPr>
              <a:spLocks noChangeArrowheads="1"/>
            </p:cNvSpPr>
            <p:nvPr/>
          </p:nvSpPr>
          <p:spPr bwMode="auto">
            <a:xfrm>
              <a:off x="3696" y="3360"/>
              <a:ext cx="86" cy="86"/>
            </a:xfrm>
            <a:prstGeom prst="ellipse">
              <a:avLst/>
            </a:prstGeom>
            <a:solidFill>
              <a:schemeClr val="hlink"/>
            </a:solidFill>
            <a:ln w="9525">
              <a:noFill/>
              <a:round/>
              <a:headEnd/>
              <a:tailEnd/>
            </a:ln>
            <a:effectLst/>
          </p:spPr>
          <p:txBody>
            <a:bodyPr wrap="none" anchor="ctr"/>
            <a:lstStyle/>
            <a:p>
              <a:endParaRPr lang="en-US"/>
            </a:p>
          </p:txBody>
        </p:sp>
      </p:grpSp>
      <p:sp>
        <p:nvSpPr>
          <p:cNvPr id="355483" name="AutoShape 155">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5347"/>
                                        </p:tgtEl>
                                        <p:attrNameLst>
                                          <p:attrName>style.visibility</p:attrName>
                                        </p:attrNameLst>
                                      </p:cBhvr>
                                      <p:to>
                                        <p:strVal val="visible"/>
                                      </p:to>
                                    </p:set>
                                    <p:animEffect transition="in" filter="fade">
                                      <p:cBhvr>
                                        <p:cTn id="7" dur="2000"/>
                                        <p:tgtEl>
                                          <p:spTgt spid="3553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55360"/>
                                        </p:tgtEl>
                                        <p:attrNameLst>
                                          <p:attrName>style.visibility</p:attrName>
                                        </p:attrNameLst>
                                      </p:cBhvr>
                                      <p:to>
                                        <p:strVal val="visible"/>
                                      </p:to>
                                    </p:set>
                                    <p:animEffect transition="in" filter="wipe(left)">
                                      <p:cBhvr>
                                        <p:cTn id="12" dur="5000"/>
                                        <p:tgtEl>
                                          <p:spTgt spid="35536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55374"/>
                                        </p:tgtEl>
                                        <p:attrNameLst>
                                          <p:attrName>style.visibility</p:attrName>
                                        </p:attrNameLst>
                                      </p:cBhvr>
                                      <p:to>
                                        <p:strVal val="visible"/>
                                      </p:to>
                                    </p:set>
                                    <p:animEffect transition="in" filter="fade">
                                      <p:cBhvr>
                                        <p:cTn id="17" dur="2000"/>
                                        <p:tgtEl>
                                          <p:spTgt spid="35537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55330"/>
                                        </p:tgtEl>
                                        <p:attrNameLst>
                                          <p:attrName>style.visibility</p:attrName>
                                        </p:attrNameLst>
                                      </p:cBhvr>
                                      <p:to>
                                        <p:strVal val="visible"/>
                                      </p:to>
                                    </p:set>
                                    <p:animEffect transition="in" filter="dissolve">
                                      <p:cBhvr>
                                        <p:cTn id="22" dur="500"/>
                                        <p:tgtEl>
                                          <p:spTgt spid="355330"/>
                                        </p:tgtEl>
                                      </p:cBhvr>
                                    </p:animEffect>
                                  </p:childTnLst>
                                </p:cTn>
                              </p:par>
                            </p:childTnLst>
                          </p:cTn>
                        </p:par>
                      </p:childTnLst>
                    </p:cTn>
                  </p:par>
                  <p:par>
                    <p:cTn id="23" fill="hold">
                      <p:stCondLst>
                        <p:cond delay="indefinite"/>
                      </p:stCondLst>
                      <p:childTnLst>
                        <p:par>
                          <p:cTn id="24" fill="hold">
                            <p:stCondLst>
                              <p:cond delay="0"/>
                            </p:stCondLst>
                            <p:childTnLst>
                              <p:par>
                                <p:cTn id="25" presetID="34" presetClass="entr" presetSubtype="0" fill="hold" nodeType="clickEffect">
                                  <p:stCondLst>
                                    <p:cond delay="0"/>
                                  </p:stCondLst>
                                  <p:childTnLst>
                                    <p:set>
                                      <p:cBhvr>
                                        <p:cTn id="26" dur="1" fill="hold">
                                          <p:stCondLst>
                                            <p:cond delay="0"/>
                                          </p:stCondLst>
                                        </p:cTn>
                                        <p:tgtEl>
                                          <p:spTgt spid="355404"/>
                                        </p:tgtEl>
                                        <p:attrNameLst>
                                          <p:attrName>style.visibility</p:attrName>
                                        </p:attrNameLst>
                                      </p:cBhvr>
                                      <p:to>
                                        <p:strVal val="visible"/>
                                      </p:to>
                                    </p:set>
                                    <p:anim from="(-#ppt_w/2)" to="(#ppt_x)" calcmode="lin" valueType="num">
                                      <p:cBhvr>
                                        <p:cTn id="27" dur="600" fill="hold">
                                          <p:stCondLst>
                                            <p:cond delay="0"/>
                                          </p:stCondLst>
                                        </p:cTn>
                                        <p:tgtEl>
                                          <p:spTgt spid="355404"/>
                                        </p:tgtEl>
                                        <p:attrNameLst>
                                          <p:attrName>ppt_x</p:attrName>
                                        </p:attrNameLst>
                                      </p:cBhvr>
                                    </p:anim>
                                    <p:anim from="0" to="-1.0" calcmode="lin" valueType="num">
                                      <p:cBhvr>
                                        <p:cTn id="28" dur="200" decel="50000" autoRev="1" fill="hold">
                                          <p:stCondLst>
                                            <p:cond delay="600"/>
                                          </p:stCondLst>
                                        </p:cTn>
                                        <p:tgtEl>
                                          <p:spTgt spid="355404"/>
                                        </p:tgtEl>
                                        <p:attrNameLst>
                                          <p:attrName>xshear</p:attrName>
                                        </p:attrNameLst>
                                      </p:cBhvr>
                                    </p:anim>
                                    <p:animScale>
                                      <p:cBhvr>
                                        <p:cTn id="29" dur="200" decel="100000" autoRev="1" fill="hold">
                                          <p:stCondLst>
                                            <p:cond delay="600"/>
                                          </p:stCondLst>
                                        </p:cTn>
                                        <p:tgtEl>
                                          <p:spTgt spid="355404"/>
                                        </p:tgtEl>
                                      </p:cBhvr>
                                      <p:from x="100000" y="100000"/>
                                      <p:to x="80000" y="100000"/>
                                    </p:animScale>
                                    <p:anim by="(#ppt_h/3+#ppt_w*0.1)" calcmode="lin" valueType="num">
                                      <p:cBhvr additive="sum">
                                        <p:cTn id="30" dur="200" decel="100000" autoRev="1" fill="hold">
                                          <p:stCondLst>
                                            <p:cond delay="600"/>
                                          </p:stCondLst>
                                        </p:cTn>
                                        <p:tgtEl>
                                          <p:spTgt spid="355404"/>
                                        </p:tgtEl>
                                        <p:attrNameLst>
                                          <p:attrName>ppt_x</p:attrName>
                                        </p:attrNameLst>
                                      </p:cBhvr>
                                    </p:anim>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355389"/>
                                        </p:tgtEl>
                                        <p:attrNameLst>
                                          <p:attrName>style.visibility</p:attrName>
                                        </p:attrNameLst>
                                      </p:cBhvr>
                                      <p:to>
                                        <p:strVal val="visible"/>
                                      </p:to>
                                    </p:set>
                                    <p:animEffect transition="in" filter="wipe(left)">
                                      <p:cBhvr>
                                        <p:cTn id="35" dur="500"/>
                                        <p:tgtEl>
                                          <p:spTgt spid="355389"/>
                                        </p:tgtEl>
                                      </p:cBhvr>
                                    </p:animEffect>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355354"/>
                                        </p:tgtEl>
                                        <p:attrNameLst>
                                          <p:attrName>style.visibility</p:attrName>
                                        </p:attrNameLst>
                                      </p:cBhvr>
                                      <p:to>
                                        <p:strVal val="visible"/>
                                      </p:to>
                                    </p:set>
                                    <p:animEffect transition="in" filter="fade">
                                      <p:cBhvr>
                                        <p:cTn id="40" dur="1000"/>
                                        <p:tgtEl>
                                          <p:spTgt spid="355354"/>
                                        </p:tgtEl>
                                      </p:cBhvr>
                                    </p:animEffect>
                                    <p:anim calcmode="lin" valueType="num">
                                      <p:cBhvr>
                                        <p:cTn id="41" dur="1000" fill="hold"/>
                                        <p:tgtEl>
                                          <p:spTgt spid="355354"/>
                                        </p:tgtEl>
                                        <p:attrNameLst>
                                          <p:attrName>ppt_x</p:attrName>
                                        </p:attrNameLst>
                                      </p:cBhvr>
                                      <p:tavLst>
                                        <p:tav tm="0">
                                          <p:val>
                                            <p:strVal val="#ppt_x"/>
                                          </p:val>
                                        </p:tav>
                                        <p:tav tm="100000">
                                          <p:val>
                                            <p:strVal val="#ppt_x"/>
                                          </p:val>
                                        </p:tav>
                                      </p:tavLst>
                                    </p:anim>
                                    <p:anim calcmode="lin" valueType="num">
                                      <p:cBhvr>
                                        <p:cTn id="42" dur="1000" fill="hold"/>
                                        <p:tgtEl>
                                          <p:spTgt spid="355354"/>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5536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56" presetClass="entr" presetSubtype="0" fill="hold" grpId="0" nodeType="clickEffect">
                                  <p:stCondLst>
                                    <p:cond delay="0"/>
                                  </p:stCondLst>
                                  <p:iterate type="lt">
                                    <p:tmPct val="10000"/>
                                  </p:iterate>
                                  <p:childTnLst>
                                    <p:set>
                                      <p:cBhvr>
                                        <p:cTn id="50" dur="1" fill="hold">
                                          <p:stCondLst>
                                            <p:cond delay="0"/>
                                          </p:stCondLst>
                                        </p:cTn>
                                        <p:tgtEl>
                                          <p:spTgt spid="355359"/>
                                        </p:tgtEl>
                                        <p:attrNameLst>
                                          <p:attrName>style.visibility</p:attrName>
                                        </p:attrNameLst>
                                      </p:cBhvr>
                                      <p:to>
                                        <p:strVal val="visible"/>
                                      </p:to>
                                    </p:set>
                                    <p:anim by="(-#ppt_w*2)" calcmode="lin" valueType="num">
                                      <p:cBhvr rctx="PPT">
                                        <p:cTn id="51" dur="500" autoRev="1" fill="hold">
                                          <p:stCondLst>
                                            <p:cond delay="0"/>
                                          </p:stCondLst>
                                        </p:cTn>
                                        <p:tgtEl>
                                          <p:spTgt spid="355359"/>
                                        </p:tgtEl>
                                        <p:attrNameLst>
                                          <p:attrName>ppt_w</p:attrName>
                                        </p:attrNameLst>
                                      </p:cBhvr>
                                    </p:anim>
                                    <p:anim by="(#ppt_w*0.50)" calcmode="lin" valueType="num">
                                      <p:cBhvr>
                                        <p:cTn id="52" dur="500" decel="50000" autoRev="1" fill="hold">
                                          <p:stCondLst>
                                            <p:cond delay="0"/>
                                          </p:stCondLst>
                                        </p:cTn>
                                        <p:tgtEl>
                                          <p:spTgt spid="355359"/>
                                        </p:tgtEl>
                                        <p:attrNameLst>
                                          <p:attrName>ppt_x</p:attrName>
                                        </p:attrNameLst>
                                      </p:cBhvr>
                                    </p:anim>
                                    <p:anim from="(-#ppt_h/2)" to="(#ppt_y)" calcmode="lin" valueType="num">
                                      <p:cBhvr>
                                        <p:cTn id="53" dur="1000" fill="hold">
                                          <p:stCondLst>
                                            <p:cond delay="0"/>
                                          </p:stCondLst>
                                        </p:cTn>
                                        <p:tgtEl>
                                          <p:spTgt spid="355359"/>
                                        </p:tgtEl>
                                        <p:attrNameLst>
                                          <p:attrName>ppt_y</p:attrName>
                                        </p:attrNameLst>
                                      </p:cBhvr>
                                    </p:anim>
                                    <p:animRot by="21600000">
                                      <p:cBhvr>
                                        <p:cTn id="54" dur="1000" fill="hold">
                                          <p:stCondLst>
                                            <p:cond delay="0"/>
                                          </p:stCondLst>
                                        </p:cTn>
                                        <p:tgtEl>
                                          <p:spTgt spid="355359"/>
                                        </p:tgtEl>
                                        <p:attrNameLst>
                                          <p:attrName>r</p:attrName>
                                        </p:attrNameLst>
                                      </p:cBhvr>
                                    </p:animRo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55428"/>
                                        </p:tgtEl>
                                        <p:attrNameLst>
                                          <p:attrName>style.visibility</p:attrName>
                                        </p:attrNameLst>
                                      </p:cBhvr>
                                      <p:to>
                                        <p:strVal val="visible"/>
                                      </p:to>
                                    </p:set>
                                    <p:animEffect transition="in" filter="fade">
                                      <p:cBhvr>
                                        <p:cTn id="59" dur="2000"/>
                                        <p:tgtEl>
                                          <p:spTgt spid="3554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3553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34" presetClass="entr" presetSubtype="0" fill="hold" nodeType="clickEffect">
                                  <p:stCondLst>
                                    <p:cond delay="0"/>
                                  </p:stCondLst>
                                  <p:childTnLst>
                                    <p:set>
                                      <p:cBhvr>
                                        <p:cTn id="67" dur="1" fill="hold">
                                          <p:stCondLst>
                                            <p:cond delay="0"/>
                                          </p:stCondLst>
                                        </p:cTn>
                                        <p:tgtEl>
                                          <p:spTgt spid="355458"/>
                                        </p:tgtEl>
                                        <p:attrNameLst>
                                          <p:attrName>style.visibility</p:attrName>
                                        </p:attrNameLst>
                                      </p:cBhvr>
                                      <p:to>
                                        <p:strVal val="visible"/>
                                      </p:to>
                                    </p:set>
                                    <p:anim from="(-#ppt_w/2)" to="(#ppt_x)" calcmode="lin" valueType="num">
                                      <p:cBhvr>
                                        <p:cTn id="68" dur="600" fill="hold">
                                          <p:stCondLst>
                                            <p:cond delay="0"/>
                                          </p:stCondLst>
                                        </p:cTn>
                                        <p:tgtEl>
                                          <p:spTgt spid="355458"/>
                                        </p:tgtEl>
                                        <p:attrNameLst>
                                          <p:attrName>ppt_x</p:attrName>
                                        </p:attrNameLst>
                                      </p:cBhvr>
                                    </p:anim>
                                    <p:anim from="0" to="-1.0" calcmode="lin" valueType="num">
                                      <p:cBhvr>
                                        <p:cTn id="69" dur="200" decel="50000" autoRev="1" fill="hold">
                                          <p:stCondLst>
                                            <p:cond delay="600"/>
                                          </p:stCondLst>
                                        </p:cTn>
                                        <p:tgtEl>
                                          <p:spTgt spid="355458"/>
                                        </p:tgtEl>
                                        <p:attrNameLst>
                                          <p:attrName>xshear</p:attrName>
                                        </p:attrNameLst>
                                      </p:cBhvr>
                                    </p:anim>
                                    <p:animScale>
                                      <p:cBhvr>
                                        <p:cTn id="70" dur="200" decel="100000" autoRev="1" fill="hold">
                                          <p:stCondLst>
                                            <p:cond delay="600"/>
                                          </p:stCondLst>
                                        </p:cTn>
                                        <p:tgtEl>
                                          <p:spTgt spid="355458"/>
                                        </p:tgtEl>
                                      </p:cBhvr>
                                      <p:from x="100000" y="100000"/>
                                      <p:to x="80000" y="100000"/>
                                    </p:animScale>
                                    <p:anim by="(#ppt_h/3+#ppt_w*0.1)" calcmode="lin" valueType="num">
                                      <p:cBhvr additive="sum">
                                        <p:cTn id="71" dur="200" decel="100000" autoRev="1" fill="hold">
                                          <p:stCondLst>
                                            <p:cond delay="600"/>
                                          </p:stCondLst>
                                        </p:cTn>
                                        <p:tgtEl>
                                          <p:spTgt spid="355458"/>
                                        </p:tgtEl>
                                        <p:attrNameLst>
                                          <p:attrName>ppt_x</p:attrName>
                                        </p:attrNameLst>
                                      </p:cBhvr>
                                    </p:anim>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nodeType="clickEffect">
                                  <p:stCondLst>
                                    <p:cond delay="0"/>
                                  </p:stCondLst>
                                  <p:childTnLst>
                                    <p:set>
                                      <p:cBhvr>
                                        <p:cTn id="75" dur="1" fill="hold">
                                          <p:stCondLst>
                                            <p:cond delay="0"/>
                                          </p:stCondLst>
                                        </p:cTn>
                                        <p:tgtEl>
                                          <p:spTgt spid="355443"/>
                                        </p:tgtEl>
                                        <p:attrNameLst>
                                          <p:attrName>style.visibility</p:attrName>
                                        </p:attrNameLst>
                                      </p:cBhvr>
                                      <p:to>
                                        <p:strVal val="visible"/>
                                      </p:to>
                                    </p:set>
                                    <p:animEffect transition="in" filter="wipe(down)">
                                      <p:cBhvr>
                                        <p:cTn id="76" dur="500"/>
                                        <p:tgtEl>
                                          <p:spTgt spid="355443"/>
                                        </p:tgtEl>
                                      </p:cBhvr>
                                    </p:animEffect>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355353"/>
                                        </p:tgtEl>
                                        <p:attrNameLst>
                                          <p:attrName>style.visibility</p:attrName>
                                        </p:attrNameLst>
                                      </p:cBhvr>
                                      <p:to>
                                        <p:strVal val="visible"/>
                                      </p:to>
                                    </p:set>
                                    <p:animEffect transition="in" filter="fade">
                                      <p:cBhvr>
                                        <p:cTn id="81" dur="1000"/>
                                        <p:tgtEl>
                                          <p:spTgt spid="355353"/>
                                        </p:tgtEl>
                                      </p:cBhvr>
                                    </p:animEffect>
                                    <p:anim calcmode="lin" valueType="num">
                                      <p:cBhvr>
                                        <p:cTn id="82" dur="1000" fill="hold"/>
                                        <p:tgtEl>
                                          <p:spTgt spid="355353"/>
                                        </p:tgtEl>
                                        <p:attrNameLst>
                                          <p:attrName>ppt_x</p:attrName>
                                        </p:attrNameLst>
                                      </p:cBhvr>
                                      <p:tavLst>
                                        <p:tav tm="0">
                                          <p:val>
                                            <p:strVal val="#ppt_x"/>
                                          </p:val>
                                        </p:tav>
                                        <p:tav tm="100000">
                                          <p:val>
                                            <p:strVal val="#ppt_x"/>
                                          </p:val>
                                        </p:tav>
                                      </p:tavLst>
                                    </p:anim>
                                    <p:anim calcmode="lin" valueType="num">
                                      <p:cBhvr>
                                        <p:cTn id="83" dur="1000" fill="hold"/>
                                        <p:tgtEl>
                                          <p:spTgt spid="35535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355362"/>
                                        </p:tgtEl>
                                        <p:attrNameLst>
                                          <p:attrName>style.visibility</p:attrName>
                                        </p:attrNameLst>
                                      </p:cBhvr>
                                      <p:to>
                                        <p:strVal val="visible"/>
                                      </p:to>
                                    </p:set>
                                  </p:childTnLst>
                                </p:cTn>
                              </p:par>
                            </p:childTnLst>
                          </p:cTn>
                        </p:par>
                      </p:childTnLst>
                    </p:cTn>
                  </p:par>
                  <p:par>
                    <p:cTn id="88" fill="hold">
                      <p:stCondLst>
                        <p:cond delay="indefinite"/>
                      </p:stCondLst>
                      <p:childTnLst>
                        <p:par>
                          <p:cTn id="89" fill="hold">
                            <p:stCondLst>
                              <p:cond delay="0"/>
                            </p:stCondLst>
                            <p:childTnLst>
                              <p:par>
                                <p:cTn id="90" presetID="35" presetClass="entr" presetSubtype="0" fill="hold" grpId="0" nodeType="clickEffect">
                                  <p:stCondLst>
                                    <p:cond delay="0"/>
                                  </p:stCondLst>
                                  <p:childTnLst>
                                    <p:set>
                                      <p:cBhvr>
                                        <p:cTn id="91" dur="1" fill="hold">
                                          <p:stCondLst>
                                            <p:cond delay="0"/>
                                          </p:stCondLst>
                                        </p:cTn>
                                        <p:tgtEl>
                                          <p:spTgt spid="355355"/>
                                        </p:tgtEl>
                                        <p:attrNameLst>
                                          <p:attrName>style.visibility</p:attrName>
                                        </p:attrNameLst>
                                      </p:cBhvr>
                                      <p:to>
                                        <p:strVal val="visible"/>
                                      </p:to>
                                    </p:set>
                                    <p:animEffect transition="in" filter="fade">
                                      <p:cBhvr>
                                        <p:cTn id="92" dur="2000"/>
                                        <p:tgtEl>
                                          <p:spTgt spid="355355"/>
                                        </p:tgtEl>
                                      </p:cBhvr>
                                    </p:animEffect>
                                    <p:anim calcmode="lin" valueType="num">
                                      <p:cBhvr>
                                        <p:cTn id="93" dur="2000" fill="hold"/>
                                        <p:tgtEl>
                                          <p:spTgt spid="355355"/>
                                        </p:tgtEl>
                                        <p:attrNameLst>
                                          <p:attrName>style.rotation</p:attrName>
                                        </p:attrNameLst>
                                      </p:cBhvr>
                                      <p:tavLst>
                                        <p:tav tm="0">
                                          <p:val>
                                            <p:fltVal val="720"/>
                                          </p:val>
                                        </p:tav>
                                        <p:tav tm="100000">
                                          <p:val>
                                            <p:fltVal val="0"/>
                                          </p:val>
                                        </p:tav>
                                      </p:tavLst>
                                    </p:anim>
                                    <p:anim calcmode="lin" valueType="num">
                                      <p:cBhvr>
                                        <p:cTn id="94" dur="2000" fill="hold"/>
                                        <p:tgtEl>
                                          <p:spTgt spid="355355"/>
                                        </p:tgtEl>
                                        <p:attrNameLst>
                                          <p:attrName>ppt_h</p:attrName>
                                        </p:attrNameLst>
                                      </p:cBhvr>
                                      <p:tavLst>
                                        <p:tav tm="0">
                                          <p:val>
                                            <p:fltVal val="0"/>
                                          </p:val>
                                        </p:tav>
                                        <p:tav tm="100000">
                                          <p:val>
                                            <p:strVal val="#ppt_h"/>
                                          </p:val>
                                        </p:tav>
                                      </p:tavLst>
                                    </p:anim>
                                    <p:anim calcmode="lin" valueType="num">
                                      <p:cBhvr>
                                        <p:cTn id="95" dur="2000" fill="hold"/>
                                        <p:tgtEl>
                                          <p:spTgt spid="355355"/>
                                        </p:tgtEl>
                                        <p:attrNameLst>
                                          <p:attrName>ppt_w</p:attrName>
                                        </p:attrNameLst>
                                      </p:cBhvr>
                                      <p:tavLst>
                                        <p:tav tm="0">
                                          <p:val>
                                            <p:fltVal val="0"/>
                                          </p:val>
                                        </p:tav>
                                        <p:tav tm="100000">
                                          <p:val>
                                            <p:strVal val="#ppt_w"/>
                                          </p:val>
                                        </p:tav>
                                      </p:tavLst>
                                    </p:anim>
                                  </p:childTnLst>
                                </p:cTn>
                              </p:par>
                            </p:childTnLst>
                          </p:cTn>
                        </p:par>
                      </p:childTnLst>
                    </p:cTn>
                  </p:par>
                  <p:par>
                    <p:cTn id="96" fill="hold">
                      <p:stCondLst>
                        <p:cond delay="indefinite"/>
                      </p:stCondLst>
                      <p:childTnLst>
                        <p:par>
                          <p:cTn id="97" fill="hold">
                            <p:stCondLst>
                              <p:cond delay="0"/>
                            </p:stCondLst>
                            <p:childTnLst>
                              <p:par>
                                <p:cTn id="98" presetID="35" presetClass="entr" presetSubtype="0" fill="hold" grpId="0" nodeType="clickEffect">
                                  <p:stCondLst>
                                    <p:cond delay="0"/>
                                  </p:stCondLst>
                                  <p:childTnLst>
                                    <p:set>
                                      <p:cBhvr>
                                        <p:cTn id="99" dur="1" fill="hold">
                                          <p:stCondLst>
                                            <p:cond delay="0"/>
                                          </p:stCondLst>
                                        </p:cTn>
                                        <p:tgtEl>
                                          <p:spTgt spid="355356"/>
                                        </p:tgtEl>
                                        <p:attrNameLst>
                                          <p:attrName>style.visibility</p:attrName>
                                        </p:attrNameLst>
                                      </p:cBhvr>
                                      <p:to>
                                        <p:strVal val="visible"/>
                                      </p:to>
                                    </p:set>
                                    <p:animEffect transition="in" filter="fade">
                                      <p:cBhvr>
                                        <p:cTn id="100" dur="2000"/>
                                        <p:tgtEl>
                                          <p:spTgt spid="355356"/>
                                        </p:tgtEl>
                                      </p:cBhvr>
                                    </p:animEffect>
                                    <p:anim calcmode="lin" valueType="num">
                                      <p:cBhvr>
                                        <p:cTn id="101" dur="2000" fill="hold"/>
                                        <p:tgtEl>
                                          <p:spTgt spid="355356"/>
                                        </p:tgtEl>
                                        <p:attrNameLst>
                                          <p:attrName>style.rotation</p:attrName>
                                        </p:attrNameLst>
                                      </p:cBhvr>
                                      <p:tavLst>
                                        <p:tav tm="0">
                                          <p:val>
                                            <p:fltVal val="720"/>
                                          </p:val>
                                        </p:tav>
                                        <p:tav tm="100000">
                                          <p:val>
                                            <p:fltVal val="0"/>
                                          </p:val>
                                        </p:tav>
                                      </p:tavLst>
                                    </p:anim>
                                    <p:anim calcmode="lin" valueType="num">
                                      <p:cBhvr>
                                        <p:cTn id="102" dur="2000" fill="hold"/>
                                        <p:tgtEl>
                                          <p:spTgt spid="355356"/>
                                        </p:tgtEl>
                                        <p:attrNameLst>
                                          <p:attrName>ppt_h</p:attrName>
                                        </p:attrNameLst>
                                      </p:cBhvr>
                                      <p:tavLst>
                                        <p:tav tm="0">
                                          <p:val>
                                            <p:fltVal val="0"/>
                                          </p:val>
                                        </p:tav>
                                        <p:tav tm="100000">
                                          <p:val>
                                            <p:strVal val="#ppt_h"/>
                                          </p:val>
                                        </p:tav>
                                      </p:tavLst>
                                    </p:anim>
                                    <p:anim calcmode="lin" valueType="num">
                                      <p:cBhvr>
                                        <p:cTn id="103" dur="2000" fill="hold"/>
                                        <p:tgtEl>
                                          <p:spTgt spid="355356"/>
                                        </p:tgtEl>
                                        <p:attrNameLst>
                                          <p:attrName>ppt_w</p:attrName>
                                        </p:attrNameLst>
                                      </p:cBhvr>
                                      <p:tavLst>
                                        <p:tav tm="0">
                                          <p:val>
                                            <p:fltVal val="0"/>
                                          </p:val>
                                        </p:tav>
                                        <p:tav tm="100000">
                                          <p:val>
                                            <p:strVal val="#ppt_w"/>
                                          </p:val>
                                        </p:tav>
                                      </p:tavLst>
                                    </p:anim>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355357"/>
                                        </p:tgtEl>
                                        <p:attrNameLst>
                                          <p:attrName>style.visibility</p:attrName>
                                        </p:attrNameLst>
                                      </p:cBhvr>
                                      <p:to>
                                        <p:strVal val="visible"/>
                                      </p:to>
                                    </p:set>
                                    <p:animEffect transition="in" filter="fade">
                                      <p:cBhvr>
                                        <p:cTn id="108" dur="2000"/>
                                        <p:tgtEl>
                                          <p:spTgt spid="355357"/>
                                        </p:tgtEl>
                                      </p:cBhvr>
                                    </p:animEffect>
                                  </p:childTnLst>
                                </p:cTn>
                              </p:par>
                            </p:childTnLst>
                          </p:cTn>
                        </p:par>
                      </p:childTnLst>
                    </p:cTn>
                  </p:par>
                  <p:par>
                    <p:cTn id="109" fill="hold">
                      <p:stCondLst>
                        <p:cond delay="indefinite"/>
                      </p:stCondLst>
                      <p:childTnLst>
                        <p:par>
                          <p:cTn id="110" fill="hold">
                            <p:stCondLst>
                              <p:cond delay="0"/>
                            </p:stCondLst>
                            <p:childTnLst>
                              <p:par>
                                <p:cTn id="111" presetID="10" presetClass="entr" presetSubtype="0" fill="hold" grpId="0" nodeType="clickEffect">
                                  <p:stCondLst>
                                    <p:cond delay="0"/>
                                  </p:stCondLst>
                                  <p:childTnLst>
                                    <p:set>
                                      <p:cBhvr>
                                        <p:cTn id="112" dur="1" fill="hold">
                                          <p:stCondLst>
                                            <p:cond delay="0"/>
                                          </p:stCondLst>
                                        </p:cTn>
                                        <p:tgtEl>
                                          <p:spTgt spid="355358"/>
                                        </p:tgtEl>
                                        <p:attrNameLst>
                                          <p:attrName>style.visibility</p:attrName>
                                        </p:attrNameLst>
                                      </p:cBhvr>
                                      <p:to>
                                        <p:strVal val="visible"/>
                                      </p:to>
                                    </p:set>
                                    <p:animEffect transition="in" filter="fade">
                                      <p:cBhvr>
                                        <p:cTn id="113" dur="2000"/>
                                        <p:tgtEl>
                                          <p:spTgt spid="355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47" grpId="0"/>
      <p:bldP spid="355353" grpId="0"/>
      <p:bldP spid="355354" grpId="0"/>
      <p:bldP spid="355355" grpId="0"/>
      <p:bldP spid="355356" grpId="0"/>
      <p:bldP spid="355357" grpId="0" animBg="1"/>
      <p:bldP spid="355358" grpId="0" animBg="1"/>
      <p:bldP spid="355359" grpId="0"/>
      <p:bldP spid="355360" grpId="0"/>
      <p:bldP spid="355361" grpId="0"/>
      <p:bldP spid="35536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60" name="Rectangle 4"/>
          <p:cNvSpPr>
            <a:spLocks noGrp="1" noChangeArrowheads="1"/>
          </p:cNvSpPr>
          <p:nvPr>
            <p:ph type="title"/>
          </p:nvPr>
        </p:nvSpPr>
        <p:spPr/>
        <p:txBody>
          <a:bodyPr/>
          <a:lstStyle/>
          <a:p>
            <a:r>
              <a:rPr lang="en-US" sz="4000"/>
              <a:t>Ionization Energies</a:t>
            </a:r>
          </a:p>
        </p:txBody>
      </p:sp>
      <p:sp>
        <p:nvSpPr>
          <p:cNvPr id="557061" name="Rectangle 5"/>
          <p:cNvSpPr>
            <a:spLocks noChangeArrowheads="1"/>
          </p:cNvSpPr>
          <p:nvPr/>
        </p:nvSpPr>
        <p:spPr bwMode="auto">
          <a:xfrm>
            <a:off x="457200" y="1500188"/>
            <a:ext cx="8229600" cy="4525962"/>
          </a:xfrm>
          <a:prstGeom prst="rect">
            <a:avLst/>
          </a:prstGeom>
          <a:noFill/>
          <a:ln w="9525">
            <a:noFill/>
            <a:miter lim="800000"/>
            <a:headEnd/>
            <a:tailEnd/>
          </a:ln>
          <a:effectLst/>
        </p:spPr>
        <p:txBody>
          <a:bodyPr/>
          <a:lstStyle/>
          <a:p>
            <a:pPr marL="342900" indent="-342900">
              <a:lnSpc>
                <a:spcPct val="90000"/>
              </a:lnSpc>
              <a:spcBef>
                <a:spcPct val="20000"/>
              </a:spcBef>
            </a:pPr>
            <a:r>
              <a:rPr lang="en-US" sz="2000"/>
              <a:t>•   Energy is required to remove an electron from an atom to form a cation.</a:t>
            </a:r>
          </a:p>
          <a:p>
            <a:pPr marL="342900" indent="-342900">
              <a:lnSpc>
                <a:spcPct val="90000"/>
              </a:lnSpc>
              <a:spcBef>
                <a:spcPct val="20000"/>
              </a:spcBef>
            </a:pPr>
            <a:endParaRPr lang="en-US" sz="1000"/>
          </a:p>
          <a:p>
            <a:pPr marL="342900" indent="-342900">
              <a:lnSpc>
                <a:spcPct val="90000"/>
              </a:lnSpc>
              <a:spcBef>
                <a:spcPct val="20000"/>
              </a:spcBef>
            </a:pPr>
            <a:r>
              <a:rPr lang="en-US" sz="2000"/>
              <a:t>•   Ionization energy </a:t>
            </a:r>
            <a:r>
              <a:rPr lang="en-US" sz="2000" i="1"/>
              <a:t>(</a:t>
            </a:r>
            <a:r>
              <a:rPr lang="en-US" sz="2000" i="1">
                <a:sym typeface="Symbol" pitchFamily="18" charset="2"/>
              </a:rPr>
              <a:t></a:t>
            </a:r>
            <a:r>
              <a:rPr lang="en-US" sz="2000"/>
              <a:t>) is the amount of energy needed to remove an electron from the gaseous atom E in its ground state:</a:t>
            </a:r>
          </a:p>
          <a:p>
            <a:pPr marL="342900" indent="-342900">
              <a:lnSpc>
                <a:spcPct val="90000"/>
              </a:lnSpc>
              <a:spcBef>
                <a:spcPct val="20000"/>
              </a:spcBef>
            </a:pPr>
            <a:r>
              <a:rPr lang="en-US" sz="2000"/>
              <a:t>     E </a:t>
            </a:r>
            <a:r>
              <a:rPr lang="en-US" sz="2000" baseline="-25000"/>
              <a:t>(g) </a:t>
            </a:r>
            <a:r>
              <a:rPr lang="en-US" sz="2000"/>
              <a:t>+ </a:t>
            </a:r>
            <a:r>
              <a:rPr lang="en-US" sz="2000" i="1">
                <a:sym typeface="Symbol" pitchFamily="18" charset="2"/>
              </a:rPr>
              <a:t></a:t>
            </a:r>
            <a:r>
              <a:rPr lang="en-US" sz="2000"/>
              <a:t> </a:t>
            </a:r>
            <a:r>
              <a:rPr lang="en-US" sz="2000">
                <a:sym typeface="Symbol" pitchFamily="18" charset="2"/>
              </a:rPr>
              <a:t>  E</a:t>
            </a:r>
            <a:r>
              <a:rPr lang="en-US" sz="2000" baseline="30000">
                <a:sym typeface="Symbol" pitchFamily="18" charset="2"/>
              </a:rPr>
              <a:t>+</a:t>
            </a:r>
            <a:r>
              <a:rPr lang="en-US" sz="2000" baseline="-25000">
                <a:sym typeface="Symbol" pitchFamily="18" charset="2"/>
              </a:rPr>
              <a:t>(g)  </a:t>
            </a:r>
            <a:r>
              <a:rPr lang="en-US" sz="2000">
                <a:sym typeface="Symbol" pitchFamily="18" charset="2"/>
              </a:rPr>
              <a:t>+ e</a:t>
            </a:r>
            <a:r>
              <a:rPr lang="en-US" sz="2000" baseline="30000">
                <a:sym typeface="Symbol" pitchFamily="18" charset="2"/>
              </a:rPr>
              <a:t>--</a:t>
            </a:r>
            <a:r>
              <a:rPr lang="en-US" sz="2000">
                <a:sym typeface="Symbol" pitchFamily="18" charset="2"/>
              </a:rPr>
              <a:t> energy required for reaction = </a:t>
            </a:r>
            <a:r>
              <a:rPr lang="en-US" sz="2000" i="1">
                <a:sym typeface="Symbol" pitchFamily="18" charset="2"/>
              </a:rPr>
              <a:t></a:t>
            </a:r>
            <a:r>
              <a:rPr lang="en-US" sz="2000">
                <a:sym typeface="Symbol" pitchFamily="18" charset="2"/>
              </a:rPr>
              <a:t>.</a:t>
            </a:r>
          </a:p>
          <a:p>
            <a:pPr marL="342900" indent="-342900">
              <a:lnSpc>
                <a:spcPct val="90000"/>
              </a:lnSpc>
              <a:spcBef>
                <a:spcPct val="20000"/>
              </a:spcBef>
            </a:pPr>
            <a:endParaRPr lang="en-US" sz="1000" i="1">
              <a:sym typeface="Symbol" pitchFamily="18" charset="2"/>
            </a:endParaRPr>
          </a:p>
          <a:p>
            <a:pPr marL="342900" indent="-342900">
              <a:lnSpc>
                <a:spcPct val="90000"/>
              </a:lnSpc>
              <a:spcBef>
                <a:spcPct val="20000"/>
              </a:spcBef>
            </a:pPr>
            <a:r>
              <a:rPr lang="en-US" sz="2000" i="1">
                <a:sym typeface="Symbol" pitchFamily="18" charset="2"/>
              </a:rPr>
              <a:t>•   </a:t>
            </a:r>
            <a:r>
              <a:rPr lang="en-US" sz="2000">
                <a:sym typeface="Symbol" pitchFamily="18" charset="2"/>
              </a:rPr>
              <a:t>Ionization energy is always positive (</a:t>
            </a:r>
            <a:r>
              <a:rPr lang="en-US" sz="2000" i="1">
                <a:sym typeface="Symbol" pitchFamily="18" charset="2"/>
              </a:rPr>
              <a:t> </a:t>
            </a:r>
            <a:r>
              <a:rPr lang="en-US" sz="2000">
                <a:sym typeface="Symbol" pitchFamily="18" charset="2"/>
              </a:rPr>
              <a:t>&gt; 0).</a:t>
            </a:r>
          </a:p>
          <a:p>
            <a:pPr marL="342900" indent="-342900">
              <a:lnSpc>
                <a:spcPct val="90000"/>
              </a:lnSpc>
              <a:spcBef>
                <a:spcPct val="20000"/>
              </a:spcBef>
            </a:pPr>
            <a:endParaRPr lang="en-US" sz="1000">
              <a:sym typeface="Symbol" pitchFamily="18" charset="2"/>
            </a:endParaRPr>
          </a:p>
          <a:p>
            <a:pPr marL="342900" indent="-342900">
              <a:lnSpc>
                <a:spcPct val="90000"/>
              </a:lnSpc>
              <a:spcBef>
                <a:spcPct val="20000"/>
              </a:spcBef>
            </a:pPr>
            <a:r>
              <a:rPr lang="en-US" sz="2000">
                <a:sym typeface="Symbol" pitchFamily="18" charset="2"/>
              </a:rPr>
              <a:t>•   Larger values of </a:t>
            </a:r>
            <a:r>
              <a:rPr lang="en-US" sz="2000" i="1">
                <a:sym typeface="Symbol" pitchFamily="18" charset="2"/>
              </a:rPr>
              <a:t> </a:t>
            </a:r>
            <a:r>
              <a:rPr lang="en-US" sz="2000">
                <a:sym typeface="Symbol" pitchFamily="18" charset="2"/>
              </a:rPr>
              <a:t>mean that the electron is more tightly bound to the atom and is harder to remove.</a:t>
            </a:r>
          </a:p>
          <a:p>
            <a:pPr marL="342900" indent="-342900">
              <a:lnSpc>
                <a:spcPct val="90000"/>
              </a:lnSpc>
              <a:spcBef>
                <a:spcPct val="20000"/>
              </a:spcBef>
            </a:pPr>
            <a:endParaRPr lang="en-US" sz="1000">
              <a:sym typeface="Symbol" pitchFamily="18" charset="2"/>
            </a:endParaRPr>
          </a:p>
          <a:p>
            <a:pPr marL="342900" indent="-342900">
              <a:lnSpc>
                <a:spcPct val="90000"/>
              </a:lnSpc>
              <a:spcBef>
                <a:spcPct val="20000"/>
              </a:spcBef>
            </a:pPr>
            <a:r>
              <a:rPr lang="en-US" sz="2000">
                <a:sym typeface="Symbol" pitchFamily="18" charset="2"/>
              </a:rPr>
              <a:t>•   Units for ionization energies are kilojoules/mole (kJ/mol) or electron volts (eV) - 1 eV = 96.49 kJ/mol.  </a:t>
            </a:r>
          </a:p>
          <a:p>
            <a:pPr marL="342900" indent="-342900">
              <a:lnSpc>
                <a:spcPct val="90000"/>
              </a:lnSpc>
              <a:spcBef>
                <a:spcPct val="20000"/>
              </a:spcBef>
            </a:pPr>
            <a:endParaRPr lang="en-US" sz="2000" i="1">
              <a:sym typeface="Symbol" pitchFamily="18" charset="2"/>
            </a:endParaRPr>
          </a:p>
        </p:txBody>
      </p:sp>
      <p:sp>
        <p:nvSpPr>
          <p:cNvPr id="557062" name="Rectangle 6"/>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02" name="Rectangle 2"/>
          <p:cNvSpPr>
            <a:spLocks noChangeArrowheads="1"/>
          </p:cNvSpPr>
          <p:nvPr/>
        </p:nvSpPr>
        <p:spPr bwMode="auto">
          <a:xfrm>
            <a:off x="468313" y="693738"/>
            <a:ext cx="8675687" cy="5254625"/>
          </a:xfrm>
          <a:prstGeom prst="rect">
            <a:avLst/>
          </a:prstGeom>
          <a:noFill/>
          <a:ln w="9525">
            <a:noFill/>
            <a:miter lim="800000"/>
            <a:headEnd/>
            <a:tailEnd/>
          </a:ln>
          <a:effectLst/>
        </p:spPr>
        <p:txBody>
          <a:bodyPr>
            <a:spAutoFit/>
          </a:bodyPr>
          <a:lstStyle/>
          <a:p>
            <a:r>
              <a:rPr lang="en-US" sz="1600"/>
              <a:t>55.  What is electronegativity?</a:t>
            </a:r>
          </a:p>
          <a:p>
            <a:endParaRPr lang="en-US" sz="1000"/>
          </a:p>
          <a:p>
            <a:r>
              <a:rPr lang="en-US" sz="1600" b="1" i="1"/>
              <a:t>	</a:t>
            </a:r>
            <a:r>
              <a:rPr lang="en-US" sz="1600" b="1" i="1">
                <a:solidFill>
                  <a:srgbClr val="0000FF"/>
                </a:solidFill>
              </a:rPr>
              <a:t> </a:t>
            </a:r>
          </a:p>
          <a:p>
            <a:endParaRPr lang="en-US" sz="1600" b="1" i="1"/>
          </a:p>
          <a:p>
            <a:r>
              <a:rPr lang="en-US" sz="1600"/>
              <a:t>56.  Who determined the scale of electronegativity most often used today?</a:t>
            </a:r>
          </a:p>
          <a:p>
            <a:endParaRPr lang="en-US" sz="1000"/>
          </a:p>
          <a:p>
            <a:r>
              <a:rPr lang="en-US" sz="1600" b="1" i="1"/>
              <a:t>	</a:t>
            </a:r>
            <a:r>
              <a:rPr lang="en-US" sz="1600" b="1" i="1">
                <a:solidFill>
                  <a:srgbClr val="0000FF"/>
                </a:solidFill>
              </a:rPr>
              <a:t> </a:t>
            </a:r>
          </a:p>
          <a:p>
            <a:endParaRPr lang="en-US" sz="1600" b="1" i="1"/>
          </a:p>
          <a:p>
            <a:r>
              <a:rPr lang="en-US" sz="1600"/>
              <a:t>57.  List the following atoms in order of increasing electronegativity:  O,  Al,  Ca</a:t>
            </a:r>
          </a:p>
          <a:p>
            <a:endParaRPr lang="en-US" sz="1000"/>
          </a:p>
          <a:p>
            <a:r>
              <a:rPr lang="en-US" sz="1600" b="1" i="1"/>
              <a:t>	</a:t>
            </a:r>
            <a:r>
              <a:rPr lang="en-US" sz="1600" b="1" i="1">
                <a:solidFill>
                  <a:srgbClr val="0000FF"/>
                </a:solidFill>
              </a:rPr>
              <a:t> </a:t>
            </a:r>
          </a:p>
          <a:p>
            <a:endParaRPr lang="en-US" sz="1600" b="1" i="1"/>
          </a:p>
          <a:p>
            <a:r>
              <a:rPr lang="en-US" sz="1600"/>
              <a:t>58.  List the following atoms in order of decreasing electronegativity:  Cl,  K,  Cu</a:t>
            </a:r>
          </a:p>
          <a:p>
            <a:endParaRPr lang="en-US" sz="1000"/>
          </a:p>
          <a:p>
            <a:r>
              <a:rPr lang="en-US" sz="1600" b="1" i="1"/>
              <a:t>	</a:t>
            </a:r>
            <a:r>
              <a:rPr lang="en-US" sz="1600" b="1" i="1">
                <a:solidFill>
                  <a:srgbClr val="0000FF"/>
                </a:solidFill>
              </a:rPr>
              <a:t> </a:t>
            </a:r>
          </a:p>
          <a:p>
            <a:r>
              <a:rPr lang="en-US" sz="1600" b="1" i="1">
                <a:solidFill>
                  <a:srgbClr val="0000FF"/>
                </a:solidFill>
              </a:rPr>
              <a:t>		</a:t>
            </a:r>
            <a:endParaRPr lang="en-US" sz="1600" b="1" i="1"/>
          </a:p>
          <a:p>
            <a:r>
              <a:rPr lang="en-US" sz="1600"/>
              <a:t>59.  What is the general trend of electronegativity as you go down the periodic table?</a:t>
            </a:r>
          </a:p>
          <a:p>
            <a:endParaRPr lang="en-US" sz="1000"/>
          </a:p>
          <a:p>
            <a:r>
              <a:rPr lang="en-US" sz="1600"/>
              <a:t>	</a:t>
            </a:r>
            <a:r>
              <a:rPr lang="en-US" sz="1600" b="1" i="1">
                <a:solidFill>
                  <a:srgbClr val="0000FF"/>
                </a:solidFill>
              </a:rPr>
              <a:t> </a:t>
            </a:r>
          </a:p>
          <a:p>
            <a:endParaRPr lang="en-US" sz="1600"/>
          </a:p>
          <a:p>
            <a:r>
              <a:rPr lang="en-US" sz="1600"/>
              <a:t>60.  What is the general trend of electronegativity as you go left to right across the periodic table?</a:t>
            </a:r>
          </a:p>
          <a:p>
            <a:r>
              <a:rPr lang="en-US" sz="1600"/>
              <a:t>	</a:t>
            </a:r>
            <a:r>
              <a:rPr lang="en-US" sz="1600" b="1" i="1">
                <a:solidFill>
                  <a:srgbClr val="0000FF"/>
                </a:solidFill>
              </a:rPr>
              <a:t> </a:t>
            </a:r>
          </a:p>
        </p:txBody>
      </p:sp>
      <p:sp>
        <p:nvSpPr>
          <p:cNvPr id="614403" name="Rectangle 3"/>
          <p:cNvSpPr>
            <a:spLocks noChangeArrowheads="1"/>
          </p:cNvSpPr>
          <p:nvPr/>
        </p:nvSpPr>
        <p:spPr bwMode="auto">
          <a:xfrm>
            <a:off x="1379538" y="1085850"/>
            <a:ext cx="7004050" cy="336550"/>
          </a:xfrm>
          <a:prstGeom prst="rect">
            <a:avLst/>
          </a:prstGeom>
          <a:noFill/>
          <a:ln w="9525">
            <a:noFill/>
            <a:miter lim="800000"/>
            <a:headEnd/>
            <a:tailEnd/>
          </a:ln>
          <a:effectLst/>
        </p:spPr>
        <p:txBody>
          <a:bodyPr wrap="none">
            <a:spAutoFit/>
          </a:bodyPr>
          <a:lstStyle/>
          <a:p>
            <a:r>
              <a:rPr lang="en-US" sz="1600" b="1" i="1">
                <a:solidFill>
                  <a:srgbClr val="0000FF"/>
                </a:solidFill>
              </a:rPr>
              <a:t>THE TENDENCY FOR AN ATOM TO ATTRACT ELECTRONS TO ITSELF</a:t>
            </a:r>
          </a:p>
        </p:txBody>
      </p:sp>
      <p:sp>
        <p:nvSpPr>
          <p:cNvPr id="614404" name="Rectangle 4"/>
          <p:cNvSpPr>
            <a:spLocks noChangeArrowheads="1"/>
          </p:cNvSpPr>
          <p:nvPr/>
        </p:nvSpPr>
        <p:spPr bwMode="auto">
          <a:xfrm>
            <a:off x="1377950" y="1973263"/>
            <a:ext cx="1762125" cy="336550"/>
          </a:xfrm>
          <a:prstGeom prst="rect">
            <a:avLst/>
          </a:prstGeom>
          <a:noFill/>
          <a:ln w="9525">
            <a:noFill/>
            <a:miter lim="800000"/>
            <a:headEnd/>
            <a:tailEnd/>
          </a:ln>
          <a:effectLst/>
        </p:spPr>
        <p:txBody>
          <a:bodyPr wrap="none">
            <a:spAutoFit/>
          </a:bodyPr>
          <a:lstStyle/>
          <a:p>
            <a:r>
              <a:rPr lang="en-US" sz="1600" b="1" i="1">
                <a:solidFill>
                  <a:srgbClr val="0000FF"/>
                </a:solidFill>
              </a:rPr>
              <a:t>LINUS PAULING</a:t>
            </a:r>
          </a:p>
        </p:txBody>
      </p:sp>
      <p:sp>
        <p:nvSpPr>
          <p:cNvPr id="614405" name="Rectangle 5"/>
          <p:cNvSpPr>
            <a:spLocks noChangeArrowheads="1"/>
          </p:cNvSpPr>
          <p:nvPr/>
        </p:nvSpPr>
        <p:spPr bwMode="auto">
          <a:xfrm>
            <a:off x="1379538" y="2859088"/>
            <a:ext cx="1271587" cy="336550"/>
          </a:xfrm>
          <a:prstGeom prst="rect">
            <a:avLst/>
          </a:prstGeom>
          <a:noFill/>
          <a:ln w="9525">
            <a:noFill/>
            <a:miter lim="800000"/>
            <a:headEnd/>
            <a:tailEnd/>
          </a:ln>
          <a:effectLst/>
        </p:spPr>
        <p:txBody>
          <a:bodyPr wrap="none">
            <a:spAutoFit/>
          </a:bodyPr>
          <a:lstStyle/>
          <a:p>
            <a:r>
              <a:rPr lang="en-US" sz="1600" b="1" i="1">
                <a:solidFill>
                  <a:srgbClr val="0000FF"/>
                </a:solidFill>
              </a:rPr>
              <a:t>Ca &lt; Al &lt; O</a:t>
            </a:r>
          </a:p>
        </p:txBody>
      </p:sp>
      <p:sp>
        <p:nvSpPr>
          <p:cNvPr id="614406" name="Rectangle 6"/>
          <p:cNvSpPr>
            <a:spLocks noChangeArrowheads="1"/>
          </p:cNvSpPr>
          <p:nvPr/>
        </p:nvSpPr>
        <p:spPr bwMode="auto">
          <a:xfrm>
            <a:off x="1379538" y="3754438"/>
            <a:ext cx="1270000" cy="336550"/>
          </a:xfrm>
          <a:prstGeom prst="rect">
            <a:avLst/>
          </a:prstGeom>
          <a:noFill/>
          <a:ln w="9525">
            <a:noFill/>
            <a:miter lim="800000"/>
            <a:headEnd/>
            <a:tailEnd/>
          </a:ln>
          <a:effectLst/>
        </p:spPr>
        <p:txBody>
          <a:bodyPr wrap="none">
            <a:spAutoFit/>
          </a:bodyPr>
          <a:lstStyle/>
          <a:p>
            <a:r>
              <a:rPr lang="en-US" sz="1600" b="1" i="1">
                <a:solidFill>
                  <a:srgbClr val="0000FF"/>
                </a:solidFill>
              </a:rPr>
              <a:t>Cl &gt; Cu &gt; K</a:t>
            </a:r>
          </a:p>
        </p:txBody>
      </p:sp>
      <p:sp>
        <p:nvSpPr>
          <p:cNvPr id="614407" name="Rectangle 7"/>
          <p:cNvSpPr>
            <a:spLocks noChangeArrowheads="1"/>
          </p:cNvSpPr>
          <p:nvPr/>
        </p:nvSpPr>
        <p:spPr bwMode="auto">
          <a:xfrm>
            <a:off x="1387475" y="4632325"/>
            <a:ext cx="1443038" cy="336550"/>
          </a:xfrm>
          <a:prstGeom prst="rect">
            <a:avLst/>
          </a:prstGeom>
          <a:noFill/>
          <a:ln w="9525">
            <a:noFill/>
            <a:miter lim="800000"/>
            <a:headEnd/>
            <a:tailEnd/>
          </a:ln>
          <a:effectLst/>
        </p:spPr>
        <p:txBody>
          <a:bodyPr wrap="none">
            <a:spAutoFit/>
          </a:bodyPr>
          <a:lstStyle/>
          <a:p>
            <a:r>
              <a:rPr lang="en-US" sz="1600" b="1" i="1">
                <a:solidFill>
                  <a:srgbClr val="0000FF"/>
                </a:solidFill>
              </a:rPr>
              <a:t>DECREASES</a:t>
            </a:r>
          </a:p>
        </p:txBody>
      </p:sp>
      <p:sp>
        <p:nvSpPr>
          <p:cNvPr id="614408" name="Rectangle 8"/>
          <p:cNvSpPr>
            <a:spLocks noChangeArrowheads="1"/>
          </p:cNvSpPr>
          <p:nvPr/>
        </p:nvSpPr>
        <p:spPr bwMode="auto">
          <a:xfrm>
            <a:off x="1379538" y="5611813"/>
            <a:ext cx="1365250" cy="336550"/>
          </a:xfrm>
          <a:prstGeom prst="rect">
            <a:avLst/>
          </a:prstGeom>
          <a:noFill/>
          <a:ln w="9525">
            <a:noFill/>
            <a:miter lim="800000"/>
            <a:headEnd/>
            <a:tailEnd/>
          </a:ln>
          <a:effectLst/>
        </p:spPr>
        <p:txBody>
          <a:bodyPr wrap="none">
            <a:spAutoFit/>
          </a:bodyPr>
          <a:lstStyle/>
          <a:p>
            <a:r>
              <a:rPr lang="en-US" sz="1600" b="1" i="1">
                <a:solidFill>
                  <a:srgbClr val="0000FF"/>
                </a:solidFill>
              </a:rPr>
              <a:t>INCREASES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4403"/>
                                        </p:tgtEl>
                                        <p:attrNameLst>
                                          <p:attrName>style.visibility</p:attrName>
                                        </p:attrNameLst>
                                      </p:cBhvr>
                                      <p:to>
                                        <p:strVal val="visible"/>
                                      </p:to>
                                    </p:set>
                                    <p:animEffect transition="in" filter="dissolve">
                                      <p:cBhvr>
                                        <p:cTn id="7" dur="500"/>
                                        <p:tgtEl>
                                          <p:spTgt spid="6144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4404"/>
                                        </p:tgtEl>
                                        <p:attrNameLst>
                                          <p:attrName>style.visibility</p:attrName>
                                        </p:attrNameLst>
                                      </p:cBhvr>
                                      <p:to>
                                        <p:strVal val="visible"/>
                                      </p:to>
                                    </p:set>
                                    <p:animEffect transition="in" filter="dissolve">
                                      <p:cBhvr>
                                        <p:cTn id="12" dur="500"/>
                                        <p:tgtEl>
                                          <p:spTgt spid="614404"/>
                                        </p:tgtEl>
                                      </p:cBhvr>
                                    </p:animEffect>
                                  </p:childTnLst>
                                </p:cTn>
                              </p:par>
                            </p:childTnLst>
                          </p:cTn>
                        </p:par>
                        <p:par>
                          <p:cTn id="13" fill="hold">
                            <p:stCondLst>
                              <p:cond delay="500"/>
                            </p:stCondLst>
                            <p:childTnLst>
                              <p:par>
                                <p:cTn id="14" presetID="9" presetClass="emph" presetSubtype="0" grpId="1" nodeType="afterEffect">
                                  <p:stCondLst>
                                    <p:cond delay="0"/>
                                  </p:stCondLst>
                                  <p:childTnLst>
                                    <p:set>
                                      <p:cBhvr rctx="PPT">
                                        <p:cTn id="15" dur="indefinite"/>
                                        <p:tgtEl>
                                          <p:spTgt spid="614403"/>
                                        </p:tgtEl>
                                        <p:attrNameLst>
                                          <p:attrName>style.opacity</p:attrName>
                                        </p:attrNameLst>
                                      </p:cBhvr>
                                      <p:to>
                                        <p:strVal val="0.5"/>
                                      </p:to>
                                    </p:set>
                                    <p:animEffect filter="image" prLst="opacity: 0.5">
                                      <p:cBhvr rctx="IE">
                                        <p:cTn id="16" dur="indefinite"/>
                                        <p:tgtEl>
                                          <p:spTgt spid="61440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14405"/>
                                        </p:tgtEl>
                                        <p:attrNameLst>
                                          <p:attrName>style.visibility</p:attrName>
                                        </p:attrNameLst>
                                      </p:cBhvr>
                                      <p:to>
                                        <p:strVal val="visible"/>
                                      </p:to>
                                    </p:set>
                                    <p:animEffect transition="in" filter="dissolve">
                                      <p:cBhvr>
                                        <p:cTn id="21" dur="500"/>
                                        <p:tgtEl>
                                          <p:spTgt spid="614405"/>
                                        </p:tgtEl>
                                      </p:cBhvr>
                                    </p:animEffect>
                                  </p:childTnLst>
                                </p:cTn>
                              </p:par>
                            </p:childTnLst>
                          </p:cTn>
                        </p:par>
                        <p:par>
                          <p:cTn id="22" fill="hold">
                            <p:stCondLst>
                              <p:cond delay="500"/>
                            </p:stCondLst>
                            <p:childTnLst>
                              <p:par>
                                <p:cTn id="23" presetID="9" presetClass="emph" presetSubtype="0" grpId="1" nodeType="afterEffect">
                                  <p:stCondLst>
                                    <p:cond delay="0"/>
                                  </p:stCondLst>
                                  <p:childTnLst>
                                    <p:set>
                                      <p:cBhvr rctx="PPT">
                                        <p:cTn id="24" dur="indefinite"/>
                                        <p:tgtEl>
                                          <p:spTgt spid="614404"/>
                                        </p:tgtEl>
                                        <p:attrNameLst>
                                          <p:attrName>style.opacity</p:attrName>
                                        </p:attrNameLst>
                                      </p:cBhvr>
                                      <p:to>
                                        <p:strVal val="0.5"/>
                                      </p:to>
                                    </p:set>
                                    <p:animEffect filter="image" prLst="opacity: 0.5">
                                      <p:cBhvr rctx="IE">
                                        <p:cTn id="25" dur="indefinite"/>
                                        <p:tgtEl>
                                          <p:spTgt spid="61440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14406"/>
                                        </p:tgtEl>
                                        <p:attrNameLst>
                                          <p:attrName>style.visibility</p:attrName>
                                        </p:attrNameLst>
                                      </p:cBhvr>
                                      <p:to>
                                        <p:strVal val="visible"/>
                                      </p:to>
                                    </p:set>
                                    <p:animEffect transition="in" filter="dissolve">
                                      <p:cBhvr>
                                        <p:cTn id="30" dur="500"/>
                                        <p:tgtEl>
                                          <p:spTgt spid="614406"/>
                                        </p:tgtEl>
                                      </p:cBhvr>
                                    </p:animEffect>
                                  </p:childTnLst>
                                </p:cTn>
                              </p:par>
                            </p:childTnLst>
                          </p:cTn>
                        </p:par>
                        <p:par>
                          <p:cTn id="31" fill="hold">
                            <p:stCondLst>
                              <p:cond delay="500"/>
                            </p:stCondLst>
                            <p:childTnLst>
                              <p:par>
                                <p:cTn id="32" presetID="9" presetClass="emph" presetSubtype="0" grpId="1" nodeType="afterEffect">
                                  <p:stCondLst>
                                    <p:cond delay="0"/>
                                  </p:stCondLst>
                                  <p:childTnLst>
                                    <p:set>
                                      <p:cBhvr rctx="PPT">
                                        <p:cTn id="33" dur="indefinite"/>
                                        <p:tgtEl>
                                          <p:spTgt spid="614405"/>
                                        </p:tgtEl>
                                        <p:attrNameLst>
                                          <p:attrName>style.opacity</p:attrName>
                                        </p:attrNameLst>
                                      </p:cBhvr>
                                      <p:to>
                                        <p:strVal val="0.5"/>
                                      </p:to>
                                    </p:set>
                                    <p:animEffect filter="image" prLst="opacity: 0.5">
                                      <p:cBhvr rctx="IE">
                                        <p:cTn id="34" dur="indefinite"/>
                                        <p:tgtEl>
                                          <p:spTgt spid="614405"/>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614407"/>
                                        </p:tgtEl>
                                        <p:attrNameLst>
                                          <p:attrName>style.visibility</p:attrName>
                                        </p:attrNameLst>
                                      </p:cBhvr>
                                      <p:to>
                                        <p:strVal val="visible"/>
                                      </p:to>
                                    </p:set>
                                    <p:animEffect transition="in" filter="dissolve">
                                      <p:cBhvr>
                                        <p:cTn id="39" dur="500"/>
                                        <p:tgtEl>
                                          <p:spTgt spid="614407"/>
                                        </p:tgtEl>
                                      </p:cBhvr>
                                    </p:animEffect>
                                  </p:childTnLst>
                                </p:cTn>
                              </p:par>
                            </p:childTnLst>
                          </p:cTn>
                        </p:par>
                        <p:par>
                          <p:cTn id="40" fill="hold">
                            <p:stCondLst>
                              <p:cond delay="500"/>
                            </p:stCondLst>
                            <p:childTnLst>
                              <p:par>
                                <p:cTn id="41" presetID="9" presetClass="emph" presetSubtype="0" grpId="1" nodeType="afterEffect">
                                  <p:stCondLst>
                                    <p:cond delay="0"/>
                                  </p:stCondLst>
                                  <p:childTnLst>
                                    <p:set>
                                      <p:cBhvr rctx="PPT">
                                        <p:cTn id="42" dur="indefinite"/>
                                        <p:tgtEl>
                                          <p:spTgt spid="614406"/>
                                        </p:tgtEl>
                                        <p:attrNameLst>
                                          <p:attrName>style.opacity</p:attrName>
                                        </p:attrNameLst>
                                      </p:cBhvr>
                                      <p:to>
                                        <p:strVal val="0.5"/>
                                      </p:to>
                                    </p:set>
                                    <p:animEffect filter="image" prLst="opacity: 0.5">
                                      <p:cBhvr rctx="IE">
                                        <p:cTn id="43" dur="indefinite"/>
                                        <p:tgtEl>
                                          <p:spTgt spid="614406"/>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614408"/>
                                        </p:tgtEl>
                                        <p:attrNameLst>
                                          <p:attrName>style.visibility</p:attrName>
                                        </p:attrNameLst>
                                      </p:cBhvr>
                                      <p:to>
                                        <p:strVal val="visible"/>
                                      </p:to>
                                    </p:set>
                                    <p:animEffect transition="in" filter="dissolve">
                                      <p:cBhvr>
                                        <p:cTn id="48" dur="500"/>
                                        <p:tgtEl>
                                          <p:spTgt spid="614408"/>
                                        </p:tgtEl>
                                      </p:cBhvr>
                                    </p:animEffect>
                                  </p:childTnLst>
                                </p:cTn>
                              </p:par>
                            </p:childTnLst>
                          </p:cTn>
                        </p:par>
                        <p:par>
                          <p:cTn id="49" fill="hold">
                            <p:stCondLst>
                              <p:cond delay="500"/>
                            </p:stCondLst>
                            <p:childTnLst>
                              <p:par>
                                <p:cTn id="50" presetID="9" presetClass="emph" presetSubtype="0" grpId="1" nodeType="afterEffect">
                                  <p:stCondLst>
                                    <p:cond delay="0"/>
                                  </p:stCondLst>
                                  <p:childTnLst>
                                    <p:set>
                                      <p:cBhvr rctx="PPT">
                                        <p:cTn id="51" dur="indefinite"/>
                                        <p:tgtEl>
                                          <p:spTgt spid="614407"/>
                                        </p:tgtEl>
                                        <p:attrNameLst>
                                          <p:attrName>style.opacity</p:attrName>
                                        </p:attrNameLst>
                                      </p:cBhvr>
                                      <p:to>
                                        <p:strVal val="0.5"/>
                                      </p:to>
                                    </p:set>
                                    <p:animEffect filter="image" prLst="opacity: 0.5">
                                      <p:cBhvr rctx="IE">
                                        <p:cTn id="52" dur="indefinite"/>
                                        <p:tgtEl>
                                          <p:spTgt spid="614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03" grpId="0"/>
      <p:bldP spid="614403" grpId="1"/>
      <p:bldP spid="614404" grpId="0"/>
      <p:bldP spid="614404" grpId="1"/>
      <p:bldP spid="614405" grpId="0"/>
      <p:bldP spid="614405" grpId="1"/>
      <p:bldP spid="614406" grpId="0"/>
      <p:bldP spid="614406" grpId="1"/>
      <p:bldP spid="614407" grpId="0"/>
      <p:bldP spid="614407" grpId="1"/>
      <p:bldP spid="614408"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ChangeArrowheads="1"/>
          </p:cNvSpPr>
          <p:nvPr/>
        </p:nvSpPr>
        <p:spPr bwMode="auto">
          <a:xfrm>
            <a:off x="381000" y="1524000"/>
            <a:ext cx="8534400" cy="609600"/>
          </a:xfrm>
          <a:prstGeom prst="rect">
            <a:avLst/>
          </a:prstGeom>
          <a:solidFill>
            <a:srgbClr val="FFFF99">
              <a:alpha val="53999"/>
            </a:srgbClr>
          </a:solidFill>
          <a:ln w="9525">
            <a:solidFill>
              <a:schemeClr val="tx1"/>
            </a:solidFill>
            <a:miter lim="800000"/>
            <a:headEnd/>
            <a:tailEnd/>
          </a:ln>
          <a:effectLst/>
        </p:spPr>
        <p:txBody>
          <a:bodyPr wrap="none" anchor="ctr"/>
          <a:lstStyle/>
          <a:p>
            <a:endParaRPr lang="en-US"/>
          </a:p>
        </p:txBody>
      </p:sp>
      <p:sp>
        <p:nvSpPr>
          <p:cNvPr id="356355" name="Rectangle 3"/>
          <p:cNvSpPr>
            <a:spLocks noGrp="1" noChangeArrowheads="1"/>
          </p:cNvSpPr>
          <p:nvPr>
            <p:ph type="title"/>
          </p:nvPr>
        </p:nvSpPr>
        <p:spPr/>
        <p:txBody>
          <a:bodyPr/>
          <a:lstStyle/>
          <a:p>
            <a:r>
              <a:rPr lang="en-US" sz="3600"/>
              <a:t>Ionization Energies </a:t>
            </a:r>
            <a:r>
              <a:rPr lang="en-US" sz="2800"/>
              <a:t>(in kilojoules per mole)</a:t>
            </a:r>
            <a:endParaRPr lang="en-US" sz="3600"/>
          </a:p>
        </p:txBody>
      </p:sp>
      <p:sp>
        <p:nvSpPr>
          <p:cNvPr id="356356" name="Text Box 4"/>
          <p:cNvSpPr txBox="1">
            <a:spLocks noChangeArrowheads="1"/>
          </p:cNvSpPr>
          <p:nvPr/>
        </p:nvSpPr>
        <p:spPr bwMode="auto">
          <a:xfrm>
            <a:off x="388938" y="1539875"/>
            <a:ext cx="1370012" cy="4784725"/>
          </a:xfrm>
          <a:prstGeom prst="rect">
            <a:avLst/>
          </a:prstGeom>
          <a:noFill/>
          <a:ln w="9525">
            <a:noFill/>
            <a:miter lim="800000"/>
            <a:headEnd/>
            <a:tailEnd/>
          </a:ln>
          <a:effectLst/>
        </p:spPr>
        <p:txBody>
          <a:bodyPr wrap="none">
            <a:spAutoFit/>
          </a:bodyPr>
          <a:lstStyle/>
          <a:p>
            <a:pPr algn="ctr"/>
            <a:r>
              <a:rPr lang="en-US" sz="2400" b="1"/>
              <a:t>Element</a:t>
            </a:r>
          </a:p>
          <a:p>
            <a:pPr algn="ctr"/>
            <a:endParaRPr lang="en-US" sz="2400" b="1"/>
          </a:p>
          <a:p>
            <a:pPr algn="ctr"/>
            <a:r>
              <a:rPr lang="en-US" sz="2000" b="1"/>
              <a:t>H</a:t>
            </a:r>
          </a:p>
          <a:p>
            <a:pPr algn="ctr"/>
            <a:endParaRPr lang="en-US" sz="2000" b="1"/>
          </a:p>
          <a:p>
            <a:pPr algn="ctr"/>
            <a:r>
              <a:rPr lang="en-US" sz="2000" b="1"/>
              <a:t>He</a:t>
            </a:r>
          </a:p>
          <a:p>
            <a:pPr algn="ctr"/>
            <a:endParaRPr lang="en-US" sz="2000" b="1"/>
          </a:p>
          <a:p>
            <a:pPr algn="ctr"/>
            <a:r>
              <a:rPr lang="en-US" sz="2000" b="1"/>
              <a:t>Li</a:t>
            </a:r>
          </a:p>
          <a:p>
            <a:pPr algn="ctr"/>
            <a:endParaRPr lang="en-US" sz="2000" b="1"/>
          </a:p>
          <a:p>
            <a:pPr algn="ctr"/>
            <a:r>
              <a:rPr lang="en-US" sz="2000" b="1"/>
              <a:t>Be</a:t>
            </a:r>
          </a:p>
          <a:p>
            <a:pPr algn="ctr"/>
            <a:endParaRPr lang="en-US" sz="2000" b="1"/>
          </a:p>
          <a:p>
            <a:pPr algn="ctr"/>
            <a:r>
              <a:rPr lang="en-US" sz="2000" b="1"/>
              <a:t>B</a:t>
            </a:r>
          </a:p>
          <a:p>
            <a:pPr algn="ctr"/>
            <a:endParaRPr lang="en-US" sz="2000" b="1"/>
          </a:p>
          <a:p>
            <a:pPr algn="ctr"/>
            <a:r>
              <a:rPr lang="en-US" sz="2000" b="1"/>
              <a:t>C</a:t>
            </a:r>
          </a:p>
          <a:p>
            <a:pPr algn="ctr"/>
            <a:endParaRPr lang="en-US" sz="2000" b="1"/>
          </a:p>
          <a:p>
            <a:pPr algn="ctr"/>
            <a:r>
              <a:rPr lang="en-US" sz="2000" b="1"/>
              <a:t>Al</a:t>
            </a:r>
          </a:p>
        </p:txBody>
      </p:sp>
      <p:sp>
        <p:nvSpPr>
          <p:cNvPr id="356357" name="Rectangle 5"/>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190</a:t>
            </a:r>
          </a:p>
        </p:txBody>
      </p:sp>
      <p:sp>
        <p:nvSpPr>
          <p:cNvPr id="356358" name="Text Box 6"/>
          <p:cNvSpPr txBox="1">
            <a:spLocks noChangeArrowheads="1"/>
          </p:cNvSpPr>
          <p:nvPr/>
        </p:nvSpPr>
        <p:spPr bwMode="auto">
          <a:xfrm>
            <a:off x="1752600" y="1539875"/>
            <a:ext cx="960438" cy="4784725"/>
          </a:xfrm>
          <a:prstGeom prst="rect">
            <a:avLst/>
          </a:prstGeom>
          <a:noFill/>
          <a:ln w="9525">
            <a:noFill/>
            <a:miter lim="800000"/>
            <a:headEnd/>
            <a:tailEnd/>
          </a:ln>
          <a:effectLst/>
        </p:spPr>
        <p:txBody>
          <a:bodyPr wrap="none">
            <a:spAutoFit/>
          </a:bodyPr>
          <a:lstStyle/>
          <a:p>
            <a:pPr algn="ctr"/>
            <a:r>
              <a:rPr lang="en-US" sz="2400" b="1"/>
              <a:t>1</a:t>
            </a:r>
            <a:r>
              <a:rPr lang="en-US" sz="2400" b="1" baseline="30000"/>
              <a:t>st</a:t>
            </a:r>
            <a:endParaRPr lang="en-US" sz="2400" b="1"/>
          </a:p>
          <a:p>
            <a:pPr algn="ctr"/>
            <a:endParaRPr lang="en-US" sz="2400" b="1"/>
          </a:p>
          <a:p>
            <a:pPr algn="ctr"/>
            <a:r>
              <a:rPr lang="en-US" sz="2000"/>
              <a:t>1312.1</a:t>
            </a:r>
          </a:p>
          <a:p>
            <a:pPr algn="ctr"/>
            <a:endParaRPr lang="en-US" sz="2000"/>
          </a:p>
          <a:p>
            <a:pPr algn="ctr"/>
            <a:r>
              <a:rPr lang="en-US" sz="2000"/>
              <a:t>2372.5</a:t>
            </a:r>
          </a:p>
          <a:p>
            <a:pPr algn="ctr"/>
            <a:endParaRPr lang="en-US" sz="2000"/>
          </a:p>
          <a:p>
            <a:pPr algn="ctr"/>
            <a:r>
              <a:rPr lang="en-US" sz="2000"/>
              <a:t>520.3</a:t>
            </a:r>
          </a:p>
          <a:p>
            <a:pPr algn="ctr"/>
            <a:endParaRPr lang="en-US" sz="2000"/>
          </a:p>
          <a:p>
            <a:pPr algn="ctr"/>
            <a:r>
              <a:rPr lang="en-US" sz="2000"/>
              <a:t>899.5</a:t>
            </a:r>
          </a:p>
          <a:p>
            <a:pPr algn="ctr"/>
            <a:endParaRPr lang="en-US" sz="2000"/>
          </a:p>
          <a:p>
            <a:pPr algn="ctr"/>
            <a:r>
              <a:rPr lang="en-US" sz="2000"/>
              <a:t>800.7</a:t>
            </a:r>
          </a:p>
          <a:p>
            <a:pPr algn="ctr"/>
            <a:endParaRPr lang="en-US" sz="2000"/>
          </a:p>
          <a:p>
            <a:pPr algn="ctr"/>
            <a:r>
              <a:rPr lang="en-US" sz="2000"/>
              <a:t>1086.5</a:t>
            </a:r>
          </a:p>
          <a:p>
            <a:pPr algn="ctr"/>
            <a:endParaRPr lang="en-US" sz="2000"/>
          </a:p>
          <a:p>
            <a:pPr algn="ctr"/>
            <a:r>
              <a:rPr lang="en-US" sz="2000"/>
              <a:t>577.6</a:t>
            </a:r>
          </a:p>
        </p:txBody>
      </p:sp>
      <p:sp>
        <p:nvSpPr>
          <p:cNvPr id="356359" name="Text Box 7"/>
          <p:cNvSpPr txBox="1">
            <a:spLocks noChangeArrowheads="1"/>
          </p:cNvSpPr>
          <p:nvPr/>
        </p:nvSpPr>
        <p:spPr bwMode="auto">
          <a:xfrm>
            <a:off x="2946400" y="1539875"/>
            <a:ext cx="960438" cy="4784725"/>
          </a:xfrm>
          <a:prstGeom prst="rect">
            <a:avLst/>
          </a:prstGeom>
          <a:noFill/>
          <a:ln w="9525">
            <a:noFill/>
            <a:miter lim="800000"/>
            <a:headEnd/>
            <a:tailEnd/>
          </a:ln>
          <a:effectLst/>
        </p:spPr>
        <p:txBody>
          <a:bodyPr wrap="none">
            <a:spAutoFit/>
          </a:bodyPr>
          <a:lstStyle/>
          <a:p>
            <a:pPr algn="ctr"/>
            <a:r>
              <a:rPr lang="en-US" sz="2400" b="1"/>
              <a:t>2</a:t>
            </a:r>
            <a:r>
              <a:rPr lang="en-US" sz="2400" b="1" baseline="30000"/>
              <a:t>nd</a:t>
            </a:r>
            <a:endParaRPr lang="en-US" sz="2400" b="1"/>
          </a:p>
          <a:p>
            <a:pPr algn="ctr"/>
            <a:endParaRPr lang="en-US" sz="2400" b="1"/>
          </a:p>
          <a:p>
            <a:pPr algn="ctr"/>
            <a:r>
              <a:rPr lang="en-US" sz="2000" b="1"/>
              <a:t> </a:t>
            </a:r>
          </a:p>
          <a:p>
            <a:pPr algn="ctr"/>
            <a:endParaRPr lang="en-US" sz="2000" b="1"/>
          </a:p>
          <a:p>
            <a:pPr algn="ctr"/>
            <a:r>
              <a:rPr lang="en-US" sz="2000"/>
              <a:t>5250.7</a:t>
            </a:r>
          </a:p>
          <a:p>
            <a:pPr algn="ctr"/>
            <a:endParaRPr lang="en-US" sz="2000"/>
          </a:p>
          <a:p>
            <a:pPr algn="ctr"/>
            <a:r>
              <a:rPr lang="en-US" sz="2000"/>
              <a:t>7298.5</a:t>
            </a:r>
          </a:p>
          <a:p>
            <a:pPr algn="ctr"/>
            <a:endParaRPr lang="en-US" sz="2000"/>
          </a:p>
          <a:p>
            <a:pPr algn="ctr"/>
            <a:r>
              <a:rPr lang="en-US" sz="2000"/>
              <a:t>1752.2</a:t>
            </a:r>
          </a:p>
          <a:p>
            <a:pPr algn="ctr"/>
            <a:endParaRPr lang="en-US" sz="2000"/>
          </a:p>
          <a:p>
            <a:pPr algn="ctr"/>
            <a:r>
              <a:rPr lang="en-US" sz="2000"/>
              <a:t>2427.2</a:t>
            </a:r>
          </a:p>
          <a:p>
            <a:pPr algn="ctr"/>
            <a:endParaRPr lang="en-US" sz="2000"/>
          </a:p>
          <a:p>
            <a:pPr algn="ctr"/>
            <a:r>
              <a:rPr lang="en-US" sz="2000"/>
              <a:t>2352.8</a:t>
            </a:r>
          </a:p>
          <a:p>
            <a:pPr algn="ctr"/>
            <a:endParaRPr lang="en-US" sz="2000"/>
          </a:p>
          <a:p>
            <a:pPr algn="ctr"/>
            <a:r>
              <a:rPr lang="en-US" sz="2000"/>
              <a:t>1816.7</a:t>
            </a:r>
          </a:p>
        </p:txBody>
      </p:sp>
      <p:sp>
        <p:nvSpPr>
          <p:cNvPr id="356360" name="Text Box 8"/>
          <p:cNvSpPr txBox="1">
            <a:spLocks noChangeArrowheads="1"/>
          </p:cNvSpPr>
          <p:nvPr/>
        </p:nvSpPr>
        <p:spPr bwMode="auto">
          <a:xfrm>
            <a:off x="4095750" y="1524000"/>
            <a:ext cx="1101725" cy="4784725"/>
          </a:xfrm>
          <a:prstGeom prst="rect">
            <a:avLst/>
          </a:prstGeom>
          <a:noFill/>
          <a:ln w="9525">
            <a:noFill/>
            <a:miter lim="800000"/>
            <a:headEnd/>
            <a:tailEnd/>
          </a:ln>
          <a:effectLst/>
        </p:spPr>
        <p:txBody>
          <a:bodyPr wrap="none">
            <a:spAutoFit/>
          </a:bodyPr>
          <a:lstStyle/>
          <a:p>
            <a:pPr algn="ctr"/>
            <a:r>
              <a:rPr lang="en-US" sz="2400" b="1"/>
              <a:t>3</a:t>
            </a:r>
            <a:r>
              <a:rPr lang="en-US" sz="2400" b="1" baseline="30000"/>
              <a:t>rd</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a:t>11815.6</a:t>
            </a:r>
          </a:p>
          <a:p>
            <a:pPr algn="ctr"/>
            <a:endParaRPr lang="en-US" sz="2000"/>
          </a:p>
          <a:p>
            <a:pPr algn="ctr"/>
            <a:r>
              <a:rPr lang="en-US" sz="2000"/>
              <a:t>14849.5</a:t>
            </a:r>
          </a:p>
          <a:p>
            <a:pPr algn="ctr"/>
            <a:endParaRPr lang="en-US" sz="2000"/>
          </a:p>
          <a:p>
            <a:pPr algn="ctr"/>
            <a:r>
              <a:rPr lang="en-US" sz="2000"/>
              <a:t>3660.0</a:t>
            </a:r>
          </a:p>
          <a:p>
            <a:pPr algn="ctr"/>
            <a:endParaRPr lang="en-US" sz="2000"/>
          </a:p>
          <a:p>
            <a:pPr algn="ctr"/>
            <a:r>
              <a:rPr lang="en-US" sz="2000"/>
              <a:t>4620.7</a:t>
            </a:r>
          </a:p>
          <a:p>
            <a:pPr algn="ctr"/>
            <a:endParaRPr lang="en-US" sz="2000"/>
          </a:p>
          <a:p>
            <a:pPr algn="ctr"/>
            <a:r>
              <a:rPr lang="en-US" sz="2000"/>
              <a:t>2744.8</a:t>
            </a:r>
          </a:p>
        </p:txBody>
      </p:sp>
      <p:sp>
        <p:nvSpPr>
          <p:cNvPr id="356361" name="Text Box 9"/>
          <p:cNvSpPr txBox="1">
            <a:spLocks noChangeArrowheads="1"/>
          </p:cNvSpPr>
          <p:nvPr/>
        </p:nvSpPr>
        <p:spPr bwMode="auto">
          <a:xfrm>
            <a:off x="5314950" y="1524000"/>
            <a:ext cx="1101725" cy="4784725"/>
          </a:xfrm>
          <a:prstGeom prst="rect">
            <a:avLst/>
          </a:prstGeom>
          <a:noFill/>
          <a:ln w="9525">
            <a:noFill/>
            <a:miter lim="800000"/>
            <a:headEnd/>
            <a:tailEnd/>
          </a:ln>
          <a:effectLst/>
        </p:spPr>
        <p:txBody>
          <a:bodyPr wrap="none">
            <a:spAutoFit/>
          </a:bodyPr>
          <a:lstStyle/>
          <a:p>
            <a:pPr algn="ctr"/>
            <a:r>
              <a:rPr lang="en-US" sz="2400" b="1"/>
              <a:t>4</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21007.6</a:t>
            </a:r>
          </a:p>
          <a:p>
            <a:pPr algn="ctr"/>
            <a:endParaRPr lang="en-US" sz="2000"/>
          </a:p>
          <a:p>
            <a:pPr algn="ctr"/>
            <a:r>
              <a:rPr lang="en-US" sz="2000"/>
              <a:t>25027.0</a:t>
            </a:r>
          </a:p>
          <a:p>
            <a:pPr algn="ctr"/>
            <a:endParaRPr lang="en-US" sz="2000"/>
          </a:p>
          <a:p>
            <a:pPr algn="ctr"/>
            <a:r>
              <a:rPr lang="en-US" sz="2000"/>
              <a:t>6223.0</a:t>
            </a:r>
          </a:p>
          <a:p>
            <a:pPr algn="ctr"/>
            <a:endParaRPr lang="en-US" sz="2000"/>
          </a:p>
          <a:p>
            <a:pPr algn="ctr"/>
            <a:r>
              <a:rPr lang="en-US" sz="2000"/>
              <a:t>11577.5</a:t>
            </a:r>
          </a:p>
        </p:txBody>
      </p:sp>
      <p:sp>
        <p:nvSpPr>
          <p:cNvPr id="356362" name="Text Box 10"/>
          <p:cNvSpPr txBox="1">
            <a:spLocks noChangeArrowheads="1"/>
          </p:cNvSpPr>
          <p:nvPr/>
        </p:nvSpPr>
        <p:spPr bwMode="auto">
          <a:xfrm>
            <a:off x="6534150" y="1539875"/>
            <a:ext cx="1101725" cy="4784725"/>
          </a:xfrm>
          <a:prstGeom prst="rect">
            <a:avLst/>
          </a:prstGeom>
          <a:noFill/>
          <a:ln w="9525">
            <a:noFill/>
            <a:miter lim="800000"/>
            <a:headEnd/>
            <a:tailEnd/>
          </a:ln>
          <a:effectLst/>
        </p:spPr>
        <p:txBody>
          <a:bodyPr wrap="none">
            <a:spAutoFit/>
          </a:bodyPr>
          <a:lstStyle/>
          <a:p>
            <a:pPr algn="ctr"/>
            <a:r>
              <a:rPr lang="en-US" sz="2400" b="1"/>
              <a:t>5</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32828.3</a:t>
            </a:r>
          </a:p>
          <a:p>
            <a:pPr algn="ctr"/>
            <a:endParaRPr lang="en-US" sz="2000"/>
          </a:p>
          <a:p>
            <a:pPr algn="ctr"/>
            <a:r>
              <a:rPr lang="en-US" sz="2000"/>
              <a:t>37832.4</a:t>
            </a:r>
          </a:p>
          <a:p>
            <a:pPr algn="ctr"/>
            <a:endParaRPr lang="en-US" sz="2000"/>
          </a:p>
          <a:p>
            <a:pPr algn="ctr"/>
            <a:r>
              <a:rPr lang="en-US" sz="2000"/>
              <a:t>14831.0</a:t>
            </a:r>
          </a:p>
        </p:txBody>
      </p:sp>
      <p:sp>
        <p:nvSpPr>
          <p:cNvPr id="356363" name="Text Box 11"/>
          <p:cNvSpPr txBox="1">
            <a:spLocks noChangeArrowheads="1"/>
          </p:cNvSpPr>
          <p:nvPr/>
        </p:nvSpPr>
        <p:spPr bwMode="auto">
          <a:xfrm>
            <a:off x="7753350" y="1539875"/>
            <a:ext cx="1101725" cy="4784725"/>
          </a:xfrm>
          <a:prstGeom prst="rect">
            <a:avLst/>
          </a:prstGeom>
          <a:noFill/>
          <a:ln w="9525">
            <a:noFill/>
            <a:miter lim="800000"/>
            <a:headEnd/>
            <a:tailEnd/>
          </a:ln>
          <a:effectLst/>
        </p:spPr>
        <p:txBody>
          <a:bodyPr wrap="none">
            <a:spAutoFit/>
          </a:bodyPr>
          <a:lstStyle/>
          <a:p>
            <a:pPr algn="ctr"/>
            <a:r>
              <a:rPr lang="en-US" sz="2400" b="1"/>
              <a:t>6</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47279.4</a:t>
            </a:r>
          </a:p>
          <a:p>
            <a:pPr algn="ctr"/>
            <a:endParaRPr lang="en-US" sz="2000"/>
          </a:p>
          <a:p>
            <a:pPr algn="ctr"/>
            <a:r>
              <a:rPr lang="en-US" sz="2000"/>
              <a:t>18377.9</a:t>
            </a:r>
          </a:p>
        </p:txBody>
      </p:sp>
      <p:sp>
        <p:nvSpPr>
          <p:cNvPr id="356364" name="Rectangle 12"/>
          <p:cNvSpPr>
            <a:spLocks noChangeArrowheads="1"/>
          </p:cNvSpPr>
          <p:nvPr/>
        </p:nvSpPr>
        <p:spPr bwMode="auto">
          <a:xfrm>
            <a:off x="381000" y="2133600"/>
            <a:ext cx="8534400" cy="4267200"/>
          </a:xfrm>
          <a:prstGeom prst="rect">
            <a:avLst/>
          </a:prstGeom>
          <a:noFill/>
          <a:ln w="9525">
            <a:solidFill>
              <a:schemeClr val="tx1"/>
            </a:solidFill>
            <a:miter lim="800000"/>
            <a:headEnd/>
            <a:tailEnd/>
          </a:ln>
          <a:effectLst/>
        </p:spPr>
        <p:txBody>
          <a:bodyPr wrap="none" anchor="ctr"/>
          <a:lstStyle/>
          <a:p>
            <a:endParaRPr lang="en-US"/>
          </a:p>
        </p:txBody>
      </p:sp>
      <p:sp>
        <p:nvSpPr>
          <p:cNvPr id="356365" name="AutoShape 1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ChangeArrowheads="1"/>
          </p:cNvSpPr>
          <p:nvPr/>
        </p:nvSpPr>
        <p:spPr bwMode="auto">
          <a:xfrm>
            <a:off x="381000" y="1524000"/>
            <a:ext cx="8534400" cy="609600"/>
          </a:xfrm>
          <a:prstGeom prst="rect">
            <a:avLst/>
          </a:prstGeom>
          <a:solidFill>
            <a:srgbClr val="FFFF99">
              <a:alpha val="53999"/>
            </a:srgbClr>
          </a:solidFill>
          <a:ln w="9525">
            <a:solidFill>
              <a:schemeClr val="tx1"/>
            </a:solidFill>
            <a:miter lim="800000"/>
            <a:headEnd/>
            <a:tailEnd/>
          </a:ln>
          <a:effectLst/>
        </p:spPr>
        <p:txBody>
          <a:bodyPr wrap="none" anchor="ctr"/>
          <a:lstStyle/>
          <a:p>
            <a:endParaRPr lang="en-US"/>
          </a:p>
        </p:txBody>
      </p:sp>
      <p:sp>
        <p:nvSpPr>
          <p:cNvPr id="358403" name="Rectangle 3"/>
          <p:cNvSpPr>
            <a:spLocks noGrp="1" noChangeArrowheads="1"/>
          </p:cNvSpPr>
          <p:nvPr>
            <p:ph type="title"/>
          </p:nvPr>
        </p:nvSpPr>
        <p:spPr/>
        <p:txBody>
          <a:bodyPr/>
          <a:lstStyle/>
          <a:p>
            <a:r>
              <a:rPr lang="en-US" sz="4000"/>
              <a:t>Ionization Energies </a:t>
            </a:r>
            <a:r>
              <a:rPr lang="en-US" sz="3200"/>
              <a:t>(kJ/mol)</a:t>
            </a:r>
            <a:endParaRPr lang="en-US" sz="4000"/>
          </a:p>
        </p:txBody>
      </p:sp>
      <p:sp>
        <p:nvSpPr>
          <p:cNvPr id="358404" name="Text Box 4"/>
          <p:cNvSpPr txBox="1">
            <a:spLocks noChangeArrowheads="1"/>
          </p:cNvSpPr>
          <p:nvPr/>
        </p:nvSpPr>
        <p:spPr bwMode="auto">
          <a:xfrm>
            <a:off x="388938" y="1539875"/>
            <a:ext cx="1370012" cy="4784725"/>
          </a:xfrm>
          <a:prstGeom prst="rect">
            <a:avLst/>
          </a:prstGeom>
          <a:noFill/>
          <a:ln w="9525">
            <a:noFill/>
            <a:miter lim="800000"/>
            <a:headEnd/>
            <a:tailEnd/>
          </a:ln>
          <a:effectLst/>
        </p:spPr>
        <p:txBody>
          <a:bodyPr wrap="none">
            <a:spAutoFit/>
          </a:bodyPr>
          <a:lstStyle/>
          <a:p>
            <a:pPr algn="ctr"/>
            <a:r>
              <a:rPr lang="en-US" sz="2400" b="1"/>
              <a:t>Element</a:t>
            </a:r>
          </a:p>
          <a:p>
            <a:pPr algn="ctr"/>
            <a:endParaRPr lang="en-US" sz="2400" b="1"/>
          </a:p>
          <a:p>
            <a:pPr algn="ctr"/>
            <a:r>
              <a:rPr lang="en-US" sz="2000" b="1"/>
              <a:t>H</a:t>
            </a:r>
          </a:p>
          <a:p>
            <a:pPr algn="ctr"/>
            <a:endParaRPr lang="en-US" sz="2000" b="1"/>
          </a:p>
          <a:p>
            <a:pPr algn="ctr"/>
            <a:r>
              <a:rPr lang="en-US" sz="2000" b="1"/>
              <a:t>He</a:t>
            </a:r>
          </a:p>
          <a:p>
            <a:pPr algn="ctr"/>
            <a:endParaRPr lang="en-US" sz="2000" b="1"/>
          </a:p>
          <a:p>
            <a:pPr algn="ctr"/>
            <a:r>
              <a:rPr lang="en-US" sz="2000" b="1"/>
              <a:t>Li</a:t>
            </a:r>
          </a:p>
          <a:p>
            <a:pPr algn="ctr"/>
            <a:endParaRPr lang="en-US" sz="2000" b="1"/>
          </a:p>
          <a:p>
            <a:pPr algn="ctr"/>
            <a:r>
              <a:rPr lang="en-US" sz="2000" b="1"/>
              <a:t>Be</a:t>
            </a:r>
          </a:p>
          <a:p>
            <a:pPr algn="ctr"/>
            <a:endParaRPr lang="en-US" sz="2000" b="1"/>
          </a:p>
          <a:p>
            <a:pPr algn="ctr"/>
            <a:r>
              <a:rPr lang="en-US" sz="2000" b="1"/>
              <a:t>B</a:t>
            </a:r>
          </a:p>
          <a:p>
            <a:pPr algn="ctr"/>
            <a:endParaRPr lang="en-US" sz="2000" b="1"/>
          </a:p>
          <a:p>
            <a:pPr algn="ctr"/>
            <a:r>
              <a:rPr lang="en-US" sz="2000" b="1"/>
              <a:t>C</a:t>
            </a:r>
          </a:p>
          <a:p>
            <a:pPr algn="ctr"/>
            <a:endParaRPr lang="en-US" sz="2000" b="1"/>
          </a:p>
          <a:p>
            <a:pPr algn="ctr"/>
            <a:r>
              <a:rPr lang="en-US" sz="2000" b="1"/>
              <a:t>Al</a:t>
            </a:r>
          </a:p>
        </p:txBody>
      </p:sp>
      <p:sp>
        <p:nvSpPr>
          <p:cNvPr id="358405" name="Rectangle 5"/>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190</a:t>
            </a:r>
          </a:p>
        </p:txBody>
      </p:sp>
      <p:sp>
        <p:nvSpPr>
          <p:cNvPr id="358406" name="Text Box 6"/>
          <p:cNvSpPr txBox="1">
            <a:spLocks noChangeArrowheads="1"/>
          </p:cNvSpPr>
          <p:nvPr/>
        </p:nvSpPr>
        <p:spPr bwMode="auto">
          <a:xfrm>
            <a:off x="1752600" y="1539875"/>
            <a:ext cx="960438" cy="4784725"/>
          </a:xfrm>
          <a:prstGeom prst="rect">
            <a:avLst/>
          </a:prstGeom>
          <a:noFill/>
          <a:ln w="9525">
            <a:noFill/>
            <a:miter lim="800000"/>
            <a:headEnd/>
            <a:tailEnd/>
          </a:ln>
          <a:effectLst/>
        </p:spPr>
        <p:txBody>
          <a:bodyPr wrap="none">
            <a:spAutoFit/>
          </a:bodyPr>
          <a:lstStyle/>
          <a:p>
            <a:pPr algn="ctr"/>
            <a:r>
              <a:rPr lang="en-US" sz="2400" b="1"/>
              <a:t>1</a:t>
            </a:r>
            <a:r>
              <a:rPr lang="en-US" sz="2400" b="1" baseline="30000"/>
              <a:t>st</a:t>
            </a:r>
            <a:endParaRPr lang="en-US" sz="2400" b="1"/>
          </a:p>
          <a:p>
            <a:pPr algn="ctr"/>
            <a:endParaRPr lang="en-US" sz="2400" b="1"/>
          </a:p>
          <a:p>
            <a:pPr algn="ctr"/>
            <a:r>
              <a:rPr lang="en-US" sz="2000"/>
              <a:t>1312.1</a:t>
            </a:r>
          </a:p>
          <a:p>
            <a:pPr algn="ctr"/>
            <a:endParaRPr lang="en-US" sz="2000"/>
          </a:p>
          <a:p>
            <a:pPr algn="ctr"/>
            <a:r>
              <a:rPr lang="en-US" sz="2000"/>
              <a:t>2372.5</a:t>
            </a:r>
          </a:p>
          <a:p>
            <a:pPr algn="ctr"/>
            <a:endParaRPr lang="en-US" sz="2000"/>
          </a:p>
          <a:p>
            <a:pPr algn="ctr"/>
            <a:r>
              <a:rPr lang="en-US" sz="2000"/>
              <a:t>520.3</a:t>
            </a:r>
          </a:p>
          <a:p>
            <a:pPr algn="ctr"/>
            <a:endParaRPr lang="en-US" sz="2000"/>
          </a:p>
          <a:p>
            <a:pPr algn="ctr"/>
            <a:r>
              <a:rPr lang="en-US" sz="2000"/>
              <a:t>899.5</a:t>
            </a:r>
          </a:p>
          <a:p>
            <a:pPr algn="ctr"/>
            <a:endParaRPr lang="en-US" sz="2000"/>
          </a:p>
          <a:p>
            <a:pPr algn="ctr"/>
            <a:r>
              <a:rPr lang="en-US" sz="2000"/>
              <a:t>800.7</a:t>
            </a:r>
          </a:p>
          <a:p>
            <a:pPr algn="ctr"/>
            <a:endParaRPr lang="en-US" sz="2000"/>
          </a:p>
          <a:p>
            <a:pPr algn="ctr"/>
            <a:r>
              <a:rPr lang="en-US" sz="2000"/>
              <a:t>1086.5</a:t>
            </a:r>
          </a:p>
          <a:p>
            <a:pPr algn="ctr"/>
            <a:endParaRPr lang="en-US" sz="2000"/>
          </a:p>
          <a:p>
            <a:pPr algn="ctr"/>
            <a:r>
              <a:rPr lang="en-US" sz="2000"/>
              <a:t>577.6</a:t>
            </a:r>
          </a:p>
        </p:txBody>
      </p:sp>
      <p:sp>
        <p:nvSpPr>
          <p:cNvPr id="358407" name="Text Box 7"/>
          <p:cNvSpPr txBox="1">
            <a:spLocks noChangeArrowheads="1"/>
          </p:cNvSpPr>
          <p:nvPr/>
        </p:nvSpPr>
        <p:spPr bwMode="auto">
          <a:xfrm>
            <a:off x="2946400" y="1539875"/>
            <a:ext cx="960438" cy="4784725"/>
          </a:xfrm>
          <a:prstGeom prst="rect">
            <a:avLst/>
          </a:prstGeom>
          <a:noFill/>
          <a:ln w="9525">
            <a:noFill/>
            <a:miter lim="800000"/>
            <a:headEnd/>
            <a:tailEnd/>
          </a:ln>
          <a:effectLst/>
        </p:spPr>
        <p:txBody>
          <a:bodyPr wrap="none">
            <a:spAutoFit/>
          </a:bodyPr>
          <a:lstStyle/>
          <a:p>
            <a:pPr algn="ctr"/>
            <a:r>
              <a:rPr lang="en-US" sz="2400" b="1"/>
              <a:t>2</a:t>
            </a:r>
            <a:r>
              <a:rPr lang="en-US" sz="2400" b="1" baseline="30000"/>
              <a:t>nd</a:t>
            </a:r>
            <a:endParaRPr lang="en-US" sz="2400" b="1"/>
          </a:p>
          <a:p>
            <a:pPr algn="ctr"/>
            <a:endParaRPr lang="en-US" sz="2400" b="1"/>
          </a:p>
          <a:p>
            <a:pPr algn="ctr"/>
            <a:r>
              <a:rPr lang="en-US" sz="2000" b="1"/>
              <a:t> </a:t>
            </a:r>
          </a:p>
          <a:p>
            <a:pPr algn="ctr"/>
            <a:endParaRPr lang="en-US" sz="2000" b="1"/>
          </a:p>
          <a:p>
            <a:pPr algn="ctr"/>
            <a:r>
              <a:rPr lang="en-US" sz="2000"/>
              <a:t>5250.7</a:t>
            </a:r>
          </a:p>
          <a:p>
            <a:pPr algn="ctr"/>
            <a:endParaRPr lang="en-US" sz="2000"/>
          </a:p>
          <a:p>
            <a:pPr algn="ctr"/>
            <a:r>
              <a:rPr lang="en-US" sz="2000"/>
              <a:t>7298.5</a:t>
            </a:r>
          </a:p>
          <a:p>
            <a:pPr algn="ctr"/>
            <a:endParaRPr lang="en-US" sz="2000"/>
          </a:p>
          <a:p>
            <a:pPr algn="ctr"/>
            <a:r>
              <a:rPr lang="en-US" sz="2000"/>
              <a:t>1752.2</a:t>
            </a:r>
          </a:p>
          <a:p>
            <a:pPr algn="ctr"/>
            <a:endParaRPr lang="en-US" sz="2000"/>
          </a:p>
          <a:p>
            <a:pPr algn="ctr"/>
            <a:r>
              <a:rPr lang="en-US" sz="2000"/>
              <a:t>2427.2</a:t>
            </a:r>
          </a:p>
          <a:p>
            <a:pPr algn="ctr"/>
            <a:endParaRPr lang="en-US" sz="2000"/>
          </a:p>
          <a:p>
            <a:pPr algn="ctr"/>
            <a:r>
              <a:rPr lang="en-US" sz="2000"/>
              <a:t>2352.8</a:t>
            </a:r>
          </a:p>
          <a:p>
            <a:pPr algn="ctr"/>
            <a:endParaRPr lang="en-US" sz="2000"/>
          </a:p>
          <a:p>
            <a:pPr algn="ctr"/>
            <a:r>
              <a:rPr lang="en-US" sz="2000"/>
              <a:t>1816.7</a:t>
            </a:r>
          </a:p>
        </p:txBody>
      </p:sp>
      <p:sp>
        <p:nvSpPr>
          <p:cNvPr id="358408" name="Text Box 8"/>
          <p:cNvSpPr txBox="1">
            <a:spLocks noChangeArrowheads="1"/>
          </p:cNvSpPr>
          <p:nvPr/>
        </p:nvSpPr>
        <p:spPr bwMode="auto">
          <a:xfrm>
            <a:off x="4095750" y="1524000"/>
            <a:ext cx="1101725" cy="4784725"/>
          </a:xfrm>
          <a:prstGeom prst="rect">
            <a:avLst/>
          </a:prstGeom>
          <a:noFill/>
          <a:ln w="9525">
            <a:noFill/>
            <a:miter lim="800000"/>
            <a:headEnd/>
            <a:tailEnd/>
          </a:ln>
          <a:effectLst/>
        </p:spPr>
        <p:txBody>
          <a:bodyPr wrap="none">
            <a:spAutoFit/>
          </a:bodyPr>
          <a:lstStyle/>
          <a:p>
            <a:pPr algn="ctr"/>
            <a:r>
              <a:rPr lang="en-US" sz="2400" b="1"/>
              <a:t>3</a:t>
            </a:r>
            <a:r>
              <a:rPr lang="en-US" sz="2400" b="1" baseline="30000"/>
              <a:t>rd</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a:t>11815.6</a:t>
            </a:r>
          </a:p>
          <a:p>
            <a:pPr algn="ctr"/>
            <a:endParaRPr lang="en-US" sz="2000"/>
          </a:p>
          <a:p>
            <a:pPr algn="ctr"/>
            <a:r>
              <a:rPr lang="en-US" sz="2000"/>
              <a:t>14849.5</a:t>
            </a:r>
          </a:p>
          <a:p>
            <a:pPr algn="ctr"/>
            <a:endParaRPr lang="en-US" sz="2000"/>
          </a:p>
          <a:p>
            <a:pPr algn="ctr"/>
            <a:r>
              <a:rPr lang="en-US" sz="2000"/>
              <a:t>3660.0</a:t>
            </a:r>
          </a:p>
          <a:p>
            <a:pPr algn="ctr"/>
            <a:endParaRPr lang="en-US" sz="2000"/>
          </a:p>
          <a:p>
            <a:pPr algn="ctr"/>
            <a:r>
              <a:rPr lang="en-US" sz="2000"/>
              <a:t>4620.7</a:t>
            </a:r>
          </a:p>
          <a:p>
            <a:pPr algn="ctr"/>
            <a:endParaRPr lang="en-US" sz="2000"/>
          </a:p>
          <a:p>
            <a:pPr algn="ctr"/>
            <a:r>
              <a:rPr lang="en-US" sz="2000"/>
              <a:t>2744.8</a:t>
            </a:r>
          </a:p>
        </p:txBody>
      </p:sp>
      <p:sp>
        <p:nvSpPr>
          <p:cNvPr id="358409" name="Text Box 9"/>
          <p:cNvSpPr txBox="1">
            <a:spLocks noChangeArrowheads="1"/>
          </p:cNvSpPr>
          <p:nvPr/>
        </p:nvSpPr>
        <p:spPr bwMode="auto">
          <a:xfrm>
            <a:off x="5314950" y="1524000"/>
            <a:ext cx="1101725" cy="4784725"/>
          </a:xfrm>
          <a:prstGeom prst="rect">
            <a:avLst/>
          </a:prstGeom>
          <a:noFill/>
          <a:ln w="9525">
            <a:noFill/>
            <a:miter lim="800000"/>
            <a:headEnd/>
            <a:tailEnd/>
          </a:ln>
          <a:effectLst/>
        </p:spPr>
        <p:txBody>
          <a:bodyPr wrap="none">
            <a:spAutoFit/>
          </a:bodyPr>
          <a:lstStyle/>
          <a:p>
            <a:pPr algn="ctr"/>
            <a:r>
              <a:rPr lang="en-US" sz="2400" b="1"/>
              <a:t>4</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21007.6</a:t>
            </a:r>
          </a:p>
          <a:p>
            <a:pPr algn="ctr"/>
            <a:endParaRPr lang="en-US" sz="2000"/>
          </a:p>
          <a:p>
            <a:pPr algn="ctr"/>
            <a:r>
              <a:rPr lang="en-US" sz="2000"/>
              <a:t>25027.0</a:t>
            </a:r>
          </a:p>
          <a:p>
            <a:pPr algn="ctr"/>
            <a:endParaRPr lang="en-US" sz="2000"/>
          </a:p>
          <a:p>
            <a:pPr algn="ctr"/>
            <a:r>
              <a:rPr lang="en-US" sz="2000"/>
              <a:t>6223.0</a:t>
            </a:r>
          </a:p>
          <a:p>
            <a:pPr algn="ctr"/>
            <a:endParaRPr lang="en-US" sz="2000"/>
          </a:p>
          <a:p>
            <a:pPr algn="ctr"/>
            <a:r>
              <a:rPr lang="en-US" sz="2000"/>
              <a:t>11577.5</a:t>
            </a:r>
          </a:p>
        </p:txBody>
      </p:sp>
      <p:sp>
        <p:nvSpPr>
          <p:cNvPr id="358410" name="Text Box 10"/>
          <p:cNvSpPr txBox="1">
            <a:spLocks noChangeArrowheads="1"/>
          </p:cNvSpPr>
          <p:nvPr/>
        </p:nvSpPr>
        <p:spPr bwMode="auto">
          <a:xfrm>
            <a:off x="6534150" y="1539875"/>
            <a:ext cx="1101725" cy="4784725"/>
          </a:xfrm>
          <a:prstGeom prst="rect">
            <a:avLst/>
          </a:prstGeom>
          <a:noFill/>
          <a:ln w="9525">
            <a:noFill/>
            <a:miter lim="800000"/>
            <a:headEnd/>
            <a:tailEnd/>
          </a:ln>
          <a:effectLst/>
        </p:spPr>
        <p:txBody>
          <a:bodyPr wrap="none">
            <a:spAutoFit/>
          </a:bodyPr>
          <a:lstStyle/>
          <a:p>
            <a:pPr algn="ctr"/>
            <a:r>
              <a:rPr lang="en-US" sz="2400" b="1"/>
              <a:t>5</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32828.3</a:t>
            </a:r>
          </a:p>
          <a:p>
            <a:pPr algn="ctr"/>
            <a:endParaRPr lang="en-US" sz="2000"/>
          </a:p>
          <a:p>
            <a:pPr algn="ctr"/>
            <a:r>
              <a:rPr lang="en-US" sz="2000"/>
              <a:t>37832.4</a:t>
            </a:r>
          </a:p>
          <a:p>
            <a:pPr algn="ctr"/>
            <a:endParaRPr lang="en-US" sz="2000"/>
          </a:p>
          <a:p>
            <a:pPr algn="ctr"/>
            <a:r>
              <a:rPr lang="en-US" sz="2000"/>
              <a:t>14831.0</a:t>
            </a:r>
          </a:p>
        </p:txBody>
      </p:sp>
      <p:sp>
        <p:nvSpPr>
          <p:cNvPr id="358411" name="Text Box 11"/>
          <p:cNvSpPr txBox="1">
            <a:spLocks noChangeArrowheads="1"/>
          </p:cNvSpPr>
          <p:nvPr/>
        </p:nvSpPr>
        <p:spPr bwMode="auto">
          <a:xfrm>
            <a:off x="7753350" y="1539875"/>
            <a:ext cx="1101725" cy="4784725"/>
          </a:xfrm>
          <a:prstGeom prst="rect">
            <a:avLst/>
          </a:prstGeom>
          <a:noFill/>
          <a:ln w="9525">
            <a:noFill/>
            <a:miter lim="800000"/>
            <a:headEnd/>
            <a:tailEnd/>
          </a:ln>
          <a:effectLst/>
        </p:spPr>
        <p:txBody>
          <a:bodyPr wrap="none">
            <a:spAutoFit/>
          </a:bodyPr>
          <a:lstStyle/>
          <a:p>
            <a:pPr algn="ctr"/>
            <a:r>
              <a:rPr lang="en-US" sz="2400" b="1"/>
              <a:t>6</a:t>
            </a:r>
            <a:r>
              <a:rPr lang="en-US" sz="2400" b="1" baseline="30000"/>
              <a:t>th</a:t>
            </a:r>
            <a:endParaRPr lang="en-US" sz="2400" b="1"/>
          </a:p>
          <a:p>
            <a:pPr algn="ctr"/>
            <a:endParaRPr lang="en-US" sz="24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b="1"/>
              <a:t> </a:t>
            </a:r>
          </a:p>
          <a:p>
            <a:pPr algn="ctr"/>
            <a:endParaRPr lang="en-US" sz="2000" b="1"/>
          </a:p>
          <a:p>
            <a:pPr algn="ctr"/>
            <a:r>
              <a:rPr lang="en-US" sz="2000"/>
              <a:t>47279.4</a:t>
            </a:r>
          </a:p>
          <a:p>
            <a:pPr algn="ctr"/>
            <a:endParaRPr lang="en-US" sz="2000"/>
          </a:p>
          <a:p>
            <a:pPr algn="ctr"/>
            <a:r>
              <a:rPr lang="en-US" sz="2000"/>
              <a:t>18377.9</a:t>
            </a:r>
          </a:p>
        </p:txBody>
      </p:sp>
      <p:sp>
        <p:nvSpPr>
          <p:cNvPr id="358412" name="Rectangle 12"/>
          <p:cNvSpPr>
            <a:spLocks noChangeArrowheads="1"/>
          </p:cNvSpPr>
          <p:nvPr/>
        </p:nvSpPr>
        <p:spPr bwMode="auto">
          <a:xfrm>
            <a:off x="381000" y="2133600"/>
            <a:ext cx="8534400" cy="4267200"/>
          </a:xfrm>
          <a:prstGeom prst="rect">
            <a:avLst/>
          </a:prstGeom>
          <a:noFill/>
          <a:ln w="9525">
            <a:solidFill>
              <a:schemeClr val="tx1"/>
            </a:solidFill>
            <a:miter lim="800000"/>
            <a:headEnd/>
            <a:tailEnd/>
          </a:ln>
          <a:effectLst/>
        </p:spPr>
        <p:txBody>
          <a:bodyPr wrap="none" anchor="ctr"/>
          <a:lstStyle/>
          <a:p>
            <a:endParaRPr lang="en-US"/>
          </a:p>
        </p:txBody>
      </p:sp>
      <p:sp>
        <p:nvSpPr>
          <p:cNvPr id="358413" name="AutoShape 1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Freeform 2"/>
          <p:cNvSpPr>
            <a:spLocks/>
          </p:cNvSpPr>
          <p:nvPr/>
        </p:nvSpPr>
        <p:spPr bwMode="auto">
          <a:xfrm>
            <a:off x="2819400" y="1905000"/>
            <a:ext cx="6019800" cy="2895600"/>
          </a:xfrm>
          <a:custGeom>
            <a:avLst/>
            <a:gdLst/>
            <a:ahLst/>
            <a:cxnLst>
              <a:cxn ang="0">
                <a:pos x="0" y="0"/>
              </a:cxn>
              <a:cxn ang="0">
                <a:pos x="3792" y="0"/>
              </a:cxn>
              <a:cxn ang="0">
                <a:pos x="3792" y="1824"/>
              </a:cxn>
              <a:cxn ang="0">
                <a:pos x="3072" y="1824"/>
              </a:cxn>
              <a:cxn ang="0">
                <a:pos x="3072" y="1488"/>
              </a:cxn>
              <a:cxn ang="0">
                <a:pos x="2352" y="1488"/>
              </a:cxn>
              <a:cxn ang="0">
                <a:pos x="2352" y="1056"/>
              </a:cxn>
              <a:cxn ang="0">
                <a:pos x="1584" y="1056"/>
              </a:cxn>
              <a:cxn ang="0">
                <a:pos x="1584" y="672"/>
              </a:cxn>
              <a:cxn ang="0">
                <a:pos x="816" y="672"/>
              </a:cxn>
              <a:cxn ang="0">
                <a:pos x="816" y="288"/>
              </a:cxn>
              <a:cxn ang="0">
                <a:pos x="0" y="288"/>
              </a:cxn>
              <a:cxn ang="0">
                <a:pos x="0" y="0"/>
              </a:cxn>
            </a:cxnLst>
            <a:rect l="0" t="0" r="r" b="b"/>
            <a:pathLst>
              <a:path w="3792" h="1824">
                <a:moveTo>
                  <a:pt x="0" y="0"/>
                </a:moveTo>
                <a:lnTo>
                  <a:pt x="3792" y="0"/>
                </a:lnTo>
                <a:lnTo>
                  <a:pt x="3792" y="1824"/>
                </a:lnTo>
                <a:lnTo>
                  <a:pt x="3072" y="1824"/>
                </a:lnTo>
                <a:lnTo>
                  <a:pt x="3072" y="1488"/>
                </a:lnTo>
                <a:lnTo>
                  <a:pt x="2352" y="1488"/>
                </a:lnTo>
                <a:lnTo>
                  <a:pt x="2352" y="1056"/>
                </a:lnTo>
                <a:lnTo>
                  <a:pt x="1584" y="1056"/>
                </a:lnTo>
                <a:lnTo>
                  <a:pt x="1584" y="672"/>
                </a:lnTo>
                <a:lnTo>
                  <a:pt x="816" y="672"/>
                </a:lnTo>
                <a:lnTo>
                  <a:pt x="816" y="288"/>
                </a:lnTo>
                <a:lnTo>
                  <a:pt x="0" y="288"/>
                </a:lnTo>
                <a:lnTo>
                  <a:pt x="0" y="0"/>
                </a:lnTo>
                <a:close/>
              </a:path>
            </a:pathLst>
          </a:custGeom>
          <a:solidFill>
            <a:schemeClr val="accent1">
              <a:alpha val="58000"/>
            </a:schemeClr>
          </a:solidFill>
          <a:ln w="9525">
            <a:solidFill>
              <a:schemeClr val="tx1"/>
            </a:solidFill>
            <a:round/>
            <a:headEnd/>
            <a:tailEnd/>
          </a:ln>
          <a:effectLst/>
        </p:spPr>
        <p:txBody>
          <a:bodyPr/>
          <a:lstStyle/>
          <a:p>
            <a:endParaRPr lang="en-US"/>
          </a:p>
        </p:txBody>
      </p:sp>
      <p:sp>
        <p:nvSpPr>
          <p:cNvPr id="360451" name="Rectangle 3"/>
          <p:cNvSpPr>
            <a:spLocks noChangeArrowheads="1"/>
          </p:cNvSpPr>
          <p:nvPr/>
        </p:nvSpPr>
        <p:spPr bwMode="auto">
          <a:xfrm>
            <a:off x="381000" y="1143000"/>
            <a:ext cx="8534400" cy="609600"/>
          </a:xfrm>
          <a:prstGeom prst="rect">
            <a:avLst/>
          </a:prstGeom>
          <a:solidFill>
            <a:srgbClr val="FFFF99">
              <a:alpha val="53999"/>
            </a:srgbClr>
          </a:solidFill>
          <a:ln w="9525">
            <a:solidFill>
              <a:schemeClr val="tx1"/>
            </a:solidFill>
            <a:miter lim="800000"/>
            <a:headEnd/>
            <a:tailEnd/>
          </a:ln>
          <a:effectLst/>
        </p:spPr>
        <p:txBody>
          <a:bodyPr wrap="none" anchor="ctr"/>
          <a:lstStyle/>
          <a:p>
            <a:endParaRPr lang="en-US"/>
          </a:p>
        </p:txBody>
      </p:sp>
      <p:sp>
        <p:nvSpPr>
          <p:cNvPr id="360452" name="Rectangle 4"/>
          <p:cNvSpPr>
            <a:spLocks noGrp="1" noChangeArrowheads="1"/>
          </p:cNvSpPr>
          <p:nvPr>
            <p:ph type="title"/>
          </p:nvPr>
        </p:nvSpPr>
        <p:spPr>
          <a:xfrm>
            <a:off x="457200" y="76200"/>
            <a:ext cx="8229600" cy="1143000"/>
          </a:xfrm>
        </p:spPr>
        <p:txBody>
          <a:bodyPr/>
          <a:lstStyle/>
          <a:p>
            <a:r>
              <a:rPr lang="en-US" sz="4000"/>
              <a:t>Ionization Energies </a:t>
            </a:r>
            <a:r>
              <a:rPr lang="en-US" sz="3200"/>
              <a:t>(kJ/mol)</a:t>
            </a:r>
            <a:endParaRPr lang="en-US" sz="4000"/>
          </a:p>
        </p:txBody>
      </p:sp>
      <p:sp>
        <p:nvSpPr>
          <p:cNvPr id="360453" name="Text Box 5"/>
          <p:cNvSpPr txBox="1">
            <a:spLocks noChangeArrowheads="1"/>
          </p:cNvSpPr>
          <p:nvPr/>
        </p:nvSpPr>
        <p:spPr bwMode="auto">
          <a:xfrm>
            <a:off x="388938" y="1158875"/>
            <a:ext cx="1370012" cy="5394325"/>
          </a:xfrm>
          <a:prstGeom prst="rect">
            <a:avLst/>
          </a:prstGeom>
          <a:noFill/>
          <a:ln w="9525">
            <a:noFill/>
            <a:miter lim="800000"/>
            <a:headEnd/>
            <a:tailEnd/>
          </a:ln>
          <a:effectLst/>
        </p:spPr>
        <p:txBody>
          <a:bodyPr wrap="none">
            <a:spAutoFit/>
          </a:bodyPr>
          <a:lstStyle/>
          <a:p>
            <a:pPr algn="ctr"/>
            <a:r>
              <a:rPr lang="en-US" sz="2400" b="1"/>
              <a:t>Element</a:t>
            </a:r>
          </a:p>
          <a:p>
            <a:pPr algn="ctr"/>
            <a:endParaRPr lang="en-US" sz="2400" b="1"/>
          </a:p>
          <a:p>
            <a:pPr algn="ctr"/>
            <a:r>
              <a:rPr lang="en-US" sz="2000" b="1"/>
              <a:t>Na</a:t>
            </a:r>
          </a:p>
          <a:p>
            <a:pPr algn="ctr"/>
            <a:endParaRPr lang="en-US" sz="2000" b="1"/>
          </a:p>
          <a:p>
            <a:pPr algn="ctr"/>
            <a:r>
              <a:rPr lang="en-US" sz="2000" b="1"/>
              <a:t>Mg</a:t>
            </a:r>
          </a:p>
          <a:p>
            <a:pPr algn="ctr"/>
            <a:endParaRPr lang="en-US" sz="2000" b="1"/>
          </a:p>
          <a:p>
            <a:pPr algn="ctr"/>
            <a:r>
              <a:rPr lang="en-US" sz="2000" b="1"/>
              <a:t>Al</a:t>
            </a:r>
          </a:p>
          <a:p>
            <a:pPr algn="ctr"/>
            <a:endParaRPr lang="en-US" sz="2000" b="1"/>
          </a:p>
          <a:p>
            <a:pPr algn="ctr"/>
            <a:r>
              <a:rPr lang="en-US" sz="2000" b="1"/>
              <a:t>Si</a:t>
            </a:r>
          </a:p>
          <a:p>
            <a:pPr algn="ctr"/>
            <a:endParaRPr lang="en-US" sz="2000" b="1"/>
          </a:p>
          <a:p>
            <a:pPr algn="ctr"/>
            <a:r>
              <a:rPr lang="en-US" sz="2000" b="1"/>
              <a:t>P</a:t>
            </a:r>
          </a:p>
          <a:p>
            <a:pPr algn="ctr"/>
            <a:endParaRPr lang="en-US" sz="2000" b="1"/>
          </a:p>
          <a:p>
            <a:pPr algn="ctr"/>
            <a:r>
              <a:rPr lang="en-US" sz="2000" b="1"/>
              <a:t>S</a:t>
            </a:r>
          </a:p>
          <a:p>
            <a:pPr algn="ctr"/>
            <a:endParaRPr lang="en-US" sz="2000" b="1"/>
          </a:p>
          <a:p>
            <a:pPr algn="ctr"/>
            <a:r>
              <a:rPr lang="en-US" sz="2000" b="1"/>
              <a:t>Cl</a:t>
            </a:r>
          </a:p>
          <a:p>
            <a:pPr algn="ctr"/>
            <a:endParaRPr lang="en-US" sz="2000" b="1"/>
          </a:p>
          <a:p>
            <a:pPr algn="ctr"/>
            <a:r>
              <a:rPr lang="en-US" sz="2000" b="1"/>
              <a:t>Ar</a:t>
            </a:r>
          </a:p>
        </p:txBody>
      </p:sp>
      <p:sp>
        <p:nvSpPr>
          <p:cNvPr id="360454" name="Rectangle 6"/>
          <p:cNvSpPr>
            <a:spLocks noChangeArrowheads="1"/>
          </p:cNvSpPr>
          <p:nvPr/>
        </p:nvSpPr>
        <p:spPr bwMode="auto">
          <a:xfrm>
            <a:off x="76200" y="6569075"/>
            <a:ext cx="3824288" cy="214313"/>
          </a:xfrm>
          <a:prstGeom prst="rect">
            <a:avLst/>
          </a:prstGeom>
          <a:noFill/>
          <a:ln w="9525">
            <a:noFill/>
            <a:miter lim="800000"/>
            <a:headEnd/>
            <a:tailEnd/>
          </a:ln>
          <a:effectLst/>
        </p:spPr>
        <p:txBody>
          <a:bodyPr wrap="none">
            <a:spAutoFit/>
          </a:bodyPr>
          <a:lstStyle/>
          <a:p>
            <a:r>
              <a:rPr lang="en-US" sz="800"/>
              <a:t>Herron, Frank, Sarquis, Sarquis, Cchrader, Kulka, </a:t>
            </a:r>
            <a:r>
              <a:rPr lang="en-US" sz="800" u="sng"/>
              <a:t>Chemistry </a:t>
            </a:r>
            <a:r>
              <a:rPr lang="en-US" sz="800"/>
              <a:t>1996, Heath, page </a:t>
            </a:r>
          </a:p>
        </p:txBody>
      </p:sp>
      <p:sp>
        <p:nvSpPr>
          <p:cNvPr id="360455" name="Text Box 7"/>
          <p:cNvSpPr txBox="1">
            <a:spLocks noChangeArrowheads="1"/>
          </p:cNvSpPr>
          <p:nvPr/>
        </p:nvSpPr>
        <p:spPr bwMode="auto">
          <a:xfrm>
            <a:off x="1857375" y="1158875"/>
            <a:ext cx="749300" cy="5394325"/>
          </a:xfrm>
          <a:prstGeom prst="rect">
            <a:avLst/>
          </a:prstGeom>
          <a:noFill/>
          <a:ln w="9525">
            <a:noFill/>
            <a:miter lim="800000"/>
            <a:headEnd/>
            <a:tailEnd/>
          </a:ln>
          <a:effectLst/>
        </p:spPr>
        <p:txBody>
          <a:bodyPr wrap="none">
            <a:spAutoFit/>
          </a:bodyPr>
          <a:lstStyle/>
          <a:p>
            <a:pPr algn="ctr"/>
            <a:r>
              <a:rPr lang="en-US" sz="2400" b="1"/>
              <a:t>1</a:t>
            </a:r>
            <a:r>
              <a:rPr lang="en-US" sz="2400" b="1" baseline="30000"/>
              <a:t>st</a:t>
            </a:r>
            <a:endParaRPr lang="en-US" sz="2400" b="1"/>
          </a:p>
          <a:p>
            <a:pPr algn="ctr"/>
            <a:endParaRPr lang="en-US" sz="2400" b="1"/>
          </a:p>
          <a:p>
            <a:pPr algn="ctr"/>
            <a:r>
              <a:rPr lang="en-US" sz="2000"/>
              <a:t>498</a:t>
            </a:r>
          </a:p>
          <a:p>
            <a:pPr algn="ctr"/>
            <a:endParaRPr lang="en-US" sz="2000"/>
          </a:p>
          <a:p>
            <a:pPr algn="ctr"/>
            <a:r>
              <a:rPr lang="en-US" sz="2000"/>
              <a:t>736</a:t>
            </a:r>
          </a:p>
          <a:p>
            <a:pPr algn="ctr"/>
            <a:endParaRPr lang="en-US" sz="2000"/>
          </a:p>
          <a:p>
            <a:pPr algn="ctr"/>
            <a:r>
              <a:rPr lang="en-US" sz="2000"/>
              <a:t>577</a:t>
            </a:r>
          </a:p>
          <a:p>
            <a:pPr algn="ctr"/>
            <a:endParaRPr lang="en-US" sz="2000"/>
          </a:p>
          <a:p>
            <a:pPr algn="ctr"/>
            <a:r>
              <a:rPr lang="en-US" sz="2000"/>
              <a:t>787</a:t>
            </a:r>
          </a:p>
          <a:p>
            <a:pPr algn="ctr"/>
            <a:endParaRPr lang="en-US" sz="2000"/>
          </a:p>
          <a:p>
            <a:pPr algn="ctr"/>
            <a:r>
              <a:rPr lang="en-US" sz="2000"/>
              <a:t>1063</a:t>
            </a:r>
          </a:p>
          <a:p>
            <a:pPr algn="ctr"/>
            <a:endParaRPr lang="en-US" sz="2000"/>
          </a:p>
          <a:p>
            <a:pPr algn="ctr"/>
            <a:r>
              <a:rPr lang="en-US" sz="2000"/>
              <a:t>1000</a:t>
            </a:r>
          </a:p>
          <a:p>
            <a:pPr algn="ctr"/>
            <a:endParaRPr lang="en-US" sz="2000"/>
          </a:p>
          <a:p>
            <a:pPr algn="ctr"/>
            <a:r>
              <a:rPr lang="en-US" sz="2000"/>
              <a:t>1255</a:t>
            </a:r>
          </a:p>
          <a:p>
            <a:pPr algn="ctr"/>
            <a:endParaRPr lang="en-US" sz="2000"/>
          </a:p>
          <a:p>
            <a:pPr algn="ctr"/>
            <a:r>
              <a:rPr lang="en-US" sz="2000"/>
              <a:t>1519</a:t>
            </a:r>
          </a:p>
        </p:txBody>
      </p:sp>
      <p:sp>
        <p:nvSpPr>
          <p:cNvPr id="360456" name="Text Box 8"/>
          <p:cNvSpPr txBox="1">
            <a:spLocks noChangeArrowheads="1"/>
          </p:cNvSpPr>
          <p:nvPr/>
        </p:nvSpPr>
        <p:spPr bwMode="auto">
          <a:xfrm>
            <a:off x="3016250" y="1158875"/>
            <a:ext cx="819150" cy="5394325"/>
          </a:xfrm>
          <a:prstGeom prst="rect">
            <a:avLst/>
          </a:prstGeom>
          <a:noFill/>
          <a:ln w="9525">
            <a:noFill/>
            <a:miter lim="800000"/>
            <a:headEnd/>
            <a:tailEnd/>
          </a:ln>
          <a:effectLst/>
        </p:spPr>
        <p:txBody>
          <a:bodyPr wrap="none">
            <a:spAutoFit/>
          </a:bodyPr>
          <a:lstStyle/>
          <a:p>
            <a:pPr algn="ctr"/>
            <a:r>
              <a:rPr lang="en-US" sz="2400" b="1"/>
              <a:t>2</a:t>
            </a:r>
            <a:r>
              <a:rPr lang="en-US" sz="2400" b="1" baseline="30000"/>
              <a:t>nd</a:t>
            </a:r>
            <a:endParaRPr lang="en-US" sz="2400" b="1"/>
          </a:p>
          <a:p>
            <a:pPr algn="ctr"/>
            <a:endParaRPr lang="en-US" sz="2400" b="1"/>
          </a:p>
          <a:p>
            <a:pPr algn="ctr"/>
            <a:r>
              <a:rPr lang="en-US" sz="2000" b="1"/>
              <a:t>4560 </a:t>
            </a:r>
          </a:p>
          <a:p>
            <a:pPr algn="ctr"/>
            <a:endParaRPr lang="en-US" sz="2000" b="1"/>
          </a:p>
          <a:p>
            <a:pPr algn="ctr"/>
            <a:r>
              <a:rPr lang="en-US" sz="2000"/>
              <a:t>1445</a:t>
            </a:r>
          </a:p>
          <a:p>
            <a:pPr algn="ctr"/>
            <a:endParaRPr lang="en-US" sz="2000"/>
          </a:p>
          <a:p>
            <a:pPr algn="ctr"/>
            <a:r>
              <a:rPr lang="en-US" sz="2000"/>
              <a:t>1815</a:t>
            </a:r>
          </a:p>
          <a:p>
            <a:pPr algn="ctr"/>
            <a:endParaRPr lang="en-US" sz="2000"/>
          </a:p>
          <a:p>
            <a:pPr algn="ctr"/>
            <a:r>
              <a:rPr lang="en-US" sz="2000"/>
              <a:t>1575</a:t>
            </a:r>
          </a:p>
          <a:p>
            <a:pPr algn="ctr"/>
            <a:endParaRPr lang="en-US" sz="2000"/>
          </a:p>
          <a:p>
            <a:pPr algn="ctr"/>
            <a:r>
              <a:rPr lang="en-US" sz="2000"/>
              <a:t>1890</a:t>
            </a:r>
          </a:p>
          <a:p>
            <a:pPr algn="ctr"/>
            <a:endParaRPr lang="en-US" sz="2000"/>
          </a:p>
          <a:p>
            <a:pPr algn="ctr"/>
            <a:r>
              <a:rPr lang="en-US" sz="2000"/>
              <a:t>2260</a:t>
            </a:r>
          </a:p>
          <a:p>
            <a:pPr algn="ctr"/>
            <a:endParaRPr lang="en-US" sz="2000"/>
          </a:p>
          <a:p>
            <a:pPr algn="ctr"/>
            <a:r>
              <a:rPr lang="en-US" sz="2000"/>
              <a:t>2295</a:t>
            </a:r>
          </a:p>
          <a:p>
            <a:pPr algn="ctr"/>
            <a:endParaRPr lang="en-US" sz="2000"/>
          </a:p>
          <a:p>
            <a:pPr algn="ctr"/>
            <a:r>
              <a:rPr lang="en-US" sz="2000"/>
              <a:t>2665</a:t>
            </a:r>
          </a:p>
        </p:txBody>
      </p:sp>
      <p:sp>
        <p:nvSpPr>
          <p:cNvPr id="360457" name="Text Box 9"/>
          <p:cNvSpPr txBox="1">
            <a:spLocks noChangeArrowheads="1"/>
          </p:cNvSpPr>
          <p:nvPr/>
        </p:nvSpPr>
        <p:spPr bwMode="auto">
          <a:xfrm>
            <a:off x="4237038" y="1143000"/>
            <a:ext cx="819150" cy="5394325"/>
          </a:xfrm>
          <a:prstGeom prst="rect">
            <a:avLst/>
          </a:prstGeom>
          <a:noFill/>
          <a:ln w="9525">
            <a:noFill/>
            <a:miter lim="800000"/>
            <a:headEnd/>
            <a:tailEnd/>
          </a:ln>
          <a:effectLst/>
        </p:spPr>
        <p:txBody>
          <a:bodyPr wrap="none">
            <a:spAutoFit/>
          </a:bodyPr>
          <a:lstStyle/>
          <a:p>
            <a:pPr algn="ctr"/>
            <a:r>
              <a:rPr lang="en-US" sz="2400" b="1"/>
              <a:t>3</a:t>
            </a:r>
            <a:r>
              <a:rPr lang="en-US" sz="2400" b="1" baseline="30000"/>
              <a:t>rd</a:t>
            </a:r>
            <a:endParaRPr lang="en-US" sz="2400" b="1"/>
          </a:p>
          <a:p>
            <a:pPr algn="ctr"/>
            <a:endParaRPr lang="en-US" sz="2400" b="1"/>
          </a:p>
          <a:p>
            <a:pPr algn="ctr"/>
            <a:r>
              <a:rPr lang="en-US" sz="2000" b="1"/>
              <a:t>6910 </a:t>
            </a:r>
          </a:p>
          <a:p>
            <a:pPr algn="ctr"/>
            <a:endParaRPr lang="en-US" sz="2000" b="1"/>
          </a:p>
          <a:p>
            <a:pPr algn="ctr"/>
            <a:r>
              <a:rPr lang="en-US" sz="2000" b="1"/>
              <a:t> 7730</a:t>
            </a:r>
          </a:p>
          <a:p>
            <a:pPr algn="ctr"/>
            <a:endParaRPr lang="en-US" sz="2000" b="1"/>
          </a:p>
          <a:p>
            <a:pPr algn="ctr"/>
            <a:r>
              <a:rPr lang="en-US" sz="2000"/>
              <a:t>2740</a:t>
            </a:r>
          </a:p>
          <a:p>
            <a:pPr algn="ctr"/>
            <a:endParaRPr lang="en-US" sz="2000"/>
          </a:p>
          <a:p>
            <a:pPr algn="ctr"/>
            <a:r>
              <a:rPr lang="en-US" sz="2000"/>
              <a:t>3220</a:t>
            </a:r>
          </a:p>
          <a:p>
            <a:pPr algn="ctr"/>
            <a:endParaRPr lang="en-US" sz="2000"/>
          </a:p>
          <a:p>
            <a:pPr algn="ctr"/>
            <a:r>
              <a:rPr lang="en-US" sz="2000"/>
              <a:t>2905</a:t>
            </a:r>
          </a:p>
          <a:p>
            <a:pPr algn="ctr"/>
            <a:endParaRPr lang="en-US" sz="2000"/>
          </a:p>
          <a:p>
            <a:pPr algn="ctr"/>
            <a:r>
              <a:rPr lang="en-US" sz="2000"/>
              <a:t>3375</a:t>
            </a:r>
          </a:p>
          <a:p>
            <a:pPr algn="ctr"/>
            <a:endParaRPr lang="en-US" sz="2000"/>
          </a:p>
          <a:p>
            <a:pPr algn="ctr"/>
            <a:r>
              <a:rPr lang="en-US" sz="2000"/>
              <a:t>3850</a:t>
            </a:r>
          </a:p>
          <a:p>
            <a:pPr algn="ctr"/>
            <a:endParaRPr lang="en-US" sz="2000"/>
          </a:p>
          <a:p>
            <a:pPr algn="ctr"/>
            <a:r>
              <a:rPr lang="en-US" sz="2000"/>
              <a:t>3945</a:t>
            </a:r>
          </a:p>
        </p:txBody>
      </p:sp>
      <p:sp>
        <p:nvSpPr>
          <p:cNvPr id="360458" name="Text Box 10"/>
          <p:cNvSpPr txBox="1">
            <a:spLocks noChangeArrowheads="1"/>
          </p:cNvSpPr>
          <p:nvPr/>
        </p:nvSpPr>
        <p:spPr bwMode="auto">
          <a:xfrm>
            <a:off x="5349875" y="1143000"/>
            <a:ext cx="1030288" cy="5394325"/>
          </a:xfrm>
          <a:prstGeom prst="rect">
            <a:avLst/>
          </a:prstGeom>
          <a:noFill/>
          <a:ln w="9525">
            <a:noFill/>
            <a:miter lim="800000"/>
            <a:headEnd/>
            <a:tailEnd/>
          </a:ln>
          <a:effectLst/>
        </p:spPr>
        <p:txBody>
          <a:bodyPr wrap="none">
            <a:spAutoFit/>
          </a:bodyPr>
          <a:lstStyle/>
          <a:p>
            <a:pPr algn="ctr"/>
            <a:r>
              <a:rPr lang="en-US" sz="2400" b="1"/>
              <a:t>4</a:t>
            </a:r>
            <a:r>
              <a:rPr lang="en-US" sz="2400" b="1" baseline="30000"/>
              <a:t>th</a:t>
            </a:r>
            <a:endParaRPr lang="en-US" sz="2400" b="1"/>
          </a:p>
          <a:p>
            <a:pPr algn="ctr"/>
            <a:endParaRPr lang="en-US" sz="2400" b="1"/>
          </a:p>
          <a:p>
            <a:pPr algn="ctr"/>
            <a:r>
              <a:rPr lang="en-US" sz="2000" b="1"/>
              <a:t>9540 </a:t>
            </a:r>
          </a:p>
          <a:p>
            <a:pPr algn="ctr"/>
            <a:endParaRPr lang="en-US" sz="2000" b="1"/>
          </a:p>
          <a:p>
            <a:pPr algn="ctr"/>
            <a:r>
              <a:rPr lang="en-US" sz="2000" b="1"/>
              <a:t> 10,600</a:t>
            </a:r>
          </a:p>
          <a:p>
            <a:pPr algn="ctr"/>
            <a:endParaRPr lang="en-US" sz="2000" b="1"/>
          </a:p>
          <a:p>
            <a:pPr algn="ctr"/>
            <a:r>
              <a:rPr lang="en-US" sz="2000" b="1"/>
              <a:t> 11,600</a:t>
            </a:r>
          </a:p>
          <a:p>
            <a:pPr algn="ctr"/>
            <a:endParaRPr lang="en-US" sz="2000" b="1"/>
          </a:p>
          <a:p>
            <a:pPr algn="ctr"/>
            <a:r>
              <a:rPr lang="en-US" sz="2000"/>
              <a:t>4350</a:t>
            </a:r>
          </a:p>
          <a:p>
            <a:pPr algn="ctr"/>
            <a:endParaRPr lang="en-US" sz="2000"/>
          </a:p>
          <a:p>
            <a:pPr algn="ctr"/>
            <a:r>
              <a:rPr lang="en-US" sz="2000"/>
              <a:t>4950</a:t>
            </a:r>
          </a:p>
          <a:p>
            <a:pPr algn="ctr"/>
            <a:endParaRPr lang="en-US" sz="2000"/>
          </a:p>
          <a:p>
            <a:pPr algn="ctr"/>
            <a:r>
              <a:rPr lang="en-US" sz="2000"/>
              <a:t>4565</a:t>
            </a:r>
          </a:p>
          <a:p>
            <a:pPr algn="ctr"/>
            <a:endParaRPr lang="en-US" sz="2000"/>
          </a:p>
          <a:p>
            <a:pPr algn="ctr"/>
            <a:r>
              <a:rPr lang="en-US" sz="2000"/>
              <a:t>5160</a:t>
            </a:r>
          </a:p>
          <a:p>
            <a:pPr algn="ctr"/>
            <a:endParaRPr lang="en-US" sz="2000"/>
          </a:p>
          <a:p>
            <a:pPr algn="ctr"/>
            <a:r>
              <a:rPr lang="en-US" sz="2000"/>
              <a:t>5770</a:t>
            </a:r>
          </a:p>
        </p:txBody>
      </p:sp>
      <p:sp>
        <p:nvSpPr>
          <p:cNvPr id="360459" name="Text Box 11"/>
          <p:cNvSpPr txBox="1">
            <a:spLocks noChangeArrowheads="1"/>
          </p:cNvSpPr>
          <p:nvPr/>
        </p:nvSpPr>
        <p:spPr bwMode="auto">
          <a:xfrm>
            <a:off x="6569075" y="1158875"/>
            <a:ext cx="1030288" cy="5394325"/>
          </a:xfrm>
          <a:prstGeom prst="rect">
            <a:avLst/>
          </a:prstGeom>
          <a:noFill/>
          <a:ln w="9525">
            <a:noFill/>
            <a:miter lim="800000"/>
            <a:headEnd/>
            <a:tailEnd/>
          </a:ln>
          <a:effectLst/>
        </p:spPr>
        <p:txBody>
          <a:bodyPr wrap="none">
            <a:spAutoFit/>
          </a:bodyPr>
          <a:lstStyle/>
          <a:p>
            <a:pPr algn="ctr"/>
            <a:r>
              <a:rPr lang="en-US" sz="2400" b="1"/>
              <a:t>5</a:t>
            </a:r>
            <a:r>
              <a:rPr lang="en-US" sz="2400" b="1" baseline="30000"/>
              <a:t>th</a:t>
            </a:r>
            <a:endParaRPr lang="en-US" sz="2400" b="1"/>
          </a:p>
          <a:p>
            <a:pPr algn="ctr"/>
            <a:endParaRPr lang="en-US" sz="2400" b="1"/>
          </a:p>
          <a:p>
            <a:pPr algn="ctr"/>
            <a:r>
              <a:rPr lang="en-US" sz="2000" b="1"/>
              <a:t>13,400 </a:t>
            </a:r>
          </a:p>
          <a:p>
            <a:pPr algn="ctr"/>
            <a:endParaRPr lang="en-US" sz="2000" b="1"/>
          </a:p>
          <a:p>
            <a:pPr algn="ctr"/>
            <a:r>
              <a:rPr lang="en-US" sz="2000" b="1"/>
              <a:t> 13,600</a:t>
            </a:r>
          </a:p>
          <a:p>
            <a:pPr algn="ctr"/>
            <a:endParaRPr lang="en-US" sz="2000" b="1"/>
          </a:p>
          <a:p>
            <a:pPr algn="ctr"/>
            <a:r>
              <a:rPr lang="en-US" sz="2000" b="1"/>
              <a:t> 15,000</a:t>
            </a:r>
          </a:p>
          <a:p>
            <a:pPr algn="ctr"/>
            <a:endParaRPr lang="en-US" sz="2000" b="1"/>
          </a:p>
          <a:p>
            <a:pPr algn="ctr"/>
            <a:r>
              <a:rPr lang="en-US" sz="2000" b="1"/>
              <a:t> 16,100</a:t>
            </a:r>
          </a:p>
          <a:p>
            <a:pPr algn="ctr"/>
            <a:endParaRPr lang="en-US" sz="2000" b="1"/>
          </a:p>
          <a:p>
            <a:pPr algn="ctr"/>
            <a:r>
              <a:rPr lang="en-US" sz="2000"/>
              <a:t>6270</a:t>
            </a:r>
          </a:p>
          <a:p>
            <a:pPr algn="ctr"/>
            <a:endParaRPr lang="en-US" sz="2000"/>
          </a:p>
          <a:p>
            <a:pPr algn="ctr"/>
            <a:r>
              <a:rPr lang="en-US" sz="2000"/>
              <a:t>6950</a:t>
            </a:r>
          </a:p>
          <a:p>
            <a:pPr algn="ctr"/>
            <a:endParaRPr lang="en-US" sz="2000"/>
          </a:p>
          <a:p>
            <a:pPr algn="ctr"/>
            <a:r>
              <a:rPr lang="en-US" sz="2000"/>
              <a:t>6560</a:t>
            </a:r>
          </a:p>
          <a:p>
            <a:pPr algn="ctr"/>
            <a:endParaRPr lang="en-US" sz="2000"/>
          </a:p>
          <a:p>
            <a:pPr algn="ctr"/>
            <a:r>
              <a:rPr lang="en-US" sz="2000"/>
              <a:t>7320</a:t>
            </a:r>
          </a:p>
        </p:txBody>
      </p:sp>
      <p:sp>
        <p:nvSpPr>
          <p:cNvPr id="360460" name="Text Box 12"/>
          <p:cNvSpPr txBox="1">
            <a:spLocks noChangeArrowheads="1"/>
          </p:cNvSpPr>
          <p:nvPr/>
        </p:nvSpPr>
        <p:spPr bwMode="auto">
          <a:xfrm>
            <a:off x="7788275" y="1158875"/>
            <a:ext cx="1030288" cy="5394325"/>
          </a:xfrm>
          <a:prstGeom prst="rect">
            <a:avLst/>
          </a:prstGeom>
          <a:noFill/>
          <a:ln w="9525">
            <a:noFill/>
            <a:miter lim="800000"/>
            <a:headEnd/>
            <a:tailEnd/>
          </a:ln>
          <a:effectLst/>
        </p:spPr>
        <p:txBody>
          <a:bodyPr wrap="none">
            <a:spAutoFit/>
          </a:bodyPr>
          <a:lstStyle/>
          <a:p>
            <a:pPr algn="ctr"/>
            <a:r>
              <a:rPr lang="en-US" sz="2400" b="1"/>
              <a:t>6</a:t>
            </a:r>
            <a:r>
              <a:rPr lang="en-US" sz="2400" b="1" baseline="30000"/>
              <a:t>th</a:t>
            </a:r>
            <a:endParaRPr lang="en-US" sz="2400" b="1"/>
          </a:p>
          <a:p>
            <a:pPr algn="ctr"/>
            <a:endParaRPr lang="en-US" sz="2400" b="1"/>
          </a:p>
          <a:p>
            <a:pPr algn="ctr"/>
            <a:r>
              <a:rPr lang="en-US" sz="2000" b="1"/>
              <a:t> 16,600</a:t>
            </a:r>
          </a:p>
          <a:p>
            <a:pPr algn="ctr"/>
            <a:endParaRPr lang="en-US" sz="2000" b="1"/>
          </a:p>
          <a:p>
            <a:pPr algn="ctr"/>
            <a:r>
              <a:rPr lang="en-US" sz="2000" b="1"/>
              <a:t> 18,000</a:t>
            </a:r>
          </a:p>
          <a:p>
            <a:pPr algn="ctr"/>
            <a:endParaRPr lang="en-US" sz="2000" b="1"/>
          </a:p>
          <a:p>
            <a:pPr algn="ctr"/>
            <a:r>
              <a:rPr lang="en-US" sz="2000" b="1"/>
              <a:t> 18,310</a:t>
            </a:r>
          </a:p>
          <a:p>
            <a:pPr algn="ctr"/>
            <a:endParaRPr lang="en-US" sz="2000" b="1"/>
          </a:p>
          <a:p>
            <a:pPr algn="ctr"/>
            <a:r>
              <a:rPr lang="en-US" sz="2000" b="1"/>
              <a:t>19,800 </a:t>
            </a:r>
          </a:p>
          <a:p>
            <a:pPr algn="ctr"/>
            <a:endParaRPr lang="en-US" sz="2000" b="1"/>
          </a:p>
          <a:p>
            <a:pPr algn="ctr"/>
            <a:r>
              <a:rPr lang="en-US" sz="2000" b="1"/>
              <a:t> 21,200</a:t>
            </a:r>
          </a:p>
          <a:p>
            <a:pPr algn="ctr"/>
            <a:endParaRPr lang="en-US" sz="2000" b="1"/>
          </a:p>
          <a:p>
            <a:pPr algn="ctr"/>
            <a:r>
              <a:rPr lang="en-US" sz="2000"/>
              <a:t>8490</a:t>
            </a:r>
          </a:p>
          <a:p>
            <a:pPr algn="ctr"/>
            <a:endParaRPr lang="en-US" sz="2000"/>
          </a:p>
          <a:p>
            <a:pPr algn="ctr"/>
            <a:r>
              <a:rPr lang="en-US" sz="2000"/>
              <a:t>9360</a:t>
            </a:r>
          </a:p>
          <a:p>
            <a:pPr algn="ctr"/>
            <a:endParaRPr lang="en-US" sz="2000"/>
          </a:p>
          <a:p>
            <a:pPr algn="ctr"/>
            <a:r>
              <a:rPr lang="en-US" sz="2000"/>
              <a:t>8780</a:t>
            </a:r>
          </a:p>
        </p:txBody>
      </p:sp>
      <p:sp>
        <p:nvSpPr>
          <p:cNvPr id="360461" name="Rectangle 13"/>
          <p:cNvSpPr>
            <a:spLocks noChangeArrowheads="1"/>
          </p:cNvSpPr>
          <p:nvPr/>
        </p:nvSpPr>
        <p:spPr bwMode="auto">
          <a:xfrm>
            <a:off x="381000" y="1752600"/>
            <a:ext cx="8534400" cy="4800600"/>
          </a:xfrm>
          <a:prstGeom prst="rect">
            <a:avLst/>
          </a:prstGeom>
          <a:noFill/>
          <a:ln w="9525">
            <a:solidFill>
              <a:schemeClr val="tx1"/>
            </a:solidFill>
            <a:miter lim="800000"/>
            <a:headEnd/>
            <a:tailEnd/>
          </a:ln>
          <a:effectLst/>
        </p:spPr>
        <p:txBody>
          <a:bodyPr wrap="none" anchor="ctr"/>
          <a:lstStyle/>
          <a:p>
            <a:endParaRPr lang="en-US"/>
          </a:p>
        </p:txBody>
      </p:sp>
      <p:sp>
        <p:nvSpPr>
          <p:cNvPr id="360462" name="Freeform 14"/>
          <p:cNvSpPr>
            <a:spLocks/>
          </p:cNvSpPr>
          <p:nvPr/>
        </p:nvSpPr>
        <p:spPr bwMode="auto">
          <a:xfrm>
            <a:off x="2743200" y="1905000"/>
            <a:ext cx="6096000" cy="2971800"/>
          </a:xfrm>
          <a:custGeom>
            <a:avLst/>
            <a:gdLst/>
            <a:ahLst/>
            <a:cxnLst>
              <a:cxn ang="0">
                <a:pos x="0" y="0"/>
              </a:cxn>
              <a:cxn ang="0">
                <a:pos x="3792" y="0"/>
              </a:cxn>
              <a:cxn ang="0">
                <a:pos x="3792" y="1824"/>
              </a:cxn>
              <a:cxn ang="0">
                <a:pos x="3072" y="1824"/>
              </a:cxn>
              <a:cxn ang="0">
                <a:pos x="3072" y="1488"/>
              </a:cxn>
              <a:cxn ang="0">
                <a:pos x="2352" y="1488"/>
              </a:cxn>
              <a:cxn ang="0">
                <a:pos x="2352" y="1056"/>
              </a:cxn>
              <a:cxn ang="0">
                <a:pos x="1584" y="1056"/>
              </a:cxn>
              <a:cxn ang="0">
                <a:pos x="1584" y="672"/>
              </a:cxn>
              <a:cxn ang="0">
                <a:pos x="816" y="672"/>
              </a:cxn>
              <a:cxn ang="0">
                <a:pos x="816" y="288"/>
              </a:cxn>
              <a:cxn ang="0">
                <a:pos x="0" y="288"/>
              </a:cxn>
              <a:cxn ang="0">
                <a:pos x="0" y="0"/>
              </a:cxn>
            </a:cxnLst>
            <a:rect l="0" t="0" r="r" b="b"/>
            <a:pathLst>
              <a:path w="3792" h="1824">
                <a:moveTo>
                  <a:pt x="0" y="0"/>
                </a:moveTo>
                <a:lnTo>
                  <a:pt x="3792" y="0"/>
                </a:lnTo>
                <a:lnTo>
                  <a:pt x="3792" y="1824"/>
                </a:lnTo>
                <a:lnTo>
                  <a:pt x="3072" y="1824"/>
                </a:lnTo>
                <a:lnTo>
                  <a:pt x="3072" y="1488"/>
                </a:lnTo>
                <a:lnTo>
                  <a:pt x="2352" y="1488"/>
                </a:lnTo>
                <a:lnTo>
                  <a:pt x="2352" y="1056"/>
                </a:lnTo>
                <a:lnTo>
                  <a:pt x="1584" y="1056"/>
                </a:lnTo>
                <a:lnTo>
                  <a:pt x="1584" y="672"/>
                </a:lnTo>
                <a:lnTo>
                  <a:pt x="816" y="672"/>
                </a:lnTo>
                <a:lnTo>
                  <a:pt x="816" y="288"/>
                </a:lnTo>
                <a:lnTo>
                  <a:pt x="0" y="288"/>
                </a:lnTo>
                <a:lnTo>
                  <a:pt x="0" y="0"/>
                </a:lnTo>
                <a:close/>
              </a:path>
            </a:pathLst>
          </a:custGeom>
          <a:solidFill>
            <a:schemeClr val="bg1"/>
          </a:solidFill>
          <a:ln w="9525">
            <a:noFill/>
            <a:round/>
            <a:headEnd/>
            <a:tailEnd/>
          </a:ln>
          <a:effectLst/>
        </p:spPr>
        <p:txBody>
          <a:bodyPr/>
          <a:lstStyle/>
          <a:p>
            <a:endParaRPr lang="en-US"/>
          </a:p>
        </p:txBody>
      </p:sp>
      <p:grpSp>
        <p:nvGrpSpPr>
          <p:cNvPr id="360463" name="Group 15"/>
          <p:cNvGrpSpPr>
            <a:grpSpLocks/>
          </p:cNvGrpSpPr>
          <p:nvPr/>
        </p:nvGrpSpPr>
        <p:grpSpPr bwMode="auto">
          <a:xfrm>
            <a:off x="5410200" y="6553200"/>
            <a:ext cx="3352800" cy="274638"/>
            <a:chOff x="3408" y="4128"/>
            <a:chExt cx="2112" cy="173"/>
          </a:xfrm>
        </p:grpSpPr>
        <p:sp>
          <p:nvSpPr>
            <p:cNvPr id="360464" name="Rectangle 16"/>
            <p:cNvSpPr>
              <a:spLocks noChangeAspect="1" noChangeArrowheads="1"/>
            </p:cNvSpPr>
            <p:nvPr/>
          </p:nvSpPr>
          <p:spPr bwMode="auto">
            <a:xfrm>
              <a:off x="3408" y="4176"/>
              <a:ext cx="75" cy="75"/>
            </a:xfrm>
            <a:prstGeom prst="rect">
              <a:avLst/>
            </a:prstGeom>
            <a:solidFill>
              <a:schemeClr val="accent1"/>
            </a:solidFill>
            <a:ln w="9525">
              <a:solidFill>
                <a:schemeClr val="tx1"/>
              </a:solidFill>
              <a:miter lim="800000"/>
              <a:headEnd/>
              <a:tailEnd/>
            </a:ln>
            <a:effectLst/>
          </p:spPr>
          <p:txBody>
            <a:bodyPr wrap="none" anchor="ctr"/>
            <a:lstStyle/>
            <a:p>
              <a:endParaRPr lang="en-US"/>
            </a:p>
          </p:txBody>
        </p:sp>
        <p:sp>
          <p:nvSpPr>
            <p:cNvPr id="360465" name="Text Box 17"/>
            <p:cNvSpPr txBox="1">
              <a:spLocks noChangeArrowheads="1"/>
            </p:cNvSpPr>
            <p:nvPr/>
          </p:nvSpPr>
          <p:spPr bwMode="auto">
            <a:xfrm>
              <a:off x="3468" y="4128"/>
              <a:ext cx="2052" cy="173"/>
            </a:xfrm>
            <a:prstGeom prst="rect">
              <a:avLst/>
            </a:prstGeom>
            <a:noFill/>
            <a:ln w="9525">
              <a:noFill/>
              <a:miter lim="800000"/>
              <a:headEnd/>
              <a:tailEnd/>
            </a:ln>
            <a:effectLst/>
          </p:spPr>
          <p:txBody>
            <a:bodyPr wrap="none">
              <a:spAutoFit/>
            </a:bodyPr>
            <a:lstStyle/>
            <a:p>
              <a:r>
                <a:rPr lang="en-US" sz="1200"/>
                <a:t>Shaded area on table denotes core electrons.</a:t>
              </a:r>
            </a:p>
          </p:txBody>
        </p:sp>
      </p:grpSp>
      <p:sp>
        <p:nvSpPr>
          <p:cNvPr id="360466" name="AutoShape 1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2000"/>
                                        <p:tgtEl>
                                          <p:spTgt spid="360462"/>
                                        </p:tgtEl>
                                      </p:cBhvr>
                                    </p:animEffect>
                                    <p:set>
                                      <p:cBhvr>
                                        <p:cTn id="7" dur="1" fill="hold">
                                          <p:stCondLst>
                                            <p:cond delay="1999"/>
                                          </p:stCondLst>
                                        </p:cTn>
                                        <p:tgtEl>
                                          <p:spTgt spid="36046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60450"/>
                                        </p:tgtEl>
                                        <p:attrNameLst>
                                          <p:attrName>style.visibility</p:attrName>
                                        </p:attrNameLst>
                                      </p:cBhvr>
                                      <p:to>
                                        <p:strVal val="visible"/>
                                      </p:to>
                                    </p:set>
                                    <p:animEffect transition="in" filter="dissolve">
                                      <p:cBhvr>
                                        <p:cTn id="12" dur="500"/>
                                        <p:tgtEl>
                                          <p:spTgt spid="360450"/>
                                        </p:tgtEl>
                                      </p:cBhvr>
                                    </p:animEffect>
                                  </p:childTnLst>
                                </p:cTn>
                              </p:par>
                              <p:par>
                                <p:cTn id="13" presetID="2" presetClass="entr" presetSubtype="4" fill="hold" nodeType="withEffect">
                                  <p:stCondLst>
                                    <p:cond delay="0"/>
                                  </p:stCondLst>
                                  <p:childTnLst>
                                    <p:set>
                                      <p:cBhvr>
                                        <p:cTn id="14" dur="1" fill="hold">
                                          <p:stCondLst>
                                            <p:cond delay="0"/>
                                          </p:stCondLst>
                                        </p:cTn>
                                        <p:tgtEl>
                                          <p:spTgt spid="360463"/>
                                        </p:tgtEl>
                                        <p:attrNameLst>
                                          <p:attrName>style.visibility</p:attrName>
                                        </p:attrNameLst>
                                      </p:cBhvr>
                                      <p:to>
                                        <p:strVal val="visible"/>
                                      </p:to>
                                    </p:set>
                                    <p:anim calcmode="lin" valueType="num">
                                      <p:cBhvr additive="base">
                                        <p:cTn id="15" dur="500" fill="hold"/>
                                        <p:tgtEl>
                                          <p:spTgt spid="360463"/>
                                        </p:tgtEl>
                                        <p:attrNameLst>
                                          <p:attrName>ppt_x</p:attrName>
                                        </p:attrNameLst>
                                      </p:cBhvr>
                                      <p:tavLst>
                                        <p:tav tm="0">
                                          <p:val>
                                            <p:strVal val="#ppt_x"/>
                                          </p:val>
                                        </p:tav>
                                        <p:tav tm="100000">
                                          <p:val>
                                            <p:strVal val="#ppt_x"/>
                                          </p:val>
                                        </p:tav>
                                      </p:tavLst>
                                    </p:anim>
                                    <p:anim calcmode="lin" valueType="num">
                                      <p:cBhvr additive="base">
                                        <p:cTn id="16" dur="500" fill="hold"/>
                                        <p:tgtEl>
                                          <p:spTgt spid="36046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1" nodeType="clickEffect">
                                  <p:stCondLst>
                                    <p:cond delay="0"/>
                                  </p:stCondLst>
                                  <p:childTnLst>
                                    <p:set>
                                      <p:cBhvr>
                                        <p:cTn id="20" dur="1" fill="hold">
                                          <p:stCondLst>
                                            <p:cond delay="0"/>
                                          </p:stCondLst>
                                        </p:cTn>
                                        <p:tgtEl>
                                          <p:spTgt spid="360462"/>
                                        </p:tgtEl>
                                        <p:attrNameLst>
                                          <p:attrName>style.visibility</p:attrName>
                                        </p:attrNameLst>
                                      </p:cBhvr>
                                      <p:to>
                                        <p:strVal val="visible"/>
                                      </p:to>
                                    </p:set>
                                    <p:animEffect transition="in" filter="dissolve">
                                      <p:cBhvr>
                                        <p:cTn id="21" dur="500"/>
                                        <p:tgtEl>
                                          <p:spTgt spid="360462"/>
                                        </p:tgtEl>
                                      </p:cBhvr>
                                    </p:animEffect>
                                  </p:childTnLst>
                                </p:cTn>
                              </p:par>
                              <p:par>
                                <p:cTn id="22" presetID="2" presetClass="exit" presetSubtype="4" fill="hold" nodeType="withEffect">
                                  <p:stCondLst>
                                    <p:cond delay="0"/>
                                  </p:stCondLst>
                                  <p:childTnLst>
                                    <p:anim calcmode="lin" valueType="num">
                                      <p:cBhvr additive="base">
                                        <p:cTn id="23" dur="500"/>
                                        <p:tgtEl>
                                          <p:spTgt spid="360463"/>
                                        </p:tgtEl>
                                        <p:attrNameLst>
                                          <p:attrName>ppt_x</p:attrName>
                                        </p:attrNameLst>
                                      </p:cBhvr>
                                      <p:tavLst>
                                        <p:tav tm="0">
                                          <p:val>
                                            <p:strVal val="ppt_x"/>
                                          </p:val>
                                        </p:tav>
                                        <p:tav tm="100000">
                                          <p:val>
                                            <p:strVal val="ppt_x"/>
                                          </p:val>
                                        </p:tav>
                                      </p:tavLst>
                                    </p:anim>
                                    <p:anim calcmode="lin" valueType="num">
                                      <p:cBhvr additive="base">
                                        <p:cTn id="24" dur="500"/>
                                        <p:tgtEl>
                                          <p:spTgt spid="360463"/>
                                        </p:tgtEl>
                                        <p:attrNameLst>
                                          <p:attrName>ppt_y</p:attrName>
                                        </p:attrNameLst>
                                      </p:cBhvr>
                                      <p:tavLst>
                                        <p:tav tm="0">
                                          <p:val>
                                            <p:strVal val="ppt_y"/>
                                          </p:val>
                                        </p:tav>
                                        <p:tav tm="100000">
                                          <p:val>
                                            <p:strVal val="1+ppt_h/2"/>
                                          </p:val>
                                        </p:tav>
                                      </p:tavLst>
                                    </p:anim>
                                    <p:set>
                                      <p:cBhvr>
                                        <p:cTn id="25" dur="1" fill="hold">
                                          <p:stCondLst>
                                            <p:cond delay="499"/>
                                          </p:stCondLst>
                                        </p:cTn>
                                        <p:tgtEl>
                                          <p:spTgt spid="3604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0" grpId="0" animBg="1"/>
      <p:bldP spid="360462" grpId="0" animBg="1"/>
      <p:bldP spid="360462" grpId="1"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Freeform 2"/>
          <p:cNvSpPr>
            <a:spLocks/>
          </p:cNvSpPr>
          <p:nvPr/>
        </p:nvSpPr>
        <p:spPr bwMode="auto">
          <a:xfrm>
            <a:off x="2819400" y="1905000"/>
            <a:ext cx="6019800" cy="2895600"/>
          </a:xfrm>
          <a:custGeom>
            <a:avLst/>
            <a:gdLst/>
            <a:ahLst/>
            <a:cxnLst>
              <a:cxn ang="0">
                <a:pos x="0" y="0"/>
              </a:cxn>
              <a:cxn ang="0">
                <a:pos x="3792" y="0"/>
              </a:cxn>
              <a:cxn ang="0">
                <a:pos x="3792" y="1824"/>
              </a:cxn>
              <a:cxn ang="0">
                <a:pos x="3072" y="1824"/>
              </a:cxn>
              <a:cxn ang="0">
                <a:pos x="3072" y="1488"/>
              </a:cxn>
              <a:cxn ang="0">
                <a:pos x="2352" y="1488"/>
              </a:cxn>
              <a:cxn ang="0">
                <a:pos x="2352" y="1056"/>
              </a:cxn>
              <a:cxn ang="0">
                <a:pos x="1584" y="1056"/>
              </a:cxn>
              <a:cxn ang="0">
                <a:pos x="1584" y="672"/>
              </a:cxn>
              <a:cxn ang="0">
                <a:pos x="816" y="672"/>
              </a:cxn>
              <a:cxn ang="0">
                <a:pos x="816" y="288"/>
              </a:cxn>
              <a:cxn ang="0">
                <a:pos x="0" y="288"/>
              </a:cxn>
              <a:cxn ang="0">
                <a:pos x="0" y="0"/>
              </a:cxn>
            </a:cxnLst>
            <a:rect l="0" t="0" r="r" b="b"/>
            <a:pathLst>
              <a:path w="3792" h="1824">
                <a:moveTo>
                  <a:pt x="0" y="0"/>
                </a:moveTo>
                <a:lnTo>
                  <a:pt x="3792" y="0"/>
                </a:lnTo>
                <a:lnTo>
                  <a:pt x="3792" y="1824"/>
                </a:lnTo>
                <a:lnTo>
                  <a:pt x="3072" y="1824"/>
                </a:lnTo>
                <a:lnTo>
                  <a:pt x="3072" y="1488"/>
                </a:lnTo>
                <a:lnTo>
                  <a:pt x="2352" y="1488"/>
                </a:lnTo>
                <a:lnTo>
                  <a:pt x="2352" y="1056"/>
                </a:lnTo>
                <a:lnTo>
                  <a:pt x="1584" y="1056"/>
                </a:lnTo>
                <a:lnTo>
                  <a:pt x="1584" y="672"/>
                </a:lnTo>
                <a:lnTo>
                  <a:pt x="816" y="672"/>
                </a:lnTo>
                <a:lnTo>
                  <a:pt x="816" y="288"/>
                </a:lnTo>
                <a:lnTo>
                  <a:pt x="0" y="288"/>
                </a:lnTo>
                <a:lnTo>
                  <a:pt x="0" y="0"/>
                </a:lnTo>
                <a:close/>
              </a:path>
            </a:pathLst>
          </a:custGeom>
          <a:solidFill>
            <a:schemeClr val="accent1">
              <a:alpha val="58000"/>
            </a:schemeClr>
          </a:solidFill>
          <a:ln w="9525">
            <a:solidFill>
              <a:schemeClr val="tx1"/>
            </a:solidFill>
            <a:round/>
            <a:headEnd/>
            <a:tailEnd/>
          </a:ln>
          <a:effectLst/>
        </p:spPr>
        <p:txBody>
          <a:bodyPr/>
          <a:lstStyle/>
          <a:p>
            <a:endParaRPr lang="en-US"/>
          </a:p>
        </p:txBody>
      </p:sp>
      <p:sp>
        <p:nvSpPr>
          <p:cNvPr id="362499" name="Rectangle 3"/>
          <p:cNvSpPr>
            <a:spLocks noChangeArrowheads="1"/>
          </p:cNvSpPr>
          <p:nvPr/>
        </p:nvSpPr>
        <p:spPr bwMode="auto">
          <a:xfrm>
            <a:off x="381000" y="1143000"/>
            <a:ext cx="8534400" cy="609600"/>
          </a:xfrm>
          <a:prstGeom prst="rect">
            <a:avLst/>
          </a:prstGeom>
          <a:solidFill>
            <a:srgbClr val="FFFF99">
              <a:alpha val="53999"/>
            </a:srgbClr>
          </a:solidFill>
          <a:ln w="9525">
            <a:solidFill>
              <a:schemeClr val="tx1"/>
            </a:solidFill>
            <a:miter lim="800000"/>
            <a:headEnd/>
            <a:tailEnd/>
          </a:ln>
          <a:effectLst/>
        </p:spPr>
        <p:txBody>
          <a:bodyPr wrap="none" anchor="ctr"/>
          <a:lstStyle/>
          <a:p>
            <a:endParaRPr lang="en-US"/>
          </a:p>
        </p:txBody>
      </p:sp>
      <p:sp>
        <p:nvSpPr>
          <p:cNvPr id="362500" name="Rectangle 4"/>
          <p:cNvSpPr>
            <a:spLocks noGrp="1" noChangeArrowheads="1"/>
          </p:cNvSpPr>
          <p:nvPr>
            <p:ph type="title"/>
          </p:nvPr>
        </p:nvSpPr>
        <p:spPr>
          <a:xfrm>
            <a:off x="457200" y="76200"/>
            <a:ext cx="8229600" cy="1143000"/>
          </a:xfrm>
        </p:spPr>
        <p:txBody>
          <a:bodyPr/>
          <a:lstStyle/>
          <a:p>
            <a:r>
              <a:rPr lang="en-US" sz="4000"/>
              <a:t>Ionization Energies </a:t>
            </a:r>
            <a:r>
              <a:rPr lang="en-US" sz="3200"/>
              <a:t>(kJ/mol)</a:t>
            </a:r>
            <a:endParaRPr lang="en-US" sz="4000"/>
          </a:p>
        </p:txBody>
      </p:sp>
      <p:sp>
        <p:nvSpPr>
          <p:cNvPr id="362501" name="Text Box 5"/>
          <p:cNvSpPr txBox="1">
            <a:spLocks noChangeArrowheads="1"/>
          </p:cNvSpPr>
          <p:nvPr/>
        </p:nvSpPr>
        <p:spPr bwMode="auto">
          <a:xfrm>
            <a:off x="388938" y="1158875"/>
            <a:ext cx="1370012" cy="5394325"/>
          </a:xfrm>
          <a:prstGeom prst="rect">
            <a:avLst/>
          </a:prstGeom>
          <a:noFill/>
          <a:ln w="9525">
            <a:noFill/>
            <a:miter lim="800000"/>
            <a:headEnd/>
            <a:tailEnd/>
          </a:ln>
          <a:effectLst/>
        </p:spPr>
        <p:txBody>
          <a:bodyPr wrap="none">
            <a:spAutoFit/>
          </a:bodyPr>
          <a:lstStyle/>
          <a:p>
            <a:pPr algn="ctr"/>
            <a:r>
              <a:rPr lang="en-US" sz="2400" b="1"/>
              <a:t>Element</a:t>
            </a:r>
          </a:p>
          <a:p>
            <a:pPr algn="ctr"/>
            <a:endParaRPr lang="en-US" sz="2400" b="1"/>
          </a:p>
          <a:p>
            <a:pPr algn="ctr"/>
            <a:r>
              <a:rPr lang="en-US" sz="2000" b="1"/>
              <a:t>Na</a:t>
            </a:r>
          </a:p>
          <a:p>
            <a:pPr algn="ctr"/>
            <a:endParaRPr lang="en-US" sz="2000" b="1"/>
          </a:p>
          <a:p>
            <a:pPr algn="ctr"/>
            <a:r>
              <a:rPr lang="en-US" sz="2000" b="1"/>
              <a:t>Mg</a:t>
            </a:r>
          </a:p>
          <a:p>
            <a:pPr algn="ctr"/>
            <a:endParaRPr lang="en-US" sz="2000" b="1"/>
          </a:p>
          <a:p>
            <a:pPr algn="ctr"/>
            <a:r>
              <a:rPr lang="en-US" sz="2000" b="1"/>
              <a:t>Al</a:t>
            </a:r>
          </a:p>
          <a:p>
            <a:pPr algn="ctr"/>
            <a:endParaRPr lang="en-US" sz="2000" b="1"/>
          </a:p>
          <a:p>
            <a:pPr algn="ctr"/>
            <a:r>
              <a:rPr lang="en-US" sz="2000" b="1"/>
              <a:t>Si</a:t>
            </a:r>
          </a:p>
          <a:p>
            <a:pPr algn="ctr"/>
            <a:endParaRPr lang="en-US" sz="2000" b="1"/>
          </a:p>
          <a:p>
            <a:pPr algn="ctr"/>
            <a:r>
              <a:rPr lang="en-US" sz="2000" b="1"/>
              <a:t>P</a:t>
            </a:r>
          </a:p>
          <a:p>
            <a:pPr algn="ctr"/>
            <a:endParaRPr lang="en-US" sz="2000" b="1"/>
          </a:p>
          <a:p>
            <a:pPr algn="ctr"/>
            <a:r>
              <a:rPr lang="en-US" sz="2000" b="1"/>
              <a:t>S</a:t>
            </a:r>
          </a:p>
          <a:p>
            <a:pPr algn="ctr"/>
            <a:endParaRPr lang="en-US" sz="2000" b="1"/>
          </a:p>
          <a:p>
            <a:pPr algn="ctr"/>
            <a:r>
              <a:rPr lang="en-US" sz="2000" b="1"/>
              <a:t>Cl</a:t>
            </a:r>
          </a:p>
          <a:p>
            <a:pPr algn="ctr"/>
            <a:endParaRPr lang="en-US" sz="2000" b="1"/>
          </a:p>
          <a:p>
            <a:pPr algn="ctr"/>
            <a:r>
              <a:rPr lang="en-US" sz="2000" b="1"/>
              <a:t>Ar</a:t>
            </a:r>
          </a:p>
        </p:txBody>
      </p:sp>
      <p:sp>
        <p:nvSpPr>
          <p:cNvPr id="362502" name="Rectangle 6"/>
          <p:cNvSpPr>
            <a:spLocks noChangeArrowheads="1"/>
          </p:cNvSpPr>
          <p:nvPr/>
        </p:nvSpPr>
        <p:spPr bwMode="auto">
          <a:xfrm>
            <a:off x="76200" y="6569075"/>
            <a:ext cx="3824288" cy="214313"/>
          </a:xfrm>
          <a:prstGeom prst="rect">
            <a:avLst/>
          </a:prstGeom>
          <a:noFill/>
          <a:ln w="9525">
            <a:noFill/>
            <a:miter lim="800000"/>
            <a:headEnd/>
            <a:tailEnd/>
          </a:ln>
          <a:effectLst/>
        </p:spPr>
        <p:txBody>
          <a:bodyPr wrap="none">
            <a:spAutoFit/>
          </a:bodyPr>
          <a:lstStyle/>
          <a:p>
            <a:r>
              <a:rPr lang="en-US" sz="800"/>
              <a:t>Herron, Frank, Sarquis, Sarquis, Cchrader, Kulka, </a:t>
            </a:r>
            <a:r>
              <a:rPr lang="en-US" sz="800" u="sng"/>
              <a:t>Chemistry </a:t>
            </a:r>
            <a:r>
              <a:rPr lang="en-US" sz="800"/>
              <a:t>1996, Heath, page </a:t>
            </a:r>
          </a:p>
        </p:txBody>
      </p:sp>
      <p:sp>
        <p:nvSpPr>
          <p:cNvPr id="362503" name="Text Box 7"/>
          <p:cNvSpPr txBox="1">
            <a:spLocks noChangeArrowheads="1"/>
          </p:cNvSpPr>
          <p:nvPr/>
        </p:nvSpPr>
        <p:spPr bwMode="auto">
          <a:xfrm>
            <a:off x="1857375" y="1158875"/>
            <a:ext cx="749300" cy="5394325"/>
          </a:xfrm>
          <a:prstGeom prst="rect">
            <a:avLst/>
          </a:prstGeom>
          <a:noFill/>
          <a:ln w="9525">
            <a:noFill/>
            <a:miter lim="800000"/>
            <a:headEnd/>
            <a:tailEnd/>
          </a:ln>
          <a:effectLst/>
        </p:spPr>
        <p:txBody>
          <a:bodyPr wrap="none">
            <a:spAutoFit/>
          </a:bodyPr>
          <a:lstStyle/>
          <a:p>
            <a:pPr algn="ctr"/>
            <a:r>
              <a:rPr lang="en-US" sz="2400" b="1"/>
              <a:t>1</a:t>
            </a:r>
            <a:r>
              <a:rPr lang="en-US" sz="2400" b="1" baseline="30000"/>
              <a:t>st</a:t>
            </a:r>
            <a:endParaRPr lang="en-US" sz="2400" b="1"/>
          </a:p>
          <a:p>
            <a:pPr algn="ctr"/>
            <a:endParaRPr lang="en-US" sz="2400" b="1"/>
          </a:p>
          <a:p>
            <a:pPr algn="ctr"/>
            <a:r>
              <a:rPr lang="en-US" sz="2000"/>
              <a:t>498</a:t>
            </a:r>
          </a:p>
          <a:p>
            <a:pPr algn="ctr"/>
            <a:endParaRPr lang="en-US" sz="2000"/>
          </a:p>
          <a:p>
            <a:pPr algn="ctr"/>
            <a:r>
              <a:rPr lang="en-US" sz="2000"/>
              <a:t>736</a:t>
            </a:r>
          </a:p>
          <a:p>
            <a:pPr algn="ctr"/>
            <a:endParaRPr lang="en-US" sz="2000"/>
          </a:p>
          <a:p>
            <a:pPr algn="ctr"/>
            <a:r>
              <a:rPr lang="en-US" sz="2000"/>
              <a:t>577</a:t>
            </a:r>
          </a:p>
          <a:p>
            <a:pPr algn="ctr"/>
            <a:endParaRPr lang="en-US" sz="2000"/>
          </a:p>
          <a:p>
            <a:pPr algn="ctr"/>
            <a:r>
              <a:rPr lang="en-US" sz="2000"/>
              <a:t>787</a:t>
            </a:r>
          </a:p>
          <a:p>
            <a:pPr algn="ctr"/>
            <a:endParaRPr lang="en-US" sz="2000"/>
          </a:p>
          <a:p>
            <a:pPr algn="ctr"/>
            <a:r>
              <a:rPr lang="en-US" sz="2000"/>
              <a:t>1063</a:t>
            </a:r>
          </a:p>
          <a:p>
            <a:pPr algn="ctr"/>
            <a:endParaRPr lang="en-US" sz="2000"/>
          </a:p>
          <a:p>
            <a:pPr algn="ctr"/>
            <a:r>
              <a:rPr lang="en-US" sz="2000"/>
              <a:t>1000</a:t>
            </a:r>
          </a:p>
          <a:p>
            <a:pPr algn="ctr"/>
            <a:endParaRPr lang="en-US" sz="2000"/>
          </a:p>
          <a:p>
            <a:pPr algn="ctr"/>
            <a:r>
              <a:rPr lang="en-US" sz="2000"/>
              <a:t>1255</a:t>
            </a:r>
          </a:p>
          <a:p>
            <a:pPr algn="ctr"/>
            <a:endParaRPr lang="en-US" sz="2000"/>
          </a:p>
          <a:p>
            <a:pPr algn="ctr"/>
            <a:r>
              <a:rPr lang="en-US" sz="2000"/>
              <a:t>1519</a:t>
            </a:r>
          </a:p>
        </p:txBody>
      </p:sp>
      <p:sp>
        <p:nvSpPr>
          <p:cNvPr id="362504" name="Text Box 8"/>
          <p:cNvSpPr txBox="1">
            <a:spLocks noChangeArrowheads="1"/>
          </p:cNvSpPr>
          <p:nvPr/>
        </p:nvSpPr>
        <p:spPr bwMode="auto">
          <a:xfrm>
            <a:off x="3016250" y="1158875"/>
            <a:ext cx="819150" cy="5394325"/>
          </a:xfrm>
          <a:prstGeom prst="rect">
            <a:avLst/>
          </a:prstGeom>
          <a:noFill/>
          <a:ln w="9525">
            <a:noFill/>
            <a:miter lim="800000"/>
            <a:headEnd/>
            <a:tailEnd/>
          </a:ln>
          <a:effectLst/>
        </p:spPr>
        <p:txBody>
          <a:bodyPr wrap="none">
            <a:spAutoFit/>
          </a:bodyPr>
          <a:lstStyle/>
          <a:p>
            <a:pPr algn="ctr"/>
            <a:r>
              <a:rPr lang="en-US" sz="2400" b="1"/>
              <a:t>2</a:t>
            </a:r>
            <a:r>
              <a:rPr lang="en-US" sz="2400" b="1" baseline="30000"/>
              <a:t>nd</a:t>
            </a:r>
            <a:endParaRPr lang="en-US" sz="2400" b="1"/>
          </a:p>
          <a:p>
            <a:pPr algn="ctr"/>
            <a:endParaRPr lang="en-US" sz="2400" b="1"/>
          </a:p>
          <a:p>
            <a:pPr algn="ctr"/>
            <a:r>
              <a:rPr lang="en-US" sz="2000" b="1"/>
              <a:t>4560 </a:t>
            </a:r>
          </a:p>
          <a:p>
            <a:pPr algn="ctr"/>
            <a:endParaRPr lang="en-US" sz="2000" b="1"/>
          </a:p>
          <a:p>
            <a:pPr algn="ctr"/>
            <a:r>
              <a:rPr lang="en-US" sz="2000"/>
              <a:t>1445</a:t>
            </a:r>
          </a:p>
          <a:p>
            <a:pPr algn="ctr"/>
            <a:endParaRPr lang="en-US" sz="2000"/>
          </a:p>
          <a:p>
            <a:pPr algn="ctr"/>
            <a:r>
              <a:rPr lang="en-US" sz="2000"/>
              <a:t>1815</a:t>
            </a:r>
          </a:p>
          <a:p>
            <a:pPr algn="ctr"/>
            <a:endParaRPr lang="en-US" sz="2000"/>
          </a:p>
          <a:p>
            <a:pPr algn="ctr"/>
            <a:r>
              <a:rPr lang="en-US" sz="2000"/>
              <a:t>1575</a:t>
            </a:r>
          </a:p>
          <a:p>
            <a:pPr algn="ctr"/>
            <a:endParaRPr lang="en-US" sz="2000"/>
          </a:p>
          <a:p>
            <a:pPr algn="ctr"/>
            <a:r>
              <a:rPr lang="en-US" sz="2000"/>
              <a:t>1890</a:t>
            </a:r>
          </a:p>
          <a:p>
            <a:pPr algn="ctr"/>
            <a:endParaRPr lang="en-US" sz="2000"/>
          </a:p>
          <a:p>
            <a:pPr algn="ctr"/>
            <a:r>
              <a:rPr lang="en-US" sz="2000"/>
              <a:t>2260</a:t>
            </a:r>
          </a:p>
          <a:p>
            <a:pPr algn="ctr"/>
            <a:endParaRPr lang="en-US" sz="2000"/>
          </a:p>
          <a:p>
            <a:pPr algn="ctr"/>
            <a:r>
              <a:rPr lang="en-US" sz="2000"/>
              <a:t>2295</a:t>
            </a:r>
          </a:p>
          <a:p>
            <a:pPr algn="ctr"/>
            <a:endParaRPr lang="en-US" sz="2000"/>
          </a:p>
          <a:p>
            <a:pPr algn="ctr"/>
            <a:r>
              <a:rPr lang="en-US" sz="2000"/>
              <a:t>2665</a:t>
            </a:r>
          </a:p>
        </p:txBody>
      </p:sp>
      <p:sp>
        <p:nvSpPr>
          <p:cNvPr id="362505" name="Text Box 9"/>
          <p:cNvSpPr txBox="1">
            <a:spLocks noChangeArrowheads="1"/>
          </p:cNvSpPr>
          <p:nvPr/>
        </p:nvSpPr>
        <p:spPr bwMode="auto">
          <a:xfrm>
            <a:off x="4237038" y="1143000"/>
            <a:ext cx="819150" cy="5394325"/>
          </a:xfrm>
          <a:prstGeom prst="rect">
            <a:avLst/>
          </a:prstGeom>
          <a:noFill/>
          <a:ln w="9525">
            <a:noFill/>
            <a:miter lim="800000"/>
            <a:headEnd/>
            <a:tailEnd/>
          </a:ln>
          <a:effectLst/>
        </p:spPr>
        <p:txBody>
          <a:bodyPr wrap="none">
            <a:spAutoFit/>
          </a:bodyPr>
          <a:lstStyle/>
          <a:p>
            <a:pPr algn="ctr"/>
            <a:r>
              <a:rPr lang="en-US" sz="2400" b="1"/>
              <a:t>3</a:t>
            </a:r>
            <a:r>
              <a:rPr lang="en-US" sz="2400" b="1" baseline="30000"/>
              <a:t>rd</a:t>
            </a:r>
            <a:endParaRPr lang="en-US" sz="2400" b="1"/>
          </a:p>
          <a:p>
            <a:pPr algn="ctr"/>
            <a:endParaRPr lang="en-US" sz="2400" b="1"/>
          </a:p>
          <a:p>
            <a:pPr algn="ctr"/>
            <a:r>
              <a:rPr lang="en-US" sz="2000" b="1"/>
              <a:t>6910 </a:t>
            </a:r>
          </a:p>
          <a:p>
            <a:pPr algn="ctr"/>
            <a:endParaRPr lang="en-US" sz="2000" b="1"/>
          </a:p>
          <a:p>
            <a:pPr algn="ctr"/>
            <a:r>
              <a:rPr lang="en-US" sz="2000" b="1"/>
              <a:t> 7730</a:t>
            </a:r>
          </a:p>
          <a:p>
            <a:pPr algn="ctr"/>
            <a:endParaRPr lang="en-US" sz="2000" b="1"/>
          </a:p>
          <a:p>
            <a:pPr algn="ctr"/>
            <a:r>
              <a:rPr lang="en-US" sz="2000"/>
              <a:t>2740</a:t>
            </a:r>
          </a:p>
          <a:p>
            <a:pPr algn="ctr"/>
            <a:endParaRPr lang="en-US" sz="2000"/>
          </a:p>
          <a:p>
            <a:pPr algn="ctr"/>
            <a:r>
              <a:rPr lang="en-US" sz="2000"/>
              <a:t>3220</a:t>
            </a:r>
          </a:p>
          <a:p>
            <a:pPr algn="ctr"/>
            <a:endParaRPr lang="en-US" sz="2000"/>
          </a:p>
          <a:p>
            <a:pPr algn="ctr"/>
            <a:r>
              <a:rPr lang="en-US" sz="2000"/>
              <a:t>2905</a:t>
            </a:r>
          </a:p>
          <a:p>
            <a:pPr algn="ctr"/>
            <a:endParaRPr lang="en-US" sz="2000"/>
          </a:p>
          <a:p>
            <a:pPr algn="ctr"/>
            <a:r>
              <a:rPr lang="en-US" sz="2000"/>
              <a:t>3375</a:t>
            </a:r>
          </a:p>
          <a:p>
            <a:pPr algn="ctr"/>
            <a:endParaRPr lang="en-US" sz="2000"/>
          </a:p>
          <a:p>
            <a:pPr algn="ctr"/>
            <a:r>
              <a:rPr lang="en-US" sz="2000"/>
              <a:t>3850</a:t>
            </a:r>
          </a:p>
          <a:p>
            <a:pPr algn="ctr"/>
            <a:endParaRPr lang="en-US" sz="2000"/>
          </a:p>
          <a:p>
            <a:pPr algn="ctr"/>
            <a:r>
              <a:rPr lang="en-US" sz="2000"/>
              <a:t>3945</a:t>
            </a:r>
          </a:p>
        </p:txBody>
      </p:sp>
      <p:sp>
        <p:nvSpPr>
          <p:cNvPr id="362506" name="Text Box 10"/>
          <p:cNvSpPr txBox="1">
            <a:spLocks noChangeArrowheads="1"/>
          </p:cNvSpPr>
          <p:nvPr/>
        </p:nvSpPr>
        <p:spPr bwMode="auto">
          <a:xfrm>
            <a:off x="5349875" y="1143000"/>
            <a:ext cx="1030288" cy="5394325"/>
          </a:xfrm>
          <a:prstGeom prst="rect">
            <a:avLst/>
          </a:prstGeom>
          <a:noFill/>
          <a:ln w="9525">
            <a:noFill/>
            <a:miter lim="800000"/>
            <a:headEnd/>
            <a:tailEnd/>
          </a:ln>
          <a:effectLst/>
        </p:spPr>
        <p:txBody>
          <a:bodyPr wrap="none">
            <a:spAutoFit/>
          </a:bodyPr>
          <a:lstStyle/>
          <a:p>
            <a:pPr algn="ctr"/>
            <a:r>
              <a:rPr lang="en-US" sz="2400" b="1"/>
              <a:t>4</a:t>
            </a:r>
            <a:r>
              <a:rPr lang="en-US" sz="2400" b="1" baseline="30000"/>
              <a:t>th</a:t>
            </a:r>
            <a:endParaRPr lang="en-US" sz="2400" b="1"/>
          </a:p>
          <a:p>
            <a:pPr algn="ctr"/>
            <a:endParaRPr lang="en-US" sz="2400" b="1"/>
          </a:p>
          <a:p>
            <a:pPr algn="ctr"/>
            <a:r>
              <a:rPr lang="en-US" sz="2000" b="1"/>
              <a:t>9540 </a:t>
            </a:r>
          </a:p>
          <a:p>
            <a:pPr algn="ctr"/>
            <a:endParaRPr lang="en-US" sz="2000" b="1"/>
          </a:p>
          <a:p>
            <a:pPr algn="ctr"/>
            <a:r>
              <a:rPr lang="en-US" sz="2000" b="1"/>
              <a:t> 10,600</a:t>
            </a:r>
          </a:p>
          <a:p>
            <a:pPr algn="ctr"/>
            <a:endParaRPr lang="en-US" sz="2000" b="1"/>
          </a:p>
          <a:p>
            <a:pPr algn="ctr"/>
            <a:r>
              <a:rPr lang="en-US" sz="2000" b="1"/>
              <a:t> 11,600</a:t>
            </a:r>
          </a:p>
          <a:p>
            <a:pPr algn="ctr"/>
            <a:endParaRPr lang="en-US" sz="2000" b="1"/>
          </a:p>
          <a:p>
            <a:pPr algn="ctr"/>
            <a:r>
              <a:rPr lang="en-US" sz="2000"/>
              <a:t>4350</a:t>
            </a:r>
          </a:p>
          <a:p>
            <a:pPr algn="ctr"/>
            <a:endParaRPr lang="en-US" sz="2000"/>
          </a:p>
          <a:p>
            <a:pPr algn="ctr"/>
            <a:r>
              <a:rPr lang="en-US" sz="2000"/>
              <a:t>4950</a:t>
            </a:r>
          </a:p>
          <a:p>
            <a:pPr algn="ctr"/>
            <a:endParaRPr lang="en-US" sz="2000"/>
          </a:p>
          <a:p>
            <a:pPr algn="ctr"/>
            <a:r>
              <a:rPr lang="en-US" sz="2000"/>
              <a:t>4565</a:t>
            </a:r>
          </a:p>
          <a:p>
            <a:pPr algn="ctr"/>
            <a:endParaRPr lang="en-US" sz="2000"/>
          </a:p>
          <a:p>
            <a:pPr algn="ctr"/>
            <a:r>
              <a:rPr lang="en-US" sz="2000"/>
              <a:t>5160</a:t>
            </a:r>
          </a:p>
          <a:p>
            <a:pPr algn="ctr"/>
            <a:endParaRPr lang="en-US" sz="2000"/>
          </a:p>
          <a:p>
            <a:pPr algn="ctr"/>
            <a:r>
              <a:rPr lang="en-US" sz="2000"/>
              <a:t>5770</a:t>
            </a:r>
          </a:p>
        </p:txBody>
      </p:sp>
      <p:sp>
        <p:nvSpPr>
          <p:cNvPr id="362507" name="Text Box 11"/>
          <p:cNvSpPr txBox="1">
            <a:spLocks noChangeArrowheads="1"/>
          </p:cNvSpPr>
          <p:nvPr/>
        </p:nvSpPr>
        <p:spPr bwMode="auto">
          <a:xfrm>
            <a:off x="6569075" y="1158875"/>
            <a:ext cx="1030288" cy="5394325"/>
          </a:xfrm>
          <a:prstGeom prst="rect">
            <a:avLst/>
          </a:prstGeom>
          <a:noFill/>
          <a:ln w="9525">
            <a:noFill/>
            <a:miter lim="800000"/>
            <a:headEnd/>
            <a:tailEnd/>
          </a:ln>
          <a:effectLst/>
        </p:spPr>
        <p:txBody>
          <a:bodyPr wrap="none">
            <a:spAutoFit/>
          </a:bodyPr>
          <a:lstStyle/>
          <a:p>
            <a:pPr algn="ctr"/>
            <a:r>
              <a:rPr lang="en-US" sz="2400" b="1"/>
              <a:t>5</a:t>
            </a:r>
            <a:r>
              <a:rPr lang="en-US" sz="2400" b="1" baseline="30000"/>
              <a:t>th</a:t>
            </a:r>
            <a:endParaRPr lang="en-US" sz="2400" b="1"/>
          </a:p>
          <a:p>
            <a:pPr algn="ctr"/>
            <a:endParaRPr lang="en-US" sz="2400" b="1"/>
          </a:p>
          <a:p>
            <a:pPr algn="ctr"/>
            <a:r>
              <a:rPr lang="en-US" sz="2000" b="1"/>
              <a:t>13,400 </a:t>
            </a:r>
          </a:p>
          <a:p>
            <a:pPr algn="ctr"/>
            <a:endParaRPr lang="en-US" sz="2000" b="1"/>
          </a:p>
          <a:p>
            <a:pPr algn="ctr"/>
            <a:r>
              <a:rPr lang="en-US" sz="2000" b="1"/>
              <a:t> 13,600</a:t>
            </a:r>
          </a:p>
          <a:p>
            <a:pPr algn="ctr"/>
            <a:endParaRPr lang="en-US" sz="2000" b="1"/>
          </a:p>
          <a:p>
            <a:pPr algn="ctr"/>
            <a:r>
              <a:rPr lang="en-US" sz="2000" b="1"/>
              <a:t> 15,000</a:t>
            </a:r>
          </a:p>
          <a:p>
            <a:pPr algn="ctr"/>
            <a:endParaRPr lang="en-US" sz="2000" b="1"/>
          </a:p>
          <a:p>
            <a:pPr algn="ctr"/>
            <a:r>
              <a:rPr lang="en-US" sz="2000" b="1"/>
              <a:t> 16,100</a:t>
            </a:r>
          </a:p>
          <a:p>
            <a:pPr algn="ctr"/>
            <a:endParaRPr lang="en-US" sz="2000" b="1"/>
          </a:p>
          <a:p>
            <a:pPr algn="ctr"/>
            <a:r>
              <a:rPr lang="en-US" sz="2000"/>
              <a:t>6270</a:t>
            </a:r>
          </a:p>
          <a:p>
            <a:pPr algn="ctr"/>
            <a:endParaRPr lang="en-US" sz="2000"/>
          </a:p>
          <a:p>
            <a:pPr algn="ctr"/>
            <a:r>
              <a:rPr lang="en-US" sz="2000"/>
              <a:t>6950</a:t>
            </a:r>
          </a:p>
          <a:p>
            <a:pPr algn="ctr"/>
            <a:endParaRPr lang="en-US" sz="2000"/>
          </a:p>
          <a:p>
            <a:pPr algn="ctr"/>
            <a:r>
              <a:rPr lang="en-US" sz="2000"/>
              <a:t>6560</a:t>
            </a:r>
          </a:p>
          <a:p>
            <a:pPr algn="ctr"/>
            <a:endParaRPr lang="en-US" sz="2000"/>
          </a:p>
          <a:p>
            <a:pPr algn="ctr"/>
            <a:r>
              <a:rPr lang="en-US" sz="2000"/>
              <a:t>7320</a:t>
            </a:r>
          </a:p>
        </p:txBody>
      </p:sp>
      <p:sp>
        <p:nvSpPr>
          <p:cNvPr id="362508" name="Text Box 12"/>
          <p:cNvSpPr txBox="1">
            <a:spLocks noChangeArrowheads="1"/>
          </p:cNvSpPr>
          <p:nvPr/>
        </p:nvSpPr>
        <p:spPr bwMode="auto">
          <a:xfrm>
            <a:off x="7788275" y="1158875"/>
            <a:ext cx="1030288" cy="5394325"/>
          </a:xfrm>
          <a:prstGeom prst="rect">
            <a:avLst/>
          </a:prstGeom>
          <a:noFill/>
          <a:ln w="9525">
            <a:noFill/>
            <a:miter lim="800000"/>
            <a:headEnd/>
            <a:tailEnd/>
          </a:ln>
          <a:effectLst/>
        </p:spPr>
        <p:txBody>
          <a:bodyPr wrap="none">
            <a:spAutoFit/>
          </a:bodyPr>
          <a:lstStyle/>
          <a:p>
            <a:pPr algn="ctr"/>
            <a:r>
              <a:rPr lang="en-US" sz="2400" b="1"/>
              <a:t>6</a:t>
            </a:r>
            <a:r>
              <a:rPr lang="en-US" sz="2400" b="1" baseline="30000"/>
              <a:t>th</a:t>
            </a:r>
            <a:endParaRPr lang="en-US" sz="2400" b="1"/>
          </a:p>
          <a:p>
            <a:pPr algn="ctr"/>
            <a:endParaRPr lang="en-US" sz="2400" b="1"/>
          </a:p>
          <a:p>
            <a:pPr algn="ctr"/>
            <a:r>
              <a:rPr lang="en-US" sz="2000" b="1"/>
              <a:t> 16,600</a:t>
            </a:r>
          </a:p>
          <a:p>
            <a:pPr algn="ctr"/>
            <a:endParaRPr lang="en-US" sz="2000" b="1"/>
          </a:p>
          <a:p>
            <a:pPr algn="ctr"/>
            <a:r>
              <a:rPr lang="en-US" sz="2000" b="1"/>
              <a:t> 18,000</a:t>
            </a:r>
          </a:p>
          <a:p>
            <a:pPr algn="ctr"/>
            <a:endParaRPr lang="en-US" sz="2000" b="1"/>
          </a:p>
          <a:p>
            <a:pPr algn="ctr"/>
            <a:r>
              <a:rPr lang="en-US" sz="2000" b="1"/>
              <a:t> 18,310</a:t>
            </a:r>
          </a:p>
          <a:p>
            <a:pPr algn="ctr"/>
            <a:endParaRPr lang="en-US" sz="2000" b="1"/>
          </a:p>
          <a:p>
            <a:pPr algn="ctr"/>
            <a:r>
              <a:rPr lang="en-US" sz="2000" b="1"/>
              <a:t>19,800 </a:t>
            </a:r>
          </a:p>
          <a:p>
            <a:pPr algn="ctr"/>
            <a:endParaRPr lang="en-US" sz="2000" b="1"/>
          </a:p>
          <a:p>
            <a:pPr algn="ctr"/>
            <a:r>
              <a:rPr lang="en-US" sz="2000" b="1"/>
              <a:t> 21,200</a:t>
            </a:r>
          </a:p>
          <a:p>
            <a:pPr algn="ctr"/>
            <a:endParaRPr lang="en-US" sz="2000" b="1"/>
          </a:p>
          <a:p>
            <a:pPr algn="ctr"/>
            <a:r>
              <a:rPr lang="en-US" sz="2000"/>
              <a:t>8490</a:t>
            </a:r>
          </a:p>
          <a:p>
            <a:pPr algn="ctr"/>
            <a:endParaRPr lang="en-US" sz="2000"/>
          </a:p>
          <a:p>
            <a:pPr algn="ctr"/>
            <a:r>
              <a:rPr lang="en-US" sz="2000"/>
              <a:t>9360</a:t>
            </a:r>
          </a:p>
          <a:p>
            <a:pPr algn="ctr"/>
            <a:endParaRPr lang="en-US" sz="2000"/>
          </a:p>
          <a:p>
            <a:pPr algn="ctr"/>
            <a:r>
              <a:rPr lang="en-US" sz="2000"/>
              <a:t>8780</a:t>
            </a:r>
          </a:p>
        </p:txBody>
      </p:sp>
      <p:sp>
        <p:nvSpPr>
          <p:cNvPr id="362509" name="Rectangle 13"/>
          <p:cNvSpPr>
            <a:spLocks noChangeArrowheads="1"/>
          </p:cNvSpPr>
          <p:nvPr/>
        </p:nvSpPr>
        <p:spPr bwMode="auto">
          <a:xfrm>
            <a:off x="381000" y="1752600"/>
            <a:ext cx="8534400" cy="4800600"/>
          </a:xfrm>
          <a:prstGeom prst="rect">
            <a:avLst/>
          </a:prstGeom>
          <a:noFill/>
          <a:ln w="9525">
            <a:solidFill>
              <a:schemeClr val="tx1"/>
            </a:solidFill>
            <a:miter lim="800000"/>
            <a:headEnd/>
            <a:tailEnd/>
          </a:ln>
          <a:effectLst/>
        </p:spPr>
        <p:txBody>
          <a:bodyPr wrap="none" anchor="ctr"/>
          <a:lstStyle/>
          <a:p>
            <a:endParaRPr lang="en-US"/>
          </a:p>
        </p:txBody>
      </p:sp>
      <p:grpSp>
        <p:nvGrpSpPr>
          <p:cNvPr id="362510" name="Group 14"/>
          <p:cNvGrpSpPr>
            <a:grpSpLocks/>
          </p:cNvGrpSpPr>
          <p:nvPr/>
        </p:nvGrpSpPr>
        <p:grpSpPr bwMode="auto">
          <a:xfrm>
            <a:off x="5410200" y="6553200"/>
            <a:ext cx="3352800" cy="274638"/>
            <a:chOff x="3408" y="4128"/>
            <a:chExt cx="2112" cy="173"/>
          </a:xfrm>
        </p:grpSpPr>
        <p:sp>
          <p:nvSpPr>
            <p:cNvPr id="362511" name="Rectangle 15"/>
            <p:cNvSpPr>
              <a:spLocks noChangeAspect="1" noChangeArrowheads="1"/>
            </p:cNvSpPr>
            <p:nvPr/>
          </p:nvSpPr>
          <p:spPr bwMode="auto">
            <a:xfrm>
              <a:off x="3408" y="4176"/>
              <a:ext cx="75" cy="75"/>
            </a:xfrm>
            <a:prstGeom prst="rect">
              <a:avLst/>
            </a:prstGeom>
            <a:solidFill>
              <a:schemeClr val="accent1"/>
            </a:solidFill>
            <a:ln w="9525">
              <a:solidFill>
                <a:schemeClr val="tx1"/>
              </a:solidFill>
              <a:miter lim="800000"/>
              <a:headEnd/>
              <a:tailEnd/>
            </a:ln>
            <a:effectLst/>
          </p:spPr>
          <p:txBody>
            <a:bodyPr wrap="none" anchor="ctr"/>
            <a:lstStyle/>
            <a:p>
              <a:endParaRPr lang="en-US"/>
            </a:p>
          </p:txBody>
        </p:sp>
        <p:sp>
          <p:nvSpPr>
            <p:cNvPr id="362512" name="Text Box 16"/>
            <p:cNvSpPr txBox="1">
              <a:spLocks noChangeArrowheads="1"/>
            </p:cNvSpPr>
            <p:nvPr/>
          </p:nvSpPr>
          <p:spPr bwMode="auto">
            <a:xfrm>
              <a:off x="3468" y="4128"/>
              <a:ext cx="2052" cy="173"/>
            </a:xfrm>
            <a:prstGeom prst="rect">
              <a:avLst/>
            </a:prstGeom>
            <a:noFill/>
            <a:ln w="9525">
              <a:noFill/>
              <a:miter lim="800000"/>
              <a:headEnd/>
              <a:tailEnd/>
            </a:ln>
            <a:effectLst/>
          </p:spPr>
          <p:txBody>
            <a:bodyPr wrap="none">
              <a:spAutoFit/>
            </a:bodyPr>
            <a:lstStyle/>
            <a:p>
              <a:r>
                <a:rPr lang="en-US" sz="1200"/>
                <a:t>Shaded area on table denotes core electrons.</a:t>
              </a:r>
            </a:p>
          </p:txBody>
        </p:sp>
      </p:grpSp>
      <p:sp>
        <p:nvSpPr>
          <p:cNvPr id="362513" name="AutoShape 1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ChangeArrowheads="1"/>
          </p:cNvSpPr>
          <p:nvPr/>
        </p:nvSpPr>
        <p:spPr bwMode="auto">
          <a:xfrm>
            <a:off x="512763" y="171450"/>
            <a:ext cx="8083550" cy="946150"/>
          </a:xfrm>
          <a:prstGeom prst="rect">
            <a:avLst/>
          </a:prstGeom>
          <a:noFill/>
          <a:ln w="9525">
            <a:noFill/>
            <a:miter lim="800000"/>
            <a:headEnd/>
            <a:tailEnd/>
          </a:ln>
          <a:effectLst/>
        </p:spPr>
        <p:txBody>
          <a:bodyPr wrap="none" anchor="ctr">
            <a:spAutoFit/>
          </a:bodyPr>
          <a:lstStyle/>
          <a:p>
            <a:pPr algn="ctr"/>
            <a:r>
              <a:rPr lang="en-US" sz="2800" b="1">
                <a:solidFill>
                  <a:schemeClr val="accent2"/>
                </a:solidFill>
              </a:rPr>
              <a:t>ionization energy</a:t>
            </a:r>
            <a:r>
              <a:rPr lang="en-US" sz="2800">
                <a:solidFill>
                  <a:schemeClr val="accent2"/>
                </a:solidFill>
              </a:rPr>
              <a:t>: </a:t>
            </a:r>
            <a:r>
              <a:rPr lang="en-US" sz="2800" i="1">
                <a:solidFill>
                  <a:schemeClr val="accent2"/>
                </a:solidFill>
              </a:rPr>
              <a:t>the energy required to remove</a:t>
            </a:r>
          </a:p>
          <a:p>
            <a:pPr algn="ctr"/>
            <a:r>
              <a:rPr lang="en-US" sz="2800" i="1">
                <a:solidFill>
                  <a:schemeClr val="accent2"/>
                </a:solidFill>
              </a:rPr>
              <a:t>            an e</a:t>
            </a:r>
            <a:r>
              <a:rPr lang="en-US" sz="2800" i="1" baseline="30000">
                <a:solidFill>
                  <a:schemeClr val="accent2"/>
                </a:solidFill>
              </a:rPr>
              <a:t>–</a:t>
            </a:r>
            <a:r>
              <a:rPr lang="en-US" sz="2800" i="1">
                <a:solidFill>
                  <a:schemeClr val="accent2"/>
                </a:solidFill>
              </a:rPr>
              <a:t> from an atom</a:t>
            </a:r>
            <a:r>
              <a:rPr lang="en-US" sz="2800">
                <a:solidFill>
                  <a:schemeClr val="accent2"/>
                </a:solidFill>
              </a:rPr>
              <a:t> </a:t>
            </a:r>
          </a:p>
        </p:txBody>
      </p:sp>
      <p:sp>
        <p:nvSpPr>
          <p:cNvPr id="648195" name="Rectangle 3"/>
          <p:cNvSpPr>
            <a:spLocks noChangeArrowheads="1"/>
          </p:cNvSpPr>
          <p:nvPr/>
        </p:nvSpPr>
        <p:spPr bwMode="auto">
          <a:xfrm>
            <a:off x="1868488" y="1314450"/>
            <a:ext cx="2286000" cy="519113"/>
          </a:xfrm>
          <a:prstGeom prst="rect">
            <a:avLst/>
          </a:prstGeom>
          <a:noFill/>
          <a:ln w="9525">
            <a:noFill/>
            <a:miter lim="800000"/>
            <a:headEnd/>
            <a:tailEnd/>
          </a:ln>
          <a:effectLst/>
        </p:spPr>
        <p:txBody>
          <a:bodyPr wrap="none" anchor="ctr">
            <a:spAutoFit/>
          </a:bodyPr>
          <a:lstStyle/>
          <a:p>
            <a:r>
              <a:rPr lang="en-US" sz="2800">
                <a:solidFill>
                  <a:schemeClr val="accent2"/>
                </a:solidFill>
              </a:rPr>
              <a:t>M  +  1st I.E.</a:t>
            </a:r>
            <a:r>
              <a:rPr lang="en-US" sz="2800">
                <a:solidFill>
                  <a:srgbClr val="FF0000"/>
                </a:solidFill>
              </a:rPr>
              <a:t> </a:t>
            </a:r>
          </a:p>
        </p:txBody>
      </p:sp>
      <p:sp>
        <p:nvSpPr>
          <p:cNvPr id="648196" name="Line 4"/>
          <p:cNvSpPr>
            <a:spLocks noChangeShapeType="1"/>
          </p:cNvSpPr>
          <p:nvPr/>
        </p:nvSpPr>
        <p:spPr bwMode="auto">
          <a:xfrm>
            <a:off x="4102100" y="1570038"/>
            <a:ext cx="711200" cy="0"/>
          </a:xfrm>
          <a:prstGeom prst="line">
            <a:avLst/>
          </a:prstGeom>
          <a:noFill/>
          <a:ln w="31750">
            <a:solidFill>
              <a:schemeClr val="accent2"/>
            </a:solidFill>
            <a:round/>
            <a:headEnd/>
            <a:tailEnd type="triangle" w="lg" len="lg"/>
          </a:ln>
          <a:effectLst/>
        </p:spPr>
        <p:txBody>
          <a:bodyPr/>
          <a:lstStyle/>
          <a:p>
            <a:endParaRPr lang="en-US"/>
          </a:p>
        </p:txBody>
      </p:sp>
      <p:grpSp>
        <p:nvGrpSpPr>
          <p:cNvPr id="648197" name="Group 5"/>
          <p:cNvGrpSpPr>
            <a:grpSpLocks/>
          </p:cNvGrpSpPr>
          <p:nvPr/>
        </p:nvGrpSpPr>
        <p:grpSpPr bwMode="auto">
          <a:xfrm>
            <a:off x="1855788" y="2368550"/>
            <a:ext cx="2944812" cy="519113"/>
            <a:chOff x="1196" y="1555"/>
            <a:chExt cx="1855" cy="327"/>
          </a:xfrm>
        </p:grpSpPr>
        <p:sp>
          <p:nvSpPr>
            <p:cNvPr id="648198" name="Rectangle 6"/>
            <p:cNvSpPr>
              <a:spLocks noChangeArrowheads="1"/>
            </p:cNvSpPr>
            <p:nvPr/>
          </p:nvSpPr>
          <p:spPr bwMode="auto">
            <a:xfrm>
              <a:off x="1196" y="1555"/>
              <a:ext cx="1436" cy="327"/>
            </a:xfrm>
            <a:prstGeom prst="rect">
              <a:avLst/>
            </a:prstGeom>
            <a:noFill/>
            <a:ln w="9525">
              <a:noFill/>
              <a:miter lim="800000"/>
              <a:headEnd/>
              <a:tailEnd/>
            </a:ln>
            <a:effectLst/>
          </p:spPr>
          <p:txBody>
            <a:bodyPr wrap="none" anchor="ctr">
              <a:spAutoFit/>
            </a:bodyPr>
            <a:lstStyle/>
            <a:p>
              <a:r>
                <a:rPr lang="en-US" sz="2800">
                  <a:solidFill>
                    <a:schemeClr val="accent2"/>
                  </a:solidFill>
                </a:rPr>
                <a:t>M  +  2</a:t>
              </a:r>
              <a:r>
                <a:rPr lang="en-US" sz="2800" baseline="30000">
                  <a:solidFill>
                    <a:schemeClr val="accent2"/>
                  </a:solidFill>
                </a:rPr>
                <a:t>nd</a:t>
              </a:r>
              <a:r>
                <a:rPr lang="en-US" sz="2800">
                  <a:solidFill>
                    <a:schemeClr val="accent2"/>
                  </a:solidFill>
                </a:rPr>
                <a:t> I.E. </a:t>
              </a:r>
            </a:p>
          </p:txBody>
        </p:sp>
        <p:sp>
          <p:nvSpPr>
            <p:cNvPr id="648199" name="Line 7"/>
            <p:cNvSpPr>
              <a:spLocks noChangeShapeType="1"/>
            </p:cNvSpPr>
            <p:nvPr/>
          </p:nvSpPr>
          <p:spPr bwMode="auto">
            <a:xfrm>
              <a:off x="2603" y="1716"/>
              <a:ext cx="448" cy="0"/>
            </a:xfrm>
            <a:prstGeom prst="line">
              <a:avLst/>
            </a:prstGeom>
            <a:noFill/>
            <a:ln w="31750">
              <a:solidFill>
                <a:schemeClr val="accent2"/>
              </a:solidFill>
              <a:round/>
              <a:headEnd/>
              <a:tailEnd type="triangle" w="lg" len="lg"/>
            </a:ln>
            <a:effectLst/>
          </p:spPr>
          <p:txBody>
            <a:bodyPr/>
            <a:lstStyle/>
            <a:p>
              <a:endParaRPr lang="en-US"/>
            </a:p>
          </p:txBody>
        </p:sp>
      </p:grpSp>
      <p:grpSp>
        <p:nvGrpSpPr>
          <p:cNvPr id="648200" name="Group 8"/>
          <p:cNvGrpSpPr>
            <a:grpSpLocks/>
          </p:cNvGrpSpPr>
          <p:nvPr/>
        </p:nvGrpSpPr>
        <p:grpSpPr bwMode="auto">
          <a:xfrm>
            <a:off x="1854200" y="3049588"/>
            <a:ext cx="2943225" cy="519112"/>
            <a:chOff x="1195" y="1984"/>
            <a:chExt cx="1854" cy="327"/>
          </a:xfrm>
        </p:grpSpPr>
        <p:sp>
          <p:nvSpPr>
            <p:cNvPr id="648201" name="Rectangle 9"/>
            <p:cNvSpPr>
              <a:spLocks noChangeArrowheads="1"/>
            </p:cNvSpPr>
            <p:nvPr/>
          </p:nvSpPr>
          <p:spPr bwMode="auto">
            <a:xfrm>
              <a:off x="1195" y="1984"/>
              <a:ext cx="1402" cy="327"/>
            </a:xfrm>
            <a:prstGeom prst="rect">
              <a:avLst/>
            </a:prstGeom>
            <a:noFill/>
            <a:ln w="9525">
              <a:noFill/>
              <a:miter lim="800000"/>
              <a:headEnd/>
              <a:tailEnd/>
            </a:ln>
            <a:effectLst/>
          </p:spPr>
          <p:txBody>
            <a:bodyPr wrap="none" anchor="ctr">
              <a:spAutoFit/>
            </a:bodyPr>
            <a:lstStyle/>
            <a:p>
              <a:r>
                <a:rPr lang="en-US" sz="2800">
                  <a:solidFill>
                    <a:schemeClr val="accent2"/>
                  </a:solidFill>
                </a:rPr>
                <a:t>M  +  3</a:t>
              </a:r>
              <a:r>
                <a:rPr lang="en-US" sz="2800" baseline="30000">
                  <a:solidFill>
                    <a:schemeClr val="accent2"/>
                  </a:solidFill>
                </a:rPr>
                <a:t>rd</a:t>
              </a:r>
              <a:r>
                <a:rPr lang="en-US" sz="2800">
                  <a:solidFill>
                    <a:schemeClr val="accent2"/>
                  </a:solidFill>
                </a:rPr>
                <a:t> I.E. </a:t>
              </a:r>
            </a:p>
          </p:txBody>
        </p:sp>
        <p:sp>
          <p:nvSpPr>
            <p:cNvPr id="648202" name="Line 10"/>
            <p:cNvSpPr>
              <a:spLocks noChangeShapeType="1"/>
            </p:cNvSpPr>
            <p:nvPr/>
          </p:nvSpPr>
          <p:spPr bwMode="auto">
            <a:xfrm>
              <a:off x="2601" y="2145"/>
              <a:ext cx="448" cy="0"/>
            </a:xfrm>
            <a:prstGeom prst="line">
              <a:avLst/>
            </a:prstGeom>
            <a:noFill/>
            <a:ln w="31750">
              <a:solidFill>
                <a:schemeClr val="accent2"/>
              </a:solidFill>
              <a:round/>
              <a:headEnd/>
              <a:tailEnd type="triangle" w="lg" len="lg"/>
            </a:ln>
            <a:effectLst/>
          </p:spPr>
          <p:txBody>
            <a:bodyPr/>
            <a:lstStyle/>
            <a:p>
              <a:endParaRPr lang="en-US"/>
            </a:p>
          </p:txBody>
        </p:sp>
      </p:grpSp>
      <p:grpSp>
        <p:nvGrpSpPr>
          <p:cNvPr id="648203" name="Group 11"/>
          <p:cNvGrpSpPr>
            <a:grpSpLocks/>
          </p:cNvGrpSpPr>
          <p:nvPr/>
        </p:nvGrpSpPr>
        <p:grpSpPr bwMode="auto">
          <a:xfrm>
            <a:off x="323850" y="5983288"/>
            <a:ext cx="4289425" cy="519112"/>
            <a:chOff x="879" y="3460"/>
            <a:chExt cx="2702" cy="327"/>
          </a:xfrm>
        </p:grpSpPr>
        <p:sp>
          <p:nvSpPr>
            <p:cNvPr id="648204" name="Rectangle 12"/>
            <p:cNvSpPr>
              <a:spLocks noChangeArrowheads="1"/>
            </p:cNvSpPr>
            <p:nvPr/>
          </p:nvSpPr>
          <p:spPr bwMode="auto">
            <a:xfrm>
              <a:off x="879" y="3460"/>
              <a:ext cx="2702" cy="327"/>
            </a:xfrm>
            <a:prstGeom prst="rect">
              <a:avLst/>
            </a:prstGeom>
            <a:noFill/>
            <a:ln w="9525">
              <a:noFill/>
              <a:miter lim="800000"/>
              <a:headEnd/>
              <a:tailEnd/>
            </a:ln>
            <a:effectLst/>
          </p:spPr>
          <p:txBody>
            <a:bodyPr wrap="none" anchor="ctr">
              <a:spAutoFit/>
            </a:bodyPr>
            <a:lstStyle/>
            <a:p>
              <a:r>
                <a:rPr lang="en-US" sz="2800">
                  <a:solidFill>
                    <a:schemeClr val="accent2"/>
                  </a:solidFill>
                </a:rPr>
                <a:t>As we go         , 1st I.E…. </a:t>
              </a:r>
            </a:p>
          </p:txBody>
        </p:sp>
        <p:sp>
          <p:nvSpPr>
            <p:cNvPr id="648205" name="Line 13"/>
            <p:cNvSpPr>
              <a:spLocks noChangeShapeType="1"/>
            </p:cNvSpPr>
            <p:nvPr/>
          </p:nvSpPr>
          <p:spPr bwMode="auto">
            <a:xfrm>
              <a:off x="1937" y="3620"/>
              <a:ext cx="448" cy="0"/>
            </a:xfrm>
            <a:prstGeom prst="line">
              <a:avLst/>
            </a:prstGeom>
            <a:noFill/>
            <a:ln w="31750">
              <a:solidFill>
                <a:schemeClr val="accent2"/>
              </a:solidFill>
              <a:round/>
              <a:headEnd/>
              <a:tailEnd type="triangle" w="lg" len="lg"/>
            </a:ln>
            <a:effectLst/>
          </p:spPr>
          <p:txBody>
            <a:bodyPr/>
            <a:lstStyle/>
            <a:p>
              <a:endParaRPr lang="en-US"/>
            </a:p>
          </p:txBody>
        </p:sp>
      </p:grpSp>
      <p:grpSp>
        <p:nvGrpSpPr>
          <p:cNvPr id="648206" name="Group 14"/>
          <p:cNvGrpSpPr>
            <a:grpSpLocks/>
          </p:cNvGrpSpPr>
          <p:nvPr/>
        </p:nvGrpSpPr>
        <p:grpSpPr bwMode="auto">
          <a:xfrm>
            <a:off x="919163" y="4760913"/>
            <a:ext cx="3698875" cy="552450"/>
            <a:chOff x="779" y="2592"/>
            <a:chExt cx="2330" cy="348"/>
          </a:xfrm>
        </p:grpSpPr>
        <p:sp>
          <p:nvSpPr>
            <p:cNvPr id="648207" name="Rectangle 15"/>
            <p:cNvSpPr>
              <a:spLocks noChangeArrowheads="1"/>
            </p:cNvSpPr>
            <p:nvPr/>
          </p:nvSpPr>
          <p:spPr bwMode="auto">
            <a:xfrm>
              <a:off x="779" y="2592"/>
              <a:ext cx="2330" cy="327"/>
            </a:xfrm>
            <a:prstGeom prst="rect">
              <a:avLst/>
            </a:prstGeom>
            <a:noFill/>
            <a:ln w="9525">
              <a:noFill/>
              <a:miter lim="800000"/>
              <a:headEnd/>
              <a:tailEnd/>
            </a:ln>
            <a:effectLst/>
          </p:spPr>
          <p:txBody>
            <a:bodyPr wrap="none" anchor="ctr">
              <a:spAutoFit/>
            </a:bodyPr>
            <a:lstStyle/>
            <a:p>
              <a:r>
                <a:rPr lang="en-US" sz="2800">
                  <a:solidFill>
                    <a:schemeClr val="accent2"/>
                  </a:solidFill>
                </a:rPr>
                <a:t>As we go   , 1st I.E…. </a:t>
              </a:r>
            </a:p>
          </p:txBody>
        </p:sp>
        <p:sp>
          <p:nvSpPr>
            <p:cNvPr id="648208" name="Line 16"/>
            <p:cNvSpPr>
              <a:spLocks noChangeShapeType="1"/>
            </p:cNvSpPr>
            <p:nvPr/>
          </p:nvSpPr>
          <p:spPr bwMode="auto">
            <a:xfrm rot="5400000">
              <a:off x="1715" y="2775"/>
              <a:ext cx="320" cy="9"/>
            </a:xfrm>
            <a:prstGeom prst="line">
              <a:avLst/>
            </a:prstGeom>
            <a:noFill/>
            <a:ln w="31750">
              <a:solidFill>
                <a:schemeClr val="accent2"/>
              </a:solidFill>
              <a:round/>
              <a:headEnd/>
              <a:tailEnd type="triangle" w="lg" len="lg"/>
            </a:ln>
            <a:effectLst/>
          </p:spPr>
          <p:txBody>
            <a:bodyPr/>
            <a:lstStyle/>
            <a:p>
              <a:endParaRPr lang="en-US"/>
            </a:p>
          </p:txBody>
        </p:sp>
      </p:grpSp>
      <p:sp>
        <p:nvSpPr>
          <p:cNvPr id="648209" name="Rectangle 17"/>
          <p:cNvSpPr>
            <a:spLocks noChangeArrowheads="1"/>
          </p:cNvSpPr>
          <p:nvPr/>
        </p:nvSpPr>
        <p:spPr bwMode="auto">
          <a:xfrm>
            <a:off x="4948238" y="1316038"/>
            <a:ext cx="1790700" cy="519112"/>
          </a:xfrm>
          <a:prstGeom prst="rect">
            <a:avLst/>
          </a:prstGeom>
          <a:noFill/>
          <a:ln w="9525">
            <a:noFill/>
            <a:miter lim="800000"/>
            <a:headEnd/>
            <a:tailEnd/>
          </a:ln>
          <a:effectLst/>
        </p:spPr>
        <p:txBody>
          <a:bodyPr wrap="none" anchor="ctr">
            <a:spAutoFit/>
          </a:bodyPr>
          <a:lstStyle/>
          <a:p>
            <a:r>
              <a:rPr lang="en-US" sz="2800"/>
              <a:t>M</a:t>
            </a:r>
            <a:r>
              <a:rPr lang="en-US" sz="2800" baseline="30000"/>
              <a:t>1+</a:t>
            </a:r>
            <a:r>
              <a:rPr lang="en-US" sz="2800"/>
              <a:t>  +  e</a:t>
            </a:r>
            <a:r>
              <a:rPr lang="en-US" sz="2800" baseline="30000"/>
              <a:t>–</a:t>
            </a:r>
            <a:r>
              <a:rPr lang="en-US" sz="2800"/>
              <a:t> </a:t>
            </a:r>
          </a:p>
        </p:txBody>
      </p:sp>
      <p:sp>
        <p:nvSpPr>
          <p:cNvPr id="648210" name="Rectangle 18"/>
          <p:cNvSpPr>
            <a:spLocks noChangeArrowheads="1"/>
          </p:cNvSpPr>
          <p:nvPr/>
        </p:nvSpPr>
        <p:spPr bwMode="auto">
          <a:xfrm>
            <a:off x="4946650" y="2359025"/>
            <a:ext cx="1790700" cy="519113"/>
          </a:xfrm>
          <a:prstGeom prst="rect">
            <a:avLst/>
          </a:prstGeom>
          <a:noFill/>
          <a:ln w="9525">
            <a:noFill/>
            <a:miter lim="800000"/>
            <a:headEnd/>
            <a:tailEnd/>
          </a:ln>
          <a:effectLst/>
        </p:spPr>
        <p:txBody>
          <a:bodyPr wrap="none" anchor="ctr">
            <a:spAutoFit/>
          </a:bodyPr>
          <a:lstStyle/>
          <a:p>
            <a:r>
              <a:rPr lang="en-US" sz="2800"/>
              <a:t>M</a:t>
            </a:r>
            <a:r>
              <a:rPr lang="en-US" sz="2800" baseline="30000"/>
              <a:t>2+</a:t>
            </a:r>
            <a:r>
              <a:rPr lang="en-US" sz="2800"/>
              <a:t>  +  e</a:t>
            </a:r>
            <a:r>
              <a:rPr lang="en-US" sz="2800" baseline="30000"/>
              <a:t>–</a:t>
            </a:r>
            <a:r>
              <a:rPr lang="en-US" sz="2800"/>
              <a:t> </a:t>
            </a:r>
          </a:p>
        </p:txBody>
      </p:sp>
      <p:sp>
        <p:nvSpPr>
          <p:cNvPr id="648211" name="Rectangle 19"/>
          <p:cNvSpPr>
            <a:spLocks noChangeArrowheads="1"/>
          </p:cNvSpPr>
          <p:nvPr/>
        </p:nvSpPr>
        <p:spPr bwMode="auto">
          <a:xfrm>
            <a:off x="4946650" y="3054350"/>
            <a:ext cx="1790700" cy="519113"/>
          </a:xfrm>
          <a:prstGeom prst="rect">
            <a:avLst/>
          </a:prstGeom>
          <a:noFill/>
          <a:ln w="9525">
            <a:noFill/>
            <a:miter lim="800000"/>
            <a:headEnd/>
            <a:tailEnd/>
          </a:ln>
          <a:effectLst/>
        </p:spPr>
        <p:txBody>
          <a:bodyPr wrap="none" anchor="ctr">
            <a:spAutoFit/>
          </a:bodyPr>
          <a:lstStyle/>
          <a:p>
            <a:r>
              <a:rPr lang="en-US" sz="2800"/>
              <a:t>M</a:t>
            </a:r>
            <a:r>
              <a:rPr lang="en-US" sz="2800" baseline="30000"/>
              <a:t>3+</a:t>
            </a:r>
            <a:r>
              <a:rPr lang="en-US" sz="2800"/>
              <a:t>  +  e</a:t>
            </a:r>
            <a:r>
              <a:rPr lang="en-US" sz="2800" baseline="30000"/>
              <a:t>–</a:t>
            </a:r>
            <a:r>
              <a:rPr lang="en-US" sz="2800"/>
              <a:t> </a:t>
            </a:r>
          </a:p>
        </p:txBody>
      </p:sp>
      <p:grpSp>
        <p:nvGrpSpPr>
          <p:cNvPr id="648212" name="Group 20"/>
          <p:cNvGrpSpPr>
            <a:grpSpLocks/>
          </p:cNvGrpSpPr>
          <p:nvPr/>
        </p:nvGrpSpPr>
        <p:grpSpPr bwMode="auto">
          <a:xfrm>
            <a:off x="271463" y="1757363"/>
            <a:ext cx="3067050" cy="568325"/>
            <a:chOff x="198" y="1170"/>
            <a:chExt cx="1932" cy="358"/>
          </a:xfrm>
        </p:grpSpPr>
        <p:sp>
          <p:nvSpPr>
            <p:cNvPr id="648213" name="Rectangle 21"/>
            <p:cNvSpPr>
              <a:spLocks noChangeArrowheads="1"/>
            </p:cNvSpPr>
            <p:nvPr/>
          </p:nvSpPr>
          <p:spPr bwMode="auto">
            <a:xfrm>
              <a:off x="198" y="1201"/>
              <a:ext cx="1616" cy="327"/>
            </a:xfrm>
            <a:prstGeom prst="rect">
              <a:avLst/>
            </a:prstGeom>
            <a:noFill/>
            <a:ln w="9525">
              <a:noFill/>
              <a:miter lim="800000"/>
              <a:headEnd/>
              <a:tailEnd/>
            </a:ln>
            <a:effectLst/>
          </p:spPr>
          <p:txBody>
            <a:bodyPr wrap="none" anchor="ctr">
              <a:spAutoFit/>
            </a:bodyPr>
            <a:lstStyle/>
            <a:p>
              <a:r>
                <a:rPr lang="en-US" sz="2800"/>
                <a:t>removes 1</a:t>
              </a:r>
              <a:r>
                <a:rPr lang="en-US" sz="2800" baseline="30000"/>
                <a:t>st</a:t>
              </a:r>
              <a:r>
                <a:rPr lang="en-US" sz="2800"/>
                <a:t> e</a:t>
              </a:r>
              <a:r>
                <a:rPr lang="en-US" sz="2800" baseline="30000"/>
                <a:t>–</a:t>
              </a:r>
              <a:r>
                <a:rPr lang="en-US" sz="2800"/>
                <a:t> </a:t>
              </a:r>
            </a:p>
          </p:txBody>
        </p:sp>
        <p:sp>
          <p:nvSpPr>
            <p:cNvPr id="648214" name="Line 22"/>
            <p:cNvSpPr>
              <a:spLocks noChangeShapeType="1"/>
            </p:cNvSpPr>
            <p:nvPr/>
          </p:nvSpPr>
          <p:spPr bwMode="auto">
            <a:xfrm>
              <a:off x="1774" y="1362"/>
              <a:ext cx="356" cy="0"/>
            </a:xfrm>
            <a:prstGeom prst="line">
              <a:avLst/>
            </a:prstGeom>
            <a:noFill/>
            <a:ln w="22225">
              <a:solidFill>
                <a:schemeClr val="tx1"/>
              </a:solidFill>
              <a:round/>
              <a:headEnd/>
              <a:tailEnd/>
            </a:ln>
            <a:effectLst/>
          </p:spPr>
          <p:txBody>
            <a:bodyPr/>
            <a:lstStyle/>
            <a:p>
              <a:endParaRPr lang="en-US"/>
            </a:p>
          </p:txBody>
        </p:sp>
        <p:sp>
          <p:nvSpPr>
            <p:cNvPr id="648215" name="Line 23"/>
            <p:cNvSpPr>
              <a:spLocks noChangeShapeType="1"/>
            </p:cNvSpPr>
            <p:nvPr/>
          </p:nvSpPr>
          <p:spPr bwMode="auto">
            <a:xfrm flipV="1">
              <a:off x="2130" y="1170"/>
              <a:ext cx="0" cy="192"/>
            </a:xfrm>
            <a:prstGeom prst="line">
              <a:avLst/>
            </a:prstGeom>
            <a:noFill/>
            <a:ln w="22225">
              <a:solidFill>
                <a:schemeClr val="tx1"/>
              </a:solidFill>
              <a:round/>
              <a:headEnd/>
              <a:tailEnd type="triangle" w="lg" len="lg"/>
            </a:ln>
            <a:effectLst/>
          </p:spPr>
          <p:txBody>
            <a:bodyPr/>
            <a:lstStyle/>
            <a:p>
              <a:endParaRPr lang="en-US"/>
            </a:p>
          </p:txBody>
        </p:sp>
      </p:grpSp>
      <p:sp>
        <p:nvSpPr>
          <p:cNvPr id="648216" name="Rectangle 24"/>
          <p:cNvSpPr>
            <a:spLocks noChangeArrowheads="1"/>
          </p:cNvSpPr>
          <p:nvPr/>
        </p:nvSpPr>
        <p:spPr bwMode="auto">
          <a:xfrm>
            <a:off x="614363" y="3656013"/>
            <a:ext cx="5827712" cy="946150"/>
          </a:xfrm>
          <a:prstGeom prst="rect">
            <a:avLst/>
          </a:prstGeom>
          <a:noFill/>
          <a:ln w="9525">
            <a:noFill/>
            <a:miter lim="800000"/>
            <a:headEnd/>
            <a:tailEnd/>
          </a:ln>
          <a:effectLst/>
        </p:spPr>
        <p:txBody>
          <a:bodyPr wrap="none" anchor="ctr">
            <a:spAutoFit/>
          </a:bodyPr>
          <a:lstStyle/>
          <a:p>
            <a:pPr algn="ctr"/>
            <a:r>
              <a:rPr lang="en-US" sz="2800"/>
              <a:t>Each successive ionization requires</a:t>
            </a:r>
          </a:p>
          <a:p>
            <a:pPr algn="ctr"/>
            <a:r>
              <a:rPr lang="en-US" sz="2800"/>
              <a:t>more energy than the previous one.</a:t>
            </a:r>
          </a:p>
        </p:txBody>
      </p:sp>
      <p:sp>
        <p:nvSpPr>
          <p:cNvPr id="648217" name="Rectangle 25"/>
          <p:cNvSpPr>
            <a:spLocks noChangeArrowheads="1"/>
          </p:cNvSpPr>
          <p:nvPr/>
        </p:nvSpPr>
        <p:spPr bwMode="auto">
          <a:xfrm>
            <a:off x="4492625" y="4756150"/>
            <a:ext cx="2025650" cy="519113"/>
          </a:xfrm>
          <a:prstGeom prst="rect">
            <a:avLst/>
          </a:prstGeom>
          <a:noFill/>
          <a:ln w="9525">
            <a:noFill/>
            <a:miter lim="800000"/>
            <a:headEnd/>
            <a:tailEnd/>
          </a:ln>
          <a:effectLst/>
        </p:spPr>
        <p:txBody>
          <a:bodyPr wrap="none" anchor="ctr">
            <a:spAutoFit/>
          </a:bodyPr>
          <a:lstStyle/>
          <a:p>
            <a:r>
              <a:rPr lang="en-US" sz="2800"/>
              <a:t>decreases. </a:t>
            </a:r>
          </a:p>
        </p:txBody>
      </p:sp>
      <p:sp>
        <p:nvSpPr>
          <p:cNvPr id="648218" name="Rectangle 26"/>
          <p:cNvSpPr>
            <a:spLocks noChangeArrowheads="1"/>
          </p:cNvSpPr>
          <p:nvPr/>
        </p:nvSpPr>
        <p:spPr bwMode="auto">
          <a:xfrm>
            <a:off x="4476750" y="5981700"/>
            <a:ext cx="1906588" cy="519113"/>
          </a:xfrm>
          <a:prstGeom prst="rect">
            <a:avLst/>
          </a:prstGeom>
          <a:noFill/>
          <a:ln w="9525">
            <a:noFill/>
            <a:miter lim="800000"/>
            <a:headEnd/>
            <a:tailEnd/>
          </a:ln>
          <a:effectLst/>
        </p:spPr>
        <p:txBody>
          <a:bodyPr wrap="none" anchor="ctr">
            <a:spAutoFit/>
          </a:bodyPr>
          <a:lstStyle/>
          <a:p>
            <a:r>
              <a:rPr lang="en-US" sz="2800"/>
              <a:t>increases. </a:t>
            </a:r>
          </a:p>
        </p:txBody>
      </p:sp>
      <p:sp>
        <p:nvSpPr>
          <p:cNvPr id="648219" name="Rectangle 27"/>
          <p:cNvSpPr>
            <a:spLocks noChangeArrowheads="1"/>
          </p:cNvSpPr>
          <p:nvPr/>
        </p:nvSpPr>
        <p:spPr bwMode="auto">
          <a:xfrm>
            <a:off x="1328738" y="5357813"/>
            <a:ext cx="4538662" cy="519112"/>
          </a:xfrm>
          <a:prstGeom prst="rect">
            <a:avLst/>
          </a:prstGeom>
          <a:noFill/>
          <a:ln w="9525">
            <a:noFill/>
            <a:miter lim="800000"/>
            <a:headEnd/>
            <a:tailEnd/>
          </a:ln>
          <a:effectLst/>
        </p:spPr>
        <p:txBody>
          <a:bodyPr anchor="ctr">
            <a:spAutoFit/>
          </a:bodyPr>
          <a:lstStyle/>
          <a:p>
            <a:r>
              <a:rPr lang="en-US" sz="2800"/>
              <a:t>(due to the </a:t>
            </a:r>
            <a:r>
              <a:rPr lang="en-US" sz="2800" i="1"/>
              <a:t>shielding effect</a:t>
            </a:r>
            <a:r>
              <a:rPr lang="en-US" sz="2800"/>
              <a:t>) </a:t>
            </a:r>
          </a:p>
        </p:txBody>
      </p:sp>
      <p:pic>
        <p:nvPicPr>
          <p:cNvPr id="648220" name="Picture 28" descr="j0241767[1]"/>
          <p:cNvPicPr>
            <a:picLocks noChangeAspect="1" noChangeArrowheads="1"/>
          </p:cNvPicPr>
          <p:nvPr/>
        </p:nvPicPr>
        <p:blipFill>
          <a:blip r:embed="rId3" cstate="print">
            <a:grayscl/>
          </a:blip>
          <a:srcRect/>
          <a:stretch>
            <a:fillRect/>
          </a:stretch>
        </p:blipFill>
        <p:spPr bwMode="auto">
          <a:xfrm>
            <a:off x="7102475" y="1917700"/>
            <a:ext cx="1187450" cy="1222375"/>
          </a:xfrm>
          <a:prstGeom prst="rect">
            <a:avLst/>
          </a:prstGeom>
          <a:noFill/>
        </p:spPr>
      </p:pic>
      <p:pic>
        <p:nvPicPr>
          <p:cNvPr id="648221" name="Picture 29" descr="j0333144[1]"/>
          <p:cNvPicPr>
            <a:picLocks noChangeAspect="1" noChangeArrowheads="1"/>
          </p:cNvPicPr>
          <p:nvPr/>
        </p:nvPicPr>
        <p:blipFill>
          <a:blip r:embed="rId4" cstate="print"/>
          <a:srcRect/>
          <a:stretch>
            <a:fillRect/>
          </a:stretch>
        </p:blipFill>
        <p:spPr bwMode="auto">
          <a:xfrm flipH="1">
            <a:off x="6823075" y="3300413"/>
            <a:ext cx="1831975" cy="1501775"/>
          </a:xfrm>
          <a:prstGeom prst="rect">
            <a:avLst/>
          </a:prstGeom>
          <a:noFill/>
        </p:spPr>
      </p:pic>
      <p:pic>
        <p:nvPicPr>
          <p:cNvPr id="648222" name="Picture 30" descr="j0277232[1]"/>
          <p:cNvPicPr>
            <a:picLocks noChangeAspect="1" noChangeArrowheads="1"/>
          </p:cNvPicPr>
          <p:nvPr/>
        </p:nvPicPr>
        <p:blipFill>
          <a:blip r:embed="rId5" cstate="print">
            <a:grayscl/>
          </a:blip>
          <a:srcRect/>
          <a:stretch>
            <a:fillRect/>
          </a:stretch>
        </p:blipFill>
        <p:spPr bwMode="auto">
          <a:xfrm>
            <a:off x="6894513" y="4973638"/>
            <a:ext cx="1825625" cy="1698625"/>
          </a:xfrm>
          <a:prstGeom prst="rect">
            <a:avLst/>
          </a:prstGeom>
          <a:noFill/>
        </p:spPr>
      </p:pic>
      <p:grpSp>
        <p:nvGrpSpPr>
          <p:cNvPr id="648223" name="Group 31"/>
          <p:cNvGrpSpPr>
            <a:grpSpLocks/>
          </p:cNvGrpSpPr>
          <p:nvPr/>
        </p:nvGrpSpPr>
        <p:grpSpPr bwMode="auto">
          <a:xfrm>
            <a:off x="7107238" y="920750"/>
            <a:ext cx="1028700" cy="966788"/>
            <a:chOff x="4477" y="580"/>
            <a:chExt cx="648" cy="609"/>
          </a:xfrm>
        </p:grpSpPr>
        <p:pic>
          <p:nvPicPr>
            <p:cNvPr id="648224" name="Picture 32" descr="j0241745[1]"/>
            <p:cNvPicPr>
              <a:picLocks noChangeAspect="1" noChangeArrowheads="1"/>
            </p:cNvPicPr>
            <p:nvPr/>
          </p:nvPicPr>
          <p:blipFill>
            <a:blip r:embed="rId6" cstate="print">
              <a:grayscl/>
            </a:blip>
            <a:srcRect/>
            <a:stretch>
              <a:fillRect/>
            </a:stretch>
          </p:blipFill>
          <p:spPr bwMode="auto">
            <a:xfrm>
              <a:off x="4553" y="580"/>
              <a:ext cx="572" cy="564"/>
            </a:xfrm>
            <a:prstGeom prst="rect">
              <a:avLst/>
            </a:prstGeom>
            <a:noFill/>
          </p:spPr>
        </p:pic>
        <p:sp>
          <p:nvSpPr>
            <p:cNvPr id="648225" name="Rectangle 33"/>
            <p:cNvSpPr>
              <a:spLocks noChangeArrowheads="1"/>
            </p:cNvSpPr>
            <p:nvPr/>
          </p:nvSpPr>
          <p:spPr bwMode="auto">
            <a:xfrm rot="-1105048">
              <a:off x="4477" y="1015"/>
              <a:ext cx="165" cy="174"/>
            </a:xfrm>
            <a:prstGeom prst="rect">
              <a:avLst/>
            </a:prstGeom>
            <a:solidFill>
              <a:schemeClr val="bg1"/>
            </a:solidFill>
            <a:ln w="9525">
              <a:solidFill>
                <a:schemeClr val="bg1"/>
              </a:solidFill>
              <a:miter lim="800000"/>
              <a:headEnd/>
              <a:tailEnd/>
            </a:ln>
            <a:effec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nodeType="clickEffect">
                                  <p:stCondLst>
                                    <p:cond delay="0"/>
                                  </p:stCondLst>
                                  <p:childTnLst>
                                    <p:set>
                                      <p:cBhvr>
                                        <p:cTn id="6" dur="1" fill="hold">
                                          <p:stCondLst>
                                            <p:cond delay="0"/>
                                          </p:stCondLst>
                                        </p:cTn>
                                        <p:tgtEl>
                                          <p:spTgt spid="648212"/>
                                        </p:tgtEl>
                                        <p:attrNameLst>
                                          <p:attrName>style.visibility</p:attrName>
                                        </p:attrNameLst>
                                      </p:cBhvr>
                                      <p:to>
                                        <p:strVal val="visible"/>
                                      </p:to>
                                    </p:set>
                                    <p:anim from="(-#ppt_w/2)" to="(#ppt_x)" calcmode="lin" valueType="num">
                                      <p:cBhvr>
                                        <p:cTn id="7" dur="600" fill="hold">
                                          <p:stCondLst>
                                            <p:cond delay="0"/>
                                          </p:stCondLst>
                                        </p:cTn>
                                        <p:tgtEl>
                                          <p:spTgt spid="648212"/>
                                        </p:tgtEl>
                                        <p:attrNameLst>
                                          <p:attrName>ppt_x</p:attrName>
                                        </p:attrNameLst>
                                      </p:cBhvr>
                                    </p:anim>
                                    <p:anim from="0" to="-1.0" calcmode="lin" valueType="num">
                                      <p:cBhvr>
                                        <p:cTn id="8" dur="200" decel="50000" autoRev="1" fill="hold">
                                          <p:stCondLst>
                                            <p:cond delay="600"/>
                                          </p:stCondLst>
                                        </p:cTn>
                                        <p:tgtEl>
                                          <p:spTgt spid="648212"/>
                                        </p:tgtEl>
                                        <p:attrNameLst>
                                          <p:attrName>xshear</p:attrName>
                                        </p:attrNameLst>
                                      </p:cBhvr>
                                    </p:anim>
                                    <p:animScale>
                                      <p:cBhvr>
                                        <p:cTn id="9" dur="200" decel="100000" autoRev="1" fill="hold">
                                          <p:stCondLst>
                                            <p:cond delay="600"/>
                                          </p:stCondLst>
                                        </p:cTn>
                                        <p:tgtEl>
                                          <p:spTgt spid="648212"/>
                                        </p:tgtEl>
                                      </p:cBhvr>
                                      <p:from x="100000" y="100000"/>
                                      <p:to x="80000" y="100000"/>
                                    </p:animScale>
                                    <p:anim by="(#ppt_h/3+#ppt_w*0.1)" calcmode="lin" valueType="num">
                                      <p:cBhvr additive="sum">
                                        <p:cTn id="10" dur="200" decel="100000" autoRev="1" fill="hold">
                                          <p:stCondLst>
                                            <p:cond delay="600"/>
                                          </p:stCondLst>
                                        </p:cTn>
                                        <p:tgtEl>
                                          <p:spTgt spid="648212"/>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29" presetClass="entr" presetSubtype="0" fill="hold" grpId="0" nodeType="clickEffect">
                                  <p:stCondLst>
                                    <p:cond delay="0"/>
                                  </p:stCondLst>
                                  <p:childTnLst>
                                    <p:set>
                                      <p:cBhvr>
                                        <p:cTn id="14" dur="1" fill="hold">
                                          <p:stCondLst>
                                            <p:cond delay="0"/>
                                          </p:stCondLst>
                                        </p:cTn>
                                        <p:tgtEl>
                                          <p:spTgt spid="648209"/>
                                        </p:tgtEl>
                                        <p:attrNameLst>
                                          <p:attrName>style.visibility</p:attrName>
                                        </p:attrNameLst>
                                      </p:cBhvr>
                                      <p:to>
                                        <p:strVal val="visible"/>
                                      </p:to>
                                    </p:set>
                                    <p:anim calcmode="lin" valueType="num">
                                      <p:cBhvr>
                                        <p:cTn id="15" dur="1000" fill="hold"/>
                                        <p:tgtEl>
                                          <p:spTgt spid="648209"/>
                                        </p:tgtEl>
                                        <p:attrNameLst>
                                          <p:attrName>ppt_x</p:attrName>
                                        </p:attrNameLst>
                                      </p:cBhvr>
                                      <p:tavLst>
                                        <p:tav tm="0">
                                          <p:val>
                                            <p:strVal val="#ppt_x-.2"/>
                                          </p:val>
                                        </p:tav>
                                        <p:tav tm="100000">
                                          <p:val>
                                            <p:strVal val="#ppt_x"/>
                                          </p:val>
                                        </p:tav>
                                      </p:tavLst>
                                    </p:anim>
                                    <p:anim calcmode="lin" valueType="num">
                                      <p:cBhvr>
                                        <p:cTn id="16" dur="1000" fill="hold"/>
                                        <p:tgtEl>
                                          <p:spTgt spid="648209"/>
                                        </p:tgtEl>
                                        <p:attrNameLst>
                                          <p:attrName>ppt_y</p:attrName>
                                        </p:attrNameLst>
                                      </p:cBhvr>
                                      <p:tavLst>
                                        <p:tav tm="0">
                                          <p:val>
                                            <p:strVal val="#ppt_y"/>
                                          </p:val>
                                        </p:tav>
                                        <p:tav tm="100000">
                                          <p:val>
                                            <p:strVal val="#ppt_y"/>
                                          </p:val>
                                        </p:tav>
                                      </p:tavLst>
                                    </p:anim>
                                    <p:animEffect transition="in" filter="wipe(right)" prLst="gradientSize: 0.1">
                                      <p:cBhvr>
                                        <p:cTn id="17" dur="1000"/>
                                        <p:tgtEl>
                                          <p:spTgt spid="648209"/>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nodeType="clickEffect">
                                  <p:stCondLst>
                                    <p:cond delay="0"/>
                                  </p:stCondLst>
                                  <p:childTnLst>
                                    <p:set>
                                      <p:cBhvr>
                                        <p:cTn id="21" dur="1" fill="hold">
                                          <p:stCondLst>
                                            <p:cond delay="0"/>
                                          </p:stCondLst>
                                        </p:cTn>
                                        <p:tgtEl>
                                          <p:spTgt spid="648197"/>
                                        </p:tgtEl>
                                        <p:attrNameLst>
                                          <p:attrName>style.visibility</p:attrName>
                                        </p:attrNameLst>
                                      </p:cBhvr>
                                      <p:to>
                                        <p:strVal val="visible"/>
                                      </p:to>
                                    </p:set>
                                    <p:animEffect transition="in" filter="fade">
                                      <p:cBhvr>
                                        <p:cTn id="22" dur="1000"/>
                                        <p:tgtEl>
                                          <p:spTgt spid="648197"/>
                                        </p:tgtEl>
                                      </p:cBhvr>
                                    </p:animEffect>
                                    <p:anim calcmode="lin" valueType="num">
                                      <p:cBhvr>
                                        <p:cTn id="23" dur="1000" fill="hold"/>
                                        <p:tgtEl>
                                          <p:spTgt spid="648197"/>
                                        </p:tgtEl>
                                        <p:attrNameLst>
                                          <p:attrName>ppt_x</p:attrName>
                                        </p:attrNameLst>
                                      </p:cBhvr>
                                      <p:tavLst>
                                        <p:tav tm="0">
                                          <p:val>
                                            <p:strVal val="#ppt_x"/>
                                          </p:val>
                                        </p:tav>
                                        <p:tav tm="100000">
                                          <p:val>
                                            <p:strVal val="#ppt_x"/>
                                          </p:val>
                                        </p:tav>
                                      </p:tavLst>
                                    </p:anim>
                                    <p:anim calcmode="lin" valueType="num">
                                      <p:cBhvr>
                                        <p:cTn id="24" dur="1000" fill="hold"/>
                                        <p:tgtEl>
                                          <p:spTgt spid="64819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9" presetClass="entr" presetSubtype="0" fill="hold" grpId="0" nodeType="clickEffect">
                                  <p:stCondLst>
                                    <p:cond delay="0"/>
                                  </p:stCondLst>
                                  <p:childTnLst>
                                    <p:set>
                                      <p:cBhvr>
                                        <p:cTn id="28" dur="1" fill="hold">
                                          <p:stCondLst>
                                            <p:cond delay="0"/>
                                          </p:stCondLst>
                                        </p:cTn>
                                        <p:tgtEl>
                                          <p:spTgt spid="648210"/>
                                        </p:tgtEl>
                                        <p:attrNameLst>
                                          <p:attrName>style.visibility</p:attrName>
                                        </p:attrNameLst>
                                      </p:cBhvr>
                                      <p:to>
                                        <p:strVal val="visible"/>
                                      </p:to>
                                    </p:set>
                                    <p:anim calcmode="lin" valueType="num">
                                      <p:cBhvr>
                                        <p:cTn id="29" dur="1000" fill="hold"/>
                                        <p:tgtEl>
                                          <p:spTgt spid="648210"/>
                                        </p:tgtEl>
                                        <p:attrNameLst>
                                          <p:attrName>ppt_x</p:attrName>
                                        </p:attrNameLst>
                                      </p:cBhvr>
                                      <p:tavLst>
                                        <p:tav tm="0">
                                          <p:val>
                                            <p:strVal val="#ppt_x-.2"/>
                                          </p:val>
                                        </p:tav>
                                        <p:tav tm="100000">
                                          <p:val>
                                            <p:strVal val="#ppt_x"/>
                                          </p:val>
                                        </p:tav>
                                      </p:tavLst>
                                    </p:anim>
                                    <p:anim calcmode="lin" valueType="num">
                                      <p:cBhvr>
                                        <p:cTn id="30" dur="1000" fill="hold"/>
                                        <p:tgtEl>
                                          <p:spTgt spid="648210"/>
                                        </p:tgtEl>
                                        <p:attrNameLst>
                                          <p:attrName>ppt_y</p:attrName>
                                        </p:attrNameLst>
                                      </p:cBhvr>
                                      <p:tavLst>
                                        <p:tav tm="0">
                                          <p:val>
                                            <p:strVal val="#ppt_y"/>
                                          </p:val>
                                        </p:tav>
                                        <p:tav tm="100000">
                                          <p:val>
                                            <p:strVal val="#ppt_y"/>
                                          </p:val>
                                        </p:tav>
                                      </p:tavLst>
                                    </p:anim>
                                    <p:animEffect transition="in" filter="wipe(right)" prLst="gradientSize: 0.1">
                                      <p:cBhvr>
                                        <p:cTn id="31" dur="1000"/>
                                        <p:tgtEl>
                                          <p:spTgt spid="648210"/>
                                        </p:tgtEl>
                                      </p:cBhvr>
                                    </p:animEffect>
                                  </p:childTnLst>
                                </p:cTn>
                              </p:par>
                            </p:childTnLst>
                          </p:cTn>
                        </p:par>
                      </p:childTnLst>
                    </p:cTn>
                  </p:par>
                  <p:par>
                    <p:cTn id="32" fill="hold">
                      <p:stCondLst>
                        <p:cond delay="indefinite"/>
                      </p:stCondLst>
                      <p:childTnLst>
                        <p:par>
                          <p:cTn id="33" fill="hold">
                            <p:stCondLst>
                              <p:cond delay="0"/>
                            </p:stCondLst>
                            <p:childTnLst>
                              <p:par>
                                <p:cTn id="34" presetID="47" presetClass="entr" presetSubtype="0" fill="hold" nodeType="clickEffect">
                                  <p:stCondLst>
                                    <p:cond delay="0"/>
                                  </p:stCondLst>
                                  <p:childTnLst>
                                    <p:set>
                                      <p:cBhvr>
                                        <p:cTn id="35" dur="1" fill="hold">
                                          <p:stCondLst>
                                            <p:cond delay="0"/>
                                          </p:stCondLst>
                                        </p:cTn>
                                        <p:tgtEl>
                                          <p:spTgt spid="648200"/>
                                        </p:tgtEl>
                                        <p:attrNameLst>
                                          <p:attrName>style.visibility</p:attrName>
                                        </p:attrNameLst>
                                      </p:cBhvr>
                                      <p:to>
                                        <p:strVal val="visible"/>
                                      </p:to>
                                    </p:set>
                                    <p:animEffect transition="in" filter="fade">
                                      <p:cBhvr>
                                        <p:cTn id="36" dur="1000"/>
                                        <p:tgtEl>
                                          <p:spTgt spid="648200"/>
                                        </p:tgtEl>
                                      </p:cBhvr>
                                    </p:animEffect>
                                    <p:anim calcmode="lin" valueType="num">
                                      <p:cBhvr>
                                        <p:cTn id="37" dur="1000" fill="hold"/>
                                        <p:tgtEl>
                                          <p:spTgt spid="648200"/>
                                        </p:tgtEl>
                                        <p:attrNameLst>
                                          <p:attrName>ppt_x</p:attrName>
                                        </p:attrNameLst>
                                      </p:cBhvr>
                                      <p:tavLst>
                                        <p:tav tm="0">
                                          <p:val>
                                            <p:strVal val="#ppt_x"/>
                                          </p:val>
                                        </p:tav>
                                        <p:tav tm="100000">
                                          <p:val>
                                            <p:strVal val="#ppt_x"/>
                                          </p:val>
                                        </p:tav>
                                      </p:tavLst>
                                    </p:anim>
                                    <p:anim calcmode="lin" valueType="num">
                                      <p:cBhvr>
                                        <p:cTn id="38" dur="1000" fill="hold"/>
                                        <p:tgtEl>
                                          <p:spTgt spid="648200"/>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9" presetClass="entr" presetSubtype="0" fill="hold" grpId="0" nodeType="clickEffect">
                                  <p:stCondLst>
                                    <p:cond delay="0"/>
                                  </p:stCondLst>
                                  <p:childTnLst>
                                    <p:set>
                                      <p:cBhvr>
                                        <p:cTn id="42" dur="1" fill="hold">
                                          <p:stCondLst>
                                            <p:cond delay="0"/>
                                          </p:stCondLst>
                                        </p:cTn>
                                        <p:tgtEl>
                                          <p:spTgt spid="648211"/>
                                        </p:tgtEl>
                                        <p:attrNameLst>
                                          <p:attrName>style.visibility</p:attrName>
                                        </p:attrNameLst>
                                      </p:cBhvr>
                                      <p:to>
                                        <p:strVal val="visible"/>
                                      </p:to>
                                    </p:set>
                                    <p:anim calcmode="lin" valueType="num">
                                      <p:cBhvr>
                                        <p:cTn id="43" dur="1000" fill="hold"/>
                                        <p:tgtEl>
                                          <p:spTgt spid="648211"/>
                                        </p:tgtEl>
                                        <p:attrNameLst>
                                          <p:attrName>ppt_x</p:attrName>
                                        </p:attrNameLst>
                                      </p:cBhvr>
                                      <p:tavLst>
                                        <p:tav tm="0">
                                          <p:val>
                                            <p:strVal val="#ppt_x-.2"/>
                                          </p:val>
                                        </p:tav>
                                        <p:tav tm="100000">
                                          <p:val>
                                            <p:strVal val="#ppt_x"/>
                                          </p:val>
                                        </p:tav>
                                      </p:tavLst>
                                    </p:anim>
                                    <p:anim calcmode="lin" valueType="num">
                                      <p:cBhvr>
                                        <p:cTn id="44" dur="1000" fill="hold"/>
                                        <p:tgtEl>
                                          <p:spTgt spid="648211"/>
                                        </p:tgtEl>
                                        <p:attrNameLst>
                                          <p:attrName>ppt_y</p:attrName>
                                        </p:attrNameLst>
                                      </p:cBhvr>
                                      <p:tavLst>
                                        <p:tav tm="0">
                                          <p:val>
                                            <p:strVal val="#ppt_y"/>
                                          </p:val>
                                        </p:tav>
                                        <p:tav tm="100000">
                                          <p:val>
                                            <p:strVal val="#ppt_y"/>
                                          </p:val>
                                        </p:tav>
                                      </p:tavLst>
                                    </p:anim>
                                    <p:animEffect transition="in" filter="wipe(right)" prLst="gradientSize: 0.1">
                                      <p:cBhvr>
                                        <p:cTn id="45" dur="1000"/>
                                        <p:tgtEl>
                                          <p:spTgt spid="648211"/>
                                        </p:tgtEl>
                                      </p:cBhvr>
                                    </p:animEffect>
                                  </p:childTnLst>
                                </p:cTn>
                              </p:par>
                            </p:childTnLst>
                          </p:cTn>
                        </p:par>
                      </p:childTnLst>
                    </p:cTn>
                  </p:par>
                  <p:par>
                    <p:cTn id="46" fill="hold">
                      <p:stCondLst>
                        <p:cond delay="indefinite"/>
                      </p:stCondLst>
                      <p:childTnLst>
                        <p:par>
                          <p:cTn id="47" fill="hold">
                            <p:stCondLst>
                              <p:cond delay="0"/>
                            </p:stCondLst>
                            <p:childTnLst>
                              <p:par>
                                <p:cTn id="48" presetID="27" presetClass="entr" presetSubtype="0" fill="hold" grpId="0" nodeType="clickEffect">
                                  <p:stCondLst>
                                    <p:cond delay="0"/>
                                  </p:stCondLst>
                                  <p:iterate type="lt">
                                    <p:tmPct val="50000"/>
                                  </p:iterate>
                                  <p:childTnLst>
                                    <p:set>
                                      <p:cBhvr>
                                        <p:cTn id="49" dur="1" fill="hold">
                                          <p:stCondLst>
                                            <p:cond delay="0"/>
                                          </p:stCondLst>
                                        </p:cTn>
                                        <p:tgtEl>
                                          <p:spTgt spid="648216"/>
                                        </p:tgtEl>
                                        <p:attrNameLst>
                                          <p:attrName>style.visibility</p:attrName>
                                        </p:attrNameLst>
                                      </p:cBhvr>
                                      <p:to>
                                        <p:strVal val="visible"/>
                                      </p:to>
                                    </p:set>
                                    <p:anim calcmode="discrete" valueType="clr">
                                      <p:cBhvr override="childStyle">
                                        <p:cTn id="50" dur="80"/>
                                        <p:tgtEl>
                                          <p:spTgt spid="648216"/>
                                        </p:tgtEl>
                                        <p:attrNameLst>
                                          <p:attrName>style.color</p:attrName>
                                        </p:attrNameLst>
                                      </p:cBhvr>
                                      <p:tavLst>
                                        <p:tav tm="0">
                                          <p:val>
                                            <p:clrVal>
                                              <a:schemeClr val="accent2"/>
                                            </p:clrVal>
                                          </p:val>
                                        </p:tav>
                                        <p:tav tm="50000">
                                          <p:val>
                                            <p:clrVal>
                                              <a:schemeClr val="hlink"/>
                                            </p:clrVal>
                                          </p:val>
                                        </p:tav>
                                      </p:tavLst>
                                    </p:anim>
                                    <p:anim calcmode="discrete" valueType="clr">
                                      <p:cBhvr>
                                        <p:cTn id="51" dur="80"/>
                                        <p:tgtEl>
                                          <p:spTgt spid="648216"/>
                                        </p:tgtEl>
                                        <p:attrNameLst>
                                          <p:attrName>fillcolor</p:attrName>
                                        </p:attrNameLst>
                                      </p:cBhvr>
                                      <p:tavLst>
                                        <p:tav tm="0">
                                          <p:val>
                                            <p:clrVal>
                                              <a:schemeClr val="accent2"/>
                                            </p:clrVal>
                                          </p:val>
                                        </p:tav>
                                        <p:tav tm="50000">
                                          <p:val>
                                            <p:clrVal>
                                              <a:schemeClr val="hlink"/>
                                            </p:clrVal>
                                          </p:val>
                                        </p:tav>
                                      </p:tavLst>
                                    </p:anim>
                                    <p:set>
                                      <p:cBhvr>
                                        <p:cTn id="52" dur="80"/>
                                        <p:tgtEl>
                                          <p:spTgt spid="648216"/>
                                        </p:tgtEl>
                                        <p:attrNameLst>
                                          <p:attrName>fill.type</p:attrName>
                                        </p:attrNameLst>
                                      </p:cBhvr>
                                      <p:to>
                                        <p:strVal val="solid"/>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648223"/>
                                        </p:tgtEl>
                                        <p:attrNameLst>
                                          <p:attrName>style.visibility</p:attrName>
                                        </p:attrNameLst>
                                      </p:cBhvr>
                                      <p:to>
                                        <p:strVal val="visible"/>
                                      </p:to>
                                    </p:set>
                                    <p:animEffect transition="in" filter="fade">
                                      <p:cBhvr>
                                        <p:cTn id="57" dur="2000"/>
                                        <p:tgtEl>
                                          <p:spTgt spid="64822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648220"/>
                                        </p:tgtEl>
                                        <p:attrNameLst>
                                          <p:attrName>style.visibility</p:attrName>
                                        </p:attrNameLst>
                                      </p:cBhvr>
                                      <p:to>
                                        <p:strVal val="visible"/>
                                      </p:to>
                                    </p:set>
                                    <p:animEffect transition="in" filter="fade">
                                      <p:cBhvr>
                                        <p:cTn id="62" dur="2000"/>
                                        <p:tgtEl>
                                          <p:spTgt spid="648220"/>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648221"/>
                                        </p:tgtEl>
                                        <p:attrNameLst>
                                          <p:attrName>style.visibility</p:attrName>
                                        </p:attrNameLst>
                                      </p:cBhvr>
                                      <p:to>
                                        <p:strVal val="visible"/>
                                      </p:to>
                                    </p:set>
                                    <p:animEffect transition="in" filter="fade">
                                      <p:cBhvr>
                                        <p:cTn id="67" dur="2000"/>
                                        <p:tgtEl>
                                          <p:spTgt spid="64822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648206"/>
                                        </p:tgtEl>
                                        <p:attrNameLst>
                                          <p:attrName>style.visibility</p:attrName>
                                        </p:attrNameLst>
                                      </p:cBhvr>
                                      <p:to>
                                        <p:strVal val="visible"/>
                                      </p:to>
                                    </p:set>
                                    <p:animEffect transition="in" filter="wipe(left)">
                                      <p:cBhvr>
                                        <p:cTn id="72" dur="2000"/>
                                        <p:tgtEl>
                                          <p:spTgt spid="648206"/>
                                        </p:tgtEl>
                                      </p:cBhvr>
                                    </p:animEffect>
                                  </p:childTnLst>
                                </p:cTn>
                              </p:par>
                            </p:childTnLst>
                          </p:cTn>
                        </p:par>
                      </p:childTnLst>
                    </p:cTn>
                  </p:par>
                  <p:par>
                    <p:cTn id="73" fill="hold">
                      <p:stCondLst>
                        <p:cond delay="indefinite"/>
                      </p:stCondLst>
                      <p:childTnLst>
                        <p:par>
                          <p:cTn id="74" fill="hold">
                            <p:stCondLst>
                              <p:cond delay="0"/>
                            </p:stCondLst>
                            <p:childTnLst>
                              <p:par>
                                <p:cTn id="75" presetID="29" presetClass="entr" presetSubtype="0" fill="hold" grpId="0" nodeType="clickEffect">
                                  <p:stCondLst>
                                    <p:cond delay="0"/>
                                  </p:stCondLst>
                                  <p:childTnLst>
                                    <p:set>
                                      <p:cBhvr>
                                        <p:cTn id="76" dur="1" fill="hold">
                                          <p:stCondLst>
                                            <p:cond delay="0"/>
                                          </p:stCondLst>
                                        </p:cTn>
                                        <p:tgtEl>
                                          <p:spTgt spid="648217"/>
                                        </p:tgtEl>
                                        <p:attrNameLst>
                                          <p:attrName>style.visibility</p:attrName>
                                        </p:attrNameLst>
                                      </p:cBhvr>
                                      <p:to>
                                        <p:strVal val="visible"/>
                                      </p:to>
                                    </p:set>
                                    <p:anim calcmode="lin" valueType="num">
                                      <p:cBhvr>
                                        <p:cTn id="77" dur="1000" fill="hold"/>
                                        <p:tgtEl>
                                          <p:spTgt spid="648217"/>
                                        </p:tgtEl>
                                        <p:attrNameLst>
                                          <p:attrName>ppt_x</p:attrName>
                                        </p:attrNameLst>
                                      </p:cBhvr>
                                      <p:tavLst>
                                        <p:tav tm="0">
                                          <p:val>
                                            <p:strVal val="#ppt_x-.2"/>
                                          </p:val>
                                        </p:tav>
                                        <p:tav tm="100000">
                                          <p:val>
                                            <p:strVal val="#ppt_x"/>
                                          </p:val>
                                        </p:tav>
                                      </p:tavLst>
                                    </p:anim>
                                    <p:anim calcmode="lin" valueType="num">
                                      <p:cBhvr>
                                        <p:cTn id="78" dur="1000" fill="hold"/>
                                        <p:tgtEl>
                                          <p:spTgt spid="648217"/>
                                        </p:tgtEl>
                                        <p:attrNameLst>
                                          <p:attrName>ppt_y</p:attrName>
                                        </p:attrNameLst>
                                      </p:cBhvr>
                                      <p:tavLst>
                                        <p:tav tm="0">
                                          <p:val>
                                            <p:strVal val="#ppt_y"/>
                                          </p:val>
                                        </p:tav>
                                        <p:tav tm="100000">
                                          <p:val>
                                            <p:strVal val="#ppt_y"/>
                                          </p:val>
                                        </p:tav>
                                      </p:tavLst>
                                    </p:anim>
                                    <p:animEffect transition="in" filter="wipe(right)" prLst="gradientSize: 0.1">
                                      <p:cBhvr>
                                        <p:cTn id="79" dur="1000"/>
                                        <p:tgtEl>
                                          <p:spTgt spid="648217"/>
                                        </p:tgtEl>
                                      </p:cBhvr>
                                    </p:animEffect>
                                  </p:childTnLst>
                                </p:cTn>
                              </p:par>
                            </p:childTnLst>
                          </p:cTn>
                        </p:par>
                      </p:childTnLst>
                    </p:cTn>
                  </p:par>
                  <p:par>
                    <p:cTn id="80" fill="hold">
                      <p:stCondLst>
                        <p:cond delay="indefinite"/>
                      </p:stCondLst>
                      <p:childTnLst>
                        <p:par>
                          <p:cTn id="81" fill="hold">
                            <p:stCondLst>
                              <p:cond delay="0"/>
                            </p:stCondLst>
                            <p:childTnLst>
                              <p:par>
                                <p:cTn id="82" presetID="38" presetClass="entr" presetSubtype="0" accel="50000" fill="hold" grpId="0" nodeType="clickEffect">
                                  <p:stCondLst>
                                    <p:cond delay="0"/>
                                  </p:stCondLst>
                                  <p:iterate type="lt">
                                    <p:tmPct val="50000"/>
                                  </p:iterate>
                                  <p:childTnLst>
                                    <p:set>
                                      <p:cBhvr>
                                        <p:cTn id="83" dur="1" fill="hold">
                                          <p:stCondLst>
                                            <p:cond delay="0"/>
                                          </p:stCondLst>
                                        </p:cTn>
                                        <p:tgtEl>
                                          <p:spTgt spid="648219"/>
                                        </p:tgtEl>
                                        <p:attrNameLst>
                                          <p:attrName>style.visibility</p:attrName>
                                        </p:attrNameLst>
                                      </p:cBhvr>
                                      <p:to>
                                        <p:strVal val="visible"/>
                                      </p:to>
                                    </p:set>
                                    <p:set>
                                      <p:cBhvr>
                                        <p:cTn id="84" dur="455" fill="hold">
                                          <p:stCondLst>
                                            <p:cond delay="0"/>
                                          </p:stCondLst>
                                        </p:cTn>
                                        <p:tgtEl>
                                          <p:spTgt spid="648219"/>
                                        </p:tgtEl>
                                        <p:attrNameLst>
                                          <p:attrName>style.rotation</p:attrName>
                                        </p:attrNameLst>
                                      </p:cBhvr>
                                      <p:to>
                                        <p:strVal val="-45.0"/>
                                      </p:to>
                                    </p:set>
                                    <p:anim calcmode="lin" valueType="num">
                                      <p:cBhvr>
                                        <p:cTn id="85" dur="455" fill="hold">
                                          <p:stCondLst>
                                            <p:cond delay="455"/>
                                          </p:stCondLst>
                                        </p:cTn>
                                        <p:tgtEl>
                                          <p:spTgt spid="648219"/>
                                        </p:tgtEl>
                                        <p:attrNameLst>
                                          <p:attrName>style.rotation</p:attrName>
                                        </p:attrNameLst>
                                      </p:cBhvr>
                                      <p:tavLst>
                                        <p:tav tm="0">
                                          <p:val>
                                            <p:fltVal val="-45"/>
                                          </p:val>
                                        </p:tav>
                                        <p:tav tm="69900">
                                          <p:val>
                                            <p:fltVal val="45"/>
                                          </p:val>
                                        </p:tav>
                                        <p:tav tm="100000">
                                          <p:val>
                                            <p:fltVal val="0"/>
                                          </p:val>
                                        </p:tav>
                                      </p:tavLst>
                                    </p:anim>
                                    <p:anim calcmode="lin" valueType="num">
                                      <p:cBhvr>
                                        <p:cTn id="86" dur="455" fill="hold">
                                          <p:stCondLst>
                                            <p:cond delay="0"/>
                                          </p:stCondLst>
                                        </p:cTn>
                                        <p:tgtEl>
                                          <p:spTgt spid="648219"/>
                                        </p:tgtEl>
                                        <p:attrNameLst>
                                          <p:attrName>ppt_y</p:attrName>
                                        </p:attrNameLst>
                                      </p:cBhvr>
                                      <p:tavLst>
                                        <p:tav tm="0">
                                          <p:val>
                                            <p:strVal val="#ppt_y-1"/>
                                          </p:val>
                                        </p:tav>
                                        <p:tav tm="100000">
                                          <p:val>
                                            <p:strVal val="#ppt_y-(0.354*#ppt_w-0.172*#ppt_h)"/>
                                          </p:val>
                                        </p:tav>
                                      </p:tavLst>
                                    </p:anim>
                                    <p:anim calcmode="lin" valueType="num">
                                      <p:cBhvr>
                                        <p:cTn id="87" dur="156" decel="50000" autoRev="1" fill="hold">
                                          <p:stCondLst>
                                            <p:cond delay="455"/>
                                          </p:stCondLst>
                                        </p:cTn>
                                        <p:tgtEl>
                                          <p:spTgt spid="648219"/>
                                        </p:tgtEl>
                                        <p:attrNameLst>
                                          <p:attrName>ppt_y</p:attrName>
                                        </p:attrNameLst>
                                      </p:cBhvr>
                                      <p:tavLst>
                                        <p:tav tm="0">
                                          <p:val>
                                            <p:strVal val="#ppt_y-(0.354*#ppt_w-0.172*#ppt_h)"/>
                                          </p:val>
                                        </p:tav>
                                        <p:tav tm="100000">
                                          <p:val>
                                            <p:strVal val="#ppt_y-(0.354*#ppt_w-0.172*#ppt_h)-#ppt_h/2"/>
                                          </p:val>
                                        </p:tav>
                                      </p:tavLst>
                                    </p:anim>
                                    <p:anim calcmode="lin" valueType="num">
                                      <p:cBhvr>
                                        <p:cTn id="88" dur="136" fill="hold">
                                          <p:stCondLst>
                                            <p:cond delay="864"/>
                                          </p:stCondLst>
                                        </p:cTn>
                                        <p:tgtEl>
                                          <p:spTgt spid="648219"/>
                                        </p:tgtEl>
                                        <p:attrNameLst>
                                          <p:attrName>ppt_y</p:attrName>
                                        </p:attrNameLst>
                                      </p:cBhvr>
                                      <p:tavLst>
                                        <p:tav tm="0">
                                          <p:val>
                                            <p:strVal val="#ppt_y-(0.354*#ppt_w-0.172*#ppt_h)"/>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648203"/>
                                        </p:tgtEl>
                                        <p:attrNameLst>
                                          <p:attrName>style.visibility</p:attrName>
                                        </p:attrNameLst>
                                      </p:cBhvr>
                                      <p:to>
                                        <p:strVal val="visible"/>
                                      </p:to>
                                    </p:set>
                                    <p:animEffect transition="in" filter="wipe(left)">
                                      <p:cBhvr>
                                        <p:cTn id="93" dur="2000"/>
                                        <p:tgtEl>
                                          <p:spTgt spid="648203"/>
                                        </p:tgtEl>
                                      </p:cBhvr>
                                    </p:animEffect>
                                  </p:childTnLst>
                                </p:cTn>
                              </p:par>
                            </p:childTnLst>
                          </p:cTn>
                        </p:par>
                      </p:childTnLst>
                    </p:cTn>
                  </p:par>
                  <p:par>
                    <p:cTn id="94" fill="hold">
                      <p:stCondLst>
                        <p:cond delay="indefinite"/>
                      </p:stCondLst>
                      <p:childTnLst>
                        <p:par>
                          <p:cTn id="95" fill="hold">
                            <p:stCondLst>
                              <p:cond delay="0"/>
                            </p:stCondLst>
                            <p:childTnLst>
                              <p:par>
                                <p:cTn id="96" presetID="29" presetClass="entr" presetSubtype="0" fill="hold" grpId="0" nodeType="clickEffect">
                                  <p:stCondLst>
                                    <p:cond delay="0"/>
                                  </p:stCondLst>
                                  <p:childTnLst>
                                    <p:set>
                                      <p:cBhvr>
                                        <p:cTn id="97" dur="1" fill="hold">
                                          <p:stCondLst>
                                            <p:cond delay="0"/>
                                          </p:stCondLst>
                                        </p:cTn>
                                        <p:tgtEl>
                                          <p:spTgt spid="648218"/>
                                        </p:tgtEl>
                                        <p:attrNameLst>
                                          <p:attrName>style.visibility</p:attrName>
                                        </p:attrNameLst>
                                      </p:cBhvr>
                                      <p:to>
                                        <p:strVal val="visible"/>
                                      </p:to>
                                    </p:set>
                                    <p:anim calcmode="lin" valueType="num">
                                      <p:cBhvr>
                                        <p:cTn id="98" dur="1000" fill="hold"/>
                                        <p:tgtEl>
                                          <p:spTgt spid="648218"/>
                                        </p:tgtEl>
                                        <p:attrNameLst>
                                          <p:attrName>ppt_x</p:attrName>
                                        </p:attrNameLst>
                                      </p:cBhvr>
                                      <p:tavLst>
                                        <p:tav tm="0">
                                          <p:val>
                                            <p:strVal val="#ppt_x-.2"/>
                                          </p:val>
                                        </p:tav>
                                        <p:tav tm="100000">
                                          <p:val>
                                            <p:strVal val="#ppt_x"/>
                                          </p:val>
                                        </p:tav>
                                      </p:tavLst>
                                    </p:anim>
                                    <p:anim calcmode="lin" valueType="num">
                                      <p:cBhvr>
                                        <p:cTn id="99" dur="1000" fill="hold"/>
                                        <p:tgtEl>
                                          <p:spTgt spid="648218"/>
                                        </p:tgtEl>
                                        <p:attrNameLst>
                                          <p:attrName>ppt_y</p:attrName>
                                        </p:attrNameLst>
                                      </p:cBhvr>
                                      <p:tavLst>
                                        <p:tav tm="0">
                                          <p:val>
                                            <p:strVal val="#ppt_y"/>
                                          </p:val>
                                        </p:tav>
                                        <p:tav tm="100000">
                                          <p:val>
                                            <p:strVal val="#ppt_y"/>
                                          </p:val>
                                        </p:tav>
                                      </p:tavLst>
                                    </p:anim>
                                    <p:animEffect transition="in" filter="wipe(right)" prLst="gradientSize: 0.1">
                                      <p:cBhvr>
                                        <p:cTn id="100" dur="1000"/>
                                        <p:tgtEl>
                                          <p:spTgt spid="648218"/>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nodeType="clickEffect">
                                  <p:stCondLst>
                                    <p:cond delay="0"/>
                                  </p:stCondLst>
                                  <p:childTnLst>
                                    <p:set>
                                      <p:cBhvr>
                                        <p:cTn id="104" dur="1" fill="hold">
                                          <p:stCondLst>
                                            <p:cond delay="0"/>
                                          </p:stCondLst>
                                        </p:cTn>
                                        <p:tgtEl>
                                          <p:spTgt spid="648222"/>
                                        </p:tgtEl>
                                        <p:attrNameLst>
                                          <p:attrName>style.visibility</p:attrName>
                                        </p:attrNameLst>
                                      </p:cBhvr>
                                      <p:to>
                                        <p:strVal val="visible"/>
                                      </p:to>
                                    </p:set>
                                    <p:animEffect transition="in" filter="fade">
                                      <p:cBhvr>
                                        <p:cTn id="105" dur="2000"/>
                                        <p:tgtEl>
                                          <p:spTgt spid="648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8209" grpId="0"/>
      <p:bldP spid="648210" grpId="0"/>
      <p:bldP spid="648211" grpId="0"/>
      <p:bldP spid="648216" grpId="0"/>
      <p:bldP spid="648217" grpId="0"/>
      <p:bldP spid="648218" grpId="0"/>
      <p:bldP spid="648219"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p:txBody>
          <a:bodyPr/>
          <a:lstStyle/>
          <a:p>
            <a:r>
              <a:rPr lang="en-US"/>
              <a:t>Multiple Ionization Energies</a:t>
            </a:r>
          </a:p>
        </p:txBody>
      </p:sp>
      <p:sp>
        <p:nvSpPr>
          <p:cNvPr id="364547" name="Oval 3"/>
          <p:cNvSpPr>
            <a:spLocks noChangeArrowheads="1"/>
          </p:cNvSpPr>
          <p:nvPr/>
        </p:nvSpPr>
        <p:spPr bwMode="auto">
          <a:xfrm>
            <a:off x="609600" y="2293938"/>
            <a:ext cx="2057400" cy="2057400"/>
          </a:xfrm>
          <a:prstGeom prst="ellipse">
            <a:avLst/>
          </a:prstGeom>
          <a:gradFill rotWithShape="1">
            <a:gsLst>
              <a:gs pos="0">
                <a:schemeClr val="accent2"/>
              </a:gs>
              <a:gs pos="100000">
                <a:srgbClr val="9D9DDF"/>
              </a:gs>
            </a:gsLst>
            <a:lin ang="2700000" scaled="1"/>
          </a:gradFill>
          <a:ln w="9525">
            <a:noFill/>
            <a:round/>
            <a:headEnd/>
            <a:tailEnd/>
          </a:ln>
          <a:effectLst/>
        </p:spPr>
        <p:txBody>
          <a:bodyPr wrap="none" anchor="ctr"/>
          <a:lstStyle/>
          <a:p>
            <a:pPr algn="ctr"/>
            <a:r>
              <a:rPr lang="en-US" sz="3200">
                <a:solidFill>
                  <a:schemeClr val="bg1"/>
                </a:solidFill>
              </a:rPr>
              <a:t>     Al</a:t>
            </a:r>
          </a:p>
        </p:txBody>
      </p:sp>
      <p:sp>
        <p:nvSpPr>
          <p:cNvPr id="364548" name="Oval 4"/>
          <p:cNvSpPr>
            <a:spLocks noChangeAspect="1" noChangeArrowheads="1"/>
          </p:cNvSpPr>
          <p:nvPr/>
        </p:nvSpPr>
        <p:spPr bwMode="auto">
          <a:xfrm>
            <a:off x="3408363" y="2522538"/>
            <a:ext cx="1544637" cy="1544637"/>
          </a:xfrm>
          <a:prstGeom prst="ellipse">
            <a:avLst/>
          </a:prstGeom>
          <a:gradFill rotWithShape="1">
            <a:gsLst>
              <a:gs pos="0">
                <a:schemeClr val="accent2"/>
              </a:gs>
              <a:gs pos="100000">
                <a:srgbClr val="9D9DDF"/>
              </a:gs>
            </a:gsLst>
            <a:lin ang="2700000" scaled="1"/>
          </a:gradFill>
          <a:ln w="9525">
            <a:noFill/>
            <a:round/>
            <a:headEnd/>
            <a:tailEnd/>
          </a:ln>
          <a:effectLst/>
        </p:spPr>
        <p:txBody>
          <a:bodyPr wrap="none" anchor="ctr"/>
          <a:lstStyle/>
          <a:p>
            <a:pPr algn="ctr"/>
            <a:r>
              <a:rPr lang="en-US" sz="3200">
                <a:solidFill>
                  <a:schemeClr val="bg1"/>
                </a:solidFill>
              </a:rPr>
              <a:t>     Al</a:t>
            </a:r>
            <a:r>
              <a:rPr lang="en-US" sz="3200" baseline="30000">
                <a:solidFill>
                  <a:schemeClr val="bg1"/>
                </a:solidFill>
              </a:rPr>
              <a:t>+</a:t>
            </a:r>
          </a:p>
        </p:txBody>
      </p:sp>
      <p:sp>
        <p:nvSpPr>
          <p:cNvPr id="364549" name="Oval 5"/>
          <p:cNvSpPr>
            <a:spLocks noChangeAspect="1" noChangeArrowheads="1"/>
          </p:cNvSpPr>
          <p:nvPr/>
        </p:nvSpPr>
        <p:spPr bwMode="auto">
          <a:xfrm>
            <a:off x="5624513" y="2674938"/>
            <a:ext cx="1233487" cy="1233487"/>
          </a:xfrm>
          <a:prstGeom prst="ellipse">
            <a:avLst/>
          </a:prstGeom>
          <a:gradFill rotWithShape="1">
            <a:gsLst>
              <a:gs pos="0">
                <a:schemeClr val="accent2"/>
              </a:gs>
              <a:gs pos="100000">
                <a:srgbClr val="9D9DDF"/>
              </a:gs>
            </a:gsLst>
            <a:lin ang="2700000" scaled="1"/>
          </a:gradFill>
          <a:ln w="9525">
            <a:noFill/>
            <a:round/>
            <a:headEnd/>
            <a:tailEnd/>
          </a:ln>
          <a:effectLst/>
        </p:spPr>
        <p:txBody>
          <a:bodyPr wrap="none" anchor="ctr"/>
          <a:lstStyle/>
          <a:p>
            <a:pPr algn="ctr"/>
            <a:r>
              <a:rPr lang="en-US" sz="3200">
                <a:solidFill>
                  <a:schemeClr val="bg1"/>
                </a:solidFill>
              </a:rPr>
              <a:t>    </a:t>
            </a:r>
            <a:r>
              <a:rPr lang="en-US" sz="2800">
                <a:solidFill>
                  <a:schemeClr val="bg1"/>
                </a:solidFill>
              </a:rPr>
              <a:t>Al</a:t>
            </a:r>
            <a:r>
              <a:rPr lang="en-US" sz="2800" baseline="30000">
                <a:solidFill>
                  <a:schemeClr val="bg1"/>
                </a:solidFill>
              </a:rPr>
              <a:t>2+</a:t>
            </a:r>
          </a:p>
        </p:txBody>
      </p:sp>
      <p:sp>
        <p:nvSpPr>
          <p:cNvPr id="364550" name="Oval 6"/>
          <p:cNvSpPr>
            <a:spLocks noChangeAspect="1" noChangeArrowheads="1"/>
          </p:cNvSpPr>
          <p:nvPr/>
        </p:nvSpPr>
        <p:spPr bwMode="auto">
          <a:xfrm>
            <a:off x="7546975" y="2751138"/>
            <a:ext cx="987425" cy="987425"/>
          </a:xfrm>
          <a:prstGeom prst="ellipse">
            <a:avLst/>
          </a:prstGeom>
          <a:gradFill rotWithShape="1">
            <a:gsLst>
              <a:gs pos="0">
                <a:schemeClr val="accent2"/>
              </a:gs>
              <a:gs pos="100000">
                <a:srgbClr val="9D9DDF"/>
              </a:gs>
            </a:gsLst>
            <a:lin ang="2700000" scaled="1"/>
          </a:gradFill>
          <a:ln w="9525">
            <a:noFill/>
            <a:round/>
            <a:headEnd/>
            <a:tailEnd/>
          </a:ln>
          <a:effectLst/>
        </p:spPr>
        <p:txBody>
          <a:bodyPr wrap="none" anchor="ctr"/>
          <a:lstStyle/>
          <a:p>
            <a:pPr algn="ctr"/>
            <a:r>
              <a:rPr lang="en-US" sz="3200">
                <a:solidFill>
                  <a:schemeClr val="bg1"/>
                </a:solidFill>
              </a:rPr>
              <a:t>   </a:t>
            </a:r>
            <a:r>
              <a:rPr lang="en-US" sz="2400">
                <a:solidFill>
                  <a:schemeClr val="bg1"/>
                </a:solidFill>
              </a:rPr>
              <a:t>Al</a:t>
            </a:r>
            <a:r>
              <a:rPr lang="en-US" sz="2400" baseline="30000">
                <a:solidFill>
                  <a:schemeClr val="bg1"/>
                </a:solidFill>
              </a:rPr>
              <a:t>3+</a:t>
            </a:r>
          </a:p>
        </p:txBody>
      </p:sp>
      <p:grpSp>
        <p:nvGrpSpPr>
          <p:cNvPr id="364551" name="Group 7"/>
          <p:cNvGrpSpPr>
            <a:grpSpLocks/>
          </p:cNvGrpSpPr>
          <p:nvPr/>
        </p:nvGrpSpPr>
        <p:grpSpPr bwMode="auto">
          <a:xfrm>
            <a:off x="2743200" y="2141538"/>
            <a:ext cx="762000" cy="1447800"/>
            <a:chOff x="1728" y="1349"/>
            <a:chExt cx="480" cy="912"/>
          </a:xfrm>
        </p:grpSpPr>
        <p:sp>
          <p:nvSpPr>
            <p:cNvPr id="364552" name="Freeform 8"/>
            <p:cNvSpPr>
              <a:spLocks/>
            </p:cNvSpPr>
            <p:nvPr/>
          </p:nvSpPr>
          <p:spPr bwMode="auto">
            <a:xfrm>
              <a:off x="1728" y="1589"/>
              <a:ext cx="480" cy="672"/>
            </a:xfrm>
            <a:custGeom>
              <a:avLst/>
              <a:gdLst/>
              <a:ahLst/>
              <a:cxnLst>
                <a:cxn ang="0">
                  <a:pos x="0" y="576"/>
                </a:cxn>
                <a:cxn ang="0">
                  <a:pos x="192" y="576"/>
                </a:cxn>
                <a:cxn ang="0">
                  <a:pos x="480" y="0"/>
                </a:cxn>
              </a:cxnLst>
              <a:rect l="0" t="0" r="r" b="b"/>
              <a:pathLst>
                <a:path w="480" h="672">
                  <a:moveTo>
                    <a:pt x="0" y="576"/>
                  </a:moveTo>
                  <a:cubicBezTo>
                    <a:pt x="56" y="624"/>
                    <a:pt x="112" y="672"/>
                    <a:pt x="192" y="576"/>
                  </a:cubicBezTo>
                  <a:cubicBezTo>
                    <a:pt x="272" y="480"/>
                    <a:pt x="432" y="96"/>
                    <a:pt x="480" y="0"/>
                  </a:cubicBezTo>
                </a:path>
              </a:pathLst>
            </a:custGeom>
            <a:noFill/>
            <a:ln w="9525">
              <a:solidFill>
                <a:schemeClr val="tx1"/>
              </a:solidFill>
              <a:round/>
              <a:headEnd/>
              <a:tailEnd type="triangle" w="med" len="med"/>
            </a:ln>
            <a:effectLst/>
          </p:spPr>
          <p:txBody>
            <a:bodyPr/>
            <a:lstStyle/>
            <a:p>
              <a:endParaRPr lang="en-US"/>
            </a:p>
          </p:txBody>
        </p:sp>
        <p:sp>
          <p:nvSpPr>
            <p:cNvPr id="364553" name="Text Box 9"/>
            <p:cNvSpPr txBox="1">
              <a:spLocks noChangeArrowheads="1"/>
            </p:cNvSpPr>
            <p:nvPr/>
          </p:nvSpPr>
          <p:spPr bwMode="auto">
            <a:xfrm rot="-3848790">
              <a:off x="1609" y="1534"/>
              <a:ext cx="735" cy="366"/>
            </a:xfrm>
            <a:prstGeom prst="rect">
              <a:avLst/>
            </a:prstGeom>
            <a:noFill/>
            <a:ln w="9525">
              <a:noFill/>
              <a:miter lim="800000"/>
              <a:headEnd/>
              <a:tailEnd/>
            </a:ln>
            <a:effectLst/>
          </p:spPr>
          <p:txBody>
            <a:bodyPr wrap="none">
              <a:spAutoFit/>
            </a:bodyPr>
            <a:lstStyle/>
            <a:p>
              <a:pPr algn="ctr"/>
              <a:r>
                <a:rPr lang="en-US" sz="1600"/>
                <a:t>578 kJ/mol</a:t>
              </a:r>
            </a:p>
            <a:p>
              <a:pPr algn="ctr"/>
              <a:r>
                <a:rPr lang="en-US" sz="1600"/>
                <a:t>e</a:t>
              </a:r>
              <a:r>
                <a:rPr lang="en-US" sz="1600" baseline="30000"/>
                <a:t>-</a:t>
              </a:r>
              <a:endParaRPr lang="en-US" sz="1600"/>
            </a:p>
          </p:txBody>
        </p:sp>
      </p:grpSp>
      <p:grpSp>
        <p:nvGrpSpPr>
          <p:cNvPr id="364554" name="Group 10"/>
          <p:cNvGrpSpPr>
            <a:grpSpLocks/>
          </p:cNvGrpSpPr>
          <p:nvPr/>
        </p:nvGrpSpPr>
        <p:grpSpPr bwMode="auto">
          <a:xfrm>
            <a:off x="5029200" y="2141538"/>
            <a:ext cx="762000" cy="1447800"/>
            <a:chOff x="3168" y="1349"/>
            <a:chExt cx="480" cy="912"/>
          </a:xfrm>
        </p:grpSpPr>
        <p:sp>
          <p:nvSpPr>
            <p:cNvPr id="364555" name="Freeform 11"/>
            <p:cNvSpPr>
              <a:spLocks/>
            </p:cNvSpPr>
            <p:nvPr/>
          </p:nvSpPr>
          <p:spPr bwMode="auto">
            <a:xfrm>
              <a:off x="3168" y="1589"/>
              <a:ext cx="480" cy="672"/>
            </a:xfrm>
            <a:custGeom>
              <a:avLst/>
              <a:gdLst/>
              <a:ahLst/>
              <a:cxnLst>
                <a:cxn ang="0">
                  <a:pos x="0" y="576"/>
                </a:cxn>
                <a:cxn ang="0">
                  <a:pos x="192" y="576"/>
                </a:cxn>
                <a:cxn ang="0">
                  <a:pos x="480" y="0"/>
                </a:cxn>
              </a:cxnLst>
              <a:rect l="0" t="0" r="r" b="b"/>
              <a:pathLst>
                <a:path w="480" h="672">
                  <a:moveTo>
                    <a:pt x="0" y="576"/>
                  </a:moveTo>
                  <a:cubicBezTo>
                    <a:pt x="56" y="624"/>
                    <a:pt x="112" y="672"/>
                    <a:pt x="192" y="576"/>
                  </a:cubicBezTo>
                  <a:cubicBezTo>
                    <a:pt x="272" y="480"/>
                    <a:pt x="432" y="96"/>
                    <a:pt x="480" y="0"/>
                  </a:cubicBezTo>
                </a:path>
              </a:pathLst>
            </a:custGeom>
            <a:noFill/>
            <a:ln w="9525">
              <a:solidFill>
                <a:schemeClr val="tx1"/>
              </a:solidFill>
              <a:round/>
              <a:headEnd/>
              <a:tailEnd type="triangle" w="med" len="med"/>
            </a:ln>
            <a:effectLst/>
          </p:spPr>
          <p:txBody>
            <a:bodyPr/>
            <a:lstStyle/>
            <a:p>
              <a:endParaRPr lang="en-US"/>
            </a:p>
          </p:txBody>
        </p:sp>
        <p:sp>
          <p:nvSpPr>
            <p:cNvPr id="364556" name="Text Box 12"/>
            <p:cNvSpPr txBox="1">
              <a:spLocks noChangeArrowheads="1"/>
            </p:cNvSpPr>
            <p:nvPr/>
          </p:nvSpPr>
          <p:spPr bwMode="auto">
            <a:xfrm rot="-3848790">
              <a:off x="2996" y="1569"/>
              <a:ext cx="806" cy="366"/>
            </a:xfrm>
            <a:prstGeom prst="rect">
              <a:avLst/>
            </a:prstGeom>
            <a:noFill/>
            <a:ln w="9525">
              <a:noFill/>
              <a:miter lim="800000"/>
              <a:headEnd/>
              <a:tailEnd/>
            </a:ln>
            <a:effectLst/>
          </p:spPr>
          <p:txBody>
            <a:bodyPr wrap="none">
              <a:spAutoFit/>
            </a:bodyPr>
            <a:lstStyle/>
            <a:p>
              <a:pPr algn="ctr"/>
              <a:r>
                <a:rPr lang="en-US" sz="1600"/>
                <a:t>1817 kJ/mol</a:t>
              </a:r>
            </a:p>
            <a:p>
              <a:pPr algn="ctr"/>
              <a:r>
                <a:rPr lang="en-US" sz="1600"/>
                <a:t>e</a:t>
              </a:r>
              <a:r>
                <a:rPr lang="en-US" sz="1600" baseline="30000"/>
                <a:t>-</a:t>
              </a:r>
              <a:endParaRPr lang="en-US" sz="1600"/>
            </a:p>
          </p:txBody>
        </p:sp>
      </p:grpSp>
      <p:grpSp>
        <p:nvGrpSpPr>
          <p:cNvPr id="364557" name="Group 13"/>
          <p:cNvGrpSpPr>
            <a:grpSpLocks/>
          </p:cNvGrpSpPr>
          <p:nvPr/>
        </p:nvGrpSpPr>
        <p:grpSpPr bwMode="auto">
          <a:xfrm>
            <a:off x="6934200" y="2065338"/>
            <a:ext cx="762000" cy="1524000"/>
            <a:chOff x="4368" y="1301"/>
            <a:chExt cx="480" cy="960"/>
          </a:xfrm>
        </p:grpSpPr>
        <p:sp>
          <p:nvSpPr>
            <p:cNvPr id="364558" name="Freeform 14"/>
            <p:cNvSpPr>
              <a:spLocks/>
            </p:cNvSpPr>
            <p:nvPr/>
          </p:nvSpPr>
          <p:spPr bwMode="auto">
            <a:xfrm>
              <a:off x="4368" y="1589"/>
              <a:ext cx="480" cy="672"/>
            </a:xfrm>
            <a:custGeom>
              <a:avLst/>
              <a:gdLst/>
              <a:ahLst/>
              <a:cxnLst>
                <a:cxn ang="0">
                  <a:pos x="0" y="576"/>
                </a:cxn>
                <a:cxn ang="0">
                  <a:pos x="192" y="576"/>
                </a:cxn>
                <a:cxn ang="0">
                  <a:pos x="480" y="0"/>
                </a:cxn>
              </a:cxnLst>
              <a:rect l="0" t="0" r="r" b="b"/>
              <a:pathLst>
                <a:path w="480" h="672">
                  <a:moveTo>
                    <a:pt x="0" y="576"/>
                  </a:moveTo>
                  <a:cubicBezTo>
                    <a:pt x="56" y="624"/>
                    <a:pt x="112" y="672"/>
                    <a:pt x="192" y="576"/>
                  </a:cubicBezTo>
                  <a:cubicBezTo>
                    <a:pt x="272" y="480"/>
                    <a:pt x="432" y="96"/>
                    <a:pt x="480" y="0"/>
                  </a:cubicBezTo>
                </a:path>
              </a:pathLst>
            </a:custGeom>
            <a:noFill/>
            <a:ln w="9525">
              <a:solidFill>
                <a:schemeClr val="tx1"/>
              </a:solidFill>
              <a:round/>
              <a:headEnd/>
              <a:tailEnd type="triangle" w="med" len="med"/>
            </a:ln>
            <a:effectLst/>
          </p:spPr>
          <p:txBody>
            <a:bodyPr/>
            <a:lstStyle/>
            <a:p>
              <a:endParaRPr lang="en-US"/>
            </a:p>
          </p:txBody>
        </p:sp>
        <p:sp>
          <p:nvSpPr>
            <p:cNvPr id="364559" name="Text Box 15"/>
            <p:cNvSpPr txBox="1">
              <a:spLocks noChangeArrowheads="1"/>
            </p:cNvSpPr>
            <p:nvPr/>
          </p:nvSpPr>
          <p:spPr bwMode="auto">
            <a:xfrm rot="-3848790">
              <a:off x="4196" y="1521"/>
              <a:ext cx="806" cy="366"/>
            </a:xfrm>
            <a:prstGeom prst="rect">
              <a:avLst/>
            </a:prstGeom>
            <a:noFill/>
            <a:ln w="9525">
              <a:noFill/>
              <a:miter lim="800000"/>
              <a:headEnd/>
              <a:tailEnd/>
            </a:ln>
            <a:effectLst/>
          </p:spPr>
          <p:txBody>
            <a:bodyPr wrap="none">
              <a:spAutoFit/>
            </a:bodyPr>
            <a:lstStyle/>
            <a:p>
              <a:pPr algn="ctr"/>
              <a:r>
                <a:rPr lang="en-US" sz="1600"/>
                <a:t>2745 kJ/mol</a:t>
              </a:r>
            </a:p>
            <a:p>
              <a:pPr algn="ctr"/>
              <a:r>
                <a:rPr lang="en-US" sz="1600"/>
                <a:t>e</a:t>
              </a:r>
              <a:r>
                <a:rPr lang="en-US" sz="1600" baseline="30000"/>
                <a:t>-</a:t>
              </a:r>
              <a:endParaRPr lang="en-US" sz="1600"/>
            </a:p>
          </p:txBody>
        </p:sp>
      </p:grpSp>
      <p:sp>
        <p:nvSpPr>
          <p:cNvPr id="364560" name="Text Box 16"/>
          <p:cNvSpPr txBox="1">
            <a:spLocks noChangeArrowheads="1"/>
          </p:cNvSpPr>
          <p:nvPr/>
        </p:nvSpPr>
        <p:spPr bwMode="auto">
          <a:xfrm>
            <a:off x="609600" y="5226050"/>
            <a:ext cx="8045450" cy="641350"/>
          </a:xfrm>
          <a:prstGeom prst="rect">
            <a:avLst/>
          </a:prstGeom>
          <a:noFill/>
          <a:ln w="9525">
            <a:noFill/>
            <a:miter lim="800000"/>
            <a:headEnd/>
            <a:tailEnd/>
          </a:ln>
          <a:effectLst/>
        </p:spPr>
        <p:txBody>
          <a:bodyPr wrap="none">
            <a:spAutoFit/>
          </a:bodyPr>
          <a:lstStyle/>
          <a:p>
            <a:pPr algn="ctr"/>
            <a:r>
              <a:rPr lang="en-US"/>
              <a:t>The second, third, and fourth ionization energies of aluminum are higher </a:t>
            </a:r>
          </a:p>
          <a:p>
            <a:pPr algn="ctr"/>
            <a:r>
              <a:rPr lang="en-US"/>
              <a:t>than the first because the inner electrons are more tightly held by the nucleus.</a:t>
            </a:r>
          </a:p>
        </p:txBody>
      </p:sp>
      <p:sp>
        <p:nvSpPr>
          <p:cNvPr id="364561" name="Text Box 17"/>
          <p:cNvSpPr txBox="1">
            <a:spLocks noChangeArrowheads="1"/>
          </p:cNvSpPr>
          <p:nvPr/>
        </p:nvSpPr>
        <p:spPr bwMode="auto">
          <a:xfrm>
            <a:off x="2286000" y="4151313"/>
            <a:ext cx="1471613" cy="641350"/>
          </a:xfrm>
          <a:prstGeom prst="rect">
            <a:avLst/>
          </a:prstGeom>
          <a:noFill/>
          <a:ln w="9525">
            <a:noFill/>
            <a:miter lim="800000"/>
            <a:headEnd/>
            <a:tailEnd/>
          </a:ln>
          <a:effectLst/>
        </p:spPr>
        <p:txBody>
          <a:bodyPr wrap="none">
            <a:spAutoFit/>
          </a:bodyPr>
          <a:lstStyle/>
          <a:p>
            <a:pPr algn="ctr"/>
            <a:r>
              <a:rPr lang="en-US"/>
              <a:t>1</a:t>
            </a:r>
            <a:r>
              <a:rPr lang="en-US" baseline="30000"/>
              <a:t>st</a:t>
            </a:r>
            <a:r>
              <a:rPr lang="en-US"/>
              <a:t> Ionization</a:t>
            </a:r>
          </a:p>
          <a:p>
            <a:pPr algn="ctr"/>
            <a:r>
              <a:rPr lang="en-US"/>
              <a:t>energy</a:t>
            </a:r>
          </a:p>
        </p:txBody>
      </p:sp>
      <p:sp>
        <p:nvSpPr>
          <p:cNvPr id="364562" name="Text Box 18"/>
          <p:cNvSpPr txBox="1">
            <a:spLocks noChangeArrowheads="1"/>
          </p:cNvSpPr>
          <p:nvPr/>
        </p:nvSpPr>
        <p:spPr bwMode="auto">
          <a:xfrm>
            <a:off x="4600575" y="4114800"/>
            <a:ext cx="1520825" cy="641350"/>
          </a:xfrm>
          <a:prstGeom prst="rect">
            <a:avLst/>
          </a:prstGeom>
          <a:noFill/>
          <a:ln w="9525">
            <a:noFill/>
            <a:miter lim="800000"/>
            <a:headEnd/>
            <a:tailEnd/>
          </a:ln>
          <a:effectLst/>
        </p:spPr>
        <p:txBody>
          <a:bodyPr wrap="none">
            <a:spAutoFit/>
          </a:bodyPr>
          <a:lstStyle/>
          <a:p>
            <a:pPr algn="ctr"/>
            <a:r>
              <a:rPr lang="en-US"/>
              <a:t>2</a:t>
            </a:r>
            <a:r>
              <a:rPr lang="en-US" baseline="30000"/>
              <a:t>nd</a:t>
            </a:r>
            <a:r>
              <a:rPr lang="en-US"/>
              <a:t> Ionization</a:t>
            </a:r>
          </a:p>
          <a:p>
            <a:pPr algn="ctr"/>
            <a:r>
              <a:rPr lang="en-US"/>
              <a:t>energy</a:t>
            </a:r>
          </a:p>
        </p:txBody>
      </p:sp>
      <p:sp>
        <p:nvSpPr>
          <p:cNvPr id="364563" name="Text Box 19"/>
          <p:cNvSpPr txBox="1">
            <a:spLocks noChangeArrowheads="1"/>
          </p:cNvSpPr>
          <p:nvPr/>
        </p:nvSpPr>
        <p:spPr bwMode="auto">
          <a:xfrm>
            <a:off x="6491288" y="4114800"/>
            <a:ext cx="1550987" cy="641350"/>
          </a:xfrm>
          <a:prstGeom prst="rect">
            <a:avLst/>
          </a:prstGeom>
          <a:noFill/>
          <a:ln w="9525">
            <a:noFill/>
            <a:miter lim="800000"/>
            <a:headEnd/>
            <a:tailEnd/>
          </a:ln>
          <a:effectLst/>
        </p:spPr>
        <p:txBody>
          <a:bodyPr wrap="none">
            <a:spAutoFit/>
          </a:bodyPr>
          <a:lstStyle/>
          <a:p>
            <a:pPr algn="ctr"/>
            <a:r>
              <a:rPr lang="en-US"/>
              <a:t>3</a:t>
            </a:r>
            <a:r>
              <a:rPr lang="en-US" baseline="30000"/>
              <a:t>rd</a:t>
            </a:r>
            <a:r>
              <a:rPr lang="en-US"/>
              <a:t>  Ionization</a:t>
            </a:r>
          </a:p>
          <a:p>
            <a:pPr algn="ctr"/>
            <a:r>
              <a:rPr lang="en-US"/>
              <a:t>energy</a:t>
            </a:r>
          </a:p>
        </p:txBody>
      </p:sp>
      <p:sp>
        <p:nvSpPr>
          <p:cNvPr id="364564" name="Rectangle 20"/>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190</a:t>
            </a:r>
          </a:p>
        </p:txBody>
      </p:sp>
      <p:sp>
        <p:nvSpPr>
          <p:cNvPr id="364565" name="AutoShape 21">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64561"/>
                                        </p:tgtEl>
                                        <p:attrNameLst>
                                          <p:attrName>style.visibility</p:attrName>
                                        </p:attrNameLst>
                                      </p:cBhvr>
                                      <p:to>
                                        <p:strVal val="visible"/>
                                      </p:to>
                                    </p:set>
                                    <p:anim calcmode="lin" valueType="num">
                                      <p:cBhvr additive="base">
                                        <p:cTn id="7" dur="500" fill="hold"/>
                                        <p:tgtEl>
                                          <p:spTgt spid="364561"/>
                                        </p:tgtEl>
                                        <p:attrNameLst>
                                          <p:attrName>ppt_x</p:attrName>
                                        </p:attrNameLst>
                                      </p:cBhvr>
                                      <p:tavLst>
                                        <p:tav tm="0">
                                          <p:val>
                                            <p:strVal val="0-#ppt_w/2"/>
                                          </p:val>
                                        </p:tav>
                                        <p:tav tm="100000">
                                          <p:val>
                                            <p:strVal val="#ppt_x"/>
                                          </p:val>
                                        </p:tav>
                                      </p:tavLst>
                                    </p:anim>
                                    <p:anim calcmode="lin" valueType="num">
                                      <p:cBhvr additive="base">
                                        <p:cTn id="8" dur="500" fill="hold"/>
                                        <p:tgtEl>
                                          <p:spTgt spid="36456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9" presetClass="entr" presetSubtype="0" fill="hold" nodeType="afterEffect">
                                  <p:stCondLst>
                                    <p:cond delay="0"/>
                                  </p:stCondLst>
                                  <p:childTnLst>
                                    <p:set>
                                      <p:cBhvr>
                                        <p:cTn id="11" dur="1" fill="hold">
                                          <p:stCondLst>
                                            <p:cond delay="0"/>
                                          </p:stCondLst>
                                        </p:cTn>
                                        <p:tgtEl>
                                          <p:spTgt spid="364551"/>
                                        </p:tgtEl>
                                        <p:attrNameLst>
                                          <p:attrName>style.visibility</p:attrName>
                                        </p:attrNameLst>
                                      </p:cBhvr>
                                      <p:to>
                                        <p:strVal val="visible"/>
                                      </p:to>
                                    </p:set>
                                    <p:anim calcmode="lin" valueType="num">
                                      <p:cBhvr>
                                        <p:cTn id="12" dur="1000" fill="hold"/>
                                        <p:tgtEl>
                                          <p:spTgt spid="364551"/>
                                        </p:tgtEl>
                                        <p:attrNameLst>
                                          <p:attrName>ppt_x</p:attrName>
                                        </p:attrNameLst>
                                      </p:cBhvr>
                                      <p:tavLst>
                                        <p:tav tm="0">
                                          <p:val>
                                            <p:strVal val="#ppt_x-.2"/>
                                          </p:val>
                                        </p:tav>
                                        <p:tav tm="100000">
                                          <p:val>
                                            <p:strVal val="#ppt_x"/>
                                          </p:val>
                                        </p:tav>
                                      </p:tavLst>
                                    </p:anim>
                                    <p:anim calcmode="lin" valueType="num">
                                      <p:cBhvr>
                                        <p:cTn id="13" dur="1000" fill="hold"/>
                                        <p:tgtEl>
                                          <p:spTgt spid="36455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6455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364548"/>
                                        </p:tgtEl>
                                        <p:attrNameLst>
                                          <p:attrName>style.visibility</p:attrName>
                                        </p:attrNameLst>
                                      </p:cBhvr>
                                      <p:to>
                                        <p:strVal val="visible"/>
                                      </p:to>
                                    </p:set>
                                    <p:anim calcmode="lin" valueType="num">
                                      <p:cBhvr>
                                        <p:cTn id="19" dur="500" fill="hold"/>
                                        <p:tgtEl>
                                          <p:spTgt spid="364548"/>
                                        </p:tgtEl>
                                        <p:attrNameLst>
                                          <p:attrName>ppt_w</p:attrName>
                                        </p:attrNameLst>
                                      </p:cBhvr>
                                      <p:tavLst>
                                        <p:tav tm="0">
                                          <p:val>
                                            <p:fltVal val="0"/>
                                          </p:val>
                                        </p:tav>
                                        <p:tav tm="100000">
                                          <p:val>
                                            <p:strVal val="#ppt_w"/>
                                          </p:val>
                                        </p:tav>
                                      </p:tavLst>
                                    </p:anim>
                                    <p:anim calcmode="lin" valueType="num">
                                      <p:cBhvr>
                                        <p:cTn id="20" dur="500" fill="hold"/>
                                        <p:tgtEl>
                                          <p:spTgt spid="364548"/>
                                        </p:tgtEl>
                                        <p:attrNameLst>
                                          <p:attrName>ppt_h</p:attrName>
                                        </p:attrNameLst>
                                      </p:cBhvr>
                                      <p:tavLst>
                                        <p:tav tm="0">
                                          <p:val>
                                            <p:fltVal val="0"/>
                                          </p:val>
                                        </p:tav>
                                        <p:tav tm="100000">
                                          <p:val>
                                            <p:strVal val="#ppt_h"/>
                                          </p:val>
                                        </p:tav>
                                      </p:tavLst>
                                    </p:anim>
                                    <p:animEffect transition="in" filter="fade">
                                      <p:cBhvr>
                                        <p:cTn id="21" dur="500"/>
                                        <p:tgtEl>
                                          <p:spTgt spid="364548"/>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364562"/>
                                        </p:tgtEl>
                                        <p:attrNameLst>
                                          <p:attrName>style.visibility</p:attrName>
                                        </p:attrNameLst>
                                      </p:cBhvr>
                                      <p:to>
                                        <p:strVal val="visible"/>
                                      </p:to>
                                    </p:set>
                                    <p:anim calcmode="lin" valueType="num">
                                      <p:cBhvr additive="base">
                                        <p:cTn id="26" dur="500" fill="hold"/>
                                        <p:tgtEl>
                                          <p:spTgt spid="364562"/>
                                        </p:tgtEl>
                                        <p:attrNameLst>
                                          <p:attrName>ppt_x</p:attrName>
                                        </p:attrNameLst>
                                      </p:cBhvr>
                                      <p:tavLst>
                                        <p:tav tm="0">
                                          <p:val>
                                            <p:strVal val="0-#ppt_w/2"/>
                                          </p:val>
                                        </p:tav>
                                        <p:tav tm="100000">
                                          <p:val>
                                            <p:strVal val="#ppt_x"/>
                                          </p:val>
                                        </p:tav>
                                      </p:tavLst>
                                    </p:anim>
                                    <p:anim calcmode="lin" valueType="num">
                                      <p:cBhvr additive="base">
                                        <p:cTn id="27" dur="500" fill="hold"/>
                                        <p:tgtEl>
                                          <p:spTgt spid="364562"/>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29" presetClass="entr" presetSubtype="0" fill="hold" nodeType="afterEffect">
                                  <p:stCondLst>
                                    <p:cond delay="0"/>
                                  </p:stCondLst>
                                  <p:childTnLst>
                                    <p:set>
                                      <p:cBhvr>
                                        <p:cTn id="30" dur="1" fill="hold">
                                          <p:stCondLst>
                                            <p:cond delay="0"/>
                                          </p:stCondLst>
                                        </p:cTn>
                                        <p:tgtEl>
                                          <p:spTgt spid="364554"/>
                                        </p:tgtEl>
                                        <p:attrNameLst>
                                          <p:attrName>style.visibility</p:attrName>
                                        </p:attrNameLst>
                                      </p:cBhvr>
                                      <p:to>
                                        <p:strVal val="visible"/>
                                      </p:to>
                                    </p:set>
                                    <p:anim calcmode="lin" valueType="num">
                                      <p:cBhvr>
                                        <p:cTn id="31" dur="1000" fill="hold"/>
                                        <p:tgtEl>
                                          <p:spTgt spid="364554"/>
                                        </p:tgtEl>
                                        <p:attrNameLst>
                                          <p:attrName>ppt_x</p:attrName>
                                        </p:attrNameLst>
                                      </p:cBhvr>
                                      <p:tavLst>
                                        <p:tav tm="0">
                                          <p:val>
                                            <p:strVal val="#ppt_x-.2"/>
                                          </p:val>
                                        </p:tav>
                                        <p:tav tm="100000">
                                          <p:val>
                                            <p:strVal val="#ppt_x"/>
                                          </p:val>
                                        </p:tav>
                                      </p:tavLst>
                                    </p:anim>
                                    <p:anim calcmode="lin" valueType="num">
                                      <p:cBhvr>
                                        <p:cTn id="32" dur="1000" fill="hold"/>
                                        <p:tgtEl>
                                          <p:spTgt spid="364554"/>
                                        </p:tgtEl>
                                        <p:attrNameLst>
                                          <p:attrName>ppt_y</p:attrName>
                                        </p:attrNameLst>
                                      </p:cBhvr>
                                      <p:tavLst>
                                        <p:tav tm="0">
                                          <p:val>
                                            <p:strVal val="#ppt_y"/>
                                          </p:val>
                                        </p:tav>
                                        <p:tav tm="100000">
                                          <p:val>
                                            <p:strVal val="#ppt_y"/>
                                          </p:val>
                                        </p:tav>
                                      </p:tavLst>
                                    </p:anim>
                                    <p:animEffect transition="in" filter="wipe(right)" prLst="gradientSize: 0.1">
                                      <p:cBhvr>
                                        <p:cTn id="33" dur="1000"/>
                                        <p:tgtEl>
                                          <p:spTgt spid="364554"/>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364549"/>
                                        </p:tgtEl>
                                        <p:attrNameLst>
                                          <p:attrName>style.visibility</p:attrName>
                                        </p:attrNameLst>
                                      </p:cBhvr>
                                      <p:to>
                                        <p:strVal val="visible"/>
                                      </p:to>
                                    </p:set>
                                    <p:anim calcmode="lin" valueType="num">
                                      <p:cBhvr>
                                        <p:cTn id="38" dur="500" fill="hold"/>
                                        <p:tgtEl>
                                          <p:spTgt spid="364549"/>
                                        </p:tgtEl>
                                        <p:attrNameLst>
                                          <p:attrName>ppt_w</p:attrName>
                                        </p:attrNameLst>
                                      </p:cBhvr>
                                      <p:tavLst>
                                        <p:tav tm="0">
                                          <p:val>
                                            <p:fltVal val="0"/>
                                          </p:val>
                                        </p:tav>
                                        <p:tav tm="100000">
                                          <p:val>
                                            <p:strVal val="#ppt_w"/>
                                          </p:val>
                                        </p:tav>
                                      </p:tavLst>
                                    </p:anim>
                                    <p:anim calcmode="lin" valueType="num">
                                      <p:cBhvr>
                                        <p:cTn id="39" dur="500" fill="hold"/>
                                        <p:tgtEl>
                                          <p:spTgt spid="364549"/>
                                        </p:tgtEl>
                                        <p:attrNameLst>
                                          <p:attrName>ppt_h</p:attrName>
                                        </p:attrNameLst>
                                      </p:cBhvr>
                                      <p:tavLst>
                                        <p:tav tm="0">
                                          <p:val>
                                            <p:fltVal val="0"/>
                                          </p:val>
                                        </p:tav>
                                        <p:tav tm="100000">
                                          <p:val>
                                            <p:strVal val="#ppt_h"/>
                                          </p:val>
                                        </p:tav>
                                      </p:tavLst>
                                    </p:anim>
                                    <p:animEffect transition="in" filter="fade">
                                      <p:cBhvr>
                                        <p:cTn id="40" dur="500"/>
                                        <p:tgtEl>
                                          <p:spTgt spid="364549"/>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64563"/>
                                        </p:tgtEl>
                                        <p:attrNameLst>
                                          <p:attrName>style.visibility</p:attrName>
                                        </p:attrNameLst>
                                      </p:cBhvr>
                                      <p:to>
                                        <p:strVal val="visible"/>
                                      </p:to>
                                    </p:set>
                                    <p:anim calcmode="lin" valueType="num">
                                      <p:cBhvr additive="base">
                                        <p:cTn id="45" dur="500" fill="hold"/>
                                        <p:tgtEl>
                                          <p:spTgt spid="364563"/>
                                        </p:tgtEl>
                                        <p:attrNameLst>
                                          <p:attrName>ppt_x</p:attrName>
                                        </p:attrNameLst>
                                      </p:cBhvr>
                                      <p:tavLst>
                                        <p:tav tm="0">
                                          <p:val>
                                            <p:strVal val="0-#ppt_w/2"/>
                                          </p:val>
                                        </p:tav>
                                        <p:tav tm="100000">
                                          <p:val>
                                            <p:strVal val="#ppt_x"/>
                                          </p:val>
                                        </p:tav>
                                      </p:tavLst>
                                    </p:anim>
                                    <p:anim calcmode="lin" valueType="num">
                                      <p:cBhvr additive="base">
                                        <p:cTn id="46" dur="500" fill="hold"/>
                                        <p:tgtEl>
                                          <p:spTgt spid="364563"/>
                                        </p:tgtEl>
                                        <p:attrNameLst>
                                          <p:attrName>ppt_y</p:attrName>
                                        </p:attrNameLst>
                                      </p:cBhvr>
                                      <p:tavLst>
                                        <p:tav tm="0">
                                          <p:val>
                                            <p:strVal val="#ppt_y"/>
                                          </p:val>
                                        </p:tav>
                                        <p:tav tm="100000">
                                          <p:val>
                                            <p:strVal val="#ppt_y"/>
                                          </p:val>
                                        </p:tav>
                                      </p:tavLst>
                                    </p:anim>
                                  </p:childTnLst>
                                </p:cTn>
                              </p:par>
                            </p:childTnLst>
                          </p:cTn>
                        </p:par>
                        <p:par>
                          <p:cTn id="47" fill="hold">
                            <p:stCondLst>
                              <p:cond delay="500"/>
                            </p:stCondLst>
                            <p:childTnLst>
                              <p:par>
                                <p:cTn id="48" presetID="29" presetClass="entr" presetSubtype="0" fill="hold" nodeType="afterEffect">
                                  <p:stCondLst>
                                    <p:cond delay="0"/>
                                  </p:stCondLst>
                                  <p:childTnLst>
                                    <p:set>
                                      <p:cBhvr>
                                        <p:cTn id="49" dur="1" fill="hold">
                                          <p:stCondLst>
                                            <p:cond delay="0"/>
                                          </p:stCondLst>
                                        </p:cTn>
                                        <p:tgtEl>
                                          <p:spTgt spid="364557"/>
                                        </p:tgtEl>
                                        <p:attrNameLst>
                                          <p:attrName>style.visibility</p:attrName>
                                        </p:attrNameLst>
                                      </p:cBhvr>
                                      <p:to>
                                        <p:strVal val="visible"/>
                                      </p:to>
                                    </p:set>
                                    <p:anim calcmode="lin" valueType="num">
                                      <p:cBhvr>
                                        <p:cTn id="50" dur="1000" fill="hold"/>
                                        <p:tgtEl>
                                          <p:spTgt spid="364557"/>
                                        </p:tgtEl>
                                        <p:attrNameLst>
                                          <p:attrName>ppt_x</p:attrName>
                                        </p:attrNameLst>
                                      </p:cBhvr>
                                      <p:tavLst>
                                        <p:tav tm="0">
                                          <p:val>
                                            <p:strVal val="#ppt_x-.2"/>
                                          </p:val>
                                        </p:tav>
                                        <p:tav tm="100000">
                                          <p:val>
                                            <p:strVal val="#ppt_x"/>
                                          </p:val>
                                        </p:tav>
                                      </p:tavLst>
                                    </p:anim>
                                    <p:anim calcmode="lin" valueType="num">
                                      <p:cBhvr>
                                        <p:cTn id="51" dur="1000" fill="hold"/>
                                        <p:tgtEl>
                                          <p:spTgt spid="364557"/>
                                        </p:tgtEl>
                                        <p:attrNameLst>
                                          <p:attrName>ppt_y</p:attrName>
                                        </p:attrNameLst>
                                      </p:cBhvr>
                                      <p:tavLst>
                                        <p:tav tm="0">
                                          <p:val>
                                            <p:strVal val="#ppt_y"/>
                                          </p:val>
                                        </p:tav>
                                        <p:tav tm="100000">
                                          <p:val>
                                            <p:strVal val="#ppt_y"/>
                                          </p:val>
                                        </p:tav>
                                      </p:tavLst>
                                    </p:anim>
                                    <p:animEffect transition="in" filter="wipe(right)" prLst="gradientSize: 0.1">
                                      <p:cBhvr>
                                        <p:cTn id="52" dur="1000"/>
                                        <p:tgtEl>
                                          <p:spTgt spid="364557"/>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0" fill="hold" grpId="0" nodeType="clickEffect">
                                  <p:stCondLst>
                                    <p:cond delay="0"/>
                                  </p:stCondLst>
                                  <p:childTnLst>
                                    <p:set>
                                      <p:cBhvr>
                                        <p:cTn id="56" dur="1" fill="hold">
                                          <p:stCondLst>
                                            <p:cond delay="0"/>
                                          </p:stCondLst>
                                        </p:cTn>
                                        <p:tgtEl>
                                          <p:spTgt spid="364550"/>
                                        </p:tgtEl>
                                        <p:attrNameLst>
                                          <p:attrName>style.visibility</p:attrName>
                                        </p:attrNameLst>
                                      </p:cBhvr>
                                      <p:to>
                                        <p:strVal val="visible"/>
                                      </p:to>
                                    </p:set>
                                    <p:anim calcmode="lin" valueType="num">
                                      <p:cBhvr>
                                        <p:cTn id="57" dur="500" fill="hold"/>
                                        <p:tgtEl>
                                          <p:spTgt spid="364550"/>
                                        </p:tgtEl>
                                        <p:attrNameLst>
                                          <p:attrName>ppt_w</p:attrName>
                                        </p:attrNameLst>
                                      </p:cBhvr>
                                      <p:tavLst>
                                        <p:tav tm="0">
                                          <p:val>
                                            <p:fltVal val="0"/>
                                          </p:val>
                                        </p:tav>
                                        <p:tav tm="100000">
                                          <p:val>
                                            <p:strVal val="#ppt_w"/>
                                          </p:val>
                                        </p:tav>
                                      </p:tavLst>
                                    </p:anim>
                                    <p:anim calcmode="lin" valueType="num">
                                      <p:cBhvr>
                                        <p:cTn id="58" dur="500" fill="hold"/>
                                        <p:tgtEl>
                                          <p:spTgt spid="364550"/>
                                        </p:tgtEl>
                                        <p:attrNameLst>
                                          <p:attrName>ppt_h</p:attrName>
                                        </p:attrNameLst>
                                      </p:cBhvr>
                                      <p:tavLst>
                                        <p:tav tm="0">
                                          <p:val>
                                            <p:fltVal val="0"/>
                                          </p:val>
                                        </p:tav>
                                        <p:tav tm="100000">
                                          <p:val>
                                            <p:strVal val="#ppt_h"/>
                                          </p:val>
                                        </p:tav>
                                      </p:tavLst>
                                    </p:anim>
                                    <p:animEffect transition="in" filter="fade">
                                      <p:cBhvr>
                                        <p:cTn id="59" dur="500"/>
                                        <p:tgtEl>
                                          <p:spTgt spid="364550"/>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64560"/>
                                        </p:tgtEl>
                                        <p:attrNameLst>
                                          <p:attrName>style.visibility</p:attrName>
                                        </p:attrNameLst>
                                      </p:cBhvr>
                                      <p:to>
                                        <p:strVal val="visible"/>
                                      </p:to>
                                    </p:set>
                                    <p:animEffect transition="in" filter="fade">
                                      <p:cBhvr>
                                        <p:cTn id="64" dur="1000"/>
                                        <p:tgtEl>
                                          <p:spTgt spid="364560"/>
                                        </p:tgtEl>
                                      </p:cBhvr>
                                    </p:animEffect>
                                    <p:anim calcmode="lin" valueType="num">
                                      <p:cBhvr>
                                        <p:cTn id="65" dur="1000" fill="hold"/>
                                        <p:tgtEl>
                                          <p:spTgt spid="364560"/>
                                        </p:tgtEl>
                                        <p:attrNameLst>
                                          <p:attrName>ppt_x</p:attrName>
                                        </p:attrNameLst>
                                      </p:cBhvr>
                                      <p:tavLst>
                                        <p:tav tm="0">
                                          <p:val>
                                            <p:strVal val="#ppt_x"/>
                                          </p:val>
                                        </p:tav>
                                        <p:tav tm="100000">
                                          <p:val>
                                            <p:strVal val="#ppt_x"/>
                                          </p:val>
                                        </p:tav>
                                      </p:tavLst>
                                    </p:anim>
                                    <p:anim calcmode="lin" valueType="num">
                                      <p:cBhvr>
                                        <p:cTn id="66" dur="1000" fill="hold"/>
                                        <p:tgtEl>
                                          <p:spTgt spid="3645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8" grpId="0" animBg="1"/>
      <p:bldP spid="364549" grpId="0" animBg="1"/>
      <p:bldP spid="364550" grpId="0" animBg="1"/>
      <p:bldP spid="364560" grpId="0"/>
      <p:bldP spid="364561" grpId="0"/>
      <p:bldP spid="364562" grpId="0"/>
      <p:bldP spid="364563"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4" name="Rectangle 4"/>
          <p:cNvSpPr>
            <a:spLocks noGrp="1" noChangeArrowheads="1"/>
          </p:cNvSpPr>
          <p:nvPr>
            <p:ph type="title"/>
          </p:nvPr>
        </p:nvSpPr>
        <p:spPr/>
        <p:txBody>
          <a:bodyPr/>
          <a:lstStyle/>
          <a:p>
            <a:r>
              <a:rPr lang="en-US" sz="4000"/>
              <a:t>Ionization Energies</a:t>
            </a:r>
          </a:p>
        </p:txBody>
      </p:sp>
      <p:sp>
        <p:nvSpPr>
          <p:cNvPr id="563205" name="Rectangle 5"/>
          <p:cNvSpPr>
            <a:spLocks noChangeArrowheads="1"/>
          </p:cNvSpPr>
          <p:nvPr/>
        </p:nvSpPr>
        <p:spPr bwMode="auto">
          <a:xfrm>
            <a:off x="457200" y="1500188"/>
            <a:ext cx="8229600" cy="4525962"/>
          </a:xfrm>
          <a:prstGeom prst="rect">
            <a:avLst/>
          </a:prstGeom>
          <a:noFill/>
          <a:ln w="9525">
            <a:noFill/>
            <a:miter lim="800000"/>
            <a:headEnd/>
            <a:tailEnd/>
          </a:ln>
          <a:effectLst/>
        </p:spPr>
        <p:txBody>
          <a:bodyPr/>
          <a:lstStyle/>
          <a:p>
            <a:pPr marL="342900" indent="-342900">
              <a:lnSpc>
                <a:spcPct val="90000"/>
              </a:lnSpc>
              <a:spcBef>
                <a:spcPct val="20000"/>
              </a:spcBef>
            </a:pPr>
            <a:r>
              <a:rPr lang="en-US" sz="2000"/>
              <a:t>•   It takes more energy to remove the second electron from an atom than the first, and so on.</a:t>
            </a:r>
          </a:p>
          <a:p>
            <a:pPr marL="342900" indent="-342900">
              <a:lnSpc>
                <a:spcPct val="90000"/>
              </a:lnSpc>
              <a:spcBef>
                <a:spcPct val="20000"/>
              </a:spcBef>
            </a:pPr>
            <a:endParaRPr lang="en-US" sz="1000"/>
          </a:p>
          <a:p>
            <a:pPr marL="342900" indent="-342900">
              <a:lnSpc>
                <a:spcPct val="90000"/>
              </a:lnSpc>
              <a:spcBef>
                <a:spcPct val="20000"/>
              </a:spcBef>
            </a:pPr>
            <a:r>
              <a:rPr lang="en-US" sz="2000"/>
              <a:t>•   There are two reasons for this trend:</a:t>
            </a:r>
          </a:p>
          <a:p>
            <a:pPr marL="342900" indent="-342900">
              <a:lnSpc>
                <a:spcPct val="90000"/>
              </a:lnSpc>
              <a:spcBef>
                <a:spcPct val="20000"/>
              </a:spcBef>
            </a:pPr>
            <a:r>
              <a:rPr lang="en-US" sz="2000"/>
              <a:t>    		1. The second electron is being removed from a positively 	charged species rather than a neutral one, so more energy is 	required.</a:t>
            </a:r>
          </a:p>
          <a:p>
            <a:pPr marL="342900" indent="-342900">
              <a:lnSpc>
                <a:spcPct val="90000"/>
              </a:lnSpc>
              <a:spcBef>
                <a:spcPct val="20000"/>
              </a:spcBef>
            </a:pPr>
            <a:r>
              <a:rPr lang="en-US" sz="2000"/>
              <a:t>    		2. Removing the first electron reduces the repulsive forces 	among the remaining electrons, so the attraction of the 	remaining electrons to the nucleus is stronger.</a:t>
            </a:r>
          </a:p>
          <a:p>
            <a:pPr marL="342900" indent="-342900">
              <a:lnSpc>
                <a:spcPct val="90000"/>
              </a:lnSpc>
              <a:spcBef>
                <a:spcPct val="20000"/>
              </a:spcBef>
            </a:pPr>
            <a:endParaRPr lang="en-US" sz="1000"/>
          </a:p>
          <a:p>
            <a:pPr marL="342900" indent="-342900">
              <a:lnSpc>
                <a:spcPct val="90000"/>
              </a:lnSpc>
              <a:spcBef>
                <a:spcPct val="20000"/>
              </a:spcBef>
            </a:pPr>
            <a:r>
              <a:rPr lang="en-US" sz="2000"/>
              <a:t>•  Energy required to remove electrons from a filled core is prohibitively large and simply cannot be achieved in normal chemical reactions.</a:t>
            </a:r>
            <a:r>
              <a:rPr lang="en-US" sz="2000" baseline="30000">
                <a:sym typeface="Symbol" pitchFamily="18" charset="2"/>
              </a:rPr>
              <a:t> </a:t>
            </a:r>
          </a:p>
          <a:p>
            <a:pPr marL="342900" indent="-342900">
              <a:lnSpc>
                <a:spcPct val="90000"/>
              </a:lnSpc>
              <a:spcBef>
                <a:spcPct val="20000"/>
              </a:spcBef>
            </a:pPr>
            <a:r>
              <a:rPr lang="en-US" sz="2400">
                <a:sym typeface="Symbol" pitchFamily="18" charset="2"/>
              </a:rPr>
              <a:t>  </a:t>
            </a:r>
          </a:p>
          <a:p>
            <a:pPr marL="342900" indent="-342900">
              <a:lnSpc>
                <a:spcPct val="90000"/>
              </a:lnSpc>
              <a:spcBef>
                <a:spcPct val="20000"/>
              </a:spcBef>
            </a:pPr>
            <a:endParaRPr lang="en-US" sz="2400" i="1">
              <a:sym typeface="Symbol" pitchFamily="18" charset="2"/>
            </a:endParaRPr>
          </a:p>
        </p:txBody>
      </p:sp>
      <p:sp>
        <p:nvSpPr>
          <p:cNvPr id="563206" name="Rectangle 6"/>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p:txBody>
          <a:bodyPr/>
          <a:lstStyle/>
          <a:p>
            <a:r>
              <a:rPr lang="en-US" sz="3600"/>
              <a:t>Factors Affecting Ionization Energy</a:t>
            </a:r>
          </a:p>
        </p:txBody>
      </p:sp>
      <p:sp>
        <p:nvSpPr>
          <p:cNvPr id="365571" name="Text Box 3"/>
          <p:cNvSpPr txBox="1">
            <a:spLocks noChangeArrowheads="1"/>
          </p:cNvSpPr>
          <p:nvPr/>
        </p:nvSpPr>
        <p:spPr bwMode="auto">
          <a:xfrm>
            <a:off x="438150" y="1905000"/>
            <a:ext cx="2322513" cy="457200"/>
          </a:xfrm>
          <a:prstGeom prst="rect">
            <a:avLst/>
          </a:prstGeom>
          <a:noFill/>
          <a:ln w="9525">
            <a:noFill/>
            <a:miter lim="800000"/>
            <a:headEnd/>
            <a:tailEnd/>
          </a:ln>
          <a:effectLst/>
        </p:spPr>
        <p:txBody>
          <a:bodyPr wrap="none">
            <a:spAutoFit/>
          </a:bodyPr>
          <a:lstStyle/>
          <a:p>
            <a:pPr algn="ctr"/>
            <a:r>
              <a:rPr lang="en-US" sz="2400">
                <a:solidFill>
                  <a:schemeClr val="accent2"/>
                </a:solidFill>
                <a:effectLst>
                  <a:outerShdw blurRad="38100" dist="38100" dir="2700000" algn="tl">
                    <a:srgbClr val="C0C0C0"/>
                  </a:outerShdw>
                </a:effectLst>
              </a:rPr>
              <a:t>Nuclear Charge</a:t>
            </a:r>
          </a:p>
        </p:txBody>
      </p:sp>
      <p:sp>
        <p:nvSpPr>
          <p:cNvPr id="365572" name="Text Box 4"/>
          <p:cNvSpPr txBox="1">
            <a:spLocks noChangeArrowheads="1"/>
          </p:cNvSpPr>
          <p:nvPr/>
        </p:nvSpPr>
        <p:spPr bwMode="auto">
          <a:xfrm>
            <a:off x="914400" y="2346325"/>
            <a:ext cx="7361238" cy="396875"/>
          </a:xfrm>
          <a:prstGeom prst="rect">
            <a:avLst/>
          </a:prstGeom>
          <a:noFill/>
          <a:ln w="9525">
            <a:noFill/>
            <a:miter lim="800000"/>
            <a:headEnd/>
            <a:tailEnd/>
          </a:ln>
          <a:effectLst/>
        </p:spPr>
        <p:txBody>
          <a:bodyPr wrap="none">
            <a:spAutoFit/>
          </a:bodyPr>
          <a:lstStyle/>
          <a:p>
            <a:r>
              <a:rPr lang="en-US" sz="2000"/>
              <a:t>The larger the nuclear charge, the greater the ionization energy.</a:t>
            </a:r>
          </a:p>
        </p:txBody>
      </p:sp>
      <p:sp>
        <p:nvSpPr>
          <p:cNvPr id="365573" name="Text Box 5"/>
          <p:cNvSpPr txBox="1">
            <a:spLocks noChangeArrowheads="1"/>
          </p:cNvSpPr>
          <p:nvPr/>
        </p:nvSpPr>
        <p:spPr bwMode="auto">
          <a:xfrm>
            <a:off x="384175" y="2819400"/>
            <a:ext cx="2270125"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Shielding effect</a:t>
            </a:r>
          </a:p>
        </p:txBody>
      </p:sp>
      <p:sp>
        <p:nvSpPr>
          <p:cNvPr id="365574" name="Text Box 6"/>
          <p:cNvSpPr txBox="1">
            <a:spLocks noChangeArrowheads="1"/>
          </p:cNvSpPr>
          <p:nvPr/>
        </p:nvSpPr>
        <p:spPr bwMode="auto">
          <a:xfrm>
            <a:off x="914400" y="3260725"/>
            <a:ext cx="7178675" cy="396875"/>
          </a:xfrm>
          <a:prstGeom prst="rect">
            <a:avLst/>
          </a:prstGeom>
          <a:noFill/>
          <a:ln w="9525">
            <a:noFill/>
            <a:miter lim="800000"/>
            <a:headEnd/>
            <a:tailEnd/>
          </a:ln>
          <a:effectLst/>
        </p:spPr>
        <p:txBody>
          <a:bodyPr wrap="none">
            <a:spAutoFit/>
          </a:bodyPr>
          <a:lstStyle/>
          <a:p>
            <a:r>
              <a:rPr lang="en-US" sz="2000"/>
              <a:t>The greater the shielding effect, the less the ionization energy.</a:t>
            </a:r>
          </a:p>
        </p:txBody>
      </p:sp>
      <p:sp>
        <p:nvSpPr>
          <p:cNvPr id="365575" name="Text Box 7"/>
          <p:cNvSpPr txBox="1">
            <a:spLocks noChangeArrowheads="1"/>
          </p:cNvSpPr>
          <p:nvPr/>
        </p:nvSpPr>
        <p:spPr bwMode="auto">
          <a:xfrm>
            <a:off x="457200" y="3733800"/>
            <a:ext cx="1135063"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Radius</a:t>
            </a:r>
          </a:p>
        </p:txBody>
      </p:sp>
      <p:sp>
        <p:nvSpPr>
          <p:cNvPr id="365576" name="Text Box 8"/>
          <p:cNvSpPr txBox="1">
            <a:spLocks noChangeArrowheads="1"/>
          </p:cNvSpPr>
          <p:nvPr/>
        </p:nvSpPr>
        <p:spPr bwMode="auto">
          <a:xfrm>
            <a:off x="914400" y="4175125"/>
            <a:ext cx="6965950" cy="701675"/>
          </a:xfrm>
          <a:prstGeom prst="rect">
            <a:avLst/>
          </a:prstGeom>
          <a:noFill/>
          <a:ln w="9525">
            <a:noFill/>
            <a:miter lim="800000"/>
            <a:headEnd/>
            <a:tailEnd/>
          </a:ln>
          <a:effectLst/>
        </p:spPr>
        <p:txBody>
          <a:bodyPr wrap="none">
            <a:spAutoFit/>
          </a:bodyPr>
          <a:lstStyle/>
          <a:p>
            <a:r>
              <a:rPr lang="en-US" sz="2000"/>
              <a:t>The greater the distance between the nucleus and the outer </a:t>
            </a:r>
          </a:p>
          <a:p>
            <a:r>
              <a:rPr lang="en-US" sz="2000"/>
              <a:t>electrons of an atom, the less the ionization energy.</a:t>
            </a:r>
          </a:p>
        </p:txBody>
      </p:sp>
      <p:sp>
        <p:nvSpPr>
          <p:cNvPr id="365577" name="Text Box 9"/>
          <p:cNvSpPr txBox="1">
            <a:spLocks noChangeArrowheads="1"/>
          </p:cNvSpPr>
          <p:nvPr/>
        </p:nvSpPr>
        <p:spPr bwMode="auto">
          <a:xfrm>
            <a:off x="384175" y="4953000"/>
            <a:ext cx="1355725"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Sublevel</a:t>
            </a:r>
          </a:p>
        </p:txBody>
      </p:sp>
      <p:sp>
        <p:nvSpPr>
          <p:cNvPr id="365578" name="Text Box 10"/>
          <p:cNvSpPr txBox="1">
            <a:spLocks noChangeArrowheads="1"/>
          </p:cNvSpPr>
          <p:nvPr/>
        </p:nvSpPr>
        <p:spPr bwMode="auto">
          <a:xfrm>
            <a:off x="914400" y="5394325"/>
            <a:ext cx="7054850" cy="701675"/>
          </a:xfrm>
          <a:prstGeom prst="rect">
            <a:avLst/>
          </a:prstGeom>
          <a:noFill/>
          <a:ln w="9525">
            <a:noFill/>
            <a:miter lim="800000"/>
            <a:headEnd/>
            <a:tailEnd/>
          </a:ln>
          <a:effectLst/>
        </p:spPr>
        <p:txBody>
          <a:bodyPr wrap="none">
            <a:spAutoFit/>
          </a:bodyPr>
          <a:lstStyle/>
          <a:p>
            <a:r>
              <a:rPr lang="en-US" sz="2000"/>
              <a:t>An electron from a full or half-full sublevel requires additional </a:t>
            </a:r>
          </a:p>
          <a:p>
            <a:r>
              <a:rPr lang="en-US" sz="2000"/>
              <a:t>energy to be removed.</a:t>
            </a:r>
          </a:p>
        </p:txBody>
      </p:sp>
      <p:sp>
        <p:nvSpPr>
          <p:cNvPr id="365579" name="Rectangle 11"/>
          <p:cNvSpPr>
            <a:spLocks noChangeArrowheads="1"/>
          </p:cNvSpPr>
          <p:nvPr/>
        </p:nvSpPr>
        <p:spPr bwMode="auto">
          <a:xfrm>
            <a:off x="76200" y="6553200"/>
            <a:ext cx="3197225"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189</a:t>
            </a:r>
          </a:p>
        </p:txBody>
      </p:sp>
      <p:sp>
        <p:nvSpPr>
          <p:cNvPr id="365580" name="AutoShape 12">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365571"/>
                                        </p:tgtEl>
                                        <p:attrNameLst>
                                          <p:attrName>style.visibility</p:attrName>
                                        </p:attrNameLst>
                                      </p:cBhvr>
                                      <p:to>
                                        <p:strVal val="visible"/>
                                      </p:to>
                                    </p:set>
                                    <p:anim calcmode="lin" valueType="num">
                                      <p:cBhvr>
                                        <p:cTn id="7" dur="500" fill="hold"/>
                                        <p:tgtEl>
                                          <p:spTgt spid="365571"/>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365571"/>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365571"/>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365571"/>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365573"/>
                                        </p:tgtEl>
                                        <p:attrNameLst>
                                          <p:attrName>style.visibility</p:attrName>
                                        </p:attrNameLst>
                                      </p:cBhvr>
                                      <p:to>
                                        <p:strVal val="visible"/>
                                      </p:to>
                                    </p:set>
                                    <p:anim calcmode="lin" valueType="num">
                                      <p:cBhvr>
                                        <p:cTn id="15" dur="500" fill="hold"/>
                                        <p:tgtEl>
                                          <p:spTgt spid="36557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36557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36557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36557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365575"/>
                                        </p:tgtEl>
                                        <p:attrNameLst>
                                          <p:attrName>style.visibility</p:attrName>
                                        </p:attrNameLst>
                                      </p:cBhvr>
                                      <p:to>
                                        <p:strVal val="visible"/>
                                      </p:to>
                                    </p:set>
                                    <p:anim calcmode="lin" valueType="num">
                                      <p:cBhvr>
                                        <p:cTn id="23" dur="500" fill="hold"/>
                                        <p:tgtEl>
                                          <p:spTgt spid="365575"/>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365575"/>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365575"/>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36557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365577"/>
                                        </p:tgtEl>
                                        <p:attrNameLst>
                                          <p:attrName>style.visibility</p:attrName>
                                        </p:attrNameLst>
                                      </p:cBhvr>
                                      <p:to>
                                        <p:strVal val="visible"/>
                                      </p:to>
                                    </p:set>
                                    <p:anim calcmode="lin" valueType="num">
                                      <p:cBhvr>
                                        <p:cTn id="31" dur="500" fill="hold"/>
                                        <p:tgtEl>
                                          <p:spTgt spid="365577"/>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365577"/>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365577"/>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36557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365572"/>
                                        </p:tgtEl>
                                        <p:attrNameLst>
                                          <p:attrName>style.visibility</p:attrName>
                                        </p:attrNameLst>
                                      </p:cBhvr>
                                      <p:to>
                                        <p:strVal val="visible"/>
                                      </p:to>
                                    </p:set>
                                    <p:animEffect transition="in" filter="fade">
                                      <p:cBhvr>
                                        <p:cTn id="39" dur="1000"/>
                                        <p:tgtEl>
                                          <p:spTgt spid="365572"/>
                                        </p:tgtEl>
                                      </p:cBhvr>
                                    </p:animEffect>
                                    <p:anim calcmode="lin" valueType="num">
                                      <p:cBhvr>
                                        <p:cTn id="40" dur="1000" fill="hold"/>
                                        <p:tgtEl>
                                          <p:spTgt spid="365572"/>
                                        </p:tgtEl>
                                        <p:attrNameLst>
                                          <p:attrName>ppt_x</p:attrName>
                                        </p:attrNameLst>
                                      </p:cBhvr>
                                      <p:tavLst>
                                        <p:tav tm="0">
                                          <p:val>
                                            <p:strVal val="#ppt_x"/>
                                          </p:val>
                                        </p:tav>
                                        <p:tav tm="100000">
                                          <p:val>
                                            <p:strVal val="#ppt_x"/>
                                          </p:val>
                                        </p:tav>
                                      </p:tavLst>
                                    </p:anim>
                                    <p:anim calcmode="lin" valueType="num">
                                      <p:cBhvr>
                                        <p:cTn id="41" dur="1000" fill="hold"/>
                                        <p:tgtEl>
                                          <p:spTgt spid="365572"/>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grpId="0" nodeType="clickEffect">
                                  <p:stCondLst>
                                    <p:cond delay="0"/>
                                  </p:stCondLst>
                                  <p:childTnLst>
                                    <p:set>
                                      <p:cBhvr>
                                        <p:cTn id="45" dur="1" fill="hold">
                                          <p:stCondLst>
                                            <p:cond delay="0"/>
                                          </p:stCondLst>
                                        </p:cTn>
                                        <p:tgtEl>
                                          <p:spTgt spid="365574"/>
                                        </p:tgtEl>
                                        <p:attrNameLst>
                                          <p:attrName>style.visibility</p:attrName>
                                        </p:attrNameLst>
                                      </p:cBhvr>
                                      <p:to>
                                        <p:strVal val="visible"/>
                                      </p:to>
                                    </p:set>
                                    <p:animEffect transition="in" filter="fade">
                                      <p:cBhvr>
                                        <p:cTn id="46" dur="1000"/>
                                        <p:tgtEl>
                                          <p:spTgt spid="365574"/>
                                        </p:tgtEl>
                                      </p:cBhvr>
                                    </p:animEffect>
                                    <p:anim calcmode="lin" valueType="num">
                                      <p:cBhvr>
                                        <p:cTn id="47" dur="1000" fill="hold"/>
                                        <p:tgtEl>
                                          <p:spTgt spid="365574"/>
                                        </p:tgtEl>
                                        <p:attrNameLst>
                                          <p:attrName>ppt_x</p:attrName>
                                        </p:attrNameLst>
                                      </p:cBhvr>
                                      <p:tavLst>
                                        <p:tav tm="0">
                                          <p:val>
                                            <p:strVal val="#ppt_x"/>
                                          </p:val>
                                        </p:tav>
                                        <p:tav tm="100000">
                                          <p:val>
                                            <p:strVal val="#ppt_x"/>
                                          </p:val>
                                        </p:tav>
                                      </p:tavLst>
                                    </p:anim>
                                    <p:anim calcmode="lin" valueType="num">
                                      <p:cBhvr>
                                        <p:cTn id="48" dur="1000" fill="hold"/>
                                        <p:tgtEl>
                                          <p:spTgt spid="365574"/>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7" presetClass="entr" presetSubtype="0" fill="hold" grpId="0" nodeType="clickEffect">
                                  <p:stCondLst>
                                    <p:cond delay="0"/>
                                  </p:stCondLst>
                                  <p:childTnLst>
                                    <p:set>
                                      <p:cBhvr>
                                        <p:cTn id="52" dur="1" fill="hold">
                                          <p:stCondLst>
                                            <p:cond delay="0"/>
                                          </p:stCondLst>
                                        </p:cTn>
                                        <p:tgtEl>
                                          <p:spTgt spid="365576"/>
                                        </p:tgtEl>
                                        <p:attrNameLst>
                                          <p:attrName>style.visibility</p:attrName>
                                        </p:attrNameLst>
                                      </p:cBhvr>
                                      <p:to>
                                        <p:strVal val="visible"/>
                                      </p:to>
                                    </p:set>
                                    <p:animEffect transition="in" filter="fade">
                                      <p:cBhvr>
                                        <p:cTn id="53" dur="1000"/>
                                        <p:tgtEl>
                                          <p:spTgt spid="365576"/>
                                        </p:tgtEl>
                                      </p:cBhvr>
                                    </p:animEffect>
                                    <p:anim calcmode="lin" valueType="num">
                                      <p:cBhvr>
                                        <p:cTn id="54" dur="1000" fill="hold"/>
                                        <p:tgtEl>
                                          <p:spTgt spid="365576"/>
                                        </p:tgtEl>
                                        <p:attrNameLst>
                                          <p:attrName>ppt_x</p:attrName>
                                        </p:attrNameLst>
                                      </p:cBhvr>
                                      <p:tavLst>
                                        <p:tav tm="0">
                                          <p:val>
                                            <p:strVal val="#ppt_x"/>
                                          </p:val>
                                        </p:tav>
                                        <p:tav tm="100000">
                                          <p:val>
                                            <p:strVal val="#ppt_x"/>
                                          </p:val>
                                        </p:tav>
                                      </p:tavLst>
                                    </p:anim>
                                    <p:anim calcmode="lin" valueType="num">
                                      <p:cBhvr>
                                        <p:cTn id="55" dur="1000" fill="hold"/>
                                        <p:tgtEl>
                                          <p:spTgt spid="365576"/>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7" presetClass="entr" presetSubtype="0" fill="hold" grpId="0" nodeType="clickEffect">
                                  <p:stCondLst>
                                    <p:cond delay="0"/>
                                  </p:stCondLst>
                                  <p:childTnLst>
                                    <p:set>
                                      <p:cBhvr>
                                        <p:cTn id="59" dur="1" fill="hold">
                                          <p:stCondLst>
                                            <p:cond delay="0"/>
                                          </p:stCondLst>
                                        </p:cTn>
                                        <p:tgtEl>
                                          <p:spTgt spid="365578"/>
                                        </p:tgtEl>
                                        <p:attrNameLst>
                                          <p:attrName>style.visibility</p:attrName>
                                        </p:attrNameLst>
                                      </p:cBhvr>
                                      <p:to>
                                        <p:strVal val="visible"/>
                                      </p:to>
                                    </p:set>
                                    <p:animEffect transition="in" filter="fade">
                                      <p:cBhvr>
                                        <p:cTn id="60" dur="1000"/>
                                        <p:tgtEl>
                                          <p:spTgt spid="365578"/>
                                        </p:tgtEl>
                                      </p:cBhvr>
                                    </p:animEffect>
                                    <p:anim calcmode="lin" valueType="num">
                                      <p:cBhvr>
                                        <p:cTn id="61" dur="1000" fill="hold"/>
                                        <p:tgtEl>
                                          <p:spTgt spid="365578"/>
                                        </p:tgtEl>
                                        <p:attrNameLst>
                                          <p:attrName>ppt_x</p:attrName>
                                        </p:attrNameLst>
                                      </p:cBhvr>
                                      <p:tavLst>
                                        <p:tav tm="0">
                                          <p:val>
                                            <p:strVal val="#ppt_x"/>
                                          </p:val>
                                        </p:tav>
                                        <p:tav tm="100000">
                                          <p:val>
                                            <p:strVal val="#ppt_x"/>
                                          </p:val>
                                        </p:tav>
                                      </p:tavLst>
                                    </p:anim>
                                    <p:anim calcmode="lin" valueType="num">
                                      <p:cBhvr>
                                        <p:cTn id="62" dur="1000" fill="hold"/>
                                        <p:tgtEl>
                                          <p:spTgt spid="3655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1" grpId="0"/>
      <p:bldP spid="365572" grpId="0"/>
      <p:bldP spid="365573" grpId="0"/>
      <p:bldP spid="365574" grpId="0"/>
      <p:bldP spid="365575" grpId="0"/>
      <p:bldP spid="365576" grpId="0"/>
      <p:bldP spid="365577" grpId="0"/>
      <p:bldP spid="365578" grpId="0"/>
    </p:bldLst>
  </p:timing>
</p:sld>
</file>

<file path=ppt/slides/slide178.xml><?xml version="1.0" encoding="utf-8"?>
<p:sld xmlns:a="http://schemas.openxmlformats.org/drawingml/2006/main" xmlns:r="http://schemas.openxmlformats.org/officeDocument/2006/relationships" xmlns:p="http://schemas.openxmlformats.org/presentationml/2006/main" show="0">
  <p:cSld>
    <p:bg>
      <p:bgPr>
        <a:solidFill>
          <a:srgbClr val="FFFF99"/>
        </a:solidFill>
        <a:effectLst/>
      </p:bgPr>
    </p:bg>
    <p:spTree>
      <p:nvGrpSpPr>
        <p:cNvPr id="1" name=""/>
        <p:cNvGrpSpPr/>
        <p:nvPr/>
      </p:nvGrpSpPr>
      <p:grpSpPr>
        <a:xfrm>
          <a:off x="0" y="0"/>
          <a:ext cx="0" cy="0"/>
          <a:chOff x="0" y="0"/>
          <a:chExt cx="0" cy="0"/>
        </a:xfrm>
      </p:grpSpPr>
      <p:sp>
        <p:nvSpPr>
          <p:cNvPr id="9" name="Footer Placeholder 3"/>
          <p:cNvSpPr>
            <a:spLocks noGrp="1"/>
          </p:cNvSpPr>
          <p:nvPr>
            <p:ph type="ftr" sz="quarter" idx="11"/>
          </p:nvPr>
        </p:nvSpPr>
        <p:spPr/>
        <p:txBody>
          <a:bodyPr/>
          <a:lstStyle/>
          <a:p>
            <a:r>
              <a:rPr lang="en-US"/>
              <a:t>http://www.unit5.org/christjs/tempT27dFields-Jeff/Period1.htm</a:t>
            </a:r>
          </a:p>
        </p:txBody>
      </p:sp>
      <p:sp>
        <p:nvSpPr>
          <p:cNvPr id="421890" name="Rectangle 2"/>
          <p:cNvSpPr>
            <a:spLocks noGrp="1" noChangeArrowheads="1"/>
          </p:cNvSpPr>
          <p:nvPr>
            <p:ph type="title"/>
          </p:nvPr>
        </p:nvSpPr>
        <p:spPr/>
        <p:txBody>
          <a:bodyPr/>
          <a:lstStyle/>
          <a:p>
            <a:r>
              <a:rPr lang="en-US" sz="3600"/>
              <a:t>Ionization Energies</a:t>
            </a:r>
          </a:p>
        </p:txBody>
      </p:sp>
      <p:sp>
        <p:nvSpPr>
          <p:cNvPr id="421891"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21892"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21893" name="File"/>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effectLst>
                  <a:outerShdw blurRad="38100" dist="38100" dir="2700000" algn="tl">
                    <a:srgbClr val="FFFFFF"/>
                  </a:outerShdw>
                </a:effectLst>
              </a:rPr>
              <a:t>Keys</a:t>
            </a:r>
          </a:p>
          <a:p>
            <a:endParaRPr lang="en-US" sz="1400">
              <a:solidFill>
                <a:srgbClr val="FF0000"/>
              </a:solidFill>
            </a:endParaRPr>
          </a:p>
          <a:p>
            <a:endParaRPr lang="en-US" sz="1400"/>
          </a:p>
          <a:p>
            <a:endParaRPr lang="en-US" sz="1400"/>
          </a:p>
          <a:p>
            <a:endParaRPr lang="en-US" sz="1400"/>
          </a:p>
          <a:p>
            <a:endParaRPr lang="en-US" sz="1400"/>
          </a:p>
        </p:txBody>
      </p:sp>
      <p:sp>
        <p:nvSpPr>
          <p:cNvPr id="421895" name="Rectangle 7"/>
          <p:cNvSpPr>
            <a:spLocks noChangeArrowheads="1"/>
          </p:cNvSpPr>
          <p:nvPr/>
        </p:nvSpPr>
        <p:spPr bwMode="auto">
          <a:xfrm>
            <a:off x="2286000" y="1905000"/>
            <a:ext cx="2828925" cy="669925"/>
          </a:xfrm>
          <a:prstGeom prst="rect">
            <a:avLst/>
          </a:prstGeom>
          <a:noFill/>
          <a:ln w="9525">
            <a:noFill/>
            <a:miter lim="800000"/>
            <a:headEnd/>
            <a:tailEnd/>
          </a:ln>
          <a:effectLst/>
        </p:spPr>
        <p:txBody>
          <a:bodyPr wrap="none" anchor="ctr">
            <a:spAutoFit/>
          </a:bodyPr>
          <a:lstStyle/>
          <a:p>
            <a:r>
              <a:rPr lang="en-US" sz="2400">
                <a:hlinkClick r:id="rId3" action="ppaction://hlinkfile"/>
              </a:rPr>
              <a:t>Ionization Energies</a:t>
            </a:r>
            <a:r>
              <a:rPr lang="en-US" sz="1400">
                <a:hlinkClick r:id="rId3" action="ppaction://hlinkfile"/>
              </a:rPr>
              <a:t> </a:t>
            </a:r>
            <a:r>
              <a:rPr lang="en-US" sz="1400">
                <a:hlinkClick r:id="rId4"/>
              </a:rPr>
              <a:t/>
            </a:r>
            <a:br>
              <a:rPr lang="en-US" sz="1400">
                <a:hlinkClick r:id="rId4"/>
              </a:rPr>
            </a:br>
            <a:endParaRPr lang="en-US" sz="1400"/>
          </a:p>
        </p:txBody>
      </p:sp>
      <p:sp>
        <p:nvSpPr>
          <p:cNvPr id="421896" name="Rectangle 8"/>
          <p:cNvSpPr>
            <a:spLocks noChangeArrowheads="1"/>
          </p:cNvSpPr>
          <p:nvPr/>
        </p:nvSpPr>
        <p:spPr bwMode="auto">
          <a:xfrm>
            <a:off x="2286000" y="4000500"/>
            <a:ext cx="3844925" cy="669925"/>
          </a:xfrm>
          <a:prstGeom prst="rect">
            <a:avLst/>
          </a:prstGeom>
          <a:noFill/>
          <a:ln w="9525">
            <a:noFill/>
            <a:miter lim="800000"/>
            <a:headEnd/>
            <a:tailEnd/>
          </a:ln>
          <a:effectLst/>
        </p:spPr>
        <p:txBody>
          <a:bodyPr wrap="none" anchor="ctr">
            <a:spAutoFit/>
          </a:bodyPr>
          <a:lstStyle/>
          <a:p>
            <a:r>
              <a:rPr lang="en-US" sz="2400">
                <a:hlinkClick r:id="rId5"/>
              </a:rPr>
              <a:t>Ionization Energies</a:t>
            </a:r>
            <a:r>
              <a:rPr lang="en-US" sz="2400"/>
              <a:t>  </a:t>
            </a:r>
            <a:r>
              <a:rPr lang="en-US" sz="2400" i="1">
                <a:hlinkClick r:id="rId6"/>
              </a:rPr>
              <a:t>Graph</a:t>
            </a:r>
            <a:r>
              <a:rPr lang="en-US" sz="1400"/>
              <a:t> </a:t>
            </a:r>
            <a:r>
              <a:rPr lang="en-US" sz="1400">
                <a:hlinkClick r:id="rId4"/>
              </a:rPr>
              <a:t/>
            </a:r>
            <a:br>
              <a:rPr lang="en-US" sz="1400">
                <a:hlinkClick r:id="rId4"/>
              </a:rPr>
            </a:br>
            <a:endParaRPr lang="en-US" sz="1400"/>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noFill/>
          <a:ln/>
        </p:spPr>
        <p:txBody>
          <a:bodyPr lIns="92075" tIns="46037" rIns="92075" bIns="46037" anchor="b"/>
          <a:lstStyle/>
          <a:p>
            <a:r>
              <a:rPr lang="en-US"/>
              <a:t>Driving Force</a:t>
            </a:r>
          </a:p>
        </p:txBody>
      </p:sp>
      <p:sp>
        <p:nvSpPr>
          <p:cNvPr id="178179" name="Rectangle 3"/>
          <p:cNvSpPr>
            <a:spLocks noGrp="1" noChangeArrowheads="1"/>
          </p:cNvSpPr>
          <p:nvPr>
            <p:ph type="body" idx="1"/>
          </p:nvPr>
        </p:nvSpPr>
        <p:spPr>
          <a:noFill/>
          <a:ln/>
        </p:spPr>
        <p:txBody>
          <a:bodyPr lIns="92075" tIns="46037" rIns="92075" bIns="46037"/>
          <a:lstStyle/>
          <a:p>
            <a:r>
              <a:rPr lang="en-US"/>
              <a:t>Full Energy Levels are very low energy.</a:t>
            </a:r>
          </a:p>
          <a:p>
            <a:r>
              <a:rPr lang="en-US"/>
              <a:t>Noble Gases have full orbitals.</a:t>
            </a:r>
          </a:p>
          <a:p>
            <a:r>
              <a:rPr lang="en-US"/>
              <a:t>Atoms behave in ways to achieve noble gas configuration.</a:t>
            </a:r>
          </a:p>
        </p:txBody>
      </p:sp>
      <p:sp>
        <p:nvSpPr>
          <p:cNvPr id="178180"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78179">
                                            <p:txEl>
                                              <p:pRg st="0" end="0"/>
                                            </p:txEl>
                                          </p:spTgt>
                                        </p:tgtEl>
                                        <p:attrNameLst>
                                          <p:attrName>style.visibility</p:attrName>
                                        </p:attrNameLst>
                                      </p:cBhvr>
                                      <p:to>
                                        <p:strVal val="visible"/>
                                      </p:to>
                                    </p:set>
                                    <p:anim to="" calcmode="lin" valueType="num">
                                      <p:cBhvr>
                                        <p:cTn id="7" dur="1" fill="hold"/>
                                        <p:tgtEl>
                                          <p:spTgt spid="178179">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78179">
                                            <p:txEl>
                                              <p:pRg st="1" end="1"/>
                                            </p:txEl>
                                          </p:spTgt>
                                        </p:tgtEl>
                                        <p:attrNameLst>
                                          <p:attrName>style.visibility</p:attrName>
                                        </p:attrNameLst>
                                      </p:cBhvr>
                                      <p:to>
                                        <p:strVal val="visible"/>
                                      </p:to>
                                    </p:set>
                                    <p:anim to="" calcmode="lin" valueType="num">
                                      <p:cBhvr>
                                        <p:cTn id="12" dur="1" fill="hold"/>
                                        <p:tgtEl>
                                          <p:spTgt spid="178179">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78179">
                                            <p:txEl>
                                              <p:pRg st="2" end="2"/>
                                            </p:txEl>
                                          </p:spTgt>
                                        </p:tgtEl>
                                        <p:attrNameLst>
                                          <p:attrName>style.visibility</p:attrName>
                                        </p:attrNameLst>
                                      </p:cBhvr>
                                      <p:to>
                                        <p:strVal val="visible"/>
                                      </p:to>
                                    </p:set>
                                    <p:anim to="" calcmode="lin" valueType="num">
                                      <p:cBhvr>
                                        <p:cTn id="17" dur="1" fill="hold"/>
                                        <p:tgtEl>
                                          <p:spTgt spid="178179">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79"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show="0">
  <p:cSld>
    <p:bg>
      <p:bgPr>
        <a:solidFill>
          <a:srgbClr val="CCCCFF"/>
        </a:solidFill>
        <a:effectLst/>
      </p:bgPr>
    </p:bg>
    <p:spTree>
      <p:nvGrpSpPr>
        <p:cNvPr id="1" name=""/>
        <p:cNvGrpSpPr/>
        <p:nvPr/>
      </p:nvGrpSpPr>
      <p:grpSpPr>
        <a:xfrm>
          <a:off x="0" y="0"/>
          <a:ext cx="0" cy="0"/>
          <a:chOff x="0" y="0"/>
          <a:chExt cx="0" cy="0"/>
        </a:xfrm>
      </p:grpSpPr>
      <p:sp>
        <p:nvSpPr>
          <p:cNvPr id="605193" name="Rectangle 9"/>
          <p:cNvSpPr>
            <a:spLocks noChangeArrowheads="1"/>
          </p:cNvSpPr>
          <p:nvPr/>
        </p:nvSpPr>
        <p:spPr bwMode="auto">
          <a:xfrm>
            <a:off x="715963" y="2724150"/>
            <a:ext cx="2744787" cy="304800"/>
          </a:xfrm>
          <a:prstGeom prst="rect">
            <a:avLst/>
          </a:prstGeom>
          <a:noFill/>
          <a:ln w="9525">
            <a:noFill/>
            <a:miter lim="800000"/>
            <a:headEnd/>
            <a:tailEnd/>
          </a:ln>
          <a:effectLst/>
        </p:spPr>
        <p:txBody>
          <a:bodyPr wrap="none">
            <a:spAutoFit/>
          </a:bodyPr>
          <a:lstStyle/>
          <a:p>
            <a:r>
              <a:rPr lang="en-US" sz="1400">
                <a:solidFill>
                  <a:srgbClr val="FFFFFF"/>
                </a:solidFill>
                <a:hlinkClick r:id="rId4" action="ppaction://hlinkfile" tooltip="The Periodic Table"/>
              </a:rPr>
              <a:t>Episode 7 </a:t>
            </a:r>
            <a:r>
              <a:rPr lang="en-US" sz="1400"/>
              <a:t>– </a:t>
            </a:r>
            <a:r>
              <a:rPr lang="en-US" sz="1400" b="1"/>
              <a:t>The Periodic Table</a:t>
            </a:r>
          </a:p>
        </p:txBody>
      </p:sp>
      <p:sp>
        <p:nvSpPr>
          <p:cNvPr id="605186" name="Text Box 2"/>
          <p:cNvSpPr txBox="1">
            <a:spLocks noChangeArrowheads="1"/>
          </p:cNvSpPr>
          <p:nvPr/>
        </p:nvSpPr>
        <p:spPr bwMode="auto">
          <a:xfrm>
            <a:off x="1458913" y="2282825"/>
            <a:ext cx="1150937" cy="214313"/>
          </a:xfrm>
          <a:prstGeom prst="rect">
            <a:avLst/>
          </a:prstGeom>
          <a:noFill/>
          <a:ln w="9525">
            <a:noFill/>
            <a:miter lim="800000"/>
            <a:headEnd/>
            <a:tailEnd/>
          </a:ln>
          <a:effectLst/>
        </p:spPr>
        <p:txBody>
          <a:bodyPr wrap="none">
            <a:spAutoFit/>
          </a:bodyPr>
          <a:lstStyle/>
          <a:p>
            <a:r>
              <a:rPr lang="en-US" sz="800"/>
              <a:t>VIDEO ON DEMAND</a:t>
            </a:r>
          </a:p>
        </p:txBody>
      </p:sp>
      <p:sp>
        <p:nvSpPr>
          <p:cNvPr id="605187" name="Text Box 3"/>
          <p:cNvSpPr txBox="1">
            <a:spLocks noChangeArrowheads="1"/>
          </p:cNvSpPr>
          <p:nvPr/>
        </p:nvSpPr>
        <p:spPr bwMode="auto">
          <a:xfrm>
            <a:off x="679450" y="3108325"/>
            <a:ext cx="7662863" cy="549275"/>
          </a:xfrm>
          <a:prstGeom prst="rect">
            <a:avLst/>
          </a:prstGeom>
          <a:noFill/>
          <a:ln w="9525">
            <a:noFill/>
            <a:miter lim="800000"/>
            <a:headEnd/>
            <a:tailEnd/>
          </a:ln>
          <a:effectLst/>
        </p:spPr>
        <p:txBody>
          <a:bodyPr wrap="none">
            <a:spAutoFit/>
          </a:bodyPr>
          <a:lstStyle/>
          <a:p>
            <a:r>
              <a:rPr lang="en-US" sz="1000">
                <a:solidFill>
                  <a:srgbClr val="000000"/>
                </a:solidFill>
                <a:cs typeface="Arial" charset="0"/>
              </a:rPr>
              <a:t>The development of the Periodic Table of Elements produced order from the chaos of disorganized amounts of chemical information.  </a:t>
            </a:r>
          </a:p>
          <a:p>
            <a:r>
              <a:rPr lang="en-US" sz="1000">
                <a:solidFill>
                  <a:srgbClr val="000000"/>
                </a:solidFill>
                <a:cs typeface="Arial" charset="0"/>
              </a:rPr>
              <a:t>The program shows the power of Mendeleev’s arrangements, which predicted the properties of as yet undiscovered elements, and </a:t>
            </a:r>
          </a:p>
          <a:p>
            <a:r>
              <a:rPr lang="en-US" sz="1000">
                <a:solidFill>
                  <a:srgbClr val="000000"/>
                </a:solidFill>
                <a:cs typeface="Arial" charset="0"/>
              </a:rPr>
              <a:t>how modern chemists have refined its arrangement and continue to refer to the Periodic Table.</a:t>
            </a:r>
            <a:r>
              <a:rPr lang="en-US" sz="1000"/>
              <a:t> </a:t>
            </a:r>
          </a:p>
        </p:txBody>
      </p:sp>
      <p:sp>
        <p:nvSpPr>
          <p:cNvPr id="605188" name="Rectangle 4"/>
          <p:cNvSpPr>
            <a:spLocks noGrp="1" noChangeArrowheads="1"/>
          </p:cNvSpPr>
          <p:nvPr>
            <p:ph type="title"/>
          </p:nvPr>
        </p:nvSpPr>
        <p:spPr/>
        <p:txBody>
          <a:bodyPr/>
          <a:lstStyle/>
          <a:p>
            <a:r>
              <a:rPr lang="en-US"/>
              <a:t>World of Chemistry</a:t>
            </a:r>
            <a:br>
              <a:rPr lang="en-US"/>
            </a:br>
            <a:r>
              <a:rPr lang="en-US" sz="2400"/>
              <a:t>The Annenberg Film Series</a:t>
            </a:r>
            <a:endParaRPr lang="en-US"/>
          </a:p>
        </p:txBody>
      </p:sp>
      <p:sp>
        <p:nvSpPr>
          <p:cNvPr id="605194" name="AutoShape 10">
            <a:hlinkClick r:id="rId5" highlightClick="1"/>
          </p:cNvPr>
          <p:cNvSpPr>
            <a:spLocks noChangeArrowheads="1"/>
          </p:cNvSpPr>
          <p:nvPr/>
        </p:nvSpPr>
        <p:spPr bwMode="auto">
          <a:xfrm>
            <a:off x="841375" y="2103438"/>
            <a:ext cx="569913" cy="569912"/>
          </a:xfrm>
          <a:prstGeom prst="actionButtonMovie">
            <a:avLst/>
          </a:prstGeom>
          <a:solidFill>
            <a:srgbClr val="FFFFFF"/>
          </a:solidFill>
          <a:ln w="9525">
            <a:no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a:xfrm>
            <a:off x="762000" y="685800"/>
            <a:ext cx="7772400" cy="762000"/>
          </a:xfrm>
          <a:noFill/>
          <a:ln/>
        </p:spPr>
        <p:txBody>
          <a:bodyPr lIns="92075" tIns="46037" rIns="92075" bIns="46037" anchor="b"/>
          <a:lstStyle/>
          <a:p>
            <a:r>
              <a:rPr lang="en-US"/>
              <a:t>2nd Ionization Energy</a:t>
            </a:r>
          </a:p>
        </p:txBody>
      </p:sp>
      <p:sp>
        <p:nvSpPr>
          <p:cNvPr id="180227" name="Rectangle 3"/>
          <p:cNvSpPr>
            <a:spLocks noGrp="1" noChangeArrowheads="1"/>
          </p:cNvSpPr>
          <p:nvPr>
            <p:ph type="body" idx="1"/>
          </p:nvPr>
        </p:nvSpPr>
        <p:spPr>
          <a:xfrm>
            <a:off x="457200" y="1600200"/>
            <a:ext cx="7535863" cy="4525963"/>
          </a:xfrm>
          <a:noFill/>
          <a:ln/>
        </p:spPr>
        <p:txBody>
          <a:bodyPr lIns="92075" tIns="46037" rIns="92075" bIns="46037"/>
          <a:lstStyle/>
          <a:p>
            <a:r>
              <a:rPr lang="en-US"/>
              <a:t>For elements that reach a filled or half filled orbital by removing 2 electrons 2nd IE is lower than expected.</a:t>
            </a:r>
          </a:p>
          <a:p>
            <a:r>
              <a:rPr lang="en-US"/>
              <a:t>True for s</a:t>
            </a:r>
            <a:r>
              <a:rPr lang="en-US" sz="4000" baseline="30000"/>
              <a:t>2 </a:t>
            </a:r>
            <a:endParaRPr lang="en-US"/>
          </a:p>
          <a:p>
            <a:r>
              <a:rPr lang="en-US"/>
              <a:t>Alkali earth metals form +2 ions.</a:t>
            </a:r>
          </a:p>
        </p:txBody>
      </p:sp>
      <p:sp>
        <p:nvSpPr>
          <p:cNvPr id="180228"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0227">
                                            <p:txEl>
                                              <p:pRg st="0" end="0"/>
                                            </p:txEl>
                                          </p:spTgt>
                                        </p:tgtEl>
                                        <p:attrNameLst>
                                          <p:attrName>style.visibility</p:attrName>
                                        </p:attrNameLst>
                                      </p:cBhvr>
                                      <p:to>
                                        <p:strVal val="visible"/>
                                      </p:to>
                                    </p:set>
                                    <p:anim to="" calcmode="lin" valueType="num">
                                      <p:cBhvr>
                                        <p:cTn id="7" dur="1" fill="hold"/>
                                        <p:tgtEl>
                                          <p:spTgt spid="18022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80227">
                                            <p:txEl>
                                              <p:pRg st="1" end="1"/>
                                            </p:txEl>
                                          </p:spTgt>
                                        </p:tgtEl>
                                        <p:attrNameLst>
                                          <p:attrName>style.visibility</p:attrName>
                                        </p:attrNameLst>
                                      </p:cBhvr>
                                      <p:to>
                                        <p:strVal val="visible"/>
                                      </p:to>
                                    </p:set>
                                    <p:anim to="" calcmode="lin" valueType="num">
                                      <p:cBhvr>
                                        <p:cTn id="12" dur="1" fill="hold"/>
                                        <p:tgtEl>
                                          <p:spTgt spid="180227">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80227">
                                            <p:txEl>
                                              <p:pRg st="2" end="2"/>
                                            </p:txEl>
                                          </p:spTgt>
                                        </p:tgtEl>
                                        <p:attrNameLst>
                                          <p:attrName>style.visibility</p:attrName>
                                        </p:attrNameLst>
                                      </p:cBhvr>
                                      <p:to>
                                        <p:strVal val="visible"/>
                                      </p:to>
                                    </p:set>
                                    <p:anim to="" calcmode="lin" valueType="num">
                                      <p:cBhvr>
                                        <p:cTn id="17" dur="1" fill="hold"/>
                                        <p:tgtEl>
                                          <p:spTgt spid="180227">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7" grpId="0" build="p"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a:xfrm>
            <a:off x="762000" y="609600"/>
            <a:ext cx="7772400" cy="762000"/>
          </a:xfrm>
          <a:noFill/>
          <a:ln/>
        </p:spPr>
        <p:txBody>
          <a:bodyPr lIns="92075" tIns="46037" rIns="92075" bIns="46037" anchor="b"/>
          <a:lstStyle/>
          <a:p>
            <a:r>
              <a:rPr lang="en-US"/>
              <a:t>3rd IE</a:t>
            </a:r>
          </a:p>
        </p:txBody>
      </p:sp>
      <p:sp>
        <p:nvSpPr>
          <p:cNvPr id="182275" name="Rectangle 3"/>
          <p:cNvSpPr>
            <a:spLocks noGrp="1" noChangeArrowheads="1"/>
          </p:cNvSpPr>
          <p:nvPr>
            <p:ph type="body" idx="1"/>
          </p:nvPr>
        </p:nvSpPr>
        <p:spPr>
          <a:xfrm>
            <a:off x="457200" y="1600200"/>
            <a:ext cx="7704138" cy="4525963"/>
          </a:xfrm>
          <a:noFill/>
          <a:ln/>
        </p:spPr>
        <p:txBody>
          <a:bodyPr lIns="92075" tIns="46037" rIns="92075" bIns="46037"/>
          <a:lstStyle/>
          <a:p>
            <a:r>
              <a:rPr lang="en-US"/>
              <a:t>Using the same logic s</a:t>
            </a:r>
            <a:r>
              <a:rPr lang="en-US" sz="4000" baseline="30000"/>
              <a:t>2</a:t>
            </a:r>
            <a:r>
              <a:rPr lang="en-US"/>
              <a:t>p</a:t>
            </a:r>
            <a:r>
              <a:rPr lang="en-US" sz="4000" baseline="30000"/>
              <a:t>1</a:t>
            </a:r>
            <a:r>
              <a:rPr lang="en-US" baseline="-25000"/>
              <a:t> </a:t>
            </a:r>
            <a:r>
              <a:rPr lang="en-US"/>
              <a:t>atoms have an low 3rd IE.</a:t>
            </a:r>
          </a:p>
          <a:p>
            <a:r>
              <a:rPr lang="en-US"/>
              <a:t>Atoms in the aluminum family form + 3 ions.</a:t>
            </a:r>
          </a:p>
          <a:p>
            <a:r>
              <a:rPr lang="en-US"/>
              <a:t>2nd IE and 3rd IE are always higher than 1st IE!!!</a:t>
            </a:r>
          </a:p>
        </p:txBody>
      </p:sp>
      <p:sp>
        <p:nvSpPr>
          <p:cNvPr id="182276"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2275">
                                            <p:txEl>
                                              <p:pRg st="0" end="0"/>
                                            </p:txEl>
                                          </p:spTgt>
                                        </p:tgtEl>
                                        <p:attrNameLst>
                                          <p:attrName>style.visibility</p:attrName>
                                        </p:attrNameLst>
                                      </p:cBhvr>
                                      <p:to>
                                        <p:strVal val="visible"/>
                                      </p:to>
                                    </p:set>
                                    <p:anim to="" calcmode="lin" valueType="num">
                                      <p:cBhvr>
                                        <p:cTn id="7" dur="1" fill="hold"/>
                                        <p:tgtEl>
                                          <p:spTgt spid="18227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82275">
                                            <p:txEl>
                                              <p:pRg st="1" end="1"/>
                                            </p:txEl>
                                          </p:spTgt>
                                        </p:tgtEl>
                                        <p:attrNameLst>
                                          <p:attrName>style.visibility</p:attrName>
                                        </p:attrNameLst>
                                      </p:cBhvr>
                                      <p:to>
                                        <p:strVal val="visible"/>
                                      </p:to>
                                    </p:set>
                                    <p:anim to="" calcmode="lin" valueType="num">
                                      <p:cBhvr>
                                        <p:cTn id="12" dur="1" fill="hold"/>
                                        <p:tgtEl>
                                          <p:spTgt spid="18227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82275">
                                            <p:txEl>
                                              <p:pRg st="2" end="2"/>
                                            </p:txEl>
                                          </p:spTgt>
                                        </p:tgtEl>
                                        <p:attrNameLst>
                                          <p:attrName>style.visibility</p:attrName>
                                        </p:attrNameLst>
                                      </p:cBhvr>
                                      <p:to>
                                        <p:strVal val="visible"/>
                                      </p:to>
                                    </p:set>
                                    <p:anim to="" calcmode="lin" valueType="num">
                                      <p:cBhvr>
                                        <p:cTn id="17" dur="1" fill="hold"/>
                                        <p:tgtEl>
                                          <p:spTgt spid="182275">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build="p"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4322" name="Rectangle 2"/>
          <p:cNvSpPr>
            <a:spLocks noGrp="1" noChangeArrowheads="1"/>
          </p:cNvSpPr>
          <p:nvPr>
            <p:ph type="title"/>
          </p:nvPr>
        </p:nvSpPr>
        <p:spPr>
          <a:noFill/>
          <a:ln/>
        </p:spPr>
        <p:txBody>
          <a:bodyPr lIns="92075" tIns="46037" rIns="92075" bIns="46037" anchor="b"/>
          <a:lstStyle/>
          <a:p>
            <a:r>
              <a:rPr lang="en-US"/>
              <a:t>Electron Affinity</a:t>
            </a:r>
          </a:p>
        </p:txBody>
      </p:sp>
      <p:sp>
        <p:nvSpPr>
          <p:cNvPr id="184323" name="Rectangle 3"/>
          <p:cNvSpPr>
            <a:spLocks noGrp="1" noChangeArrowheads="1"/>
          </p:cNvSpPr>
          <p:nvPr>
            <p:ph type="body" idx="1"/>
          </p:nvPr>
        </p:nvSpPr>
        <p:spPr>
          <a:noFill/>
          <a:ln/>
        </p:spPr>
        <p:txBody>
          <a:bodyPr lIns="92075" tIns="46037" rIns="92075" bIns="46037"/>
          <a:lstStyle/>
          <a:p>
            <a:pPr>
              <a:lnSpc>
                <a:spcPct val="90000"/>
              </a:lnSpc>
            </a:pPr>
            <a:r>
              <a:rPr lang="en-US"/>
              <a:t>The energy change associated with adding an electron to a gaseous atom.</a:t>
            </a:r>
          </a:p>
          <a:p>
            <a:pPr>
              <a:lnSpc>
                <a:spcPct val="90000"/>
              </a:lnSpc>
            </a:pPr>
            <a:r>
              <a:rPr lang="en-US"/>
              <a:t>Easiest to add to group 17.</a:t>
            </a:r>
          </a:p>
          <a:p>
            <a:pPr>
              <a:lnSpc>
                <a:spcPct val="90000"/>
              </a:lnSpc>
            </a:pPr>
            <a:r>
              <a:rPr lang="en-US"/>
              <a:t>Gets them to full energy level.</a:t>
            </a:r>
          </a:p>
          <a:p>
            <a:pPr>
              <a:lnSpc>
                <a:spcPct val="90000"/>
              </a:lnSpc>
            </a:pPr>
            <a:r>
              <a:rPr lang="en-US"/>
              <a:t>Increase from left to right atoms become smaller, with greater nuclear charge.</a:t>
            </a:r>
          </a:p>
          <a:p>
            <a:pPr>
              <a:lnSpc>
                <a:spcPct val="90000"/>
              </a:lnSpc>
            </a:pPr>
            <a:r>
              <a:rPr lang="en-US"/>
              <a:t>Decrease as we go down a group.</a:t>
            </a:r>
          </a:p>
        </p:txBody>
      </p:sp>
      <p:sp>
        <p:nvSpPr>
          <p:cNvPr id="184324"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4323">
                                            <p:txEl>
                                              <p:pRg st="0" end="0"/>
                                            </p:txEl>
                                          </p:spTgt>
                                        </p:tgtEl>
                                        <p:attrNameLst>
                                          <p:attrName>style.visibility</p:attrName>
                                        </p:attrNameLst>
                                      </p:cBhvr>
                                      <p:to>
                                        <p:strVal val="visible"/>
                                      </p:to>
                                    </p:set>
                                    <p:anim to="" calcmode="lin" valueType="num">
                                      <p:cBhvr>
                                        <p:cTn id="7" dur="1" fill="hold"/>
                                        <p:tgtEl>
                                          <p:spTgt spid="18432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84323">
                                            <p:txEl>
                                              <p:pRg st="1" end="1"/>
                                            </p:txEl>
                                          </p:spTgt>
                                        </p:tgtEl>
                                        <p:attrNameLst>
                                          <p:attrName>style.visibility</p:attrName>
                                        </p:attrNameLst>
                                      </p:cBhvr>
                                      <p:to>
                                        <p:strVal val="visible"/>
                                      </p:to>
                                    </p:set>
                                    <p:anim to="" calcmode="lin" valueType="num">
                                      <p:cBhvr>
                                        <p:cTn id="12" dur="1" fill="hold"/>
                                        <p:tgtEl>
                                          <p:spTgt spid="184323">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84323">
                                            <p:txEl>
                                              <p:pRg st="2" end="2"/>
                                            </p:txEl>
                                          </p:spTgt>
                                        </p:tgtEl>
                                        <p:attrNameLst>
                                          <p:attrName>style.visibility</p:attrName>
                                        </p:attrNameLst>
                                      </p:cBhvr>
                                      <p:to>
                                        <p:strVal val="visible"/>
                                      </p:to>
                                    </p:set>
                                    <p:anim to="" calcmode="lin" valueType="num">
                                      <p:cBhvr>
                                        <p:cTn id="17" dur="1" fill="hold"/>
                                        <p:tgtEl>
                                          <p:spTgt spid="184323">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84323">
                                            <p:txEl>
                                              <p:pRg st="3" end="3"/>
                                            </p:txEl>
                                          </p:spTgt>
                                        </p:tgtEl>
                                        <p:attrNameLst>
                                          <p:attrName>style.visibility</p:attrName>
                                        </p:attrNameLst>
                                      </p:cBhvr>
                                      <p:to>
                                        <p:strVal val="visible"/>
                                      </p:to>
                                    </p:set>
                                    <p:anim to="" calcmode="lin" valueType="num">
                                      <p:cBhvr>
                                        <p:cTn id="22" dur="1" fill="hold"/>
                                        <p:tgtEl>
                                          <p:spTgt spid="184323">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184323">
                                            <p:txEl>
                                              <p:pRg st="4" end="4"/>
                                            </p:txEl>
                                          </p:spTgt>
                                        </p:tgtEl>
                                        <p:attrNameLst>
                                          <p:attrName>style.visibility</p:attrName>
                                        </p:attrNameLst>
                                      </p:cBhvr>
                                      <p:to>
                                        <p:strVal val="visible"/>
                                      </p:to>
                                    </p:set>
                                    <p:anim to="" calcmode="lin" valueType="num">
                                      <p:cBhvr>
                                        <p:cTn id="27" dur="1" fill="hold"/>
                                        <p:tgtEl>
                                          <p:spTgt spid="184323">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3" grpId="0" build="p"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noFill/>
          <a:ln/>
        </p:spPr>
        <p:txBody>
          <a:bodyPr lIns="92075" tIns="46037" rIns="92075" bIns="46037" anchor="b"/>
          <a:lstStyle/>
          <a:p>
            <a:r>
              <a:rPr lang="en-US"/>
              <a:t>Ionic Size</a:t>
            </a:r>
          </a:p>
        </p:txBody>
      </p:sp>
      <p:sp>
        <p:nvSpPr>
          <p:cNvPr id="186371" name="Rectangle 3"/>
          <p:cNvSpPr>
            <a:spLocks noGrp="1" noChangeArrowheads="1"/>
          </p:cNvSpPr>
          <p:nvPr>
            <p:ph type="body" idx="1"/>
          </p:nvPr>
        </p:nvSpPr>
        <p:spPr>
          <a:noFill/>
          <a:ln/>
        </p:spPr>
        <p:txBody>
          <a:bodyPr lIns="92075" tIns="46037" rIns="92075" bIns="46037"/>
          <a:lstStyle/>
          <a:p>
            <a:r>
              <a:rPr lang="en-US"/>
              <a:t>Cations form by losing electrons.</a:t>
            </a:r>
          </a:p>
          <a:p>
            <a:r>
              <a:rPr lang="en-US"/>
              <a:t>Cations are smaller that the atom they come from.</a:t>
            </a:r>
          </a:p>
          <a:p>
            <a:r>
              <a:rPr lang="en-US"/>
              <a:t>Metals form cations.</a:t>
            </a:r>
          </a:p>
          <a:p>
            <a:r>
              <a:rPr lang="en-US"/>
              <a:t>Cations of representative elements have noble gas configuration.</a:t>
            </a:r>
          </a:p>
        </p:txBody>
      </p:sp>
      <p:sp>
        <p:nvSpPr>
          <p:cNvPr id="186372"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6371">
                                            <p:txEl>
                                              <p:pRg st="0" end="0"/>
                                            </p:txEl>
                                          </p:spTgt>
                                        </p:tgtEl>
                                        <p:attrNameLst>
                                          <p:attrName>style.visibility</p:attrName>
                                        </p:attrNameLst>
                                      </p:cBhvr>
                                      <p:to>
                                        <p:strVal val="visible"/>
                                      </p:to>
                                    </p:set>
                                    <p:anim to="" calcmode="lin" valueType="num">
                                      <p:cBhvr>
                                        <p:cTn id="7" dur="1" fill="hold"/>
                                        <p:tgtEl>
                                          <p:spTgt spid="18637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86371">
                                            <p:txEl>
                                              <p:pRg st="1" end="1"/>
                                            </p:txEl>
                                          </p:spTgt>
                                        </p:tgtEl>
                                        <p:attrNameLst>
                                          <p:attrName>style.visibility</p:attrName>
                                        </p:attrNameLst>
                                      </p:cBhvr>
                                      <p:to>
                                        <p:strVal val="visible"/>
                                      </p:to>
                                    </p:set>
                                    <p:anim to="" calcmode="lin" valueType="num">
                                      <p:cBhvr>
                                        <p:cTn id="12" dur="1" fill="hold"/>
                                        <p:tgtEl>
                                          <p:spTgt spid="186371">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86371">
                                            <p:txEl>
                                              <p:pRg st="2" end="2"/>
                                            </p:txEl>
                                          </p:spTgt>
                                        </p:tgtEl>
                                        <p:attrNameLst>
                                          <p:attrName>style.visibility</p:attrName>
                                        </p:attrNameLst>
                                      </p:cBhvr>
                                      <p:to>
                                        <p:strVal val="visible"/>
                                      </p:to>
                                    </p:set>
                                    <p:anim to="" calcmode="lin" valueType="num">
                                      <p:cBhvr>
                                        <p:cTn id="17" dur="1" fill="hold"/>
                                        <p:tgtEl>
                                          <p:spTgt spid="186371">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86371">
                                            <p:txEl>
                                              <p:pRg st="3" end="3"/>
                                            </p:txEl>
                                          </p:spTgt>
                                        </p:tgtEl>
                                        <p:attrNameLst>
                                          <p:attrName>style.visibility</p:attrName>
                                        </p:attrNameLst>
                                      </p:cBhvr>
                                      <p:to>
                                        <p:strVal val="visible"/>
                                      </p:to>
                                    </p:set>
                                    <p:anim to="" calcmode="lin" valueType="num">
                                      <p:cBhvr>
                                        <p:cTn id="22" dur="1" fill="hold"/>
                                        <p:tgtEl>
                                          <p:spTgt spid="186371">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1" grpId="0" build="p"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88418" name="Rectangle 2"/>
          <p:cNvSpPr>
            <a:spLocks noGrp="1" noChangeArrowheads="1"/>
          </p:cNvSpPr>
          <p:nvPr>
            <p:ph type="title"/>
          </p:nvPr>
        </p:nvSpPr>
        <p:spPr>
          <a:noFill/>
          <a:ln/>
        </p:spPr>
        <p:txBody>
          <a:bodyPr lIns="92075" tIns="46037" rIns="92075" bIns="46037" anchor="b"/>
          <a:lstStyle/>
          <a:p>
            <a:r>
              <a:rPr lang="en-US"/>
              <a:t>Ionic size</a:t>
            </a:r>
          </a:p>
        </p:txBody>
      </p:sp>
      <p:sp>
        <p:nvSpPr>
          <p:cNvPr id="188419" name="Rectangle 3"/>
          <p:cNvSpPr>
            <a:spLocks noGrp="1" noChangeArrowheads="1"/>
          </p:cNvSpPr>
          <p:nvPr>
            <p:ph type="body" idx="1"/>
          </p:nvPr>
        </p:nvSpPr>
        <p:spPr>
          <a:noFill/>
          <a:ln/>
        </p:spPr>
        <p:txBody>
          <a:bodyPr lIns="92075" tIns="46037" rIns="92075" bIns="46037"/>
          <a:lstStyle/>
          <a:p>
            <a:r>
              <a:rPr lang="en-US"/>
              <a:t>Anions form by gaining electrons.</a:t>
            </a:r>
          </a:p>
          <a:p>
            <a:r>
              <a:rPr lang="en-US"/>
              <a:t>Anions are bigger that the atom they come from.</a:t>
            </a:r>
          </a:p>
          <a:p>
            <a:r>
              <a:rPr lang="en-US"/>
              <a:t>Nonmetals form anions.</a:t>
            </a:r>
          </a:p>
          <a:p>
            <a:r>
              <a:rPr lang="en-US"/>
              <a:t>Anions of representative elements have noble gas configuration.</a:t>
            </a:r>
          </a:p>
        </p:txBody>
      </p:sp>
      <p:sp>
        <p:nvSpPr>
          <p:cNvPr id="188420"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88419">
                                            <p:txEl>
                                              <p:pRg st="0" end="0"/>
                                            </p:txEl>
                                          </p:spTgt>
                                        </p:tgtEl>
                                        <p:attrNameLst>
                                          <p:attrName>style.visibility</p:attrName>
                                        </p:attrNameLst>
                                      </p:cBhvr>
                                      <p:to>
                                        <p:strVal val="visible"/>
                                      </p:to>
                                    </p:set>
                                    <p:anim to="" calcmode="lin" valueType="num">
                                      <p:cBhvr>
                                        <p:cTn id="7" dur="1" fill="hold"/>
                                        <p:tgtEl>
                                          <p:spTgt spid="188419">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88419">
                                            <p:txEl>
                                              <p:pRg st="1" end="1"/>
                                            </p:txEl>
                                          </p:spTgt>
                                        </p:tgtEl>
                                        <p:attrNameLst>
                                          <p:attrName>style.visibility</p:attrName>
                                        </p:attrNameLst>
                                      </p:cBhvr>
                                      <p:to>
                                        <p:strVal val="visible"/>
                                      </p:to>
                                    </p:set>
                                    <p:anim to="" calcmode="lin" valueType="num">
                                      <p:cBhvr>
                                        <p:cTn id="12" dur="1" fill="hold"/>
                                        <p:tgtEl>
                                          <p:spTgt spid="188419">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88419">
                                            <p:txEl>
                                              <p:pRg st="2" end="2"/>
                                            </p:txEl>
                                          </p:spTgt>
                                        </p:tgtEl>
                                        <p:attrNameLst>
                                          <p:attrName>style.visibility</p:attrName>
                                        </p:attrNameLst>
                                      </p:cBhvr>
                                      <p:to>
                                        <p:strVal val="visible"/>
                                      </p:to>
                                    </p:set>
                                    <p:anim to="" calcmode="lin" valueType="num">
                                      <p:cBhvr>
                                        <p:cTn id="17" dur="1" fill="hold"/>
                                        <p:tgtEl>
                                          <p:spTgt spid="188419">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88419">
                                            <p:txEl>
                                              <p:pRg st="3" end="3"/>
                                            </p:txEl>
                                          </p:spTgt>
                                        </p:tgtEl>
                                        <p:attrNameLst>
                                          <p:attrName>style.visibility</p:attrName>
                                        </p:attrNameLst>
                                      </p:cBhvr>
                                      <p:to>
                                        <p:strVal val="visible"/>
                                      </p:to>
                                    </p:set>
                                    <p:anim to="" calcmode="lin" valueType="num">
                                      <p:cBhvr>
                                        <p:cTn id="22" dur="1" fill="hold"/>
                                        <p:tgtEl>
                                          <p:spTgt spid="188419">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19" grpId="0" build="p"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p:txBody>
          <a:bodyPr/>
          <a:lstStyle/>
          <a:p>
            <a:r>
              <a:rPr lang="en-US"/>
              <a:t>Formation of Cation</a:t>
            </a:r>
          </a:p>
        </p:txBody>
      </p:sp>
      <p:sp>
        <p:nvSpPr>
          <p:cNvPr id="142339" name="Oval 3"/>
          <p:cNvSpPr>
            <a:spLocks noChangeAspect="1" noChangeArrowheads="1"/>
          </p:cNvSpPr>
          <p:nvPr/>
        </p:nvSpPr>
        <p:spPr bwMode="auto">
          <a:xfrm>
            <a:off x="457200" y="2497138"/>
            <a:ext cx="3675063" cy="3675062"/>
          </a:xfrm>
          <a:prstGeom prst="ellipse">
            <a:avLst/>
          </a:prstGeom>
          <a:noFill/>
          <a:ln w="9525">
            <a:solidFill>
              <a:schemeClr val="tx1"/>
            </a:solidFill>
            <a:miter lim="800000"/>
            <a:headEnd/>
            <a:tailEnd/>
          </a:ln>
          <a:effectLst/>
        </p:spPr>
        <p:txBody>
          <a:bodyPr wrap="none" anchor="ctr"/>
          <a:lstStyle/>
          <a:p>
            <a:endParaRPr lang="en-US"/>
          </a:p>
        </p:txBody>
      </p:sp>
      <p:sp>
        <p:nvSpPr>
          <p:cNvPr id="142340" name="Oval 4"/>
          <p:cNvSpPr>
            <a:spLocks noChangeAspect="1" noChangeArrowheads="1"/>
          </p:cNvSpPr>
          <p:nvPr/>
        </p:nvSpPr>
        <p:spPr bwMode="auto">
          <a:xfrm>
            <a:off x="914400" y="2986088"/>
            <a:ext cx="2787650" cy="2787650"/>
          </a:xfrm>
          <a:prstGeom prst="ellipse">
            <a:avLst/>
          </a:prstGeom>
          <a:noFill/>
          <a:ln w="9525">
            <a:solidFill>
              <a:schemeClr val="tx1"/>
            </a:solidFill>
            <a:miter lim="800000"/>
            <a:headEnd/>
            <a:tailEnd/>
          </a:ln>
          <a:effectLst/>
        </p:spPr>
        <p:txBody>
          <a:bodyPr wrap="none" anchor="ctr"/>
          <a:lstStyle/>
          <a:p>
            <a:endParaRPr lang="en-US"/>
          </a:p>
        </p:txBody>
      </p:sp>
      <p:sp>
        <p:nvSpPr>
          <p:cNvPr id="142341" name="Oval 5"/>
          <p:cNvSpPr>
            <a:spLocks noChangeAspect="1" noChangeArrowheads="1"/>
          </p:cNvSpPr>
          <p:nvPr/>
        </p:nvSpPr>
        <p:spPr bwMode="auto">
          <a:xfrm>
            <a:off x="1454150" y="3470275"/>
            <a:ext cx="1746250" cy="1746250"/>
          </a:xfrm>
          <a:prstGeom prst="ellipse">
            <a:avLst/>
          </a:prstGeom>
          <a:noFill/>
          <a:ln w="9525">
            <a:solidFill>
              <a:schemeClr val="tx1"/>
            </a:solidFill>
            <a:miter lim="800000"/>
            <a:headEnd/>
            <a:tailEnd/>
          </a:ln>
          <a:effectLst/>
        </p:spPr>
        <p:txBody>
          <a:bodyPr wrap="none" anchor="ctr"/>
          <a:lstStyle/>
          <a:p>
            <a:endParaRPr lang="en-US"/>
          </a:p>
        </p:txBody>
      </p:sp>
      <p:sp>
        <p:nvSpPr>
          <p:cNvPr id="142342" name="Oval 6"/>
          <p:cNvSpPr>
            <a:spLocks noChangeAspect="1" noChangeArrowheads="1"/>
          </p:cNvSpPr>
          <p:nvPr/>
        </p:nvSpPr>
        <p:spPr bwMode="auto">
          <a:xfrm>
            <a:off x="1981200" y="3994150"/>
            <a:ext cx="695325" cy="695325"/>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11</a:t>
            </a:r>
            <a:r>
              <a:rPr lang="en-US" i="1"/>
              <a:t>p</a:t>
            </a:r>
            <a:r>
              <a:rPr lang="en-US" i="1" baseline="30000"/>
              <a:t>+</a:t>
            </a:r>
          </a:p>
        </p:txBody>
      </p:sp>
      <p:sp>
        <p:nvSpPr>
          <p:cNvPr id="142343" name="Text Box 7"/>
          <p:cNvSpPr txBox="1">
            <a:spLocks noChangeArrowheads="1"/>
          </p:cNvSpPr>
          <p:nvPr/>
        </p:nvSpPr>
        <p:spPr bwMode="auto">
          <a:xfrm>
            <a:off x="1679575" y="1703388"/>
            <a:ext cx="1492250" cy="641350"/>
          </a:xfrm>
          <a:prstGeom prst="rect">
            <a:avLst/>
          </a:prstGeom>
          <a:noFill/>
          <a:ln w="9525">
            <a:noFill/>
            <a:miter lim="800000"/>
            <a:headEnd/>
            <a:tailEnd/>
          </a:ln>
          <a:effectLst/>
        </p:spPr>
        <p:txBody>
          <a:bodyPr wrap="none">
            <a:spAutoFit/>
          </a:bodyPr>
          <a:lstStyle/>
          <a:p>
            <a:pPr algn="ctr"/>
            <a:r>
              <a:rPr lang="en-US"/>
              <a:t>sodium atom</a:t>
            </a:r>
          </a:p>
          <a:p>
            <a:pPr algn="ctr"/>
            <a:r>
              <a:rPr lang="en-US"/>
              <a:t>Na</a:t>
            </a:r>
          </a:p>
        </p:txBody>
      </p:sp>
      <p:sp>
        <p:nvSpPr>
          <p:cNvPr id="142344" name="Oval 8"/>
          <p:cNvSpPr>
            <a:spLocks noChangeArrowheads="1"/>
          </p:cNvSpPr>
          <p:nvPr/>
        </p:nvSpPr>
        <p:spPr bwMode="auto">
          <a:xfrm>
            <a:off x="3886200" y="3716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45" name="Freeform 9"/>
          <p:cNvSpPr>
            <a:spLocks/>
          </p:cNvSpPr>
          <p:nvPr/>
        </p:nvSpPr>
        <p:spPr bwMode="auto">
          <a:xfrm>
            <a:off x="4267200" y="2497138"/>
            <a:ext cx="609600" cy="1219200"/>
          </a:xfrm>
          <a:custGeom>
            <a:avLst/>
            <a:gdLst/>
            <a:ahLst/>
            <a:cxnLst>
              <a:cxn ang="0">
                <a:pos x="0" y="768"/>
              </a:cxn>
              <a:cxn ang="0">
                <a:pos x="240" y="432"/>
              </a:cxn>
              <a:cxn ang="0">
                <a:pos x="384" y="0"/>
              </a:cxn>
            </a:cxnLst>
            <a:rect l="0" t="0" r="r" b="b"/>
            <a:pathLst>
              <a:path w="384" h="768">
                <a:moveTo>
                  <a:pt x="0" y="768"/>
                </a:moveTo>
                <a:cubicBezTo>
                  <a:pt x="88" y="664"/>
                  <a:pt x="176" y="560"/>
                  <a:pt x="240" y="432"/>
                </a:cubicBezTo>
                <a:cubicBezTo>
                  <a:pt x="304" y="304"/>
                  <a:pt x="360" y="72"/>
                  <a:pt x="384" y="0"/>
                </a:cubicBezTo>
              </a:path>
            </a:pathLst>
          </a:custGeom>
          <a:noFill/>
          <a:ln w="19050">
            <a:solidFill>
              <a:srgbClr val="3366FF"/>
            </a:solidFill>
            <a:miter lim="800000"/>
            <a:headEnd/>
            <a:tailEnd type="arrow" w="med" len="med"/>
          </a:ln>
          <a:effectLst/>
        </p:spPr>
        <p:txBody>
          <a:bodyPr wrap="none"/>
          <a:lstStyle/>
          <a:p>
            <a:endParaRPr lang="en-US"/>
          </a:p>
        </p:txBody>
      </p:sp>
      <p:sp>
        <p:nvSpPr>
          <p:cNvPr id="142346" name="AutoShape 10"/>
          <p:cNvSpPr>
            <a:spLocks noChangeArrowheads="1"/>
          </p:cNvSpPr>
          <p:nvPr/>
        </p:nvSpPr>
        <p:spPr bwMode="auto">
          <a:xfrm>
            <a:off x="4267200" y="3716338"/>
            <a:ext cx="1371600" cy="1752600"/>
          </a:xfrm>
          <a:prstGeom prst="rightArrow">
            <a:avLst>
              <a:gd name="adj1" fmla="val 50000"/>
              <a:gd name="adj2" fmla="val 25000"/>
            </a:avLst>
          </a:prstGeom>
          <a:solidFill>
            <a:srgbClr val="3366FF">
              <a:alpha val="75999"/>
            </a:srgbClr>
          </a:solidFill>
          <a:ln w="9525">
            <a:noFill/>
            <a:miter lim="800000"/>
            <a:headEnd/>
            <a:tailEnd/>
          </a:ln>
          <a:effectLst/>
        </p:spPr>
        <p:txBody>
          <a:bodyPr wrap="none" anchor="ctr"/>
          <a:lstStyle/>
          <a:p>
            <a:pPr algn="ctr"/>
            <a:r>
              <a:rPr lang="en-US" sz="1600"/>
              <a:t>loss of </a:t>
            </a:r>
          </a:p>
          <a:p>
            <a:pPr algn="ctr"/>
            <a:r>
              <a:rPr lang="en-US" sz="1600"/>
              <a:t>one valence </a:t>
            </a:r>
          </a:p>
          <a:p>
            <a:pPr algn="ctr"/>
            <a:r>
              <a:rPr lang="en-US" sz="1600"/>
              <a:t>electron</a:t>
            </a:r>
          </a:p>
        </p:txBody>
      </p:sp>
      <p:sp>
        <p:nvSpPr>
          <p:cNvPr id="142347" name="Oval 11"/>
          <p:cNvSpPr>
            <a:spLocks noChangeArrowheads="1"/>
          </p:cNvSpPr>
          <p:nvPr/>
        </p:nvSpPr>
        <p:spPr bwMode="auto">
          <a:xfrm>
            <a:off x="1752600" y="3335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48" name="Oval 12"/>
          <p:cNvSpPr>
            <a:spLocks noChangeArrowheads="1"/>
          </p:cNvSpPr>
          <p:nvPr/>
        </p:nvSpPr>
        <p:spPr bwMode="auto">
          <a:xfrm>
            <a:off x="2743200" y="4706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49" name="Oval 13"/>
          <p:cNvSpPr>
            <a:spLocks noChangeArrowheads="1"/>
          </p:cNvSpPr>
          <p:nvPr/>
        </p:nvSpPr>
        <p:spPr bwMode="auto">
          <a:xfrm>
            <a:off x="2438400" y="28781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0" name="Oval 14"/>
          <p:cNvSpPr>
            <a:spLocks noChangeArrowheads="1"/>
          </p:cNvSpPr>
          <p:nvPr/>
        </p:nvSpPr>
        <p:spPr bwMode="auto">
          <a:xfrm>
            <a:off x="3200400" y="3335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1" name="Oval 15"/>
          <p:cNvSpPr>
            <a:spLocks noChangeArrowheads="1"/>
          </p:cNvSpPr>
          <p:nvPr/>
        </p:nvSpPr>
        <p:spPr bwMode="auto">
          <a:xfrm>
            <a:off x="1143000" y="3182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2" name="Oval 16"/>
          <p:cNvSpPr>
            <a:spLocks noChangeArrowheads="1"/>
          </p:cNvSpPr>
          <p:nvPr/>
        </p:nvSpPr>
        <p:spPr bwMode="auto">
          <a:xfrm>
            <a:off x="762000" y="4097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3" name="Oval 17"/>
          <p:cNvSpPr>
            <a:spLocks noChangeArrowheads="1"/>
          </p:cNvSpPr>
          <p:nvPr/>
        </p:nvSpPr>
        <p:spPr bwMode="auto">
          <a:xfrm>
            <a:off x="990600" y="49355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4" name="Oval 18"/>
          <p:cNvSpPr>
            <a:spLocks noChangeArrowheads="1"/>
          </p:cNvSpPr>
          <p:nvPr/>
        </p:nvSpPr>
        <p:spPr bwMode="auto">
          <a:xfrm>
            <a:off x="1676400" y="55451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5" name="Oval 19"/>
          <p:cNvSpPr>
            <a:spLocks noChangeArrowheads="1"/>
          </p:cNvSpPr>
          <p:nvPr/>
        </p:nvSpPr>
        <p:spPr bwMode="auto">
          <a:xfrm>
            <a:off x="2667000" y="54689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56" name="Oval 20"/>
          <p:cNvSpPr>
            <a:spLocks noChangeArrowheads="1"/>
          </p:cNvSpPr>
          <p:nvPr/>
        </p:nvSpPr>
        <p:spPr bwMode="auto">
          <a:xfrm>
            <a:off x="3429000" y="4478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nvGrpSpPr>
          <p:cNvPr id="142357" name="Group 21"/>
          <p:cNvGrpSpPr>
            <a:grpSpLocks/>
          </p:cNvGrpSpPr>
          <p:nvPr/>
        </p:nvGrpSpPr>
        <p:grpSpPr bwMode="auto">
          <a:xfrm>
            <a:off x="5715000" y="2098675"/>
            <a:ext cx="3048000" cy="3827463"/>
            <a:chOff x="3696" y="1285"/>
            <a:chExt cx="1920" cy="2411"/>
          </a:xfrm>
        </p:grpSpPr>
        <p:sp>
          <p:nvSpPr>
            <p:cNvPr id="142358" name="Text Box 22"/>
            <p:cNvSpPr txBox="1">
              <a:spLocks noChangeArrowheads="1"/>
            </p:cNvSpPr>
            <p:nvPr/>
          </p:nvSpPr>
          <p:spPr bwMode="auto">
            <a:xfrm>
              <a:off x="4192" y="1285"/>
              <a:ext cx="812" cy="404"/>
            </a:xfrm>
            <a:prstGeom prst="rect">
              <a:avLst/>
            </a:prstGeom>
            <a:noFill/>
            <a:ln w="9525">
              <a:noFill/>
              <a:miter lim="800000"/>
              <a:headEnd/>
              <a:tailEnd/>
            </a:ln>
            <a:effectLst/>
          </p:spPr>
          <p:txBody>
            <a:bodyPr wrap="none">
              <a:spAutoFit/>
            </a:bodyPr>
            <a:lstStyle/>
            <a:p>
              <a:pPr algn="ctr"/>
              <a:r>
                <a:rPr lang="en-US"/>
                <a:t>sodium ion</a:t>
              </a:r>
            </a:p>
            <a:p>
              <a:pPr algn="ctr"/>
              <a:r>
                <a:rPr lang="en-US"/>
                <a:t>Na</a:t>
              </a:r>
              <a:r>
                <a:rPr lang="en-US" baseline="30000"/>
                <a:t>+</a:t>
              </a:r>
              <a:endParaRPr lang="en-US"/>
            </a:p>
          </p:txBody>
        </p:sp>
        <p:sp>
          <p:nvSpPr>
            <p:cNvPr id="142359" name="Oval 23"/>
            <p:cNvSpPr>
              <a:spLocks noChangeAspect="1" noChangeArrowheads="1"/>
            </p:cNvSpPr>
            <p:nvPr/>
          </p:nvSpPr>
          <p:spPr bwMode="auto">
            <a:xfrm>
              <a:off x="3792" y="1844"/>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142360" name="Oval 24"/>
            <p:cNvSpPr>
              <a:spLocks noChangeAspect="1" noChangeArrowheads="1"/>
            </p:cNvSpPr>
            <p:nvPr/>
          </p:nvSpPr>
          <p:spPr bwMode="auto">
            <a:xfrm>
              <a:off x="4132" y="2149"/>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142361" name="Oval 25"/>
            <p:cNvSpPr>
              <a:spLocks noChangeAspect="1" noChangeArrowheads="1"/>
            </p:cNvSpPr>
            <p:nvPr/>
          </p:nvSpPr>
          <p:spPr bwMode="auto">
            <a:xfrm>
              <a:off x="4464" y="2479"/>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11</a:t>
              </a:r>
              <a:r>
                <a:rPr lang="en-US" i="1"/>
                <a:t>p</a:t>
              </a:r>
              <a:r>
                <a:rPr lang="en-US" i="1" baseline="30000"/>
                <a:t>+</a:t>
              </a:r>
            </a:p>
          </p:txBody>
        </p:sp>
        <p:sp>
          <p:nvSpPr>
            <p:cNvPr id="142362" name="Oval 26"/>
            <p:cNvSpPr>
              <a:spLocks noChangeArrowheads="1"/>
            </p:cNvSpPr>
            <p:nvPr/>
          </p:nvSpPr>
          <p:spPr bwMode="auto">
            <a:xfrm>
              <a:off x="4032" y="24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3" name="Oval 27"/>
            <p:cNvSpPr>
              <a:spLocks noChangeArrowheads="1"/>
            </p:cNvSpPr>
            <p:nvPr/>
          </p:nvSpPr>
          <p:spPr bwMode="auto">
            <a:xfrm>
              <a:off x="5088" y="27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4" name="Oval 28"/>
            <p:cNvSpPr>
              <a:spLocks noChangeArrowheads="1"/>
            </p:cNvSpPr>
            <p:nvPr/>
          </p:nvSpPr>
          <p:spPr bwMode="auto">
            <a:xfrm>
              <a:off x="4464" y="177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5" name="Oval 29"/>
            <p:cNvSpPr>
              <a:spLocks noChangeArrowheads="1"/>
            </p:cNvSpPr>
            <p:nvPr/>
          </p:nvSpPr>
          <p:spPr bwMode="auto">
            <a:xfrm>
              <a:off x="5040" y="192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6" name="Oval 30"/>
            <p:cNvSpPr>
              <a:spLocks noChangeArrowheads="1"/>
            </p:cNvSpPr>
            <p:nvPr/>
          </p:nvSpPr>
          <p:spPr bwMode="auto">
            <a:xfrm>
              <a:off x="3936" y="19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7" name="Oval 31"/>
            <p:cNvSpPr>
              <a:spLocks noChangeArrowheads="1"/>
            </p:cNvSpPr>
            <p:nvPr/>
          </p:nvSpPr>
          <p:spPr bwMode="auto">
            <a:xfrm>
              <a:off x="3696" y="278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8" name="Oval 32"/>
            <p:cNvSpPr>
              <a:spLocks noChangeArrowheads="1"/>
            </p:cNvSpPr>
            <p:nvPr/>
          </p:nvSpPr>
          <p:spPr bwMode="auto">
            <a:xfrm>
              <a:off x="4080" y="331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69" name="Oval 33"/>
            <p:cNvSpPr>
              <a:spLocks noChangeArrowheads="1"/>
            </p:cNvSpPr>
            <p:nvPr/>
          </p:nvSpPr>
          <p:spPr bwMode="auto">
            <a:xfrm>
              <a:off x="4608" y="345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70" name="Oval 34"/>
            <p:cNvSpPr>
              <a:spLocks noChangeArrowheads="1"/>
            </p:cNvSpPr>
            <p:nvPr/>
          </p:nvSpPr>
          <p:spPr bwMode="auto">
            <a:xfrm>
              <a:off x="5184" y="321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71" name="Oval 35"/>
            <p:cNvSpPr>
              <a:spLocks noChangeArrowheads="1"/>
            </p:cNvSpPr>
            <p:nvPr/>
          </p:nvSpPr>
          <p:spPr bwMode="auto">
            <a:xfrm>
              <a:off x="5376" y="244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142372" name="Oval 36"/>
          <p:cNvSpPr>
            <a:spLocks noChangeArrowheads="1"/>
          </p:cNvSpPr>
          <p:nvPr/>
        </p:nvSpPr>
        <p:spPr bwMode="auto">
          <a:xfrm>
            <a:off x="3886200" y="3716338"/>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2373" name="AutoShape 37">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2345"/>
                                        </p:tgtEl>
                                        <p:attrNameLst>
                                          <p:attrName>style.visibility</p:attrName>
                                        </p:attrNameLst>
                                      </p:cBhvr>
                                      <p:to>
                                        <p:strVal val="visible"/>
                                      </p:to>
                                    </p:set>
                                    <p:animEffect transition="in" filter="wipe(down)">
                                      <p:cBhvr>
                                        <p:cTn id="7" dur="500"/>
                                        <p:tgtEl>
                                          <p:spTgt spid="142345"/>
                                        </p:tgtEl>
                                      </p:cBhvr>
                                    </p:animEffect>
                                  </p:childTnLst>
                                </p:cTn>
                              </p:par>
                            </p:childTnLst>
                          </p:cTn>
                        </p:par>
                        <p:par>
                          <p:cTn id="8" fill="hold">
                            <p:stCondLst>
                              <p:cond delay="500"/>
                            </p:stCondLst>
                            <p:childTnLst>
                              <p:par>
                                <p:cTn id="9" presetID="9" presetClass="emph" presetSubtype="0" grpId="0" nodeType="afterEffect">
                                  <p:stCondLst>
                                    <p:cond delay="0"/>
                                  </p:stCondLst>
                                  <p:childTnLst>
                                    <p:set>
                                      <p:cBhvr rctx="PPT">
                                        <p:cTn id="10" dur="indefinite"/>
                                        <p:tgtEl>
                                          <p:spTgt spid="142344"/>
                                        </p:tgtEl>
                                        <p:attrNameLst>
                                          <p:attrName>style.opacity</p:attrName>
                                        </p:attrNameLst>
                                      </p:cBhvr>
                                      <p:to>
                                        <p:fltVal val="0.5"/>
                                      </p:to>
                                    </p:set>
                                    <p:animEffect filter="image" prLst="opacity: 0.5">
                                      <p:cBhvr rctx="IE">
                                        <p:cTn id="11" dur="indefinite"/>
                                        <p:tgtEl>
                                          <p:spTgt spid="142344"/>
                                        </p:tgtEl>
                                      </p:cBhvr>
                                    </p:animEffect>
                                  </p:childTnLst>
                                </p:cTn>
                              </p:par>
                            </p:childTnLst>
                          </p:cTn>
                        </p:par>
                        <p:par>
                          <p:cTn id="12" fill="hold">
                            <p:stCondLst>
                              <p:cond delay="500"/>
                            </p:stCondLst>
                            <p:childTnLst>
                              <p:par>
                                <p:cTn id="13" presetID="0" presetClass="path" presetSubtype="0" accel="50000" decel="50000" fill="hold" grpId="0" nodeType="afterEffect">
                                  <p:stCondLst>
                                    <p:cond delay="0"/>
                                  </p:stCondLst>
                                  <p:childTnLst>
                                    <p:animMotion origin="layout" path="M 0.00017 -0.00463 C 0.0066 -0.00741 0.00781 -0.01481 0.01441 -0.01805 C 0.01649 -0.02523 0.01823 -0.02708 0.02309 -0.03125 C 0.02569 -0.0419 0.0309 -0.04583 0.03594 -0.05417 C 0.04323 -0.0662 0.03455 -0.05463 0.04167 -0.06366 C 0.04323 -0.07014 0.04514 -0.07407 0.04878 -0.07893 C 0.05069 -0.08657 0.05486 -0.09537 0.05625 -0.09907 C 0.05747 -0.10023 0.06024 -0.11065 0.06163 -0.11134 C 0.06476 -0.12454 0.06233 -0.11991 0.06736 -0.12662 C 0.06944 -0.13495 0.06962 -0.14329 0.07448 -0.1493 C 0.07622 -0.15648 0.07917 -0.16574 0.07917 -0.17153 C 0.08056 -0.17338 0.08247 -0.1838 0.08455 -0.1912 C 0.08576 -0.20764 0.08438 -0.21018 0.09167 -0.21991 C 0.09253 -0.22361 0.09358 -0.22755 0.09444 -0.23125 C 0.09514 -0.2338 0.09583 -0.23889 0.09583 -0.23866 " pathEditMode="relative" rAng="0" ptsTypes="fffffffffffffff">
                                      <p:cBhvr>
                                        <p:cTn id="14" dur="2000" fill="hold"/>
                                        <p:tgtEl>
                                          <p:spTgt spid="142372"/>
                                        </p:tgtEl>
                                        <p:attrNameLst>
                                          <p:attrName>ppt_x,ppt_y</p:attrName>
                                        </p:attrNameLst>
                                      </p:cBhvr>
                                      <p:rCtr x="48" y="-117"/>
                                    </p:animMotion>
                                  </p:childTnLst>
                                </p:cTn>
                              </p:par>
                              <p:par>
                                <p:cTn id="15" presetID="53" presetClass="entr" presetSubtype="0" fill="hold" grpId="0" nodeType="withEffect">
                                  <p:stCondLst>
                                    <p:cond delay="0"/>
                                  </p:stCondLst>
                                  <p:childTnLst>
                                    <p:set>
                                      <p:cBhvr>
                                        <p:cTn id="16" dur="1" fill="hold">
                                          <p:stCondLst>
                                            <p:cond delay="0"/>
                                          </p:stCondLst>
                                        </p:cTn>
                                        <p:tgtEl>
                                          <p:spTgt spid="142346"/>
                                        </p:tgtEl>
                                        <p:attrNameLst>
                                          <p:attrName>style.visibility</p:attrName>
                                        </p:attrNameLst>
                                      </p:cBhvr>
                                      <p:to>
                                        <p:strVal val="visible"/>
                                      </p:to>
                                    </p:set>
                                    <p:anim calcmode="lin" valueType="num">
                                      <p:cBhvr>
                                        <p:cTn id="17" dur="1000" fill="hold"/>
                                        <p:tgtEl>
                                          <p:spTgt spid="142346"/>
                                        </p:tgtEl>
                                        <p:attrNameLst>
                                          <p:attrName>ppt_w</p:attrName>
                                        </p:attrNameLst>
                                      </p:cBhvr>
                                      <p:tavLst>
                                        <p:tav tm="0">
                                          <p:val>
                                            <p:fltVal val="0"/>
                                          </p:val>
                                        </p:tav>
                                        <p:tav tm="100000">
                                          <p:val>
                                            <p:strVal val="#ppt_w"/>
                                          </p:val>
                                        </p:tav>
                                      </p:tavLst>
                                    </p:anim>
                                    <p:anim calcmode="lin" valueType="num">
                                      <p:cBhvr>
                                        <p:cTn id="18" dur="1000" fill="hold"/>
                                        <p:tgtEl>
                                          <p:spTgt spid="142346"/>
                                        </p:tgtEl>
                                        <p:attrNameLst>
                                          <p:attrName>ppt_h</p:attrName>
                                        </p:attrNameLst>
                                      </p:cBhvr>
                                      <p:tavLst>
                                        <p:tav tm="0">
                                          <p:val>
                                            <p:fltVal val="0"/>
                                          </p:val>
                                        </p:tav>
                                        <p:tav tm="100000">
                                          <p:val>
                                            <p:strVal val="#ppt_h"/>
                                          </p:val>
                                        </p:tav>
                                      </p:tavLst>
                                    </p:anim>
                                    <p:animEffect transition="in" filter="fade">
                                      <p:cBhvr>
                                        <p:cTn id="19" dur="1000"/>
                                        <p:tgtEl>
                                          <p:spTgt spid="142346"/>
                                        </p:tgtEl>
                                      </p:cBhvr>
                                    </p:animEffect>
                                  </p:childTnLst>
                                </p:cTn>
                              </p:par>
                            </p:childTnLst>
                          </p:cTn>
                        </p:par>
                        <p:par>
                          <p:cTn id="20" fill="hold">
                            <p:stCondLst>
                              <p:cond delay="2500"/>
                            </p:stCondLst>
                            <p:childTnLst>
                              <p:par>
                                <p:cTn id="21" presetID="29" presetClass="entr" presetSubtype="0" fill="hold" nodeType="afterEffect">
                                  <p:stCondLst>
                                    <p:cond delay="2000"/>
                                  </p:stCondLst>
                                  <p:childTnLst>
                                    <p:set>
                                      <p:cBhvr>
                                        <p:cTn id="22" dur="1" fill="hold">
                                          <p:stCondLst>
                                            <p:cond delay="0"/>
                                          </p:stCondLst>
                                        </p:cTn>
                                        <p:tgtEl>
                                          <p:spTgt spid="142357"/>
                                        </p:tgtEl>
                                        <p:attrNameLst>
                                          <p:attrName>style.visibility</p:attrName>
                                        </p:attrNameLst>
                                      </p:cBhvr>
                                      <p:to>
                                        <p:strVal val="visible"/>
                                      </p:to>
                                    </p:set>
                                    <p:anim calcmode="lin" valueType="num">
                                      <p:cBhvr>
                                        <p:cTn id="23" dur="1000" fill="hold"/>
                                        <p:tgtEl>
                                          <p:spTgt spid="142357"/>
                                        </p:tgtEl>
                                        <p:attrNameLst>
                                          <p:attrName>ppt_x</p:attrName>
                                        </p:attrNameLst>
                                      </p:cBhvr>
                                      <p:tavLst>
                                        <p:tav tm="0">
                                          <p:val>
                                            <p:strVal val="#ppt_x-.2"/>
                                          </p:val>
                                        </p:tav>
                                        <p:tav tm="100000">
                                          <p:val>
                                            <p:strVal val="#ppt_x"/>
                                          </p:val>
                                        </p:tav>
                                      </p:tavLst>
                                    </p:anim>
                                    <p:anim calcmode="lin" valueType="num">
                                      <p:cBhvr>
                                        <p:cTn id="24" dur="1000" fill="hold"/>
                                        <p:tgtEl>
                                          <p:spTgt spid="142357"/>
                                        </p:tgtEl>
                                        <p:attrNameLst>
                                          <p:attrName>ppt_y</p:attrName>
                                        </p:attrNameLst>
                                      </p:cBhvr>
                                      <p:tavLst>
                                        <p:tav tm="0">
                                          <p:val>
                                            <p:strVal val="#ppt_y"/>
                                          </p:val>
                                        </p:tav>
                                        <p:tav tm="100000">
                                          <p:val>
                                            <p:strVal val="#ppt_y"/>
                                          </p:val>
                                        </p:tav>
                                      </p:tavLst>
                                    </p:anim>
                                    <p:animEffect transition="in" filter="wipe(right)" prLst="gradientSize: 0.1">
                                      <p:cBhvr>
                                        <p:cTn id="25" dur="1000"/>
                                        <p:tgtEl>
                                          <p:spTgt spid="142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4" grpId="0" animBg="1"/>
      <p:bldP spid="142345" grpId="0" animBg="1"/>
      <p:bldP spid="142346" grpId="0" animBg="1"/>
      <p:bldP spid="142372"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p:txBody>
          <a:bodyPr/>
          <a:lstStyle/>
          <a:p>
            <a:r>
              <a:rPr lang="en-US"/>
              <a:t>Formation of Anion</a:t>
            </a:r>
          </a:p>
        </p:txBody>
      </p:sp>
      <p:sp>
        <p:nvSpPr>
          <p:cNvPr id="143363" name="Oval 3"/>
          <p:cNvSpPr>
            <a:spLocks noChangeAspect="1" noChangeArrowheads="1"/>
          </p:cNvSpPr>
          <p:nvPr/>
        </p:nvSpPr>
        <p:spPr bwMode="auto">
          <a:xfrm>
            <a:off x="287338" y="2538413"/>
            <a:ext cx="3675062" cy="3675062"/>
          </a:xfrm>
          <a:prstGeom prst="ellipse">
            <a:avLst/>
          </a:prstGeom>
          <a:noFill/>
          <a:ln w="9525">
            <a:solidFill>
              <a:schemeClr val="tx1"/>
            </a:solidFill>
            <a:miter lim="800000"/>
            <a:headEnd/>
            <a:tailEnd/>
          </a:ln>
          <a:effectLst/>
        </p:spPr>
        <p:txBody>
          <a:bodyPr wrap="none" anchor="ctr"/>
          <a:lstStyle/>
          <a:p>
            <a:endParaRPr lang="en-US"/>
          </a:p>
        </p:txBody>
      </p:sp>
      <p:sp>
        <p:nvSpPr>
          <p:cNvPr id="143364" name="Oval 4"/>
          <p:cNvSpPr>
            <a:spLocks noChangeAspect="1" noChangeArrowheads="1"/>
          </p:cNvSpPr>
          <p:nvPr/>
        </p:nvSpPr>
        <p:spPr bwMode="auto">
          <a:xfrm>
            <a:off x="744538" y="3027363"/>
            <a:ext cx="2787650" cy="2787650"/>
          </a:xfrm>
          <a:prstGeom prst="ellipse">
            <a:avLst/>
          </a:prstGeom>
          <a:noFill/>
          <a:ln w="9525">
            <a:solidFill>
              <a:schemeClr val="tx1"/>
            </a:solidFill>
            <a:miter lim="800000"/>
            <a:headEnd/>
            <a:tailEnd/>
          </a:ln>
          <a:effectLst/>
        </p:spPr>
        <p:txBody>
          <a:bodyPr wrap="none" anchor="ctr"/>
          <a:lstStyle/>
          <a:p>
            <a:endParaRPr lang="en-US"/>
          </a:p>
        </p:txBody>
      </p:sp>
      <p:sp>
        <p:nvSpPr>
          <p:cNvPr id="143365" name="Oval 5"/>
          <p:cNvSpPr>
            <a:spLocks noChangeAspect="1" noChangeArrowheads="1"/>
          </p:cNvSpPr>
          <p:nvPr/>
        </p:nvSpPr>
        <p:spPr bwMode="auto">
          <a:xfrm>
            <a:off x="1284288" y="3511550"/>
            <a:ext cx="1746250" cy="1746250"/>
          </a:xfrm>
          <a:prstGeom prst="ellipse">
            <a:avLst/>
          </a:prstGeom>
          <a:noFill/>
          <a:ln w="9525">
            <a:solidFill>
              <a:schemeClr val="tx1"/>
            </a:solidFill>
            <a:miter lim="800000"/>
            <a:headEnd/>
            <a:tailEnd/>
          </a:ln>
          <a:effectLst/>
        </p:spPr>
        <p:txBody>
          <a:bodyPr wrap="none" anchor="ctr"/>
          <a:lstStyle/>
          <a:p>
            <a:endParaRPr lang="en-US"/>
          </a:p>
        </p:txBody>
      </p:sp>
      <p:sp>
        <p:nvSpPr>
          <p:cNvPr id="143366" name="Oval 6"/>
          <p:cNvSpPr>
            <a:spLocks noChangeAspect="1" noChangeArrowheads="1"/>
          </p:cNvSpPr>
          <p:nvPr/>
        </p:nvSpPr>
        <p:spPr bwMode="auto">
          <a:xfrm>
            <a:off x="1811338" y="4035425"/>
            <a:ext cx="695325" cy="695325"/>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17</a:t>
            </a:r>
            <a:r>
              <a:rPr lang="en-US" i="1"/>
              <a:t>p</a:t>
            </a:r>
            <a:r>
              <a:rPr lang="en-US" i="1" baseline="30000"/>
              <a:t>+</a:t>
            </a:r>
          </a:p>
        </p:txBody>
      </p:sp>
      <p:sp>
        <p:nvSpPr>
          <p:cNvPr id="143367" name="Text Box 7"/>
          <p:cNvSpPr txBox="1">
            <a:spLocks noChangeArrowheads="1"/>
          </p:cNvSpPr>
          <p:nvPr/>
        </p:nvSpPr>
        <p:spPr bwMode="auto">
          <a:xfrm>
            <a:off x="1477963" y="1744663"/>
            <a:ext cx="1555750" cy="641350"/>
          </a:xfrm>
          <a:prstGeom prst="rect">
            <a:avLst/>
          </a:prstGeom>
          <a:noFill/>
          <a:ln w="9525">
            <a:noFill/>
            <a:miter lim="800000"/>
            <a:headEnd/>
            <a:tailEnd/>
          </a:ln>
          <a:effectLst/>
        </p:spPr>
        <p:txBody>
          <a:bodyPr wrap="none">
            <a:spAutoFit/>
          </a:bodyPr>
          <a:lstStyle/>
          <a:p>
            <a:pPr algn="ctr"/>
            <a:r>
              <a:rPr lang="en-US"/>
              <a:t>chlorine atom</a:t>
            </a:r>
          </a:p>
          <a:p>
            <a:pPr algn="ctr"/>
            <a:r>
              <a:rPr lang="en-US"/>
              <a:t>Cl</a:t>
            </a:r>
          </a:p>
        </p:txBody>
      </p:sp>
      <p:sp>
        <p:nvSpPr>
          <p:cNvPr id="143368" name="Oval 8"/>
          <p:cNvSpPr>
            <a:spLocks noChangeArrowheads="1"/>
          </p:cNvSpPr>
          <p:nvPr/>
        </p:nvSpPr>
        <p:spPr bwMode="auto">
          <a:xfrm>
            <a:off x="973138" y="57562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69" name="Freeform 9"/>
          <p:cNvSpPr>
            <a:spLocks/>
          </p:cNvSpPr>
          <p:nvPr/>
        </p:nvSpPr>
        <p:spPr bwMode="auto">
          <a:xfrm>
            <a:off x="4021138" y="2327275"/>
            <a:ext cx="609600" cy="1219200"/>
          </a:xfrm>
          <a:custGeom>
            <a:avLst/>
            <a:gdLst/>
            <a:ahLst/>
            <a:cxnLst>
              <a:cxn ang="0">
                <a:pos x="0" y="768"/>
              </a:cxn>
              <a:cxn ang="0">
                <a:pos x="240" y="432"/>
              </a:cxn>
              <a:cxn ang="0">
                <a:pos x="384" y="0"/>
              </a:cxn>
            </a:cxnLst>
            <a:rect l="0" t="0" r="r" b="b"/>
            <a:pathLst>
              <a:path w="384" h="768">
                <a:moveTo>
                  <a:pt x="0" y="768"/>
                </a:moveTo>
                <a:cubicBezTo>
                  <a:pt x="88" y="664"/>
                  <a:pt x="176" y="560"/>
                  <a:pt x="240" y="432"/>
                </a:cubicBezTo>
                <a:cubicBezTo>
                  <a:pt x="304" y="304"/>
                  <a:pt x="360" y="72"/>
                  <a:pt x="384" y="0"/>
                </a:cubicBezTo>
              </a:path>
            </a:pathLst>
          </a:custGeom>
          <a:noFill/>
          <a:ln w="19050">
            <a:solidFill>
              <a:srgbClr val="3366FF"/>
            </a:solidFill>
            <a:miter lim="800000"/>
            <a:headEnd type="triangle" w="med" len="med"/>
            <a:tailEnd/>
          </a:ln>
          <a:effectLst/>
        </p:spPr>
        <p:txBody>
          <a:bodyPr wrap="none"/>
          <a:lstStyle/>
          <a:p>
            <a:endParaRPr lang="en-US"/>
          </a:p>
        </p:txBody>
      </p:sp>
      <p:sp>
        <p:nvSpPr>
          <p:cNvPr id="143370" name="Oval 10"/>
          <p:cNvSpPr>
            <a:spLocks noChangeArrowheads="1"/>
          </p:cNvSpPr>
          <p:nvPr/>
        </p:nvSpPr>
        <p:spPr bwMode="auto">
          <a:xfrm>
            <a:off x="1582738" y="3376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1" name="Oval 11"/>
          <p:cNvSpPr>
            <a:spLocks noChangeArrowheads="1"/>
          </p:cNvSpPr>
          <p:nvPr/>
        </p:nvSpPr>
        <p:spPr bwMode="auto">
          <a:xfrm>
            <a:off x="2573338" y="4748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2" name="Oval 12"/>
          <p:cNvSpPr>
            <a:spLocks noChangeArrowheads="1"/>
          </p:cNvSpPr>
          <p:nvPr/>
        </p:nvSpPr>
        <p:spPr bwMode="auto">
          <a:xfrm>
            <a:off x="2268538" y="29194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3" name="Oval 13"/>
          <p:cNvSpPr>
            <a:spLocks noChangeArrowheads="1"/>
          </p:cNvSpPr>
          <p:nvPr/>
        </p:nvSpPr>
        <p:spPr bwMode="auto">
          <a:xfrm>
            <a:off x="3030538" y="3376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4" name="Oval 14"/>
          <p:cNvSpPr>
            <a:spLocks noChangeArrowheads="1"/>
          </p:cNvSpPr>
          <p:nvPr/>
        </p:nvSpPr>
        <p:spPr bwMode="auto">
          <a:xfrm>
            <a:off x="973138" y="3224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5" name="Oval 15"/>
          <p:cNvSpPr>
            <a:spLocks noChangeArrowheads="1"/>
          </p:cNvSpPr>
          <p:nvPr/>
        </p:nvSpPr>
        <p:spPr bwMode="auto">
          <a:xfrm>
            <a:off x="592138" y="4138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6" name="Oval 16"/>
          <p:cNvSpPr>
            <a:spLocks noChangeArrowheads="1"/>
          </p:cNvSpPr>
          <p:nvPr/>
        </p:nvSpPr>
        <p:spPr bwMode="auto">
          <a:xfrm>
            <a:off x="820738" y="49768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7" name="Oval 17"/>
          <p:cNvSpPr>
            <a:spLocks noChangeArrowheads="1"/>
          </p:cNvSpPr>
          <p:nvPr/>
        </p:nvSpPr>
        <p:spPr bwMode="auto">
          <a:xfrm>
            <a:off x="1506538" y="55864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8" name="Oval 18"/>
          <p:cNvSpPr>
            <a:spLocks noChangeArrowheads="1"/>
          </p:cNvSpPr>
          <p:nvPr/>
        </p:nvSpPr>
        <p:spPr bwMode="auto">
          <a:xfrm>
            <a:off x="2497138" y="55102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79" name="Oval 19"/>
          <p:cNvSpPr>
            <a:spLocks noChangeArrowheads="1"/>
          </p:cNvSpPr>
          <p:nvPr/>
        </p:nvSpPr>
        <p:spPr bwMode="auto">
          <a:xfrm>
            <a:off x="3259138" y="4519613"/>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0" name="Oval 20"/>
          <p:cNvSpPr>
            <a:spLocks noChangeArrowheads="1"/>
          </p:cNvSpPr>
          <p:nvPr/>
        </p:nvSpPr>
        <p:spPr bwMode="auto">
          <a:xfrm>
            <a:off x="4554538" y="2098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1" name="Oval 21"/>
          <p:cNvSpPr>
            <a:spLocks noChangeArrowheads="1"/>
          </p:cNvSpPr>
          <p:nvPr/>
        </p:nvSpPr>
        <p:spPr bwMode="auto">
          <a:xfrm>
            <a:off x="3487738" y="5146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2" name="Oval 22"/>
          <p:cNvSpPr>
            <a:spLocks noChangeArrowheads="1"/>
          </p:cNvSpPr>
          <p:nvPr/>
        </p:nvSpPr>
        <p:spPr bwMode="auto">
          <a:xfrm>
            <a:off x="2192338" y="59848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3" name="Oval 23"/>
          <p:cNvSpPr>
            <a:spLocks noChangeArrowheads="1"/>
          </p:cNvSpPr>
          <p:nvPr/>
        </p:nvSpPr>
        <p:spPr bwMode="auto">
          <a:xfrm>
            <a:off x="287338" y="49942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4" name="Oval 24"/>
          <p:cNvSpPr>
            <a:spLocks noChangeArrowheads="1"/>
          </p:cNvSpPr>
          <p:nvPr/>
        </p:nvSpPr>
        <p:spPr bwMode="auto">
          <a:xfrm>
            <a:off x="211138" y="36226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5" name="Oval 25"/>
          <p:cNvSpPr>
            <a:spLocks noChangeArrowheads="1"/>
          </p:cNvSpPr>
          <p:nvPr/>
        </p:nvSpPr>
        <p:spPr bwMode="auto">
          <a:xfrm>
            <a:off x="1506538" y="24034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86" name="Oval 26"/>
          <p:cNvSpPr>
            <a:spLocks noChangeArrowheads="1"/>
          </p:cNvSpPr>
          <p:nvPr/>
        </p:nvSpPr>
        <p:spPr bwMode="auto">
          <a:xfrm>
            <a:off x="2649538" y="2555875"/>
            <a:ext cx="381000" cy="38100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9" name="AutoShape 49"/>
          <p:cNvSpPr>
            <a:spLocks noChangeArrowheads="1"/>
          </p:cNvSpPr>
          <p:nvPr/>
        </p:nvSpPr>
        <p:spPr bwMode="auto">
          <a:xfrm>
            <a:off x="4173538" y="1870075"/>
            <a:ext cx="1371600" cy="1752600"/>
          </a:xfrm>
          <a:prstGeom prst="rightArrow">
            <a:avLst>
              <a:gd name="adj1" fmla="val 50000"/>
              <a:gd name="adj2" fmla="val 25000"/>
            </a:avLst>
          </a:prstGeom>
          <a:solidFill>
            <a:srgbClr val="658AFF"/>
          </a:solidFill>
          <a:ln w="9525">
            <a:noFill/>
            <a:miter lim="800000"/>
            <a:headEnd/>
            <a:tailEnd/>
          </a:ln>
          <a:effectLst/>
        </p:spPr>
        <p:txBody>
          <a:bodyPr wrap="none" anchor="ctr"/>
          <a:lstStyle/>
          <a:p>
            <a:pPr algn="ctr"/>
            <a:r>
              <a:rPr lang="en-US" sz="1600"/>
              <a:t>gain of </a:t>
            </a:r>
          </a:p>
          <a:p>
            <a:pPr algn="ctr"/>
            <a:r>
              <a:rPr lang="en-US" sz="1600"/>
              <a:t>one valence </a:t>
            </a:r>
          </a:p>
          <a:p>
            <a:pPr algn="ctr"/>
            <a:r>
              <a:rPr lang="en-US" sz="1600"/>
              <a:t>electron</a:t>
            </a:r>
          </a:p>
        </p:txBody>
      </p:sp>
      <p:grpSp>
        <p:nvGrpSpPr>
          <p:cNvPr id="143412" name="Group 52"/>
          <p:cNvGrpSpPr>
            <a:grpSpLocks/>
          </p:cNvGrpSpPr>
          <p:nvPr/>
        </p:nvGrpSpPr>
        <p:grpSpPr bwMode="auto">
          <a:xfrm>
            <a:off x="5164138" y="1717675"/>
            <a:ext cx="3751262" cy="4683125"/>
            <a:chOff x="3253" y="1082"/>
            <a:chExt cx="2363" cy="2950"/>
          </a:xfrm>
        </p:grpSpPr>
        <p:grpSp>
          <p:nvGrpSpPr>
            <p:cNvPr id="143387" name="Group 27"/>
            <p:cNvGrpSpPr>
              <a:grpSpLocks/>
            </p:cNvGrpSpPr>
            <p:nvPr/>
          </p:nvGrpSpPr>
          <p:grpSpPr bwMode="auto">
            <a:xfrm>
              <a:off x="3253" y="1082"/>
              <a:ext cx="2363" cy="2950"/>
              <a:chOff x="3360" y="1056"/>
              <a:chExt cx="2363" cy="2950"/>
            </a:xfrm>
          </p:grpSpPr>
          <p:sp>
            <p:nvSpPr>
              <p:cNvPr id="143388" name="Text Box 28"/>
              <p:cNvSpPr txBox="1">
                <a:spLocks noChangeArrowheads="1"/>
              </p:cNvSpPr>
              <p:nvPr/>
            </p:nvSpPr>
            <p:spPr bwMode="auto">
              <a:xfrm>
                <a:off x="4188" y="1056"/>
                <a:ext cx="852" cy="404"/>
              </a:xfrm>
              <a:prstGeom prst="rect">
                <a:avLst/>
              </a:prstGeom>
              <a:noFill/>
              <a:ln w="9525">
                <a:noFill/>
                <a:miter lim="800000"/>
                <a:headEnd/>
                <a:tailEnd/>
              </a:ln>
              <a:effectLst/>
            </p:spPr>
            <p:txBody>
              <a:bodyPr wrap="none">
                <a:spAutoFit/>
              </a:bodyPr>
              <a:lstStyle/>
              <a:p>
                <a:pPr algn="ctr"/>
                <a:r>
                  <a:rPr lang="en-US"/>
                  <a:t>chloride ion</a:t>
                </a:r>
              </a:p>
              <a:p>
                <a:pPr algn="ctr"/>
                <a:r>
                  <a:rPr lang="en-US"/>
                  <a:t>Cl</a:t>
                </a:r>
                <a:r>
                  <a:rPr lang="en-US" baseline="30000"/>
                  <a:t>1-</a:t>
                </a:r>
                <a:endParaRPr lang="en-US"/>
              </a:p>
            </p:txBody>
          </p:sp>
          <p:sp>
            <p:nvSpPr>
              <p:cNvPr id="143389" name="Oval 29"/>
              <p:cNvSpPr>
                <a:spLocks noChangeAspect="1" noChangeArrowheads="1"/>
              </p:cNvSpPr>
              <p:nvPr/>
            </p:nvSpPr>
            <p:spPr bwMode="auto">
              <a:xfrm>
                <a:off x="3696" y="1855"/>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143390" name="Oval 30"/>
              <p:cNvSpPr>
                <a:spLocks noChangeAspect="1" noChangeArrowheads="1"/>
              </p:cNvSpPr>
              <p:nvPr/>
            </p:nvSpPr>
            <p:spPr bwMode="auto">
              <a:xfrm>
                <a:off x="4036" y="2160"/>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143391" name="Oval 31"/>
              <p:cNvSpPr>
                <a:spLocks noChangeAspect="1" noChangeArrowheads="1"/>
              </p:cNvSpPr>
              <p:nvPr/>
            </p:nvSpPr>
            <p:spPr bwMode="auto">
              <a:xfrm>
                <a:off x="4368" y="2490"/>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17</a:t>
                </a:r>
                <a:r>
                  <a:rPr lang="en-US" i="1"/>
                  <a:t>p</a:t>
                </a:r>
                <a:r>
                  <a:rPr lang="en-US" i="1" baseline="30000"/>
                  <a:t>+</a:t>
                </a:r>
              </a:p>
            </p:txBody>
          </p:sp>
          <p:sp>
            <p:nvSpPr>
              <p:cNvPr id="143392" name="Oval 32"/>
              <p:cNvSpPr>
                <a:spLocks noChangeArrowheads="1"/>
              </p:cNvSpPr>
              <p:nvPr/>
            </p:nvSpPr>
            <p:spPr bwMode="auto">
              <a:xfrm>
                <a:off x="3936" y="250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3" name="Oval 33"/>
              <p:cNvSpPr>
                <a:spLocks noChangeArrowheads="1"/>
              </p:cNvSpPr>
              <p:nvPr/>
            </p:nvSpPr>
            <p:spPr bwMode="auto">
              <a:xfrm>
                <a:off x="4992" y="274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4" name="Oval 34"/>
              <p:cNvSpPr>
                <a:spLocks noChangeArrowheads="1"/>
              </p:cNvSpPr>
              <p:nvPr/>
            </p:nvSpPr>
            <p:spPr bwMode="auto">
              <a:xfrm>
                <a:off x="4368" y="178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5" name="Oval 35"/>
              <p:cNvSpPr>
                <a:spLocks noChangeArrowheads="1"/>
              </p:cNvSpPr>
              <p:nvPr/>
            </p:nvSpPr>
            <p:spPr bwMode="auto">
              <a:xfrm>
                <a:off x="4944" y="1931"/>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6" name="Oval 36"/>
              <p:cNvSpPr>
                <a:spLocks noChangeArrowheads="1"/>
              </p:cNvSpPr>
              <p:nvPr/>
            </p:nvSpPr>
            <p:spPr bwMode="auto">
              <a:xfrm>
                <a:off x="3840" y="197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7" name="Oval 37"/>
              <p:cNvSpPr>
                <a:spLocks noChangeArrowheads="1"/>
              </p:cNvSpPr>
              <p:nvPr/>
            </p:nvSpPr>
            <p:spPr bwMode="auto">
              <a:xfrm>
                <a:off x="3600" y="279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8" name="Oval 38"/>
              <p:cNvSpPr>
                <a:spLocks noChangeArrowheads="1"/>
              </p:cNvSpPr>
              <p:nvPr/>
            </p:nvSpPr>
            <p:spPr bwMode="auto">
              <a:xfrm>
                <a:off x="3984" y="332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399" name="Oval 39"/>
              <p:cNvSpPr>
                <a:spLocks noChangeArrowheads="1"/>
              </p:cNvSpPr>
              <p:nvPr/>
            </p:nvSpPr>
            <p:spPr bwMode="auto">
              <a:xfrm>
                <a:off x="4512" y="346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0" name="Oval 40"/>
              <p:cNvSpPr>
                <a:spLocks noChangeArrowheads="1"/>
              </p:cNvSpPr>
              <p:nvPr/>
            </p:nvSpPr>
            <p:spPr bwMode="auto">
              <a:xfrm>
                <a:off x="5088" y="322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1" name="Oval 41"/>
              <p:cNvSpPr>
                <a:spLocks noChangeArrowheads="1"/>
              </p:cNvSpPr>
              <p:nvPr/>
            </p:nvSpPr>
            <p:spPr bwMode="auto">
              <a:xfrm>
                <a:off x="5280" y="245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2" name="Oval 42"/>
              <p:cNvSpPr>
                <a:spLocks noChangeAspect="1" noChangeArrowheads="1"/>
              </p:cNvSpPr>
              <p:nvPr/>
            </p:nvSpPr>
            <p:spPr bwMode="auto">
              <a:xfrm>
                <a:off x="3408" y="1595"/>
                <a:ext cx="2315" cy="2315"/>
              </a:xfrm>
              <a:prstGeom prst="ellipse">
                <a:avLst/>
              </a:prstGeom>
              <a:noFill/>
              <a:ln w="9525">
                <a:solidFill>
                  <a:schemeClr val="tx1"/>
                </a:solidFill>
                <a:miter lim="800000"/>
                <a:headEnd/>
                <a:tailEnd/>
              </a:ln>
              <a:effectLst/>
            </p:spPr>
            <p:txBody>
              <a:bodyPr wrap="none" anchor="ctr"/>
              <a:lstStyle/>
              <a:p>
                <a:endParaRPr lang="en-US"/>
              </a:p>
            </p:txBody>
          </p:sp>
          <p:sp>
            <p:nvSpPr>
              <p:cNvPr id="143403" name="Oval 43"/>
              <p:cNvSpPr>
                <a:spLocks noChangeArrowheads="1"/>
              </p:cNvSpPr>
              <p:nvPr/>
            </p:nvSpPr>
            <p:spPr bwMode="auto">
              <a:xfrm>
                <a:off x="5424" y="323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4" name="Oval 44"/>
              <p:cNvSpPr>
                <a:spLocks noChangeArrowheads="1"/>
              </p:cNvSpPr>
              <p:nvPr/>
            </p:nvSpPr>
            <p:spPr bwMode="auto">
              <a:xfrm>
                <a:off x="4608" y="376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5" name="Oval 45"/>
              <p:cNvSpPr>
                <a:spLocks noChangeArrowheads="1"/>
              </p:cNvSpPr>
              <p:nvPr/>
            </p:nvSpPr>
            <p:spPr bwMode="auto">
              <a:xfrm>
                <a:off x="3408" y="314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6" name="Oval 46"/>
              <p:cNvSpPr>
                <a:spLocks noChangeArrowheads="1"/>
              </p:cNvSpPr>
              <p:nvPr/>
            </p:nvSpPr>
            <p:spPr bwMode="auto">
              <a:xfrm>
                <a:off x="3360" y="227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7" name="Oval 47"/>
              <p:cNvSpPr>
                <a:spLocks noChangeArrowheads="1"/>
              </p:cNvSpPr>
              <p:nvPr/>
            </p:nvSpPr>
            <p:spPr bwMode="auto">
              <a:xfrm>
                <a:off x="4176" y="151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08" name="Oval 48"/>
              <p:cNvSpPr>
                <a:spLocks noChangeArrowheads="1"/>
              </p:cNvSpPr>
              <p:nvPr/>
            </p:nvSpPr>
            <p:spPr bwMode="auto">
              <a:xfrm>
                <a:off x="4896" y="160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143410" name="Oval 50"/>
            <p:cNvSpPr>
              <a:spLocks noChangeArrowheads="1"/>
            </p:cNvSpPr>
            <p:nvPr/>
          </p:nvSpPr>
          <p:spPr bwMode="auto">
            <a:xfrm>
              <a:off x="3744" y="364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3411" name="Oval 51"/>
            <p:cNvSpPr>
              <a:spLocks noChangeArrowheads="1"/>
            </p:cNvSpPr>
            <p:nvPr/>
          </p:nvSpPr>
          <p:spPr bwMode="auto">
            <a:xfrm>
              <a:off x="5328" y="206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143413" name="AutoShape 53">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animEffect transition="in" filter="wipe(up)">
                                      <p:cBhvr>
                                        <p:cTn id="7" dur="500"/>
                                        <p:tgtEl>
                                          <p:spTgt spid="143369"/>
                                        </p:tgtEl>
                                      </p:cBhvr>
                                    </p:animEffect>
                                  </p:childTnLst>
                                </p:cTn>
                              </p:par>
                              <p:par>
                                <p:cTn id="8" presetID="53" presetClass="entr" presetSubtype="0" fill="hold" nodeType="withEffect">
                                  <p:stCondLst>
                                    <p:cond delay="0"/>
                                  </p:stCondLst>
                                  <p:childTnLst>
                                    <p:set>
                                      <p:cBhvr>
                                        <p:cTn id="9" dur="1" fill="hold">
                                          <p:stCondLst>
                                            <p:cond delay="0"/>
                                          </p:stCondLst>
                                        </p:cTn>
                                        <p:tgtEl>
                                          <p:spTgt spid="143409"/>
                                        </p:tgtEl>
                                        <p:attrNameLst>
                                          <p:attrName>style.visibility</p:attrName>
                                        </p:attrNameLst>
                                      </p:cBhvr>
                                      <p:to>
                                        <p:strVal val="visible"/>
                                      </p:to>
                                    </p:set>
                                    <p:anim calcmode="lin" valueType="num">
                                      <p:cBhvr>
                                        <p:cTn id="10" dur="1000" fill="hold"/>
                                        <p:tgtEl>
                                          <p:spTgt spid="143409"/>
                                        </p:tgtEl>
                                        <p:attrNameLst>
                                          <p:attrName>ppt_w</p:attrName>
                                        </p:attrNameLst>
                                      </p:cBhvr>
                                      <p:tavLst>
                                        <p:tav tm="0">
                                          <p:val>
                                            <p:fltVal val="0"/>
                                          </p:val>
                                        </p:tav>
                                        <p:tav tm="100000">
                                          <p:val>
                                            <p:strVal val="#ppt_w"/>
                                          </p:val>
                                        </p:tav>
                                      </p:tavLst>
                                    </p:anim>
                                    <p:anim calcmode="lin" valueType="num">
                                      <p:cBhvr>
                                        <p:cTn id="11" dur="1000" fill="hold"/>
                                        <p:tgtEl>
                                          <p:spTgt spid="143409"/>
                                        </p:tgtEl>
                                        <p:attrNameLst>
                                          <p:attrName>ppt_h</p:attrName>
                                        </p:attrNameLst>
                                      </p:cBhvr>
                                      <p:tavLst>
                                        <p:tav tm="0">
                                          <p:val>
                                            <p:fltVal val="0"/>
                                          </p:val>
                                        </p:tav>
                                        <p:tav tm="100000">
                                          <p:val>
                                            <p:strVal val="#ppt_h"/>
                                          </p:val>
                                        </p:tav>
                                      </p:tavLst>
                                    </p:anim>
                                    <p:animEffect transition="in" filter="fade">
                                      <p:cBhvr>
                                        <p:cTn id="12" dur="1000"/>
                                        <p:tgtEl>
                                          <p:spTgt spid="143409"/>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143380"/>
                                        </p:tgtEl>
                                        <p:attrNameLst>
                                          <p:attrName>style.visibility</p:attrName>
                                        </p:attrNameLst>
                                      </p:cBhvr>
                                      <p:to>
                                        <p:strVal val="visible"/>
                                      </p:to>
                                    </p:set>
                                  </p:childTnLst>
                                </p:cTn>
                              </p:par>
                              <p:par>
                                <p:cTn id="15" presetID="0" presetClass="path" presetSubtype="0" accel="50000" decel="50000" fill="hold" grpId="1" nodeType="withEffect">
                                  <p:stCondLst>
                                    <p:cond delay="0"/>
                                  </p:stCondLst>
                                  <p:childTnLst>
                                    <p:animMotion origin="layout" path="M 0 -4.56059E-6 C -0.00191 0.00486 -0.00469 0.00717 -0.00608 0.01249 C -0.00903 0.0266 -0.01007 0.04348 -0.01771 0.05574 C -0.0191 0.06222 -0.02118 0.06869 -0.02205 0.07517 C -0.02274 0.08234 -0.02274 0.09367 -0.02639 0.10084 C -0.02882 0.10593 -0.03194 0.11032 -0.03507 0.11541 C -0.03767 0.1198 -0.04253 0.12188 -0.04531 0.12651 C -0.04983 0.13368 -0.05399 0.14131 -0.0599 0.14732 C -0.06285 0.15819 -0.05851 0.1464 -0.06562 0.15518 C -0.06806 0.15819 -0.06875 0.16259 -0.07135 0.1649 C -0.07222 0.16605 -0.07344 0.16698 -0.07431 0.16837 C -0.0776 0.17993 -0.07292 0.16629 -0.08003 0.17623 C -0.08108 0.17762 -0.0809 0.1797 -0.08177 0.18109 C -0.08281 0.1834 -0.08802 0.19196 -0.09028 0.19543 C -0.09288 0.19982 -0.09028 0.20537 -0.09583 0.20537 " pathEditMode="relative" rAng="0" ptsTypes="ffffffffffffffA">
                                      <p:cBhvr>
                                        <p:cTn id="16" dur="2000" fill="hold"/>
                                        <p:tgtEl>
                                          <p:spTgt spid="143380"/>
                                        </p:tgtEl>
                                        <p:attrNameLst>
                                          <p:attrName>ppt_x,ppt_y</p:attrName>
                                        </p:attrNameLst>
                                      </p:cBhvr>
                                      <p:rCtr x="-48" y="103"/>
                                    </p:animMotion>
                                  </p:childTnLst>
                                </p:cTn>
                              </p:par>
                            </p:childTnLst>
                          </p:cTn>
                        </p:par>
                        <p:par>
                          <p:cTn id="17" fill="hold">
                            <p:stCondLst>
                              <p:cond delay="2000"/>
                            </p:stCondLst>
                            <p:childTnLst>
                              <p:par>
                                <p:cTn id="18" presetID="29" presetClass="entr" presetSubtype="0" fill="hold" nodeType="afterEffect">
                                  <p:stCondLst>
                                    <p:cond delay="1500"/>
                                  </p:stCondLst>
                                  <p:childTnLst>
                                    <p:set>
                                      <p:cBhvr>
                                        <p:cTn id="19" dur="1" fill="hold">
                                          <p:stCondLst>
                                            <p:cond delay="0"/>
                                          </p:stCondLst>
                                        </p:cTn>
                                        <p:tgtEl>
                                          <p:spTgt spid="143412"/>
                                        </p:tgtEl>
                                        <p:attrNameLst>
                                          <p:attrName>style.visibility</p:attrName>
                                        </p:attrNameLst>
                                      </p:cBhvr>
                                      <p:to>
                                        <p:strVal val="visible"/>
                                      </p:to>
                                    </p:set>
                                    <p:anim calcmode="lin" valueType="num">
                                      <p:cBhvr>
                                        <p:cTn id="20" dur="1000" fill="hold"/>
                                        <p:tgtEl>
                                          <p:spTgt spid="143412"/>
                                        </p:tgtEl>
                                        <p:attrNameLst>
                                          <p:attrName>ppt_x</p:attrName>
                                        </p:attrNameLst>
                                      </p:cBhvr>
                                      <p:tavLst>
                                        <p:tav tm="0">
                                          <p:val>
                                            <p:strVal val="#ppt_x-.2"/>
                                          </p:val>
                                        </p:tav>
                                        <p:tav tm="100000">
                                          <p:val>
                                            <p:strVal val="#ppt_x"/>
                                          </p:val>
                                        </p:tav>
                                      </p:tavLst>
                                    </p:anim>
                                    <p:anim calcmode="lin" valueType="num">
                                      <p:cBhvr>
                                        <p:cTn id="21" dur="1000" fill="hold"/>
                                        <p:tgtEl>
                                          <p:spTgt spid="143412"/>
                                        </p:tgtEl>
                                        <p:attrNameLst>
                                          <p:attrName>ppt_y</p:attrName>
                                        </p:attrNameLst>
                                      </p:cBhvr>
                                      <p:tavLst>
                                        <p:tav tm="0">
                                          <p:val>
                                            <p:strVal val="#ppt_y"/>
                                          </p:val>
                                        </p:tav>
                                        <p:tav tm="100000">
                                          <p:val>
                                            <p:strVal val="#ppt_y"/>
                                          </p:val>
                                        </p:tav>
                                      </p:tavLst>
                                    </p:anim>
                                    <p:animEffect transition="in" filter="wipe(right)" prLst="gradientSize: 0.1">
                                      <p:cBhvr>
                                        <p:cTn id="22" dur="1000"/>
                                        <p:tgtEl>
                                          <p:spTgt spid="143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animBg="1"/>
      <p:bldP spid="143380" grpId="0" animBg="1"/>
      <p:bldP spid="143380" grpId="1"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noChangeArrowheads="1"/>
          </p:cNvSpPr>
          <p:nvPr>
            <p:ph type="title"/>
          </p:nvPr>
        </p:nvSpPr>
        <p:spPr/>
        <p:txBody>
          <a:bodyPr/>
          <a:lstStyle/>
          <a:p>
            <a:r>
              <a:rPr lang="en-US"/>
              <a:t>Formation of Ionic Bond</a:t>
            </a:r>
          </a:p>
        </p:txBody>
      </p:sp>
      <p:grpSp>
        <p:nvGrpSpPr>
          <p:cNvPr id="144426" name="Group 42"/>
          <p:cNvGrpSpPr>
            <a:grpSpLocks/>
          </p:cNvGrpSpPr>
          <p:nvPr/>
        </p:nvGrpSpPr>
        <p:grpSpPr bwMode="auto">
          <a:xfrm>
            <a:off x="1066800" y="1717675"/>
            <a:ext cx="7256463" cy="4683125"/>
            <a:chOff x="672" y="1082"/>
            <a:chExt cx="4571" cy="2950"/>
          </a:xfrm>
        </p:grpSpPr>
        <p:sp>
          <p:nvSpPr>
            <p:cNvPr id="144388" name="Text Box 4"/>
            <p:cNvSpPr txBox="1">
              <a:spLocks noChangeArrowheads="1"/>
            </p:cNvSpPr>
            <p:nvPr/>
          </p:nvSpPr>
          <p:spPr bwMode="auto">
            <a:xfrm>
              <a:off x="3708" y="1082"/>
              <a:ext cx="852" cy="404"/>
            </a:xfrm>
            <a:prstGeom prst="rect">
              <a:avLst/>
            </a:prstGeom>
            <a:noFill/>
            <a:ln w="9525">
              <a:noFill/>
              <a:miter lim="800000"/>
              <a:headEnd/>
              <a:tailEnd/>
            </a:ln>
            <a:effectLst/>
          </p:spPr>
          <p:txBody>
            <a:bodyPr wrap="none">
              <a:spAutoFit/>
            </a:bodyPr>
            <a:lstStyle/>
            <a:p>
              <a:pPr algn="ctr"/>
              <a:r>
                <a:rPr lang="en-US"/>
                <a:t>chloride ion</a:t>
              </a:r>
            </a:p>
            <a:p>
              <a:pPr algn="ctr"/>
              <a:r>
                <a:rPr lang="en-US"/>
                <a:t>Cl</a:t>
              </a:r>
              <a:r>
                <a:rPr lang="en-US" baseline="30000"/>
                <a:t>1-</a:t>
              </a:r>
              <a:endParaRPr lang="en-US"/>
            </a:p>
          </p:txBody>
        </p:sp>
        <p:sp>
          <p:nvSpPr>
            <p:cNvPr id="144389" name="Oval 5"/>
            <p:cNvSpPr>
              <a:spLocks noChangeAspect="1" noChangeArrowheads="1"/>
            </p:cNvSpPr>
            <p:nvPr/>
          </p:nvSpPr>
          <p:spPr bwMode="auto">
            <a:xfrm>
              <a:off x="3216" y="1881"/>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144390" name="Oval 6"/>
            <p:cNvSpPr>
              <a:spLocks noChangeAspect="1" noChangeArrowheads="1"/>
            </p:cNvSpPr>
            <p:nvPr/>
          </p:nvSpPr>
          <p:spPr bwMode="auto">
            <a:xfrm>
              <a:off x="3556" y="2186"/>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144391" name="Oval 7"/>
            <p:cNvSpPr>
              <a:spLocks noChangeAspect="1" noChangeArrowheads="1"/>
            </p:cNvSpPr>
            <p:nvPr/>
          </p:nvSpPr>
          <p:spPr bwMode="auto">
            <a:xfrm>
              <a:off x="3888" y="2516"/>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17</a:t>
              </a:r>
              <a:r>
                <a:rPr lang="en-US" i="1"/>
                <a:t>p</a:t>
              </a:r>
              <a:r>
                <a:rPr lang="en-US" i="1" baseline="30000"/>
                <a:t>+</a:t>
              </a:r>
            </a:p>
          </p:txBody>
        </p:sp>
        <p:sp>
          <p:nvSpPr>
            <p:cNvPr id="144392" name="Oval 8"/>
            <p:cNvSpPr>
              <a:spLocks noChangeArrowheads="1"/>
            </p:cNvSpPr>
            <p:nvPr/>
          </p:nvSpPr>
          <p:spPr bwMode="auto">
            <a:xfrm>
              <a:off x="3456" y="253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3" name="Oval 9"/>
            <p:cNvSpPr>
              <a:spLocks noChangeArrowheads="1"/>
            </p:cNvSpPr>
            <p:nvPr/>
          </p:nvSpPr>
          <p:spPr bwMode="auto">
            <a:xfrm>
              <a:off x="4512" y="277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4" name="Oval 10"/>
            <p:cNvSpPr>
              <a:spLocks noChangeArrowheads="1"/>
            </p:cNvSpPr>
            <p:nvPr/>
          </p:nvSpPr>
          <p:spPr bwMode="auto">
            <a:xfrm>
              <a:off x="3888" y="181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5" name="Oval 11"/>
            <p:cNvSpPr>
              <a:spLocks noChangeArrowheads="1"/>
            </p:cNvSpPr>
            <p:nvPr/>
          </p:nvSpPr>
          <p:spPr bwMode="auto">
            <a:xfrm>
              <a:off x="4464" y="1957"/>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6" name="Oval 12"/>
            <p:cNvSpPr>
              <a:spLocks noChangeArrowheads="1"/>
            </p:cNvSpPr>
            <p:nvPr/>
          </p:nvSpPr>
          <p:spPr bwMode="auto">
            <a:xfrm>
              <a:off x="3360" y="200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7" name="Oval 13"/>
            <p:cNvSpPr>
              <a:spLocks noChangeArrowheads="1"/>
            </p:cNvSpPr>
            <p:nvPr/>
          </p:nvSpPr>
          <p:spPr bwMode="auto">
            <a:xfrm>
              <a:off x="3120" y="2821"/>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8" name="Oval 14"/>
            <p:cNvSpPr>
              <a:spLocks noChangeArrowheads="1"/>
            </p:cNvSpPr>
            <p:nvPr/>
          </p:nvSpPr>
          <p:spPr bwMode="auto">
            <a:xfrm>
              <a:off x="3504" y="3349"/>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399" name="Oval 15"/>
            <p:cNvSpPr>
              <a:spLocks noChangeArrowheads="1"/>
            </p:cNvSpPr>
            <p:nvPr/>
          </p:nvSpPr>
          <p:spPr bwMode="auto">
            <a:xfrm>
              <a:off x="4032" y="349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0" name="Oval 16"/>
            <p:cNvSpPr>
              <a:spLocks noChangeArrowheads="1"/>
            </p:cNvSpPr>
            <p:nvPr/>
          </p:nvSpPr>
          <p:spPr bwMode="auto">
            <a:xfrm>
              <a:off x="4608" y="3253"/>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1" name="Oval 17"/>
            <p:cNvSpPr>
              <a:spLocks noChangeArrowheads="1"/>
            </p:cNvSpPr>
            <p:nvPr/>
          </p:nvSpPr>
          <p:spPr bwMode="auto">
            <a:xfrm>
              <a:off x="4800" y="2485"/>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2" name="Oval 18"/>
            <p:cNvSpPr>
              <a:spLocks noChangeAspect="1" noChangeArrowheads="1"/>
            </p:cNvSpPr>
            <p:nvPr/>
          </p:nvSpPr>
          <p:spPr bwMode="auto">
            <a:xfrm>
              <a:off x="2928" y="1621"/>
              <a:ext cx="2315" cy="2315"/>
            </a:xfrm>
            <a:prstGeom prst="ellipse">
              <a:avLst/>
            </a:prstGeom>
            <a:noFill/>
            <a:ln w="9525">
              <a:solidFill>
                <a:schemeClr val="tx1"/>
              </a:solidFill>
              <a:miter lim="800000"/>
              <a:headEnd/>
              <a:tailEnd/>
            </a:ln>
            <a:effectLst/>
          </p:spPr>
          <p:txBody>
            <a:bodyPr wrap="none" anchor="ctr"/>
            <a:lstStyle/>
            <a:p>
              <a:endParaRPr lang="en-US"/>
            </a:p>
          </p:txBody>
        </p:sp>
        <p:sp>
          <p:nvSpPr>
            <p:cNvPr id="144403" name="Oval 19"/>
            <p:cNvSpPr>
              <a:spLocks noChangeArrowheads="1"/>
            </p:cNvSpPr>
            <p:nvPr/>
          </p:nvSpPr>
          <p:spPr bwMode="auto">
            <a:xfrm>
              <a:off x="4944" y="326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4" name="Oval 20"/>
            <p:cNvSpPr>
              <a:spLocks noChangeArrowheads="1"/>
            </p:cNvSpPr>
            <p:nvPr/>
          </p:nvSpPr>
          <p:spPr bwMode="auto">
            <a:xfrm>
              <a:off x="4128" y="379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5" name="Oval 21"/>
            <p:cNvSpPr>
              <a:spLocks noChangeArrowheads="1"/>
            </p:cNvSpPr>
            <p:nvPr/>
          </p:nvSpPr>
          <p:spPr bwMode="auto">
            <a:xfrm>
              <a:off x="2928" y="31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6" name="Oval 22"/>
            <p:cNvSpPr>
              <a:spLocks noChangeArrowheads="1"/>
            </p:cNvSpPr>
            <p:nvPr/>
          </p:nvSpPr>
          <p:spPr bwMode="auto">
            <a:xfrm>
              <a:off x="2880" y="230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7" name="Oval 23"/>
            <p:cNvSpPr>
              <a:spLocks noChangeArrowheads="1"/>
            </p:cNvSpPr>
            <p:nvPr/>
          </p:nvSpPr>
          <p:spPr bwMode="auto">
            <a:xfrm>
              <a:off x="3696" y="15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08" name="Oval 24"/>
            <p:cNvSpPr>
              <a:spLocks noChangeArrowheads="1"/>
            </p:cNvSpPr>
            <p:nvPr/>
          </p:nvSpPr>
          <p:spPr bwMode="auto">
            <a:xfrm>
              <a:off x="4416" y="163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nvGrpSpPr>
            <p:cNvPr id="144409" name="Group 25"/>
            <p:cNvGrpSpPr>
              <a:grpSpLocks/>
            </p:cNvGrpSpPr>
            <p:nvPr/>
          </p:nvGrpSpPr>
          <p:grpSpPr bwMode="auto">
            <a:xfrm>
              <a:off x="672" y="1322"/>
              <a:ext cx="1920" cy="2411"/>
              <a:chOff x="3696" y="1285"/>
              <a:chExt cx="1920" cy="2411"/>
            </a:xfrm>
          </p:grpSpPr>
          <p:sp>
            <p:nvSpPr>
              <p:cNvPr id="144410" name="Text Box 26"/>
              <p:cNvSpPr txBox="1">
                <a:spLocks noChangeArrowheads="1"/>
              </p:cNvSpPr>
              <p:nvPr/>
            </p:nvSpPr>
            <p:spPr bwMode="auto">
              <a:xfrm>
                <a:off x="4192" y="1285"/>
                <a:ext cx="812" cy="404"/>
              </a:xfrm>
              <a:prstGeom prst="rect">
                <a:avLst/>
              </a:prstGeom>
              <a:noFill/>
              <a:ln w="9525">
                <a:noFill/>
                <a:miter lim="800000"/>
                <a:headEnd/>
                <a:tailEnd/>
              </a:ln>
              <a:effectLst/>
            </p:spPr>
            <p:txBody>
              <a:bodyPr wrap="none">
                <a:spAutoFit/>
              </a:bodyPr>
              <a:lstStyle/>
              <a:p>
                <a:pPr algn="ctr"/>
                <a:r>
                  <a:rPr lang="en-US"/>
                  <a:t>sodium ion</a:t>
                </a:r>
              </a:p>
              <a:p>
                <a:pPr algn="ctr"/>
                <a:r>
                  <a:rPr lang="en-US"/>
                  <a:t>Na</a:t>
                </a:r>
                <a:r>
                  <a:rPr lang="en-US" baseline="30000"/>
                  <a:t>+</a:t>
                </a:r>
                <a:endParaRPr lang="en-US"/>
              </a:p>
            </p:txBody>
          </p:sp>
          <p:sp>
            <p:nvSpPr>
              <p:cNvPr id="144411" name="Oval 27"/>
              <p:cNvSpPr>
                <a:spLocks noChangeAspect="1" noChangeArrowheads="1"/>
              </p:cNvSpPr>
              <p:nvPr/>
            </p:nvSpPr>
            <p:spPr bwMode="auto">
              <a:xfrm>
                <a:off x="3792" y="1844"/>
                <a:ext cx="1756" cy="1756"/>
              </a:xfrm>
              <a:prstGeom prst="ellipse">
                <a:avLst/>
              </a:prstGeom>
              <a:noFill/>
              <a:ln w="9525">
                <a:solidFill>
                  <a:schemeClr val="tx1"/>
                </a:solidFill>
                <a:miter lim="800000"/>
                <a:headEnd/>
                <a:tailEnd/>
              </a:ln>
              <a:effectLst/>
            </p:spPr>
            <p:txBody>
              <a:bodyPr wrap="none" anchor="ctr"/>
              <a:lstStyle/>
              <a:p>
                <a:endParaRPr lang="en-US"/>
              </a:p>
            </p:txBody>
          </p:sp>
          <p:sp>
            <p:nvSpPr>
              <p:cNvPr id="144412" name="Oval 28"/>
              <p:cNvSpPr>
                <a:spLocks noChangeAspect="1" noChangeArrowheads="1"/>
              </p:cNvSpPr>
              <p:nvPr/>
            </p:nvSpPr>
            <p:spPr bwMode="auto">
              <a:xfrm>
                <a:off x="4132" y="2149"/>
                <a:ext cx="1100" cy="1100"/>
              </a:xfrm>
              <a:prstGeom prst="ellipse">
                <a:avLst/>
              </a:prstGeom>
              <a:noFill/>
              <a:ln w="9525">
                <a:solidFill>
                  <a:schemeClr val="tx1"/>
                </a:solidFill>
                <a:miter lim="800000"/>
                <a:headEnd/>
                <a:tailEnd/>
              </a:ln>
              <a:effectLst/>
            </p:spPr>
            <p:txBody>
              <a:bodyPr wrap="none" anchor="ctr"/>
              <a:lstStyle/>
              <a:p>
                <a:endParaRPr lang="en-US"/>
              </a:p>
            </p:txBody>
          </p:sp>
          <p:sp>
            <p:nvSpPr>
              <p:cNvPr id="144413" name="Oval 29"/>
              <p:cNvSpPr>
                <a:spLocks noChangeAspect="1" noChangeArrowheads="1"/>
              </p:cNvSpPr>
              <p:nvPr/>
            </p:nvSpPr>
            <p:spPr bwMode="auto">
              <a:xfrm>
                <a:off x="4464" y="2479"/>
                <a:ext cx="438" cy="438"/>
              </a:xfrm>
              <a:prstGeom prst="ellipse">
                <a:avLst/>
              </a:prstGeom>
              <a:gradFill rotWithShape="1">
                <a:gsLst>
                  <a:gs pos="0">
                    <a:srgbClr val="F55F0B"/>
                  </a:gs>
                  <a:gs pos="100000">
                    <a:srgbClr val="E9EC5E"/>
                  </a:gs>
                </a:gsLst>
                <a:path path="rect">
                  <a:fillToRect l="100000" t="100000"/>
                </a:path>
              </a:gradFill>
              <a:ln w="9525">
                <a:solidFill>
                  <a:schemeClr val="tx1"/>
                </a:solidFill>
                <a:miter lim="800000"/>
                <a:headEnd/>
                <a:tailEnd/>
              </a:ln>
              <a:effectLst/>
            </p:spPr>
            <p:txBody>
              <a:bodyPr wrap="none" anchor="ctr"/>
              <a:lstStyle/>
              <a:p>
                <a:pPr algn="ctr"/>
                <a:r>
                  <a:rPr lang="en-US"/>
                  <a:t>11</a:t>
                </a:r>
                <a:r>
                  <a:rPr lang="en-US" i="1"/>
                  <a:t>p</a:t>
                </a:r>
                <a:r>
                  <a:rPr lang="en-US" i="1" baseline="30000"/>
                  <a:t>+</a:t>
                </a:r>
              </a:p>
            </p:txBody>
          </p:sp>
          <p:sp>
            <p:nvSpPr>
              <p:cNvPr id="144414" name="Oval 30"/>
              <p:cNvSpPr>
                <a:spLocks noChangeArrowheads="1"/>
              </p:cNvSpPr>
              <p:nvPr/>
            </p:nvSpPr>
            <p:spPr bwMode="auto">
              <a:xfrm>
                <a:off x="4032" y="24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15" name="Oval 31"/>
              <p:cNvSpPr>
                <a:spLocks noChangeArrowheads="1"/>
              </p:cNvSpPr>
              <p:nvPr/>
            </p:nvSpPr>
            <p:spPr bwMode="auto">
              <a:xfrm>
                <a:off x="5088" y="273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16" name="Oval 32"/>
              <p:cNvSpPr>
                <a:spLocks noChangeArrowheads="1"/>
              </p:cNvSpPr>
              <p:nvPr/>
            </p:nvSpPr>
            <p:spPr bwMode="auto">
              <a:xfrm>
                <a:off x="4464" y="177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17" name="Oval 33"/>
              <p:cNvSpPr>
                <a:spLocks noChangeArrowheads="1"/>
              </p:cNvSpPr>
              <p:nvPr/>
            </p:nvSpPr>
            <p:spPr bwMode="auto">
              <a:xfrm>
                <a:off x="5040" y="1920"/>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18" name="Oval 34"/>
              <p:cNvSpPr>
                <a:spLocks noChangeArrowheads="1"/>
              </p:cNvSpPr>
              <p:nvPr/>
            </p:nvSpPr>
            <p:spPr bwMode="auto">
              <a:xfrm>
                <a:off x="3936" y="196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19" name="Oval 35"/>
              <p:cNvSpPr>
                <a:spLocks noChangeArrowheads="1"/>
              </p:cNvSpPr>
              <p:nvPr/>
            </p:nvSpPr>
            <p:spPr bwMode="auto">
              <a:xfrm>
                <a:off x="3696" y="278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20" name="Oval 36"/>
              <p:cNvSpPr>
                <a:spLocks noChangeArrowheads="1"/>
              </p:cNvSpPr>
              <p:nvPr/>
            </p:nvSpPr>
            <p:spPr bwMode="auto">
              <a:xfrm>
                <a:off x="4080" y="3312"/>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21" name="Oval 37"/>
              <p:cNvSpPr>
                <a:spLocks noChangeArrowheads="1"/>
              </p:cNvSpPr>
              <p:nvPr/>
            </p:nvSpPr>
            <p:spPr bwMode="auto">
              <a:xfrm>
                <a:off x="4608" y="345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22" name="Oval 38"/>
              <p:cNvSpPr>
                <a:spLocks noChangeArrowheads="1"/>
              </p:cNvSpPr>
              <p:nvPr/>
            </p:nvSpPr>
            <p:spPr bwMode="auto">
              <a:xfrm>
                <a:off x="5184" y="321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23" name="Oval 39"/>
              <p:cNvSpPr>
                <a:spLocks noChangeArrowheads="1"/>
              </p:cNvSpPr>
              <p:nvPr/>
            </p:nvSpPr>
            <p:spPr bwMode="auto">
              <a:xfrm>
                <a:off x="5376" y="2448"/>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144424" name="Oval 40"/>
            <p:cNvSpPr>
              <a:spLocks noChangeArrowheads="1"/>
            </p:cNvSpPr>
            <p:nvPr/>
          </p:nvSpPr>
          <p:spPr bwMode="auto">
            <a:xfrm>
              <a:off x="3456" y="3696"/>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sp>
          <p:nvSpPr>
            <p:cNvPr id="144425" name="Oval 41"/>
            <p:cNvSpPr>
              <a:spLocks noChangeArrowheads="1"/>
            </p:cNvSpPr>
            <p:nvPr/>
          </p:nvSpPr>
          <p:spPr bwMode="auto">
            <a:xfrm>
              <a:off x="4944" y="2064"/>
              <a:ext cx="240" cy="240"/>
            </a:xfrm>
            <a:prstGeom prst="ellipse">
              <a:avLst/>
            </a:prstGeom>
            <a:gradFill rotWithShape="1">
              <a:gsLst>
                <a:gs pos="0">
                  <a:srgbClr val="CC3300"/>
                </a:gs>
                <a:gs pos="100000">
                  <a:schemeClr val="bg1"/>
                </a:gs>
              </a:gsLst>
              <a:path path="rect">
                <a:fillToRect l="100000" t="100000"/>
              </a:path>
            </a:gradFill>
            <a:ln w="9525">
              <a:solidFill>
                <a:schemeClr val="tx1"/>
              </a:solidFill>
              <a:miter lim="800000"/>
              <a:headEnd/>
              <a:tailEnd/>
            </a:ln>
            <a:effectLst/>
          </p:spPr>
          <p:txBody>
            <a:bodyPr wrap="none" anchor="ctr"/>
            <a:lstStyle/>
            <a:p>
              <a:pPr algn="ctr"/>
              <a:r>
                <a:rPr lang="en-US" sz="1600"/>
                <a:t>e</a:t>
              </a:r>
              <a:r>
                <a:rPr lang="en-US" sz="1600" baseline="30000"/>
                <a:t>-</a:t>
              </a:r>
            </a:p>
          </p:txBody>
        </p:sp>
      </p:grpSp>
      <p:sp>
        <p:nvSpPr>
          <p:cNvPr id="144427" name="AutoShape 43">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44428" name="Rectangle 44">
            <a:hlinkClick r:id="rId3" tooltip="Wikipedia -  I O N I C   B O N D"/>
          </p:cNvPr>
          <p:cNvSpPr>
            <a:spLocks noChangeArrowheads="1"/>
          </p:cNvSpPr>
          <p:nvPr/>
        </p:nvSpPr>
        <p:spPr bwMode="auto">
          <a:xfrm>
            <a:off x="4879975" y="606425"/>
            <a:ext cx="2655888" cy="528638"/>
          </a:xfrm>
          <a:prstGeom prst="rect">
            <a:avLst/>
          </a:prstGeom>
          <a:noFill/>
          <a:ln w="9525">
            <a:noFill/>
            <a:miter lim="800000"/>
            <a:headEnd/>
            <a:tailEnd/>
          </a:ln>
          <a:effectLst/>
        </p:spPr>
        <p:txBody>
          <a:bodyPr wrap="none" anchor="ctr"/>
          <a:lstStyle/>
          <a:p>
            <a:endParaRPr lang="en-US"/>
          </a:p>
        </p:txBody>
      </p:sp>
    </p:spTree>
  </p:cSld>
  <p:clrMapOvr>
    <a:masterClrMapping/>
  </p:clrMapOvr>
  <p:transition spd="slow">
    <p:newsflash/>
  </p:transition>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5748" name="Rectangle 4"/>
          <p:cNvSpPr>
            <a:spLocks noGrp="1" noChangeArrowheads="1"/>
          </p:cNvSpPr>
          <p:nvPr>
            <p:ph type="title"/>
          </p:nvPr>
        </p:nvSpPr>
        <p:spPr/>
        <p:txBody>
          <a:bodyPr/>
          <a:lstStyle/>
          <a:p>
            <a:r>
              <a:rPr lang="en-US"/>
              <a:t>Atoms and Ions</a:t>
            </a:r>
          </a:p>
        </p:txBody>
      </p:sp>
      <p:sp>
        <p:nvSpPr>
          <p:cNvPr id="415747" name="Rectangle 3"/>
          <p:cNvSpPr>
            <a:spLocks noGrp="1" noChangeArrowheads="1"/>
          </p:cNvSpPr>
          <p:nvPr>
            <p:ph type="body" idx="1"/>
          </p:nvPr>
        </p:nvSpPr>
        <p:spPr/>
        <p:txBody>
          <a:bodyPr/>
          <a:lstStyle/>
          <a:p>
            <a:endParaRPr lang="en-US"/>
          </a:p>
        </p:txBody>
      </p:sp>
      <p:sp>
        <p:nvSpPr>
          <p:cNvPr id="415746" name="AutoShape 2">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p:txBody>
          <a:bodyPr/>
          <a:lstStyle/>
          <a:p>
            <a:r>
              <a:rPr lang="en-US">
                <a:solidFill>
                  <a:schemeClr val="bg1"/>
                </a:solidFill>
              </a:rPr>
              <a:t>Summary of Periodic Trends</a:t>
            </a:r>
          </a:p>
        </p:txBody>
      </p:sp>
      <p:sp>
        <p:nvSpPr>
          <p:cNvPr id="119811"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title"/>
          </p:nvPr>
        </p:nvSpPr>
        <p:spPr>
          <a:xfrm>
            <a:off x="533400" y="76200"/>
            <a:ext cx="8153400" cy="762000"/>
          </a:xfrm>
        </p:spPr>
        <p:txBody>
          <a:bodyPr/>
          <a:lstStyle/>
          <a:p>
            <a:r>
              <a:rPr lang="en-US" sz="2800"/>
              <a:t>Energy Level Diagram of a Many-Electron Atom</a:t>
            </a:r>
          </a:p>
        </p:txBody>
      </p:sp>
      <p:sp>
        <p:nvSpPr>
          <p:cNvPr id="314371" name="Rectangle 3"/>
          <p:cNvSpPr>
            <a:spLocks noChangeArrowheads="1"/>
          </p:cNvSpPr>
          <p:nvPr/>
        </p:nvSpPr>
        <p:spPr bwMode="auto">
          <a:xfrm>
            <a:off x="2667000" y="58674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2" name="Rectangle 4"/>
          <p:cNvSpPr>
            <a:spLocks noChangeArrowheads="1"/>
          </p:cNvSpPr>
          <p:nvPr/>
        </p:nvSpPr>
        <p:spPr bwMode="auto">
          <a:xfrm>
            <a:off x="2667000" y="46482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3" name="Rectangle 5"/>
          <p:cNvSpPr>
            <a:spLocks noChangeArrowheads="1"/>
          </p:cNvSpPr>
          <p:nvPr/>
        </p:nvSpPr>
        <p:spPr bwMode="auto">
          <a:xfrm>
            <a:off x="2667000" y="37338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4" name="Rectangle 6"/>
          <p:cNvSpPr>
            <a:spLocks noChangeArrowheads="1"/>
          </p:cNvSpPr>
          <p:nvPr/>
        </p:nvSpPr>
        <p:spPr bwMode="auto">
          <a:xfrm>
            <a:off x="2667000" y="27432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5" name="Rectangle 7"/>
          <p:cNvSpPr>
            <a:spLocks noChangeArrowheads="1"/>
          </p:cNvSpPr>
          <p:nvPr/>
        </p:nvSpPr>
        <p:spPr bwMode="auto">
          <a:xfrm>
            <a:off x="2667000" y="19812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6" name="Rectangle 8"/>
          <p:cNvSpPr>
            <a:spLocks noChangeArrowheads="1"/>
          </p:cNvSpPr>
          <p:nvPr/>
        </p:nvSpPr>
        <p:spPr bwMode="auto">
          <a:xfrm>
            <a:off x="2667000" y="1219200"/>
            <a:ext cx="4724400" cy="381000"/>
          </a:xfrm>
          <a:prstGeom prst="rect">
            <a:avLst/>
          </a:prstGeom>
          <a:noFill/>
          <a:ln w="19050">
            <a:solidFill>
              <a:schemeClr val="tx1"/>
            </a:solidFill>
            <a:miter lim="800000"/>
            <a:headEnd/>
            <a:tailEnd/>
          </a:ln>
          <a:effectLst/>
        </p:spPr>
        <p:txBody>
          <a:bodyPr wrap="none" anchor="ctr"/>
          <a:lstStyle/>
          <a:p>
            <a:endParaRPr lang="en-US"/>
          </a:p>
        </p:txBody>
      </p:sp>
      <p:sp>
        <p:nvSpPr>
          <p:cNvPr id="314377" name="Oval 9"/>
          <p:cNvSpPr>
            <a:spLocks noChangeArrowheads="1"/>
          </p:cNvSpPr>
          <p:nvPr/>
        </p:nvSpPr>
        <p:spPr bwMode="auto">
          <a:xfrm>
            <a:off x="2590800" y="14478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78" name="Oval 10"/>
          <p:cNvSpPr>
            <a:spLocks noChangeArrowheads="1"/>
          </p:cNvSpPr>
          <p:nvPr/>
        </p:nvSpPr>
        <p:spPr bwMode="auto">
          <a:xfrm>
            <a:off x="2590800" y="22098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79" name="Oval 11"/>
          <p:cNvSpPr>
            <a:spLocks noChangeArrowheads="1"/>
          </p:cNvSpPr>
          <p:nvPr/>
        </p:nvSpPr>
        <p:spPr bwMode="auto">
          <a:xfrm>
            <a:off x="2590800" y="29718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80" name="Oval 12"/>
          <p:cNvSpPr>
            <a:spLocks noChangeArrowheads="1"/>
          </p:cNvSpPr>
          <p:nvPr/>
        </p:nvSpPr>
        <p:spPr bwMode="auto">
          <a:xfrm>
            <a:off x="2590800" y="39624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81" name="Oval 13"/>
          <p:cNvSpPr>
            <a:spLocks noChangeArrowheads="1"/>
          </p:cNvSpPr>
          <p:nvPr/>
        </p:nvSpPr>
        <p:spPr bwMode="auto">
          <a:xfrm>
            <a:off x="2590800" y="48768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82" name="Oval 14"/>
          <p:cNvSpPr>
            <a:spLocks noChangeArrowheads="1"/>
          </p:cNvSpPr>
          <p:nvPr/>
        </p:nvSpPr>
        <p:spPr bwMode="auto">
          <a:xfrm>
            <a:off x="2667000" y="5943600"/>
            <a:ext cx="228600" cy="228600"/>
          </a:xfrm>
          <a:prstGeom prst="ellipse">
            <a:avLst/>
          </a:prstGeom>
          <a:solidFill>
            <a:srgbClr val="CCFFCC"/>
          </a:solidFill>
          <a:ln w="9525">
            <a:solidFill>
              <a:schemeClr val="tx1"/>
            </a:solidFill>
            <a:round/>
            <a:headEnd/>
            <a:tailEnd/>
          </a:ln>
          <a:effectLst/>
        </p:spPr>
        <p:txBody>
          <a:bodyPr wrap="none" anchor="ctr"/>
          <a:lstStyle/>
          <a:p>
            <a:endParaRPr lang="en-US"/>
          </a:p>
        </p:txBody>
      </p:sp>
      <p:sp>
        <p:nvSpPr>
          <p:cNvPr id="314383" name="Oval 15"/>
          <p:cNvSpPr>
            <a:spLocks noChangeArrowheads="1"/>
          </p:cNvSpPr>
          <p:nvPr/>
        </p:nvSpPr>
        <p:spPr bwMode="auto">
          <a:xfrm>
            <a:off x="3429000" y="2667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4" name="Oval 16"/>
          <p:cNvSpPr>
            <a:spLocks noChangeArrowheads="1"/>
          </p:cNvSpPr>
          <p:nvPr/>
        </p:nvSpPr>
        <p:spPr bwMode="auto">
          <a:xfrm>
            <a:off x="3200400" y="2667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5" name="Oval 17"/>
          <p:cNvSpPr>
            <a:spLocks noChangeArrowheads="1"/>
          </p:cNvSpPr>
          <p:nvPr/>
        </p:nvSpPr>
        <p:spPr bwMode="auto">
          <a:xfrm>
            <a:off x="2971800" y="2667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6" name="Oval 18"/>
          <p:cNvSpPr>
            <a:spLocks noChangeArrowheads="1"/>
          </p:cNvSpPr>
          <p:nvPr/>
        </p:nvSpPr>
        <p:spPr bwMode="auto">
          <a:xfrm>
            <a:off x="3429000" y="36576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7" name="Oval 19"/>
          <p:cNvSpPr>
            <a:spLocks noChangeArrowheads="1"/>
          </p:cNvSpPr>
          <p:nvPr/>
        </p:nvSpPr>
        <p:spPr bwMode="auto">
          <a:xfrm>
            <a:off x="3200400" y="36576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8" name="Oval 20"/>
          <p:cNvSpPr>
            <a:spLocks noChangeArrowheads="1"/>
          </p:cNvSpPr>
          <p:nvPr/>
        </p:nvSpPr>
        <p:spPr bwMode="auto">
          <a:xfrm>
            <a:off x="2971800" y="36576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89" name="Oval 21"/>
          <p:cNvSpPr>
            <a:spLocks noChangeArrowheads="1"/>
          </p:cNvSpPr>
          <p:nvPr/>
        </p:nvSpPr>
        <p:spPr bwMode="auto">
          <a:xfrm>
            <a:off x="3429000" y="4572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0" name="Oval 22"/>
          <p:cNvSpPr>
            <a:spLocks noChangeArrowheads="1"/>
          </p:cNvSpPr>
          <p:nvPr/>
        </p:nvSpPr>
        <p:spPr bwMode="auto">
          <a:xfrm>
            <a:off x="3200400" y="4572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1" name="Oval 23"/>
          <p:cNvSpPr>
            <a:spLocks noChangeArrowheads="1"/>
          </p:cNvSpPr>
          <p:nvPr/>
        </p:nvSpPr>
        <p:spPr bwMode="auto">
          <a:xfrm>
            <a:off x="2971800" y="4572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2" name="Oval 24"/>
          <p:cNvSpPr>
            <a:spLocks noChangeArrowheads="1"/>
          </p:cNvSpPr>
          <p:nvPr/>
        </p:nvSpPr>
        <p:spPr bwMode="auto">
          <a:xfrm>
            <a:off x="3429000" y="1143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3" name="Oval 25"/>
          <p:cNvSpPr>
            <a:spLocks noChangeArrowheads="1"/>
          </p:cNvSpPr>
          <p:nvPr/>
        </p:nvSpPr>
        <p:spPr bwMode="auto">
          <a:xfrm>
            <a:off x="3200400" y="1143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4" name="Oval 26"/>
          <p:cNvSpPr>
            <a:spLocks noChangeArrowheads="1"/>
          </p:cNvSpPr>
          <p:nvPr/>
        </p:nvSpPr>
        <p:spPr bwMode="auto">
          <a:xfrm>
            <a:off x="2971800" y="1143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5" name="Oval 27"/>
          <p:cNvSpPr>
            <a:spLocks noChangeArrowheads="1"/>
          </p:cNvSpPr>
          <p:nvPr/>
        </p:nvSpPr>
        <p:spPr bwMode="auto">
          <a:xfrm>
            <a:off x="3429000" y="1905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6" name="Oval 28"/>
          <p:cNvSpPr>
            <a:spLocks noChangeArrowheads="1"/>
          </p:cNvSpPr>
          <p:nvPr/>
        </p:nvSpPr>
        <p:spPr bwMode="auto">
          <a:xfrm>
            <a:off x="3200400" y="1905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7" name="Oval 29"/>
          <p:cNvSpPr>
            <a:spLocks noChangeArrowheads="1"/>
          </p:cNvSpPr>
          <p:nvPr/>
        </p:nvSpPr>
        <p:spPr bwMode="auto">
          <a:xfrm>
            <a:off x="2971800" y="1905000"/>
            <a:ext cx="228600" cy="228600"/>
          </a:xfrm>
          <a:prstGeom prst="ellipse">
            <a:avLst/>
          </a:prstGeom>
          <a:solidFill>
            <a:srgbClr val="DDBBFF"/>
          </a:solidFill>
          <a:ln w="9525">
            <a:solidFill>
              <a:schemeClr val="tx1"/>
            </a:solidFill>
            <a:round/>
            <a:headEnd/>
            <a:tailEnd/>
          </a:ln>
          <a:effectLst/>
        </p:spPr>
        <p:txBody>
          <a:bodyPr wrap="none" anchor="ctr"/>
          <a:lstStyle/>
          <a:p>
            <a:endParaRPr lang="en-US"/>
          </a:p>
        </p:txBody>
      </p:sp>
      <p:sp>
        <p:nvSpPr>
          <p:cNvPr id="314398" name="Oval 30"/>
          <p:cNvSpPr>
            <a:spLocks noChangeArrowheads="1"/>
          </p:cNvSpPr>
          <p:nvPr/>
        </p:nvSpPr>
        <p:spPr bwMode="auto">
          <a:xfrm>
            <a:off x="4724400" y="2057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399" name="Oval 31"/>
          <p:cNvSpPr>
            <a:spLocks noChangeArrowheads="1"/>
          </p:cNvSpPr>
          <p:nvPr/>
        </p:nvSpPr>
        <p:spPr bwMode="auto">
          <a:xfrm>
            <a:off x="4495800" y="2057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0" name="Oval 32"/>
          <p:cNvSpPr>
            <a:spLocks noChangeArrowheads="1"/>
          </p:cNvSpPr>
          <p:nvPr/>
        </p:nvSpPr>
        <p:spPr bwMode="auto">
          <a:xfrm>
            <a:off x="4267200" y="2057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1" name="Oval 33"/>
          <p:cNvSpPr>
            <a:spLocks noChangeArrowheads="1"/>
          </p:cNvSpPr>
          <p:nvPr/>
        </p:nvSpPr>
        <p:spPr bwMode="auto">
          <a:xfrm>
            <a:off x="4038600" y="2057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2" name="Oval 34"/>
          <p:cNvSpPr>
            <a:spLocks noChangeArrowheads="1"/>
          </p:cNvSpPr>
          <p:nvPr/>
        </p:nvSpPr>
        <p:spPr bwMode="auto">
          <a:xfrm>
            <a:off x="3810000" y="2057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3" name="Oval 35"/>
          <p:cNvSpPr>
            <a:spLocks noChangeArrowheads="1"/>
          </p:cNvSpPr>
          <p:nvPr/>
        </p:nvSpPr>
        <p:spPr bwMode="auto">
          <a:xfrm>
            <a:off x="4724400" y="2819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4" name="Oval 36"/>
          <p:cNvSpPr>
            <a:spLocks noChangeArrowheads="1"/>
          </p:cNvSpPr>
          <p:nvPr/>
        </p:nvSpPr>
        <p:spPr bwMode="auto">
          <a:xfrm>
            <a:off x="4495800" y="2819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5" name="Oval 37"/>
          <p:cNvSpPr>
            <a:spLocks noChangeArrowheads="1"/>
          </p:cNvSpPr>
          <p:nvPr/>
        </p:nvSpPr>
        <p:spPr bwMode="auto">
          <a:xfrm>
            <a:off x="4267200" y="2819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6" name="Oval 38"/>
          <p:cNvSpPr>
            <a:spLocks noChangeArrowheads="1"/>
          </p:cNvSpPr>
          <p:nvPr/>
        </p:nvSpPr>
        <p:spPr bwMode="auto">
          <a:xfrm>
            <a:off x="4038600" y="2819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7" name="Oval 39"/>
          <p:cNvSpPr>
            <a:spLocks noChangeArrowheads="1"/>
          </p:cNvSpPr>
          <p:nvPr/>
        </p:nvSpPr>
        <p:spPr bwMode="auto">
          <a:xfrm>
            <a:off x="3810000" y="2819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8" name="Oval 40"/>
          <p:cNvSpPr>
            <a:spLocks noChangeArrowheads="1"/>
          </p:cNvSpPr>
          <p:nvPr/>
        </p:nvSpPr>
        <p:spPr bwMode="auto">
          <a:xfrm>
            <a:off x="4724400" y="1295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09" name="Oval 41"/>
          <p:cNvSpPr>
            <a:spLocks noChangeArrowheads="1"/>
          </p:cNvSpPr>
          <p:nvPr/>
        </p:nvSpPr>
        <p:spPr bwMode="auto">
          <a:xfrm>
            <a:off x="4495800" y="1295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10" name="Oval 42"/>
          <p:cNvSpPr>
            <a:spLocks noChangeArrowheads="1"/>
          </p:cNvSpPr>
          <p:nvPr/>
        </p:nvSpPr>
        <p:spPr bwMode="auto">
          <a:xfrm>
            <a:off x="4267200" y="1295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11" name="Oval 43"/>
          <p:cNvSpPr>
            <a:spLocks noChangeArrowheads="1"/>
          </p:cNvSpPr>
          <p:nvPr/>
        </p:nvSpPr>
        <p:spPr bwMode="auto">
          <a:xfrm>
            <a:off x="4038600" y="1295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12" name="Oval 44"/>
          <p:cNvSpPr>
            <a:spLocks noChangeArrowheads="1"/>
          </p:cNvSpPr>
          <p:nvPr/>
        </p:nvSpPr>
        <p:spPr bwMode="auto">
          <a:xfrm>
            <a:off x="3810000" y="1295400"/>
            <a:ext cx="228600" cy="228600"/>
          </a:xfrm>
          <a:prstGeom prst="ellipse">
            <a:avLst/>
          </a:prstGeom>
          <a:solidFill>
            <a:srgbClr val="FFFF99"/>
          </a:solidFill>
          <a:ln w="9525">
            <a:solidFill>
              <a:schemeClr val="tx1"/>
            </a:solidFill>
            <a:round/>
            <a:headEnd/>
            <a:tailEnd/>
          </a:ln>
          <a:effectLst/>
        </p:spPr>
        <p:txBody>
          <a:bodyPr wrap="none" anchor="ctr"/>
          <a:lstStyle/>
          <a:p>
            <a:endParaRPr lang="en-US"/>
          </a:p>
        </p:txBody>
      </p:sp>
      <p:sp>
        <p:nvSpPr>
          <p:cNvPr id="314413" name="Oval 45"/>
          <p:cNvSpPr>
            <a:spLocks noChangeArrowheads="1"/>
          </p:cNvSpPr>
          <p:nvPr/>
        </p:nvSpPr>
        <p:spPr bwMode="auto">
          <a:xfrm>
            <a:off x="60960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4" name="Oval 46"/>
          <p:cNvSpPr>
            <a:spLocks noChangeArrowheads="1"/>
          </p:cNvSpPr>
          <p:nvPr/>
        </p:nvSpPr>
        <p:spPr bwMode="auto">
          <a:xfrm>
            <a:off x="58674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5" name="Oval 47"/>
          <p:cNvSpPr>
            <a:spLocks noChangeArrowheads="1"/>
          </p:cNvSpPr>
          <p:nvPr/>
        </p:nvSpPr>
        <p:spPr bwMode="auto">
          <a:xfrm>
            <a:off x="56388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6" name="Oval 48"/>
          <p:cNvSpPr>
            <a:spLocks noChangeArrowheads="1"/>
          </p:cNvSpPr>
          <p:nvPr/>
        </p:nvSpPr>
        <p:spPr bwMode="auto">
          <a:xfrm>
            <a:off x="54102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7" name="Oval 49"/>
          <p:cNvSpPr>
            <a:spLocks noChangeArrowheads="1"/>
          </p:cNvSpPr>
          <p:nvPr/>
        </p:nvSpPr>
        <p:spPr bwMode="auto">
          <a:xfrm>
            <a:off x="51816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8" name="Oval 50"/>
          <p:cNvSpPr>
            <a:spLocks noChangeArrowheads="1"/>
          </p:cNvSpPr>
          <p:nvPr/>
        </p:nvSpPr>
        <p:spPr bwMode="auto">
          <a:xfrm>
            <a:off x="63246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19" name="Oval 51"/>
          <p:cNvSpPr>
            <a:spLocks noChangeArrowheads="1"/>
          </p:cNvSpPr>
          <p:nvPr/>
        </p:nvSpPr>
        <p:spPr bwMode="auto">
          <a:xfrm>
            <a:off x="6553200" y="1447800"/>
            <a:ext cx="228600" cy="228600"/>
          </a:xfrm>
          <a:prstGeom prst="ellipse">
            <a:avLst/>
          </a:prstGeom>
          <a:solidFill>
            <a:srgbClr val="ABCDFF"/>
          </a:solidFill>
          <a:ln w="9525">
            <a:solidFill>
              <a:schemeClr val="tx1"/>
            </a:solidFill>
            <a:round/>
            <a:headEnd/>
            <a:tailEnd/>
          </a:ln>
          <a:effectLst/>
        </p:spPr>
        <p:txBody>
          <a:bodyPr wrap="none" anchor="ctr"/>
          <a:lstStyle/>
          <a:p>
            <a:endParaRPr lang="en-US"/>
          </a:p>
        </p:txBody>
      </p:sp>
      <p:sp>
        <p:nvSpPr>
          <p:cNvPr id="314420" name="Line 52"/>
          <p:cNvSpPr>
            <a:spLocks noChangeShapeType="1"/>
          </p:cNvSpPr>
          <p:nvPr/>
        </p:nvSpPr>
        <p:spPr bwMode="auto">
          <a:xfrm flipV="1">
            <a:off x="2133600" y="1524000"/>
            <a:ext cx="0" cy="4724400"/>
          </a:xfrm>
          <a:prstGeom prst="line">
            <a:avLst/>
          </a:prstGeom>
          <a:noFill/>
          <a:ln w="28575">
            <a:solidFill>
              <a:schemeClr val="tx1"/>
            </a:solidFill>
            <a:round/>
            <a:headEnd/>
            <a:tailEnd type="triangle" w="med" len="med"/>
          </a:ln>
          <a:effectLst/>
        </p:spPr>
        <p:txBody>
          <a:bodyPr/>
          <a:lstStyle/>
          <a:p>
            <a:endParaRPr lang="en-US"/>
          </a:p>
        </p:txBody>
      </p:sp>
      <p:sp>
        <p:nvSpPr>
          <p:cNvPr id="314421" name="Text Box 53"/>
          <p:cNvSpPr txBox="1">
            <a:spLocks noChangeArrowheads="1"/>
          </p:cNvSpPr>
          <p:nvPr/>
        </p:nvSpPr>
        <p:spPr bwMode="auto">
          <a:xfrm>
            <a:off x="381000" y="2855913"/>
            <a:ext cx="1619250" cy="641350"/>
          </a:xfrm>
          <a:prstGeom prst="rect">
            <a:avLst/>
          </a:prstGeom>
          <a:noFill/>
          <a:ln w="9525">
            <a:noFill/>
            <a:miter lim="800000"/>
            <a:headEnd/>
            <a:tailEnd/>
          </a:ln>
          <a:effectLst/>
        </p:spPr>
        <p:txBody>
          <a:bodyPr wrap="none">
            <a:spAutoFit/>
          </a:bodyPr>
          <a:lstStyle/>
          <a:p>
            <a:r>
              <a:rPr lang="en-US" b="1"/>
              <a:t>   Arbitrary</a:t>
            </a:r>
          </a:p>
          <a:p>
            <a:r>
              <a:rPr lang="en-US" b="1"/>
              <a:t>Energy Scale</a:t>
            </a:r>
          </a:p>
        </p:txBody>
      </p:sp>
      <p:sp>
        <p:nvSpPr>
          <p:cNvPr id="314422" name="Rectangle 54"/>
          <p:cNvSpPr>
            <a:spLocks noChangeArrowheads="1"/>
          </p:cNvSpPr>
          <p:nvPr/>
        </p:nvSpPr>
        <p:spPr bwMode="auto">
          <a:xfrm>
            <a:off x="7086600" y="2819400"/>
            <a:ext cx="228600" cy="228600"/>
          </a:xfrm>
          <a:prstGeom prst="rect">
            <a:avLst/>
          </a:prstGeom>
          <a:noFill/>
          <a:ln w="9525">
            <a:solidFill>
              <a:schemeClr val="tx1"/>
            </a:solidFill>
            <a:miter lim="800000"/>
            <a:headEnd/>
            <a:tailEnd/>
          </a:ln>
          <a:effectLst/>
        </p:spPr>
        <p:txBody>
          <a:bodyPr wrap="none" anchor="ctr"/>
          <a:lstStyle/>
          <a:p>
            <a:pPr algn="ctr"/>
            <a:r>
              <a:rPr lang="en-US" sz="1000" b="1"/>
              <a:t>18</a:t>
            </a:r>
          </a:p>
        </p:txBody>
      </p:sp>
      <p:sp>
        <p:nvSpPr>
          <p:cNvPr id="314423" name="Rectangle 55"/>
          <p:cNvSpPr>
            <a:spLocks noChangeArrowheads="1"/>
          </p:cNvSpPr>
          <p:nvPr/>
        </p:nvSpPr>
        <p:spPr bwMode="auto">
          <a:xfrm>
            <a:off x="7086600" y="2057400"/>
            <a:ext cx="228600" cy="228600"/>
          </a:xfrm>
          <a:prstGeom prst="rect">
            <a:avLst/>
          </a:prstGeom>
          <a:noFill/>
          <a:ln w="9525">
            <a:solidFill>
              <a:schemeClr val="tx1"/>
            </a:solidFill>
            <a:miter lim="800000"/>
            <a:headEnd/>
            <a:tailEnd/>
          </a:ln>
          <a:effectLst/>
        </p:spPr>
        <p:txBody>
          <a:bodyPr wrap="none" anchor="ctr"/>
          <a:lstStyle/>
          <a:p>
            <a:pPr algn="ctr"/>
            <a:r>
              <a:rPr lang="en-US" sz="1000" b="1"/>
              <a:t>18</a:t>
            </a:r>
          </a:p>
        </p:txBody>
      </p:sp>
      <p:sp>
        <p:nvSpPr>
          <p:cNvPr id="314424" name="Rectangle 56"/>
          <p:cNvSpPr>
            <a:spLocks noChangeArrowheads="1"/>
          </p:cNvSpPr>
          <p:nvPr/>
        </p:nvSpPr>
        <p:spPr bwMode="auto">
          <a:xfrm>
            <a:off x="7086600" y="1295400"/>
            <a:ext cx="228600" cy="228600"/>
          </a:xfrm>
          <a:prstGeom prst="rect">
            <a:avLst/>
          </a:prstGeom>
          <a:noFill/>
          <a:ln w="9525">
            <a:solidFill>
              <a:schemeClr val="tx1"/>
            </a:solidFill>
            <a:miter lim="800000"/>
            <a:headEnd/>
            <a:tailEnd/>
          </a:ln>
          <a:effectLst/>
        </p:spPr>
        <p:txBody>
          <a:bodyPr wrap="none" anchor="ctr"/>
          <a:lstStyle/>
          <a:p>
            <a:pPr algn="ctr"/>
            <a:r>
              <a:rPr lang="en-US" sz="1000" b="1"/>
              <a:t>32</a:t>
            </a:r>
          </a:p>
        </p:txBody>
      </p:sp>
      <p:sp>
        <p:nvSpPr>
          <p:cNvPr id="314425" name="Rectangle 57"/>
          <p:cNvSpPr>
            <a:spLocks noChangeArrowheads="1"/>
          </p:cNvSpPr>
          <p:nvPr/>
        </p:nvSpPr>
        <p:spPr bwMode="auto">
          <a:xfrm>
            <a:off x="7086600" y="3810000"/>
            <a:ext cx="228600" cy="228600"/>
          </a:xfrm>
          <a:prstGeom prst="rect">
            <a:avLst/>
          </a:prstGeom>
          <a:noFill/>
          <a:ln w="9525">
            <a:solidFill>
              <a:schemeClr val="tx1"/>
            </a:solidFill>
            <a:miter lim="800000"/>
            <a:headEnd/>
            <a:tailEnd/>
          </a:ln>
          <a:effectLst/>
        </p:spPr>
        <p:txBody>
          <a:bodyPr wrap="none" anchor="ctr"/>
          <a:lstStyle/>
          <a:p>
            <a:pPr algn="ctr"/>
            <a:r>
              <a:rPr lang="en-US" sz="1000" b="1"/>
              <a:t>8</a:t>
            </a:r>
          </a:p>
        </p:txBody>
      </p:sp>
      <p:sp>
        <p:nvSpPr>
          <p:cNvPr id="314426" name="Rectangle 58"/>
          <p:cNvSpPr>
            <a:spLocks noChangeArrowheads="1"/>
          </p:cNvSpPr>
          <p:nvPr/>
        </p:nvSpPr>
        <p:spPr bwMode="auto">
          <a:xfrm>
            <a:off x="7086600" y="4724400"/>
            <a:ext cx="228600" cy="228600"/>
          </a:xfrm>
          <a:prstGeom prst="rect">
            <a:avLst/>
          </a:prstGeom>
          <a:noFill/>
          <a:ln w="9525">
            <a:solidFill>
              <a:schemeClr val="tx1"/>
            </a:solidFill>
            <a:miter lim="800000"/>
            <a:headEnd/>
            <a:tailEnd/>
          </a:ln>
          <a:effectLst/>
        </p:spPr>
        <p:txBody>
          <a:bodyPr wrap="none" anchor="ctr"/>
          <a:lstStyle/>
          <a:p>
            <a:pPr algn="ctr"/>
            <a:r>
              <a:rPr lang="en-US" sz="1000" b="1"/>
              <a:t>8</a:t>
            </a:r>
          </a:p>
        </p:txBody>
      </p:sp>
      <p:sp>
        <p:nvSpPr>
          <p:cNvPr id="314427" name="Rectangle 59"/>
          <p:cNvSpPr>
            <a:spLocks noChangeArrowheads="1"/>
          </p:cNvSpPr>
          <p:nvPr/>
        </p:nvSpPr>
        <p:spPr bwMode="auto">
          <a:xfrm>
            <a:off x="7086600" y="5943600"/>
            <a:ext cx="228600" cy="228600"/>
          </a:xfrm>
          <a:prstGeom prst="rect">
            <a:avLst/>
          </a:prstGeom>
          <a:noFill/>
          <a:ln w="9525">
            <a:solidFill>
              <a:schemeClr val="tx1"/>
            </a:solidFill>
            <a:miter lim="800000"/>
            <a:headEnd/>
            <a:tailEnd/>
          </a:ln>
          <a:effectLst/>
        </p:spPr>
        <p:txBody>
          <a:bodyPr wrap="none" anchor="ctr"/>
          <a:lstStyle/>
          <a:p>
            <a:pPr algn="ctr"/>
            <a:r>
              <a:rPr lang="en-US" sz="1000" b="1"/>
              <a:t>2</a:t>
            </a:r>
          </a:p>
        </p:txBody>
      </p:sp>
      <p:sp>
        <p:nvSpPr>
          <p:cNvPr id="314428" name="Text Box 60"/>
          <p:cNvSpPr txBox="1">
            <a:spLocks noChangeArrowheads="1"/>
          </p:cNvSpPr>
          <p:nvPr/>
        </p:nvSpPr>
        <p:spPr bwMode="auto">
          <a:xfrm>
            <a:off x="2590800" y="5622925"/>
            <a:ext cx="323850" cy="244475"/>
          </a:xfrm>
          <a:prstGeom prst="rect">
            <a:avLst/>
          </a:prstGeom>
          <a:noFill/>
          <a:ln w="9525">
            <a:noFill/>
            <a:miter lim="800000"/>
            <a:headEnd/>
            <a:tailEnd/>
          </a:ln>
          <a:effectLst/>
        </p:spPr>
        <p:txBody>
          <a:bodyPr wrap="none">
            <a:spAutoFit/>
          </a:bodyPr>
          <a:lstStyle/>
          <a:p>
            <a:r>
              <a:rPr lang="en-US" sz="1000" b="1"/>
              <a:t>1s</a:t>
            </a:r>
          </a:p>
        </p:txBody>
      </p:sp>
      <p:sp>
        <p:nvSpPr>
          <p:cNvPr id="314429" name="Text Box 61"/>
          <p:cNvSpPr txBox="1">
            <a:spLocks noChangeArrowheads="1"/>
          </p:cNvSpPr>
          <p:nvPr/>
        </p:nvSpPr>
        <p:spPr bwMode="auto">
          <a:xfrm>
            <a:off x="2574925" y="4325938"/>
            <a:ext cx="925513" cy="244475"/>
          </a:xfrm>
          <a:prstGeom prst="rect">
            <a:avLst/>
          </a:prstGeom>
          <a:noFill/>
          <a:ln w="9525">
            <a:noFill/>
            <a:miter lim="800000"/>
            <a:headEnd/>
            <a:tailEnd/>
          </a:ln>
          <a:effectLst/>
        </p:spPr>
        <p:txBody>
          <a:bodyPr wrap="none">
            <a:spAutoFit/>
          </a:bodyPr>
          <a:lstStyle/>
          <a:p>
            <a:r>
              <a:rPr lang="en-US" sz="1000" b="1"/>
              <a:t>2s             2p</a:t>
            </a:r>
          </a:p>
        </p:txBody>
      </p:sp>
      <p:sp>
        <p:nvSpPr>
          <p:cNvPr id="314430" name="Text Box 62"/>
          <p:cNvSpPr txBox="1">
            <a:spLocks noChangeArrowheads="1"/>
          </p:cNvSpPr>
          <p:nvPr/>
        </p:nvSpPr>
        <p:spPr bwMode="auto">
          <a:xfrm>
            <a:off x="2579688" y="3429000"/>
            <a:ext cx="925512" cy="244475"/>
          </a:xfrm>
          <a:prstGeom prst="rect">
            <a:avLst/>
          </a:prstGeom>
          <a:noFill/>
          <a:ln w="9525">
            <a:noFill/>
            <a:miter lim="800000"/>
            <a:headEnd/>
            <a:tailEnd/>
          </a:ln>
          <a:effectLst/>
        </p:spPr>
        <p:txBody>
          <a:bodyPr wrap="none">
            <a:spAutoFit/>
          </a:bodyPr>
          <a:lstStyle/>
          <a:p>
            <a:r>
              <a:rPr lang="en-US" sz="1000" b="1"/>
              <a:t>3s             3p</a:t>
            </a:r>
          </a:p>
        </p:txBody>
      </p:sp>
      <p:sp>
        <p:nvSpPr>
          <p:cNvPr id="314431" name="Text Box 63"/>
          <p:cNvSpPr txBox="1">
            <a:spLocks noChangeArrowheads="1"/>
          </p:cNvSpPr>
          <p:nvPr/>
        </p:nvSpPr>
        <p:spPr bwMode="auto">
          <a:xfrm>
            <a:off x="2579688" y="2438400"/>
            <a:ext cx="1946275" cy="244475"/>
          </a:xfrm>
          <a:prstGeom prst="rect">
            <a:avLst/>
          </a:prstGeom>
          <a:noFill/>
          <a:ln w="9525">
            <a:noFill/>
            <a:miter lim="800000"/>
            <a:headEnd/>
            <a:tailEnd/>
          </a:ln>
          <a:effectLst/>
        </p:spPr>
        <p:txBody>
          <a:bodyPr wrap="none">
            <a:spAutoFit/>
          </a:bodyPr>
          <a:lstStyle/>
          <a:p>
            <a:r>
              <a:rPr lang="en-US" sz="1000" b="1"/>
              <a:t>4s             4p                         3d</a:t>
            </a:r>
          </a:p>
        </p:txBody>
      </p:sp>
      <p:sp>
        <p:nvSpPr>
          <p:cNvPr id="314432" name="Text Box 64"/>
          <p:cNvSpPr txBox="1">
            <a:spLocks noChangeArrowheads="1"/>
          </p:cNvSpPr>
          <p:nvPr/>
        </p:nvSpPr>
        <p:spPr bwMode="auto">
          <a:xfrm>
            <a:off x="2438400" y="1676400"/>
            <a:ext cx="2051050" cy="244475"/>
          </a:xfrm>
          <a:prstGeom prst="rect">
            <a:avLst/>
          </a:prstGeom>
          <a:noFill/>
          <a:ln w="9525">
            <a:noFill/>
            <a:miter lim="800000"/>
            <a:headEnd/>
            <a:tailEnd/>
          </a:ln>
          <a:effectLst/>
        </p:spPr>
        <p:txBody>
          <a:bodyPr wrap="none">
            <a:spAutoFit/>
          </a:bodyPr>
          <a:lstStyle/>
          <a:p>
            <a:r>
              <a:rPr lang="en-US" sz="1000" b="1"/>
              <a:t>  5s              5p                         4d</a:t>
            </a:r>
          </a:p>
        </p:txBody>
      </p:sp>
      <p:sp>
        <p:nvSpPr>
          <p:cNvPr id="314433" name="Text Box 65"/>
          <p:cNvSpPr txBox="1">
            <a:spLocks noChangeArrowheads="1"/>
          </p:cNvSpPr>
          <p:nvPr/>
        </p:nvSpPr>
        <p:spPr bwMode="auto">
          <a:xfrm>
            <a:off x="2473325" y="914400"/>
            <a:ext cx="3630613" cy="244475"/>
          </a:xfrm>
          <a:prstGeom prst="rect">
            <a:avLst/>
          </a:prstGeom>
          <a:noFill/>
          <a:ln w="9525">
            <a:noFill/>
            <a:miter lim="800000"/>
            <a:headEnd/>
            <a:tailEnd/>
          </a:ln>
          <a:effectLst/>
        </p:spPr>
        <p:txBody>
          <a:bodyPr wrap="none">
            <a:spAutoFit/>
          </a:bodyPr>
          <a:lstStyle/>
          <a:p>
            <a:r>
              <a:rPr lang="en-US" sz="1000" b="1"/>
              <a:t>6s               6p                         5d                                           4f</a:t>
            </a:r>
          </a:p>
        </p:txBody>
      </p:sp>
      <p:sp>
        <p:nvSpPr>
          <p:cNvPr id="314434" name="Text Box 66"/>
          <p:cNvSpPr txBox="1">
            <a:spLocks noChangeArrowheads="1"/>
          </p:cNvSpPr>
          <p:nvPr/>
        </p:nvSpPr>
        <p:spPr bwMode="auto">
          <a:xfrm>
            <a:off x="4251325" y="6324600"/>
            <a:ext cx="798513" cy="244475"/>
          </a:xfrm>
          <a:prstGeom prst="rect">
            <a:avLst/>
          </a:prstGeom>
          <a:noFill/>
          <a:ln w="9525">
            <a:noFill/>
            <a:miter lim="800000"/>
            <a:headEnd/>
            <a:tailEnd/>
          </a:ln>
          <a:effectLst/>
        </p:spPr>
        <p:txBody>
          <a:bodyPr wrap="none">
            <a:spAutoFit/>
          </a:bodyPr>
          <a:lstStyle/>
          <a:p>
            <a:r>
              <a:rPr lang="en-US" sz="1000" b="1"/>
              <a:t>NUCLEUS</a:t>
            </a:r>
          </a:p>
        </p:txBody>
      </p:sp>
      <p:sp>
        <p:nvSpPr>
          <p:cNvPr id="314435" name="AutoShape 6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14436" name="Rectangle 68"/>
          <p:cNvSpPr>
            <a:spLocks noChangeArrowheads="1"/>
          </p:cNvSpPr>
          <p:nvPr/>
        </p:nvSpPr>
        <p:spPr bwMode="auto">
          <a:xfrm flipH="1">
            <a:off x="76200" y="6553200"/>
            <a:ext cx="4589463" cy="214313"/>
          </a:xfrm>
          <a:prstGeom prst="rect">
            <a:avLst/>
          </a:prstGeom>
          <a:noFill/>
          <a:ln w="9525">
            <a:noFill/>
            <a:miter lim="800000"/>
            <a:headEnd/>
            <a:tailEnd/>
          </a:ln>
          <a:effectLst/>
        </p:spPr>
        <p:txBody>
          <a:bodyPr wrap="none">
            <a:spAutoFit/>
          </a:bodyPr>
          <a:lstStyle/>
          <a:p>
            <a:r>
              <a:rPr lang="en-US" sz="800"/>
              <a:t>O’Connor, Davis, MacNab, McClellan,  </a:t>
            </a:r>
            <a:r>
              <a:rPr lang="en-US" sz="800" u="sng"/>
              <a:t>CHEMISTRY Experiments and Principles</a:t>
            </a:r>
            <a:r>
              <a:rPr lang="en-US" sz="800"/>
              <a:t> 1982, page 177</a:t>
            </a: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1220" name="Rectangle 4"/>
          <p:cNvSpPr>
            <a:spLocks noChangeArrowheads="1"/>
          </p:cNvSpPr>
          <p:nvPr/>
        </p:nvSpPr>
        <p:spPr bwMode="auto">
          <a:xfrm>
            <a:off x="685800" y="152400"/>
            <a:ext cx="7772400" cy="762000"/>
          </a:xfrm>
          <a:prstGeom prst="rect">
            <a:avLst/>
          </a:prstGeom>
          <a:noFill/>
          <a:ln w="9525">
            <a:noFill/>
            <a:miter lim="800000"/>
            <a:headEnd/>
            <a:tailEnd/>
          </a:ln>
          <a:effectLst/>
        </p:spPr>
        <p:txBody>
          <a:bodyPr anchor="ctr"/>
          <a:lstStyle/>
          <a:p>
            <a:pPr algn="ctr"/>
            <a:r>
              <a:rPr lang="en-US" sz="3600">
                <a:solidFill>
                  <a:schemeClr val="tx2"/>
                </a:solidFill>
              </a:rPr>
              <a:t>Metallic Characteristics</a:t>
            </a:r>
          </a:p>
        </p:txBody>
      </p:sp>
      <p:sp>
        <p:nvSpPr>
          <p:cNvPr id="521221" name="Rectangle 5"/>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2" name="Rectangle 6"/>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3" name="Rectangle 7"/>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4" name="Rectangle 8"/>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5" name="Rectangle 9"/>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6" name="Rectangle 10"/>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7" name="Rectangle 11"/>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8" name="Rectangle 12"/>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29" name="Rectangle 13"/>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0" name="Rectangle 14"/>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1" name="Rectangle 15"/>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2" name="Rectangle 16"/>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3" name="Rectangle 17"/>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4" name="Rectangle 18"/>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5" name="Rectangle 19"/>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6" name="Rectangle 20"/>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7" name="Rectangle 21"/>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8" name="Rectangle 22"/>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39" name="Rectangle 23"/>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0" name="Rectangle 24"/>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1" name="Rectangle 25"/>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2" name="Rectangle 26"/>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3" name="Rectangle 27"/>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4" name="Rectangle 28"/>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5" name="Rectangle 29"/>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6" name="Rectangle 30"/>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7" name="Rectangle 31"/>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8" name="Rectangle 32"/>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49" name="Rectangle 33"/>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0" name="Rectangle 34"/>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1" name="Rectangle 35"/>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2" name="Rectangle 36"/>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3" name="Rectangle 37"/>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4" name="Rectangle 38"/>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5" name="Rectangle 39"/>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6" name="Rectangle 40"/>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7" name="Rectangle 41"/>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8" name="Rectangle 42"/>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59" name="Rectangle 43"/>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0" name="Rectangle 44"/>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1" name="Rectangle 45"/>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2" name="Rectangle 46"/>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3" name="Rectangle 47"/>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4" name="Rectangle 48"/>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5" name="Rectangle 49"/>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6" name="Rectangle 50"/>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7" name="Rectangle 51"/>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8" name="Rectangle 52"/>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69" name="Rectangle 53"/>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0" name="Rectangle 54"/>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1" name="Rectangle 55"/>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2" name="Rectangle 56"/>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3" name="Rectangle 57"/>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4" name="Rectangle 58"/>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5" name="Rectangle 59"/>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6" name="Rectangle 60"/>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7" name="Rectangle 61"/>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8" name="Rectangle 62"/>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79" name="Rectangle 63"/>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0" name="Rectangle 64"/>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1" name="Rectangle 65"/>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2" name="Rectangle 66"/>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3" name="Rectangle 67"/>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4" name="Rectangle 68"/>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5" name="Rectangle 69"/>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6" name="Rectangle 70"/>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7" name="Rectangle 71"/>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8" name="Rectangle 72"/>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89" name="Rectangle 73"/>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0" name="Rectangle 74"/>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1" name="Rectangle 75"/>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2" name="Rectangle 76"/>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3" name="Rectangle 77"/>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4" name="Rectangle 78"/>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5" name="Rectangle 79"/>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6" name="Rectangle 80"/>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7" name="Rectangle 81"/>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8" name="Rectangle 82"/>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299" name="Rectangle 83"/>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300" name="Rectangle 84"/>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301" name="Rectangle 85"/>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1302" name="AutoShape 8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21303" name="Freeform 87"/>
          <p:cNvSpPr>
            <a:spLocks/>
          </p:cNvSpPr>
          <p:nvPr/>
        </p:nvSpPr>
        <p:spPr bwMode="auto">
          <a:xfrm>
            <a:off x="1295400" y="1447800"/>
            <a:ext cx="6858000" cy="3733800"/>
          </a:xfrm>
          <a:custGeom>
            <a:avLst/>
            <a:gdLst/>
            <a:ahLst/>
            <a:cxnLst>
              <a:cxn ang="0">
                <a:pos x="0" y="0"/>
              </a:cxn>
              <a:cxn ang="0">
                <a:pos x="240" y="0"/>
              </a:cxn>
              <a:cxn ang="0">
                <a:pos x="240" y="336"/>
              </a:cxn>
              <a:cxn ang="0">
                <a:pos x="480" y="336"/>
              </a:cxn>
              <a:cxn ang="0">
                <a:pos x="480" y="1008"/>
              </a:cxn>
              <a:cxn ang="0">
                <a:pos x="2880" y="1008"/>
              </a:cxn>
              <a:cxn ang="0">
                <a:pos x="2880" y="336"/>
              </a:cxn>
              <a:cxn ang="0">
                <a:pos x="4080" y="336"/>
              </a:cxn>
              <a:cxn ang="0">
                <a:pos x="4080" y="0"/>
              </a:cxn>
              <a:cxn ang="0">
                <a:pos x="4320" y="0"/>
              </a:cxn>
              <a:cxn ang="0">
                <a:pos x="4320" y="2016"/>
              </a:cxn>
              <a:cxn ang="0">
                <a:pos x="2160" y="2016"/>
              </a:cxn>
              <a:cxn ang="0">
                <a:pos x="2160" y="2352"/>
              </a:cxn>
              <a:cxn ang="0">
                <a:pos x="0" y="2352"/>
              </a:cxn>
              <a:cxn ang="0">
                <a:pos x="0" y="0"/>
              </a:cxn>
            </a:cxnLst>
            <a:rect l="0" t="0" r="r" b="b"/>
            <a:pathLst>
              <a:path w="4320" h="2352">
                <a:moveTo>
                  <a:pt x="0" y="0"/>
                </a:moveTo>
                <a:lnTo>
                  <a:pt x="240" y="0"/>
                </a:lnTo>
                <a:lnTo>
                  <a:pt x="240" y="336"/>
                </a:lnTo>
                <a:lnTo>
                  <a:pt x="480" y="336"/>
                </a:lnTo>
                <a:lnTo>
                  <a:pt x="480" y="1008"/>
                </a:lnTo>
                <a:lnTo>
                  <a:pt x="2880" y="1008"/>
                </a:lnTo>
                <a:lnTo>
                  <a:pt x="2880" y="336"/>
                </a:lnTo>
                <a:lnTo>
                  <a:pt x="4080" y="336"/>
                </a:lnTo>
                <a:lnTo>
                  <a:pt x="4080" y="0"/>
                </a:lnTo>
                <a:lnTo>
                  <a:pt x="4320" y="0"/>
                </a:lnTo>
                <a:lnTo>
                  <a:pt x="4320" y="2016"/>
                </a:lnTo>
                <a:lnTo>
                  <a:pt x="2160" y="2016"/>
                </a:lnTo>
                <a:lnTo>
                  <a:pt x="2160" y="2352"/>
                </a:lnTo>
                <a:lnTo>
                  <a:pt x="0" y="2352"/>
                </a:lnTo>
                <a:lnTo>
                  <a:pt x="0" y="0"/>
                </a:lnTo>
                <a:close/>
              </a:path>
            </a:pathLst>
          </a:custGeom>
          <a:gradFill rotWithShape="1">
            <a:gsLst>
              <a:gs pos="0">
                <a:srgbClr val="95A3E7"/>
              </a:gs>
              <a:gs pos="100000">
                <a:srgbClr val="95C0FF">
                  <a:alpha val="50000"/>
                </a:srgbClr>
              </a:gs>
            </a:gsLst>
            <a:lin ang="18900000" scaled="1"/>
          </a:gradFill>
          <a:ln w="9525">
            <a:noFill/>
            <a:round/>
            <a:headEnd/>
            <a:tailEnd/>
          </a:ln>
          <a:effectLst/>
        </p:spPr>
        <p:txBody>
          <a:bodyPr wrap="none" anchor="ctr"/>
          <a:lstStyle/>
          <a:p>
            <a:endParaRPr lang="en-US"/>
          </a:p>
        </p:txBody>
      </p:sp>
      <p:sp>
        <p:nvSpPr>
          <p:cNvPr id="521304" name="Line 88"/>
          <p:cNvSpPr>
            <a:spLocks noChangeShapeType="1"/>
          </p:cNvSpPr>
          <p:nvPr/>
        </p:nvSpPr>
        <p:spPr bwMode="auto">
          <a:xfrm flipH="1">
            <a:off x="1828800" y="1219200"/>
            <a:ext cx="58674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521305" name="Text Box 89"/>
          <p:cNvSpPr txBox="1">
            <a:spLocks noChangeArrowheads="1"/>
          </p:cNvSpPr>
          <p:nvPr/>
        </p:nvSpPr>
        <p:spPr bwMode="auto">
          <a:xfrm>
            <a:off x="3562350" y="914400"/>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521306" name="Line 90"/>
          <p:cNvSpPr>
            <a:spLocks noChangeShapeType="1"/>
          </p:cNvSpPr>
          <p:nvPr/>
        </p:nvSpPr>
        <p:spPr bwMode="auto">
          <a:xfrm flipH="1">
            <a:off x="1828800" y="5791200"/>
            <a:ext cx="5867400" cy="0"/>
          </a:xfrm>
          <a:prstGeom prst="line">
            <a:avLst/>
          </a:prstGeom>
          <a:noFill/>
          <a:ln w="9525">
            <a:solidFill>
              <a:schemeClr val="tx1"/>
            </a:solidFill>
            <a:round/>
            <a:headEnd type="triangle" w="med" len="med"/>
            <a:tailEnd/>
          </a:ln>
          <a:effectLst/>
        </p:spPr>
        <p:txBody>
          <a:bodyPr wrap="none" anchor="ctr"/>
          <a:lstStyle/>
          <a:p>
            <a:endParaRPr lang="en-US"/>
          </a:p>
        </p:txBody>
      </p:sp>
      <p:sp>
        <p:nvSpPr>
          <p:cNvPr id="521307" name="Text Box 91"/>
          <p:cNvSpPr txBox="1">
            <a:spLocks noChangeArrowheads="1"/>
          </p:cNvSpPr>
          <p:nvPr/>
        </p:nvSpPr>
        <p:spPr bwMode="auto">
          <a:xfrm>
            <a:off x="3414713" y="5486400"/>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
        <p:nvSpPr>
          <p:cNvPr id="521308" name="Line 92"/>
          <p:cNvSpPr>
            <a:spLocks noChangeShapeType="1"/>
          </p:cNvSpPr>
          <p:nvPr/>
        </p:nvSpPr>
        <p:spPr bwMode="auto">
          <a:xfrm>
            <a:off x="838200" y="1981200"/>
            <a:ext cx="0" cy="3048000"/>
          </a:xfrm>
          <a:prstGeom prst="line">
            <a:avLst/>
          </a:prstGeom>
          <a:noFill/>
          <a:ln w="9525">
            <a:solidFill>
              <a:schemeClr val="tx1"/>
            </a:solidFill>
            <a:round/>
            <a:headEnd/>
            <a:tailEnd type="triangle" w="med" len="med"/>
          </a:ln>
          <a:effectLst/>
        </p:spPr>
        <p:txBody>
          <a:bodyPr wrap="none" anchor="ctr"/>
          <a:lstStyle/>
          <a:p>
            <a:endParaRPr lang="en-US"/>
          </a:p>
        </p:txBody>
      </p:sp>
      <p:sp>
        <p:nvSpPr>
          <p:cNvPr id="521309" name="Line 93"/>
          <p:cNvSpPr>
            <a:spLocks noChangeShapeType="1"/>
          </p:cNvSpPr>
          <p:nvPr/>
        </p:nvSpPr>
        <p:spPr bwMode="auto">
          <a:xfrm>
            <a:off x="8686800" y="1600200"/>
            <a:ext cx="0" cy="3048000"/>
          </a:xfrm>
          <a:prstGeom prst="line">
            <a:avLst/>
          </a:prstGeom>
          <a:noFill/>
          <a:ln w="9525">
            <a:solidFill>
              <a:schemeClr val="tx1"/>
            </a:solidFill>
            <a:round/>
            <a:headEnd type="triangle" w="med" len="med"/>
            <a:tailEnd/>
          </a:ln>
          <a:effectLst/>
        </p:spPr>
        <p:txBody>
          <a:bodyPr wrap="none" anchor="ctr"/>
          <a:lstStyle/>
          <a:p>
            <a:endParaRPr lang="en-US"/>
          </a:p>
        </p:txBody>
      </p:sp>
      <p:sp>
        <p:nvSpPr>
          <p:cNvPr id="521310" name="Text Box 94"/>
          <p:cNvSpPr txBox="1">
            <a:spLocks noChangeArrowheads="1"/>
          </p:cNvSpPr>
          <p:nvPr/>
        </p:nvSpPr>
        <p:spPr bwMode="auto">
          <a:xfrm rot="-5400000">
            <a:off x="-581025" y="3248025"/>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521311" name="Text Box 95"/>
          <p:cNvSpPr txBox="1">
            <a:spLocks noChangeArrowheads="1"/>
          </p:cNvSpPr>
          <p:nvPr/>
        </p:nvSpPr>
        <p:spPr bwMode="auto">
          <a:xfrm rot="-5400000">
            <a:off x="7119937" y="3014663"/>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a:xfrm>
            <a:off x="762000" y="152400"/>
            <a:ext cx="7772400" cy="762000"/>
          </a:xfrm>
        </p:spPr>
        <p:txBody>
          <a:bodyPr/>
          <a:lstStyle/>
          <a:p>
            <a:r>
              <a:rPr lang="en-US" sz="3600"/>
              <a:t>Metallic Characteristic</a:t>
            </a:r>
          </a:p>
        </p:txBody>
      </p:sp>
      <p:sp>
        <p:nvSpPr>
          <p:cNvPr id="312323"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4" name="Rectangle 4"/>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5" name="Rectangle 5"/>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6" name="Rectangle 6"/>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7" name="Rectangle 7"/>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8" name="Rectangle 8"/>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29" name="Rectangle 9"/>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0" name="Rectangle 10"/>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1" name="Rectangle 11"/>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2" name="Rectangle 12"/>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3" name="Rectangle 13"/>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4" name="Rectangle 14"/>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5" name="Rectangle 15"/>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6" name="Rectangle 16"/>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7" name="Rectangle 17"/>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8" name="Rectangle 18"/>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39" name="Rectangle 19"/>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0" name="Rectangle 20"/>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1" name="Rectangle 21"/>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2" name="Rectangle 22"/>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3" name="Rectangle 23"/>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4" name="Rectangle 24"/>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5" name="Rectangle 25"/>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6" name="Rectangle 26"/>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7" name="Rectangle 27"/>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8" name="Rectangle 28"/>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49" name="Rectangle 29"/>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0" name="Rectangle 30"/>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1" name="Rectangle 31"/>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2" name="Rectangle 32"/>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3" name="Rectangle 33"/>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4" name="Rectangle 34"/>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5" name="Rectangle 35"/>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6" name="Rectangle 36"/>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7" name="Rectangle 37"/>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8" name="Rectangle 38"/>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59" name="Rectangle 39"/>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0" name="Rectangle 40"/>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1" name="Rectangle 41"/>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2" name="Rectangle 42"/>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3" name="Rectangle 43"/>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4" name="Rectangle 44"/>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5" name="Rectangle 45"/>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6" name="Rectangle 46"/>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7" name="Rectangle 47"/>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8" name="Rectangle 48"/>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69" name="Rectangle 49"/>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0" name="Rectangle 50"/>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1" name="Rectangle 51"/>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2" name="Rectangle 52"/>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3" name="Rectangle 53"/>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4" name="Rectangle 54"/>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5" name="Rectangle 55"/>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6" name="Rectangle 56"/>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7" name="Rectangle 57"/>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8" name="Rectangle 58"/>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79" name="Rectangle 59"/>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0" name="Rectangle 60"/>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1" name="Rectangle 61"/>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2" name="Rectangle 62"/>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3" name="Rectangle 63"/>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4" name="Rectangle 64"/>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5" name="Rectangle 65"/>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6" name="Rectangle 66"/>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7" name="Rectangle 67"/>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8" name="Rectangle 68"/>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89" name="Rectangle 69"/>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0" name="Rectangle 70"/>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1" name="Rectangle 71"/>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2" name="Rectangle 72"/>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3" name="Rectangle 73"/>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4" name="Rectangle 74"/>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5" name="Rectangle 75"/>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6" name="Rectangle 76"/>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7" name="Rectangle 77"/>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8" name="Rectangle 78"/>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399" name="Rectangle 79"/>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400" name="Rectangle 80"/>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401" name="Rectangle 81"/>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402" name="Rectangle 82"/>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403" name="Rectangle 83"/>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312404" name="AutoShape 8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12405" name="Freeform 85"/>
          <p:cNvSpPr>
            <a:spLocks/>
          </p:cNvSpPr>
          <p:nvPr/>
        </p:nvSpPr>
        <p:spPr bwMode="auto">
          <a:xfrm>
            <a:off x="1295400" y="1447800"/>
            <a:ext cx="6858000" cy="3733800"/>
          </a:xfrm>
          <a:custGeom>
            <a:avLst/>
            <a:gdLst/>
            <a:ahLst/>
            <a:cxnLst>
              <a:cxn ang="0">
                <a:pos x="0" y="0"/>
              </a:cxn>
              <a:cxn ang="0">
                <a:pos x="240" y="0"/>
              </a:cxn>
              <a:cxn ang="0">
                <a:pos x="240" y="336"/>
              </a:cxn>
              <a:cxn ang="0">
                <a:pos x="480" y="336"/>
              </a:cxn>
              <a:cxn ang="0">
                <a:pos x="480" y="1008"/>
              </a:cxn>
              <a:cxn ang="0">
                <a:pos x="2880" y="1008"/>
              </a:cxn>
              <a:cxn ang="0">
                <a:pos x="2880" y="336"/>
              </a:cxn>
              <a:cxn ang="0">
                <a:pos x="4080" y="336"/>
              </a:cxn>
              <a:cxn ang="0">
                <a:pos x="4080" y="0"/>
              </a:cxn>
              <a:cxn ang="0">
                <a:pos x="4320" y="0"/>
              </a:cxn>
              <a:cxn ang="0">
                <a:pos x="4320" y="2016"/>
              </a:cxn>
              <a:cxn ang="0">
                <a:pos x="2160" y="2016"/>
              </a:cxn>
              <a:cxn ang="0">
                <a:pos x="2160" y="2352"/>
              </a:cxn>
              <a:cxn ang="0">
                <a:pos x="0" y="2352"/>
              </a:cxn>
              <a:cxn ang="0">
                <a:pos x="0" y="0"/>
              </a:cxn>
            </a:cxnLst>
            <a:rect l="0" t="0" r="r" b="b"/>
            <a:pathLst>
              <a:path w="4320" h="2352">
                <a:moveTo>
                  <a:pt x="0" y="0"/>
                </a:moveTo>
                <a:lnTo>
                  <a:pt x="240" y="0"/>
                </a:lnTo>
                <a:lnTo>
                  <a:pt x="240" y="336"/>
                </a:lnTo>
                <a:lnTo>
                  <a:pt x="480" y="336"/>
                </a:lnTo>
                <a:lnTo>
                  <a:pt x="480" y="1008"/>
                </a:lnTo>
                <a:lnTo>
                  <a:pt x="2880" y="1008"/>
                </a:lnTo>
                <a:lnTo>
                  <a:pt x="2880" y="336"/>
                </a:lnTo>
                <a:lnTo>
                  <a:pt x="4080" y="336"/>
                </a:lnTo>
                <a:lnTo>
                  <a:pt x="4080" y="0"/>
                </a:lnTo>
                <a:lnTo>
                  <a:pt x="4320" y="0"/>
                </a:lnTo>
                <a:lnTo>
                  <a:pt x="4320" y="2016"/>
                </a:lnTo>
                <a:lnTo>
                  <a:pt x="2160" y="2016"/>
                </a:lnTo>
                <a:lnTo>
                  <a:pt x="2160" y="2352"/>
                </a:lnTo>
                <a:lnTo>
                  <a:pt x="0" y="2352"/>
                </a:lnTo>
                <a:lnTo>
                  <a:pt x="0" y="0"/>
                </a:lnTo>
                <a:close/>
              </a:path>
            </a:pathLst>
          </a:custGeom>
          <a:gradFill rotWithShape="1">
            <a:gsLst>
              <a:gs pos="0">
                <a:schemeClr val="bg2"/>
              </a:gs>
              <a:gs pos="100000">
                <a:srgbClr val="DDDDDD">
                  <a:alpha val="50000"/>
                </a:srgbClr>
              </a:gs>
            </a:gsLst>
            <a:lin ang="18900000" scaled="1"/>
          </a:gradFill>
          <a:ln w="9525">
            <a:noFill/>
            <a:round/>
            <a:headEnd/>
            <a:tailEnd/>
          </a:ln>
          <a:effectLst/>
        </p:spPr>
        <p:txBody>
          <a:bodyPr wrap="none" anchor="ctr"/>
          <a:lstStyle/>
          <a:p>
            <a:endParaRPr lang="en-US"/>
          </a:p>
        </p:txBody>
      </p:sp>
      <p:sp>
        <p:nvSpPr>
          <p:cNvPr id="312406" name="Line 86"/>
          <p:cNvSpPr>
            <a:spLocks noChangeShapeType="1"/>
          </p:cNvSpPr>
          <p:nvPr/>
        </p:nvSpPr>
        <p:spPr bwMode="auto">
          <a:xfrm flipH="1">
            <a:off x="1828800" y="1219200"/>
            <a:ext cx="5867400" cy="0"/>
          </a:xfrm>
          <a:prstGeom prst="line">
            <a:avLst/>
          </a:prstGeom>
          <a:noFill/>
          <a:ln w="9525">
            <a:solidFill>
              <a:schemeClr val="tx1"/>
            </a:solidFill>
            <a:round/>
            <a:headEnd/>
            <a:tailEnd type="triangle" w="med" len="med"/>
          </a:ln>
          <a:effectLst/>
        </p:spPr>
        <p:txBody>
          <a:bodyPr wrap="none" anchor="ctr"/>
          <a:lstStyle/>
          <a:p>
            <a:endParaRPr lang="en-US"/>
          </a:p>
        </p:txBody>
      </p:sp>
      <p:sp>
        <p:nvSpPr>
          <p:cNvPr id="312407" name="Text Box 87"/>
          <p:cNvSpPr txBox="1">
            <a:spLocks noChangeArrowheads="1"/>
          </p:cNvSpPr>
          <p:nvPr/>
        </p:nvSpPr>
        <p:spPr bwMode="auto">
          <a:xfrm>
            <a:off x="3562350" y="914400"/>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312408" name="Line 88"/>
          <p:cNvSpPr>
            <a:spLocks noChangeShapeType="1"/>
          </p:cNvSpPr>
          <p:nvPr/>
        </p:nvSpPr>
        <p:spPr bwMode="auto">
          <a:xfrm flipH="1">
            <a:off x="1828800" y="5791200"/>
            <a:ext cx="5867400" cy="0"/>
          </a:xfrm>
          <a:prstGeom prst="line">
            <a:avLst/>
          </a:prstGeom>
          <a:noFill/>
          <a:ln w="9525">
            <a:solidFill>
              <a:schemeClr val="tx1"/>
            </a:solidFill>
            <a:round/>
            <a:headEnd type="triangle" w="med" len="med"/>
            <a:tailEnd/>
          </a:ln>
          <a:effectLst/>
        </p:spPr>
        <p:txBody>
          <a:bodyPr wrap="none" anchor="ctr"/>
          <a:lstStyle/>
          <a:p>
            <a:endParaRPr lang="en-US"/>
          </a:p>
        </p:txBody>
      </p:sp>
      <p:sp>
        <p:nvSpPr>
          <p:cNvPr id="312409" name="Text Box 89"/>
          <p:cNvSpPr txBox="1">
            <a:spLocks noChangeArrowheads="1"/>
          </p:cNvSpPr>
          <p:nvPr/>
        </p:nvSpPr>
        <p:spPr bwMode="auto">
          <a:xfrm>
            <a:off x="3414713" y="5486400"/>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
        <p:nvSpPr>
          <p:cNvPr id="312410" name="Line 90"/>
          <p:cNvSpPr>
            <a:spLocks noChangeShapeType="1"/>
          </p:cNvSpPr>
          <p:nvPr/>
        </p:nvSpPr>
        <p:spPr bwMode="auto">
          <a:xfrm>
            <a:off x="838200" y="1981200"/>
            <a:ext cx="0" cy="3048000"/>
          </a:xfrm>
          <a:prstGeom prst="line">
            <a:avLst/>
          </a:prstGeom>
          <a:noFill/>
          <a:ln w="9525">
            <a:solidFill>
              <a:schemeClr val="tx1"/>
            </a:solidFill>
            <a:round/>
            <a:headEnd/>
            <a:tailEnd type="triangle" w="med" len="med"/>
          </a:ln>
          <a:effectLst/>
        </p:spPr>
        <p:txBody>
          <a:bodyPr wrap="none" anchor="ctr"/>
          <a:lstStyle/>
          <a:p>
            <a:endParaRPr lang="en-US"/>
          </a:p>
        </p:txBody>
      </p:sp>
      <p:sp>
        <p:nvSpPr>
          <p:cNvPr id="312411" name="Line 91"/>
          <p:cNvSpPr>
            <a:spLocks noChangeShapeType="1"/>
          </p:cNvSpPr>
          <p:nvPr/>
        </p:nvSpPr>
        <p:spPr bwMode="auto">
          <a:xfrm>
            <a:off x="8686800" y="1600200"/>
            <a:ext cx="0" cy="3048000"/>
          </a:xfrm>
          <a:prstGeom prst="line">
            <a:avLst/>
          </a:prstGeom>
          <a:noFill/>
          <a:ln w="9525">
            <a:solidFill>
              <a:schemeClr val="tx1"/>
            </a:solidFill>
            <a:round/>
            <a:headEnd type="triangle" w="med" len="med"/>
            <a:tailEnd/>
          </a:ln>
          <a:effectLst/>
        </p:spPr>
        <p:txBody>
          <a:bodyPr wrap="none" anchor="ctr"/>
          <a:lstStyle/>
          <a:p>
            <a:endParaRPr lang="en-US"/>
          </a:p>
        </p:txBody>
      </p:sp>
      <p:sp>
        <p:nvSpPr>
          <p:cNvPr id="312412" name="Text Box 92"/>
          <p:cNvSpPr txBox="1">
            <a:spLocks noChangeArrowheads="1"/>
          </p:cNvSpPr>
          <p:nvPr/>
        </p:nvSpPr>
        <p:spPr bwMode="auto">
          <a:xfrm rot="-5400000">
            <a:off x="-581025" y="3248025"/>
            <a:ext cx="2381250" cy="304800"/>
          </a:xfrm>
          <a:prstGeom prst="rect">
            <a:avLst/>
          </a:prstGeom>
          <a:noFill/>
          <a:ln w="9525">
            <a:noFill/>
            <a:miter lim="800000"/>
            <a:headEnd/>
            <a:tailEnd/>
          </a:ln>
          <a:effectLst/>
        </p:spPr>
        <p:txBody>
          <a:bodyPr wrap="none">
            <a:spAutoFit/>
          </a:bodyPr>
          <a:lstStyle/>
          <a:p>
            <a:pPr algn="ctr"/>
            <a:r>
              <a:rPr lang="en-US" sz="1400"/>
              <a:t>metallic character increases</a:t>
            </a:r>
          </a:p>
        </p:txBody>
      </p:sp>
      <p:sp>
        <p:nvSpPr>
          <p:cNvPr id="312413" name="Text Box 93"/>
          <p:cNvSpPr txBox="1">
            <a:spLocks noChangeArrowheads="1"/>
          </p:cNvSpPr>
          <p:nvPr/>
        </p:nvSpPr>
        <p:spPr bwMode="auto">
          <a:xfrm rot="-5400000">
            <a:off x="7119937" y="3014663"/>
            <a:ext cx="2676525" cy="304800"/>
          </a:xfrm>
          <a:prstGeom prst="rect">
            <a:avLst/>
          </a:prstGeom>
          <a:noFill/>
          <a:ln w="9525">
            <a:noFill/>
            <a:miter lim="800000"/>
            <a:headEnd/>
            <a:tailEnd/>
          </a:ln>
          <a:effectLst/>
        </p:spPr>
        <p:txBody>
          <a:bodyPr wrap="none">
            <a:spAutoFit/>
          </a:bodyPr>
          <a:lstStyle/>
          <a:p>
            <a:pPr algn="ctr"/>
            <a:r>
              <a:rPr lang="en-US" sz="1400"/>
              <a:t>nonmetallic character increases</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457200" y="274638"/>
            <a:ext cx="8229600" cy="762000"/>
          </a:xfrm>
        </p:spPr>
        <p:txBody>
          <a:bodyPr/>
          <a:lstStyle/>
          <a:p>
            <a:r>
              <a:rPr lang="en-US"/>
              <a:t>Summary of Periodic Trends</a:t>
            </a:r>
          </a:p>
        </p:txBody>
      </p:sp>
      <p:sp>
        <p:nvSpPr>
          <p:cNvPr id="89091" name="Rectangle 3"/>
          <p:cNvSpPr>
            <a:spLocks noChangeArrowheads="1"/>
          </p:cNvSpPr>
          <p:nvPr/>
        </p:nvSpPr>
        <p:spPr bwMode="auto">
          <a:xfrm>
            <a:off x="3657600" y="3657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2" name="Rectangle 4"/>
          <p:cNvSpPr>
            <a:spLocks noChangeArrowheads="1"/>
          </p:cNvSpPr>
          <p:nvPr/>
        </p:nvSpPr>
        <p:spPr bwMode="auto">
          <a:xfrm>
            <a:off x="36576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3" name="Rectangle 5"/>
          <p:cNvSpPr>
            <a:spLocks noChangeArrowheads="1"/>
          </p:cNvSpPr>
          <p:nvPr/>
        </p:nvSpPr>
        <p:spPr bwMode="auto">
          <a:xfrm>
            <a:off x="36576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4" name="Rectangle 6"/>
          <p:cNvSpPr>
            <a:spLocks noChangeArrowheads="1"/>
          </p:cNvSpPr>
          <p:nvPr/>
        </p:nvSpPr>
        <p:spPr bwMode="auto">
          <a:xfrm>
            <a:off x="36576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5" name="Rectangle 7"/>
          <p:cNvSpPr>
            <a:spLocks noChangeArrowheads="1"/>
          </p:cNvSpPr>
          <p:nvPr/>
        </p:nvSpPr>
        <p:spPr bwMode="auto">
          <a:xfrm>
            <a:off x="36576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6" name="Rectangle 8"/>
          <p:cNvSpPr>
            <a:spLocks noChangeArrowheads="1"/>
          </p:cNvSpPr>
          <p:nvPr/>
        </p:nvSpPr>
        <p:spPr bwMode="auto">
          <a:xfrm>
            <a:off x="36576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097" name="Rectangle 9"/>
          <p:cNvSpPr>
            <a:spLocks noChangeArrowheads="1"/>
          </p:cNvSpPr>
          <p:nvPr/>
        </p:nvSpPr>
        <p:spPr bwMode="auto">
          <a:xfrm>
            <a:off x="36576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0" name="Rectangle 12"/>
          <p:cNvSpPr>
            <a:spLocks noChangeArrowheads="1"/>
          </p:cNvSpPr>
          <p:nvPr/>
        </p:nvSpPr>
        <p:spPr bwMode="auto">
          <a:xfrm>
            <a:off x="38862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1" name="Rectangle 13"/>
          <p:cNvSpPr>
            <a:spLocks noChangeArrowheads="1"/>
          </p:cNvSpPr>
          <p:nvPr/>
        </p:nvSpPr>
        <p:spPr bwMode="auto">
          <a:xfrm>
            <a:off x="38862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2" name="Rectangle 14"/>
          <p:cNvSpPr>
            <a:spLocks noChangeArrowheads="1"/>
          </p:cNvSpPr>
          <p:nvPr/>
        </p:nvSpPr>
        <p:spPr bwMode="auto">
          <a:xfrm>
            <a:off x="38862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3" name="Rectangle 15"/>
          <p:cNvSpPr>
            <a:spLocks noChangeArrowheads="1"/>
          </p:cNvSpPr>
          <p:nvPr/>
        </p:nvSpPr>
        <p:spPr bwMode="auto">
          <a:xfrm>
            <a:off x="38862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4" name="Rectangle 16"/>
          <p:cNvSpPr>
            <a:spLocks noChangeArrowheads="1"/>
          </p:cNvSpPr>
          <p:nvPr/>
        </p:nvSpPr>
        <p:spPr bwMode="auto">
          <a:xfrm>
            <a:off x="38862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05" name="Rectangle 17"/>
          <p:cNvSpPr>
            <a:spLocks noChangeArrowheads="1"/>
          </p:cNvSpPr>
          <p:nvPr/>
        </p:nvSpPr>
        <p:spPr bwMode="auto">
          <a:xfrm>
            <a:off x="38862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0" name="Rectangle 22"/>
          <p:cNvSpPr>
            <a:spLocks noChangeArrowheads="1"/>
          </p:cNvSpPr>
          <p:nvPr/>
        </p:nvSpPr>
        <p:spPr bwMode="auto">
          <a:xfrm>
            <a:off x="41148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1" name="Rectangle 23"/>
          <p:cNvSpPr>
            <a:spLocks noChangeArrowheads="1"/>
          </p:cNvSpPr>
          <p:nvPr/>
        </p:nvSpPr>
        <p:spPr bwMode="auto">
          <a:xfrm>
            <a:off x="41148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2" name="Rectangle 24"/>
          <p:cNvSpPr>
            <a:spLocks noChangeArrowheads="1"/>
          </p:cNvSpPr>
          <p:nvPr/>
        </p:nvSpPr>
        <p:spPr bwMode="auto">
          <a:xfrm>
            <a:off x="41148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3" name="Rectangle 25"/>
          <p:cNvSpPr>
            <a:spLocks noChangeArrowheads="1"/>
          </p:cNvSpPr>
          <p:nvPr/>
        </p:nvSpPr>
        <p:spPr bwMode="auto">
          <a:xfrm>
            <a:off x="41148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8" name="Rectangle 30"/>
          <p:cNvSpPr>
            <a:spLocks noChangeArrowheads="1"/>
          </p:cNvSpPr>
          <p:nvPr/>
        </p:nvSpPr>
        <p:spPr bwMode="auto">
          <a:xfrm>
            <a:off x="43434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19" name="Rectangle 31"/>
          <p:cNvSpPr>
            <a:spLocks noChangeArrowheads="1"/>
          </p:cNvSpPr>
          <p:nvPr/>
        </p:nvSpPr>
        <p:spPr bwMode="auto">
          <a:xfrm>
            <a:off x="43434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0" name="Rectangle 32"/>
          <p:cNvSpPr>
            <a:spLocks noChangeArrowheads="1"/>
          </p:cNvSpPr>
          <p:nvPr/>
        </p:nvSpPr>
        <p:spPr bwMode="auto">
          <a:xfrm>
            <a:off x="43434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1" name="Rectangle 33"/>
          <p:cNvSpPr>
            <a:spLocks noChangeArrowheads="1"/>
          </p:cNvSpPr>
          <p:nvPr/>
        </p:nvSpPr>
        <p:spPr bwMode="auto">
          <a:xfrm>
            <a:off x="43434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6" name="Rectangle 38"/>
          <p:cNvSpPr>
            <a:spLocks noChangeArrowheads="1"/>
          </p:cNvSpPr>
          <p:nvPr/>
        </p:nvSpPr>
        <p:spPr bwMode="auto">
          <a:xfrm>
            <a:off x="45720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7" name="Rectangle 39"/>
          <p:cNvSpPr>
            <a:spLocks noChangeArrowheads="1"/>
          </p:cNvSpPr>
          <p:nvPr/>
        </p:nvSpPr>
        <p:spPr bwMode="auto">
          <a:xfrm>
            <a:off x="45720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8" name="Rectangle 40"/>
          <p:cNvSpPr>
            <a:spLocks noChangeArrowheads="1"/>
          </p:cNvSpPr>
          <p:nvPr/>
        </p:nvSpPr>
        <p:spPr bwMode="auto">
          <a:xfrm>
            <a:off x="45720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29" name="Rectangle 41"/>
          <p:cNvSpPr>
            <a:spLocks noChangeArrowheads="1"/>
          </p:cNvSpPr>
          <p:nvPr/>
        </p:nvSpPr>
        <p:spPr bwMode="auto">
          <a:xfrm>
            <a:off x="45720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0" name="Rectangle 42"/>
          <p:cNvSpPr>
            <a:spLocks noChangeArrowheads="1"/>
          </p:cNvSpPr>
          <p:nvPr/>
        </p:nvSpPr>
        <p:spPr bwMode="auto">
          <a:xfrm>
            <a:off x="45720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4" name="Rectangle 46"/>
          <p:cNvSpPr>
            <a:spLocks noChangeArrowheads="1"/>
          </p:cNvSpPr>
          <p:nvPr/>
        </p:nvSpPr>
        <p:spPr bwMode="auto">
          <a:xfrm>
            <a:off x="48006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5" name="Rectangle 47"/>
          <p:cNvSpPr>
            <a:spLocks noChangeArrowheads="1"/>
          </p:cNvSpPr>
          <p:nvPr/>
        </p:nvSpPr>
        <p:spPr bwMode="auto">
          <a:xfrm>
            <a:off x="48006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6" name="Rectangle 48"/>
          <p:cNvSpPr>
            <a:spLocks noChangeArrowheads="1"/>
          </p:cNvSpPr>
          <p:nvPr/>
        </p:nvSpPr>
        <p:spPr bwMode="auto">
          <a:xfrm>
            <a:off x="48006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7" name="Rectangle 49"/>
          <p:cNvSpPr>
            <a:spLocks noChangeArrowheads="1"/>
          </p:cNvSpPr>
          <p:nvPr/>
        </p:nvSpPr>
        <p:spPr bwMode="auto">
          <a:xfrm>
            <a:off x="48006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38" name="Rectangle 50"/>
          <p:cNvSpPr>
            <a:spLocks noChangeArrowheads="1"/>
          </p:cNvSpPr>
          <p:nvPr/>
        </p:nvSpPr>
        <p:spPr bwMode="auto">
          <a:xfrm>
            <a:off x="48006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42" name="Rectangle 54"/>
          <p:cNvSpPr>
            <a:spLocks noChangeArrowheads="1"/>
          </p:cNvSpPr>
          <p:nvPr/>
        </p:nvSpPr>
        <p:spPr bwMode="auto">
          <a:xfrm>
            <a:off x="50292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43" name="Rectangle 55"/>
          <p:cNvSpPr>
            <a:spLocks noChangeArrowheads="1"/>
          </p:cNvSpPr>
          <p:nvPr/>
        </p:nvSpPr>
        <p:spPr bwMode="auto">
          <a:xfrm>
            <a:off x="50292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44" name="Rectangle 56"/>
          <p:cNvSpPr>
            <a:spLocks noChangeArrowheads="1"/>
          </p:cNvSpPr>
          <p:nvPr/>
        </p:nvSpPr>
        <p:spPr bwMode="auto">
          <a:xfrm>
            <a:off x="50292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45" name="Rectangle 57"/>
          <p:cNvSpPr>
            <a:spLocks noChangeArrowheads="1"/>
          </p:cNvSpPr>
          <p:nvPr/>
        </p:nvSpPr>
        <p:spPr bwMode="auto">
          <a:xfrm>
            <a:off x="50292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46" name="Rectangle 58"/>
          <p:cNvSpPr>
            <a:spLocks noChangeArrowheads="1"/>
          </p:cNvSpPr>
          <p:nvPr/>
        </p:nvSpPr>
        <p:spPr bwMode="auto">
          <a:xfrm>
            <a:off x="50292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0" name="Rectangle 62"/>
          <p:cNvSpPr>
            <a:spLocks noChangeArrowheads="1"/>
          </p:cNvSpPr>
          <p:nvPr/>
        </p:nvSpPr>
        <p:spPr bwMode="auto">
          <a:xfrm>
            <a:off x="52578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1" name="Rectangle 63"/>
          <p:cNvSpPr>
            <a:spLocks noChangeArrowheads="1"/>
          </p:cNvSpPr>
          <p:nvPr/>
        </p:nvSpPr>
        <p:spPr bwMode="auto">
          <a:xfrm>
            <a:off x="52578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2" name="Rectangle 64"/>
          <p:cNvSpPr>
            <a:spLocks noChangeArrowheads="1"/>
          </p:cNvSpPr>
          <p:nvPr/>
        </p:nvSpPr>
        <p:spPr bwMode="auto">
          <a:xfrm>
            <a:off x="52578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3" name="Rectangle 65"/>
          <p:cNvSpPr>
            <a:spLocks noChangeArrowheads="1"/>
          </p:cNvSpPr>
          <p:nvPr/>
        </p:nvSpPr>
        <p:spPr bwMode="auto">
          <a:xfrm>
            <a:off x="52578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4" name="Rectangle 66"/>
          <p:cNvSpPr>
            <a:spLocks noChangeArrowheads="1"/>
          </p:cNvSpPr>
          <p:nvPr/>
        </p:nvSpPr>
        <p:spPr bwMode="auto">
          <a:xfrm>
            <a:off x="52578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8" name="Rectangle 70"/>
          <p:cNvSpPr>
            <a:spLocks noChangeArrowheads="1"/>
          </p:cNvSpPr>
          <p:nvPr/>
        </p:nvSpPr>
        <p:spPr bwMode="auto">
          <a:xfrm>
            <a:off x="54864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59" name="Rectangle 71"/>
          <p:cNvSpPr>
            <a:spLocks noChangeArrowheads="1"/>
          </p:cNvSpPr>
          <p:nvPr/>
        </p:nvSpPr>
        <p:spPr bwMode="auto">
          <a:xfrm>
            <a:off x="54864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0" name="Rectangle 72"/>
          <p:cNvSpPr>
            <a:spLocks noChangeArrowheads="1"/>
          </p:cNvSpPr>
          <p:nvPr/>
        </p:nvSpPr>
        <p:spPr bwMode="auto">
          <a:xfrm>
            <a:off x="54864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1" name="Rectangle 73"/>
          <p:cNvSpPr>
            <a:spLocks noChangeArrowheads="1"/>
          </p:cNvSpPr>
          <p:nvPr/>
        </p:nvSpPr>
        <p:spPr bwMode="auto">
          <a:xfrm>
            <a:off x="54864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2" name="Rectangle 74"/>
          <p:cNvSpPr>
            <a:spLocks noChangeArrowheads="1"/>
          </p:cNvSpPr>
          <p:nvPr/>
        </p:nvSpPr>
        <p:spPr bwMode="auto">
          <a:xfrm>
            <a:off x="54864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6" name="Rectangle 78"/>
          <p:cNvSpPr>
            <a:spLocks noChangeArrowheads="1"/>
          </p:cNvSpPr>
          <p:nvPr/>
        </p:nvSpPr>
        <p:spPr bwMode="auto">
          <a:xfrm>
            <a:off x="57150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7" name="Rectangle 79"/>
          <p:cNvSpPr>
            <a:spLocks noChangeArrowheads="1"/>
          </p:cNvSpPr>
          <p:nvPr/>
        </p:nvSpPr>
        <p:spPr bwMode="auto">
          <a:xfrm>
            <a:off x="57150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8" name="Rectangle 80"/>
          <p:cNvSpPr>
            <a:spLocks noChangeArrowheads="1"/>
          </p:cNvSpPr>
          <p:nvPr/>
        </p:nvSpPr>
        <p:spPr bwMode="auto">
          <a:xfrm>
            <a:off x="57150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69" name="Rectangle 81"/>
          <p:cNvSpPr>
            <a:spLocks noChangeArrowheads="1"/>
          </p:cNvSpPr>
          <p:nvPr/>
        </p:nvSpPr>
        <p:spPr bwMode="auto">
          <a:xfrm>
            <a:off x="57150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0" name="Rectangle 82"/>
          <p:cNvSpPr>
            <a:spLocks noChangeArrowheads="1"/>
          </p:cNvSpPr>
          <p:nvPr/>
        </p:nvSpPr>
        <p:spPr bwMode="auto">
          <a:xfrm>
            <a:off x="57150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4" name="Rectangle 86"/>
          <p:cNvSpPr>
            <a:spLocks noChangeArrowheads="1"/>
          </p:cNvSpPr>
          <p:nvPr/>
        </p:nvSpPr>
        <p:spPr bwMode="auto">
          <a:xfrm>
            <a:off x="59436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5" name="Rectangle 87"/>
          <p:cNvSpPr>
            <a:spLocks noChangeArrowheads="1"/>
          </p:cNvSpPr>
          <p:nvPr/>
        </p:nvSpPr>
        <p:spPr bwMode="auto">
          <a:xfrm>
            <a:off x="59436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6" name="Rectangle 88"/>
          <p:cNvSpPr>
            <a:spLocks noChangeArrowheads="1"/>
          </p:cNvSpPr>
          <p:nvPr/>
        </p:nvSpPr>
        <p:spPr bwMode="auto">
          <a:xfrm>
            <a:off x="59436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7" name="Rectangle 89"/>
          <p:cNvSpPr>
            <a:spLocks noChangeArrowheads="1"/>
          </p:cNvSpPr>
          <p:nvPr/>
        </p:nvSpPr>
        <p:spPr bwMode="auto">
          <a:xfrm>
            <a:off x="59436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78" name="Rectangle 90"/>
          <p:cNvSpPr>
            <a:spLocks noChangeArrowheads="1"/>
          </p:cNvSpPr>
          <p:nvPr/>
        </p:nvSpPr>
        <p:spPr bwMode="auto">
          <a:xfrm>
            <a:off x="59436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2" name="Rectangle 94"/>
          <p:cNvSpPr>
            <a:spLocks noChangeArrowheads="1"/>
          </p:cNvSpPr>
          <p:nvPr/>
        </p:nvSpPr>
        <p:spPr bwMode="auto">
          <a:xfrm>
            <a:off x="61722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3" name="Rectangle 95"/>
          <p:cNvSpPr>
            <a:spLocks noChangeArrowheads="1"/>
          </p:cNvSpPr>
          <p:nvPr/>
        </p:nvSpPr>
        <p:spPr bwMode="auto">
          <a:xfrm>
            <a:off x="61722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4" name="Rectangle 96"/>
          <p:cNvSpPr>
            <a:spLocks noChangeArrowheads="1"/>
          </p:cNvSpPr>
          <p:nvPr/>
        </p:nvSpPr>
        <p:spPr bwMode="auto">
          <a:xfrm>
            <a:off x="61722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5" name="Rectangle 97"/>
          <p:cNvSpPr>
            <a:spLocks noChangeArrowheads="1"/>
          </p:cNvSpPr>
          <p:nvPr/>
        </p:nvSpPr>
        <p:spPr bwMode="auto">
          <a:xfrm>
            <a:off x="61722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6" name="Rectangle 98"/>
          <p:cNvSpPr>
            <a:spLocks noChangeArrowheads="1"/>
          </p:cNvSpPr>
          <p:nvPr/>
        </p:nvSpPr>
        <p:spPr bwMode="auto">
          <a:xfrm>
            <a:off x="61722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8" name="Rectangle 100"/>
          <p:cNvSpPr>
            <a:spLocks noChangeArrowheads="1"/>
          </p:cNvSpPr>
          <p:nvPr/>
        </p:nvSpPr>
        <p:spPr bwMode="auto">
          <a:xfrm>
            <a:off x="64008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89" name="Rectangle 101"/>
          <p:cNvSpPr>
            <a:spLocks noChangeArrowheads="1"/>
          </p:cNvSpPr>
          <p:nvPr/>
        </p:nvSpPr>
        <p:spPr bwMode="auto">
          <a:xfrm>
            <a:off x="64008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0" name="Rectangle 102"/>
          <p:cNvSpPr>
            <a:spLocks noChangeArrowheads="1"/>
          </p:cNvSpPr>
          <p:nvPr/>
        </p:nvSpPr>
        <p:spPr bwMode="auto">
          <a:xfrm>
            <a:off x="64008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1" name="Rectangle 103"/>
          <p:cNvSpPr>
            <a:spLocks noChangeArrowheads="1"/>
          </p:cNvSpPr>
          <p:nvPr/>
        </p:nvSpPr>
        <p:spPr bwMode="auto">
          <a:xfrm>
            <a:off x="64008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2" name="Rectangle 104"/>
          <p:cNvSpPr>
            <a:spLocks noChangeArrowheads="1"/>
          </p:cNvSpPr>
          <p:nvPr/>
        </p:nvSpPr>
        <p:spPr bwMode="auto">
          <a:xfrm>
            <a:off x="64008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3" name="Rectangle 105"/>
          <p:cNvSpPr>
            <a:spLocks noChangeArrowheads="1"/>
          </p:cNvSpPr>
          <p:nvPr/>
        </p:nvSpPr>
        <p:spPr bwMode="auto">
          <a:xfrm>
            <a:off x="64008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4" name="Rectangle 106"/>
          <p:cNvSpPr>
            <a:spLocks noChangeArrowheads="1"/>
          </p:cNvSpPr>
          <p:nvPr/>
        </p:nvSpPr>
        <p:spPr bwMode="auto">
          <a:xfrm>
            <a:off x="64008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6" name="Rectangle 108"/>
          <p:cNvSpPr>
            <a:spLocks noChangeArrowheads="1"/>
          </p:cNvSpPr>
          <p:nvPr/>
        </p:nvSpPr>
        <p:spPr bwMode="auto">
          <a:xfrm>
            <a:off x="66294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7" name="Rectangle 109"/>
          <p:cNvSpPr>
            <a:spLocks noChangeArrowheads="1"/>
          </p:cNvSpPr>
          <p:nvPr/>
        </p:nvSpPr>
        <p:spPr bwMode="auto">
          <a:xfrm>
            <a:off x="66294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8" name="Rectangle 110"/>
          <p:cNvSpPr>
            <a:spLocks noChangeArrowheads="1"/>
          </p:cNvSpPr>
          <p:nvPr/>
        </p:nvSpPr>
        <p:spPr bwMode="auto">
          <a:xfrm>
            <a:off x="66294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199" name="Rectangle 111"/>
          <p:cNvSpPr>
            <a:spLocks noChangeArrowheads="1"/>
          </p:cNvSpPr>
          <p:nvPr/>
        </p:nvSpPr>
        <p:spPr bwMode="auto">
          <a:xfrm>
            <a:off x="66294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0" name="Rectangle 112"/>
          <p:cNvSpPr>
            <a:spLocks noChangeArrowheads="1"/>
          </p:cNvSpPr>
          <p:nvPr/>
        </p:nvSpPr>
        <p:spPr bwMode="auto">
          <a:xfrm>
            <a:off x="66294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1" name="Rectangle 113"/>
          <p:cNvSpPr>
            <a:spLocks noChangeArrowheads="1"/>
          </p:cNvSpPr>
          <p:nvPr/>
        </p:nvSpPr>
        <p:spPr bwMode="auto">
          <a:xfrm>
            <a:off x="66294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2" name="Rectangle 114"/>
          <p:cNvSpPr>
            <a:spLocks noChangeArrowheads="1"/>
          </p:cNvSpPr>
          <p:nvPr/>
        </p:nvSpPr>
        <p:spPr bwMode="auto">
          <a:xfrm>
            <a:off x="66294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4" name="Rectangle 116"/>
          <p:cNvSpPr>
            <a:spLocks noChangeArrowheads="1"/>
          </p:cNvSpPr>
          <p:nvPr/>
        </p:nvSpPr>
        <p:spPr bwMode="auto">
          <a:xfrm>
            <a:off x="68580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5" name="Rectangle 117"/>
          <p:cNvSpPr>
            <a:spLocks noChangeArrowheads="1"/>
          </p:cNvSpPr>
          <p:nvPr/>
        </p:nvSpPr>
        <p:spPr bwMode="auto">
          <a:xfrm>
            <a:off x="68580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6" name="Rectangle 118"/>
          <p:cNvSpPr>
            <a:spLocks noChangeArrowheads="1"/>
          </p:cNvSpPr>
          <p:nvPr/>
        </p:nvSpPr>
        <p:spPr bwMode="auto">
          <a:xfrm>
            <a:off x="68580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7" name="Rectangle 119"/>
          <p:cNvSpPr>
            <a:spLocks noChangeArrowheads="1"/>
          </p:cNvSpPr>
          <p:nvPr/>
        </p:nvSpPr>
        <p:spPr bwMode="auto">
          <a:xfrm>
            <a:off x="68580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8" name="Rectangle 120"/>
          <p:cNvSpPr>
            <a:spLocks noChangeArrowheads="1"/>
          </p:cNvSpPr>
          <p:nvPr/>
        </p:nvSpPr>
        <p:spPr bwMode="auto">
          <a:xfrm>
            <a:off x="68580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09" name="Rectangle 121"/>
          <p:cNvSpPr>
            <a:spLocks noChangeArrowheads="1"/>
          </p:cNvSpPr>
          <p:nvPr/>
        </p:nvSpPr>
        <p:spPr bwMode="auto">
          <a:xfrm>
            <a:off x="68580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0" name="Rectangle 122"/>
          <p:cNvSpPr>
            <a:spLocks noChangeArrowheads="1"/>
          </p:cNvSpPr>
          <p:nvPr/>
        </p:nvSpPr>
        <p:spPr bwMode="auto">
          <a:xfrm>
            <a:off x="68580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2" name="Rectangle 124"/>
          <p:cNvSpPr>
            <a:spLocks noChangeArrowheads="1"/>
          </p:cNvSpPr>
          <p:nvPr/>
        </p:nvSpPr>
        <p:spPr bwMode="auto">
          <a:xfrm>
            <a:off x="70866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3" name="Rectangle 125"/>
          <p:cNvSpPr>
            <a:spLocks noChangeArrowheads="1"/>
          </p:cNvSpPr>
          <p:nvPr/>
        </p:nvSpPr>
        <p:spPr bwMode="auto">
          <a:xfrm>
            <a:off x="70866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4" name="Rectangle 126"/>
          <p:cNvSpPr>
            <a:spLocks noChangeArrowheads="1"/>
          </p:cNvSpPr>
          <p:nvPr/>
        </p:nvSpPr>
        <p:spPr bwMode="auto">
          <a:xfrm>
            <a:off x="70866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5" name="Rectangle 127"/>
          <p:cNvSpPr>
            <a:spLocks noChangeArrowheads="1"/>
          </p:cNvSpPr>
          <p:nvPr/>
        </p:nvSpPr>
        <p:spPr bwMode="auto">
          <a:xfrm>
            <a:off x="70866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6" name="Rectangle 128"/>
          <p:cNvSpPr>
            <a:spLocks noChangeArrowheads="1"/>
          </p:cNvSpPr>
          <p:nvPr/>
        </p:nvSpPr>
        <p:spPr bwMode="auto">
          <a:xfrm>
            <a:off x="70866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7" name="Rectangle 129"/>
          <p:cNvSpPr>
            <a:spLocks noChangeArrowheads="1"/>
          </p:cNvSpPr>
          <p:nvPr/>
        </p:nvSpPr>
        <p:spPr bwMode="auto">
          <a:xfrm>
            <a:off x="70866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18" name="Rectangle 130"/>
          <p:cNvSpPr>
            <a:spLocks noChangeArrowheads="1"/>
          </p:cNvSpPr>
          <p:nvPr/>
        </p:nvSpPr>
        <p:spPr bwMode="auto">
          <a:xfrm>
            <a:off x="70866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0" name="Rectangle 132"/>
          <p:cNvSpPr>
            <a:spLocks noChangeArrowheads="1"/>
          </p:cNvSpPr>
          <p:nvPr/>
        </p:nvSpPr>
        <p:spPr bwMode="auto">
          <a:xfrm>
            <a:off x="73152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1" name="Rectangle 133"/>
          <p:cNvSpPr>
            <a:spLocks noChangeArrowheads="1"/>
          </p:cNvSpPr>
          <p:nvPr/>
        </p:nvSpPr>
        <p:spPr bwMode="auto">
          <a:xfrm>
            <a:off x="73152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2" name="Rectangle 134"/>
          <p:cNvSpPr>
            <a:spLocks noChangeArrowheads="1"/>
          </p:cNvSpPr>
          <p:nvPr/>
        </p:nvSpPr>
        <p:spPr bwMode="auto">
          <a:xfrm>
            <a:off x="73152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3" name="Rectangle 135"/>
          <p:cNvSpPr>
            <a:spLocks noChangeArrowheads="1"/>
          </p:cNvSpPr>
          <p:nvPr/>
        </p:nvSpPr>
        <p:spPr bwMode="auto">
          <a:xfrm>
            <a:off x="73152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4" name="Rectangle 136"/>
          <p:cNvSpPr>
            <a:spLocks noChangeArrowheads="1"/>
          </p:cNvSpPr>
          <p:nvPr/>
        </p:nvSpPr>
        <p:spPr bwMode="auto">
          <a:xfrm>
            <a:off x="73152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5" name="Rectangle 137"/>
          <p:cNvSpPr>
            <a:spLocks noChangeArrowheads="1"/>
          </p:cNvSpPr>
          <p:nvPr/>
        </p:nvSpPr>
        <p:spPr bwMode="auto">
          <a:xfrm>
            <a:off x="73152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6" name="Rectangle 138"/>
          <p:cNvSpPr>
            <a:spLocks noChangeArrowheads="1"/>
          </p:cNvSpPr>
          <p:nvPr/>
        </p:nvSpPr>
        <p:spPr bwMode="auto">
          <a:xfrm>
            <a:off x="73152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7" name="Rectangle 139"/>
          <p:cNvSpPr>
            <a:spLocks noChangeArrowheads="1"/>
          </p:cNvSpPr>
          <p:nvPr/>
        </p:nvSpPr>
        <p:spPr bwMode="auto">
          <a:xfrm>
            <a:off x="7543800" y="3657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8" name="Rectangle 140"/>
          <p:cNvSpPr>
            <a:spLocks noChangeArrowheads="1"/>
          </p:cNvSpPr>
          <p:nvPr/>
        </p:nvSpPr>
        <p:spPr bwMode="auto">
          <a:xfrm>
            <a:off x="7543800" y="3886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29" name="Rectangle 141"/>
          <p:cNvSpPr>
            <a:spLocks noChangeArrowheads="1"/>
          </p:cNvSpPr>
          <p:nvPr/>
        </p:nvSpPr>
        <p:spPr bwMode="auto">
          <a:xfrm>
            <a:off x="7543800" y="41148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30" name="Rectangle 142"/>
          <p:cNvSpPr>
            <a:spLocks noChangeArrowheads="1"/>
          </p:cNvSpPr>
          <p:nvPr/>
        </p:nvSpPr>
        <p:spPr bwMode="auto">
          <a:xfrm>
            <a:off x="7543800" y="4343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31" name="Rectangle 143"/>
          <p:cNvSpPr>
            <a:spLocks noChangeArrowheads="1"/>
          </p:cNvSpPr>
          <p:nvPr/>
        </p:nvSpPr>
        <p:spPr bwMode="auto">
          <a:xfrm>
            <a:off x="7543800" y="4572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32" name="Rectangle 144"/>
          <p:cNvSpPr>
            <a:spLocks noChangeArrowheads="1"/>
          </p:cNvSpPr>
          <p:nvPr/>
        </p:nvSpPr>
        <p:spPr bwMode="auto">
          <a:xfrm>
            <a:off x="7543800" y="48006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33" name="Rectangle 145"/>
          <p:cNvSpPr>
            <a:spLocks noChangeArrowheads="1"/>
          </p:cNvSpPr>
          <p:nvPr/>
        </p:nvSpPr>
        <p:spPr bwMode="auto">
          <a:xfrm>
            <a:off x="7543800" y="50292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34" name="Rectangle 146"/>
          <p:cNvSpPr>
            <a:spLocks noChangeArrowheads="1"/>
          </p:cNvSpPr>
          <p:nvPr/>
        </p:nvSpPr>
        <p:spPr bwMode="auto">
          <a:xfrm>
            <a:off x="7543800" y="54864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56" name="Rectangle 168"/>
          <p:cNvSpPr>
            <a:spLocks noChangeArrowheads="1"/>
          </p:cNvSpPr>
          <p:nvPr/>
        </p:nvSpPr>
        <p:spPr bwMode="auto">
          <a:xfrm>
            <a:off x="45720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57" name="Rectangle 169"/>
          <p:cNvSpPr>
            <a:spLocks noChangeArrowheads="1"/>
          </p:cNvSpPr>
          <p:nvPr/>
        </p:nvSpPr>
        <p:spPr bwMode="auto">
          <a:xfrm>
            <a:off x="48006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58" name="Rectangle 170"/>
          <p:cNvSpPr>
            <a:spLocks noChangeArrowheads="1"/>
          </p:cNvSpPr>
          <p:nvPr/>
        </p:nvSpPr>
        <p:spPr bwMode="auto">
          <a:xfrm>
            <a:off x="50292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59" name="Rectangle 171"/>
          <p:cNvSpPr>
            <a:spLocks noChangeArrowheads="1"/>
          </p:cNvSpPr>
          <p:nvPr/>
        </p:nvSpPr>
        <p:spPr bwMode="auto">
          <a:xfrm>
            <a:off x="52578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0" name="Rectangle 172"/>
          <p:cNvSpPr>
            <a:spLocks noChangeArrowheads="1"/>
          </p:cNvSpPr>
          <p:nvPr/>
        </p:nvSpPr>
        <p:spPr bwMode="auto">
          <a:xfrm>
            <a:off x="54864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1" name="Rectangle 173"/>
          <p:cNvSpPr>
            <a:spLocks noChangeArrowheads="1"/>
          </p:cNvSpPr>
          <p:nvPr/>
        </p:nvSpPr>
        <p:spPr bwMode="auto">
          <a:xfrm>
            <a:off x="57150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2" name="Rectangle 174"/>
          <p:cNvSpPr>
            <a:spLocks noChangeArrowheads="1"/>
          </p:cNvSpPr>
          <p:nvPr/>
        </p:nvSpPr>
        <p:spPr bwMode="auto">
          <a:xfrm>
            <a:off x="59436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3" name="Rectangle 175"/>
          <p:cNvSpPr>
            <a:spLocks noChangeArrowheads="1"/>
          </p:cNvSpPr>
          <p:nvPr/>
        </p:nvSpPr>
        <p:spPr bwMode="auto">
          <a:xfrm>
            <a:off x="61722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4" name="Rectangle 176"/>
          <p:cNvSpPr>
            <a:spLocks noChangeArrowheads="1"/>
          </p:cNvSpPr>
          <p:nvPr/>
        </p:nvSpPr>
        <p:spPr bwMode="auto">
          <a:xfrm>
            <a:off x="64008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5" name="Rectangle 177"/>
          <p:cNvSpPr>
            <a:spLocks noChangeArrowheads="1"/>
          </p:cNvSpPr>
          <p:nvPr/>
        </p:nvSpPr>
        <p:spPr bwMode="auto">
          <a:xfrm>
            <a:off x="66294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6" name="Rectangle 178"/>
          <p:cNvSpPr>
            <a:spLocks noChangeArrowheads="1"/>
          </p:cNvSpPr>
          <p:nvPr/>
        </p:nvSpPr>
        <p:spPr bwMode="auto">
          <a:xfrm>
            <a:off x="68580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7" name="Rectangle 179"/>
          <p:cNvSpPr>
            <a:spLocks noChangeArrowheads="1"/>
          </p:cNvSpPr>
          <p:nvPr/>
        </p:nvSpPr>
        <p:spPr bwMode="auto">
          <a:xfrm>
            <a:off x="70866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8" name="Rectangle 180"/>
          <p:cNvSpPr>
            <a:spLocks noChangeArrowheads="1"/>
          </p:cNvSpPr>
          <p:nvPr/>
        </p:nvSpPr>
        <p:spPr bwMode="auto">
          <a:xfrm>
            <a:off x="73152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69" name="Rectangle 181"/>
          <p:cNvSpPr>
            <a:spLocks noChangeArrowheads="1"/>
          </p:cNvSpPr>
          <p:nvPr/>
        </p:nvSpPr>
        <p:spPr bwMode="auto">
          <a:xfrm>
            <a:off x="7543800" y="5715000"/>
            <a:ext cx="228600" cy="228600"/>
          </a:xfrm>
          <a:prstGeom prst="rect">
            <a:avLst/>
          </a:prstGeom>
          <a:solidFill>
            <a:srgbClr val="FFCC99">
              <a:alpha val="50000"/>
            </a:srgbClr>
          </a:solidFill>
          <a:ln w="9525">
            <a:solidFill>
              <a:schemeClr val="tx1"/>
            </a:solidFill>
            <a:miter lim="800000"/>
            <a:headEnd/>
            <a:tailEnd/>
          </a:ln>
          <a:effectLst/>
        </p:spPr>
        <p:txBody>
          <a:bodyPr wrap="none" anchor="ctr"/>
          <a:lstStyle/>
          <a:p>
            <a:endParaRPr lang="en-US"/>
          </a:p>
        </p:txBody>
      </p:sp>
      <p:sp>
        <p:nvSpPr>
          <p:cNvPr id="89272" name="Text Box 184"/>
          <p:cNvSpPr txBox="1">
            <a:spLocks noChangeArrowheads="1"/>
          </p:cNvSpPr>
          <p:nvPr/>
        </p:nvSpPr>
        <p:spPr bwMode="auto">
          <a:xfrm>
            <a:off x="3489325" y="6107113"/>
            <a:ext cx="4032250" cy="517525"/>
          </a:xfrm>
          <a:prstGeom prst="rect">
            <a:avLst/>
          </a:prstGeom>
          <a:noFill/>
          <a:ln w="9525">
            <a:noFill/>
            <a:miter lim="800000"/>
            <a:headEnd/>
            <a:tailEnd/>
          </a:ln>
          <a:effectLst/>
        </p:spPr>
        <p:txBody>
          <a:bodyPr wrap="none">
            <a:spAutoFit/>
          </a:bodyPr>
          <a:lstStyle/>
          <a:p>
            <a:r>
              <a:rPr lang="en-US" sz="1400"/>
              <a:t>Ionic size (cations)	            Ionic size (anions)</a:t>
            </a:r>
          </a:p>
          <a:p>
            <a:r>
              <a:rPr lang="en-US" sz="1400"/>
              <a:t>decreases		            decreases</a:t>
            </a:r>
          </a:p>
        </p:txBody>
      </p:sp>
      <p:sp>
        <p:nvSpPr>
          <p:cNvPr id="89278" name="AutoShape 190"/>
          <p:cNvSpPr>
            <a:spLocks noChangeArrowheads="1"/>
          </p:cNvSpPr>
          <p:nvPr/>
        </p:nvSpPr>
        <p:spPr bwMode="auto">
          <a:xfrm>
            <a:off x="3886200" y="1295400"/>
            <a:ext cx="2895600" cy="2590800"/>
          </a:xfrm>
          <a:prstGeom prst="rightArrow">
            <a:avLst>
              <a:gd name="adj1" fmla="val 50000"/>
              <a:gd name="adj2" fmla="val 27941"/>
            </a:avLst>
          </a:prstGeom>
          <a:solidFill>
            <a:srgbClr val="D4D4F4">
              <a:alpha val="50000"/>
            </a:srgbClr>
          </a:solidFill>
          <a:ln w="9525">
            <a:solidFill>
              <a:schemeClr val="tx1"/>
            </a:solidFill>
            <a:miter lim="800000"/>
            <a:headEnd/>
            <a:tailEnd/>
          </a:ln>
          <a:effectLst/>
        </p:spPr>
        <p:txBody>
          <a:bodyPr wrap="none" anchor="ctr"/>
          <a:lstStyle/>
          <a:p>
            <a:endParaRPr lang="en-US"/>
          </a:p>
        </p:txBody>
      </p:sp>
      <p:sp>
        <p:nvSpPr>
          <p:cNvPr id="89279" name="Text Box 191"/>
          <p:cNvSpPr txBox="1">
            <a:spLocks noChangeArrowheads="1"/>
          </p:cNvSpPr>
          <p:nvPr/>
        </p:nvSpPr>
        <p:spPr bwMode="auto">
          <a:xfrm>
            <a:off x="4038600" y="2044700"/>
            <a:ext cx="2755900" cy="1155700"/>
          </a:xfrm>
          <a:prstGeom prst="rect">
            <a:avLst/>
          </a:prstGeom>
          <a:noFill/>
          <a:ln w="9525">
            <a:noFill/>
            <a:miter lim="800000"/>
            <a:headEnd/>
            <a:tailEnd/>
          </a:ln>
          <a:effectLst/>
        </p:spPr>
        <p:txBody>
          <a:bodyPr>
            <a:spAutoFit/>
          </a:bodyPr>
          <a:lstStyle/>
          <a:p>
            <a:r>
              <a:rPr lang="en-US" sz="1400" b="1"/>
              <a:t>Shielding is constant</a:t>
            </a:r>
          </a:p>
          <a:p>
            <a:r>
              <a:rPr lang="en-US" sz="1400" b="1"/>
              <a:t>Atomic radius decreases</a:t>
            </a:r>
          </a:p>
          <a:p>
            <a:r>
              <a:rPr lang="en-US" sz="1400" b="1"/>
              <a:t>Ionization energy increases</a:t>
            </a:r>
          </a:p>
          <a:p>
            <a:r>
              <a:rPr lang="en-US" sz="1400" b="1"/>
              <a:t>Electronegativity increases</a:t>
            </a:r>
          </a:p>
          <a:p>
            <a:r>
              <a:rPr lang="en-US" sz="1400" b="1"/>
              <a:t>Nuclear charge increases</a:t>
            </a:r>
          </a:p>
        </p:txBody>
      </p:sp>
      <p:sp>
        <p:nvSpPr>
          <p:cNvPr id="89280" name="AutoShape 192"/>
          <p:cNvSpPr>
            <a:spLocks noChangeArrowheads="1"/>
          </p:cNvSpPr>
          <p:nvPr/>
        </p:nvSpPr>
        <p:spPr bwMode="auto">
          <a:xfrm>
            <a:off x="685800" y="2971800"/>
            <a:ext cx="3429000" cy="3352800"/>
          </a:xfrm>
          <a:prstGeom prst="downArrow">
            <a:avLst>
              <a:gd name="adj1" fmla="val 50000"/>
              <a:gd name="adj2" fmla="val 25000"/>
            </a:avLst>
          </a:prstGeom>
          <a:solidFill>
            <a:srgbClr val="CCFFCC">
              <a:alpha val="50000"/>
            </a:srgbClr>
          </a:solidFill>
          <a:ln w="9525">
            <a:solidFill>
              <a:schemeClr val="tx1"/>
            </a:solidFill>
            <a:miter lim="800000"/>
            <a:headEnd/>
            <a:tailEnd/>
          </a:ln>
          <a:effectLst/>
        </p:spPr>
        <p:txBody>
          <a:bodyPr wrap="none" anchor="ctr"/>
          <a:lstStyle/>
          <a:p>
            <a:endParaRPr lang="en-US"/>
          </a:p>
        </p:txBody>
      </p:sp>
      <p:sp>
        <p:nvSpPr>
          <p:cNvPr id="89281" name="Text Box 193"/>
          <p:cNvSpPr txBox="1">
            <a:spLocks noChangeArrowheads="1"/>
          </p:cNvSpPr>
          <p:nvPr/>
        </p:nvSpPr>
        <p:spPr bwMode="auto">
          <a:xfrm rot="-5400000">
            <a:off x="1157288" y="3560763"/>
            <a:ext cx="2555875" cy="1368425"/>
          </a:xfrm>
          <a:prstGeom prst="rect">
            <a:avLst/>
          </a:prstGeom>
          <a:noFill/>
          <a:ln w="9525">
            <a:noFill/>
            <a:miter lim="800000"/>
            <a:headEnd/>
            <a:tailEnd/>
          </a:ln>
          <a:effectLst/>
        </p:spPr>
        <p:txBody>
          <a:bodyPr wrap="none">
            <a:spAutoFit/>
          </a:bodyPr>
          <a:lstStyle/>
          <a:p>
            <a:r>
              <a:rPr lang="en-US" sz="1400" b="1"/>
              <a:t>Nuclear charge increases</a:t>
            </a:r>
          </a:p>
          <a:p>
            <a:r>
              <a:rPr lang="en-US" sz="1400" b="1"/>
              <a:t>Shielding increases</a:t>
            </a:r>
          </a:p>
          <a:p>
            <a:r>
              <a:rPr lang="en-US" sz="1400" b="1"/>
              <a:t>Atomic radius increases</a:t>
            </a:r>
          </a:p>
          <a:p>
            <a:r>
              <a:rPr lang="en-US" sz="1400" b="1"/>
              <a:t>Ionic size increases</a:t>
            </a:r>
          </a:p>
          <a:p>
            <a:r>
              <a:rPr lang="en-US" sz="1400" b="1"/>
              <a:t>Ionization energy decreases</a:t>
            </a:r>
          </a:p>
          <a:p>
            <a:r>
              <a:rPr lang="en-US" sz="1400" b="1"/>
              <a:t>Electronegativity decreases</a:t>
            </a:r>
          </a:p>
        </p:txBody>
      </p:sp>
      <p:sp>
        <p:nvSpPr>
          <p:cNvPr id="89282" name="Line 194"/>
          <p:cNvSpPr>
            <a:spLocks noChangeShapeType="1"/>
          </p:cNvSpPr>
          <p:nvPr/>
        </p:nvSpPr>
        <p:spPr bwMode="auto">
          <a:xfrm>
            <a:off x="5181600" y="6248400"/>
            <a:ext cx="533400" cy="0"/>
          </a:xfrm>
          <a:prstGeom prst="line">
            <a:avLst/>
          </a:prstGeom>
          <a:noFill/>
          <a:ln w="9525">
            <a:solidFill>
              <a:schemeClr val="tx1"/>
            </a:solidFill>
            <a:round/>
            <a:headEnd/>
            <a:tailEnd type="triangle" w="med" len="med"/>
          </a:ln>
          <a:effectLst/>
        </p:spPr>
        <p:txBody>
          <a:bodyPr/>
          <a:lstStyle/>
          <a:p>
            <a:endParaRPr lang="en-US"/>
          </a:p>
        </p:txBody>
      </p:sp>
      <p:sp>
        <p:nvSpPr>
          <p:cNvPr id="89283" name="Line 195"/>
          <p:cNvSpPr>
            <a:spLocks noChangeShapeType="1"/>
          </p:cNvSpPr>
          <p:nvPr/>
        </p:nvSpPr>
        <p:spPr bwMode="auto">
          <a:xfrm>
            <a:off x="7543800" y="6248400"/>
            <a:ext cx="457200" cy="0"/>
          </a:xfrm>
          <a:prstGeom prst="line">
            <a:avLst/>
          </a:prstGeom>
          <a:noFill/>
          <a:ln w="9525">
            <a:solidFill>
              <a:schemeClr val="tx1"/>
            </a:solidFill>
            <a:round/>
            <a:headEnd/>
            <a:tailEnd type="triangle" w="med" len="med"/>
          </a:ln>
          <a:effectLst/>
        </p:spPr>
        <p:txBody>
          <a:bodyPr/>
          <a:lstStyle/>
          <a:p>
            <a:endParaRPr lang="en-US"/>
          </a:p>
        </p:txBody>
      </p:sp>
      <p:sp>
        <p:nvSpPr>
          <p:cNvPr id="89284" name="Text Box 196"/>
          <p:cNvSpPr txBox="1">
            <a:spLocks noChangeArrowheads="1"/>
          </p:cNvSpPr>
          <p:nvPr/>
        </p:nvSpPr>
        <p:spPr bwMode="auto">
          <a:xfrm>
            <a:off x="3565525" y="3424238"/>
            <a:ext cx="323850" cy="228600"/>
          </a:xfrm>
          <a:prstGeom prst="rect">
            <a:avLst/>
          </a:prstGeom>
          <a:noFill/>
          <a:ln w="9525">
            <a:noFill/>
            <a:miter lim="800000"/>
            <a:headEnd/>
            <a:tailEnd/>
          </a:ln>
          <a:effectLst/>
        </p:spPr>
        <p:txBody>
          <a:bodyPr wrap="none">
            <a:spAutoFit/>
          </a:bodyPr>
          <a:lstStyle/>
          <a:p>
            <a:r>
              <a:rPr lang="en-US" sz="900"/>
              <a:t>1A</a:t>
            </a:r>
          </a:p>
        </p:txBody>
      </p:sp>
      <p:sp>
        <p:nvSpPr>
          <p:cNvPr id="89285" name="Rectangle 197"/>
          <p:cNvSpPr>
            <a:spLocks noChangeArrowheads="1"/>
          </p:cNvSpPr>
          <p:nvPr/>
        </p:nvSpPr>
        <p:spPr bwMode="auto">
          <a:xfrm>
            <a:off x="3852863" y="3654425"/>
            <a:ext cx="323850" cy="228600"/>
          </a:xfrm>
          <a:prstGeom prst="rect">
            <a:avLst/>
          </a:prstGeom>
          <a:noFill/>
          <a:ln w="9525">
            <a:noFill/>
            <a:miter lim="800000"/>
            <a:headEnd/>
            <a:tailEnd/>
          </a:ln>
          <a:effectLst/>
        </p:spPr>
        <p:txBody>
          <a:bodyPr wrap="none">
            <a:spAutoFit/>
          </a:bodyPr>
          <a:lstStyle/>
          <a:p>
            <a:r>
              <a:rPr lang="en-US" sz="900"/>
              <a:t>2A</a:t>
            </a:r>
          </a:p>
        </p:txBody>
      </p:sp>
      <p:sp>
        <p:nvSpPr>
          <p:cNvPr id="89286" name="Rectangle 198"/>
          <p:cNvSpPr>
            <a:spLocks noChangeArrowheads="1"/>
          </p:cNvSpPr>
          <p:nvPr/>
        </p:nvSpPr>
        <p:spPr bwMode="auto">
          <a:xfrm>
            <a:off x="6324600" y="3654425"/>
            <a:ext cx="323850" cy="228600"/>
          </a:xfrm>
          <a:prstGeom prst="rect">
            <a:avLst/>
          </a:prstGeom>
          <a:noFill/>
          <a:ln w="9525">
            <a:noFill/>
            <a:miter lim="800000"/>
            <a:headEnd/>
            <a:tailEnd/>
          </a:ln>
          <a:effectLst/>
        </p:spPr>
        <p:txBody>
          <a:bodyPr wrap="none">
            <a:spAutoFit/>
          </a:bodyPr>
          <a:lstStyle/>
          <a:p>
            <a:r>
              <a:rPr lang="en-US" sz="900"/>
              <a:t>3A</a:t>
            </a:r>
          </a:p>
        </p:txBody>
      </p:sp>
      <p:sp>
        <p:nvSpPr>
          <p:cNvPr id="89287" name="Rectangle 199"/>
          <p:cNvSpPr>
            <a:spLocks noChangeArrowheads="1"/>
          </p:cNvSpPr>
          <p:nvPr/>
        </p:nvSpPr>
        <p:spPr bwMode="auto">
          <a:xfrm>
            <a:off x="6553200" y="3654425"/>
            <a:ext cx="323850" cy="228600"/>
          </a:xfrm>
          <a:prstGeom prst="rect">
            <a:avLst/>
          </a:prstGeom>
          <a:noFill/>
          <a:ln w="9525">
            <a:noFill/>
            <a:miter lim="800000"/>
            <a:headEnd/>
            <a:tailEnd/>
          </a:ln>
          <a:effectLst/>
        </p:spPr>
        <p:txBody>
          <a:bodyPr wrap="none">
            <a:spAutoFit/>
          </a:bodyPr>
          <a:lstStyle/>
          <a:p>
            <a:r>
              <a:rPr lang="en-US" sz="900"/>
              <a:t>4A</a:t>
            </a:r>
          </a:p>
        </p:txBody>
      </p:sp>
      <p:sp>
        <p:nvSpPr>
          <p:cNvPr id="89288" name="Rectangle 200"/>
          <p:cNvSpPr>
            <a:spLocks noChangeArrowheads="1"/>
          </p:cNvSpPr>
          <p:nvPr/>
        </p:nvSpPr>
        <p:spPr bwMode="auto">
          <a:xfrm>
            <a:off x="6781800" y="3670300"/>
            <a:ext cx="323850" cy="228600"/>
          </a:xfrm>
          <a:prstGeom prst="rect">
            <a:avLst/>
          </a:prstGeom>
          <a:noFill/>
          <a:ln w="9525">
            <a:noFill/>
            <a:miter lim="800000"/>
            <a:headEnd/>
            <a:tailEnd/>
          </a:ln>
          <a:effectLst/>
        </p:spPr>
        <p:txBody>
          <a:bodyPr wrap="none">
            <a:spAutoFit/>
          </a:bodyPr>
          <a:lstStyle/>
          <a:p>
            <a:r>
              <a:rPr lang="en-US" sz="900"/>
              <a:t>5A</a:t>
            </a:r>
          </a:p>
        </p:txBody>
      </p:sp>
      <p:sp>
        <p:nvSpPr>
          <p:cNvPr id="89289" name="Rectangle 201"/>
          <p:cNvSpPr>
            <a:spLocks noChangeArrowheads="1"/>
          </p:cNvSpPr>
          <p:nvPr/>
        </p:nvSpPr>
        <p:spPr bwMode="auto">
          <a:xfrm>
            <a:off x="7010400" y="3657600"/>
            <a:ext cx="323850" cy="228600"/>
          </a:xfrm>
          <a:prstGeom prst="rect">
            <a:avLst/>
          </a:prstGeom>
          <a:noFill/>
          <a:ln w="9525">
            <a:noFill/>
            <a:miter lim="800000"/>
            <a:headEnd/>
            <a:tailEnd/>
          </a:ln>
          <a:effectLst/>
        </p:spPr>
        <p:txBody>
          <a:bodyPr wrap="none">
            <a:spAutoFit/>
          </a:bodyPr>
          <a:lstStyle/>
          <a:p>
            <a:r>
              <a:rPr lang="en-US" sz="900"/>
              <a:t>6A</a:t>
            </a:r>
          </a:p>
        </p:txBody>
      </p:sp>
      <p:sp>
        <p:nvSpPr>
          <p:cNvPr id="89290" name="Rectangle 202"/>
          <p:cNvSpPr>
            <a:spLocks noChangeArrowheads="1"/>
          </p:cNvSpPr>
          <p:nvPr/>
        </p:nvSpPr>
        <p:spPr bwMode="auto">
          <a:xfrm>
            <a:off x="7239000" y="3657600"/>
            <a:ext cx="323850" cy="228600"/>
          </a:xfrm>
          <a:prstGeom prst="rect">
            <a:avLst/>
          </a:prstGeom>
          <a:noFill/>
          <a:ln w="9525">
            <a:noFill/>
            <a:miter lim="800000"/>
            <a:headEnd/>
            <a:tailEnd/>
          </a:ln>
          <a:effectLst/>
        </p:spPr>
        <p:txBody>
          <a:bodyPr wrap="none">
            <a:spAutoFit/>
          </a:bodyPr>
          <a:lstStyle/>
          <a:p>
            <a:r>
              <a:rPr lang="en-US" sz="900"/>
              <a:t>7A</a:t>
            </a:r>
          </a:p>
        </p:txBody>
      </p:sp>
      <p:sp>
        <p:nvSpPr>
          <p:cNvPr id="89291" name="Rectangle 203"/>
          <p:cNvSpPr>
            <a:spLocks noChangeArrowheads="1"/>
          </p:cNvSpPr>
          <p:nvPr/>
        </p:nvSpPr>
        <p:spPr bwMode="auto">
          <a:xfrm>
            <a:off x="7524750" y="3429000"/>
            <a:ext cx="247650" cy="228600"/>
          </a:xfrm>
          <a:prstGeom prst="rect">
            <a:avLst/>
          </a:prstGeom>
          <a:noFill/>
          <a:ln w="9525">
            <a:noFill/>
            <a:miter lim="800000"/>
            <a:headEnd/>
            <a:tailEnd/>
          </a:ln>
          <a:effectLst/>
        </p:spPr>
        <p:txBody>
          <a:bodyPr wrap="none">
            <a:spAutoFit/>
          </a:bodyPr>
          <a:lstStyle/>
          <a:p>
            <a:r>
              <a:rPr lang="en-US" sz="900"/>
              <a:t>0</a:t>
            </a:r>
          </a:p>
        </p:txBody>
      </p:sp>
      <p:sp>
        <p:nvSpPr>
          <p:cNvPr id="89292" name="AutoShape 20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r>
              <a:rPr lang="en-US"/>
              <a:t>Modern Periodic Table</a:t>
            </a:r>
          </a:p>
        </p:txBody>
      </p:sp>
      <p:pic>
        <p:nvPicPr>
          <p:cNvPr id="18436" name="Picture 4" descr="periodic table"/>
          <p:cNvPicPr>
            <a:picLocks noChangeAspect="1" noChangeArrowheads="1"/>
          </p:cNvPicPr>
          <p:nvPr/>
        </p:nvPicPr>
        <p:blipFill>
          <a:blip r:embed="rId2" cstate="print">
            <a:lum bright="2000" contrast="12000"/>
          </a:blip>
          <a:srcRect/>
          <a:stretch>
            <a:fillRect/>
          </a:stretch>
        </p:blipFill>
        <p:spPr bwMode="auto">
          <a:xfrm>
            <a:off x="533400" y="1717675"/>
            <a:ext cx="8229600" cy="5140325"/>
          </a:xfrm>
          <a:prstGeom prst="rect">
            <a:avLst/>
          </a:prstGeom>
          <a:noFill/>
        </p:spPr>
      </p:pic>
      <p:sp>
        <p:nvSpPr>
          <p:cNvPr id="18437" name="AutoShape 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p:txBody>
          <a:bodyPr/>
          <a:lstStyle/>
          <a:p>
            <a:r>
              <a:rPr lang="en-US">
                <a:solidFill>
                  <a:schemeClr val="bg1"/>
                </a:solidFill>
              </a:rPr>
              <a:t>Essential Elements</a:t>
            </a:r>
          </a:p>
        </p:txBody>
      </p:sp>
      <p:sp>
        <p:nvSpPr>
          <p:cNvPr id="120835" name="AutoShape 3">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r>
              <a:rPr lang="en-US"/>
              <a:t>Essential Elements</a:t>
            </a:r>
          </a:p>
        </p:txBody>
      </p:sp>
      <p:sp>
        <p:nvSpPr>
          <p:cNvPr id="87044" name="Rectangle 4"/>
          <p:cNvSpPr>
            <a:spLocks noChangeArrowheads="1"/>
          </p:cNvSpPr>
          <p:nvPr/>
        </p:nvSpPr>
        <p:spPr bwMode="auto">
          <a:xfrm>
            <a:off x="1295400" y="25146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Li</a:t>
            </a:r>
            <a:endParaRPr lang="en-US" sz="1000" b="1"/>
          </a:p>
          <a:p>
            <a:pPr algn="ctr"/>
            <a:endParaRPr lang="en-US" sz="1000" b="1"/>
          </a:p>
          <a:p>
            <a:pPr algn="ctr"/>
            <a:r>
              <a:rPr lang="en-US" sz="1000" b="1" baseline="30000"/>
              <a:t>3</a:t>
            </a:r>
          </a:p>
        </p:txBody>
      </p:sp>
      <p:sp>
        <p:nvSpPr>
          <p:cNvPr id="87045" name="Rectangle 5"/>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sz="1000" b="1"/>
          </a:p>
          <a:p>
            <a:pPr algn="ctr"/>
            <a:endParaRPr lang="en-US" sz="1000" b="1"/>
          </a:p>
          <a:p>
            <a:pPr algn="ctr"/>
            <a:r>
              <a:rPr lang="en-US" sz="1000" b="1" baseline="30000"/>
              <a:t>2</a:t>
            </a:r>
          </a:p>
        </p:txBody>
      </p:sp>
      <p:sp>
        <p:nvSpPr>
          <p:cNvPr id="87046" name="Rectangle 6"/>
          <p:cNvSpPr>
            <a:spLocks noChangeArrowheads="1"/>
          </p:cNvSpPr>
          <p:nvPr/>
        </p:nvSpPr>
        <p:spPr bwMode="auto">
          <a:xfrm>
            <a:off x="6248400" y="2514600"/>
            <a:ext cx="381000" cy="533400"/>
          </a:xfrm>
          <a:prstGeom prst="rect">
            <a:avLst/>
          </a:prstGeom>
          <a:solidFill>
            <a:srgbClr val="008000">
              <a:alpha val="50000"/>
            </a:srgbClr>
          </a:solidFill>
          <a:ln w="9525">
            <a:solidFill>
              <a:schemeClr val="tx1"/>
            </a:solidFill>
            <a:miter lim="800000"/>
            <a:headEnd/>
            <a:tailEnd/>
          </a:ln>
          <a:effectLst/>
        </p:spPr>
        <p:txBody>
          <a:bodyPr wrap="none" anchor="ctr"/>
          <a:lstStyle/>
          <a:p>
            <a:pPr algn="ctr"/>
            <a:r>
              <a:rPr lang="en-US" sz="1400" b="1"/>
              <a:t>C</a:t>
            </a:r>
            <a:endParaRPr lang="en-US" sz="1000" b="1"/>
          </a:p>
          <a:p>
            <a:pPr algn="ctr"/>
            <a:endParaRPr lang="en-US" sz="1000" b="1"/>
          </a:p>
          <a:p>
            <a:pPr algn="ctr"/>
            <a:r>
              <a:rPr lang="en-US" sz="1000" b="1" baseline="30000"/>
              <a:t>6</a:t>
            </a:r>
          </a:p>
        </p:txBody>
      </p:sp>
      <p:sp>
        <p:nvSpPr>
          <p:cNvPr id="87047" name="Rectangle 7"/>
          <p:cNvSpPr>
            <a:spLocks noChangeArrowheads="1"/>
          </p:cNvSpPr>
          <p:nvPr/>
        </p:nvSpPr>
        <p:spPr bwMode="auto">
          <a:xfrm>
            <a:off x="6629400" y="2514600"/>
            <a:ext cx="381000" cy="533400"/>
          </a:xfrm>
          <a:prstGeom prst="rect">
            <a:avLst/>
          </a:prstGeom>
          <a:solidFill>
            <a:srgbClr val="008000">
              <a:alpha val="50000"/>
            </a:srgbClr>
          </a:solidFill>
          <a:ln w="9525">
            <a:solidFill>
              <a:schemeClr val="tx1"/>
            </a:solidFill>
            <a:miter lim="800000"/>
            <a:headEnd/>
            <a:tailEnd/>
          </a:ln>
          <a:effectLst/>
        </p:spPr>
        <p:txBody>
          <a:bodyPr wrap="none" anchor="ctr"/>
          <a:lstStyle/>
          <a:p>
            <a:pPr algn="ctr"/>
            <a:r>
              <a:rPr lang="en-US" sz="1400" b="1"/>
              <a:t>N</a:t>
            </a:r>
            <a:endParaRPr lang="en-US" sz="1000" b="1"/>
          </a:p>
          <a:p>
            <a:pPr algn="ctr"/>
            <a:endParaRPr lang="en-US" sz="1000" b="1"/>
          </a:p>
          <a:p>
            <a:pPr algn="ctr"/>
            <a:r>
              <a:rPr lang="en-US" sz="1000" b="1" baseline="30000"/>
              <a:t>7</a:t>
            </a:r>
          </a:p>
        </p:txBody>
      </p:sp>
      <p:sp>
        <p:nvSpPr>
          <p:cNvPr id="87048" name="Rectangle 8"/>
          <p:cNvSpPr>
            <a:spLocks noChangeArrowheads="1"/>
          </p:cNvSpPr>
          <p:nvPr/>
        </p:nvSpPr>
        <p:spPr bwMode="auto">
          <a:xfrm>
            <a:off x="7010400" y="2514600"/>
            <a:ext cx="381000" cy="533400"/>
          </a:xfrm>
          <a:prstGeom prst="rect">
            <a:avLst/>
          </a:prstGeom>
          <a:solidFill>
            <a:srgbClr val="008000">
              <a:alpha val="50000"/>
            </a:srgbClr>
          </a:solidFill>
          <a:ln w="9525">
            <a:solidFill>
              <a:schemeClr val="tx1"/>
            </a:solidFill>
            <a:miter lim="800000"/>
            <a:headEnd/>
            <a:tailEnd/>
          </a:ln>
          <a:effectLst/>
        </p:spPr>
        <p:txBody>
          <a:bodyPr wrap="none" anchor="ctr"/>
          <a:lstStyle/>
          <a:p>
            <a:pPr algn="ctr"/>
            <a:r>
              <a:rPr lang="en-US" sz="1400" b="1"/>
              <a:t>O</a:t>
            </a:r>
            <a:endParaRPr lang="en-US" sz="1000" b="1"/>
          </a:p>
          <a:p>
            <a:pPr algn="ctr"/>
            <a:endParaRPr lang="en-US" sz="1000" b="1"/>
          </a:p>
          <a:p>
            <a:pPr algn="ctr"/>
            <a:r>
              <a:rPr lang="en-US" sz="1000" b="1" baseline="30000"/>
              <a:t>8</a:t>
            </a:r>
          </a:p>
        </p:txBody>
      </p:sp>
      <p:sp>
        <p:nvSpPr>
          <p:cNvPr id="87049" name="Rectangle 9"/>
          <p:cNvSpPr>
            <a:spLocks noChangeArrowheads="1"/>
          </p:cNvSpPr>
          <p:nvPr/>
        </p:nvSpPr>
        <p:spPr bwMode="auto">
          <a:xfrm>
            <a:off x="7391400" y="25146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F</a:t>
            </a:r>
            <a:endParaRPr lang="en-US" sz="1000" b="1"/>
          </a:p>
          <a:p>
            <a:pPr algn="ctr"/>
            <a:endParaRPr lang="en-US" sz="1000" b="1"/>
          </a:p>
          <a:p>
            <a:pPr algn="ctr"/>
            <a:r>
              <a:rPr lang="en-US" sz="1000" b="1" baseline="30000"/>
              <a:t>9</a:t>
            </a:r>
          </a:p>
        </p:txBody>
      </p:sp>
      <p:sp>
        <p:nvSpPr>
          <p:cNvPr id="87050" name="Rectangle 10"/>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sz="1000" b="1"/>
          </a:p>
          <a:p>
            <a:pPr algn="ctr"/>
            <a:endParaRPr lang="en-US" sz="1000" b="1"/>
          </a:p>
          <a:p>
            <a:pPr algn="ctr"/>
            <a:r>
              <a:rPr lang="en-US" sz="1000" b="1" baseline="30000"/>
              <a:t>10</a:t>
            </a:r>
          </a:p>
        </p:txBody>
      </p:sp>
      <p:sp>
        <p:nvSpPr>
          <p:cNvPr id="87051" name="Rectangle 11"/>
          <p:cNvSpPr>
            <a:spLocks noChangeArrowheads="1"/>
          </p:cNvSpPr>
          <p:nvPr/>
        </p:nvSpPr>
        <p:spPr bwMode="auto">
          <a:xfrm>
            <a:off x="1295400" y="30480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Na</a:t>
            </a:r>
            <a:endParaRPr lang="en-US" sz="1000" b="1"/>
          </a:p>
          <a:p>
            <a:pPr algn="ctr"/>
            <a:endParaRPr lang="en-US" sz="1000" b="1"/>
          </a:p>
          <a:p>
            <a:pPr algn="ctr"/>
            <a:r>
              <a:rPr lang="en-US" sz="1000" b="1" baseline="30000"/>
              <a:t>11</a:t>
            </a:r>
          </a:p>
        </p:txBody>
      </p:sp>
      <p:sp>
        <p:nvSpPr>
          <p:cNvPr id="87052" name="Rectangle 12"/>
          <p:cNvSpPr>
            <a:spLocks noChangeArrowheads="1"/>
          </p:cNvSpPr>
          <p:nvPr/>
        </p:nvSpPr>
        <p:spPr bwMode="auto">
          <a:xfrm>
            <a:off x="5867400" y="25146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B</a:t>
            </a:r>
            <a:endParaRPr lang="en-US" sz="1000" b="1"/>
          </a:p>
          <a:p>
            <a:pPr algn="ctr"/>
            <a:endParaRPr lang="en-US" sz="1000" b="1"/>
          </a:p>
          <a:p>
            <a:pPr algn="ctr"/>
            <a:r>
              <a:rPr lang="en-US" sz="1000" b="1" baseline="30000"/>
              <a:t>5</a:t>
            </a:r>
          </a:p>
        </p:txBody>
      </p:sp>
      <p:sp>
        <p:nvSpPr>
          <p:cNvPr id="87053" name="Rectangle 13"/>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b="1"/>
          </a:p>
          <a:p>
            <a:pPr algn="ctr"/>
            <a:endParaRPr lang="en-US" sz="1000" b="1"/>
          </a:p>
          <a:p>
            <a:pPr algn="ctr"/>
            <a:r>
              <a:rPr lang="en-US" sz="1000" b="1" baseline="30000"/>
              <a:t>4</a:t>
            </a:r>
          </a:p>
        </p:txBody>
      </p:sp>
      <p:sp>
        <p:nvSpPr>
          <p:cNvPr id="87054" name="Rectangle 14"/>
          <p:cNvSpPr>
            <a:spLocks noChangeArrowheads="1"/>
          </p:cNvSpPr>
          <p:nvPr/>
        </p:nvSpPr>
        <p:spPr bwMode="auto">
          <a:xfrm>
            <a:off x="1295400" y="1981200"/>
            <a:ext cx="381000" cy="533400"/>
          </a:xfrm>
          <a:prstGeom prst="rect">
            <a:avLst/>
          </a:prstGeom>
          <a:solidFill>
            <a:srgbClr val="008000">
              <a:alpha val="50000"/>
            </a:srgbClr>
          </a:solidFill>
          <a:ln w="9525">
            <a:solidFill>
              <a:schemeClr val="tx1"/>
            </a:solidFill>
            <a:miter lim="800000"/>
            <a:headEnd/>
            <a:tailEnd/>
          </a:ln>
          <a:effectLst/>
        </p:spPr>
        <p:txBody>
          <a:bodyPr wrap="none" anchor="ctr"/>
          <a:lstStyle/>
          <a:p>
            <a:pPr algn="ctr"/>
            <a:r>
              <a:rPr lang="en-US" sz="1400" b="1"/>
              <a:t>H</a:t>
            </a:r>
          </a:p>
          <a:p>
            <a:pPr algn="ctr"/>
            <a:endParaRPr lang="en-US" sz="1000" b="1"/>
          </a:p>
          <a:p>
            <a:pPr algn="ctr"/>
            <a:r>
              <a:rPr lang="en-US" sz="1000" b="1" baseline="30000"/>
              <a:t>1</a:t>
            </a:r>
            <a:r>
              <a:rPr lang="en-US" sz="1000" b="1"/>
              <a:t> </a:t>
            </a:r>
            <a:endParaRPr lang="en-US" sz="1000" b="1" baseline="30000"/>
          </a:p>
        </p:txBody>
      </p:sp>
      <p:sp>
        <p:nvSpPr>
          <p:cNvPr id="87055" name="Rectangle 15"/>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b="1"/>
          </a:p>
          <a:p>
            <a:pPr algn="ctr"/>
            <a:endParaRPr lang="en-US" sz="1000" b="1"/>
          </a:p>
          <a:p>
            <a:pPr algn="ctr"/>
            <a:r>
              <a:rPr lang="en-US" sz="1000" b="1" baseline="30000"/>
              <a:t>13</a:t>
            </a:r>
          </a:p>
        </p:txBody>
      </p:sp>
      <p:sp>
        <p:nvSpPr>
          <p:cNvPr id="87056" name="Rectangle 16"/>
          <p:cNvSpPr>
            <a:spLocks noChangeArrowheads="1"/>
          </p:cNvSpPr>
          <p:nvPr/>
        </p:nvSpPr>
        <p:spPr bwMode="auto">
          <a:xfrm>
            <a:off x="6248400" y="30480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Si</a:t>
            </a:r>
            <a:endParaRPr lang="en-US" sz="1000" b="1"/>
          </a:p>
          <a:p>
            <a:pPr algn="ctr"/>
            <a:endParaRPr lang="en-US" sz="1000" b="1"/>
          </a:p>
          <a:p>
            <a:pPr algn="ctr"/>
            <a:r>
              <a:rPr lang="en-US" sz="1000" b="1" baseline="30000"/>
              <a:t>14</a:t>
            </a:r>
          </a:p>
        </p:txBody>
      </p:sp>
      <p:sp>
        <p:nvSpPr>
          <p:cNvPr id="87057" name="Rectangle 17"/>
          <p:cNvSpPr>
            <a:spLocks noChangeArrowheads="1"/>
          </p:cNvSpPr>
          <p:nvPr/>
        </p:nvSpPr>
        <p:spPr bwMode="auto">
          <a:xfrm>
            <a:off x="6629400" y="30480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P</a:t>
            </a:r>
            <a:endParaRPr lang="en-US" sz="1000" b="1"/>
          </a:p>
          <a:p>
            <a:pPr algn="ctr"/>
            <a:endParaRPr lang="en-US" sz="1000" b="1"/>
          </a:p>
          <a:p>
            <a:pPr algn="ctr"/>
            <a:r>
              <a:rPr lang="en-US" sz="1000" b="1" baseline="30000"/>
              <a:t>15</a:t>
            </a:r>
          </a:p>
        </p:txBody>
      </p:sp>
      <p:sp>
        <p:nvSpPr>
          <p:cNvPr id="87058" name="Rectangle 18"/>
          <p:cNvSpPr>
            <a:spLocks noChangeArrowheads="1"/>
          </p:cNvSpPr>
          <p:nvPr/>
        </p:nvSpPr>
        <p:spPr bwMode="auto">
          <a:xfrm>
            <a:off x="7010400" y="30480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S</a:t>
            </a:r>
            <a:endParaRPr lang="en-US" sz="1000" b="1"/>
          </a:p>
          <a:p>
            <a:pPr algn="ctr"/>
            <a:endParaRPr lang="en-US" sz="1000" b="1"/>
          </a:p>
          <a:p>
            <a:pPr algn="ctr"/>
            <a:r>
              <a:rPr lang="en-US" sz="1000" b="1" baseline="30000"/>
              <a:t>16</a:t>
            </a:r>
          </a:p>
        </p:txBody>
      </p:sp>
      <p:sp>
        <p:nvSpPr>
          <p:cNvPr id="87059" name="Rectangle 19"/>
          <p:cNvSpPr>
            <a:spLocks noChangeArrowheads="1"/>
          </p:cNvSpPr>
          <p:nvPr/>
        </p:nvSpPr>
        <p:spPr bwMode="auto">
          <a:xfrm>
            <a:off x="7391400" y="30480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Cl</a:t>
            </a:r>
            <a:endParaRPr lang="en-US" sz="1000" b="1"/>
          </a:p>
          <a:p>
            <a:pPr algn="ctr"/>
            <a:endParaRPr lang="en-US" sz="1000" b="1"/>
          </a:p>
          <a:p>
            <a:pPr algn="ctr"/>
            <a:r>
              <a:rPr lang="en-US" sz="1000" b="1" baseline="30000"/>
              <a:t>17</a:t>
            </a:r>
          </a:p>
        </p:txBody>
      </p:sp>
      <p:sp>
        <p:nvSpPr>
          <p:cNvPr id="87060" name="Rectangle 20"/>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sz="1000" b="1"/>
          </a:p>
          <a:p>
            <a:pPr algn="ctr"/>
            <a:endParaRPr lang="en-US" sz="1000" b="1"/>
          </a:p>
          <a:p>
            <a:pPr algn="ctr"/>
            <a:r>
              <a:rPr lang="en-US" sz="1000" b="1" baseline="30000"/>
              <a:t>18</a:t>
            </a:r>
          </a:p>
        </p:txBody>
      </p:sp>
      <p:sp>
        <p:nvSpPr>
          <p:cNvPr id="87061" name="Rectangle 21"/>
          <p:cNvSpPr>
            <a:spLocks noChangeArrowheads="1"/>
          </p:cNvSpPr>
          <p:nvPr/>
        </p:nvSpPr>
        <p:spPr bwMode="auto">
          <a:xfrm>
            <a:off x="1295400" y="35814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K</a:t>
            </a:r>
            <a:endParaRPr lang="en-US" sz="1000" b="1"/>
          </a:p>
          <a:p>
            <a:pPr algn="ctr"/>
            <a:endParaRPr lang="en-US" sz="1000" b="1" baseline="30000"/>
          </a:p>
          <a:p>
            <a:pPr algn="ctr"/>
            <a:r>
              <a:rPr lang="en-US" sz="1000" b="1" baseline="-25000"/>
              <a:t>19</a:t>
            </a:r>
          </a:p>
        </p:txBody>
      </p:sp>
      <p:sp>
        <p:nvSpPr>
          <p:cNvPr id="87062" name="Rectangle 22"/>
          <p:cNvSpPr>
            <a:spLocks noChangeArrowheads="1"/>
          </p:cNvSpPr>
          <p:nvPr/>
        </p:nvSpPr>
        <p:spPr bwMode="auto">
          <a:xfrm>
            <a:off x="1676400" y="35814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Ca</a:t>
            </a:r>
            <a:endParaRPr lang="en-US" sz="1000" b="1"/>
          </a:p>
          <a:p>
            <a:pPr algn="ctr"/>
            <a:endParaRPr lang="en-US" sz="1000" b="1"/>
          </a:p>
          <a:p>
            <a:pPr algn="ctr"/>
            <a:r>
              <a:rPr lang="en-US" sz="1000" b="1" baseline="30000"/>
              <a:t>20</a:t>
            </a:r>
          </a:p>
        </p:txBody>
      </p:sp>
      <p:sp>
        <p:nvSpPr>
          <p:cNvPr id="87063" name="Rectangle 23"/>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b="1"/>
          </a:p>
          <a:p>
            <a:pPr algn="ctr"/>
            <a:endParaRPr lang="en-US" sz="1000" b="1"/>
          </a:p>
          <a:p>
            <a:pPr algn="ctr"/>
            <a:r>
              <a:rPr lang="en-US" sz="1000" b="1" baseline="30000"/>
              <a:t>21</a:t>
            </a:r>
          </a:p>
        </p:txBody>
      </p:sp>
      <p:sp>
        <p:nvSpPr>
          <p:cNvPr id="87064" name="Rectangle 24"/>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b="1"/>
          </a:p>
          <a:p>
            <a:pPr algn="ctr"/>
            <a:endParaRPr lang="en-US" sz="1000" b="1"/>
          </a:p>
          <a:p>
            <a:pPr algn="ctr"/>
            <a:r>
              <a:rPr lang="en-US" sz="1000" b="1" baseline="30000"/>
              <a:t>22</a:t>
            </a:r>
          </a:p>
        </p:txBody>
      </p:sp>
      <p:sp>
        <p:nvSpPr>
          <p:cNvPr id="87065" name="Rectangle 25"/>
          <p:cNvSpPr>
            <a:spLocks noChangeArrowheads="1"/>
          </p:cNvSpPr>
          <p:nvPr/>
        </p:nvSpPr>
        <p:spPr bwMode="auto">
          <a:xfrm>
            <a:off x="2819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V</a:t>
            </a:r>
            <a:endParaRPr lang="en-US" sz="1000" b="1"/>
          </a:p>
          <a:p>
            <a:pPr algn="ctr"/>
            <a:endParaRPr lang="en-US" sz="1000" b="1"/>
          </a:p>
          <a:p>
            <a:pPr algn="ctr"/>
            <a:r>
              <a:rPr lang="en-US" sz="1000" b="1" baseline="30000"/>
              <a:t>23</a:t>
            </a:r>
          </a:p>
        </p:txBody>
      </p:sp>
      <p:sp>
        <p:nvSpPr>
          <p:cNvPr id="87066" name="Rectangle 26"/>
          <p:cNvSpPr>
            <a:spLocks noChangeArrowheads="1"/>
          </p:cNvSpPr>
          <p:nvPr/>
        </p:nvSpPr>
        <p:spPr bwMode="auto">
          <a:xfrm>
            <a:off x="3200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Cr</a:t>
            </a:r>
            <a:endParaRPr lang="en-US" sz="1000" b="1"/>
          </a:p>
          <a:p>
            <a:pPr algn="ctr"/>
            <a:endParaRPr lang="en-US" sz="1000" b="1"/>
          </a:p>
          <a:p>
            <a:pPr algn="ctr"/>
            <a:r>
              <a:rPr lang="en-US" sz="1000" b="1" baseline="30000"/>
              <a:t>24</a:t>
            </a:r>
          </a:p>
        </p:txBody>
      </p:sp>
      <p:sp>
        <p:nvSpPr>
          <p:cNvPr id="87067" name="Rectangle 27"/>
          <p:cNvSpPr>
            <a:spLocks noChangeArrowheads="1"/>
          </p:cNvSpPr>
          <p:nvPr/>
        </p:nvSpPr>
        <p:spPr bwMode="auto">
          <a:xfrm>
            <a:off x="3581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Mn</a:t>
            </a:r>
            <a:endParaRPr lang="en-US" sz="1000" b="1"/>
          </a:p>
          <a:p>
            <a:pPr algn="ctr"/>
            <a:endParaRPr lang="en-US" sz="1000" b="1"/>
          </a:p>
          <a:p>
            <a:pPr algn="ctr"/>
            <a:r>
              <a:rPr lang="en-US" sz="1000" b="1" baseline="30000"/>
              <a:t>25</a:t>
            </a:r>
          </a:p>
        </p:txBody>
      </p:sp>
      <p:sp>
        <p:nvSpPr>
          <p:cNvPr id="87068" name="Rectangle 28"/>
          <p:cNvSpPr>
            <a:spLocks noChangeArrowheads="1"/>
          </p:cNvSpPr>
          <p:nvPr/>
        </p:nvSpPr>
        <p:spPr bwMode="auto">
          <a:xfrm>
            <a:off x="3962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Fe</a:t>
            </a:r>
            <a:endParaRPr lang="en-US" sz="1000" b="1"/>
          </a:p>
          <a:p>
            <a:pPr algn="ctr"/>
            <a:endParaRPr lang="en-US" sz="1000" b="1"/>
          </a:p>
          <a:p>
            <a:pPr algn="ctr"/>
            <a:r>
              <a:rPr lang="en-US" sz="1000" b="1" baseline="30000"/>
              <a:t>26</a:t>
            </a:r>
          </a:p>
        </p:txBody>
      </p:sp>
      <p:sp>
        <p:nvSpPr>
          <p:cNvPr id="87069" name="Rectangle 29"/>
          <p:cNvSpPr>
            <a:spLocks noChangeArrowheads="1"/>
          </p:cNvSpPr>
          <p:nvPr/>
        </p:nvSpPr>
        <p:spPr bwMode="auto">
          <a:xfrm>
            <a:off x="4343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Co</a:t>
            </a:r>
            <a:endParaRPr lang="en-US" sz="1000" b="1"/>
          </a:p>
          <a:p>
            <a:pPr algn="ctr"/>
            <a:endParaRPr lang="en-US" sz="1000" b="1"/>
          </a:p>
          <a:p>
            <a:pPr algn="ctr"/>
            <a:r>
              <a:rPr lang="en-US" sz="1000" b="1" baseline="30000"/>
              <a:t>27</a:t>
            </a:r>
          </a:p>
        </p:txBody>
      </p:sp>
      <p:sp>
        <p:nvSpPr>
          <p:cNvPr id="87070" name="Rectangle 30"/>
          <p:cNvSpPr>
            <a:spLocks noChangeArrowheads="1"/>
          </p:cNvSpPr>
          <p:nvPr/>
        </p:nvSpPr>
        <p:spPr bwMode="auto">
          <a:xfrm>
            <a:off x="4724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Ni</a:t>
            </a:r>
            <a:endParaRPr lang="en-US" sz="1000" b="1"/>
          </a:p>
          <a:p>
            <a:pPr algn="ctr"/>
            <a:endParaRPr lang="en-US" sz="1000" b="1"/>
          </a:p>
          <a:p>
            <a:pPr algn="ctr"/>
            <a:r>
              <a:rPr lang="en-US" sz="1000" b="1" baseline="30000"/>
              <a:t>28</a:t>
            </a:r>
          </a:p>
        </p:txBody>
      </p:sp>
      <p:sp>
        <p:nvSpPr>
          <p:cNvPr id="87071" name="Rectangle 31"/>
          <p:cNvSpPr>
            <a:spLocks noChangeArrowheads="1"/>
          </p:cNvSpPr>
          <p:nvPr/>
        </p:nvSpPr>
        <p:spPr bwMode="auto">
          <a:xfrm>
            <a:off x="5105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Cu</a:t>
            </a:r>
            <a:endParaRPr lang="en-US" sz="1000" b="1"/>
          </a:p>
          <a:p>
            <a:pPr algn="ctr"/>
            <a:endParaRPr lang="en-US" sz="1000" b="1"/>
          </a:p>
          <a:p>
            <a:pPr algn="ctr"/>
            <a:r>
              <a:rPr lang="en-US" sz="1000" b="1" baseline="30000"/>
              <a:t>29</a:t>
            </a:r>
          </a:p>
        </p:txBody>
      </p:sp>
      <p:sp>
        <p:nvSpPr>
          <p:cNvPr id="87072" name="Rectangle 32"/>
          <p:cNvSpPr>
            <a:spLocks noChangeArrowheads="1"/>
          </p:cNvSpPr>
          <p:nvPr/>
        </p:nvSpPr>
        <p:spPr bwMode="auto">
          <a:xfrm>
            <a:off x="5486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Zn</a:t>
            </a:r>
            <a:endParaRPr lang="en-US" sz="1000" b="1"/>
          </a:p>
          <a:p>
            <a:pPr algn="ctr"/>
            <a:endParaRPr lang="en-US" sz="1000" b="1"/>
          </a:p>
          <a:p>
            <a:pPr algn="ctr"/>
            <a:r>
              <a:rPr lang="en-US" sz="1000" b="1" baseline="30000"/>
              <a:t>30</a:t>
            </a:r>
          </a:p>
        </p:txBody>
      </p:sp>
      <p:sp>
        <p:nvSpPr>
          <p:cNvPr id="87073" name="Rectangle 33"/>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b="1"/>
          </a:p>
          <a:p>
            <a:pPr algn="ctr"/>
            <a:endParaRPr lang="en-US" sz="1000" b="1"/>
          </a:p>
          <a:p>
            <a:pPr algn="ctr"/>
            <a:r>
              <a:rPr lang="en-US" sz="1000" b="1" baseline="30000"/>
              <a:t>31</a:t>
            </a:r>
          </a:p>
        </p:txBody>
      </p:sp>
      <p:sp>
        <p:nvSpPr>
          <p:cNvPr id="87074" name="Rectangle 34"/>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b="1"/>
          </a:p>
          <a:p>
            <a:pPr algn="ctr"/>
            <a:endParaRPr lang="en-US" sz="1000" b="1"/>
          </a:p>
          <a:p>
            <a:pPr algn="ctr"/>
            <a:r>
              <a:rPr lang="en-US" sz="1000" b="1" baseline="30000"/>
              <a:t>32</a:t>
            </a:r>
          </a:p>
        </p:txBody>
      </p:sp>
      <p:sp>
        <p:nvSpPr>
          <p:cNvPr id="87075" name="Rectangle 35"/>
          <p:cNvSpPr>
            <a:spLocks noChangeArrowheads="1"/>
          </p:cNvSpPr>
          <p:nvPr/>
        </p:nvSpPr>
        <p:spPr bwMode="auto">
          <a:xfrm>
            <a:off x="6629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As</a:t>
            </a:r>
            <a:endParaRPr lang="en-US" sz="1000" b="1"/>
          </a:p>
          <a:p>
            <a:pPr algn="ctr"/>
            <a:endParaRPr lang="en-US" sz="1000" b="1"/>
          </a:p>
          <a:p>
            <a:pPr algn="ctr"/>
            <a:r>
              <a:rPr lang="en-US" sz="1000" b="1" baseline="30000"/>
              <a:t>33</a:t>
            </a:r>
          </a:p>
        </p:txBody>
      </p:sp>
      <p:sp>
        <p:nvSpPr>
          <p:cNvPr id="87076" name="Rectangle 36"/>
          <p:cNvSpPr>
            <a:spLocks noChangeArrowheads="1"/>
          </p:cNvSpPr>
          <p:nvPr/>
        </p:nvSpPr>
        <p:spPr bwMode="auto">
          <a:xfrm>
            <a:off x="7010400" y="35814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Se</a:t>
            </a:r>
            <a:endParaRPr lang="en-US" sz="1000" b="1"/>
          </a:p>
          <a:p>
            <a:pPr algn="ctr"/>
            <a:endParaRPr lang="en-US" sz="1000" b="1"/>
          </a:p>
          <a:p>
            <a:pPr algn="ctr"/>
            <a:r>
              <a:rPr lang="en-US" sz="1000" b="1" baseline="30000"/>
              <a:t>34</a:t>
            </a:r>
          </a:p>
        </p:txBody>
      </p:sp>
      <p:sp>
        <p:nvSpPr>
          <p:cNvPr id="87077" name="Rectangle 37"/>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b="1"/>
          </a:p>
          <a:p>
            <a:pPr algn="ctr"/>
            <a:endParaRPr lang="en-US" sz="1000" b="1"/>
          </a:p>
          <a:p>
            <a:pPr algn="ctr"/>
            <a:r>
              <a:rPr lang="en-US" sz="1000" b="1" baseline="30000"/>
              <a:t>35</a:t>
            </a:r>
          </a:p>
        </p:txBody>
      </p:sp>
      <p:sp>
        <p:nvSpPr>
          <p:cNvPr id="87078" name="Rectangle 38"/>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sz="1000" b="1"/>
          </a:p>
          <a:p>
            <a:pPr algn="ctr"/>
            <a:endParaRPr lang="en-US" sz="1000" b="1"/>
          </a:p>
          <a:p>
            <a:pPr algn="ctr"/>
            <a:r>
              <a:rPr lang="en-US" sz="1000" b="1" baseline="30000"/>
              <a:t>36</a:t>
            </a:r>
          </a:p>
        </p:txBody>
      </p:sp>
      <p:sp>
        <p:nvSpPr>
          <p:cNvPr id="87079" name="Rectangle 39"/>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b="1"/>
          </a:p>
          <a:p>
            <a:pPr algn="ctr"/>
            <a:endParaRPr lang="en-US" sz="1000" b="1"/>
          </a:p>
          <a:p>
            <a:pPr algn="ctr"/>
            <a:r>
              <a:rPr lang="en-US" sz="1000" b="1" baseline="30000"/>
              <a:t>37</a:t>
            </a:r>
          </a:p>
        </p:txBody>
      </p:sp>
      <p:sp>
        <p:nvSpPr>
          <p:cNvPr id="87080" name="Rectangle 40"/>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b="1"/>
          </a:p>
          <a:p>
            <a:pPr algn="ctr"/>
            <a:endParaRPr lang="en-US" sz="1000" b="1"/>
          </a:p>
          <a:p>
            <a:pPr algn="ctr"/>
            <a:r>
              <a:rPr lang="en-US" sz="1000" b="1" baseline="30000"/>
              <a:t>38</a:t>
            </a:r>
          </a:p>
        </p:txBody>
      </p:sp>
      <p:sp>
        <p:nvSpPr>
          <p:cNvPr id="87081" name="Rectangle 41"/>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b="1"/>
          </a:p>
          <a:p>
            <a:pPr algn="ctr"/>
            <a:r>
              <a:rPr lang="en-US" sz="1000" b="1" baseline="30000"/>
              <a:t>39</a:t>
            </a:r>
          </a:p>
        </p:txBody>
      </p:sp>
      <p:sp>
        <p:nvSpPr>
          <p:cNvPr id="87082" name="Rectangle 42"/>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b="1"/>
          </a:p>
          <a:p>
            <a:pPr algn="ctr"/>
            <a:endParaRPr lang="en-US" sz="1000" b="1"/>
          </a:p>
          <a:p>
            <a:pPr algn="ctr"/>
            <a:r>
              <a:rPr lang="en-US" sz="1000" b="1" baseline="30000"/>
              <a:t>40</a:t>
            </a:r>
          </a:p>
        </p:txBody>
      </p:sp>
      <p:sp>
        <p:nvSpPr>
          <p:cNvPr id="87083" name="Rectangle 43"/>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b="1"/>
          </a:p>
          <a:p>
            <a:pPr algn="ctr"/>
            <a:endParaRPr lang="en-US" sz="1000" b="1"/>
          </a:p>
          <a:p>
            <a:pPr algn="ctr"/>
            <a:r>
              <a:rPr lang="en-US" sz="1000" b="1" baseline="30000"/>
              <a:t>41</a:t>
            </a:r>
          </a:p>
        </p:txBody>
      </p:sp>
      <p:sp>
        <p:nvSpPr>
          <p:cNvPr id="87084" name="Rectangle 44"/>
          <p:cNvSpPr>
            <a:spLocks noChangeArrowheads="1"/>
          </p:cNvSpPr>
          <p:nvPr/>
        </p:nvSpPr>
        <p:spPr bwMode="auto">
          <a:xfrm>
            <a:off x="3200400" y="41148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Mo</a:t>
            </a:r>
            <a:endParaRPr lang="en-US" sz="1000" b="1"/>
          </a:p>
          <a:p>
            <a:pPr algn="ctr"/>
            <a:endParaRPr lang="en-US" sz="1000" b="1"/>
          </a:p>
          <a:p>
            <a:pPr algn="ctr"/>
            <a:r>
              <a:rPr lang="en-US" sz="1000" b="1" baseline="30000"/>
              <a:t>42</a:t>
            </a:r>
          </a:p>
        </p:txBody>
      </p:sp>
      <p:sp>
        <p:nvSpPr>
          <p:cNvPr id="87085" name="Rectangle 45"/>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b="1"/>
          </a:p>
          <a:p>
            <a:pPr algn="ctr"/>
            <a:endParaRPr lang="en-US" sz="1000" b="1"/>
          </a:p>
          <a:p>
            <a:pPr algn="ctr"/>
            <a:r>
              <a:rPr lang="en-US" sz="1000" b="1" baseline="30000"/>
              <a:t>43</a:t>
            </a:r>
          </a:p>
        </p:txBody>
      </p:sp>
      <p:sp>
        <p:nvSpPr>
          <p:cNvPr id="87086" name="Rectangle 46"/>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b="1"/>
          </a:p>
          <a:p>
            <a:pPr algn="ctr"/>
            <a:endParaRPr lang="en-US" sz="1000" b="1"/>
          </a:p>
          <a:p>
            <a:pPr algn="ctr"/>
            <a:r>
              <a:rPr lang="en-US" sz="1000" b="1" baseline="30000"/>
              <a:t>44</a:t>
            </a:r>
          </a:p>
        </p:txBody>
      </p:sp>
      <p:sp>
        <p:nvSpPr>
          <p:cNvPr id="87087" name="Rectangle 47"/>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b="1"/>
          </a:p>
          <a:p>
            <a:pPr algn="ctr"/>
            <a:endParaRPr lang="en-US" sz="1000" b="1"/>
          </a:p>
          <a:p>
            <a:pPr algn="ctr"/>
            <a:r>
              <a:rPr lang="en-US" sz="1000" b="1" baseline="30000"/>
              <a:t>45</a:t>
            </a:r>
          </a:p>
        </p:txBody>
      </p:sp>
      <p:sp>
        <p:nvSpPr>
          <p:cNvPr id="87088" name="Rectangle 48"/>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b="1"/>
          </a:p>
          <a:p>
            <a:pPr algn="ctr"/>
            <a:endParaRPr lang="en-US" sz="1000" b="1"/>
          </a:p>
          <a:p>
            <a:pPr algn="ctr"/>
            <a:r>
              <a:rPr lang="en-US" sz="1000" b="1" baseline="30000"/>
              <a:t>46</a:t>
            </a:r>
          </a:p>
        </p:txBody>
      </p:sp>
      <p:sp>
        <p:nvSpPr>
          <p:cNvPr id="87089" name="Rectangle 49"/>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b="1"/>
          </a:p>
          <a:p>
            <a:pPr algn="ctr"/>
            <a:endParaRPr lang="en-US" sz="1000" b="1"/>
          </a:p>
          <a:p>
            <a:pPr algn="ctr"/>
            <a:r>
              <a:rPr lang="en-US" sz="1000" b="1" baseline="30000"/>
              <a:t>47</a:t>
            </a:r>
          </a:p>
        </p:txBody>
      </p:sp>
      <p:sp>
        <p:nvSpPr>
          <p:cNvPr id="87090" name="Rectangle 50"/>
          <p:cNvSpPr>
            <a:spLocks noChangeArrowheads="1"/>
          </p:cNvSpPr>
          <p:nvPr/>
        </p:nvSpPr>
        <p:spPr bwMode="auto">
          <a:xfrm>
            <a:off x="5486400" y="41148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Cd</a:t>
            </a:r>
            <a:endParaRPr lang="en-US" sz="1000" b="1"/>
          </a:p>
          <a:p>
            <a:pPr algn="ctr"/>
            <a:endParaRPr lang="en-US" sz="1000" b="1"/>
          </a:p>
          <a:p>
            <a:pPr algn="ctr"/>
            <a:r>
              <a:rPr lang="en-US" sz="1000" b="1" baseline="30000"/>
              <a:t>48</a:t>
            </a:r>
          </a:p>
        </p:txBody>
      </p:sp>
      <p:sp>
        <p:nvSpPr>
          <p:cNvPr id="87091" name="Rectangle 51"/>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b="1"/>
          </a:p>
          <a:p>
            <a:pPr algn="ctr"/>
            <a:endParaRPr lang="en-US" sz="1000" b="1"/>
          </a:p>
          <a:p>
            <a:pPr algn="ctr"/>
            <a:r>
              <a:rPr lang="en-US" sz="1000" b="1" baseline="30000"/>
              <a:t>49</a:t>
            </a:r>
          </a:p>
        </p:txBody>
      </p:sp>
      <p:sp>
        <p:nvSpPr>
          <p:cNvPr id="87092" name="Rectangle 52"/>
          <p:cNvSpPr>
            <a:spLocks noChangeArrowheads="1"/>
          </p:cNvSpPr>
          <p:nvPr/>
        </p:nvSpPr>
        <p:spPr bwMode="auto">
          <a:xfrm>
            <a:off x="6248400" y="41148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Sn</a:t>
            </a:r>
            <a:endParaRPr lang="en-US" sz="1000" b="1"/>
          </a:p>
          <a:p>
            <a:pPr algn="ctr"/>
            <a:endParaRPr lang="en-US" sz="1000" b="1"/>
          </a:p>
          <a:p>
            <a:pPr algn="ctr"/>
            <a:r>
              <a:rPr lang="en-US" sz="1000" b="1" baseline="30000"/>
              <a:t>50</a:t>
            </a:r>
          </a:p>
        </p:txBody>
      </p:sp>
      <p:sp>
        <p:nvSpPr>
          <p:cNvPr id="87093" name="Rectangle 53"/>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b="1"/>
          </a:p>
          <a:p>
            <a:pPr algn="ctr"/>
            <a:endParaRPr lang="en-US" sz="1000" b="1"/>
          </a:p>
          <a:p>
            <a:pPr algn="ctr"/>
            <a:r>
              <a:rPr lang="en-US" sz="1000" b="1" baseline="30000"/>
              <a:t>51</a:t>
            </a:r>
          </a:p>
        </p:txBody>
      </p:sp>
      <p:sp>
        <p:nvSpPr>
          <p:cNvPr id="87094" name="Rectangle 54"/>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b="1"/>
          </a:p>
          <a:p>
            <a:pPr algn="ctr"/>
            <a:endParaRPr lang="en-US" sz="1000" b="1"/>
          </a:p>
          <a:p>
            <a:pPr algn="ctr"/>
            <a:r>
              <a:rPr lang="en-US" sz="1000" b="1" baseline="30000"/>
              <a:t>52</a:t>
            </a:r>
          </a:p>
        </p:txBody>
      </p:sp>
      <p:sp>
        <p:nvSpPr>
          <p:cNvPr id="87095" name="Rectangle 55"/>
          <p:cNvSpPr>
            <a:spLocks noChangeArrowheads="1"/>
          </p:cNvSpPr>
          <p:nvPr/>
        </p:nvSpPr>
        <p:spPr bwMode="auto">
          <a:xfrm>
            <a:off x="7391400" y="41148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I</a:t>
            </a:r>
            <a:endParaRPr lang="en-US" sz="1000" b="1"/>
          </a:p>
          <a:p>
            <a:pPr algn="ctr"/>
            <a:endParaRPr lang="en-US" sz="1000" b="1"/>
          </a:p>
          <a:p>
            <a:pPr algn="ctr"/>
            <a:r>
              <a:rPr lang="en-US" sz="1000" b="1" baseline="30000"/>
              <a:t>53</a:t>
            </a:r>
          </a:p>
        </p:txBody>
      </p:sp>
      <p:sp>
        <p:nvSpPr>
          <p:cNvPr id="87096" name="Rectangle 56"/>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sz="1000" b="1"/>
          </a:p>
          <a:p>
            <a:pPr algn="ctr"/>
            <a:endParaRPr lang="en-US" sz="1000" b="1"/>
          </a:p>
          <a:p>
            <a:pPr algn="ctr"/>
            <a:r>
              <a:rPr lang="en-US" sz="1000" b="1" baseline="30000"/>
              <a:t>54</a:t>
            </a:r>
          </a:p>
        </p:txBody>
      </p:sp>
      <p:sp>
        <p:nvSpPr>
          <p:cNvPr id="87097" name="Rectangle 57"/>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b="1"/>
          </a:p>
          <a:p>
            <a:pPr algn="ctr"/>
            <a:endParaRPr lang="en-US" sz="1000" b="1"/>
          </a:p>
          <a:p>
            <a:pPr algn="ctr"/>
            <a:r>
              <a:rPr lang="en-US" sz="1000" b="1" baseline="30000"/>
              <a:t>55</a:t>
            </a:r>
          </a:p>
        </p:txBody>
      </p:sp>
      <p:sp>
        <p:nvSpPr>
          <p:cNvPr id="87098" name="Rectangle 58"/>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b="1"/>
          </a:p>
          <a:p>
            <a:pPr algn="ctr"/>
            <a:endParaRPr lang="en-US" sz="1000" b="1"/>
          </a:p>
          <a:p>
            <a:pPr algn="ctr"/>
            <a:r>
              <a:rPr lang="en-US" sz="1000" b="1" baseline="30000"/>
              <a:t>56</a:t>
            </a:r>
          </a:p>
        </p:txBody>
      </p:sp>
      <p:sp>
        <p:nvSpPr>
          <p:cNvPr id="87099" name="Rectangle 59"/>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b="1"/>
          </a:p>
          <a:p>
            <a:pPr algn="ctr"/>
            <a:endParaRPr lang="en-US" sz="1000" b="1"/>
          </a:p>
          <a:p>
            <a:pPr algn="ctr"/>
            <a:r>
              <a:rPr lang="en-US" sz="1000" b="1" baseline="30000"/>
              <a:t>72</a:t>
            </a:r>
          </a:p>
        </p:txBody>
      </p:sp>
      <p:sp>
        <p:nvSpPr>
          <p:cNvPr id="87100" name="Rectangle 60"/>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b="1"/>
          </a:p>
          <a:p>
            <a:pPr algn="ctr"/>
            <a:endParaRPr lang="en-US" sz="1000" b="1"/>
          </a:p>
          <a:p>
            <a:pPr algn="ctr"/>
            <a:r>
              <a:rPr lang="en-US" sz="1000" b="1" baseline="30000"/>
              <a:t>72</a:t>
            </a:r>
          </a:p>
        </p:txBody>
      </p:sp>
      <p:sp>
        <p:nvSpPr>
          <p:cNvPr id="87101" name="Rectangle 61"/>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b="1"/>
          </a:p>
          <a:p>
            <a:pPr algn="ctr"/>
            <a:endParaRPr lang="en-US" sz="1000" b="1"/>
          </a:p>
          <a:p>
            <a:pPr algn="ctr"/>
            <a:r>
              <a:rPr lang="en-US" sz="1000" b="1" baseline="30000"/>
              <a:t>74</a:t>
            </a:r>
          </a:p>
        </p:txBody>
      </p:sp>
      <p:sp>
        <p:nvSpPr>
          <p:cNvPr id="87102" name="Rectangle 62"/>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b="1"/>
          </a:p>
          <a:p>
            <a:pPr algn="ctr"/>
            <a:endParaRPr lang="en-US" sz="1000" b="1"/>
          </a:p>
          <a:p>
            <a:pPr algn="ctr"/>
            <a:r>
              <a:rPr lang="en-US" sz="1000" b="1" baseline="30000"/>
              <a:t>75</a:t>
            </a:r>
          </a:p>
        </p:txBody>
      </p:sp>
      <p:sp>
        <p:nvSpPr>
          <p:cNvPr id="87103" name="Rectangle 63"/>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b="1"/>
          </a:p>
          <a:p>
            <a:pPr algn="ctr"/>
            <a:endParaRPr lang="en-US" sz="1000" b="1"/>
          </a:p>
          <a:p>
            <a:pPr algn="ctr"/>
            <a:r>
              <a:rPr lang="en-US" sz="1000" b="1" baseline="30000"/>
              <a:t>76</a:t>
            </a:r>
          </a:p>
        </p:txBody>
      </p:sp>
      <p:sp>
        <p:nvSpPr>
          <p:cNvPr id="87104" name="Rectangle 64"/>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b="1"/>
          </a:p>
          <a:p>
            <a:pPr algn="ctr"/>
            <a:endParaRPr lang="en-US" sz="1000" b="1"/>
          </a:p>
          <a:p>
            <a:pPr algn="ctr"/>
            <a:r>
              <a:rPr lang="en-US" sz="1000" b="1" baseline="30000"/>
              <a:t>77</a:t>
            </a:r>
          </a:p>
        </p:txBody>
      </p:sp>
      <p:sp>
        <p:nvSpPr>
          <p:cNvPr id="87105" name="Rectangle 65"/>
          <p:cNvSpPr>
            <a:spLocks noChangeArrowheads="1"/>
          </p:cNvSpPr>
          <p:nvPr/>
        </p:nvSpPr>
        <p:spPr bwMode="auto">
          <a:xfrm>
            <a:off x="4724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b="1"/>
          </a:p>
          <a:p>
            <a:pPr algn="ctr"/>
            <a:endParaRPr lang="en-US" sz="1000" b="1"/>
          </a:p>
          <a:p>
            <a:pPr algn="ctr"/>
            <a:r>
              <a:rPr lang="en-US" sz="1000" b="1" baseline="30000"/>
              <a:t>78</a:t>
            </a:r>
          </a:p>
        </p:txBody>
      </p:sp>
      <p:sp>
        <p:nvSpPr>
          <p:cNvPr id="87106" name="Rectangle 66"/>
          <p:cNvSpPr>
            <a:spLocks noChangeArrowheads="1"/>
          </p:cNvSpPr>
          <p:nvPr/>
        </p:nvSpPr>
        <p:spPr bwMode="auto">
          <a:xfrm>
            <a:off x="510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b="1"/>
          </a:p>
          <a:p>
            <a:pPr algn="ctr"/>
            <a:endParaRPr lang="en-US" sz="1000" b="1"/>
          </a:p>
          <a:p>
            <a:pPr algn="ctr"/>
            <a:r>
              <a:rPr lang="en-US" sz="1000" b="1" baseline="30000"/>
              <a:t>79</a:t>
            </a:r>
          </a:p>
        </p:txBody>
      </p:sp>
      <p:sp>
        <p:nvSpPr>
          <p:cNvPr id="87107" name="Rectangle 67"/>
          <p:cNvSpPr>
            <a:spLocks noChangeArrowheads="1"/>
          </p:cNvSpPr>
          <p:nvPr/>
        </p:nvSpPr>
        <p:spPr bwMode="auto">
          <a:xfrm>
            <a:off x="548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b="1"/>
          </a:p>
          <a:p>
            <a:pPr algn="ctr"/>
            <a:endParaRPr lang="en-US" sz="1000" b="1"/>
          </a:p>
          <a:p>
            <a:pPr algn="ctr"/>
            <a:r>
              <a:rPr lang="en-US" sz="1000" b="1" baseline="30000"/>
              <a:t>80</a:t>
            </a:r>
          </a:p>
        </p:txBody>
      </p:sp>
      <p:sp>
        <p:nvSpPr>
          <p:cNvPr id="87108" name="Rectangle 68"/>
          <p:cNvSpPr>
            <a:spLocks noChangeArrowheads="1"/>
          </p:cNvSpPr>
          <p:nvPr/>
        </p:nvSpPr>
        <p:spPr bwMode="auto">
          <a:xfrm>
            <a:off x="5867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b="1"/>
          </a:p>
          <a:p>
            <a:pPr algn="ctr"/>
            <a:endParaRPr lang="en-US" sz="1000" b="1"/>
          </a:p>
          <a:p>
            <a:pPr algn="ctr"/>
            <a:r>
              <a:rPr lang="en-US" sz="1000" b="1" baseline="30000"/>
              <a:t>81</a:t>
            </a:r>
          </a:p>
        </p:txBody>
      </p:sp>
      <p:sp>
        <p:nvSpPr>
          <p:cNvPr id="87109" name="Rectangle 69"/>
          <p:cNvSpPr>
            <a:spLocks noChangeArrowheads="1"/>
          </p:cNvSpPr>
          <p:nvPr/>
        </p:nvSpPr>
        <p:spPr bwMode="auto">
          <a:xfrm>
            <a:off x="6248400" y="4648200"/>
            <a:ext cx="381000" cy="533400"/>
          </a:xfrm>
          <a:prstGeom prst="rect">
            <a:avLst/>
          </a:prstGeom>
          <a:solidFill>
            <a:schemeClr val="accent2">
              <a:alpha val="50000"/>
            </a:schemeClr>
          </a:solidFill>
          <a:ln w="9525">
            <a:solidFill>
              <a:schemeClr val="tx1"/>
            </a:solidFill>
            <a:miter lim="800000"/>
            <a:headEnd/>
            <a:tailEnd/>
          </a:ln>
          <a:effectLst/>
        </p:spPr>
        <p:txBody>
          <a:bodyPr wrap="none" anchor="ctr"/>
          <a:lstStyle/>
          <a:p>
            <a:pPr algn="ctr"/>
            <a:r>
              <a:rPr lang="en-US" sz="1400" b="1"/>
              <a:t>Pb</a:t>
            </a:r>
            <a:endParaRPr lang="en-US" sz="1000" b="1"/>
          </a:p>
          <a:p>
            <a:pPr algn="ctr"/>
            <a:endParaRPr lang="en-US" sz="1000" b="1"/>
          </a:p>
          <a:p>
            <a:pPr algn="ctr"/>
            <a:r>
              <a:rPr lang="en-US" sz="1000" b="1" baseline="30000"/>
              <a:t>82</a:t>
            </a:r>
          </a:p>
        </p:txBody>
      </p:sp>
      <p:sp>
        <p:nvSpPr>
          <p:cNvPr id="87110" name="Rectangle 70"/>
          <p:cNvSpPr>
            <a:spLocks noChangeArrowheads="1"/>
          </p:cNvSpPr>
          <p:nvPr/>
        </p:nvSpPr>
        <p:spPr bwMode="auto">
          <a:xfrm>
            <a:off x="662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b="1"/>
          </a:p>
          <a:p>
            <a:pPr algn="ctr"/>
            <a:endParaRPr lang="en-US" sz="1000" b="1"/>
          </a:p>
          <a:p>
            <a:pPr algn="ctr"/>
            <a:r>
              <a:rPr lang="en-US" sz="1000" b="1" baseline="30000"/>
              <a:t>83</a:t>
            </a:r>
          </a:p>
        </p:txBody>
      </p:sp>
      <p:sp>
        <p:nvSpPr>
          <p:cNvPr id="87111" name="Rectangle 71"/>
          <p:cNvSpPr>
            <a:spLocks noChangeArrowheads="1"/>
          </p:cNvSpPr>
          <p:nvPr/>
        </p:nvSpPr>
        <p:spPr bwMode="auto">
          <a:xfrm>
            <a:off x="701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b="1"/>
          </a:p>
          <a:p>
            <a:pPr algn="ctr"/>
            <a:endParaRPr lang="en-US" sz="1000" b="1"/>
          </a:p>
          <a:p>
            <a:pPr algn="ctr"/>
            <a:r>
              <a:rPr lang="en-US" sz="1000" b="1" baseline="30000"/>
              <a:t>84</a:t>
            </a:r>
          </a:p>
        </p:txBody>
      </p:sp>
      <p:sp>
        <p:nvSpPr>
          <p:cNvPr id="87112" name="Rectangle 72"/>
          <p:cNvSpPr>
            <a:spLocks noChangeArrowheads="1"/>
          </p:cNvSpPr>
          <p:nvPr/>
        </p:nvSpPr>
        <p:spPr bwMode="auto">
          <a:xfrm>
            <a:off x="739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b="1"/>
          </a:p>
          <a:p>
            <a:pPr algn="ctr"/>
            <a:endParaRPr lang="en-US" sz="1000" b="1"/>
          </a:p>
          <a:p>
            <a:pPr algn="ctr"/>
            <a:r>
              <a:rPr lang="en-US" sz="1000" b="1" baseline="30000"/>
              <a:t>85</a:t>
            </a:r>
          </a:p>
        </p:txBody>
      </p:sp>
      <p:sp>
        <p:nvSpPr>
          <p:cNvPr id="87113" name="Rectangle 73"/>
          <p:cNvSpPr>
            <a:spLocks noChangeArrowheads="1"/>
          </p:cNvSpPr>
          <p:nvPr/>
        </p:nvSpPr>
        <p:spPr bwMode="auto">
          <a:xfrm>
            <a:off x="777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sz="1000" b="1"/>
          </a:p>
          <a:p>
            <a:pPr algn="ctr"/>
            <a:endParaRPr lang="en-US" sz="1000" b="1"/>
          </a:p>
          <a:p>
            <a:pPr algn="ctr"/>
            <a:r>
              <a:rPr lang="en-US" sz="1000" b="1" baseline="30000"/>
              <a:t>86</a:t>
            </a:r>
          </a:p>
        </p:txBody>
      </p:sp>
      <p:sp>
        <p:nvSpPr>
          <p:cNvPr id="87114" name="Rectangle 74"/>
          <p:cNvSpPr>
            <a:spLocks noChangeArrowheads="1"/>
          </p:cNvSpPr>
          <p:nvPr/>
        </p:nvSpPr>
        <p:spPr bwMode="auto">
          <a:xfrm>
            <a:off x="1676400" y="3048000"/>
            <a:ext cx="381000" cy="533400"/>
          </a:xfrm>
          <a:prstGeom prst="rect">
            <a:avLst/>
          </a:prstGeom>
          <a:solidFill>
            <a:srgbClr val="EA8894">
              <a:alpha val="50000"/>
            </a:srgbClr>
          </a:solidFill>
          <a:ln w="9525">
            <a:solidFill>
              <a:schemeClr val="tx1"/>
            </a:solidFill>
            <a:miter lim="800000"/>
            <a:headEnd/>
            <a:tailEnd/>
          </a:ln>
          <a:effectLst/>
        </p:spPr>
        <p:txBody>
          <a:bodyPr wrap="none" anchor="ctr"/>
          <a:lstStyle/>
          <a:p>
            <a:pPr algn="ctr"/>
            <a:r>
              <a:rPr lang="en-US" sz="1400" b="1"/>
              <a:t>Mg</a:t>
            </a:r>
            <a:endParaRPr lang="en-US" sz="1000" b="1"/>
          </a:p>
          <a:p>
            <a:pPr algn="ctr"/>
            <a:endParaRPr lang="en-US" sz="1000" b="1"/>
          </a:p>
          <a:p>
            <a:pPr algn="ctr"/>
            <a:r>
              <a:rPr lang="en-US" sz="1000" b="1" baseline="30000"/>
              <a:t>12</a:t>
            </a:r>
          </a:p>
        </p:txBody>
      </p:sp>
      <p:sp>
        <p:nvSpPr>
          <p:cNvPr id="87115" name="Rectangle 75"/>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La</a:t>
            </a:r>
            <a:endParaRPr lang="en-US" sz="1000" b="1"/>
          </a:p>
          <a:p>
            <a:pPr algn="ctr"/>
            <a:endParaRPr lang="en-US" sz="1000" b="1"/>
          </a:p>
          <a:p>
            <a:pPr algn="ctr"/>
            <a:r>
              <a:rPr lang="en-US" sz="1000" b="1" baseline="30000"/>
              <a:t>57</a:t>
            </a:r>
          </a:p>
        </p:txBody>
      </p:sp>
      <p:sp>
        <p:nvSpPr>
          <p:cNvPr id="87116" name="Line 76"/>
          <p:cNvSpPr>
            <a:spLocks noChangeShapeType="1"/>
          </p:cNvSpPr>
          <p:nvPr/>
        </p:nvSpPr>
        <p:spPr bwMode="auto">
          <a:xfrm>
            <a:off x="5867400" y="2514600"/>
            <a:ext cx="0" cy="533400"/>
          </a:xfrm>
          <a:prstGeom prst="line">
            <a:avLst/>
          </a:prstGeom>
          <a:noFill/>
          <a:ln w="28575">
            <a:solidFill>
              <a:schemeClr val="tx1"/>
            </a:solidFill>
            <a:round/>
            <a:headEnd/>
            <a:tailEnd/>
          </a:ln>
          <a:effectLst/>
        </p:spPr>
        <p:txBody>
          <a:bodyPr/>
          <a:lstStyle/>
          <a:p>
            <a:endParaRPr lang="en-US"/>
          </a:p>
        </p:txBody>
      </p:sp>
      <p:sp>
        <p:nvSpPr>
          <p:cNvPr id="87117" name="Line 77"/>
          <p:cNvSpPr>
            <a:spLocks noChangeShapeType="1"/>
          </p:cNvSpPr>
          <p:nvPr/>
        </p:nvSpPr>
        <p:spPr bwMode="auto">
          <a:xfrm>
            <a:off x="6248400" y="3048000"/>
            <a:ext cx="0" cy="533400"/>
          </a:xfrm>
          <a:prstGeom prst="line">
            <a:avLst/>
          </a:prstGeom>
          <a:noFill/>
          <a:ln w="28575">
            <a:solidFill>
              <a:schemeClr val="tx1"/>
            </a:solidFill>
            <a:round/>
            <a:headEnd/>
            <a:tailEnd/>
          </a:ln>
          <a:effectLst/>
        </p:spPr>
        <p:txBody>
          <a:bodyPr/>
          <a:lstStyle/>
          <a:p>
            <a:endParaRPr lang="en-US"/>
          </a:p>
        </p:txBody>
      </p:sp>
      <p:sp>
        <p:nvSpPr>
          <p:cNvPr id="87118" name="Line 78"/>
          <p:cNvSpPr>
            <a:spLocks noChangeShapeType="1"/>
          </p:cNvSpPr>
          <p:nvPr/>
        </p:nvSpPr>
        <p:spPr bwMode="auto">
          <a:xfrm>
            <a:off x="6629400" y="3581400"/>
            <a:ext cx="0" cy="533400"/>
          </a:xfrm>
          <a:prstGeom prst="line">
            <a:avLst/>
          </a:prstGeom>
          <a:noFill/>
          <a:ln w="28575">
            <a:solidFill>
              <a:schemeClr val="tx1"/>
            </a:solidFill>
            <a:round/>
            <a:headEnd/>
            <a:tailEnd/>
          </a:ln>
          <a:effectLst/>
        </p:spPr>
        <p:txBody>
          <a:bodyPr/>
          <a:lstStyle/>
          <a:p>
            <a:endParaRPr lang="en-US"/>
          </a:p>
        </p:txBody>
      </p:sp>
      <p:sp>
        <p:nvSpPr>
          <p:cNvPr id="87119" name="Line 79"/>
          <p:cNvSpPr>
            <a:spLocks noChangeShapeType="1"/>
          </p:cNvSpPr>
          <p:nvPr/>
        </p:nvSpPr>
        <p:spPr bwMode="auto">
          <a:xfrm>
            <a:off x="7010400" y="4114800"/>
            <a:ext cx="0" cy="533400"/>
          </a:xfrm>
          <a:prstGeom prst="line">
            <a:avLst/>
          </a:prstGeom>
          <a:noFill/>
          <a:ln w="28575">
            <a:solidFill>
              <a:schemeClr val="tx1"/>
            </a:solidFill>
            <a:round/>
            <a:headEnd/>
            <a:tailEnd/>
          </a:ln>
          <a:effectLst/>
        </p:spPr>
        <p:txBody>
          <a:bodyPr/>
          <a:lstStyle/>
          <a:p>
            <a:endParaRPr lang="en-US"/>
          </a:p>
        </p:txBody>
      </p:sp>
      <p:sp>
        <p:nvSpPr>
          <p:cNvPr id="87120" name="Line 80"/>
          <p:cNvSpPr>
            <a:spLocks noChangeShapeType="1"/>
          </p:cNvSpPr>
          <p:nvPr/>
        </p:nvSpPr>
        <p:spPr bwMode="auto">
          <a:xfrm>
            <a:off x="7391400" y="4648200"/>
            <a:ext cx="0" cy="533400"/>
          </a:xfrm>
          <a:prstGeom prst="line">
            <a:avLst/>
          </a:prstGeom>
          <a:noFill/>
          <a:ln w="28575">
            <a:solidFill>
              <a:schemeClr val="tx1"/>
            </a:solidFill>
            <a:round/>
            <a:headEnd/>
            <a:tailEnd/>
          </a:ln>
          <a:effectLst/>
        </p:spPr>
        <p:txBody>
          <a:bodyPr/>
          <a:lstStyle/>
          <a:p>
            <a:endParaRPr lang="en-US"/>
          </a:p>
        </p:txBody>
      </p:sp>
      <p:sp>
        <p:nvSpPr>
          <p:cNvPr id="87121" name="Line 81"/>
          <p:cNvSpPr>
            <a:spLocks noChangeShapeType="1"/>
          </p:cNvSpPr>
          <p:nvPr/>
        </p:nvSpPr>
        <p:spPr bwMode="auto">
          <a:xfrm flipH="1">
            <a:off x="7010400" y="4648200"/>
            <a:ext cx="381000" cy="0"/>
          </a:xfrm>
          <a:prstGeom prst="line">
            <a:avLst/>
          </a:prstGeom>
          <a:noFill/>
          <a:ln w="28575">
            <a:solidFill>
              <a:schemeClr val="tx1"/>
            </a:solidFill>
            <a:round/>
            <a:headEnd/>
            <a:tailEnd/>
          </a:ln>
          <a:effectLst/>
        </p:spPr>
        <p:txBody>
          <a:bodyPr/>
          <a:lstStyle/>
          <a:p>
            <a:endParaRPr lang="en-US"/>
          </a:p>
        </p:txBody>
      </p:sp>
      <p:sp>
        <p:nvSpPr>
          <p:cNvPr id="87122" name="Line 82"/>
          <p:cNvSpPr>
            <a:spLocks noChangeShapeType="1"/>
          </p:cNvSpPr>
          <p:nvPr/>
        </p:nvSpPr>
        <p:spPr bwMode="auto">
          <a:xfrm flipH="1">
            <a:off x="6629400" y="4114800"/>
            <a:ext cx="381000" cy="0"/>
          </a:xfrm>
          <a:prstGeom prst="line">
            <a:avLst/>
          </a:prstGeom>
          <a:noFill/>
          <a:ln w="28575">
            <a:solidFill>
              <a:schemeClr val="tx1"/>
            </a:solidFill>
            <a:round/>
            <a:headEnd/>
            <a:tailEnd/>
          </a:ln>
          <a:effectLst/>
        </p:spPr>
        <p:txBody>
          <a:bodyPr/>
          <a:lstStyle/>
          <a:p>
            <a:endParaRPr lang="en-US"/>
          </a:p>
        </p:txBody>
      </p:sp>
      <p:sp>
        <p:nvSpPr>
          <p:cNvPr id="87123" name="Line 83"/>
          <p:cNvSpPr>
            <a:spLocks noChangeShapeType="1"/>
          </p:cNvSpPr>
          <p:nvPr/>
        </p:nvSpPr>
        <p:spPr bwMode="auto">
          <a:xfrm flipH="1">
            <a:off x="6248400" y="3581400"/>
            <a:ext cx="381000" cy="0"/>
          </a:xfrm>
          <a:prstGeom prst="line">
            <a:avLst/>
          </a:prstGeom>
          <a:noFill/>
          <a:ln w="28575">
            <a:solidFill>
              <a:schemeClr val="tx1"/>
            </a:solidFill>
            <a:round/>
            <a:headEnd/>
            <a:tailEnd/>
          </a:ln>
          <a:effectLst/>
        </p:spPr>
        <p:txBody>
          <a:bodyPr/>
          <a:lstStyle/>
          <a:p>
            <a:endParaRPr lang="en-US"/>
          </a:p>
        </p:txBody>
      </p:sp>
      <p:sp>
        <p:nvSpPr>
          <p:cNvPr id="87124" name="Line 84"/>
          <p:cNvSpPr>
            <a:spLocks noChangeShapeType="1"/>
          </p:cNvSpPr>
          <p:nvPr/>
        </p:nvSpPr>
        <p:spPr bwMode="auto">
          <a:xfrm flipH="1">
            <a:off x="5867400" y="3048000"/>
            <a:ext cx="381000" cy="0"/>
          </a:xfrm>
          <a:prstGeom prst="line">
            <a:avLst/>
          </a:prstGeom>
          <a:noFill/>
          <a:ln w="28575">
            <a:solidFill>
              <a:schemeClr val="tx1"/>
            </a:solidFill>
            <a:round/>
            <a:headEnd/>
            <a:tailEnd/>
          </a:ln>
          <a:effectLst/>
        </p:spPr>
        <p:txBody>
          <a:bodyPr/>
          <a:lstStyle/>
          <a:p>
            <a:endParaRPr lang="en-US"/>
          </a:p>
        </p:txBody>
      </p:sp>
      <p:sp>
        <p:nvSpPr>
          <p:cNvPr id="87125" name="Rectangle 85"/>
          <p:cNvSpPr>
            <a:spLocks noChangeArrowheads="1"/>
          </p:cNvSpPr>
          <p:nvPr/>
        </p:nvSpPr>
        <p:spPr bwMode="auto">
          <a:xfrm>
            <a:off x="2743200" y="2590800"/>
            <a:ext cx="222250" cy="228600"/>
          </a:xfrm>
          <a:prstGeom prst="rect">
            <a:avLst/>
          </a:prstGeom>
          <a:solidFill>
            <a:schemeClr val="accent2">
              <a:alpha val="50000"/>
            </a:schemeClr>
          </a:solidFill>
          <a:ln w="9525">
            <a:solidFill>
              <a:schemeClr val="tx1"/>
            </a:solidFill>
            <a:miter lim="800000"/>
            <a:headEnd/>
            <a:tailEnd/>
          </a:ln>
          <a:effectLst/>
        </p:spPr>
        <p:txBody>
          <a:bodyPr wrap="none" anchor="ctr"/>
          <a:lstStyle/>
          <a:p>
            <a:endParaRPr lang="en-US"/>
          </a:p>
        </p:txBody>
      </p:sp>
      <p:sp>
        <p:nvSpPr>
          <p:cNvPr id="87126" name="Rectangle 86"/>
          <p:cNvSpPr>
            <a:spLocks noChangeArrowheads="1"/>
          </p:cNvSpPr>
          <p:nvPr/>
        </p:nvSpPr>
        <p:spPr bwMode="auto">
          <a:xfrm>
            <a:off x="2743200" y="1981200"/>
            <a:ext cx="222250" cy="228600"/>
          </a:xfrm>
          <a:prstGeom prst="rect">
            <a:avLst/>
          </a:prstGeom>
          <a:solidFill>
            <a:srgbClr val="005C00">
              <a:alpha val="50000"/>
            </a:srgbClr>
          </a:solidFill>
          <a:ln w="9525">
            <a:solidFill>
              <a:schemeClr val="tx1"/>
            </a:solidFill>
            <a:miter lim="800000"/>
            <a:headEnd/>
            <a:tailEnd/>
          </a:ln>
          <a:effectLst/>
        </p:spPr>
        <p:txBody>
          <a:bodyPr wrap="none" anchor="ctr"/>
          <a:lstStyle/>
          <a:p>
            <a:endParaRPr lang="en-US"/>
          </a:p>
        </p:txBody>
      </p:sp>
      <p:sp>
        <p:nvSpPr>
          <p:cNvPr id="87127" name="Rectangle 87"/>
          <p:cNvSpPr>
            <a:spLocks noChangeArrowheads="1"/>
          </p:cNvSpPr>
          <p:nvPr/>
        </p:nvSpPr>
        <p:spPr bwMode="auto">
          <a:xfrm>
            <a:off x="2743200" y="2286000"/>
            <a:ext cx="222250" cy="228600"/>
          </a:xfrm>
          <a:prstGeom prst="rect">
            <a:avLst/>
          </a:prstGeom>
          <a:solidFill>
            <a:srgbClr val="EA8894">
              <a:alpha val="50000"/>
            </a:srgbClr>
          </a:solidFill>
          <a:ln w="9525">
            <a:solidFill>
              <a:schemeClr val="tx1"/>
            </a:solidFill>
            <a:miter lim="800000"/>
            <a:headEnd/>
            <a:tailEnd/>
          </a:ln>
          <a:effectLst/>
        </p:spPr>
        <p:txBody>
          <a:bodyPr wrap="none" anchor="ctr"/>
          <a:lstStyle/>
          <a:p>
            <a:endParaRPr lang="en-US"/>
          </a:p>
        </p:txBody>
      </p:sp>
      <p:sp>
        <p:nvSpPr>
          <p:cNvPr id="87128" name="Text Box 88"/>
          <p:cNvSpPr txBox="1">
            <a:spLocks noChangeArrowheads="1"/>
          </p:cNvSpPr>
          <p:nvPr/>
        </p:nvSpPr>
        <p:spPr bwMode="auto">
          <a:xfrm>
            <a:off x="3041650" y="1905000"/>
            <a:ext cx="2460625" cy="304800"/>
          </a:xfrm>
          <a:prstGeom prst="rect">
            <a:avLst/>
          </a:prstGeom>
          <a:noFill/>
          <a:ln w="9525">
            <a:noFill/>
            <a:miter lim="800000"/>
            <a:headEnd/>
            <a:tailEnd/>
          </a:ln>
          <a:effectLst/>
        </p:spPr>
        <p:txBody>
          <a:bodyPr wrap="none">
            <a:spAutoFit/>
          </a:bodyPr>
          <a:lstStyle/>
          <a:p>
            <a:r>
              <a:rPr lang="en-US" sz="1400" b="1"/>
              <a:t>Elements in organic matter</a:t>
            </a:r>
          </a:p>
        </p:txBody>
      </p:sp>
      <p:sp>
        <p:nvSpPr>
          <p:cNvPr id="87129" name="Text Box 89"/>
          <p:cNvSpPr txBox="1">
            <a:spLocks noChangeArrowheads="1"/>
          </p:cNvSpPr>
          <p:nvPr/>
        </p:nvSpPr>
        <p:spPr bwMode="auto">
          <a:xfrm>
            <a:off x="3032125" y="2220913"/>
            <a:ext cx="1436688" cy="304800"/>
          </a:xfrm>
          <a:prstGeom prst="rect">
            <a:avLst/>
          </a:prstGeom>
          <a:noFill/>
          <a:ln w="9525">
            <a:noFill/>
            <a:miter lim="800000"/>
            <a:headEnd/>
            <a:tailEnd/>
          </a:ln>
          <a:effectLst/>
        </p:spPr>
        <p:txBody>
          <a:bodyPr wrap="none">
            <a:spAutoFit/>
          </a:bodyPr>
          <a:lstStyle/>
          <a:p>
            <a:r>
              <a:rPr lang="en-US" sz="1400" b="1"/>
              <a:t>Major minerals</a:t>
            </a:r>
          </a:p>
        </p:txBody>
      </p:sp>
      <p:sp>
        <p:nvSpPr>
          <p:cNvPr id="87130" name="Text Box 90"/>
          <p:cNvSpPr txBox="1">
            <a:spLocks noChangeArrowheads="1"/>
          </p:cNvSpPr>
          <p:nvPr/>
        </p:nvSpPr>
        <p:spPr bwMode="auto">
          <a:xfrm>
            <a:off x="3014663" y="2590800"/>
            <a:ext cx="1474787" cy="304800"/>
          </a:xfrm>
          <a:prstGeom prst="rect">
            <a:avLst/>
          </a:prstGeom>
          <a:noFill/>
          <a:ln w="9525">
            <a:noFill/>
            <a:miter lim="800000"/>
            <a:headEnd/>
            <a:tailEnd/>
          </a:ln>
          <a:effectLst/>
        </p:spPr>
        <p:txBody>
          <a:bodyPr wrap="none">
            <a:spAutoFit/>
          </a:bodyPr>
          <a:lstStyle/>
          <a:p>
            <a:r>
              <a:rPr lang="en-US" sz="1400" b="1"/>
              <a:t>Trace elements</a:t>
            </a:r>
          </a:p>
        </p:txBody>
      </p:sp>
      <p:sp>
        <p:nvSpPr>
          <p:cNvPr id="87131" name="Rectangle 91"/>
          <p:cNvSpPr>
            <a:spLocks noChangeArrowheads="1"/>
          </p:cNvSpPr>
          <p:nvPr/>
        </p:nvSpPr>
        <p:spPr bwMode="auto">
          <a:xfrm>
            <a:off x="76200" y="6567488"/>
            <a:ext cx="3378200" cy="214312"/>
          </a:xfrm>
          <a:prstGeom prst="rect">
            <a:avLst/>
          </a:prstGeom>
          <a:noFill/>
          <a:ln w="9525">
            <a:noFill/>
            <a:miter lim="800000"/>
            <a:headEnd/>
            <a:tailEnd/>
          </a:ln>
          <a:effectLst/>
        </p:spPr>
        <p:txBody>
          <a:bodyPr wrap="none">
            <a:spAutoFit/>
          </a:bodyPr>
          <a:lstStyle/>
          <a:p>
            <a:r>
              <a:rPr lang="en-US" sz="800"/>
              <a:t>Davis, Metcalfe, Williams, Castka, </a:t>
            </a:r>
            <a:r>
              <a:rPr lang="en-US" sz="800" u="sng"/>
              <a:t>Modern Chemistry</a:t>
            </a:r>
            <a:r>
              <a:rPr lang="en-US" sz="800"/>
              <a:t>, 1999,  page 748</a:t>
            </a:r>
          </a:p>
        </p:txBody>
      </p:sp>
      <p:sp>
        <p:nvSpPr>
          <p:cNvPr id="87132" name="AutoShape 9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87133" name="Rectangle 93">
            <a:hlinkClick r:id="rId4" tooltip="Wikipedia -  E S S E N T I A L   NUTRIENT"/>
          </p:cNvPr>
          <p:cNvSpPr>
            <a:spLocks noChangeArrowheads="1"/>
          </p:cNvSpPr>
          <p:nvPr/>
        </p:nvSpPr>
        <p:spPr bwMode="auto">
          <a:xfrm>
            <a:off x="2146300" y="558800"/>
            <a:ext cx="4822825" cy="606425"/>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4" name="Rectangle 4"/>
          <p:cNvSpPr>
            <a:spLocks noGrp="1" noChangeArrowheads="1"/>
          </p:cNvSpPr>
          <p:nvPr>
            <p:ph type="title"/>
          </p:nvPr>
        </p:nvSpPr>
        <p:spPr/>
        <p:txBody>
          <a:bodyPr/>
          <a:lstStyle/>
          <a:p>
            <a:r>
              <a:rPr lang="en-US" sz="3200"/>
              <a:t>Trace Elements in Biological Systems</a:t>
            </a:r>
          </a:p>
        </p:txBody>
      </p:sp>
      <p:sp>
        <p:nvSpPr>
          <p:cNvPr id="583685" name="Rectangle 5"/>
          <p:cNvSpPr>
            <a:spLocks noChangeArrowheads="1"/>
          </p:cNvSpPr>
          <p:nvPr/>
        </p:nvSpPr>
        <p:spPr bwMode="auto">
          <a:xfrm>
            <a:off x="457200" y="1476375"/>
            <a:ext cx="8229600" cy="4525963"/>
          </a:xfrm>
          <a:prstGeom prst="rect">
            <a:avLst/>
          </a:prstGeom>
          <a:noFill/>
          <a:ln w="9525">
            <a:noFill/>
            <a:miter lim="800000"/>
            <a:headEnd/>
            <a:tailEnd/>
          </a:ln>
          <a:effectLst/>
        </p:spPr>
        <p:txBody>
          <a:bodyPr/>
          <a:lstStyle/>
          <a:p>
            <a:pPr marL="342900" indent="-342900">
              <a:spcBef>
                <a:spcPct val="20000"/>
              </a:spcBef>
              <a:buFontTx/>
              <a:buChar char="•"/>
            </a:pPr>
            <a:r>
              <a:rPr lang="en-US" sz="2000"/>
              <a:t>Of the 100 known elements, 28 are known to be essential for the growth of at least one biological species, and only 19 are essential to humans.</a:t>
            </a:r>
          </a:p>
          <a:p>
            <a:pPr marL="342900" indent="-342900">
              <a:spcBef>
                <a:spcPct val="20000"/>
              </a:spcBef>
              <a:buFontTx/>
              <a:buChar char="•"/>
            </a:pPr>
            <a:endParaRPr lang="en-US" sz="1000"/>
          </a:p>
          <a:p>
            <a:pPr marL="342900" indent="-342900">
              <a:spcBef>
                <a:spcPct val="20000"/>
              </a:spcBef>
              <a:buFontTx/>
              <a:buChar char="•"/>
            </a:pPr>
            <a:r>
              <a:rPr lang="en-US" sz="2000"/>
              <a:t>The following makes some elements essential:</a:t>
            </a:r>
          </a:p>
          <a:p>
            <a:pPr marL="342900" indent="-342900">
              <a:spcBef>
                <a:spcPct val="20000"/>
              </a:spcBef>
            </a:pPr>
            <a:r>
              <a:rPr lang="en-US" sz="2000"/>
              <a:t>     	1. The element must have some unique chemical property that 	an organism can use to its advantage and without which it 	cannot survive.</a:t>
            </a:r>
          </a:p>
          <a:p>
            <a:pPr marL="342900" indent="-342900">
              <a:spcBef>
                <a:spcPct val="20000"/>
              </a:spcBef>
            </a:pPr>
            <a:r>
              <a:rPr lang="en-US" sz="2000"/>
              <a:t>    		2. Adequate amounts of the element must be available in the 	environment in an easily accessible form.</a:t>
            </a:r>
          </a:p>
          <a:p>
            <a:pPr marL="342900" indent="-342900">
              <a:spcBef>
                <a:spcPct val="20000"/>
              </a:spcBef>
            </a:pPr>
            <a:endParaRPr lang="en-US" sz="1000"/>
          </a:p>
          <a:p>
            <a:pPr marL="342900" indent="-342900">
              <a:spcBef>
                <a:spcPct val="20000"/>
              </a:spcBef>
            </a:pPr>
            <a:r>
              <a:rPr lang="en-US" sz="2000"/>
              <a:t>•   Many of the elements essential to life are necessary in only small amounts </a:t>
            </a:r>
            <a:r>
              <a:rPr lang="en-US" sz="2000" b="1"/>
              <a:t>(trace elements</a:t>
            </a:r>
            <a:r>
              <a:rPr lang="en-US" sz="2000"/>
              <a:t>).</a:t>
            </a:r>
          </a:p>
          <a:p>
            <a:pPr marL="1143000" lvl="2" indent="-228600">
              <a:spcBef>
                <a:spcPct val="20000"/>
              </a:spcBef>
              <a:buFontTx/>
              <a:buChar char="•"/>
            </a:pPr>
            <a:endParaRPr lang="en-US" sz="2000"/>
          </a:p>
          <a:p>
            <a:pPr marL="342900" indent="-342900">
              <a:spcBef>
                <a:spcPct val="20000"/>
              </a:spcBef>
            </a:pPr>
            <a:endParaRPr lang="en-US" sz="2000"/>
          </a:p>
        </p:txBody>
      </p:sp>
      <p:sp>
        <p:nvSpPr>
          <p:cNvPr id="583686" name="Rectangle 6"/>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9890" name="Rectangle 2"/>
          <p:cNvSpPr>
            <a:spLocks noGrp="1" noChangeArrowheads="1"/>
          </p:cNvSpPr>
          <p:nvPr>
            <p:ph type="title"/>
          </p:nvPr>
        </p:nvSpPr>
        <p:spPr>
          <a:xfrm>
            <a:off x="374650" y="33338"/>
            <a:ext cx="8382000" cy="1066800"/>
          </a:xfrm>
        </p:spPr>
        <p:txBody>
          <a:bodyPr/>
          <a:lstStyle/>
          <a:p>
            <a:r>
              <a:rPr lang="en-US" sz="3200" b="1">
                <a:solidFill>
                  <a:srgbClr val="9A2216"/>
                </a:solidFill>
              </a:rPr>
              <a:t>Classification of the Essential Elements</a:t>
            </a:r>
          </a:p>
        </p:txBody>
      </p:sp>
      <p:sp>
        <p:nvSpPr>
          <p:cNvPr id="549891" name="Rectangle 3"/>
          <p:cNvSpPr>
            <a:spLocks noGrp="1" noChangeArrowheads="1"/>
          </p:cNvSpPr>
          <p:nvPr>
            <p:ph type="body" idx="1"/>
          </p:nvPr>
        </p:nvSpPr>
        <p:spPr>
          <a:xfrm>
            <a:off x="381000" y="1219200"/>
            <a:ext cx="8229600" cy="4525963"/>
          </a:xfrm>
        </p:spPr>
        <p:txBody>
          <a:bodyPr/>
          <a:lstStyle/>
          <a:p>
            <a:pPr>
              <a:lnSpc>
                <a:spcPct val="90000"/>
              </a:lnSpc>
            </a:pPr>
            <a:r>
              <a:rPr lang="en-US" sz="2400"/>
              <a:t>Most living matter consists primarily  of </a:t>
            </a:r>
            <a:r>
              <a:rPr lang="en-US" sz="2400" b="1" i="1"/>
              <a:t>bulk elements</a:t>
            </a:r>
            <a:r>
              <a:rPr lang="en-US" sz="2400" i="1"/>
              <a:t>—</a:t>
            </a:r>
            <a:r>
              <a:rPr lang="en-US" sz="2400"/>
              <a:t>oxygen, carbon, hydrogen, nitrogen, and sulfur. They are the building blocks of the compounds that make up our organs and muscles; they also constitute the bulk of our diet.</a:t>
            </a:r>
          </a:p>
          <a:p>
            <a:pPr>
              <a:lnSpc>
                <a:spcPct val="90000"/>
              </a:lnSpc>
              <a:buFontTx/>
              <a:buNone/>
            </a:pPr>
            <a:endParaRPr lang="en-US" sz="1000"/>
          </a:p>
          <a:p>
            <a:pPr>
              <a:lnSpc>
                <a:spcPct val="90000"/>
              </a:lnSpc>
            </a:pPr>
            <a:r>
              <a:rPr lang="en-US" sz="2400"/>
              <a:t>Six elements—sodium, magnesium, potassium, calcium, chlorine, and phosphorus—are called </a:t>
            </a:r>
            <a:r>
              <a:rPr lang="en-US" sz="2400" b="1" i="1"/>
              <a:t>macrominerals</a:t>
            </a:r>
            <a:r>
              <a:rPr lang="en-US" sz="2400" b="1"/>
              <a:t> </a:t>
            </a:r>
            <a:r>
              <a:rPr lang="en-US" sz="2400"/>
              <a:t>and provide essential ions in body fluids and form the major structural components of the body.</a:t>
            </a:r>
          </a:p>
          <a:p>
            <a:pPr>
              <a:lnSpc>
                <a:spcPct val="90000"/>
              </a:lnSpc>
              <a:buFontTx/>
              <a:buNone/>
            </a:pPr>
            <a:endParaRPr lang="en-US" sz="1000"/>
          </a:p>
          <a:p>
            <a:pPr>
              <a:lnSpc>
                <a:spcPct val="90000"/>
              </a:lnSpc>
            </a:pPr>
            <a:r>
              <a:rPr lang="en-US" sz="2400"/>
              <a:t>Remaining essential elements called </a:t>
            </a:r>
            <a:r>
              <a:rPr lang="en-US" sz="2400" b="1" i="1"/>
              <a:t>trace elements</a:t>
            </a:r>
            <a:r>
              <a:rPr lang="en-US" sz="2400" i="1"/>
              <a:t> </a:t>
            </a:r>
            <a:r>
              <a:rPr lang="en-US" sz="2400"/>
              <a:t>and are present in small amounts.</a:t>
            </a:r>
          </a:p>
        </p:txBody>
      </p:sp>
      <p:sp>
        <p:nvSpPr>
          <p:cNvPr id="549892"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Tree>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0914" name="Rectangle 2"/>
          <p:cNvSpPr>
            <a:spLocks noGrp="1" noChangeArrowheads="1"/>
          </p:cNvSpPr>
          <p:nvPr>
            <p:ph type="title"/>
          </p:nvPr>
        </p:nvSpPr>
        <p:spPr>
          <a:xfrm>
            <a:off x="450850" y="31750"/>
            <a:ext cx="8229600" cy="1143000"/>
          </a:xfrm>
        </p:spPr>
        <p:txBody>
          <a:bodyPr/>
          <a:lstStyle/>
          <a:p>
            <a:r>
              <a:rPr lang="en-US" sz="3600" b="1">
                <a:solidFill>
                  <a:srgbClr val="9A2216"/>
                </a:solidFill>
              </a:rPr>
              <a:t>The Trace Elements</a:t>
            </a:r>
          </a:p>
        </p:txBody>
      </p:sp>
      <p:sp>
        <p:nvSpPr>
          <p:cNvPr id="550915" name="Rectangle 3"/>
          <p:cNvSpPr>
            <a:spLocks noGrp="1" noChangeArrowheads="1"/>
          </p:cNvSpPr>
          <p:nvPr>
            <p:ph type="body" idx="1"/>
          </p:nvPr>
        </p:nvSpPr>
        <p:spPr>
          <a:xfrm>
            <a:off x="381000" y="1495425"/>
            <a:ext cx="8229600" cy="4525963"/>
          </a:xfrm>
        </p:spPr>
        <p:txBody>
          <a:bodyPr/>
          <a:lstStyle/>
          <a:p>
            <a:r>
              <a:rPr lang="en-US" sz="2800"/>
              <a:t>It is difficult to detect low levels of some of the essential elements,  so the trace elements were relatively slow to be recognized.</a:t>
            </a:r>
          </a:p>
          <a:p>
            <a:endParaRPr lang="en-US" sz="2000"/>
          </a:p>
          <a:p>
            <a:r>
              <a:rPr lang="en-US" sz="2800"/>
              <a:t>Many compounds of trace elements are toxic.</a:t>
            </a:r>
          </a:p>
          <a:p>
            <a:endParaRPr lang="en-US" sz="2000"/>
          </a:p>
          <a:p>
            <a:r>
              <a:rPr lang="en-US" sz="2800"/>
              <a:t>Dietary intakes of elements range from deficient to optimum to toxic with increasing quantities; the optimum levels differ greatly for the essential elements.</a:t>
            </a:r>
          </a:p>
        </p:txBody>
      </p:sp>
      <p:sp>
        <p:nvSpPr>
          <p:cNvPr id="550916" name="Rectangle 4"/>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1938" name="Rectangle 2"/>
          <p:cNvSpPr>
            <a:spLocks noGrp="1" noChangeArrowheads="1"/>
          </p:cNvSpPr>
          <p:nvPr>
            <p:ph type="title"/>
          </p:nvPr>
        </p:nvSpPr>
        <p:spPr>
          <a:xfrm>
            <a:off x="1471613" y="22225"/>
            <a:ext cx="6172200" cy="1143000"/>
          </a:xfrm>
        </p:spPr>
        <p:txBody>
          <a:bodyPr/>
          <a:lstStyle/>
          <a:p>
            <a:r>
              <a:rPr lang="en-US" sz="3600" b="1">
                <a:solidFill>
                  <a:srgbClr val="9A2216"/>
                </a:solidFill>
              </a:rPr>
              <a:t>Amplification</a:t>
            </a:r>
            <a:endParaRPr lang="en-US">
              <a:solidFill>
                <a:srgbClr val="9A2216"/>
              </a:solidFill>
            </a:endParaRPr>
          </a:p>
        </p:txBody>
      </p:sp>
      <p:sp>
        <p:nvSpPr>
          <p:cNvPr id="551939" name="Rectangle 3"/>
          <p:cNvSpPr>
            <a:spLocks noGrp="1" noChangeArrowheads="1"/>
          </p:cNvSpPr>
          <p:nvPr>
            <p:ph type="body" idx="1"/>
          </p:nvPr>
        </p:nvSpPr>
        <p:spPr/>
        <p:txBody>
          <a:bodyPr/>
          <a:lstStyle/>
          <a:p>
            <a:pPr>
              <a:lnSpc>
                <a:spcPct val="90000"/>
              </a:lnSpc>
            </a:pPr>
            <a:r>
              <a:rPr lang="en-US" sz="2800"/>
              <a:t>How can elements present in small amounts have such large effects on the health of an organism?</a:t>
            </a:r>
          </a:p>
          <a:p>
            <a:pPr>
              <a:lnSpc>
                <a:spcPct val="90000"/>
              </a:lnSpc>
            </a:pPr>
            <a:endParaRPr lang="en-US" sz="1000"/>
          </a:p>
          <a:p>
            <a:pPr>
              <a:lnSpc>
                <a:spcPct val="90000"/>
              </a:lnSpc>
            </a:pPr>
            <a:r>
              <a:rPr lang="en-US" sz="2800"/>
              <a:t>Trace elements participate in an </a:t>
            </a:r>
            <a:r>
              <a:rPr lang="en-US" sz="2800" i="1"/>
              <a:t>amplification </a:t>
            </a:r>
            <a:r>
              <a:rPr lang="en-US" sz="2800"/>
              <a:t>mechanism—they are essential components of larger biological molecules that are capable of interacting with or regulating the levels of relatively large amounts of other molecules.</a:t>
            </a:r>
          </a:p>
        </p:txBody>
      </p:sp>
      <p:sp>
        <p:nvSpPr>
          <p:cNvPr id="551940" name="Rectangle 4"/>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632836" name="Picture 4"/>
          <p:cNvPicPr>
            <a:picLocks noChangeAspect="1" noChangeArrowheads="1"/>
          </p:cNvPicPr>
          <p:nvPr/>
        </p:nvPicPr>
        <p:blipFill>
          <a:blip r:embed="rId4" cstate="print"/>
          <a:srcRect t="12476" r="2422" b="17303"/>
          <a:stretch>
            <a:fillRect/>
          </a:stretch>
        </p:blipFill>
        <p:spPr bwMode="auto">
          <a:xfrm>
            <a:off x="0" y="857250"/>
            <a:ext cx="9715500" cy="5429250"/>
          </a:xfrm>
          <a:prstGeom prst="rect">
            <a:avLst/>
          </a:prstGeom>
          <a:noFill/>
          <a:ln w="9525">
            <a:noFill/>
            <a:miter lim="800000"/>
            <a:headEnd/>
            <a:tailEnd/>
          </a:ln>
          <a:effectLst/>
        </p:spPr>
      </p:pic>
      <p:sp>
        <p:nvSpPr>
          <p:cNvPr id="632837" name="Rectangle 5"/>
          <p:cNvSpPr>
            <a:spLocks noChangeArrowheads="1"/>
          </p:cNvSpPr>
          <p:nvPr/>
        </p:nvSpPr>
        <p:spPr bwMode="auto">
          <a:xfrm>
            <a:off x="0" y="1019175"/>
            <a:ext cx="2495550" cy="62865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632838" name="Rectangle 6"/>
          <p:cNvSpPr>
            <a:spLocks noChangeArrowheads="1"/>
          </p:cNvSpPr>
          <p:nvPr/>
        </p:nvSpPr>
        <p:spPr bwMode="auto">
          <a:xfrm>
            <a:off x="7620000" y="933450"/>
            <a:ext cx="1343025" cy="66675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632839" name="Rectangle 7">
            <a:hlinkClick r:id="rId5"/>
          </p:cNvPr>
          <p:cNvSpPr>
            <a:spLocks noChangeArrowheads="1"/>
          </p:cNvSpPr>
          <p:nvPr/>
        </p:nvSpPr>
        <p:spPr bwMode="auto">
          <a:xfrm>
            <a:off x="3019425" y="1000125"/>
            <a:ext cx="2943225" cy="400050"/>
          </a:xfrm>
          <a:prstGeom prst="rect">
            <a:avLst/>
          </a:prstGeom>
          <a:noFill/>
          <a:ln w="9525">
            <a:noFill/>
            <a:miter lim="800000"/>
            <a:headEnd/>
            <a:tailEnd/>
          </a:ln>
          <a:effectLst/>
        </p:spPr>
        <p:txBody>
          <a:bodyPr wrap="none" anchor="ctr"/>
          <a:lstStyle/>
          <a:p>
            <a:endParaRPr lang="en-US"/>
          </a:p>
        </p:txBody>
      </p:sp>
      <p:sp>
        <p:nvSpPr>
          <p:cNvPr id="632840" name="Text Box 8"/>
          <p:cNvSpPr txBox="1">
            <a:spLocks noChangeArrowheads="1"/>
          </p:cNvSpPr>
          <p:nvPr/>
        </p:nvSpPr>
        <p:spPr bwMode="auto">
          <a:xfrm>
            <a:off x="3508375" y="6597650"/>
            <a:ext cx="2112963" cy="396875"/>
          </a:xfrm>
          <a:prstGeom prst="rect">
            <a:avLst/>
          </a:prstGeom>
          <a:noFill/>
          <a:ln w="9525">
            <a:noFill/>
            <a:miter lim="800000"/>
            <a:headEnd/>
            <a:tailEnd/>
          </a:ln>
          <a:effectLst/>
        </p:spPr>
        <p:txBody>
          <a:bodyPr wrap="none">
            <a:spAutoFit/>
          </a:bodyPr>
          <a:lstStyle/>
          <a:p>
            <a:r>
              <a:rPr lang="en-US" sz="1000">
                <a:solidFill>
                  <a:schemeClr val="bg1"/>
                </a:solidFill>
              </a:rPr>
              <a:t>Buy this as a </a:t>
            </a:r>
            <a:r>
              <a:rPr lang="en-US" sz="1000">
                <a:solidFill>
                  <a:schemeClr val="bg1"/>
                </a:solidFill>
                <a:hlinkClick r:id="rId6"/>
              </a:rPr>
              <a:t>periodic table poster</a:t>
            </a:r>
            <a:r>
              <a:rPr lang="en-US" sz="1000">
                <a:solidFill>
                  <a:schemeClr val="bg1"/>
                </a:solidFill>
              </a:rPr>
              <a:t>!</a:t>
            </a:r>
            <a:br>
              <a:rPr lang="en-US" sz="1000">
                <a:solidFill>
                  <a:schemeClr val="bg1"/>
                </a:solidFill>
              </a:rPr>
            </a:br>
            <a:endParaRPr lang="en-US" sz="1000">
              <a:solidFill>
                <a:schemeClr val="bg1"/>
              </a:solidFill>
            </a:endParaRPr>
          </a:p>
        </p:txBody>
      </p:sp>
      <p:sp>
        <p:nvSpPr>
          <p:cNvPr id="632841" name="Rectangle 9"/>
          <p:cNvSpPr>
            <a:spLocks noChangeArrowheads="1"/>
          </p:cNvSpPr>
          <p:nvPr/>
        </p:nvSpPr>
        <p:spPr bwMode="auto">
          <a:xfrm>
            <a:off x="2724150" y="1438275"/>
            <a:ext cx="3476625" cy="161925"/>
          </a:xfrm>
          <a:prstGeom prst="rect">
            <a:avLst/>
          </a:prstGeom>
          <a:solidFill>
            <a:schemeClr val="tx1"/>
          </a:solidFill>
          <a:ln w="9525">
            <a:solidFill>
              <a:schemeClr val="tx1"/>
            </a:solidFill>
            <a:miter lim="800000"/>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07526" name="Rectangle 6"/>
          <p:cNvSpPr>
            <a:spLocks noChangeArrowheads="1"/>
          </p:cNvSpPr>
          <p:nvPr/>
        </p:nvSpPr>
        <p:spPr bwMode="auto">
          <a:xfrm>
            <a:off x="1520825" y="2109788"/>
            <a:ext cx="6172200" cy="4062412"/>
          </a:xfrm>
          <a:prstGeom prst="rect">
            <a:avLst/>
          </a:prstGeom>
          <a:solidFill>
            <a:schemeClr val="bg1"/>
          </a:solidFill>
          <a:ln w="9525">
            <a:noFill/>
            <a:miter lim="800000"/>
            <a:headEnd/>
            <a:tailEnd/>
          </a:ln>
          <a:effectLst/>
        </p:spPr>
        <p:txBody>
          <a:bodyPr wrap="none" anchor="ctr"/>
          <a:lstStyle/>
          <a:p>
            <a:endParaRPr lang="en-US"/>
          </a:p>
        </p:txBody>
      </p:sp>
      <p:sp>
        <p:nvSpPr>
          <p:cNvPr id="107522" name="Rectangle 2"/>
          <p:cNvSpPr>
            <a:spLocks noGrp="1" noChangeArrowheads="1"/>
          </p:cNvSpPr>
          <p:nvPr>
            <p:ph type="title"/>
          </p:nvPr>
        </p:nvSpPr>
        <p:spPr/>
        <p:txBody>
          <a:bodyPr/>
          <a:lstStyle/>
          <a:p>
            <a:r>
              <a:rPr lang="en-US">
                <a:solidFill>
                  <a:schemeClr val="bg1"/>
                </a:solidFill>
              </a:rPr>
              <a:t>How to Organize Elements… Periodic Table Designs</a:t>
            </a:r>
          </a:p>
        </p:txBody>
      </p:sp>
      <p:pic>
        <p:nvPicPr>
          <p:cNvPr id="107524" name="Picture 4" descr="pyramidal periodic table"/>
          <p:cNvPicPr>
            <a:picLocks noChangeAspect="1" noChangeArrowheads="1"/>
          </p:cNvPicPr>
          <p:nvPr/>
        </p:nvPicPr>
        <p:blipFill>
          <a:blip r:embed="rId3" cstate="print"/>
          <a:srcRect l="1697" t="8434" r="2573" b="4764"/>
          <a:stretch>
            <a:fillRect/>
          </a:stretch>
        </p:blipFill>
        <p:spPr bwMode="auto">
          <a:xfrm>
            <a:off x="1628775" y="2438400"/>
            <a:ext cx="5908675" cy="3529013"/>
          </a:xfrm>
          <a:prstGeom prst="rect">
            <a:avLst/>
          </a:prstGeom>
          <a:noFill/>
        </p:spPr>
      </p:pic>
      <p:sp>
        <p:nvSpPr>
          <p:cNvPr id="107525"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p:txBody>
          <a:bodyPr/>
          <a:lstStyle/>
          <a:p>
            <a:r>
              <a:rPr lang="en-US"/>
              <a:t>Oxidation State of Elements</a:t>
            </a:r>
          </a:p>
        </p:txBody>
      </p:sp>
      <p:pic>
        <p:nvPicPr>
          <p:cNvPr id="27652" name="Picture 4" descr="periodic table"/>
          <p:cNvPicPr>
            <a:picLocks noChangeAspect="1" noChangeArrowheads="1"/>
          </p:cNvPicPr>
          <p:nvPr/>
        </p:nvPicPr>
        <p:blipFill>
          <a:blip r:embed="rId3" cstate="print">
            <a:clrChange>
              <a:clrFrom>
                <a:srgbClr val="E9ECF3"/>
              </a:clrFrom>
              <a:clrTo>
                <a:srgbClr val="E9ECF3">
                  <a:alpha val="0"/>
                </a:srgbClr>
              </a:clrTo>
            </a:clrChange>
            <a:lum bright="2000" contrast="12000"/>
          </a:blip>
          <a:srcRect l="2260" t="3998" r="2260" b="9087"/>
          <a:stretch>
            <a:fillRect/>
          </a:stretch>
        </p:blipFill>
        <p:spPr bwMode="auto">
          <a:xfrm>
            <a:off x="498475" y="2654300"/>
            <a:ext cx="8183563" cy="3036888"/>
          </a:xfrm>
          <a:prstGeom prst="rect">
            <a:avLst/>
          </a:prstGeom>
          <a:noFill/>
        </p:spPr>
      </p:pic>
      <p:sp>
        <p:nvSpPr>
          <p:cNvPr id="27653"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p:txBody>
          <a:bodyPr/>
          <a:lstStyle/>
          <a:p>
            <a:r>
              <a:rPr lang="en-US"/>
              <a:t>Various Ions</a:t>
            </a:r>
          </a:p>
        </p:txBody>
      </p:sp>
      <p:pic>
        <p:nvPicPr>
          <p:cNvPr id="55299" name="Picture 3" descr="periodic table"/>
          <p:cNvPicPr>
            <a:picLocks noChangeAspect="1" noChangeArrowheads="1"/>
          </p:cNvPicPr>
          <p:nvPr/>
        </p:nvPicPr>
        <p:blipFill>
          <a:blip r:embed="rId3" cstate="print"/>
          <a:srcRect/>
          <a:stretch>
            <a:fillRect/>
          </a:stretch>
        </p:blipFill>
        <p:spPr bwMode="auto">
          <a:xfrm>
            <a:off x="381000" y="1866900"/>
            <a:ext cx="8382000" cy="3924300"/>
          </a:xfrm>
          <a:prstGeom prst="rect">
            <a:avLst/>
          </a:prstGeom>
          <a:noFill/>
        </p:spPr>
      </p:pic>
      <p:sp>
        <p:nvSpPr>
          <p:cNvPr id="55300"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Rectangle 3"/>
          <p:cNvSpPr>
            <a:spLocks noChangeArrowheads="1"/>
          </p:cNvSpPr>
          <p:nvPr/>
        </p:nvSpPr>
        <p:spPr bwMode="auto">
          <a:xfrm>
            <a:off x="609600" y="457200"/>
            <a:ext cx="7772400" cy="1143000"/>
          </a:xfrm>
          <a:prstGeom prst="rect">
            <a:avLst/>
          </a:prstGeom>
          <a:noFill/>
          <a:ln w="9525">
            <a:noFill/>
            <a:miter lim="800000"/>
            <a:headEnd/>
            <a:tailEnd/>
          </a:ln>
          <a:effectLst/>
        </p:spPr>
        <p:txBody>
          <a:bodyPr anchor="ctr"/>
          <a:lstStyle/>
          <a:p>
            <a:pPr algn="ctr"/>
            <a:r>
              <a:rPr lang="en-US" sz="3600">
                <a:solidFill>
                  <a:schemeClr val="tx2"/>
                </a:solidFill>
              </a:rPr>
              <a:t>Oxidation States of Elements</a:t>
            </a:r>
          </a:p>
        </p:txBody>
      </p:sp>
      <p:sp>
        <p:nvSpPr>
          <p:cNvPr id="88069" name="Rectangle 5"/>
          <p:cNvSpPr>
            <a:spLocks noChangeArrowheads="1"/>
          </p:cNvSpPr>
          <p:nvPr/>
        </p:nvSpPr>
        <p:spPr bwMode="auto">
          <a:xfrm>
            <a:off x="2209800" y="3505200"/>
            <a:ext cx="3048000" cy="1828800"/>
          </a:xfrm>
          <a:prstGeom prst="rect">
            <a:avLst/>
          </a:prstGeom>
          <a:solidFill>
            <a:srgbClr val="CCFFFF">
              <a:alpha val="50000"/>
            </a:srgbClr>
          </a:solidFill>
          <a:ln w="9525">
            <a:solidFill>
              <a:srgbClr val="CCFFFF"/>
            </a:solidFill>
            <a:miter lim="800000"/>
            <a:headEnd/>
            <a:tailEnd/>
          </a:ln>
          <a:effectLst/>
        </p:spPr>
        <p:txBody>
          <a:bodyPr wrap="none" anchor="ctr"/>
          <a:lstStyle/>
          <a:p>
            <a:endParaRPr lang="en-US"/>
          </a:p>
        </p:txBody>
      </p:sp>
      <p:sp>
        <p:nvSpPr>
          <p:cNvPr id="88070" name="Rectangle 6"/>
          <p:cNvSpPr>
            <a:spLocks noChangeArrowheads="1"/>
          </p:cNvSpPr>
          <p:nvPr/>
        </p:nvSpPr>
        <p:spPr bwMode="auto">
          <a:xfrm>
            <a:off x="5257800" y="2667000"/>
            <a:ext cx="1219200" cy="2209800"/>
          </a:xfrm>
          <a:prstGeom prst="rect">
            <a:avLst/>
          </a:prstGeom>
          <a:solidFill>
            <a:srgbClr val="C0C0C0">
              <a:alpha val="50000"/>
            </a:srgbClr>
          </a:solidFill>
          <a:ln w="9525">
            <a:solidFill>
              <a:schemeClr val="folHlink"/>
            </a:solidFill>
            <a:miter lim="800000"/>
            <a:headEnd/>
            <a:tailEnd/>
          </a:ln>
          <a:effectLst/>
        </p:spPr>
        <p:txBody>
          <a:bodyPr wrap="none" anchor="ctr"/>
          <a:lstStyle/>
          <a:p>
            <a:endParaRPr lang="en-US"/>
          </a:p>
        </p:txBody>
      </p:sp>
      <p:sp>
        <p:nvSpPr>
          <p:cNvPr id="88071" name="Rectangle 7"/>
          <p:cNvSpPr>
            <a:spLocks noChangeArrowheads="1"/>
          </p:cNvSpPr>
          <p:nvPr/>
        </p:nvSpPr>
        <p:spPr bwMode="auto">
          <a:xfrm>
            <a:off x="6781800" y="2209800"/>
            <a:ext cx="304800" cy="4572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073" name="Line 9"/>
          <p:cNvSpPr>
            <a:spLocks noChangeShapeType="1"/>
          </p:cNvSpPr>
          <p:nvPr/>
        </p:nvSpPr>
        <p:spPr bwMode="auto">
          <a:xfrm>
            <a:off x="1905000" y="2209800"/>
            <a:ext cx="0" cy="3124200"/>
          </a:xfrm>
          <a:prstGeom prst="line">
            <a:avLst/>
          </a:prstGeom>
          <a:noFill/>
          <a:ln w="9525">
            <a:solidFill>
              <a:srgbClr val="FF99FF"/>
            </a:solidFill>
            <a:round/>
            <a:headEnd/>
            <a:tailEnd/>
          </a:ln>
          <a:effectLst/>
        </p:spPr>
        <p:txBody>
          <a:bodyPr/>
          <a:lstStyle/>
          <a:p>
            <a:endParaRPr lang="en-US"/>
          </a:p>
        </p:txBody>
      </p:sp>
      <p:sp>
        <p:nvSpPr>
          <p:cNvPr id="88074" name="Line 10"/>
          <p:cNvSpPr>
            <a:spLocks noChangeShapeType="1"/>
          </p:cNvSpPr>
          <p:nvPr/>
        </p:nvSpPr>
        <p:spPr bwMode="auto">
          <a:xfrm>
            <a:off x="1600200" y="2590800"/>
            <a:ext cx="609600" cy="0"/>
          </a:xfrm>
          <a:prstGeom prst="line">
            <a:avLst/>
          </a:prstGeom>
          <a:noFill/>
          <a:ln w="9525">
            <a:solidFill>
              <a:srgbClr val="FF99FF"/>
            </a:solidFill>
            <a:round/>
            <a:headEnd/>
            <a:tailEnd/>
          </a:ln>
          <a:effectLst/>
        </p:spPr>
        <p:txBody>
          <a:bodyPr/>
          <a:lstStyle/>
          <a:p>
            <a:endParaRPr lang="en-US"/>
          </a:p>
        </p:txBody>
      </p:sp>
      <p:sp>
        <p:nvSpPr>
          <p:cNvPr id="88075" name="Line 11"/>
          <p:cNvSpPr>
            <a:spLocks noChangeShapeType="1"/>
          </p:cNvSpPr>
          <p:nvPr/>
        </p:nvSpPr>
        <p:spPr bwMode="auto">
          <a:xfrm>
            <a:off x="1600200" y="3048000"/>
            <a:ext cx="609600" cy="0"/>
          </a:xfrm>
          <a:prstGeom prst="line">
            <a:avLst/>
          </a:prstGeom>
          <a:noFill/>
          <a:ln w="9525">
            <a:solidFill>
              <a:srgbClr val="FF99FF"/>
            </a:solidFill>
            <a:round/>
            <a:headEnd/>
            <a:tailEnd/>
          </a:ln>
          <a:effectLst/>
        </p:spPr>
        <p:txBody>
          <a:bodyPr/>
          <a:lstStyle/>
          <a:p>
            <a:endParaRPr lang="en-US"/>
          </a:p>
        </p:txBody>
      </p:sp>
      <p:sp>
        <p:nvSpPr>
          <p:cNvPr id="88076" name="Line 12"/>
          <p:cNvSpPr>
            <a:spLocks noChangeShapeType="1"/>
          </p:cNvSpPr>
          <p:nvPr/>
        </p:nvSpPr>
        <p:spPr bwMode="auto">
          <a:xfrm>
            <a:off x="1600200" y="3505200"/>
            <a:ext cx="685800" cy="0"/>
          </a:xfrm>
          <a:prstGeom prst="line">
            <a:avLst/>
          </a:prstGeom>
          <a:noFill/>
          <a:ln w="9525">
            <a:solidFill>
              <a:srgbClr val="FF99FF"/>
            </a:solidFill>
            <a:round/>
            <a:headEnd/>
            <a:tailEnd/>
          </a:ln>
          <a:effectLst/>
        </p:spPr>
        <p:txBody>
          <a:bodyPr/>
          <a:lstStyle/>
          <a:p>
            <a:endParaRPr lang="en-US"/>
          </a:p>
        </p:txBody>
      </p:sp>
      <p:sp>
        <p:nvSpPr>
          <p:cNvPr id="88077" name="Line 13"/>
          <p:cNvSpPr>
            <a:spLocks noChangeShapeType="1"/>
          </p:cNvSpPr>
          <p:nvPr/>
        </p:nvSpPr>
        <p:spPr bwMode="auto">
          <a:xfrm>
            <a:off x="1600200" y="3962400"/>
            <a:ext cx="685800" cy="0"/>
          </a:xfrm>
          <a:prstGeom prst="line">
            <a:avLst/>
          </a:prstGeom>
          <a:noFill/>
          <a:ln w="9525">
            <a:solidFill>
              <a:srgbClr val="FF99FF"/>
            </a:solidFill>
            <a:round/>
            <a:headEnd/>
            <a:tailEnd/>
          </a:ln>
          <a:effectLst/>
        </p:spPr>
        <p:txBody>
          <a:bodyPr/>
          <a:lstStyle/>
          <a:p>
            <a:endParaRPr lang="en-US"/>
          </a:p>
        </p:txBody>
      </p:sp>
      <p:sp>
        <p:nvSpPr>
          <p:cNvPr id="88078" name="Line 14"/>
          <p:cNvSpPr>
            <a:spLocks noChangeShapeType="1"/>
          </p:cNvSpPr>
          <p:nvPr/>
        </p:nvSpPr>
        <p:spPr bwMode="auto">
          <a:xfrm>
            <a:off x="1600200" y="4419600"/>
            <a:ext cx="685800" cy="0"/>
          </a:xfrm>
          <a:prstGeom prst="line">
            <a:avLst/>
          </a:prstGeom>
          <a:noFill/>
          <a:ln w="9525">
            <a:solidFill>
              <a:srgbClr val="FF99FF"/>
            </a:solidFill>
            <a:round/>
            <a:headEnd/>
            <a:tailEnd/>
          </a:ln>
          <a:effectLst/>
        </p:spPr>
        <p:txBody>
          <a:bodyPr/>
          <a:lstStyle/>
          <a:p>
            <a:endParaRPr lang="en-US"/>
          </a:p>
        </p:txBody>
      </p:sp>
      <p:sp>
        <p:nvSpPr>
          <p:cNvPr id="88079" name="Line 15"/>
          <p:cNvSpPr>
            <a:spLocks noChangeShapeType="1"/>
          </p:cNvSpPr>
          <p:nvPr/>
        </p:nvSpPr>
        <p:spPr bwMode="auto">
          <a:xfrm>
            <a:off x="1600200" y="4876800"/>
            <a:ext cx="685800" cy="0"/>
          </a:xfrm>
          <a:prstGeom prst="line">
            <a:avLst/>
          </a:prstGeom>
          <a:noFill/>
          <a:ln w="9525">
            <a:solidFill>
              <a:srgbClr val="FF99FF"/>
            </a:solidFill>
            <a:round/>
            <a:headEnd/>
            <a:tailEnd/>
          </a:ln>
          <a:effectLst/>
        </p:spPr>
        <p:txBody>
          <a:bodyPr/>
          <a:lstStyle/>
          <a:p>
            <a:endParaRPr lang="en-US"/>
          </a:p>
        </p:txBody>
      </p:sp>
      <p:sp>
        <p:nvSpPr>
          <p:cNvPr id="88087" name="Line 23"/>
          <p:cNvSpPr>
            <a:spLocks noChangeShapeType="1"/>
          </p:cNvSpPr>
          <p:nvPr/>
        </p:nvSpPr>
        <p:spPr bwMode="auto">
          <a:xfrm>
            <a:off x="2514600" y="3505200"/>
            <a:ext cx="0" cy="1828800"/>
          </a:xfrm>
          <a:prstGeom prst="line">
            <a:avLst/>
          </a:prstGeom>
          <a:noFill/>
          <a:ln w="9525">
            <a:solidFill>
              <a:srgbClr val="BFBFEF"/>
            </a:solidFill>
            <a:round/>
            <a:headEnd/>
            <a:tailEnd/>
          </a:ln>
          <a:effectLst/>
        </p:spPr>
        <p:txBody>
          <a:bodyPr/>
          <a:lstStyle/>
          <a:p>
            <a:endParaRPr lang="en-US"/>
          </a:p>
        </p:txBody>
      </p:sp>
      <p:sp>
        <p:nvSpPr>
          <p:cNvPr id="88088" name="Line 24"/>
          <p:cNvSpPr>
            <a:spLocks noChangeShapeType="1"/>
          </p:cNvSpPr>
          <p:nvPr/>
        </p:nvSpPr>
        <p:spPr bwMode="auto">
          <a:xfrm>
            <a:off x="2819400" y="3505200"/>
            <a:ext cx="0" cy="1828800"/>
          </a:xfrm>
          <a:prstGeom prst="line">
            <a:avLst/>
          </a:prstGeom>
          <a:noFill/>
          <a:ln w="9525">
            <a:solidFill>
              <a:srgbClr val="BFBFEF"/>
            </a:solidFill>
            <a:round/>
            <a:headEnd/>
            <a:tailEnd/>
          </a:ln>
          <a:effectLst/>
        </p:spPr>
        <p:txBody>
          <a:bodyPr/>
          <a:lstStyle/>
          <a:p>
            <a:endParaRPr lang="en-US"/>
          </a:p>
        </p:txBody>
      </p:sp>
      <p:sp>
        <p:nvSpPr>
          <p:cNvPr id="88089" name="Line 25"/>
          <p:cNvSpPr>
            <a:spLocks noChangeShapeType="1"/>
          </p:cNvSpPr>
          <p:nvPr/>
        </p:nvSpPr>
        <p:spPr bwMode="auto">
          <a:xfrm>
            <a:off x="3124200" y="3505200"/>
            <a:ext cx="0" cy="1828800"/>
          </a:xfrm>
          <a:prstGeom prst="line">
            <a:avLst/>
          </a:prstGeom>
          <a:noFill/>
          <a:ln w="9525">
            <a:solidFill>
              <a:srgbClr val="BFBFEF"/>
            </a:solidFill>
            <a:round/>
            <a:headEnd/>
            <a:tailEnd/>
          </a:ln>
          <a:effectLst/>
        </p:spPr>
        <p:txBody>
          <a:bodyPr/>
          <a:lstStyle/>
          <a:p>
            <a:endParaRPr lang="en-US"/>
          </a:p>
        </p:txBody>
      </p:sp>
      <p:sp>
        <p:nvSpPr>
          <p:cNvPr id="88091" name="Line 27"/>
          <p:cNvSpPr>
            <a:spLocks noChangeShapeType="1"/>
          </p:cNvSpPr>
          <p:nvPr/>
        </p:nvSpPr>
        <p:spPr bwMode="auto">
          <a:xfrm>
            <a:off x="3429000" y="3505200"/>
            <a:ext cx="0" cy="1828800"/>
          </a:xfrm>
          <a:prstGeom prst="line">
            <a:avLst/>
          </a:prstGeom>
          <a:noFill/>
          <a:ln w="9525">
            <a:solidFill>
              <a:srgbClr val="BFBFEF"/>
            </a:solidFill>
            <a:round/>
            <a:headEnd/>
            <a:tailEnd/>
          </a:ln>
          <a:effectLst/>
        </p:spPr>
        <p:txBody>
          <a:bodyPr/>
          <a:lstStyle/>
          <a:p>
            <a:endParaRPr lang="en-US"/>
          </a:p>
        </p:txBody>
      </p:sp>
      <p:sp>
        <p:nvSpPr>
          <p:cNvPr id="88092" name="Line 28"/>
          <p:cNvSpPr>
            <a:spLocks noChangeShapeType="1"/>
          </p:cNvSpPr>
          <p:nvPr/>
        </p:nvSpPr>
        <p:spPr bwMode="auto">
          <a:xfrm>
            <a:off x="3733800" y="3505200"/>
            <a:ext cx="0" cy="1828800"/>
          </a:xfrm>
          <a:prstGeom prst="line">
            <a:avLst/>
          </a:prstGeom>
          <a:noFill/>
          <a:ln w="9525">
            <a:solidFill>
              <a:srgbClr val="BFBFEF"/>
            </a:solidFill>
            <a:round/>
            <a:headEnd/>
            <a:tailEnd/>
          </a:ln>
          <a:effectLst/>
        </p:spPr>
        <p:txBody>
          <a:bodyPr/>
          <a:lstStyle/>
          <a:p>
            <a:endParaRPr lang="en-US"/>
          </a:p>
        </p:txBody>
      </p:sp>
      <p:sp>
        <p:nvSpPr>
          <p:cNvPr id="88093" name="Line 29"/>
          <p:cNvSpPr>
            <a:spLocks noChangeShapeType="1"/>
          </p:cNvSpPr>
          <p:nvPr/>
        </p:nvSpPr>
        <p:spPr bwMode="auto">
          <a:xfrm>
            <a:off x="4038600" y="3505200"/>
            <a:ext cx="0" cy="1828800"/>
          </a:xfrm>
          <a:prstGeom prst="line">
            <a:avLst/>
          </a:prstGeom>
          <a:noFill/>
          <a:ln w="9525">
            <a:solidFill>
              <a:srgbClr val="BFBFEF"/>
            </a:solidFill>
            <a:round/>
            <a:headEnd/>
            <a:tailEnd/>
          </a:ln>
          <a:effectLst/>
        </p:spPr>
        <p:txBody>
          <a:bodyPr/>
          <a:lstStyle/>
          <a:p>
            <a:endParaRPr lang="en-US"/>
          </a:p>
        </p:txBody>
      </p:sp>
      <p:sp>
        <p:nvSpPr>
          <p:cNvPr id="88094" name="Line 30"/>
          <p:cNvSpPr>
            <a:spLocks noChangeShapeType="1"/>
          </p:cNvSpPr>
          <p:nvPr/>
        </p:nvSpPr>
        <p:spPr bwMode="auto">
          <a:xfrm>
            <a:off x="4343400" y="3505200"/>
            <a:ext cx="0" cy="1828800"/>
          </a:xfrm>
          <a:prstGeom prst="line">
            <a:avLst/>
          </a:prstGeom>
          <a:noFill/>
          <a:ln w="9525">
            <a:solidFill>
              <a:srgbClr val="BFBFEF"/>
            </a:solidFill>
            <a:round/>
            <a:headEnd/>
            <a:tailEnd/>
          </a:ln>
          <a:effectLst/>
        </p:spPr>
        <p:txBody>
          <a:bodyPr/>
          <a:lstStyle/>
          <a:p>
            <a:endParaRPr lang="en-US"/>
          </a:p>
        </p:txBody>
      </p:sp>
      <p:sp>
        <p:nvSpPr>
          <p:cNvPr id="88095" name="Line 31"/>
          <p:cNvSpPr>
            <a:spLocks noChangeShapeType="1"/>
          </p:cNvSpPr>
          <p:nvPr/>
        </p:nvSpPr>
        <p:spPr bwMode="auto">
          <a:xfrm>
            <a:off x="4648200" y="3505200"/>
            <a:ext cx="0" cy="1828800"/>
          </a:xfrm>
          <a:prstGeom prst="line">
            <a:avLst/>
          </a:prstGeom>
          <a:noFill/>
          <a:ln w="9525">
            <a:solidFill>
              <a:srgbClr val="BFBFEF"/>
            </a:solidFill>
            <a:round/>
            <a:headEnd/>
            <a:tailEnd/>
          </a:ln>
          <a:effectLst/>
        </p:spPr>
        <p:txBody>
          <a:bodyPr/>
          <a:lstStyle/>
          <a:p>
            <a:endParaRPr lang="en-US"/>
          </a:p>
        </p:txBody>
      </p:sp>
      <p:sp>
        <p:nvSpPr>
          <p:cNvPr id="88096" name="Line 32"/>
          <p:cNvSpPr>
            <a:spLocks noChangeShapeType="1"/>
          </p:cNvSpPr>
          <p:nvPr/>
        </p:nvSpPr>
        <p:spPr bwMode="auto">
          <a:xfrm>
            <a:off x="4953000" y="3505200"/>
            <a:ext cx="0" cy="1828800"/>
          </a:xfrm>
          <a:prstGeom prst="line">
            <a:avLst/>
          </a:prstGeom>
          <a:noFill/>
          <a:ln w="9525">
            <a:solidFill>
              <a:srgbClr val="BFBFEF"/>
            </a:solidFill>
            <a:round/>
            <a:headEnd/>
            <a:tailEnd/>
          </a:ln>
          <a:effectLst/>
        </p:spPr>
        <p:txBody>
          <a:bodyPr/>
          <a:lstStyle/>
          <a:p>
            <a:endParaRPr lang="en-US"/>
          </a:p>
        </p:txBody>
      </p:sp>
      <p:sp>
        <p:nvSpPr>
          <p:cNvPr id="88097" name="Line 33"/>
          <p:cNvSpPr>
            <a:spLocks noChangeShapeType="1"/>
          </p:cNvSpPr>
          <p:nvPr/>
        </p:nvSpPr>
        <p:spPr bwMode="auto">
          <a:xfrm>
            <a:off x="2209800" y="3962400"/>
            <a:ext cx="3048000" cy="0"/>
          </a:xfrm>
          <a:prstGeom prst="line">
            <a:avLst/>
          </a:prstGeom>
          <a:noFill/>
          <a:ln w="9525">
            <a:solidFill>
              <a:srgbClr val="BFBFEF"/>
            </a:solidFill>
            <a:round/>
            <a:headEnd/>
            <a:tailEnd/>
          </a:ln>
          <a:effectLst/>
        </p:spPr>
        <p:txBody>
          <a:bodyPr/>
          <a:lstStyle/>
          <a:p>
            <a:endParaRPr lang="en-US"/>
          </a:p>
        </p:txBody>
      </p:sp>
      <p:sp>
        <p:nvSpPr>
          <p:cNvPr id="88098" name="Line 34"/>
          <p:cNvSpPr>
            <a:spLocks noChangeShapeType="1"/>
          </p:cNvSpPr>
          <p:nvPr/>
        </p:nvSpPr>
        <p:spPr bwMode="auto">
          <a:xfrm>
            <a:off x="2209800" y="4419600"/>
            <a:ext cx="3048000" cy="0"/>
          </a:xfrm>
          <a:prstGeom prst="line">
            <a:avLst/>
          </a:prstGeom>
          <a:noFill/>
          <a:ln w="9525">
            <a:solidFill>
              <a:srgbClr val="BFBFEF"/>
            </a:solidFill>
            <a:round/>
            <a:headEnd/>
            <a:tailEnd/>
          </a:ln>
          <a:effectLst/>
        </p:spPr>
        <p:txBody>
          <a:bodyPr/>
          <a:lstStyle/>
          <a:p>
            <a:endParaRPr lang="en-US"/>
          </a:p>
        </p:txBody>
      </p:sp>
      <p:sp>
        <p:nvSpPr>
          <p:cNvPr id="88099" name="Line 35"/>
          <p:cNvSpPr>
            <a:spLocks noChangeShapeType="1"/>
          </p:cNvSpPr>
          <p:nvPr/>
        </p:nvSpPr>
        <p:spPr bwMode="auto">
          <a:xfrm>
            <a:off x="2209800" y="4876800"/>
            <a:ext cx="3048000" cy="0"/>
          </a:xfrm>
          <a:prstGeom prst="line">
            <a:avLst/>
          </a:prstGeom>
          <a:noFill/>
          <a:ln w="9525">
            <a:solidFill>
              <a:srgbClr val="BFBFEF"/>
            </a:solidFill>
            <a:round/>
            <a:headEnd/>
            <a:tailEnd/>
          </a:ln>
          <a:effectLst/>
        </p:spPr>
        <p:txBody>
          <a:bodyPr/>
          <a:lstStyle/>
          <a:p>
            <a:endParaRPr lang="en-US"/>
          </a:p>
        </p:txBody>
      </p:sp>
      <p:sp>
        <p:nvSpPr>
          <p:cNvPr id="88100" name="Line 36"/>
          <p:cNvSpPr>
            <a:spLocks noChangeShapeType="1"/>
          </p:cNvSpPr>
          <p:nvPr/>
        </p:nvSpPr>
        <p:spPr bwMode="auto">
          <a:xfrm>
            <a:off x="5562600" y="2667000"/>
            <a:ext cx="0" cy="2209800"/>
          </a:xfrm>
          <a:prstGeom prst="line">
            <a:avLst/>
          </a:prstGeom>
          <a:noFill/>
          <a:ln w="9525">
            <a:solidFill>
              <a:schemeClr val="bg2"/>
            </a:solidFill>
            <a:round/>
            <a:headEnd/>
            <a:tailEnd/>
          </a:ln>
          <a:effectLst/>
        </p:spPr>
        <p:txBody>
          <a:bodyPr/>
          <a:lstStyle/>
          <a:p>
            <a:endParaRPr lang="en-US"/>
          </a:p>
        </p:txBody>
      </p:sp>
      <p:sp>
        <p:nvSpPr>
          <p:cNvPr id="88101" name="Line 37"/>
          <p:cNvSpPr>
            <a:spLocks noChangeShapeType="1"/>
          </p:cNvSpPr>
          <p:nvPr/>
        </p:nvSpPr>
        <p:spPr bwMode="auto">
          <a:xfrm>
            <a:off x="5257800" y="3048000"/>
            <a:ext cx="1828800" cy="0"/>
          </a:xfrm>
          <a:prstGeom prst="line">
            <a:avLst/>
          </a:prstGeom>
          <a:noFill/>
          <a:ln w="9525">
            <a:solidFill>
              <a:schemeClr val="bg2"/>
            </a:solidFill>
            <a:round/>
            <a:headEnd/>
            <a:tailEnd/>
          </a:ln>
          <a:effectLst/>
        </p:spPr>
        <p:txBody>
          <a:bodyPr/>
          <a:lstStyle/>
          <a:p>
            <a:endParaRPr lang="en-US"/>
          </a:p>
        </p:txBody>
      </p:sp>
      <p:sp>
        <p:nvSpPr>
          <p:cNvPr id="88102" name="Line 38"/>
          <p:cNvSpPr>
            <a:spLocks noChangeShapeType="1"/>
          </p:cNvSpPr>
          <p:nvPr/>
        </p:nvSpPr>
        <p:spPr bwMode="auto">
          <a:xfrm>
            <a:off x="5257800" y="3505200"/>
            <a:ext cx="1828800" cy="0"/>
          </a:xfrm>
          <a:prstGeom prst="line">
            <a:avLst/>
          </a:prstGeom>
          <a:noFill/>
          <a:ln w="9525">
            <a:solidFill>
              <a:schemeClr val="bg2"/>
            </a:solidFill>
            <a:round/>
            <a:headEnd/>
            <a:tailEnd/>
          </a:ln>
          <a:effectLst/>
        </p:spPr>
        <p:txBody>
          <a:bodyPr/>
          <a:lstStyle/>
          <a:p>
            <a:endParaRPr lang="en-US"/>
          </a:p>
        </p:txBody>
      </p:sp>
      <p:sp>
        <p:nvSpPr>
          <p:cNvPr id="88103" name="Line 39"/>
          <p:cNvSpPr>
            <a:spLocks noChangeShapeType="1"/>
          </p:cNvSpPr>
          <p:nvPr/>
        </p:nvSpPr>
        <p:spPr bwMode="auto">
          <a:xfrm>
            <a:off x="5257800" y="3962400"/>
            <a:ext cx="1828800" cy="0"/>
          </a:xfrm>
          <a:prstGeom prst="line">
            <a:avLst/>
          </a:prstGeom>
          <a:noFill/>
          <a:ln w="9525">
            <a:solidFill>
              <a:schemeClr val="bg2"/>
            </a:solidFill>
            <a:round/>
            <a:headEnd/>
            <a:tailEnd/>
          </a:ln>
          <a:effectLst/>
        </p:spPr>
        <p:txBody>
          <a:bodyPr/>
          <a:lstStyle/>
          <a:p>
            <a:endParaRPr lang="en-US"/>
          </a:p>
        </p:txBody>
      </p:sp>
      <p:sp>
        <p:nvSpPr>
          <p:cNvPr id="88104" name="Line 40"/>
          <p:cNvSpPr>
            <a:spLocks noChangeShapeType="1"/>
          </p:cNvSpPr>
          <p:nvPr/>
        </p:nvSpPr>
        <p:spPr bwMode="auto">
          <a:xfrm>
            <a:off x="5257800" y="4419600"/>
            <a:ext cx="1828800" cy="0"/>
          </a:xfrm>
          <a:prstGeom prst="line">
            <a:avLst/>
          </a:prstGeom>
          <a:noFill/>
          <a:ln w="9525">
            <a:solidFill>
              <a:schemeClr val="bg2"/>
            </a:solidFill>
            <a:round/>
            <a:headEnd/>
            <a:tailEnd/>
          </a:ln>
          <a:effectLst/>
        </p:spPr>
        <p:txBody>
          <a:bodyPr/>
          <a:lstStyle/>
          <a:p>
            <a:endParaRPr lang="en-US"/>
          </a:p>
        </p:txBody>
      </p:sp>
      <p:sp>
        <p:nvSpPr>
          <p:cNvPr id="88131" name="Text Box 67"/>
          <p:cNvSpPr txBox="1">
            <a:spLocks noChangeArrowheads="1"/>
          </p:cNvSpPr>
          <p:nvPr/>
        </p:nvSpPr>
        <p:spPr bwMode="auto">
          <a:xfrm>
            <a:off x="1524000" y="1828800"/>
            <a:ext cx="282575" cy="304800"/>
          </a:xfrm>
          <a:prstGeom prst="rect">
            <a:avLst/>
          </a:prstGeom>
          <a:noFill/>
          <a:ln w="9525">
            <a:noFill/>
            <a:miter lim="800000"/>
            <a:headEnd/>
            <a:tailEnd/>
          </a:ln>
          <a:effectLst/>
        </p:spPr>
        <p:txBody>
          <a:bodyPr wrap="none">
            <a:spAutoFit/>
          </a:bodyPr>
          <a:lstStyle/>
          <a:p>
            <a:r>
              <a:rPr lang="en-US" sz="1400"/>
              <a:t>1</a:t>
            </a:r>
          </a:p>
        </p:txBody>
      </p:sp>
      <p:sp>
        <p:nvSpPr>
          <p:cNvPr id="88132" name="Text Box 68"/>
          <p:cNvSpPr txBox="1">
            <a:spLocks noChangeArrowheads="1"/>
          </p:cNvSpPr>
          <p:nvPr/>
        </p:nvSpPr>
        <p:spPr bwMode="auto">
          <a:xfrm>
            <a:off x="5257800" y="2286000"/>
            <a:ext cx="1463675" cy="304800"/>
          </a:xfrm>
          <a:prstGeom prst="rect">
            <a:avLst/>
          </a:prstGeom>
          <a:noFill/>
          <a:ln w="9525">
            <a:noFill/>
            <a:miter lim="800000"/>
            <a:headEnd/>
            <a:tailEnd/>
          </a:ln>
          <a:effectLst/>
        </p:spPr>
        <p:txBody>
          <a:bodyPr wrap="none">
            <a:spAutoFit/>
          </a:bodyPr>
          <a:lstStyle/>
          <a:p>
            <a:r>
              <a:rPr lang="en-US" sz="1400"/>
              <a:t>3    4    5    6    7</a:t>
            </a:r>
          </a:p>
        </p:txBody>
      </p:sp>
      <p:sp>
        <p:nvSpPr>
          <p:cNvPr id="88137" name="Text Box 73"/>
          <p:cNvSpPr txBox="1">
            <a:spLocks noChangeArrowheads="1"/>
          </p:cNvSpPr>
          <p:nvPr/>
        </p:nvSpPr>
        <p:spPr bwMode="auto">
          <a:xfrm>
            <a:off x="3870325" y="1889125"/>
            <a:ext cx="850900" cy="336550"/>
          </a:xfrm>
          <a:prstGeom prst="rect">
            <a:avLst/>
          </a:prstGeom>
          <a:noFill/>
          <a:ln w="9525">
            <a:noFill/>
            <a:miter lim="800000"/>
            <a:headEnd/>
            <a:tailEnd/>
          </a:ln>
          <a:effectLst/>
        </p:spPr>
        <p:txBody>
          <a:bodyPr wrap="none">
            <a:spAutoFit/>
          </a:bodyPr>
          <a:lstStyle/>
          <a:p>
            <a:r>
              <a:rPr lang="en-US" sz="1600"/>
              <a:t>Groups</a:t>
            </a:r>
          </a:p>
        </p:txBody>
      </p:sp>
      <p:sp>
        <p:nvSpPr>
          <p:cNvPr id="88138" name="Text Box 74"/>
          <p:cNvSpPr txBox="1">
            <a:spLocks noChangeArrowheads="1"/>
          </p:cNvSpPr>
          <p:nvPr/>
        </p:nvSpPr>
        <p:spPr bwMode="auto">
          <a:xfrm>
            <a:off x="6781800" y="1828800"/>
            <a:ext cx="282575" cy="304800"/>
          </a:xfrm>
          <a:prstGeom prst="rect">
            <a:avLst/>
          </a:prstGeom>
          <a:noFill/>
          <a:ln w="9525">
            <a:noFill/>
            <a:miter lim="800000"/>
            <a:headEnd/>
            <a:tailEnd/>
          </a:ln>
          <a:effectLst/>
        </p:spPr>
        <p:txBody>
          <a:bodyPr wrap="none">
            <a:spAutoFit/>
          </a:bodyPr>
          <a:lstStyle/>
          <a:p>
            <a:r>
              <a:rPr lang="en-US" sz="1400"/>
              <a:t>8</a:t>
            </a:r>
          </a:p>
        </p:txBody>
      </p:sp>
      <p:sp>
        <p:nvSpPr>
          <p:cNvPr id="88141" name="Rectangle 77"/>
          <p:cNvSpPr>
            <a:spLocks noChangeArrowheads="1"/>
          </p:cNvSpPr>
          <p:nvPr/>
        </p:nvSpPr>
        <p:spPr bwMode="auto">
          <a:xfrm>
            <a:off x="1905000" y="2133600"/>
            <a:ext cx="533400" cy="457200"/>
          </a:xfrm>
          <a:prstGeom prst="rect">
            <a:avLst/>
          </a:prstGeom>
          <a:solidFill>
            <a:schemeClr val="bg1"/>
          </a:solidFill>
          <a:ln w="9525">
            <a:noFill/>
            <a:miter lim="800000"/>
            <a:headEnd/>
            <a:tailEnd/>
          </a:ln>
          <a:effectLst/>
        </p:spPr>
        <p:txBody>
          <a:bodyPr wrap="none" anchor="ctr"/>
          <a:lstStyle/>
          <a:p>
            <a:pPr algn="ctr"/>
            <a:r>
              <a:rPr lang="en-US" sz="1400"/>
              <a:t>2 </a:t>
            </a:r>
          </a:p>
        </p:txBody>
      </p:sp>
      <p:sp>
        <p:nvSpPr>
          <p:cNvPr id="88150" name="Line 86"/>
          <p:cNvSpPr>
            <a:spLocks noChangeShapeType="1"/>
          </p:cNvSpPr>
          <p:nvPr/>
        </p:nvSpPr>
        <p:spPr bwMode="auto">
          <a:xfrm>
            <a:off x="5867400" y="2667000"/>
            <a:ext cx="0" cy="2209800"/>
          </a:xfrm>
          <a:prstGeom prst="line">
            <a:avLst/>
          </a:prstGeom>
          <a:noFill/>
          <a:ln w="9525">
            <a:solidFill>
              <a:schemeClr val="bg2"/>
            </a:solidFill>
            <a:round/>
            <a:headEnd/>
            <a:tailEnd/>
          </a:ln>
          <a:effectLst/>
        </p:spPr>
        <p:txBody>
          <a:bodyPr/>
          <a:lstStyle/>
          <a:p>
            <a:endParaRPr lang="en-US"/>
          </a:p>
        </p:txBody>
      </p:sp>
      <p:sp>
        <p:nvSpPr>
          <p:cNvPr id="88151" name="Line 87"/>
          <p:cNvSpPr>
            <a:spLocks noChangeShapeType="1"/>
          </p:cNvSpPr>
          <p:nvPr/>
        </p:nvSpPr>
        <p:spPr bwMode="auto">
          <a:xfrm>
            <a:off x="6172200" y="2667000"/>
            <a:ext cx="0" cy="2209800"/>
          </a:xfrm>
          <a:prstGeom prst="line">
            <a:avLst/>
          </a:prstGeom>
          <a:noFill/>
          <a:ln w="9525">
            <a:solidFill>
              <a:schemeClr val="bg2"/>
            </a:solidFill>
            <a:round/>
            <a:headEnd/>
            <a:tailEnd/>
          </a:ln>
          <a:effectLst/>
        </p:spPr>
        <p:txBody>
          <a:bodyPr/>
          <a:lstStyle/>
          <a:p>
            <a:endParaRPr lang="en-US"/>
          </a:p>
        </p:txBody>
      </p:sp>
      <p:sp>
        <p:nvSpPr>
          <p:cNvPr id="88152" name="Line 88"/>
          <p:cNvSpPr>
            <a:spLocks noChangeShapeType="1"/>
          </p:cNvSpPr>
          <p:nvPr/>
        </p:nvSpPr>
        <p:spPr bwMode="auto">
          <a:xfrm>
            <a:off x="6477000" y="2667000"/>
            <a:ext cx="0" cy="2209800"/>
          </a:xfrm>
          <a:prstGeom prst="line">
            <a:avLst/>
          </a:prstGeom>
          <a:noFill/>
          <a:ln w="9525">
            <a:solidFill>
              <a:srgbClr val="BE9DFF"/>
            </a:solidFill>
            <a:round/>
            <a:headEnd/>
            <a:tailEnd/>
          </a:ln>
          <a:effectLst/>
        </p:spPr>
        <p:txBody>
          <a:bodyPr/>
          <a:lstStyle/>
          <a:p>
            <a:endParaRPr lang="en-US"/>
          </a:p>
        </p:txBody>
      </p:sp>
      <p:sp>
        <p:nvSpPr>
          <p:cNvPr id="88153" name="Line 89"/>
          <p:cNvSpPr>
            <a:spLocks noChangeShapeType="1"/>
          </p:cNvSpPr>
          <p:nvPr/>
        </p:nvSpPr>
        <p:spPr bwMode="auto">
          <a:xfrm>
            <a:off x="6781800" y="2667000"/>
            <a:ext cx="0" cy="2209800"/>
          </a:xfrm>
          <a:prstGeom prst="line">
            <a:avLst/>
          </a:prstGeom>
          <a:noFill/>
          <a:ln w="9525">
            <a:solidFill>
              <a:srgbClr val="99CCFF"/>
            </a:solidFill>
            <a:round/>
            <a:headEnd/>
            <a:tailEnd/>
          </a:ln>
          <a:effectLst/>
        </p:spPr>
        <p:txBody>
          <a:bodyPr/>
          <a:lstStyle/>
          <a:p>
            <a:endParaRPr lang="en-US"/>
          </a:p>
        </p:txBody>
      </p:sp>
      <p:sp>
        <p:nvSpPr>
          <p:cNvPr id="88154" name="Rectangle 90"/>
          <p:cNvSpPr>
            <a:spLocks noChangeArrowheads="1"/>
          </p:cNvSpPr>
          <p:nvPr/>
        </p:nvSpPr>
        <p:spPr bwMode="auto">
          <a:xfrm>
            <a:off x="1828800" y="2133600"/>
            <a:ext cx="76200" cy="457200"/>
          </a:xfrm>
          <a:prstGeom prst="rect">
            <a:avLst/>
          </a:prstGeom>
          <a:solidFill>
            <a:schemeClr val="bg1"/>
          </a:solidFill>
          <a:ln w="9525">
            <a:noFill/>
            <a:miter lim="800000"/>
            <a:headEnd/>
            <a:tailEnd/>
          </a:ln>
          <a:effectLst/>
        </p:spPr>
        <p:txBody>
          <a:bodyPr wrap="none" anchor="ctr"/>
          <a:lstStyle/>
          <a:p>
            <a:endParaRPr lang="en-US"/>
          </a:p>
        </p:txBody>
      </p:sp>
      <p:sp>
        <p:nvSpPr>
          <p:cNvPr id="88155" name="Line 91"/>
          <p:cNvSpPr>
            <a:spLocks noChangeShapeType="1"/>
          </p:cNvSpPr>
          <p:nvPr/>
        </p:nvSpPr>
        <p:spPr bwMode="auto">
          <a:xfrm>
            <a:off x="1524000" y="2057400"/>
            <a:ext cx="0" cy="3352800"/>
          </a:xfrm>
          <a:prstGeom prst="line">
            <a:avLst/>
          </a:prstGeom>
          <a:noFill/>
          <a:ln w="9525">
            <a:solidFill>
              <a:schemeClr val="tx1"/>
            </a:solidFill>
            <a:round/>
            <a:headEnd/>
            <a:tailEnd/>
          </a:ln>
          <a:effectLst/>
        </p:spPr>
        <p:txBody>
          <a:bodyPr/>
          <a:lstStyle/>
          <a:p>
            <a:endParaRPr lang="en-US"/>
          </a:p>
        </p:txBody>
      </p:sp>
      <p:sp>
        <p:nvSpPr>
          <p:cNvPr id="88156" name="Line 92"/>
          <p:cNvSpPr>
            <a:spLocks noChangeShapeType="1"/>
          </p:cNvSpPr>
          <p:nvPr/>
        </p:nvSpPr>
        <p:spPr bwMode="auto">
          <a:xfrm>
            <a:off x="1524000" y="5410200"/>
            <a:ext cx="3810000" cy="0"/>
          </a:xfrm>
          <a:prstGeom prst="line">
            <a:avLst/>
          </a:prstGeom>
          <a:noFill/>
          <a:ln w="9525">
            <a:solidFill>
              <a:schemeClr val="tx1"/>
            </a:solidFill>
            <a:round/>
            <a:headEnd/>
            <a:tailEnd/>
          </a:ln>
          <a:effectLst/>
        </p:spPr>
        <p:txBody>
          <a:bodyPr/>
          <a:lstStyle/>
          <a:p>
            <a:endParaRPr lang="en-US"/>
          </a:p>
        </p:txBody>
      </p:sp>
      <p:sp>
        <p:nvSpPr>
          <p:cNvPr id="88157" name="Line 93"/>
          <p:cNvSpPr>
            <a:spLocks noChangeShapeType="1"/>
          </p:cNvSpPr>
          <p:nvPr/>
        </p:nvSpPr>
        <p:spPr bwMode="auto">
          <a:xfrm flipV="1">
            <a:off x="5334000" y="4953000"/>
            <a:ext cx="0" cy="457200"/>
          </a:xfrm>
          <a:prstGeom prst="line">
            <a:avLst/>
          </a:prstGeom>
          <a:noFill/>
          <a:ln w="9525">
            <a:solidFill>
              <a:schemeClr val="tx1"/>
            </a:solidFill>
            <a:round/>
            <a:headEnd/>
            <a:tailEnd/>
          </a:ln>
          <a:effectLst/>
        </p:spPr>
        <p:txBody>
          <a:bodyPr/>
          <a:lstStyle/>
          <a:p>
            <a:endParaRPr lang="en-US"/>
          </a:p>
        </p:txBody>
      </p:sp>
      <p:sp>
        <p:nvSpPr>
          <p:cNvPr id="88158" name="Line 94"/>
          <p:cNvSpPr>
            <a:spLocks noChangeShapeType="1"/>
          </p:cNvSpPr>
          <p:nvPr/>
        </p:nvSpPr>
        <p:spPr bwMode="auto">
          <a:xfrm>
            <a:off x="5334000" y="4953000"/>
            <a:ext cx="1828800" cy="0"/>
          </a:xfrm>
          <a:prstGeom prst="line">
            <a:avLst/>
          </a:prstGeom>
          <a:noFill/>
          <a:ln w="9525">
            <a:solidFill>
              <a:schemeClr val="tx1"/>
            </a:solidFill>
            <a:round/>
            <a:headEnd/>
            <a:tailEnd/>
          </a:ln>
          <a:effectLst/>
        </p:spPr>
        <p:txBody>
          <a:bodyPr/>
          <a:lstStyle/>
          <a:p>
            <a:endParaRPr lang="en-US"/>
          </a:p>
        </p:txBody>
      </p:sp>
      <p:sp>
        <p:nvSpPr>
          <p:cNvPr id="88159" name="Line 95"/>
          <p:cNvSpPr>
            <a:spLocks noChangeShapeType="1"/>
          </p:cNvSpPr>
          <p:nvPr/>
        </p:nvSpPr>
        <p:spPr bwMode="auto">
          <a:xfrm flipV="1">
            <a:off x="7162800" y="2133600"/>
            <a:ext cx="0" cy="2819400"/>
          </a:xfrm>
          <a:prstGeom prst="line">
            <a:avLst/>
          </a:prstGeom>
          <a:noFill/>
          <a:ln w="9525">
            <a:solidFill>
              <a:schemeClr val="tx1"/>
            </a:solidFill>
            <a:round/>
            <a:headEnd/>
            <a:tailEnd/>
          </a:ln>
          <a:effectLst/>
        </p:spPr>
        <p:txBody>
          <a:bodyPr/>
          <a:lstStyle/>
          <a:p>
            <a:endParaRPr lang="en-US"/>
          </a:p>
        </p:txBody>
      </p:sp>
      <p:sp>
        <p:nvSpPr>
          <p:cNvPr id="88160" name="Line 96"/>
          <p:cNvSpPr>
            <a:spLocks noChangeShapeType="1"/>
          </p:cNvSpPr>
          <p:nvPr/>
        </p:nvSpPr>
        <p:spPr bwMode="auto">
          <a:xfrm flipH="1">
            <a:off x="6705600" y="2133600"/>
            <a:ext cx="457200" cy="0"/>
          </a:xfrm>
          <a:prstGeom prst="line">
            <a:avLst/>
          </a:prstGeom>
          <a:noFill/>
          <a:ln w="9525">
            <a:solidFill>
              <a:schemeClr val="tx1"/>
            </a:solidFill>
            <a:round/>
            <a:headEnd/>
            <a:tailEnd/>
          </a:ln>
          <a:effectLst/>
        </p:spPr>
        <p:txBody>
          <a:bodyPr/>
          <a:lstStyle/>
          <a:p>
            <a:endParaRPr lang="en-US"/>
          </a:p>
        </p:txBody>
      </p:sp>
      <p:sp>
        <p:nvSpPr>
          <p:cNvPr id="88161" name="Line 97"/>
          <p:cNvSpPr>
            <a:spLocks noChangeShapeType="1"/>
          </p:cNvSpPr>
          <p:nvPr/>
        </p:nvSpPr>
        <p:spPr bwMode="auto">
          <a:xfrm>
            <a:off x="6705600" y="2133600"/>
            <a:ext cx="0" cy="457200"/>
          </a:xfrm>
          <a:prstGeom prst="line">
            <a:avLst/>
          </a:prstGeom>
          <a:noFill/>
          <a:ln w="9525">
            <a:solidFill>
              <a:schemeClr val="tx1"/>
            </a:solidFill>
            <a:round/>
            <a:headEnd/>
            <a:tailEnd/>
          </a:ln>
          <a:effectLst/>
        </p:spPr>
        <p:txBody>
          <a:bodyPr/>
          <a:lstStyle/>
          <a:p>
            <a:endParaRPr lang="en-US"/>
          </a:p>
        </p:txBody>
      </p:sp>
      <p:sp>
        <p:nvSpPr>
          <p:cNvPr id="88162" name="Line 98"/>
          <p:cNvSpPr>
            <a:spLocks noChangeShapeType="1"/>
          </p:cNvSpPr>
          <p:nvPr/>
        </p:nvSpPr>
        <p:spPr bwMode="auto">
          <a:xfrm flipH="1">
            <a:off x="5181600" y="2590800"/>
            <a:ext cx="1524000" cy="0"/>
          </a:xfrm>
          <a:prstGeom prst="line">
            <a:avLst/>
          </a:prstGeom>
          <a:noFill/>
          <a:ln w="9525">
            <a:solidFill>
              <a:schemeClr val="tx1"/>
            </a:solidFill>
            <a:round/>
            <a:headEnd/>
            <a:tailEnd/>
          </a:ln>
          <a:effectLst/>
        </p:spPr>
        <p:txBody>
          <a:bodyPr/>
          <a:lstStyle/>
          <a:p>
            <a:endParaRPr lang="en-US"/>
          </a:p>
        </p:txBody>
      </p:sp>
      <p:sp>
        <p:nvSpPr>
          <p:cNvPr id="88163" name="Line 99"/>
          <p:cNvSpPr>
            <a:spLocks noChangeShapeType="1"/>
          </p:cNvSpPr>
          <p:nvPr/>
        </p:nvSpPr>
        <p:spPr bwMode="auto">
          <a:xfrm>
            <a:off x="5181600" y="2590800"/>
            <a:ext cx="0" cy="838200"/>
          </a:xfrm>
          <a:prstGeom prst="line">
            <a:avLst/>
          </a:prstGeom>
          <a:noFill/>
          <a:ln w="9525">
            <a:solidFill>
              <a:schemeClr val="tx1"/>
            </a:solidFill>
            <a:round/>
            <a:headEnd/>
            <a:tailEnd/>
          </a:ln>
          <a:effectLst/>
        </p:spPr>
        <p:txBody>
          <a:bodyPr/>
          <a:lstStyle/>
          <a:p>
            <a:endParaRPr lang="en-US"/>
          </a:p>
        </p:txBody>
      </p:sp>
      <p:sp>
        <p:nvSpPr>
          <p:cNvPr id="88164" name="Line 100"/>
          <p:cNvSpPr>
            <a:spLocks noChangeShapeType="1"/>
          </p:cNvSpPr>
          <p:nvPr/>
        </p:nvSpPr>
        <p:spPr bwMode="auto">
          <a:xfrm flipH="1">
            <a:off x="2286000" y="3429000"/>
            <a:ext cx="2895600" cy="0"/>
          </a:xfrm>
          <a:prstGeom prst="line">
            <a:avLst/>
          </a:prstGeom>
          <a:noFill/>
          <a:ln w="9525">
            <a:solidFill>
              <a:schemeClr val="tx1"/>
            </a:solidFill>
            <a:round/>
            <a:headEnd/>
            <a:tailEnd/>
          </a:ln>
          <a:effectLst/>
        </p:spPr>
        <p:txBody>
          <a:bodyPr/>
          <a:lstStyle/>
          <a:p>
            <a:endParaRPr lang="en-US"/>
          </a:p>
        </p:txBody>
      </p:sp>
      <p:sp>
        <p:nvSpPr>
          <p:cNvPr id="88165" name="Line 101"/>
          <p:cNvSpPr>
            <a:spLocks noChangeShapeType="1"/>
          </p:cNvSpPr>
          <p:nvPr/>
        </p:nvSpPr>
        <p:spPr bwMode="auto">
          <a:xfrm flipV="1">
            <a:off x="2286000" y="2514600"/>
            <a:ext cx="0" cy="914400"/>
          </a:xfrm>
          <a:prstGeom prst="line">
            <a:avLst/>
          </a:prstGeom>
          <a:noFill/>
          <a:ln w="9525">
            <a:solidFill>
              <a:schemeClr val="tx1"/>
            </a:solidFill>
            <a:round/>
            <a:headEnd/>
            <a:tailEnd/>
          </a:ln>
          <a:effectLst/>
        </p:spPr>
        <p:txBody>
          <a:bodyPr/>
          <a:lstStyle/>
          <a:p>
            <a:endParaRPr lang="en-US"/>
          </a:p>
        </p:txBody>
      </p:sp>
      <p:sp>
        <p:nvSpPr>
          <p:cNvPr id="88166" name="Line 102"/>
          <p:cNvSpPr>
            <a:spLocks noChangeShapeType="1"/>
          </p:cNvSpPr>
          <p:nvPr/>
        </p:nvSpPr>
        <p:spPr bwMode="auto">
          <a:xfrm flipH="1">
            <a:off x="1981200" y="2514600"/>
            <a:ext cx="304800" cy="0"/>
          </a:xfrm>
          <a:prstGeom prst="line">
            <a:avLst/>
          </a:prstGeom>
          <a:noFill/>
          <a:ln w="9525">
            <a:solidFill>
              <a:schemeClr val="tx1"/>
            </a:solidFill>
            <a:round/>
            <a:headEnd/>
            <a:tailEnd/>
          </a:ln>
          <a:effectLst/>
        </p:spPr>
        <p:txBody>
          <a:bodyPr/>
          <a:lstStyle/>
          <a:p>
            <a:endParaRPr lang="en-US"/>
          </a:p>
        </p:txBody>
      </p:sp>
      <p:sp>
        <p:nvSpPr>
          <p:cNvPr id="88167" name="Line 103"/>
          <p:cNvSpPr>
            <a:spLocks noChangeShapeType="1"/>
          </p:cNvSpPr>
          <p:nvPr/>
        </p:nvSpPr>
        <p:spPr bwMode="auto">
          <a:xfrm flipV="1">
            <a:off x="1981200" y="2057400"/>
            <a:ext cx="0" cy="457200"/>
          </a:xfrm>
          <a:prstGeom prst="line">
            <a:avLst/>
          </a:prstGeom>
          <a:noFill/>
          <a:ln w="9525">
            <a:solidFill>
              <a:schemeClr val="tx1"/>
            </a:solidFill>
            <a:round/>
            <a:headEnd/>
            <a:tailEnd/>
          </a:ln>
          <a:effectLst/>
        </p:spPr>
        <p:txBody>
          <a:bodyPr/>
          <a:lstStyle/>
          <a:p>
            <a:endParaRPr lang="en-US"/>
          </a:p>
        </p:txBody>
      </p:sp>
      <p:sp>
        <p:nvSpPr>
          <p:cNvPr id="88168" name="Line 104"/>
          <p:cNvSpPr>
            <a:spLocks noChangeShapeType="1"/>
          </p:cNvSpPr>
          <p:nvPr/>
        </p:nvSpPr>
        <p:spPr bwMode="auto">
          <a:xfrm flipH="1">
            <a:off x="1524000" y="2057400"/>
            <a:ext cx="457200" cy="0"/>
          </a:xfrm>
          <a:prstGeom prst="line">
            <a:avLst/>
          </a:prstGeom>
          <a:noFill/>
          <a:ln w="9525">
            <a:solidFill>
              <a:schemeClr val="tx1"/>
            </a:solidFill>
            <a:round/>
            <a:headEnd/>
            <a:tailEnd/>
          </a:ln>
          <a:effectLst/>
        </p:spPr>
        <p:txBody>
          <a:bodyPr/>
          <a:lstStyle/>
          <a:p>
            <a:endParaRPr lang="en-US"/>
          </a:p>
        </p:txBody>
      </p:sp>
      <p:sp>
        <p:nvSpPr>
          <p:cNvPr id="88176" name="Rectangle 112"/>
          <p:cNvSpPr>
            <a:spLocks noChangeArrowheads="1"/>
          </p:cNvSpPr>
          <p:nvPr/>
        </p:nvSpPr>
        <p:spPr bwMode="auto">
          <a:xfrm>
            <a:off x="6781800" y="2667000"/>
            <a:ext cx="304800" cy="3810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177" name="Rectangle 113"/>
          <p:cNvSpPr>
            <a:spLocks noChangeArrowheads="1"/>
          </p:cNvSpPr>
          <p:nvPr/>
        </p:nvSpPr>
        <p:spPr bwMode="auto">
          <a:xfrm>
            <a:off x="6781800" y="3048000"/>
            <a:ext cx="304800" cy="4572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178" name="Rectangle 114"/>
          <p:cNvSpPr>
            <a:spLocks noChangeArrowheads="1"/>
          </p:cNvSpPr>
          <p:nvPr/>
        </p:nvSpPr>
        <p:spPr bwMode="auto">
          <a:xfrm>
            <a:off x="6781800" y="3505200"/>
            <a:ext cx="304800" cy="4572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179" name="Rectangle 115"/>
          <p:cNvSpPr>
            <a:spLocks noChangeArrowheads="1"/>
          </p:cNvSpPr>
          <p:nvPr/>
        </p:nvSpPr>
        <p:spPr bwMode="auto">
          <a:xfrm>
            <a:off x="6781800" y="3962400"/>
            <a:ext cx="304800" cy="4572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180" name="Rectangle 116"/>
          <p:cNvSpPr>
            <a:spLocks noChangeArrowheads="1"/>
          </p:cNvSpPr>
          <p:nvPr/>
        </p:nvSpPr>
        <p:spPr bwMode="auto">
          <a:xfrm>
            <a:off x="6781800" y="4419600"/>
            <a:ext cx="304800" cy="457200"/>
          </a:xfrm>
          <a:prstGeom prst="rect">
            <a:avLst/>
          </a:prstGeom>
          <a:solidFill>
            <a:schemeClr val="hlink">
              <a:alpha val="50000"/>
            </a:schemeClr>
          </a:solidFill>
          <a:ln w="9525">
            <a:solidFill>
              <a:schemeClr val="hlink"/>
            </a:solidFill>
            <a:miter lim="800000"/>
            <a:headEnd/>
            <a:tailEnd/>
          </a:ln>
          <a:effectLst/>
        </p:spPr>
        <p:txBody>
          <a:bodyPr wrap="none" anchor="ctr"/>
          <a:lstStyle/>
          <a:p>
            <a:endParaRPr lang="en-US"/>
          </a:p>
        </p:txBody>
      </p:sp>
      <p:sp>
        <p:nvSpPr>
          <p:cNvPr id="88181" name="Rectangle 117"/>
          <p:cNvSpPr>
            <a:spLocks noChangeArrowheads="1"/>
          </p:cNvSpPr>
          <p:nvPr/>
        </p:nvSpPr>
        <p:spPr bwMode="auto">
          <a:xfrm>
            <a:off x="6477000" y="2667000"/>
            <a:ext cx="304800" cy="381000"/>
          </a:xfrm>
          <a:prstGeom prst="rect">
            <a:avLst/>
          </a:prstGeom>
          <a:solidFill>
            <a:srgbClr val="FFCCFF">
              <a:alpha val="50000"/>
            </a:srgbClr>
          </a:solidFill>
          <a:ln w="9525">
            <a:solidFill>
              <a:srgbClr val="FFCCFF"/>
            </a:solidFill>
            <a:miter lim="800000"/>
            <a:headEnd/>
            <a:tailEnd/>
          </a:ln>
          <a:effectLst/>
        </p:spPr>
        <p:txBody>
          <a:bodyPr wrap="none" anchor="ctr"/>
          <a:lstStyle/>
          <a:p>
            <a:pPr algn="ctr"/>
            <a:r>
              <a:rPr lang="en-US" sz="1000" b="1"/>
              <a:t>F</a:t>
            </a:r>
            <a:r>
              <a:rPr lang="en-US" sz="1000" b="1" baseline="30000"/>
              <a:t>1-</a:t>
            </a:r>
          </a:p>
        </p:txBody>
      </p:sp>
      <p:sp>
        <p:nvSpPr>
          <p:cNvPr id="88183" name="Rectangle 119"/>
          <p:cNvSpPr>
            <a:spLocks noChangeArrowheads="1"/>
          </p:cNvSpPr>
          <p:nvPr/>
        </p:nvSpPr>
        <p:spPr bwMode="auto">
          <a:xfrm>
            <a:off x="6477000" y="3505200"/>
            <a:ext cx="304800" cy="457200"/>
          </a:xfrm>
          <a:prstGeom prst="rect">
            <a:avLst/>
          </a:prstGeom>
          <a:solidFill>
            <a:srgbClr val="FFCCFF">
              <a:alpha val="50000"/>
            </a:srgbClr>
          </a:solidFill>
          <a:ln w="9525">
            <a:solidFill>
              <a:srgbClr val="FFCCFF"/>
            </a:solidFill>
            <a:miter lim="800000"/>
            <a:headEnd/>
            <a:tailEnd/>
          </a:ln>
          <a:effectLst/>
        </p:spPr>
        <p:txBody>
          <a:bodyPr wrap="none" anchor="ctr"/>
          <a:lstStyle/>
          <a:p>
            <a:pPr algn="ctr"/>
            <a:r>
              <a:rPr lang="en-US" sz="1000" b="1"/>
              <a:t>Br</a:t>
            </a:r>
            <a:r>
              <a:rPr lang="en-US" sz="1000" b="1" baseline="30000"/>
              <a:t>1-</a:t>
            </a:r>
          </a:p>
        </p:txBody>
      </p:sp>
      <p:sp>
        <p:nvSpPr>
          <p:cNvPr id="88184" name="Rectangle 120"/>
          <p:cNvSpPr>
            <a:spLocks noChangeArrowheads="1"/>
          </p:cNvSpPr>
          <p:nvPr/>
        </p:nvSpPr>
        <p:spPr bwMode="auto">
          <a:xfrm>
            <a:off x="6477000" y="3962400"/>
            <a:ext cx="304800" cy="457200"/>
          </a:xfrm>
          <a:prstGeom prst="rect">
            <a:avLst/>
          </a:prstGeom>
          <a:solidFill>
            <a:srgbClr val="FFCCFF">
              <a:alpha val="50000"/>
            </a:srgbClr>
          </a:solidFill>
          <a:ln w="9525">
            <a:solidFill>
              <a:srgbClr val="FFCCFF"/>
            </a:solidFill>
            <a:miter lim="800000"/>
            <a:headEnd/>
            <a:tailEnd/>
          </a:ln>
          <a:effectLst/>
        </p:spPr>
        <p:txBody>
          <a:bodyPr wrap="none" anchor="ctr"/>
          <a:lstStyle/>
          <a:p>
            <a:pPr algn="ctr"/>
            <a:r>
              <a:rPr lang="en-US" sz="1000" b="1"/>
              <a:t>I</a:t>
            </a:r>
            <a:r>
              <a:rPr lang="en-US" sz="1000" b="1" baseline="30000"/>
              <a:t>1-</a:t>
            </a:r>
          </a:p>
        </p:txBody>
      </p:sp>
      <p:sp>
        <p:nvSpPr>
          <p:cNvPr id="88185" name="Rectangle 121"/>
          <p:cNvSpPr>
            <a:spLocks noChangeArrowheads="1"/>
          </p:cNvSpPr>
          <p:nvPr/>
        </p:nvSpPr>
        <p:spPr bwMode="auto">
          <a:xfrm>
            <a:off x="6477000" y="4419600"/>
            <a:ext cx="304800" cy="457200"/>
          </a:xfrm>
          <a:prstGeom prst="rect">
            <a:avLst/>
          </a:prstGeom>
          <a:solidFill>
            <a:srgbClr val="FFCCFF">
              <a:alpha val="50000"/>
            </a:srgbClr>
          </a:solidFill>
          <a:ln w="9525">
            <a:solidFill>
              <a:srgbClr val="FFCCFF"/>
            </a:solidFill>
            <a:miter lim="800000"/>
            <a:headEnd/>
            <a:tailEnd/>
          </a:ln>
          <a:effectLst/>
        </p:spPr>
        <p:txBody>
          <a:bodyPr wrap="none" anchor="ctr"/>
          <a:lstStyle/>
          <a:p>
            <a:endParaRPr lang="en-US"/>
          </a:p>
        </p:txBody>
      </p:sp>
      <p:sp>
        <p:nvSpPr>
          <p:cNvPr id="88186" name="Rectangle 122"/>
          <p:cNvSpPr>
            <a:spLocks noChangeArrowheads="1"/>
          </p:cNvSpPr>
          <p:nvPr/>
        </p:nvSpPr>
        <p:spPr bwMode="auto">
          <a:xfrm>
            <a:off x="1905000" y="48768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187" name="Rectangle 123"/>
          <p:cNvSpPr>
            <a:spLocks noChangeArrowheads="1"/>
          </p:cNvSpPr>
          <p:nvPr/>
        </p:nvSpPr>
        <p:spPr bwMode="auto">
          <a:xfrm>
            <a:off x="1905000" y="44196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188" name="Rectangle 124"/>
          <p:cNvSpPr>
            <a:spLocks noChangeArrowheads="1"/>
          </p:cNvSpPr>
          <p:nvPr/>
        </p:nvSpPr>
        <p:spPr bwMode="auto">
          <a:xfrm>
            <a:off x="1600200" y="48768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189" name="Rectangle 125"/>
          <p:cNvSpPr>
            <a:spLocks noChangeArrowheads="1"/>
          </p:cNvSpPr>
          <p:nvPr/>
        </p:nvSpPr>
        <p:spPr bwMode="auto">
          <a:xfrm>
            <a:off x="1600200" y="44196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190" name="Line 126"/>
          <p:cNvSpPr>
            <a:spLocks noChangeShapeType="1"/>
          </p:cNvSpPr>
          <p:nvPr/>
        </p:nvSpPr>
        <p:spPr bwMode="auto">
          <a:xfrm>
            <a:off x="1600200" y="3505200"/>
            <a:ext cx="685800" cy="0"/>
          </a:xfrm>
          <a:prstGeom prst="line">
            <a:avLst/>
          </a:prstGeom>
          <a:noFill/>
          <a:ln w="9525">
            <a:solidFill>
              <a:srgbClr val="FF99FF"/>
            </a:solidFill>
            <a:round/>
            <a:headEnd/>
            <a:tailEnd/>
          </a:ln>
          <a:effectLst/>
        </p:spPr>
        <p:txBody>
          <a:bodyPr/>
          <a:lstStyle/>
          <a:p>
            <a:endParaRPr lang="en-US"/>
          </a:p>
        </p:txBody>
      </p:sp>
      <p:sp>
        <p:nvSpPr>
          <p:cNvPr id="88191" name="Line 127"/>
          <p:cNvSpPr>
            <a:spLocks noChangeShapeType="1"/>
          </p:cNvSpPr>
          <p:nvPr/>
        </p:nvSpPr>
        <p:spPr bwMode="auto">
          <a:xfrm>
            <a:off x="1600200" y="3962400"/>
            <a:ext cx="685800" cy="0"/>
          </a:xfrm>
          <a:prstGeom prst="line">
            <a:avLst/>
          </a:prstGeom>
          <a:noFill/>
          <a:ln w="9525">
            <a:solidFill>
              <a:srgbClr val="FF99FF"/>
            </a:solidFill>
            <a:round/>
            <a:headEnd/>
            <a:tailEnd/>
          </a:ln>
          <a:effectLst/>
        </p:spPr>
        <p:txBody>
          <a:bodyPr/>
          <a:lstStyle/>
          <a:p>
            <a:endParaRPr lang="en-US"/>
          </a:p>
        </p:txBody>
      </p:sp>
      <p:sp>
        <p:nvSpPr>
          <p:cNvPr id="88192" name="Rectangle 128"/>
          <p:cNvSpPr>
            <a:spLocks noChangeArrowheads="1"/>
          </p:cNvSpPr>
          <p:nvPr/>
        </p:nvSpPr>
        <p:spPr bwMode="auto">
          <a:xfrm>
            <a:off x="1905000" y="39624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193" name="Rectangle 129"/>
          <p:cNvSpPr>
            <a:spLocks noChangeArrowheads="1"/>
          </p:cNvSpPr>
          <p:nvPr/>
        </p:nvSpPr>
        <p:spPr bwMode="auto">
          <a:xfrm>
            <a:off x="1905000" y="35052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194" name="Rectangle 130"/>
          <p:cNvSpPr>
            <a:spLocks noChangeArrowheads="1"/>
          </p:cNvSpPr>
          <p:nvPr/>
        </p:nvSpPr>
        <p:spPr bwMode="auto">
          <a:xfrm>
            <a:off x="1600200" y="39624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195" name="Rectangle 131"/>
          <p:cNvSpPr>
            <a:spLocks noChangeArrowheads="1"/>
          </p:cNvSpPr>
          <p:nvPr/>
        </p:nvSpPr>
        <p:spPr bwMode="auto">
          <a:xfrm>
            <a:off x="1600200" y="35052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196" name="Line 132"/>
          <p:cNvSpPr>
            <a:spLocks noChangeShapeType="1"/>
          </p:cNvSpPr>
          <p:nvPr/>
        </p:nvSpPr>
        <p:spPr bwMode="auto">
          <a:xfrm>
            <a:off x="1600200" y="2590800"/>
            <a:ext cx="609600" cy="0"/>
          </a:xfrm>
          <a:prstGeom prst="line">
            <a:avLst/>
          </a:prstGeom>
          <a:noFill/>
          <a:ln w="9525">
            <a:solidFill>
              <a:srgbClr val="FF99FF"/>
            </a:solidFill>
            <a:round/>
            <a:headEnd/>
            <a:tailEnd/>
          </a:ln>
          <a:effectLst/>
        </p:spPr>
        <p:txBody>
          <a:bodyPr/>
          <a:lstStyle/>
          <a:p>
            <a:endParaRPr lang="en-US"/>
          </a:p>
        </p:txBody>
      </p:sp>
      <p:sp>
        <p:nvSpPr>
          <p:cNvPr id="88197" name="Line 133"/>
          <p:cNvSpPr>
            <a:spLocks noChangeShapeType="1"/>
          </p:cNvSpPr>
          <p:nvPr/>
        </p:nvSpPr>
        <p:spPr bwMode="auto">
          <a:xfrm>
            <a:off x="1600200" y="3048000"/>
            <a:ext cx="609600" cy="0"/>
          </a:xfrm>
          <a:prstGeom prst="line">
            <a:avLst/>
          </a:prstGeom>
          <a:noFill/>
          <a:ln w="9525">
            <a:solidFill>
              <a:srgbClr val="FF99FF"/>
            </a:solidFill>
            <a:round/>
            <a:headEnd/>
            <a:tailEnd/>
          </a:ln>
          <a:effectLst/>
        </p:spPr>
        <p:txBody>
          <a:bodyPr/>
          <a:lstStyle/>
          <a:p>
            <a:endParaRPr lang="en-US"/>
          </a:p>
        </p:txBody>
      </p:sp>
      <p:sp>
        <p:nvSpPr>
          <p:cNvPr id="88198" name="Rectangle 134"/>
          <p:cNvSpPr>
            <a:spLocks noChangeArrowheads="1"/>
          </p:cNvSpPr>
          <p:nvPr/>
        </p:nvSpPr>
        <p:spPr bwMode="auto">
          <a:xfrm>
            <a:off x="1905000" y="30480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199" name="Rectangle 135"/>
          <p:cNvSpPr>
            <a:spLocks noChangeArrowheads="1"/>
          </p:cNvSpPr>
          <p:nvPr/>
        </p:nvSpPr>
        <p:spPr bwMode="auto">
          <a:xfrm>
            <a:off x="1905000" y="2590800"/>
            <a:ext cx="304800" cy="457200"/>
          </a:xfrm>
          <a:prstGeom prst="rect">
            <a:avLst/>
          </a:prstGeom>
          <a:solidFill>
            <a:srgbClr val="FFDC95">
              <a:alpha val="50000"/>
            </a:srgbClr>
          </a:solidFill>
          <a:ln w="9525">
            <a:solidFill>
              <a:srgbClr val="FF9900"/>
            </a:solidFill>
            <a:miter lim="800000"/>
            <a:headEnd/>
            <a:tailEnd/>
          </a:ln>
          <a:effectLst/>
        </p:spPr>
        <p:txBody>
          <a:bodyPr wrap="none" anchor="ctr"/>
          <a:lstStyle/>
          <a:p>
            <a:endParaRPr lang="en-US"/>
          </a:p>
        </p:txBody>
      </p:sp>
      <p:sp>
        <p:nvSpPr>
          <p:cNvPr id="88200" name="Rectangle 136"/>
          <p:cNvSpPr>
            <a:spLocks noChangeArrowheads="1"/>
          </p:cNvSpPr>
          <p:nvPr/>
        </p:nvSpPr>
        <p:spPr bwMode="auto">
          <a:xfrm>
            <a:off x="1600200" y="30480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201" name="Rectangle 137"/>
          <p:cNvSpPr>
            <a:spLocks noChangeArrowheads="1"/>
          </p:cNvSpPr>
          <p:nvPr/>
        </p:nvSpPr>
        <p:spPr bwMode="auto">
          <a:xfrm>
            <a:off x="1600200" y="25908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202" name="Rectangle 138"/>
          <p:cNvSpPr>
            <a:spLocks noChangeArrowheads="1"/>
          </p:cNvSpPr>
          <p:nvPr/>
        </p:nvSpPr>
        <p:spPr bwMode="auto">
          <a:xfrm>
            <a:off x="1600200" y="2133600"/>
            <a:ext cx="304800" cy="457200"/>
          </a:xfrm>
          <a:prstGeom prst="rect">
            <a:avLst/>
          </a:prstGeom>
          <a:solidFill>
            <a:srgbClr val="99CCFF">
              <a:alpha val="50000"/>
            </a:srgbClr>
          </a:solidFill>
          <a:ln w="9525">
            <a:solidFill>
              <a:schemeClr val="accent2"/>
            </a:solidFill>
            <a:miter lim="800000"/>
            <a:headEnd/>
            <a:tailEnd/>
          </a:ln>
          <a:effectLst/>
        </p:spPr>
        <p:txBody>
          <a:bodyPr wrap="none" anchor="ctr"/>
          <a:lstStyle/>
          <a:p>
            <a:endParaRPr lang="en-US"/>
          </a:p>
        </p:txBody>
      </p:sp>
      <p:sp>
        <p:nvSpPr>
          <p:cNvPr id="88205" name="Rectangle 141"/>
          <p:cNvSpPr>
            <a:spLocks noChangeArrowheads="1"/>
          </p:cNvSpPr>
          <p:nvPr/>
        </p:nvSpPr>
        <p:spPr bwMode="auto">
          <a:xfrm>
            <a:off x="6477000" y="3048000"/>
            <a:ext cx="304800" cy="457200"/>
          </a:xfrm>
          <a:prstGeom prst="rect">
            <a:avLst/>
          </a:prstGeom>
          <a:solidFill>
            <a:srgbClr val="FFCCFF">
              <a:alpha val="50000"/>
            </a:srgbClr>
          </a:solidFill>
          <a:ln w="9525">
            <a:solidFill>
              <a:srgbClr val="FFCCFF"/>
            </a:solidFill>
            <a:miter lim="800000"/>
            <a:headEnd/>
            <a:tailEnd/>
          </a:ln>
          <a:effectLst/>
        </p:spPr>
        <p:txBody>
          <a:bodyPr wrap="none" anchor="ctr"/>
          <a:lstStyle/>
          <a:p>
            <a:pPr algn="ctr"/>
            <a:r>
              <a:rPr lang="en-US" sz="1000" b="1"/>
              <a:t>Cl</a:t>
            </a:r>
            <a:r>
              <a:rPr lang="en-US" sz="1000" b="1" baseline="30000"/>
              <a:t>1-</a:t>
            </a:r>
            <a:endParaRPr lang="en-US" sz="1000" b="1" baseline="-25000"/>
          </a:p>
        </p:txBody>
      </p:sp>
      <p:sp>
        <p:nvSpPr>
          <p:cNvPr id="88207" name="Text Box 143"/>
          <p:cNvSpPr txBox="1">
            <a:spLocks noChangeArrowheads="1"/>
          </p:cNvSpPr>
          <p:nvPr/>
        </p:nvSpPr>
        <p:spPr bwMode="auto">
          <a:xfrm>
            <a:off x="2667000" y="4419600"/>
            <a:ext cx="2027238" cy="396875"/>
          </a:xfrm>
          <a:prstGeom prst="rect">
            <a:avLst/>
          </a:prstGeom>
          <a:noFill/>
          <a:ln w="9525">
            <a:noFill/>
            <a:miter lim="800000"/>
            <a:headEnd/>
            <a:tailEnd/>
          </a:ln>
          <a:effectLst/>
        </p:spPr>
        <p:txBody>
          <a:bodyPr wrap="none">
            <a:spAutoFit/>
          </a:bodyPr>
          <a:lstStyle/>
          <a:p>
            <a:r>
              <a:rPr lang="en-US" sz="1000" b="1"/>
              <a:t>Transition metals form cations</a:t>
            </a:r>
          </a:p>
          <a:p>
            <a:r>
              <a:rPr lang="en-US" sz="1000" b="1"/>
              <a:t>with various charges.</a:t>
            </a:r>
          </a:p>
        </p:txBody>
      </p:sp>
      <p:sp>
        <p:nvSpPr>
          <p:cNvPr id="88210" name="Rectangle 146"/>
          <p:cNvSpPr>
            <a:spLocks noChangeArrowheads="1"/>
          </p:cNvSpPr>
          <p:nvPr/>
        </p:nvSpPr>
        <p:spPr bwMode="auto">
          <a:xfrm>
            <a:off x="6096000" y="2790825"/>
            <a:ext cx="361950" cy="244475"/>
          </a:xfrm>
          <a:prstGeom prst="rect">
            <a:avLst/>
          </a:prstGeom>
          <a:noFill/>
          <a:ln w="9525">
            <a:noFill/>
            <a:miter lim="800000"/>
            <a:headEnd/>
            <a:tailEnd/>
          </a:ln>
          <a:effectLst/>
        </p:spPr>
        <p:txBody>
          <a:bodyPr wrap="none">
            <a:spAutoFit/>
          </a:bodyPr>
          <a:lstStyle/>
          <a:p>
            <a:r>
              <a:rPr lang="en-US" sz="1000" b="1"/>
              <a:t>O</a:t>
            </a:r>
            <a:r>
              <a:rPr lang="en-US" sz="1000" b="1" baseline="30000"/>
              <a:t>2-</a:t>
            </a:r>
          </a:p>
        </p:txBody>
      </p:sp>
      <p:sp>
        <p:nvSpPr>
          <p:cNvPr id="88211" name="Rectangle 147"/>
          <p:cNvSpPr>
            <a:spLocks noChangeArrowheads="1"/>
          </p:cNvSpPr>
          <p:nvPr/>
        </p:nvSpPr>
        <p:spPr bwMode="auto">
          <a:xfrm>
            <a:off x="6096000" y="3171825"/>
            <a:ext cx="347663" cy="244475"/>
          </a:xfrm>
          <a:prstGeom prst="rect">
            <a:avLst/>
          </a:prstGeom>
          <a:noFill/>
          <a:ln w="9525">
            <a:noFill/>
            <a:miter lim="800000"/>
            <a:headEnd/>
            <a:tailEnd/>
          </a:ln>
          <a:effectLst/>
        </p:spPr>
        <p:txBody>
          <a:bodyPr wrap="none">
            <a:spAutoFit/>
          </a:bodyPr>
          <a:lstStyle/>
          <a:p>
            <a:r>
              <a:rPr lang="en-US" sz="1000" b="1"/>
              <a:t>S</a:t>
            </a:r>
            <a:r>
              <a:rPr lang="en-US" sz="1000" b="1" baseline="30000"/>
              <a:t>2-</a:t>
            </a:r>
          </a:p>
        </p:txBody>
      </p:sp>
      <p:sp>
        <p:nvSpPr>
          <p:cNvPr id="88212" name="Rectangle 148"/>
          <p:cNvSpPr>
            <a:spLocks noChangeArrowheads="1"/>
          </p:cNvSpPr>
          <p:nvPr/>
        </p:nvSpPr>
        <p:spPr bwMode="auto">
          <a:xfrm>
            <a:off x="6092825" y="3629025"/>
            <a:ext cx="417513" cy="244475"/>
          </a:xfrm>
          <a:prstGeom prst="rect">
            <a:avLst/>
          </a:prstGeom>
          <a:noFill/>
          <a:ln w="9525">
            <a:noFill/>
            <a:miter lim="800000"/>
            <a:headEnd/>
            <a:tailEnd/>
          </a:ln>
          <a:effectLst/>
        </p:spPr>
        <p:txBody>
          <a:bodyPr wrap="none">
            <a:spAutoFit/>
          </a:bodyPr>
          <a:lstStyle/>
          <a:p>
            <a:r>
              <a:rPr lang="en-US" sz="1000" b="1"/>
              <a:t>Se</a:t>
            </a:r>
            <a:r>
              <a:rPr lang="en-US" sz="1000" b="1" baseline="30000"/>
              <a:t>2-</a:t>
            </a:r>
          </a:p>
        </p:txBody>
      </p:sp>
      <p:sp>
        <p:nvSpPr>
          <p:cNvPr id="88213" name="Rectangle 149"/>
          <p:cNvSpPr>
            <a:spLocks noChangeArrowheads="1"/>
          </p:cNvSpPr>
          <p:nvPr/>
        </p:nvSpPr>
        <p:spPr bwMode="auto">
          <a:xfrm>
            <a:off x="6100763" y="4086225"/>
            <a:ext cx="411162" cy="244475"/>
          </a:xfrm>
          <a:prstGeom prst="rect">
            <a:avLst/>
          </a:prstGeom>
          <a:noFill/>
          <a:ln w="9525">
            <a:noFill/>
            <a:miter lim="800000"/>
            <a:headEnd/>
            <a:tailEnd/>
          </a:ln>
          <a:effectLst/>
        </p:spPr>
        <p:txBody>
          <a:bodyPr wrap="none">
            <a:spAutoFit/>
          </a:bodyPr>
          <a:lstStyle/>
          <a:p>
            <a:r>
              <a:rPr lang="en-US" sz="1000" b="1"/>
              <a:t>Te</a:t>
            </a:r>
            <a:r>
              <a:rPr lang="en-US" sz="1000" b="1" baseline="30000"/>
              <a:t>2-</a:t>
            </a:r>
          </a:p>
        </p:txBody>
      </p:sp>
      <p:sp>
        <p:nvSpPr>
          <p:cNvPr id="88214" name="Rectangle 150"/>
          <p:cNvSpPr>
            <a:spLocks noChangeArrowheads="1"/>
          </p:cNvSpPr>
          <p:nvPr/>
        </p:nvSpPr>
        <p:spPr bwMode="auto">
          <a:xfrm>
            <a:off x="1828800" y="2714625"/>
            <a:ext cx="447675" cy="244475"/>
          </a:xfrm>
          <a:prstGeom prst="rect">
            <a:avLst/>
          </a:prstGeom>
          <a:noFill/>
          <a:ln w="9525">
            <a:noFill/>
            <a:miter lim="800000"/>
            <a:headEnd/>
            <a:tailEnd/>
          </a:ln>
          <a:effectLst/>
        </p:spPr>
        <p:txBody>
          <a:bodyPr wrap="none">
            <a:spAutoFit/>
          </a:bodyPr>
          <a:lstStyle/>
          <a:p>
            <a:r>
              <a:rPr lang="en-US" sz="1000" b="1"/>
              <a:t>Be</a:t>
            </a:r>
            <a:r>
              <a:rPr lang="en-US" sz="1000" b="1" baseline="30000"/>
              <a:t>2+</a:t>
            </a:r>
          </a:p>
        </p:txBody>
      </p:sp>
      <p:sp>
        <p:nvSpPr>
          <p:cNvPr id="88215" name="Rectangle 151"/>
          <p:cNvSpPr>
            <a:spLocks noChangeArrowheads="1"/>
          </p:cNvSpPr>
          <p:nvPr/>
        </p:nvSpPr>
        <p:spPr bwMode="auto">
          <a:xfrm>
            <a:off x="1828800" y="3149600"/>
            <a:ext cx="411163" cy="244475"/>
          </a:xfrm>
          <a:prstGeom prst="rect">
            <a:avLst/>
          </a:prstGeom>
          <a:noFill/>
          <a:ln w="9525">
            <a:noFill/>
            <a:miter lim="800000"/>
            <a:headEnd/>
            <a:tailEnd/>
          </a:ln>
          <a:effectLst/>
        </p:spPr>
        <p:txBody>
          <a:bodyPr wrap="none">
            <a:spAutoFit/>
          </a:bodyPr>
          <a:lstStyle/>
          <a:p>
            <a:r>
              <a:rPr lang="en-US" sz="1000" b="1"/>
              <a:t>Te</a:t>
            </a:r>
            <a:r>
              <a:rPr lang="en-US" sz="1000" b="1" baseline="30000"/>
              <a:t>2-</a:t>
            </a:r>
          </a:p>
        </p:txBody>
      </p:sp>
      <p:sp>
        <p:nvSpPr>
          <p:cNvPr id="88216" name="Rectangle 152"/>
          <p:cNvSpPr>
            <a:spLocks noChangeArrowheads="1"/>
          </p:cNvSpPr>
          <p:nvPr/>
        </p:nvSpPr>
        <p:spPr bwMode="auto">
          <a:xfrm>
            <a:off x="1828800" y="3606800"/>
            <a:ext cx="411163" cy="244475"/>
          </a:xfrm>
          <a:prstGeom prst="rect">
            <a:avLst/>
          </a:prstGeom>
          <a:noFill/>
          <a:ln w="9525">
            <a:noFill/>
            <a:miter lim="800000"/>
            <a:headEnd/>
            <a:tailEnd/>
          </a:ln>
          <a:effectLst/>
        </p:spPr>
        <p:txBody>
          <a:bodyPr wrap="none">
            <a:spAutoFit/>
          </a:bodyPr>
          <a:lstStyle/>
          <a:p>
            <a:r>
              <a:rPr lang="en-US" sz="1000" b="1"/>
              <a:t>Te</a:t>
            </a:r>
            <a:r>
              <a:rPr lang="en-US" sz="1000" b="1" baseline="30000"/>
              <a:t>2-</a:t>
            </a:r>
          </a:p>
        </p:txBody>
      </p:sp>
      <p:sp>
        <p:nvSpPr>
          <p:cNvPr id="88217" name="Rectangle 153"/>
          <p:cNvSpPr>
            <a:spLocks noChangeArrowheads="1"/>
          </p:cNvSpPr>
          <p:nvPr/>
        </p:nvSpPr>
        <p:spPr bwMode="auto">
          <a:xfrm>
            <a:off x="1828800" y="4064000"/>
            <a:ext cx="411163" cy="244475"/>
          </a:xfrm>
          <a:prstGeom prst="rect">
            <a:avLst/>
          </a:prstGeom>
          <a:noFill/>
          <a:ln w="9525">
            <a:noFill/>
            <a:miter lim="800000"/>
            <a:headEnd/>
            <a:tailEnd/>
          </a:ln>
          <a:effectLst/>
        </p:spPr>
        <p:txBody>
          <a:bodyPr wrap="none">
            <a:spAutoFit/>
          </a:bodyPr>
          <a:lstStyle/>
          <a:p>
            <a:r>
              <a:rPr lang="en-US" sz="1000" b="1"/>
              <a:t>Te</a:t>
            </a:r>
            <a:r>
              <a:rPr lang="en-US" sz="1000" b="1" baseline="30000"/>
              <a:t>2-</a:t>
            </a:r>
          </a:p>
        </p:txBody>
      </p:sp>
      <p:sp>
        <p:nvSpPr>
          <p:cNvPr id="88218" name="Rectangle 154"/>
          <p:cNvSpPr>
            <a:spLocks noChangeArrowheads="1"/>
          </p:cNvSpPr>
          <p:nvPr/>
        </p:nvSpPr>
        <p:spPr bwMode="auto">
          <a:xfrm>
            <a:off x="1828800" y="4521200"/>
            <a:ext cx="411163" cy="244475"/>
          </a:xfrm>
          <a:prstGeom prst="rect">
            <a:avLst/>
          </a:prstGeom>
          <a:noFill/>
          <a:ln w="9525">
            <a:noFill/>
            <a:miter lim="800000"/>
            <a:headEnd/>
            <a:tailEnd/>
          </a:ln>
          <a:effectLst/>
        </p:spPr>
        <p:txBody>
          <a:bodyPr wrap="none">
            <a:spAutoFit/>
          </a:bodyPr>
          <a:lstStyle/>
          <a:p>
            <a:r>
              <a:rPr lang="en-US" sz="1000" b="1"/>
              <a:t>Te</a:t>
            </a:r>
            <a:r>
              <a:rPr lang="en-US" sz="1000" b="1" baseline="30000"/>
              <a:t>2-</a:t>
            </a:r>
          </a:p>
        </p:txBody>
      </p:sp>
      <p:sp>
        <p:nvSpPr>
          <p:cNvPr id="88219" name="Rectangle 155"/>
          <p:cNvSpPr>
            <a:spLocks noChangeArrowheads="1"/>
          </p:cNvSpPr>
          <p:nvPr/>
        </p:nvSpPr>
        <p:spPr bwMode="auto">
          <a:xfrm>
            <a:off x="1524000" y="2692400"/>
            <a:ext cx="398463" cy="244475"/>
          </a:xfrm>
          <a:prstGeom prst="rect">
            <a:avLst/>
          </a:prstGeom>
          <a:noFill/>
          <a:ln w="9525">
            <a:noFill/>
            <a:miter lim="800000"/>
            <a:headEnd/>
            <a:tailEnd/>
          </a:ln>
          <a:effectLst/>
        </p:spPr>
        <p:txBody>
          <a:bodyPr wrap="none">
            <a:spAutoFit/>
          </a:bodyPr>
          <a:lstStyle/>
          <a:p>
            <a:r>
              <a:rPr lang="en-US" sz="1000" b="1"/>
              <a:t>Li</a:t>
            </a:r>
            <a:r>
              <a:rPr lang="en-US" sz="1000" b="1" baseline="30000"/>
              <a:t>1+</a:t>
            </a:r>
          </a:p>
        </p:txBody>
      </p:sp>
      <p:sp>
        <p:nvSpPr>
          <p:cNvPr id="88220" name="Rectangle 156"/>
          <p:cNvSpPr>
            <a:spLocks noChangeArrowheads="1"/>
          </p:cNvSpPr>
          <p:nvPr/>
        </p:nvSpPr>
        <p:spPr bwMode="auto">
          <a:xfrm>
            <a:off x="1524000" y="3149600"/>
            <a:ext cx="447675" cy="244475"/>
          </a:xfrm>
          <a:prstGeom prst="rect">
            <a:avLst/>
          </a:prstGeom>
          <a:noFill/>
          <a:ln w="9525">
            <a:noFill/>
            <a:miter lim="800000"/>
            <a:headEnd/>
            <a:tailEnd/>
          </a:ln>
          <a:effectLst/>
        </p:spPr>
        <p:txBody>
          <a:bodyPr wrap="none">
            <a:spAutoFit/>
          </a:bodyPr>
          <a:lstStyle/>
          <a:p>
            <a:r>
              <a:rPr lang="en-US" sz="1000" b="1"/>
              <a:t>Na</a:t>
            </a:r>
            <a:r>
              <a:rPr lang="en-US" sz="1000" b="1" baseline="30000"/>
              <a:t>1+</a:t>
            </a:r>
          </a:p>
        </p:txBody>
      </p:sp>
      <p:sp>
        <p:nvSpPr>
          <p:cNvPr id="88221" name="Rectangle 157"/>
          <p:cNvSpPr>
            <a:spLocks noChangeArrowheads="1"/>
          </p:cNvSpPr>
          <p:nvPr/>
        </p:nvSpPr>
        <p:spPr bwMode="auto">
          <a:xfrm>
            <a:off x="1524000" y="3606800"/>
            <a:ext cx="377825" cy="244475"/>
          </a:xfrm>
          <a:prstGeom prst="rect">
            <a:avLst/>
          </a:prstGeom>
          <a:noFill/>
          <a:ln w="9525">
            <a:noFill/>
            <a:miter lim="800000"/>
            <a:headEnd/>
            <a:tailEnd/>
          </a:ln>
          <a:effectLst/>
        </p:spPr>
        <p:txBody>
          <a:bodyPr wrap="none">
            <a:spAutoFit/>
          </a:bodyPr>
          <a:lstStyle/>
          <a:p>
            <a:r>
              <a:rPr lang="en-US" sz="1000" b="1"/>
              <a:t>K</a:t>
            </a:r>
            <a:r>
              <a:rPr lang="en-US" sz="1000" b="1" baseline="30000"/>
              <a:t>1+</a:t>
            </a:r>
          </a:p>
        </p:txBody>
      </p:sp>
      <p:sp>
        <p:nvSpPr>
          <p:cNvPr id="88222" name="Rectangle 158"/>
          <p:cNvSpPr>
            <a:spLocks noChangeArrowheads="1"/>
          </p:cNvSpPr>
          <p:nvPr/>
        </p:nvSpPr>
        <p:spPr bwMode="auto">
          <a:xfrm>
            <a:off x="1524000" y="4064000"/>
            <a:ext cx="455613" cy="244475"/>
          </a:xfrm>
          <a:prstGeom prst="rect">
            <a:avLst/>
          </a:prstGeom>
          <a:noFill/>
          <a:ln w="9525">
            <a:noFill/>
            <a:miter lim="800000"/>
            <a:headEnd/>
            <a:tailEnd/>
          </a:ln>
          <a:effectLst/>
        </p:spPr>
        <p:txBody>
          <a:bodyPr wrap="none">
            <a:spAutoFit/>
          </a:bodyPr>
          <a:lstStyle/>
          <a:p>
            <a:r>
              <a:rPr lang="en-US" sz="1000" b="1"/>
              <a:t>Rb</a:t>
            </a:r>
            <a:r>
              <a:rPr lang="en-US" sz="1000" b="1" baseline="30000"/>
              <a:t>1+</a:t>
            </a:r>
          </a:p>
        </p:txBody>
      </p:sp>
      <p:sp>
        <p:nvSpPr>
          <p:cNvPr id="88223" name="Rectangle 159"/>
          <p:cNvSpPr>
            <a:spLocks noChangeArrowheads="1"/>
          </p:cNvSpPr>
          <p:nvPr/>
        </p:nvSpPr>
        <p:spPr bwMode="auto">
          <a:xfrm>
            <a:off x="1524000" y="4521200"/>
            <a:ext cx="447675" cy="244475"/>
          </a:xfrm>
          <a:prstGeom prst="rect">
            <a:avLst/>
          </a:prstGeom>
          <a:noFill/>
          <a:ln w="9525">
            <a:noFill/>
            <a:miter lim="800000"/>
            <a:headEnd/>
            <a:tailEnd/>
          </a:ln>
          <a:effectLst/>
        </p:spPr>
        <p:txBody>
          <a:bodyPr wrap="none">
            <a:spAutoFit/>
          </a:bodyPr>
          <a:lstStyle/>
          <a:p>
            <a:r>
              <a:rPr lang="en-US" sz="1000" b="1"/>
              <a:t>Cs</a:t>
            </a:r>
            <a:r>
              <a:rPr lang="en-US" sz="1000" b="1" baseline="30000"/>
              <a:t>1+</a:t>
            </a:r>
          </a:p>
        </p:txBody>
      </p:sp>
      <p:sp>
        <p:nvSpPr>
          <p:cNvPr id="88224" name="Rectangle 160"/>
          <p:cNvSpPr>
            <a:spLocks noChangeArrowheads="1"/>
          </p:cNvSpPr>
          <p:nvPr/>
        </p:nvSpPr>
        <p:spPr bwMode="auto">
          <a:xfrm>
            <a:off x="5181600" y="3149600"/>
            <a:ext cx="412750" cy="244475"/>
          </a:xfrm>
          <a:prstGeom prst="rect">
            <a:avLst/>
          </a:prstGeom>
          <a:noFill/>
          <a:ln w="9525">
            <a:noFill/>
            <a:miter lim="800000"/>
            <a:headEnd/>
            <a:tailEnd/>
          </a:ln>
          <a:effectLst/>
        </p:spPr>
        <p:txBody>
          <a:bodyPr wrap="none">
            <a:spAutoFit/>
          </a:bodyPr>
          <a:lstStyle/>
          <a:p>
            <a:r>
              <a:rPr lang="en-US" sz="1000" b="1"/>
              <a:t>Al</a:t>
            </a:r>
            <a:r>
              <a:rPr lang="en-US" sz="1000" b="1" baseline="30000"/>
              <a:t>3+</a:t>
            </a:r>
          </a:p>
        </p:txBody>
      </p:sp>
      <p:sp>
        <p:nvSpPr>
          <p:cNvPr id="88225" name="Rectangle 161"/>
          <p:cNvSpPr>
            <a:spLocks noChangeArrowheads="1"/>
          </p:cNvSpPr>
          <p:nvPr/>
        </p:nvSpPr>
        <p:spPr bwMode="auto">
          <a:xfrm>
            <a:off x="5181600" y="3606800"/>
            <a:ext cx="454025" cy="244475"/>
          </a:xfrm>
          <a:prstGeom prst="rect">
            <a:avLst/>
          </a:prstGeom>
          <a:noFill/>
          <a:ln w="9525">
            <a:noFill/>
            <a:miter lim="800000"/>
            <a:headEnd/>
            <a:tailEnd/>
          </a:ln>
          <a:effectLst/>
        </p:spPr>
        <p:txBody>
          <a:bodyPr wrap="none">
            <a:spAutoFit/>
          </a:bodyPr>
          <a:lstStyle/>
          <a:p>
            <a:r>
              <a:rPr lang="en-US" sz="1000" b="1"/>
              <a:t>Ga</a:t>
            </a:r>
            <a:r>
              <a:rPr lang="en-US" sz="1000" b="1" baseline="30000"/>
              <a:t>3+</a:t>
            </a:r>
          </a:p>
        </p:txBody>
      </p:sp>
      <p:sp>
        <p:nvSpPr>
          <p:cNvPr id="88226" name="Rectangle 162"/>
          <p:cNvSpPr>
            <a:spLocks noChangeArrowheads="1"/>
          </p:cNvSpPr>
          <p:nvPr/>
        </p:nvSpPr>
        <p:spPr bwMode="auto">
          <a:xfrm>
            <a:off x="5181600" y="4064000"/>
            <a:ext cx="398463" cy="244475"/>
          </a:xfrm>
          <a:prstGeom prst="rect">
            <a:avLst/>
          </a:prstGeom>
          <a:noFill/>
          <a:ln w="9525">
            <a:noFill/>
            <a:miter lim="800000"/>
            <a:headEnd/>
            <a:tailEnd/>
          </a:ln>
          <a:effectLst/>
        </p:spPr>
        <p:txBody>
          <a:bodyPr wrap="none">
            <a:spAutoFit/>
          </a:bodyPr>
          <a:lstStyle/>
          <a:p>
            <a:r>
              <a:rPr lang="en-US" sz="1000" b="1"/>
              <a:t>In</a:t>
            </a:r>
            <a:r>
              <a:rPr lang="en-US" sz="1000" b="1" baseline="30000"/>
              <a:t>3+</a:t>
            </a:r>
          </a:p>
        </p:txBody>
      </p:sp>
      <p:sp>
        <p:nvSpPr>
          <p:cNvPr id="88227" name="Rectangle 163"/>
          <p:cNvSpPr>
            <a:spLocks noChangeArrowheads="1"/>
          </p:cNvSpPr>
          <p:nvPr/>
        </p:nvSpPr>
        <p:spPr bwMode="auto">
          <a:xfrm>
            <a:off x="4876800" y="3606800"/>
            <a:ext cx="441325" cy="244475"/>
          </a:xfrm>
          <a:prstGeom prst="rect">
            <a:avLst/>
          </a:prstGeom>
          <a:noFill/>
          <a:ln w="9525">
            <a:noFill/>
            <a:miter lim="800000"/>
            <a:headEnd/>
            <a:tailEnd/>
          </a:ln>
          <a:effectLst/>
        </p:spPr>
        <p:txBody>
          <a:bodyPr wrap="none">
            <a:spAutoFit/>
          </a:bodyPr>
          <a:lstStyle/>
          <a:p>
            <a:r>
              <a:rPr lang="en-US" sz="1000" b="1"/>
              <a:t>Zn</a:t>
            </a:r>
            <a:r>
              <a:rPr lang="en-US" sz="1000" b="1" baseline="30000"/>
              <a:t>2+</a:t>
            </a:r>
          </a:p>
        </p:txBody>
      </p:sp>
      <p:sp>
        <p:nvSpPr>
          <p:cNvPr id="88228" name="Rectangle 164"/>
          <p:cNvSpPr>
            <a:spLocks noChangeArrowheads="1"/>
          </p:cNvSpPr>
          <p:nvPr/>
        </p:nvSpPr>
        <p:spPr bwMode="auto">
          <a:xfrm>
            <a:off x="4572000" y="4064000"/>
            <a:ext cx="455613" cy="244475"/>
          </a:xfrm>
          <a:prstGeom prst="rect">
            <a:avLst/>
          </a:prstGeom>
          <a:noFill/>
          <a:ln w="9525">
            <a:noFill/>
            <a:miter lim="800000"/>
            <a:headEnd/>
            <a:tailEnd/>
          </a:ln>
          <a:effectLst/>
        </p:spPr>
        <p:txBody>
          <a:bodyPr wrap="none">
            <a:spAutoFit/>
          </a:bodyPr>
          <a:lstStyle/>
          <a:p>
            <a:r>
              <a:rPr lang="en-US" sz="1000" b="1"/>
              <a:t>Ag</a:t>
            </a:r>
            <a:r>
              <a:rPr lang="en-US" sz="1000" b="1" baseline="30000"/>
              <a:t>1+</a:t>
            </a:r>
          </a:p>
        </p:txBody>
      </p:sp>
      <p:sp>
        <p:nvSpPr>
          <p:cNvPr id="88229" name="AutoShape 16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r>
              <a:rPr lang="en-US"/>
              <a:t>Chemical Bonding</a:t>
            </a:r>
          </a:p>
        </p:txBody>
      </p:sp>
      <p:sp>
        <p:nvSpPr>
          <p:cNvPr id="15363" name="Rectangle 3"/>
          <p:cNvSpPr>
            <a:spLocks noGrp="1" noChangeArrowheads="1"/>
          </p:cNvSpPr>
          <p:nvPr>
            <p:ph type="body" idx="1"/>
          </p:nvPr>
        </p:nvSpPr>
        <p:spPr>
          <a:xfrm>
            <a:off x="685800" y="1676400"/>
            <a:ext cx="7772400" cy="4114800"/>
          </a:xfrm>
        </p:spPr>
        <p:txBody>
          <a:bodyPr/>
          <a:lstStyle/>
          <a:p>
            <a:pPr>
              <a:lnSpc>
                <a:spcPct val="90000"/>
              </a:lnSpc>
            </a:pPr>
            <a:r>
              <a:rPr lang="en-US" sz="2800"/>
              <a:t>Ionic</a:t>
            </a:r>
          </a:p>
          <a:p>
            <a:pPr lvl="1">
              <a:lnSpc>
                <a:spcPct val="90000"/>
              </a:lnSpc>
            </a:pPr>
            <a:r>
              <a:rPr lang="en-US" sz="2400"/>
              <a:t>Metal (cation) with non-metal (anion)</a:t>
            </a:r>
          </a:p>
          <a:p>
            <a:pPr lvl="1">
              <a:lnSpc>
                <a:spcPct val="90000"/>
              </a:lnSpc>
            </a:pPr>
            <a:r>
              <a:rPr lang="en-US" sz="2400"/>
              <a:t>Transfer of electron(s)</a:t>
            </a:r>
          </a:p>
          <a:p>
            <a:pPr lvl="1">
              <a:lnSpc>
                <a:spcPct val="90000"/>
              </a:lnSpc>
            </a:pPr>
            <a:r>
              <a:rPr lang="en-US" sz="2400"/>
              <a:t>Strong bond…high melting point</a:t>
            </a:r>
          </a:p>
          <a:p>
            <a:pPr>
              <a:lnSpc>
                <a:spcPct val="90000"/>
              </a:lnSpc>
            </a:pPr>
            <a:r>
              <a:rPr lang="en-US" sz="2800"/>
              <a:t>Covalent</a:t>
            </a:r>
          </a:p>
          <a:p>
            <a:pPr lvl="1">
              <a:lnSpc>
                <a:spcPct val="90000"/>
              </a:lnSpc>
            </a:pPr>
            <a:r>
              <a:rPr lang="en-US" sz="2400"/>
              <a:t>Non-metal with non-metal</a:t>
            </a:r>
          </a:p>
          <a:p>
            <a:pPr lvl="1">
              <a:lnSpc>
                <a:spcPct val="90000"/>
              </a:lnSpc>
            </a:pPr>
            <a:r>
              <a:rPr lang="en-US" sz="2400"/>
              <a:t>Sharing of electron(s)</a:t>
            </a:r>
          </a:p>
          <a:p>
            <a:pPr lvl="2">
              <a:lnSpc>
                <a:spcPct val="90000"/>
              </a:lnSpc>
            </a:pPr>
            <a:r>
              <a:rPr lang="en-US" sz="2000"/>
              <a:t>Non-polar (equal distribution of electrons)</a:t>
            </a:r>
          </a:p>
          <a:p>
            <a:pPr lvl="2">
              <a:lnSpc>
                <a:spcPct val="90000"/>
              </a:lnSpc>
            </a:pPr>
            <a:r>
              <a:rPr lang="en-US" sz="2000"/>
              <a:t>Polar (uneven electron distribution)</a:t>
            </a:r>
          </a:p>
          <a:p>
            <a:pPr lvl="1">
              <a:lnSpc>
                <a:spcPct val="90000"/>
              </a:lnSpc>
            </a:pPr>
            <a:r>
              <a:rPr lang="en-US" sz="2400"/>
              <a:t>Weak bonds…low melting points</a:t>
            </a:r>
          </a:p>
          <a:p>
            <a:pPr lvl="2">
              <a:lnSpc>
                <a:spcPct val="90000"/>
              </a:lnSpc>
            </a:pPr>
            <a:r>
              <a:rPr lang="en-US" sz="2000"/>
              <a:t>Single, double and triple bonds</a:t>
            </a:r>
          </a:p>
          <a:p>
            <a:pPr>
              <a:lnSpc>
                <a:spcPct val="90000"/>
              </a:lnSpc>
            </a:pPr>
            <a:r>
              <a:rPr lang="en-US" sz="2800"/>
              <a:t>Metallic  </a:t>
            </a:r>
            <a:r>
              <a:rPr lang="en-US" sz="2400"/>
              <a:t>(nuclei in a “sea” of shared electrons)</a:t>
            </a:r>
          </a:p>
        </p:txBody>
      </p:sp>
      <p:sp>
        <p:nvSpPr>
          <p:cNvPr id="15364"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r>
              <a:rPr lang="en-US"/>
              <a:t>First Four Energy Levels</a:t>
            </a:r>
          </a:p>
        </p:txBody>
      </p:sp>
      <p:pic>
        <p:nvPicPr>
          <p:cNvPr id="35843" name="Picture 3" descr="energy levels"/>
          <p:cNvPicPr>
            <a:picLocks noChangeAspect="1" noChangeArrowheads="1"/>
          </p:cNvPicPr>
          <p:nvPr/>
        </p:nvPicPr>
        <p:blipFill>
          <a:blip r:embed="rId3" cstate="print"/>
          <a:srcRect/>
          <a:stretch>
            <a:fillRect/>
          </a:stretch>
        </p:blipFill>
        <p:spPr bwMode="auto">
          <a:xfrm>
            <a:off x="2590800" y="1752600"/>
            <a:ext cx="3981450" cy="4800600"/>
          </a:xfrm>
          <a:prstGeom prst="rect">
            <a:avLst/>
          </a:prstGeom>
          <a:noFill/>
        </p:spPr>
      </p:pic>
      <p:sp>
        <p:nvSpPr>
          <p:cNvPr id="35844" name="Rectangle 4"/>
          <p:cNvSpPr>
            <a:spLocks noChangeArrowheads="1"/>
          </p:cNvSpPr>
          <p:nvPr/>
        </p:nvSpPr>
        <p:spPr bwMode="auto">
          <a:xfrm>
            <a:off x="76200" y="6567488"/>
            <a:ext cx="3179763"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334</a:t>
            </a:r>
          </a:p>
        </p:txBody>
      </p:sp>
      <p:sp>
        <p:nvSpPr>
          <p:cNvPr id="35845"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Oval 2"/>
          <p:cNvSpPr>
            <a:spLocks noChangeArrowheads="1"/>
          </p:cNvSpPr>
          <p:nvPr/>
        </p:nvSpPr>
        <p:spPr bwMode="auto">
          <a:xfrm>
            <a:off x="0" y="1828800"/>
            <a:ext cx="2514600" cy="2362200"/>
          </a:xfrm>
          <a:prstGeom prst="ellipse">
            <a:avLst/>
          </a:prstGeom>
          <a:gradFill rotWithShape="0">
            <a:gsLst>
              <a:gs pos="0">
                <a:srgbClr val="65B2FF">
                  <a:alpha val="37000"/>
                </a:srgbClr>
              </a:gs>
              <a:gs pos="100000">
                <a:srgbClr val="FFFFFF">
                  <a:alpha val="37000"/>
                </a:srgbClr>
              </a:gs>
            </a:gsLst>
            <a:path path="shape">
              <a:fillToRect l="50000" t="50000" r="50000" b="50000"/>
            </a:path>
          </a:gradFill>
          <a:ln w="9525">
            <a:noFill/>
            <a:round/>
            <a:headEnd/>
            <a:tailEnd/>
          </a:ln>
          <a:effectLst/>
        </p:spPr>
        <p:txBody>
          <a:bodyPr wrap="none" anchor="ctr"/>
          <a:lstStyle/>
          <a:p>
            <a:endParaRPr lang="en-US"/>
          </a:p>
        </p:txBody>
      </p:sp>
      <p:sp>
        <p:nvSpPr>
          <p:cNvPr id="313347" name="Rectangle 3"/>
          <p:cNvSpPr>
            <a:spLocks noGrp="1" noChangeArrowheads="1"/>
          </p:cNvSpPr>
          <p:nvPr>
            <p:ph type="title"/>
          </p:nvPr>
        </p:nvSpPr>
        <p:spPr/>
        <p:txBody>
          <a:bodyPr/>
          <a:lstStyle/>
          <a:p>
            <a:r>
              <a:rPr lang="en-US"/>
              <a:t>Modern Atomic Structure</a:t>
            </a:r>
          </a:p>
        </p:txBody>
      </p:sp>
      <p:sp>
        <p:nvSpPr>
          <p:cNvPr id="313348" name="Oval 4"/>
          <p:cNvSpPr>
            <a:spLocks noChangeArrowheads="1"/>
          </p:cNvSpPr>
          <p:nvPr/>
        </p:nvSpPr>
        <p:spPr bwMode="auto">
          <a:xfrm>
            <a:off x="381000" y="2209800"/>
            <a:ext cx="1752600" cy="1752600"/>
          </a:xfrm>
          <a:prstGeom prst="ellipse">
            <a:avLst/>
          </a:prstGeom>
          <a:gradFill rotWithShape="0">
            <a:gsLst>
              <a:gs pos="0">
                <a:srgbClr val="65B2FF">
                  <a:alpha val="67000"/>
                </a:srgbClr>
              </a:gs>
              <a:gs pos="100000">
                <a:srgbClr val="FFFFFF">
                  <a:alpha val="49001"/>
                </a:srgbClr>
              </a:gs>
            </a:gsLst>
            <a:path path="shape">
              <a:fillToRect l="50000" t="50000" r="50000" b="50000"/>
            </a:path>
          </a:gradFill>
          <a:ln w="9525">
            <a:noFill/>
            <a:round/>
            <a:headEnd/>
            <a:tailEnd/>
          </a:ln>
          <a:effectLst/>
        </p:spPr>
        <p:txBody>
          <a:bodyPr wrap="none" anchor="ctr"/>
          <a:lstStyle/>
          <a:p>
            <a:endParaRPr lang="en-US"/>
          </a:p>
        </p:txBody>
      </p:sp>
      <p:grpSp>
        <p:nvGrpSpPr>
          <p:cNvPr id="313349" name="Group 5"/>
          <p:cNvGrpSpPr>
            <a:grpSpLocks/>
          </p:cNvGrpSpPr>
          <p:nvPr/>
        </p:nvGrpSpPr>
        <p:grpSpPr bwMode="auto">
          <a:xfrm>
            <a:off x="2562225" y="1676400"/>
            <a:ext cx="2543175" cy="3603625"/>
            <a:chOff x="1614" y="1056"/>
            <a:chExt cx="1602" cy="2270"/>
          </a:xfrm>
        </p:grpSpPr>
        <p:sp>
          <p:nvSpPr>
            <p:cNvPr id="313350" name="Rectangle 6"/>
            <p:cNvSpPr>
              <a:spLocks noChangeArrowheads="1"/>
            </p:cNvSpPr>
            <p:nvPr/>
          </p:nvSpPr>
          <p:spPr bwMode="auto">
            <a:xfrm>
              <a:off x="1614" y="1296"/>
              <a:ext cx="1152" cy="432"/>
            </a:xfrm>
            <a:prstGeom prst="rect">
              <a:avLst/>
            </a:prstGeom>
            <a:gradFill rotWithShape="1">
              <a:gsLst>
                <a:gs pos="0">
                  <a:srgbClr val="65B2FF"/>
                </a:gs>
                <a:gs pos="100000">
                  <a:srgbClr val="B3D2FF"/>
                </a:gs>
              </a:gsLst>
              <a:lin ang="5400000" scaled="1"/>
            </a:gradFill>
            <a:ln w="9525">
              <a:noFill/>
              <a:miter lim="800000"/>
              <a:headEnd/>
              <a:tailEnd/>
            </a:ln>
            <a:effectLst/>
          </p:spPr>
          <p:txBody>
            <a:bodyPr wrap="none" anchor="ctr"/>
            <a:lstStyle/>
            <a:p>
              <a:endParaRPr lang="en-US"/>
            </a:p>
          </p:txBody>
        </p:sp>
        <p:sp>
          <p:nvSpPr>
            <p:cNvPr id="313351" name="Rectangle 7"/>
            <p:cNvSpPr>
              <a:spLocks noChangeArrowheads="1"/>
            </p:cNvSpPr>
            <p:nvPr/>
          </p:nvSpPr>
          <p:spPr bwMode="auto">
            <a:xfrm>
              <a:off x="1614" y="1536"/>
              <a:ext cx="1152" cy="672"/>
            </a:xfrm>
            <a:prstGeom prst="rect">
              <a:avLst/>
            </a:prstGeom>
            <a:gradFill rotWithShape="1">
              <a:gsLst>
                <a:gs pos="0">
                  <a:srgbClr val="65B2FF"/>
                </a:gs>
                <a:gs pos="100000">
                  <a:srgbClr val="B3D2FF"/>
                </a:gs>
              </a:gsLst>
              <a:lin ang="5400000" scaled="1"/>
            </a:gradFill>
            <a:ln w="9525">
              <a:noFill/>
              <a:miter lim="800000"/>
              <a:headEnd/>
              <a:tailEnd/>
            </a:ln>
            <a:effectLst/>
          </p:spPr>
          <p:txBody>
            <a:bodyPr wrap="none" anchor="ctr"/>
            <a:lstStyle/>
            <a:p>
              <a:endParaRPr lang="en-US"/>
            </a:p>
          </p:txBody>
        </p:sp>
        <p:sp>
          <p:nvSpPr>
            <p:cNvPr id="313352" name="Rectangle 8"/>
            <p:cNvSpPr>
              <a:spLocks noChangeArrowheads="1"/>
            </p:cNvSpPr>
            <p:nvPr/>
          </p:nvSpPr>
          <p:spPr bwMode="auto">
            <a:xfrm>
              <a:off x="1614" y="1920"/>
              <a:ext cx="1152" cy="1296"/>
            </a:xfrm>
            <a:prstGeom prst="rect">
              <a:avLst/>
            </a:prstGeom>
            <a:gradFill rotWithShape="1">
              <a:gsLst>
                <a:gs pos="0">
                  <a:srgbClr val="65B2FF"/>
                </a:gs>
                <a:gs pos="100000">
                  <a:srgbClr val="B3D2FF"/>
                </a:gs>
              </a:gsLst>
              <a:lin ang="5400000" scaled="1"/>
            </a:gradFill>
            <a:ln w="9525">
              <a:noFill/>
              <a:miter lim="800000"/>
              <a:headEnd/>
              <a:tailEnd/>
            </a:ln>
            <a:effectLst/>
          </p:spPr>
          <p:txBody>
            <a:bodyPr wrap="none" anchor="ctr"/>
            <a:lstStyle/>
            <a:p>
              <a:endParaRPr lang="en-US"/>
            </a:p>
          </p:txBody>
        </p:sp>
        <p:sp>
          <p:nvSpPr>
            <p:cNvPr id="313353" name="Line 9"/>
            <p:cNvSpPr>
              <a:spLocks noChangeShapeType="1"/>
            </p:cNvSpPr>
            <p:nvPr/>
          </p:nvSpPr>
          <p:spPr bwMode="auto">
            <a:xfrm flipV="1">
              <a:off x="1614" y="1056"/>
              <a:ext cx="0" cy="2160"/>
            </a:xfrm>
            <a:prstGeom prst="line">
              <a:avLst/>
            </a:prstGeom>
            <a:noFill/>
            <a:ln w="9525">
              <a:solidFill>
                <a:schemeClr val="tx1"/>
              </a:solidFill>
              <a:round/>
              <a:headEnd/>
              <a:tailEnd type="triangle" w="med" len="med"/>
            </a:ln>
            <a:effectLst/>
          </p:spPr>
          <p:txBody>
            <a:bodyPr/>
            <a:lstStyle/>
            <a:p>
              <a:endParaRPr lang="en-US"/>
            </a:p>
          </p:txBody>
        </p:sp>
        <p:sp>
          <p:nvSpPr>
            <p:cNvPr id="313354" name="Line 10"/>
            <p:cNvSpPr>
              <a:spLocks noChangeShapeType="1"/>
            </p:cNvSpPr>
            <p:nvPr/>
          </p:nvSpPr>
          <p:spPr bwMode="auto">
            <a:xfrm>
              <a:off x="1614" y="3216"/>
              <a:ext cx="1152" cy="1"/>
            </a:xfrm>
            <a:prstGeom prst="line">
              <a:avLst/>
            </a:prstGeom>
            <a:noFill/>
            <a:ln w="9525">
              <a:solidFill>
                <a:schemeClr val="tx1"/>
              </a:solidFill>
              <a:round/>
              <a:headEnd/>
              <a:tailEnd/>
            </a:ln>
            <a:effectLst/>
          </p:spPr>
          <p:txBody>
            <a:bodyPr/>
            <a:lstStyle/>
            <a:p>
              <a:endParaRPr lang="en-US"/>
            </a:p>
          </p:txBody>
        </p:sp>
        <p:sp>
          <p:nvSpPr>
            <p:cNvPr id="313355" name="Line 11"/>
            <p:cNvSpPr>
              <a:spLocks noChangeShapeType="1"/>
            </p:cNvSpPr>
            <p:nvPr/>
          </p:nvSpPr>
          <p:spPr bwMode="auto">
            <a:xfrm>
              <a:off x="1614" y="1920"/>
              <a:ext cx="1152" cy="1"/>
            </a:xfrm>
            <a:prstGeom prst="line">
              <a:avLst/>
            </a:prstGeom>
            <a:noFill/>
            <a:ln w="9525">
              <a:solidFill>
                <a:schemeClr val="tx1"/>
              </a:solidFill>
              <a:round/>
              <a:headEnd/>
              <a:tailEnd/>
            </a:ln>
            <a:effectLst/>
          </p:spPr>
          <p:txBody>
            <a:bodyPr/>
            <a:lstStyle/>
            <a:p>
              <a:endParaRPr lang="en-US"/>
            </a:p>
          </p:txBody>
        </p:sp>
        <p:sp>
          <p:nvSpPr>
            <p:cNvPr id="313356" name="Line 12"/>
            <p:cNvSpPr>
              <a:spLocks noChangeShapeType="1"/>
            </p:cNvSpPr>
            <p:nvPr/>
          </p:nvSpPr>
          <p:spPr bwMode="auto">
            <a:xfrm>
              <a:off x="1614" y="1536"/>
              <a:ext cx="1152" cy="1"/>
            </a:xfrm>
            <a:prstGeom prst="line">
              <a:avLst/>
            </a:prstGeom>
            <a:noFill/>
            <a:ln w="9525">
              <a:solidFill>
                <a:schemeClr val="tx1"/>
              </a:solidFill>
              <a:round/>
              <a:headEnd/>
              <a:tailEnd/>
            </a:ln>
            <a:effectLst/>
          </p:spPr>
          <p:txBody>
            <a:bodyPr/>
            <a:lstStyle/>
            <a:p>
              <a:endParaRPr lang="en-US"/>
            </a:p>
          </p:txBody>
        </p:sp>
        <p:sp>
          <p:nvSpPr>
            <p:cNvPr id="313357" name="Line 13"/>
            <p:cNvSpPr>
              <a:spLocks noChangeShapeType="1"/>
            </p:cNvSpPr>
            <p:nvPr/>
          </p:nvSpPr>
          <p:spPr bwMode="auto">
            <a:xfrm>
              <a:off x="1614" y="1296"/>
              <a:ext cx="1152" cy="1"/>
            </a:xfrm>
            <a:prstGeom prst="line">
              <a:avLst/>
            </a:prstGeom>
            <a:noFill/>
            <a:ln w="9525">
              <a:solidFill>
                <a:schemeClr val="tx1"/>
              </a:solidFill>
              <a:round/>
              <a:headEnd/>
              <a:tailEnd/>
            </a:ln>
            <a:effectLst/>
          </p:spPr>
          <p:txBody>
            <a:bodyPr/>
            <a:lstStyle/>
            <a:p>
              <a:endParaRPr lang="en-US"/>
            </a:p>
          </p:txBody>
        </p:sp>
        <p:sp>
          <p:nvSpPr>
            <p:cNvPr id="313358" name="Text Box 14"/>
            <p:cNvSpPr txBox="1">
              <a:spLocks noChangeArrowheads="1"/>
            </p:cNvSpPr>
            <p:nvPr/>
          </p:nvSpPr>
          <p:spPr bwMode="auto">
            <a:xfrm>
              <a:off x="2766" y="3095"/>
              <a:ext cx="440" cy="231"/>
            </a:xfrm>
            <a:prstGeom prst="rect">
              <a:avLst/>
            </a:prstGeom>
            <a:noFill/>
            <a:ln w="9525">
              <a:noFill/>
              <a:miter lim="800000"/>
              <a:headEnd/>
              <a:tailEnd/>
            </a:ln>
            <a:effectLst/>
          </p:spPr>
          <p:txBody>
            <a:bodyPr wrap="none">
              <a:spAutoFit/>
            </a:bodyPr>
            <a:lstStyle/>
            <a:p>
              <a:r>
                <a:rPr lang="en-US"/>
                <a:t>n = 1</a:t>
              </a:r>
            </a:p>
          </p:txBody>
        </p:sp>
        <p:sp>
          <p:nvSpPr>
            <p:cNvPr id="313359" name="Text Box 15"/>
            <p:cNvSpPr txBox="1">
              <a:spLocks noChangeArrowheads="1"/>
            </p:cNvSpPr>
            <p:nvPr/>
          </p:nvSpPr>
          <p:spPr bwMode="auto">
            <a:xfrm>
              <a:off x="2776" y="1785"/>
              <a:ext cx="440" cy="231"/>
            </a:xfrm>
            <a:prstGeom prst="rect">
              <a:avLst/>
            </a:prstGeom>
            <a:noFill/>
            <a:ln w="9525">
              <a:noFill/>
              <a:miter lim="800000"/>
              <a:headEnd/>
              <a:tailEnd/>
            </a:ln>
            <a:effectLst/>
          </p:spPr>
          <p:txBody>
            <a:bodyPr wrap="none">
              <a:spAutoFit/>
            </a:bodyPr>
            <a:lstStyle/>
            <a:p>
              <a:r>
                <a:rPr lang="en-US"/>
                <a:t>n = 2</a:t>
              </a:r>
            </a:p>
          </p:txBody>
        </p:sp>
        <p:sp>
          <p:nvSpPr>
            <p:cNvPr id="313360" name="Text Box 16"/>
            <p:cNvSpPr txBox="1">
              <a:spLocks noChangeArrowheads="1"/>
            </p:cNvSpPr>
            <p:nvPr/>
          </p:nvSpPr>
          <p:spPr bwMode="auto">
            <a:xfrm>
              <a:off x="2776" y="1440"/>
              <a:ext cx="440" cy="231"/>
            </a:xfrm>
            <a:prstGeom prst="rect">
              <a:avLst/>
            </a:prstGeom>
            <a:noFill/>
            <a:ln w="9525">
              <a:noFill/>
              <a:miter lim="800000"/>
              <a:headEnd/>
              <a:tailEnd/>
            </a:ln>
            <a:effectLst/>
          </p:spPr>
          <p:txBody>
            <a:bodyPr wrap="none">
              <a:spAutoFit/>
            </a:bodyPr>
            <a:lstStyle/>
            <a:p>
              <a:r>
                <a:rPr lang="en-US"/>
                <a:t>n = 3</a:t>
              </a:r>
            </a:p>
          </p:txBody>
        </p:sp>
        <p:sp>
          <p:nvSpPr>
            <p:cNvPr id="313361" name="Text Box 17"/>
            <p:cNvSpPr txBox="1">
              <a:spLocks noChangeArrowheads="1"/>
            </p:cNvSpPr>
            <p:nvPr/>
          </p:nvSpPr>
          <p:spPr bwMode="auto">
            <a:xfrm>
              <a:off x="2776" y="1200"/>
              <a:ext cx="440" cy="231"/>
            </a:xfrm>
            <a:prstGeom prst="rect">
              <a:avLst/>
            </a:prstGeom>
            <a:noFill/>
            <a:ln w="9525">
              <a:noFill/>
              <a:miter lim="800000"/>
              <a:headEnd/>
              <a:tailEnd/>
            </a:ln>
            <a:effectLst/>
          </p:spPr>
          <p:txBody>
            <a:bodyPr wrap="none">
              <a:spAutoFit/>
            </a:bodyPr>
            <a:lstStyle/>
            <a:p>
              <a:r>
                <a:rPr lang="en-US"/>
                <a:t>n = 4</a:t>
              </a:r>
            </a:p>
          </p:txBody>
        </p:sp>
      </p:grpSp>
      <p:sp>
        <p:nvSpPr>
          <p:cNvPr id="313362" name="Rectangle 18"/>
          <p:cNvSpPr>
            <a:spLocks noChangeArrowheads="1"/>
          </p:cNvSpPr>
          <p:nvPr/>
        </p:nvSpPr>
        <p:spPr bwMode="auto">
          <a:xfrm>
            <a:off x="76200" y="6567488"/>
            <a:ext cx="3090863" cy="214312"/>
          </a:xfrm>
          <a:prstGeom prst="rect">
            <a:avLst/>
          </a:prstGeom>
          <a:noFill/>
          <a:ln w="9525">
            <a:noFill/>
            <a:miter lim="800000"/>
            <a:headEnd/>
            <a:tailEnd/>
          </a:ln>
          <a:effectLst/>
        </p:spPr>
        <p:txBody>
          <a:bodyPr wrap="none">
            <a:spAutoFit/>
          </a:bodyPr>
          <a:lstStyle/>
          <a:p>
            <a:r>
              <a:rPr lang="en-US" sz="800"/>
              <a:t>Hein, Arena, </a:t>
            </a:r>
            <a:r>
              <a:rPr lang="en-US" sz="800" u="sng"/>
              <a:t>Foundations of College Chemistry</a:t>
            </a:r>
            <a:r>
              <a:rPr lang="en-US" sz="800"/>
              <a:t>, 2000, page 202</a:t>
            </a:r>
          </a:p>
        </p:txBody>
      </p:sp>
      <p:grpSp>
        <p:nvGrpSpPr>
          <p:cNvPr id="313364" name="Group 20"/>
          <p:cNvGrpSpPr>
            <a:grpSpLocks/>
          </p:cNvGrpSpPr>
          <p:nvPr/>
        </p:nvGrpSpPr>
        <p:grpSpPr bwMode="auto">
          <a:xfrm>
            <a:off x="5334000" y="1484313"/>
            <a:ext cx="3505200" cy="3544887"/>
            <a:chOff x="3360" y="935"/>
            <a:chExt cx="2208" cy="2233"/>
          </a:xfrm>
        </p:grpSpPr>
        <p:sp>
          <p:nvSpPr>
            <p:cNvPr id="313365" name="Freeform 21"/>
            <p:cNvSpPr>
              <a:spLocks/>
            </p:cNvSpPr>
            <p:nvPr/>
          </p:nvSpPr>
          <p:spPr bwMode="auto">
            <a:xfrm>
              <a:off x="4716" y="1251"/>
              <a:ext cx="843" cy="477"/>
            </a:xfrm>
            <a:custGeom>
              <a:avLst/>
              <a:gdLst/>
              <a:ahLst/>
              <a:cxnLst>
                <a:cxn ang="0">
                  <a:pos x="270" y="3"/>
                </a:cxn>
                <a:cxn ang="0">
                  <a:pos x="843" y="0"/>
                </a:cxn>
                <a:cxn ang="0">
                  <a:pos x="573" y="471"/>
                </a:cxn>
                <a:cxn ang="0">
                  <a:pos x="0" y="477"/>
                </a:cxn>
                <a:cxn ang="0">
                  <a:pos x="270" y="3"/>
                </a:cxn>
              </a:cxnLst>
              <a:rect l="0" t="0" r="r" b="b"/>
              <a:pathLst>
                <a:path w="843" h="477">
                  <a:moveTo>
                    <a:pt x="270" y="3"/>
                  </a:moveTo>
                  <a:lnTo>
                    <a:pt x="843" y="0"/>
                  </a:lnTo>
                  <a:lnTo>
                    <a:pt x="573" y="471"/>
                  </a:lnTo>
                  <a:lnTo>
                    <a:pt x="0" y="477"/>
                  </a:lnTo>
                  <a:lnTo>
                    <a:pt x="270" y="3"/>
                  </a:lnTo>
                  <a:close/>
                </a:path>
              </a:pathLst>
            </a:custGeom>
            <a:solidFill>
              <a:srgbClr val="CCFFCC"/>
            </a:solidFill>
            <a:ln w="9525">
              <a:solidFill>
                <a:schemeClr val="tx1"/>
              </a:solidFill>
              <a:round/>
              <a:headEnd/>
              <a:tailEnd/>
            </a:ln>
            <a:effectLst/>
          </p:spPr>
          <p:txBody>
            <a:bodyPr/>
            <a:lstStyle/>
            <a:p>
              <a:endParaRPr lang="en-US"/>
            </a:p>
          </p:txBody>
        </p:sp>
        <p:sp>
          <p:nvSpPr>
            <p:cNvPr id="313366" name="Freeform 22"/>
            <p:cNvSpPr>
              <a:spLocks/>
            </p:cNvSpPr>
            <p:nvPr/>
          </p:nvSpPr>
          <p:spPr bwMode="auto">
            <a:xfrm>
              <a:off x="4176" y="1248"/>
              <a:ext cx="810" cy="480"/>
            </a:xfrm>
            <a:custGeom>
              <a:avLst/>
              <a:gdLst/>
              <a:ahLst/>
              <a:cxnLst>
                <a:cxn ang="0">
                  <a:pos x="267" y="6"/>
                </a:cxn>
                <a:cxn ang="0">
                  <a:pos x="810" y="0"/>
                </a:cxn>
                <a:cxn ang="0">
                  <a:pos x="552" y="474"/>
                </a:cxn>
                <a:cxn ang="0">
                  <a:pos x="0" y="480"/>
                </a:cxn>
                <a:cxn ang="0">
                  <a:pos x="267" y="6"/>
                </a:cxn>
              </a:cxnLst>
              <a:rect l="0" t="0" r="r" b="b"/>
              <a:pathLst>
                <a:path w="810" h="480">
                  <a:moveTo>
                    <a:pt x="267" y="6"/>
                  </a:moveTo>
                  <a:lnTo>
                    <a:pt x="810" y="0"/>
                  </a:lnTo>
                  <a:lnTo>
                    <a:pt x="552" y="474"/>
                  </a:lnTo>
                  <a:lnTo>
                    <a:pt x="0" y="480"/>
                  </a:lnTo>
                  <a:lnTo>
                    <a:pt x="267" y="6"/>
                  </a:lnTo>
                  <a:close/>
                </a:path>
              </a:pathLst>
            </a:custGeom>
            <a:solidFill>
              <a:srgbClr val="FFE269"/>
            </a:solidFill>
            <a:ln w="9525">
              <a:solidFill>
                <a:schemeClr val="tx1"/>
              </a:solidFill>
              <a:round/>
              <a:headEnd/>
              <a:tailEnd/>
            </a:ln>
            <a:effectLst/>
          </p:spPr>
          <p:txBody>
            <a:bodyPr/>
            <a:lstStyle/>
            <a:p>
              <a:endParaRPr lang="en-US"/>
            </a:p>
          </p:txBody>
        </p:sp>
        <p:sp>
          <p:nvSpPr>
            <p:cNvPr id="313367" name="Freeform 23"/>
            <p:cNvSpPr>
              <a:spLocks/>
            </p:cNvSpPr>
            <p:nvPr/>
          </p:nvSpPr>
          <p:spPr bwMode="auto">
            <a:xfrm>
              <a:off x="4452" y="1728"/>
              <a:ext cx="834" cy="477"/>
            </a:xfrm>
            <a:custGeom>
              <a:avLst/>
              <a:gdLst/>
              <a:ahLst/>
              <a:cxnLst>
                <a:cxn ang="0">
                  <a:pos x="267" y="3"/>
                </a:cxn>
                <a:cxn ang="0">
                  <a:pos x="834" y="0"/>
                </a:cxn>
                <a:cxn ang="0">
                  <a:pos x="570" y="474"/>
                </a:cxn>
                <a:cxn ang="0">
                  <a:pos x="0" y="477"/>
                </a:cxn>
                <a:cxn ang="0">
                  <a:pos x="267" y="3"/>
                </a:cxn>
              </a:cxnLst>
              <a:rect l="0" t="0" r="r" b="b"/>
              <a:pathLst>
                <a:path w="834" h="477">
                  <a:moveTo>
                    <a:pt x="267" y="3"/>
                  </a:moveTo>
                  <a:lnTo>
                    <a:pt x="834" y="0"/>
                  </a:lnTo>
                  <a:lnTo>
                    <a:pt x="570" y="474"/>
                  </a:lnTo>
                  <a:lnTo>
                    <a:pt x="0" y="477"/>
                  </a:lnTo>
                  <a:lnTo>
                    <a:pt x="267" y="3"/>
                  </a:lnTo>
                  <a:close/>
                </a:path>
              </a:pathLst>
            </a:custGeom>
            <a:solidFill>
              <a:srgbClr val="FFE269"/>
            </a:solidFill>
            <a:ln w="9525">
              <a:solidFill>
                <a:schemeClr val="tx1"/>
              </a:solidFill>
              <a:round/>
              <a:headEnd/>
              <a:tailEnd/>
            </a:ln>
            <a:effectLst/>
          </p:spPr>
          <p:txBody>
            <a:bodyPr/>
            <a:lstStyle/>
            <a:p>
              <a:endParaRPr lang="en-US"/>
            </a:p>
          </p:txBody>
        </p:sp>
        <p:sp>
          <p:nvSpPr>
            <p:cNvPr id="313368" name="Freeform 24"/>
            <p:cNvSpPr>
              <a:spLocks/>
            </p:cNvSpPr>
            <p:nvPr/>
          </p:nvSpPr>
          <p:spPr bwMode="auto">
            <a:xfrm>
              <a:off x="3648" y="1251"/>
              <a:ext cx="813" cy="477"/>
            </a:xfrm>
            <a:custGeom>
              <a:avLst/>
              <a:gdLst/>
              <a:ahLst/>
              <a:cxnLst>
                <a:cxn ang="0">
                  <a:pos x="276" y="3"/>
                </a:cxn>
                <a:cxn ang="0">
                  <a:pos x="813" y="0"/>
                </a:cxn>
                <a:cxn ang="0">
                  <a:pos x="540" y="477"/>
                </a:cxn>
                <a:cxn ang="0">
                  <a:pos x="0" y="477"/>
                </a:cxn>
                <a:cxn ang="0">
                  <a:pos x="276" y="3"/>
                </a:cxn>
              </a:cxnLst>
              <a:rect l="0" t="0" r="r" b="b"/>
              <a:pathLst>
                <a:path w="813" h="477">
                  <a:moveTo>
                    <a:pt x="276" y="3"/>
                  </a:moveTo>
                  <a:lnTo>
                    <a:pt x="813" y="0"/>
                  </a:lnTo>
                  <a:lnTo>
                    <a:pt x="540" y="477"/>
                  </a:lnTo>
                  <a:lnTo>
                    <a:pt x="0" y="477"/>
                  </a:lnTo>
                  <a:lnTo>
                    <a:pt x="276" y="3"/>
                  </a:lnTo>
                  <a:close/>
                </a:path>
              </a:pathLst>
            </a:custGeom>
            <a:solidFill>
              <a:srgbClr val="99CCFF"/>
            </a:solidFill>
            <a:ln w="9525">
              <a:solidFill>
                <a:schemeClr val="tx1"/>
              </a:solidFill>
              <a:round/>
              <a:headEnd/>
              <a:tailEnd/>
            </a:ln>
            <a:effectLst/>
          </p:spPr>
          <p:txBody>
            <a:bodyPr/>
            <a:lstStyle/>
            <a:p>
              <a:endParaRPr lang="en-US"/>
            </a:p>
          </p:txBody>
        </p:sp>
        <p:sp>
          <p:nvSpPr>
            <p:cNvPr id="313369" name="Freeform 25"/>
            <p:cNvSpPr>
              <a:spLocks/>
            </p:cNvSpPr>
            <p:nvPr/>
          </p:nvSpPr>
          <p:spPr bwMode="auto">
            <a:xfrm>
              <a:off x="3906" y="1728"/>
              <a:ext cx="813" cy="477"/>
            </a:xfrm>
            <a:custGeom>
              <a:avLst/>
              <a:gdLst/>
              <a:ahLst/>
              <a:cxnLst>
                <a:cxn ang="0">
                  <a:pos x="276" y="3"/>
                </a:cxn>
                <a:cxn ang="0">
                  <a:pos x="813" y="0"/>
                </a:cxn>
                <a:cxn ang="0">
                  <a:pos x="540" y="477"/>
                </a:cxn>
                <a:cxn ang="0">
                  <a:pos x="0" y="477"/>
                </a:cxn>
                <a:cxn ang="0">
                  <a:pos x="276" y="3"/>
                </a:cxn>
              </a:cxnLst>
              <a:rect l="0" t="0" r="r" b="b"/>
              <a:pathLst>
                <a:path w="813" h="477">
                  <a:moveTo>
                    <a:pt x="276" y="3"/>
                  </a:moveTo>
                  <a:lnTo>
                    <a:pt x="813" y="0"/>
                  </a:lnTo>
                  <a:lnTo>
                    <a:pt x="540" y="477"/>
                  </a:lnTo>
                  <a:lnTo>
                    <a:pt x="0" y="477"/>
                  </a:lnTo>
                  <a:lnTo>
                    <a:pt x="276" y="3"/>
                  </a:lnTo>
                  <a:close/>
                </a:path>
              </a:pathLst>
            </a:custGeom>
            <a:solidFill>
              <a:srgbClr val="99CCFF"/>
            </a:solidFill>
            <a:ln w="9525">
              <a:solidFill>
                <a:schemeClr val="tx1"/>
              </a:solidFill>
              <a:round/>
              <a:headEnd/>
              <a:tailEnd/>
            </a:ln>
            <a:effectLst/>
          </p:spPr>
          <p:txBody>
            <a:bodyPr/>
            <a:lstStyle/>
            <a:p>
              <a:endParaRPr lang="en-US"/>
            </a:p>
          </p:txBody>
        </p:sp>
        <p:sp>
          <p:nvSpPr>
            <p:cNvPr id="313370" name="Freeform 26"/>
            <p:cNvSpPr>
              <a:spLocks/>
            </p:cNvSpPr>
            <p:nvPr/>
          </p:nvSpPr>
          <p:spPr bwMode="auto">
            <a:xfrm>
              <a:off x="4185" y="2208"/>
              <a:ext cx="822" cy="477"/>
            </a:xfrm>
            <a:custGeom>
              <a:avLst/>
              <a:gdLst/>
              <a:ahLst/>
              <a:cxnLst>
                <a:cxn ang="0">
                  <a:pos x="267" y="3"/>
                </a:cxn>
                <a:cxn ang="0">
                  <a:pos x="822" y="0"/>
                </a:cxn>
                <a:cxn ang="0">
                  <a:pos x="555" y="477"/>
                </a:cxn>
                <a:cxn ang="0">
                  <a:pos x="0" y="477"/>
                </a:cxn>
                <a:cxn ang="0">
                  <a:pos x="267" y="3"/>
                </a:cxn>
              </a:cxnLst>
              <a:rect l="0" t="0" r="r" b="b"/>
              <a:pathLst>
                <a:path w="822" h="477">
                  <a:moveTo>
                    <a:pt x="267" y="3"/>
                  </a:moveTo>
                  <a:lnTo>
                    <a:pt x="822" y="0"/>
                  </a:lnTo>
                  <a:lnTo>
                    <a:pt x="555" y="477"/>
                  </a:lnTo>
                  <a:lnTo>
                    <a:pt x="0" y="477"/>
                  </a:lnTo>
                  <a:lnTo>
                    <a:pt x="267" y="3"/>
                  </a:lnTo>
                  <a:close/>
                </a:path>
              </a:pathLst>
            </a:custGeom>
            <a:solidFill>
              <a:srgbClr val="99CCFF"/>
            </a:solidFill>
            <a:ln w="9525">
              <a:solidFill>
                <a:schemeClr val="tx1"/>
              </a:solidFill>
              <a:round/>
              <a:headEnd/>
              <a:tailEnd/>
            </a:ln>
            <a:effectLst/>
          </p:spPr>
          <p:txBody>
            <a:bodyPr/>
            <a:lstStyle/>
            <a:p>
              <a:endParaRPr lang="en-US"/>
            </a:p>
          </p:txBody>
        </p:sp>
        <p:sp>
          <p:nvSpPr>
            <p:cNvPr id="313371" name="Freeform 27"/>
            <p:cNvSpPr>
              <a:spLocks/>
            </p:cNvSpPr>
            <p:nvPr/>
          </p:nvSpPr>
          <p:spPr bwMode="auto">
            <a:xfrm>
              <a:off x="3368" y="1248"/>
              <a:ext cx="564" cy="485"/>
            </a:xfrm>
            <a:custGeom>
              <a:avLst/>
              <a:gdLst/>
              <a:ahLst/>
              <a:cxnLst>
                <a:cxn ang="0">
                  <a:pos x="0" y="3"/>
                </a:cxn>
                <a:cxn ang="0">
                  <a:pos x="564" y="0"/>
                </a:cxn>
                <a:cxn ang="0">
                  <a:pos x="276" y="485"/>
                </a:cxn>
                <a:cxn ang="0">
                  <a:pos x="0" y="3"/>
                </a:cxn>
              </a:cxnLst>
              <a:rect l="0" t="0" r="r" b="b"/>
              <a:pathLst>
                <a:path w="564" h="485">
                  <a:moveTo>
                    <a:pt x="0" y="3"/>
                  </a:moveTo>
                  <a:lnTo>
                    <a:pt x="564" y="0"/>
                  </a:lnTo>
                  <a:lnTo>
                    <a:pt x="276" y="485"/>
                  </a:lnTo>
                  <a:lnTo>
                    <a:pt x="0" y="3"/>
                  </a:lnTo>
                  <a:close/>
                </a:path>
              </a:pathLst>
            </a:custGeom>
            <a:solidFill>
              <a:srgbClr val="FF99CC"/>
            </a:solidFill>
            <a:ln w="9525">
              <a:noFill/>
              <a:round/>
              <a:headEnd/>
              <a:tailEnd/>
            </a:ln>
            <a:effectLst/>
          </p:spPr>
          <p:txBody>
            <a:bodyPr/>
            <a:lstStyle/>
            <a:p>
              <a:endParaRPr lang="en-US"/>
            </a:p>
          </p:txBody>
        </p:sp>
        <p:sp>
          <p:nvSpPr>
            <p:cNvPr id="313372" name="Freeform 28"/>
            <p:cNvSpPr>
              <a:spLocks/>
            </p:cNvSpPr>
            <p:nvPr/>
          </p:nvSpPr>
          <p:spPr bwMode="auto">
            <a:xfrm>
              <a:off x="3641" y="1730"/>
              <a:ext cx="541" cy="478"/>
            </a:xfrm>
            <a:custGeom>
              <a:avLst/>
              <a:gdLst/>
              <a:ahLst/>
              <a:cxnLst>
                <a:cxn ang="0">
                  <a:pos x="0" y="0"/>
                </a:cxn>
                <a:cxn ang="0">
                  <a:pos x="541" y="0"/>
                </a:cxn>
                <a:cxn ang="0">
                  <a:pos x="273" y="478"/>
                </a:cxn>
                <a:cxn ang="0">
                  <a:pos x="0" y="0"/>
                </a:cxn>
              </a:cxnLst>
              <a:rect l="0" t="0" r="r" b="b"/>
              <a:pathLst>
                <a:path w="541" h="478">
                  <a:moveTo>
                    <a:pt x="0" y="0"/>
                  </a:moveTo>
                  <a:lnTo>
                    <a:pt x="541" y="0"/>
                  </a:lnTo>
                  <a:lnTo>
                    <a:pt x="273" y="478"/>
                  </a:lnTo>
                  <a:lnTo>
                    <a:pt x="0" y="0"/>
                  </a:lnTo>
                  <a:close/>
                </a:path>
              </a:pathLst>
            </a:custGeom>
            <a:solidFill>
              <a:srgbClr val="FF99CC"/>
            </a:solidFill>
            <a:ln w="9525">
              <a:noFill/>
              <a:round/>
              <a:headEnd/>
              <a:tailEnd/>
            </a:ln>
            <a:effectLst/>
          </p:spPr>
          <p:txBody>
            <a:bodyPr/>
            <a:lstStyle/>
            <a:p>
              <a:endParaRPr lang="en-US"/>
            </a:p>
          </p:txBody>
        </p:sp>
        <p:sp>
          <p:nvSpPr>
            <p:cNvPr id="313373" name="Freeform 29"/>
            <p:cNvSpPr>
              <a:spLocks/>
            </p:cNvSpPr>
            <p:nvPr/>
          </p:nvSpPr>
          <p:spPr bwMode="auto">
            <a:xfrm>
              <a:off x="4188" y="2688"/>
              <a:ext cx="546" cy="473"/>
            </a:xfrm>
            <a:custGeom>
              <a:avLst/>
              <a:gdLst/>
              <a:ahLst/>
              <a:cxnLst>
                <a:cxn ang="0">
                  <a:pos x="0" y="0"/>
                </a:cxn>
                <a:cxn ang="0">
                  <a:pos x="546" y="2"/>
                </a:cxn>
                <a:cxn ang="0">
                  <a:pos x="275" y="473"/>
                </a:cxn>
                <a:cxn ang="0">
                  <a:pos x="0" y="0"/>
                </a:cxn>
              </a:cxnLst>
              <a:rect l="0" t="0" r="r" b="b"/>
              <a:pathLst>
                <a:path w="546" h="473">
                  <a:moveTo>
                    <a:pt x="0" y="0"/>
                  </a:moveTo>
                  <a:lnTo>
                    <a:pt x="546" y="2"/>
                  </a:lnTo>
                  <a:lnTo>
                    <a:pt x="275" y="473"/>
                  </a:lnTo>
                  <a:lnTo>
                    <a:pt x="0" y="0"/>
                  </a:lnTo>
                  <a:close/>
                </a:path>
              </a:pathLst>
            </a:custGeom>
            <a:solidFill>
              <a:srgbClr val="FF99CC"/>
            </a:solidFill>
            <a:ln w="9525">
              <a:noFill/>
              <a:round/>
              <a:headEnd/>
              <a:tailEnd/>
            </a:ln>
            <a:effectLst/>
          </p:spPr>
          <p:txBody>
            <a:bodyPr/>
            <a:lstStyle/>
            <a:p>
              <a:endParaRPr lang="en-US"/>
            </a:p>
          </p:txBody>
        </p:sp>
        <p:sp>
          <p:nvSpPr>
            <p:cNvPr id="313374" name="Freeform 30"/>
            <p:cNvSpPr>
              <a:spLocks/>
            </p:cNvSpPr>
            <p:nvPr/>
          </p:nvSpPr>
          <p:spPr bwMode="auto">
            <a:xfrm>
              <a:off x="3915" y="2207"/>
              <a:ext cx="536" cy="475"/>
            </a:xfrm>
            <a:custGeom>
              <a:avLst/>
              <a:gdLst/>
              <a:ahLst/>
              <a:cxnLst>
                <a:cxn ang="0">
                  <a:pos x="0" y="0"/>
                </a:cxn>
                <a:cxn ang="0">
                  <a:pos x="536" y="0"/>
                </a:cxn>
                <a:cxn ang="0">
                  <a:pos x="266" y="475"/>
                </a:cxn>
                <a:cxn ang="0">
                  <a:pos x="0" y="0"/>
                </a:cxn>
              </a:cxnLst>
              <a:rect l="0" t="0" r="r" b="b"/>
              <a:pathLst>
                <a:path w="536" h="475">
                  <a:moveTo>
                    <a:pt x="0" y="0"/>
                  </a:moveTo>
                  <a:lnTo>
                    <a:pt x="536" y="0"/>
                  </a:lnTo>
                  <a:lnTo>
                    <a:pt x="266" y="475"/>
                  </a:lnTo>
                  <a:lnTo>
                    <a:pt x="0" y="0"/>
                  </a:lnTo>
                  <a:close/>
                </a:path>
              </a:pathLst>
            </a:custGeom>
            <a:solidFill>
              <a:srgbClr val="FF99CC"/>
            </a:solidFill>
            <a:ln w="9525">
              <a:noFill/>
              <a:round/>
              <a:headEnd/>
              <a:tailEnd/>
            </a:ln>
            <a:effectLst/>
          </p:spPr>
          <p:txBody>
            <a:bodyPr/>
            <a:lstStyle/>
            <a:p>
              <a:endParaRPr lang="en-US"/>
            </a:p>
          </p:txBody>
        </p:sp>
        <p:sp>
          <p:nvSpPr>
            <p:cNvPr id="313375" name="Text Box 31"/>
            <p:cNvSpPr txBox="1">
              <a:spLocks noChangeArrowheads="1"/>
            </p:cNvSpPr>
            <p:nvPr/>
          </p:nvSpPr>
          <p:spPr bwMode="auto">
            <a:xfrm>
              <a:off x="4320" y="2736"/>
              <a:ext cx="268" cy="231"/>
            </a:xfrm>
            <a:prstGeom prst="rect">
              <a:avLst/>
            </a:prstGeom>
            <a:noFill/>
            <a:ln w="9525">
              <a:noFill/>
              <a:miter lim="800000"/>
              <a:headEnd/>
              <a:tailEnd/>
            </a:ln>
            <a:effectLst/>
          </p:spPr>
          <p:txBody>
            <a:bodyPr wrap="none">
              <a:spAutoFit/>
            </a:bodyPr>
            <a:lstStyle/>
            <a:p>
              <a:r>
                <a:rPr lang="en-US"/>
                <a:t>1</a:t>
              </a:r>
              <a:r>
                <a:rPr lang="en-US" i="1"/>
                <a:t>s</a:t>
              </a:r>
            </a:p>
          </p:txBody>
        </p:sp>
        <p:sp>
          <p:nvSpPr>
            <p:cNvPr id="313376" name="Text Box 32"/>
            <p:cNvSpPr txBox="1">
              <a:spLocks noChangeArrowheads="1"/>
            </p:cNvSpPr>
            <p:nvPr/>
          </p:nvSpPr>
          <p:spPr bwMode="auto">
            <a:xfrm>
              <a:off x="4032" y="2256"/>
              <a:ext cx="268" cy="231"/>
            </a:xfrm>
            <a:prstGeom prst="rect">
              <a:avLst/>
            </a:prstGeom>
            <a:noFill/>
            <a:ln w="9525">
              <a:noFill/>
              <a:miter lim="800000"/>
              <a:headEnd/>
              <a:tailEnd/>
            </a:ln>
            <a:effectLst/>
          </p:spPr>
          <p:txBody>
            <a:bodyPr wrap="none">
              <a:spAutoFit/>
            </a:bodyPr>
            <a:lstStyle/>
            <a:p>
              <a:r>
                <a:rPr lang="en-US"/>
                <a:t>2</a:t>
              </a:r>
              <a:r>
                <a:rPr lang="en-US" i="1"/>
                <a:t>s</a:t>
              </a:r>
            </a:p>
          </p:txBody>
        </p:sp>
        <p:sp>
          <p:nvSpPr>
            <p:cNvPr id="313377" name="Text Box 33"/>
            <p:cNvSpPr txBox="1">
              <a:spLocks noChangeArrowheads="1"/>
            </p:cNvSpPr>
            <p:nvPr/>
          </p:nvSpPr>
          <p:spPr bwMode="auto">
            <a:xfrm>
              <a:off x="3744" y="1776"/>
              <a:ext cx="268" cy="231"/>
            </a:xfrm>
            <a:prstGeom prst="rect">
              <a:avLst/>
            </a:prstGeom>
            <a:noFill/>
            <a:ln w="9525">
              <a:noFill/>
              <a:miter lim="800000"/>
              <a:headEnd/>
              <a:tailEnd/>
            </a:ln>
            <a:effectLst/>
          </p:spPr>
          <p:txBody>
            <a:bodyPr wrap="none">
              <a:spAutoFit/>
            </a:bodyPr>
            <a:lstStyle/>
            <a:p>
              <a:r>
                <a:rPr lang="en-US"/>
                <a:t>3</a:t>
              </a:r>
              <a:r>
                <a:rPr lang="en-US" i="1"/>
                <a:t>s</a:t>
              </a:r>
            </a:p>
          </p:txBody>
        </p:sp>
        <p:sp>
          <p:nvSpPr>
            <p:cNvPr id="313378" name="Text Box 34"/>
            <p:cNvSpPr txBox="1">
              <a:spLocks noChangeArrowheads="1"/>
            </p:cNvSpPr>
            <p:nvPr/>
          </p:nvSpPr>
          <p:spPr bwMode="auto">
            <a:xfrm>
              <a:off x="3504" y="1305"/>
              <a:ext cx="268" cy="231"/>
            </a:xfrm>
            <a:prstGeom prst="rect">
              <a:avLst/>
            </a:prstGeom>
            <a:noFill/>
            <a:ln w="9525">
              <a:noFill/>
              <a:miter lim="800000"/>
              <a:headEnd/>
              <a:tailEnd/>
            </a:ln>
            <a:effectLst/>
          </p:spPr>
          <p:txBody>
            <a:bodyPr wrap="none">
              <a:spAutoFit/>
            </a:bodyPr>
            <a:lstStyle/>
            <a:p>
              <a:r>
                <a:rPr lang="en-US"/>
                <a:t>4</a:t>
              </a:r>
              <a:r>
                <a:rPr lang="en-US" i="1"/>
                <a:t>s</a:t>
              </a:r>
            </a:p>
          </p:txBody>
        </p:sp>
        <p:sp>
          <p:nvSpPr>
            <p:cNvPr id="313379" name="Text Box 35"/>
            <p:cNvSpPr txBox="1">
              <a:spLocks noChangeArrowheads="1"/>
            </p:cNvSpPr>
            <p:nvPr/>
          </p:nvSpPr>
          <p:spPr bwMode="auto">
            <a:xfrm>
              <a:off x="4512" y="2304"/>
              <a:ext cx="276" cy="231"/>
            </a:xfrm>
            <a:prstGeom prst="rect">
              <a:avLst/>
            </a:prstGeom>
            <a:noFill/>
            <a:ln w="9525">
              <a:noFill/>
              <a:miter lim="800000"/>
              <a:headEnd/>
              <a:tailEnd/>
            </a:ln>
            <a:effectLst/>
          </p:spPr>
          <p:txBody>
            <a:bodyPr wrap="none">
              <a:spAutoFit/>
            </a:bodyPr>
            <a:lstStyle/>
            <a:p>
              <a:r>
                <a:rPr lang="en-US"/>
                <a:t>2</a:t>
              </a:r>
              <a:r>
                <a:rPr lang="en-US" i="1"/>
                <a:t>p</a:t>
              </a:r>
            </a:p>
          </p:txBody>
        </p:sp>
        <p:sp>
          <p:nvSpPr>
            <p:cNvPr id="313380" name="Text Box 36"/>
            <p:cNvSpPr txBox="1">
              <a:spLocks noChangeArrowheads="1"/>
            </p:cNvSpPr>
            <p:nvPr/>
          </p:nvSpPr>
          <p:spPr bwMode="auto">
            <a:xfrm>
              <a:off x="4176" y="1824"/>
              <a:ext cx="276" cy="231"/>
            </a:xfrm>
            <a:prstGeom prst="rect">
              <a:avLst/>
            </a:prstGeom>
            <a:noFill/>
            <a:ln w="9525">
              <a:noFill/>
              <a:miter lim="800000"/>
              <a:headEnd/>
              <a:tailEnd/>
            </a:ln>
            <a:effectLst/>
          </p:spPr>
          <p:txBody>
            <a:bodyPr wrap="none">
              <a:spAutoFit/>
            </a:bodyPr>
            <a:lstStyle/>
            <a:p>
              <a:r>
                <a:rPr lang="en-US"/>
                <a:t>3</a:t>
              </a:r>
              <a:r>
                <a:rPr lang="en-US" i="1"/>
                <a:t>p</a:t>
              </a:r>
            </a:p>
          </p:txBody>
        </p:sp>
        <p:sp>
          <p:nvSpPr>
            <p:cNvPr id="313381" name="Text Box 37"/>
            <p:cNvSpPr txBox="1">
              <a:spLocks noChangeArrowheads="1"/>
            </p:cNvSpPr>
            <p:nvPr/>
          </p:nvSpPr>
          <p:spPr bwMode="auto">
            <a:xfrm>
              <a:off x="3936" y="1392"/>
              <a:ext cx="276" cy="231"/>
            </a:xfrm>
            <a:prstGeom prst="rect">
              <a:avLst/>
            </a:prstGeom>
            <a:noFill/>
            <a:ln w="9525">
              <a:noFill/>
              <a:miter lim="800000"/>
              <a:headEnd/>
              <a:tailEnd/>
            </a:ln>
            <a:effectLst/>
          </p:spPr>
          <p:txBody>
            <a:bodyPr wrap="none">
              <a:spAutoFit/>
            </a:bodyPr>
            <a:lstStyle/>
            <a:p>
              <a:r>
                <a:rPr lang="en-US"/>
                <a:t>4</a:t>
              </a:r>
              <a:r>
                <a:rPr lang="en-US" i="1"/>
                <a:t>p</a:t>
              </a:r>
            </a:p>
          </p:txBody>
        </p:sp>
        <p:sp>
          <p:nvSpPr>
            <p:cNvPr id="313382" name="Text Box 38"/>
            <p:cNvSpPr txBox="1">
              <a:spLocks noChangeArrowheads="1"/>
            </p:cNvSpPr>
            <p:nvPr/>
          </p:nvSpPr>
          <p:spPr bwMode="auto">
            <a:xfrm>
              <a:off x="4752" y="1824"/>
              <a:ext cx="276" cy="231"/>
            </a:xfrm>
            <a:prstGeom prst="rect">
              <a:avLst/>
            </a:prstGeom>
            <a:noFill/>
            <a:ln w="9525">
              <a:noFill/>
              <a:miter lim="800000"/>
              <a:headEnd/>
              <a:tailEnd/>
            </a:ln>
            <a:effectLst/>
          </p:spPr>
          <p:txBody>
            <a:bodyPr wrap="none">
              <a:spAutoFit/>
            </a:bodyPr>
            <a:lstStyle/>
            <a:p>
              <a:r>
                <a:rPr lang="en-US"/>
                <a:t>3</a:t>
              </a:r>
              <a:r>
                <a:rPr lang="en-US" i="1"/>
                <a:t>d</a:t>
              </a:r>
            </a:p>
          </p:txBody>
        </p:sp>
        <p:sp>
          <p:nvSpPr>
            <p:cNvPr id="313383" name="Text Box 39"/>
            <p:cNvSpPr txBox="1">
              <a:spLocks noChangeArrowheads="1"/>
            </p:cNvSpPr>
            <p:nvPr/>
          </p:nvSpPr>
          <p:spPr bwMode="auto">
            <a:xfrm>
              <a:off x="4416" y="1392"/>
              <a:ext cx="276" cy="231"/>
            </a:xfrm>
            <a:prstGeom prst="rect">
              <a:avLst/>
            </a:prstGeom>
            <a:noFill/>
            <a:ln w="9525">
              <a:noFill/>
              <a:miter lim="800000"/>
              <a:headEnd/>
              <a:tailEnd/>
            </a:ln>
            <a:effectLst/>
          </p:spPr>
          <p:txBody>
            <a:bodyPr wrap="none">
              <a:spAutoFit/>
            </a:bodyPr>
            <a:lstStyle/>
            <a:p>
              <a:r>
                <a:rPr lang="en-US"/>
                <a:t>4</a:t>
              </a:r>
              <a:r>
                <a:rPr lang="en-US" i="1"/>
                <a:t>d</a:t>
              </a:r>
            </a:p>
          </p:txBody>
        </p:sp>
        <p:sp>
          <p:nvSpPr>
            <p:cNvPr id="313384" name="Text Box 40"/>
            <p:cNvSpPr txBox="1">
              <a:spLocks noChangeArrowheads="1"/>
            </p:cNvSpPr>
            <p:nvPr/>
          </p:nvSpPr>
          <p:spPr bwMode="auto">
            <a:xfrm>
              <a:off x="4992" y="1392"/>
              <a:ext cx="236" cy="231"/>
            </a:xfrm>
            <a:prstGeom prst="rect">
              <a:avLst/>
            </a:prstGeom>
            <a:noFill/>
            <a:ln w="9525">
              <a:noFill/>
              <a:miter lim="800000"/>
              <a:headEnd/>
              <a:tailEnd/>
            </a:ln>
            <a:effectLst/>
          </p:spPr>
          <p:txBody>
            <a:bodyPr wrap="none">
              <a:spAutoFit/>
            </a:bodyPr>
            <a:lstStyle/>
            <a:p>
              <a:r>
                <a:rPr lang="en-US"/>
                <a:t>4</a:t>
              </a:r>
              <a:r>
                <a:rPr lang="en-US" i="1"/>
                <a:t>f</a:t>
              </a:r>
            </a:p>
          </p:txBody>
        </p:sp>
        <p:sp>
          <p:nvSpPr>
            <p:cNvPr id="313385" name="Text Box 41"/>
            <p:cNvSpPr txBox="1">
              <a:spLocks noChangeArrowheads="1"/>
            </p:cNvSpPr>
            <p:nvPr/>
          </p:nvSpPr>
          <p:spPr bwMode="auto">
            <a:xfrm>
              <a:off x="3796" y="935"/>
              <a:ext cx="1444" cy="231"/>
            </a:xfrm>
            <a:prstGeom prst="rect">
              <a:avLst/>
            </a:prstGeom>
            <a:noFill/>
            <a:ln w="9525">
              <a:noFill/>
              <a:miter lim="800000"/>
              <a:headEnd/>
              <a:tailEnd/>
            </a:ln>
            <a:effectLst/>
          </p:spPr>
          <p:txBody>
            <a:bodyPr wrap="none">
              <a:spAutoFit/>
            </a:bodyPr>
            <a:lstStyle/>
            <a:p>
              <a:r>
                <a:rPr lang="en-US"/>
                <a:t>Sublevel designation</a:t>
              </a:r>
            </a:p>
          </p:txBody>
        </p:sp>
        <p:sp>
          <p:nvSpPr>
            <p:cNvPr id="313386" name="Line 42"/>
            <p:cNvSpPr>
              <a:spLocks noChangeShapeType="1"/>
            </p:cNvSpPr>
            <p:nvPr/>
          </p:nvSpPr>
          <p:spPr bwMode="auto">
            <a:xfrm>
              <a:off x="3648" y="1728"/>
              <a:ext cx="1632" cy="0"/>
            </a:xfrm>
            <a:prstGeom prst="line">
              <a:avLst/>
            </a:prstGeom>
            <a:noFill/>
            <a:ln w="9525">
              <a:solidFill>
                <a:schemeClr val="tx1"/>
              </a:solidFill>
              <a:round/>
              <a:headEnd/>
              <a:tailEnd/>
            </a:ln>
            <a:effectLst/>
          </p:spPr>
          <p:txBody>
            <a:bodyPr/>
            <a:lstStyle/>
            <a:p>
              <a:endParaRPr lang="en-US"/>
            </a:p>
          </p:txBody>
        </p:sp>
        <p:sp>
          <p:nvSpPr>
            <p:cNvPr id="313387" name="Freeform 43"/>
            <p:cNvSpPr>
              <a:spLocks/>
            </p:cNvSpPr>
            <p:nvPr/>
          </p:nvSpPr>
          <p:spPr bwMode="auto">
            <a:xfrm>
              <a:off x="3921" y="2208"/>
              <a:ext cx="1098" cy="1"/>
            </a:xfrm>
            <a:custGeom>
              <a:avLst/>
              <a:gdLst/>
              <a:ahLst/>
              <a:cxnLst>
                <a:cxn ang="0">
                  <a:pos x="0" y="0"/>
                </a:cxn>
                <a:cxn ang="0">
                  <a:pos x="1098" y="0"/>
                </a:cxn>
              </a:cxnLst>
              <a:rect l="0" t="0" r="r" b="b"/>
              <a:pathLst>
                <a:path w="1098" h="1">
                  <a:moveTo>
                    <a:pt x="0" y="0"/>
                  </a:moveTo>
                  <a:lnTo>
                    <a:pt x="1098" y="0"/>
                  </a:lnTo>
                </a:path>
              </a:pathLst>
            </a:custGeom>
            <a:noFill/>
            <a:ln w="9525">
              <a:solidFill>
                <a:schemeClr val="tx1"/>
              </a:solidFill>
              <a:round/>
              <a:headEnd/>
              <a:tailEnd/>
            </a:ln>
            <a:effectLst/>
          </p:spPr>
          <p:txBody>
            <a:bodyPr/>
            <a:lstStyle/>
            <a:p>
              <a:endParaRPr lang="en-US"/>
            </a:p>
          </p:txBody>
        </p:sp>
        <p:sp>
          <p:nvSpPr>
            <p:cNvPr id="313388" name="Freeform 44"/>
            <p:cNvSpPr>
              <a:spLocks/>
            </p:cNvSpPr>
            <p:nvPr/>
          </p:nvSpPr>
          <p:spPr bwMode="auto">
            <a:xfrm>
              <a:off x="4185" y="2688"/>
              <a:ext cx="552" cy="1"/>
            </a:xfrm>
            <a:custGeom>
              <a:avLst/>
              <a:gdLst/>
              <a:ahLst/>
              <a:cxnLst>
                <a:cxn ang="0">
                  <a:pos x="0" y="0"/>
                </a:cxn>
                <a:cxn ang="0">
                  <a:pos x="552" y="0"/>
                </a:cxn>
              </a:cxnLst>
              <a:rect l="0" t="0" r="r" b="b"/>
              <a:pathLst>
                <a:path w="552" h="1">
                  <a:moveTo>
                    <a:pt x="0" y="0"/>
                  </a:moveTo>
                  <a:lnTo>
                    <a:pt x="552" y="0"/>
                  </a:lnTo>
                </a:path>
              </a:pathLst>
            </a:custGeom>
            <a:noFill/>
            <a:ln w="9525">
              <a:solidFill>
                <a:schemeClr val="tx1"/>
              </a:solidFill>
              <a:round/>
              <a:headEnd/>
              <a:tailEnd/>
            </a:ln>
            <a:effectLst/>
          </p:spPr>
          <p:txBody>
            <a:bodyPr/>
            <a:lstStyle/>
            <a:p>
              <a:endParaRPr lang="en-US"/>
            </a:p>
          </p:txBody>
        </p:sp>
        <p:sp>
          <p:nvSpPr>
            <p:cNvPr id="313389" name="Line 45"/>
            <p:cNvSpPr>
              <a:spLocks noChangeShapeType="1"/>
            </p:cNvSpPr>
            <p:nvPr/>
          </p:nvSpPr>
          <p:spPr bwMode="auto">
            <a:xfrm flipH="1">
              <a:off x="3648" y="1248"/>
              <a:ext cx="288" cy="480"/>
            </a:xfrm>
            <a:prstGeom prst="line">
              <a:avLst/>
            </a:prstGeom>
            <a:noFill/>
            <a:ln w="9525">
              <a:solidFill>
                <a:schemeClr val="tx1"/>
              </a:solidFill>
              <a:round/>
              <a:headEnd/>
              <a:tailEnd/>
            </a:ln>
            <a:effectLst/>
          </p:spPr>
          <p:txBody>
            <a:bodyPr/>
            <a:lstStyle/>
            <a:p>
              <a:endParaRPr lang="en-US"/>
            </a:p>
          </p:txBody>
        </p:sp>
        <p:sp>
          <p:nvSpPr>
            <p:cNvPr id="313390" name="Freeform 46"/>
            <p:cNvSpPr>
              <a:spLocks/>
            </p:cNvSpPr>
            <p:nvPr/>
          </p:nvSpPr>
          <p:spPr bwMode="auto">
            <a:xfrm>
              <a:off x="3918" y="1248"/>
              <a:ext cx="546" cy="948"/>
            </a:xfrm>
            <a:custGeom>
              <a:avLst/>
              <a:gdLst/>
              <a:ahLst/>
              <a:cxnLst>
                <a:cxn ang="0">
                  <a:pos x="546" y="0"/>
                </a:cxn>
                <a:cxn ang="0">
                  <a:pos x="0" y="948"/>
                </a:cxn>
              </a:cxnLst>
              <a:rect l="0" t="0" r="r" b="b"/>
              <a:pathLst>
                <a:path w="546" h="948">
                  <a:moveTo>
                    <a:pt x="546" y="0"/>
                  </a:moveTo>
                  <a:lnTo>
                    <a:pt x="0" y="948"/>
                  </a:lnTo>
                </a:path>
              </a:pathLst>
            </a:custGeom>
            <a:noFill/>
            <a:ln w="9525">
              <a:solidFill>
                <a:schemeClr val="tx1"/>
              </a:solidFill>
              <a:round/>
              <a:headEnd/>
              <a:tailEnd/>
            </a:ln>
            <a:effectLst/>
          </p:spPr>
          <p:txBody>
            <a:bodyPr/>
            <a:lstStyle/>
            <a:p>
              <a:endParaRPr lang="en-US"/>
            </a:p>
          </p:txBody>
        </p:sp>
        <p:sp>
          <p:nvSpPr>
            <p:cNvPr id="313391" name="Freeform 47"/>
            <p:cNvSpPr>
              <a:spLocks/>
            </p:cNvSpPr>
            <p:nvPr/>
          </p:nvSpPr>
          <p:spPr bwMode="auto">
            <a:xfrm>
              <a:off x="4185" y="1248"/>
              <a:ext cx="807" cy="1428"/>
            </a:xfrm>
            <a:custGeom>
              <a:avLst/>
              <a:gdLst/>
              <a:ahLst/>
              <a:cxnLst>
                <a:cxn ang="0">
                  <a:pos x="807" y="0"/>
                </a:cxn>
                <a:cxn ang="0">
                  <a:pos x="0" y="1428"/>
                </a:cxn>
              </a:cxnLst>
              <a:rect l="0" t="0" r="r" b="b"/>
              <a:pathLst>
                <a:path w="807" h="1428">
                  <a:moveTo>
                    <a:pt x="807" y="0"/>
                  </a:moveTo>
                  <a:lnTo>
                    <a:pt x="0" y="1428"/>
                  </a:lnTo>
                </a:path>
              </a:pathLst>
            </a:custGeom>
            <a:noFill/>
            <a:ln w="9525">
              <a:solidFill>
                <a:schemeClr val="tx1"/>
              </a:solidFill>
              <a:round/>
              <a:headEnd/>
              <a:tailEnd/>
            </a:ln>
            <a:effectLst/>
          </p:spPr>
          <p:txBody>
            <a:bodyPr/>
            <a:lstStyle/>
            <a:p>
              <a:endParaRPr lang="en-US"/>
            </a:p>
          </p:txBody>
        </p:sp>
        <p:grpSp>
          <p:nvGrpSpPr>
            <p:cNvPr id="313392" name="Group 48"/>
            <p:cNvGrpSpPr>
              <a:grpSpLocks/>
            </p:cNvGrpSpPr>
            <p:nvPr/>
          </p:nvGrpSpPr>
          <p:grpSpPr bwMode="auto">
            <a:xfrm>
              <a:off x="3360" y="1248"/>
              <a:ext cx="2208" cy="1920"/>
              <a:chOff x="3360" y="1248"/>
              <a:chExt cx="2208" cy="1920"/>
            </a:xfrm>
          </p:grpSpPr>
          <p:sp>
            <p:nvSpPr>
              <p:cNvPr id="313393" name="Line 49"/>
              <p:cNvSpPr>
                <a:spLocks noChangeShapeType="1"/>
              </p:cNvSpPr>
              <p:nvPr/>
            </p:nvSpPr>
            <p:spPr bwMode="auto">
              <a:xfrm>
                <a:off x="3360" y="1248"/>
                <a:ext cx="2208" cy="0"/>
              </a:xfrm>
              <a:prstGeom prst="line">
                <a:avLst/>
              </a:prstGeom>
              <a:noFill/>
              <a:ln w="25400">
                <a:solidFill>
                  <a:schemeClr val="tx1"/>
                </a:solidFill>
                <a:round/>
                <a:headEnd/>
                <a:tailEnd/>
              </a:ln>
              <a:effectLst/>
            </p:spPr>
            <p:txBody>
              <a:bodyPr/>
              <a:lstStyle/>
              <a:p>
                <a:endParaRPr lang="en-US"/>
              </a:p>
            </p:txBody>
          </p:sp>
          <p:sp>
            <p:nvSpPr>
              <p:cNvPr id="313394" name="Line 50"/>
              <p:cNvSpPr>
                <a:spLocks noChangeShapeType="1"/>
              </p:cNvSpPr>
              <p:nvPr/>
            </p:nvSpPr>
            <p:spPr bwMode="auto">
              <a:xfrm flipH="1">
                <a:off x="4464" y="1248"/>
                <a:ext cx="1104" cy="1920"/>
              </a:xfrm>
              <a:prstGeom prst="line">
                <a:avLst/>
              </a:prstGeom>
              <a:noFill/>
              <a:ln w="25400">
                <a:solidFill>
                  <a:schemeClr val="tx1"/>
                </a:solidFill>
                <a:round/>
                <a:headEnd/>
                <a:tailEnd/>
              </a:ln>
              <a:effectLst/>
            </p:spPr>
            <p:txBody>
              <a:bodyPr/>
              <a:lstStyle/>
              <a:p>
                <a:endParaRPr lang="en-US"/>
              </a:p>
            </p:txBody>
          </p:sp>
          <p:sp>
            <p:nvSpPr>
              <p:cNvPr id="313395" name="Line 51"/>
              <p:cNvSpPr>
                <a:spLocks noChangeShapeType="1"/>
              </p:cNvSpPr>
              <p:nvPr/>
            </p:nvSpPr>
            <p:spPr bwMode="auto">
              <a:xfrm flipH="1" flipV="1">
                <a:off x="3360" y="1248"/>
                <a:ext cx="1104" cy="1920"/>
              </a:xfrm>
              <a:prstGeom prst="line">
                <a:avLst/>
              </a:prstGeom>
              <a:noFill/>
              <a:ln w="25400">
                <a:solidFill>
                  <a:schemeClr val="tx1"/>
                </a:solidFill>
                <a:round/>
                <a:headEnd/>
                <a:tailEnd/>
              </a:ln>
              <a:effectLst/>
            </p:spPr>
            <p:txBody>
              <a:bodyPr/>
              <a:lstStyle/>
              <a:p>
                <a:endParaRPr lang="en-US"/>
              </a:p>
            </p:txBody>
          </p:sp>
        </p:grpSp>
      </p:grpSp>
      <p:sp>
        <p:nvSpPr>
          <p:cNvPr id="313396" name="Text Box 52"/>
          <p:cNvSpPr txBox="1">
            <a:spLocks noChangeArrowheads="1"/>
          </p:cNvSpPr>
          <p:nvPr/>
        </p:nvSpPr>
        <p:spPr bwMode="auto">
          <a:xfrm>
            <a:off x="228600" y="3984625"/>
            <a:ext cx="2078038" cy="1004888"/>
          </a:xfrm>
          <a:prstGeom prst="rect">
            <a:avLst/>
          </a:prstGeom>
          <a:noFill/>
          <a:ln w="9525">
            <a:noFill/>
            <a:miter lim="800000"/>
            <a:headEnd/>
            <a:tailEnd/>
          </a:ln>
          <a:effectLst/>
        </p:spPr>
        <p:txBody>
          <a:bodyPr wrap="none">
            <a:spAutoFit/>
          </a:bodyPr>
          <a:lstStyle/>
          <a:p>
            <a:r>
              <a:rPr lang="en-US" sz="1200"/>
              <a:t>An orbital for a hydrogen</a:t>
            </a:r>
          </a:p>
          <a:p>
            <a:r>
              <a:rPr lang="en-US" sz="1200"/>
              <a:t>atom.  The intensity of the </a:t>
            </a:r>
          </a:p>
          <a:p>
            <a:r>
              <a:rPr lang="en-US" sz="1200"/>
              <a:t>dots shows that the electron</a:t>
            </a:r>
          </a:p>
          <a:p>
            <a:r>
              <a:rPr lang="en-US" sz="1200"/>
              <a:t>spends more time closer to</a:t>
            </a:r>
          </a:p>
          <a:p>
            <a:r>
              <a:rPr lang="en-US" sz="1200"/>
              <a:t>the nucleus.</a:t>
            </a:r>
          </a:p>
        </p:txBody>
      </p:sp>
      <p:sp>
        <p:nvSpPr>
          <p:cNvPr id="313397" name="Text Box 53"/>
          <p:cNvSpPr txBox="1">
            <a:spLocks noChangeArrowheads="1"/>
          </p:cNvSpPr>
          <p:nvPr/>
        </p:nvSpPr>
        <p:spPr bwMode="auto">
          <a:xfrm>
            <a:off x="2562225" y="5395913"/>
            <a:ext cx="2152650" cy="822325"/>
          </a:xfrm>
          <a:prstGeom prst="rect">
            <a:avLst/>
          </a:prstGeom>
          <a:noFill/>
          <a:ln w="9525">
            <a:noFill/>
            <a:miter lim="800000"/>
            <a:headEnd/>
            <a:tailEnd/>
          </a:ln>
          <a:effectLst/>
        </p:spPr>
        <p:txBody>
          <a:bodyPr wrap="none">
            <a:spAutoFit/>
          </a:bodyPr>
          <a:lstStyle/>
          <a:p>
            <a:r>
              <a:rPr lang="en-US" sz="1200"/>
              <a:t>The first four principal energy</a:t>
            </a:r>
          </a:p>
          <a:p>
            <a:r>
              <a:rPr lang="en-US" sz="1200"/>
              <a:t>levels in the hydrogen atom.</a:t>
            </a:r>
          </a:p>
          <a:p>
            <a:r>
              <a:rPr lang="en-US" sz="1200"/>
              <a:t>Each level is assigned a</a:t>
            </a:r>
          </a:p>
          <a:p>
            <a:r>
              <a:rPr lang="en-US" sz="1200"/>
              <a:t>principal quantum number </a:t>
            </a:r>
            <a:r>
              <a:rPr lang="en-US" sz="1200" i="1"/>
              <a:t>n</a:t>
            </a:r>
            <a:r>
              <a:rPr lang="en-US" sz="1200"/>
              <a:t>.</a:t>
            </a:r>
          </a:p>
        </p:txBody>
      </p:sp>
      <p:sp>
        <p:nvSpPr>
          <p:cNvPr id="313398" name="Text Box 54"/>
          <p:cNvSpPr txBox="1">
            <a:spLocks noChangeArrowheads="1"/>
          </p:cNvSpPr>
          <p:nvPr/>
        </p:nvSpPr>
        <p:spPr bwMode="auto">
          <a:xfrm>
            <a:off x="6000750" y="5410200"/>
            <a:ext cx="2136775" cy="639763"/>
          </a:xfrm>
          <a:prstGeom prst="rect">
            <a:avLst/>
          </a:prstGeom>
          <a:noFill/>
          <a:ln w="9525">
            <a:noFill/>
            <a:miter lim="800000"/>
            <a:headEnd/>
            <a:tailEnd/>
          </a:ln>
          <a:effectLst/>
        </p:spPr>
        <p:txBody>
          <a:bodyPr wrap="none">
            <a:spAutoFit/>
          </a:bodyPr>
          <a:lstStyle/>
          <a:p>
            <a:r>
              <a:rPr lang="en-US" sz="1200"/>
              <a:t>The types of orbitals on each</a:t>
            </a:r>
          </a:p>
          <a:p>
            <a:r>
              <a:rPr lang="en-US" sz="1200"/>
              <a:t>of the first four principal</a:t>
            </a:r>
          </a:p>
          <a:p>
            <a:r>
              <a:rPr lang="en-US" sz="1200"/>
              <a:t>energy levels.</a:t>
            </a:r>
          </a:p>
        </p:txBody>
      </p:sp>
      <p:sp>
        <p:nvSpPr>
          <p:cNvPr id="313399" name="AutoShape 5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313348"/>
                                        </p:tgtEl>
                                        <p:attrNameLst>
                                          <p:attrName>style.visibility</p:attrName>
                                        </p:attrNameLst>
                                      </p:cBhvr>
                                      <p:to>
                                        <p:strVal val="visible"/>
                                      </p:to>
                                    </p:set>
                                    <p:anim calcmode="lin" valueType="num">
                                      <p:cBhvr>
                                        <p:cTn id="7" dur="500" fill="hold"/>
                                        <p:tgtEl>
                                          <p:spTgt spid="313348"/>
                                        </p:tgtEl>
                                        <p:attrNameLst>
                                          <p:attrName>ppt_w</p:attrName>
                                        </p:attrNameLst>
                                      </p:cBhvr>
                                      <p:tavLst>
                                        <p:tav tm="0">
                                          <p:val>
                                            <p:fltVal val="0"/>
                                          </p:val>
                                        </p:tav>
                                        <p:tav tm="100000">
                                          <p:val>
                                            <p:strVal val="#ppt_w"/>
                                          </p:val>
                                        </p:tav>
                                      </p:tavLst>
                                    </p:anim>
                                    <p:anim calcmode="lin" valueType="num">
                                      <p:cBhvr>
                                        <p:cTn id="8" dur="500" fill="hold"/>
                                        <p:tgtEl>
                                          <p:spTgt spid="313348"/>
                                        </p:tgtEl>
                                        <p:attrNameLst>
                                          <p:attrName>ppt_h</p:attrName>
                                        </p:attrNameLst>
                                      </p:cBhvr>
                                      <p:tavLst>
                                        <p:tav tm="0">
                                          <p:val>
                                            <p:fltVal val="0"/>
                                          </p:val>
                                        </p:tav>
                                        <p:tav tm="100000">
                                          <p:val>
                                            <p:strVal val="#ppt_h"/>
                                          </p:val>
                                        </p:tav>
                                      </p:tavLst>
                                    </p:anim>
                                    <p:animEffect transition="in" filter="fade">
                                      <p:cBhvr>
                                        <p:cTn id="9" dur="500"/>
                                        <p:tgtEl>
                                          <p:spTgt spid="313348"/>
                                        </p:tgtEl>
                                      </p:cBhvr>
                                    </p:animEffect>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313396"/>
                                        </p:tgtEl>
                                        <p:attrNameLst>
                                          <p:attrName>style.visibility</p:attrName>
                                        </p:attrNameLst>
                                      </p:cBhvr>
                                      <p:to>
                                        <p:strVal val="visible"/>
                                      </p:to>
                                    </p:set>
                                    <p:animEffect transition="in" filter="fade">
                                      <p:cBhvr>
                                        <p:cTn id="14" dur="1000"/>
                                        <p:tgtEl>
                                          <p:spTgt spid="313396"/>
                                        </p:tgtEl>
                                      </p:cBhvr>
                                    </p:animEffect>
                                    <p:anim calcmode="lin" valueType="num">
                                      <p:cBhvr>
                                        <p:cTn id="15" dur="1000" fill="hold"/>
                                        <p:tgtEl>
                                          <p:spTgt spid="313396"/>
                                        </p:tgtEl>
                                        <p:attrNameLst>
                                          <p:attrName>ppt_x</p:attrName>
                                        </p:attrNameLst>
                                      </p:cBhvr>
                                      <p:tavLst>
                                        <p:tav tm="0">
                                          <p:val>
                                            <p:strVal val="#ppt_x"/>
                                          </p:val>
                                        </p:tav>
                                        <p:tav tm="100000">
                                          <p:val>
                                            <p:strVal val="#ppt_x"/>
                                          </p:val>
                                        </p:tav>
                                      </p:tavLst>
                                    </p:anim>
                                    <p:anim calcmode="lin" valueType="num">
                                      <p:cBhvr>
                                        <p:cTn id="16" dur="1000" fill="hold"/>
                                        <p:tgtEl>
                                          <p:spTgt spid="31339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13349"/>
                                        </p:tgtEl>
                                        <p:attrNameLst>
                                          <p:attrName>style.visibility</p:attrName>
                                        </p:attrNameLst>
                                      </p:cBhvr>
                                      <p:to>
                                        <p:strVal val="visible"/>
                                      </p:to>
                                    </p:set>
                                    <p:anim calcmode="lin" valueType="num">
                                      <p:cBhvr additive="base">
                                        <p:cTn id="21" dur="500" fill="hold"/>
                                        <p:tgtEl>
                                          <p:spTgt spid="313349"/>
                                        </p:tgtEl>
                                        <p:attrNameLst>
                                          <p:attrName>ppt_x</p:attrName>
                                        </p:attrNameLst>
                                      </p:cBhvr>
                                      <p:tavLst>
                                        <p:tav tm="0">
                                          <p:val>
                                            <p:strVal val="#ppt_x"/>
                                          </p:val>
                                        </p:tav>
                                        <p:tav tm="100000">
                                          <p:val>
                                            <p:strVal val="#ppt_x"/>
                                          </p:val>
                                        </p:tav>
                                      </p:tavLst>
                                    </p:anim>
                                    <p:anim calcmode="lin" valueType="num">
                                      <p:cBhvr additive="base">
                                        <p:cTn id="22" dur="500" fill="hold"/>
                                        <p:tgtEl>
                                          <p:spTgt spid="31334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13397"/>
                                        </p:tgtEl>
                                        <p:attrNameLst>
                                          <p:attrName>style.visibility</p:attrName>
                                        </p:attrNameLst>
                                      </p:cBhvr>
                                      <p:to>
                                        <p:strVal val="visible"/>
                                      </p:to>
                                    </p:set>
                                    <p:animEffect transition="in" filter="fade">
                                      <p:cBhvr>
                                        <p:cTn id="27" dur="1000"/>
                                        <p:tgtEl>
                                          <p:spTgt spid="313397"/>
                                        </p:tgtEl>
                                      </p:cBhvr>
                                    </p:animEffect>
                                    <p:anim calcmode="lin" valueType="num">
                                      <p:cBhvr>
                                        <p:cTn id="28" dur="1000" fill="hold"/>
                                        <p:tgtEl>
                                          <p:spTgt spid="313397"/>
                                        </p:tgtEl>
                                        <p:attrNameLst>
                                          <p:attrName>ppt_x</p:attrName>
                                        </p:attrNameLst>
                                      </p:cBhvr>
                                      <p:tavLst>
                                        <p:tav tm="0">
                                          <p:val>
                                            <p:strVal val="#ppt_x"/>
                                          </p:val>
                                        </p:tav>
                                        <p:tav tm="100000">
                                          <p:val>
                                            <p:strVal val="#ppt_x"/>
                                          </p:val>
                                        </p:tav>
                                      </p:tavLst>
                                    </p:anim>
                                    <p:anim calcmode="lin" valueType="num">
                                      <p:cBhvr>
                                        <p:cTn id="29" dur="1000" fill="hold"/>
                                        <p:tgtEl>
                                          <p:spTgt spid="313397"/>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35" presetClass="entr" presetSubtype="0" fill="hold" nodeType="clickEffect">
                                  <p:stCondLst>
                                    <p:cond delay="0"/>
                                  </p:stCondLst>
                                  <p:childTnLst>
                                    <p:set>
                                      <p:cBhvr>
                                        <p:cTn id="33" dur="1" fill="hold">
                                          <p:stCondLst>
                                            <p:cond delay="0"/>
                                          </p:stCondLst>
                                        </p:cTn>
                                        <p:tgtEl>
                                          <p:spTgt spid="313364"/>
                                        </p:tgtEl>
                                        <p:attrNameLst>
                                          <p:attrName>style.visibility</p:attrName>
                                        </p:attrNameLst>
                                      </p:cBhvr>
                                      <p:to>
                                        <p:strVal val="visible"/>
                                      </p:to>
                                    </p:set>
                                    <p:animEffect transition="in" filter="fade">
                                      <p:cBhvr>
                                        <p:cTn id="34" dur="2000"/>
                                        <p:tgtEl>
                                          <p:spTgt spid="313364"/>
                                        </p:tgtEl>
                                      </p:cBhvr>
                                    </p:animEffect>
                                    <p:anim calcmode="lin" valueType="num">
                                      <p:cBhvr>
                                        <p:cTn id="35" dur="2000" fill="hold"/>
                                        <p:tgtEl>
                                          <p:spTgt spid="313364"/>
                                        </p:tgtEl>
                                        <p:attrNameLst>
                                          <p:attrName>style.rotation</p:attrName>
                                        </p:attrNameLst>
                                      </p:cBhvr>
                                      <p:tavLst>
                                        <p:tav tm="0">
                                          <p:val>
                                            <p:fltVal val="720"/>
                                          </p:val>
                                        </p:tav>
                                        <p:tav tm="100000">
                                          <p:val>
                                            <p:fltVal val="0"/>
                                          </p:val>
                                        </p:tav>
                                      </p:tavLst>
                                    </p:anim>
                                    <p:anim calcmode="lin" valueType="num">
                                      <p:cBhvr>
                                        <p:cTn id="36" dur="2000" fill="hold"/>
                                        <p:tgtEl>
                                          <p:spTgt spid="313364"/>
                                        </p:tgtEl>
                                        <p:attrNameLst>
                                          <p:attrName>ppt_h</p:attrName>
                                        </p:attrNameLst>
                                      </p:cBhvr>
                                      <p:tavLst>
                                        <p:tav tm="0">
                                          <p:val>
                                            <p:fltVal val="0"/>
                                          </p:val>
                                        </p:tav>
                                        <p:tav tm="100000">
                                          <p:val>
                                            <p:strVal val="#ppt_h"/>
                                          </p:val>
                                        </p:tav>
                                      </p:tavLst>
                                    </p:anim>
                                    <p:anim calcmode="lin" valueType="num">
                                      <p:cBhvr>
                                        <p:cTn id="37" dur="2000" fill="hold"/>
                                        <p:tgtEl>
                                          <p:spTgt spid="313364"/>
                                        </p:tgtEl>
                                        <p:attrNameLst>
                                          <p:attrName>ppt_w</p:attrName>
                                        </p:attrNameLst>
                                      </p:cBhvr>
                                      <p:tavLst>
                                        <p:tav tm="0">
                                          <p:val>
                                            <p:fltVal val="0"/>
                                          </p:val>
                                        </p:tav>
                                        <p:tav tm="100000">
                                          <p:val>
                                            <p:strVal val="#ppt_w"/>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313398"/>
                                        </p:tgtEl>
                                        <p:attrNameLst>
                                          <p:attrName>style.visibility</p:attrName>
                                        </p:attrNameLst>
                                      </p:cBhvr>
                                      <p:to>
                                        <p:strVal val="visible"/>
                                      </p:to>
                                    </p:set>
                                    <p:animEffect transition="in" filter="fade">
                                      <p:cBhvr>
                                        <p:cTn id="42" dur="1000"/>
                                        <p:tgtEl>
                                          <p:spTgt spid="313398"/>
                                        </p:tgtEl>
                                      </p:cBhvr>
                                    </p:animEffect>
                                    <p:anim calcmode="lin" valueType="num">
                                      <p:cBhvr>
                                        <p:cTn id="43" dur="1000" fill="hold"/>
                                        <p:tgtEl>
                                          <p:spTgt spid="313398"/>
                                        </p:tgtEl>
                                        <p:attrNameLst>
                                          <p:attrName>ppt_x</p:attrName>
                                        </p:attrNameLst>
                                      </p:cBhvr>
                                      <p:tavLst>
                                        <p:tav tm="0">
                                          <p:val>
                                            <p:strVal val="#ppt_x"/>
                                          </p:val>
                                        </p:tav>
                                        <p:tav tm="100000">
                                          <p:val>
                                            <p:strVal val="#ppt_x"/>
                                          </p:val>
                                        </p:tav>
                                      </p:tavLst>
                                    </p:anim>
                                    <p:anim calcmode="lin" valueType="num">
                                      <p:cBhvr>
                                        <p:cTn id="44" dur="1000" fill="hold"/>
                                        <p:tgtEl>
                                          <p:spTgt spid="313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8" grpId="0" animBg="1"/>
      <p:bldP spid="313396" grpId="0"/>
      <p:bldP spid="313397" grpId="0"/>
      <p:bldP spid="313398" grpId="0"/>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r>
              <a:rPr lang="en-US"/>
              <a:t> Sublevels</a:t>
            </a:r>
          </a:p>
        </p:txBody>
      </p:sp>
      <p:pic>
        <p:nvPicPr>
          <p:cNvPr id="36867" name="Picture 3" descr="energy sublevels"/>
          <p:cNvPicPr>
            <a:picLocks noChangeAspect="1" noChangeArrowheads="1"/>
          </p:cNvPicPr>
          <p:nvPr/>
        </p:nvPicPr>
        <p:blipFill>
          <a:blip r:embed="rId2" cstate="print"/>
          <a:srcRect/>
          <a:stretch>
            <a:fillRect/>
          </a:stretch>
        </p:blipFill>
        <p:spPr bwMode="auto">
          <a:xfrm>
            <a:off x="228600" y="1793875"/>
            <a:ext cx="8686800" cy="5064125"/>
          </a:xfrm>
          <a:prstGeom prst="rect">
            <a:avLst/>
          </a:prstGeom>
          <a:noFill/>
        </p:spPr>
      </p:pic>
      <p:sp>
        <p:nvSpPr>
          <p:cNvPr id="36868" name="Rectangle 4"/>
          <p:cNvSpPr>
            <a:spLocks noChangeArrowheads="1"/>
          </p:cNvSpPr>
          <p:nvPr/>
        </p:nvSpPr>
        <p:spPr bwMode="auto">
          <a:xfrm>
            <a:off x="76200" y="6567488"/>
            <a:ext cx="3179763"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334</a:t>
            </a:r>
          </a:p>
        </p:txBody>
      </p:sp>
      <p:sp>
        <p:nvSpPr>
          <p:cNvPr id="36869" name="AutoShape 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r>
              <a:rPr lang="en-US"/>
              <a:t>Principal Level 2 Divided</a:t>
            </a:r>
          </a:p>
        </p:txBody>
      </p:sp>
      <p:pic>
        <p:nvPicPr>
          <p:cNvPr id="37891" name="Picture 3" descr="energy sublevels subdivided"/>
          <p:cNvPicPr>
            <a:picLocks noChangeAspect="1" noChangeArrowheads="1"/>
          </p:cNvPicPr>
          <p:nvPr/>
        </p:nvPicPr>
        <p:blipFill>
          <a:blip r:embed="rId2" cstate="print"/>
          <a:srcRect/>
          <a:stretch>
            <a:fillRect/>
          </a:stretch>
        </p:blipFill>
        <p:spPr bwMode="auto">
          <a:xfrm>
            <a:off x="1981200" y="1746250"/>
            <a:ext cx="5105400" cy="4806950"/>
          </a:xfrm>
          <a:prstGeom prst="rect">
            <a:avLst/>
          </a:prstGeom>
          <a:noFill/>
        </p:spPr>
      </p:pic>
      <p:sp>
        <p:nvSpPr>
          <p:cNvPr id="37892" name="Rectangle 4"/>
          <p:cNvSpPr>
            <a:spLocks noChangeArrowheads="1"/>
          </p:cNvSpPr>
          <p:nvPr/>
        </p:nvSpPr>
        <p:spPr bwMode="auto">
          <a:xfrm>
            <a:off x="76200" y="6567488"/>
            <a:ext cx="3179763"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334</a:t>
            </a:r>
          </a:p>
        </p:txBody>
      </p:sp>
      <p:sp>
        <p:nvSpPr>
          <p:cNvPr id="37893" name="AutoShape 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4724" name="Rectangle 4"/>
          <p:cNvSpPr>
            <a:spLocks noGrp="1" noChangeArrowheads="1"/>
          </p:cNvSpPr>
          <p:nvPr>
            <p:ph type="title"/>
          </p:nvPr>
        </p:nvSpPr>
        <p:spPr/>
        <p:txBody>
          <a:bodyPr/>
          <a:lstStyle/>
          <a:p>
            <a:r>
              <a:rPr lang="en-US"/>
              <a:t>s,p, and d-orbitals</a:t>
            </a:r>
          </a:p>
        </p:txBody>
      </p:sp>
      <p:pic>
        <p:nvPicPr>
          <p:cNvPr id="414723" name="Picture 3" descr="orbitals"/>
          <p:cNvPicPr>
            <a:picLocks noChangeAspect="1" noChangeArrowheads="1"/>
          </p:cNvPicPr>
          <p:nvPr/>
        </p:nvPicPr>
        <p:blipFill>
          <a:blip r:embed="rId2" cstate="print">
            <a:lum bright="2000" contrast="12000"/>
          </a:blip>
          <a:srcRect/>
          <a:stretch>
            <a:fillRect/>
          </a:stretch>
        </p:blipFill>
        <p:spPr bwMode="auto">
          <a:xfrm>
            <a:off x="762000" y="1524000"/>
            <a:ext cx="7756525" cy="4937125"/>
          </a:xfrm>
          <a:prstGeom prst="rect">
            <a:avLst/>
          </a:prstGeom>
          <a:noFill/>
        </p:spPr>
      </p:pic>
      <p:sp>
        <p:nvSpPr>
          <p:cNvPr id="414722" name="AutoShape 2">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p:txBody>
          <a:bodyPr/>
          <a:lstStyle/>
          <a:p>
            <a:r>
              <a:rPr lang="en-US"/>
              <a:t>Element Sublevels</a:t>
            </a:r>
          </a:p>
        </p:txBody>
      </p:sp>
      <p:pic>
        <p:nvPicPr>
          <p:cNvPr id="28676" name="Picture 1028" descr="energy sublevels and periodic table"/>
          <p:cNvPicPr>
            <a:picLocks noChangeAspect="1" noChangeArrowheads="1"/>
          </p:cNvPicPr>
          <p:nvPr/>
        </p:nvPicPr>
        <p:blipFill>
          <a:blip r:embed="rId2" cstate="print">
            <a:lum bright="2000" contrast="12000"/>
          </a:blip>
          <a:srcRect/>
          <a:stretch>
            <a:fillRect/>
          </a:stretch>
        </p:blipFill>
        <p:spPr bwMode="auto">
          <a:xfrm>
            <a:off x="1066800" y="2011363"/>
            <a:ext cx="7391400" cy="4846637"/>
          </a:xfrm>
          <a:prstGeom prst="rect">
            <a:avLst/>
          </a:prstGeom>
          <a:noFill/>
        </p:spPr>
      </p:pic>
      <p:sp>
        <p:nvSpPr>
          <p:cNvPr id="28677" name="AutoShape 1029">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860425" y="274638"/>
            <a:ext cx="7826375" cy="1143000"/>
          </a:xfrm>
        </p:spPr>
        <p:txBody>
          <a:bodyPr/>
          <a:lstStyle/>
          <a:p>
            <a:r>
              <a:rPr lang="en-US"/>
              <a:t>How to Organize…</a:t>
            </a:r>
            <a:br>
              <a:rPr lang="en-US"/>
            </a:br>
            <a:endParaRPr lang="en-US"/>
          </a:p>
        </p:txBody>
      </p:sp>
      <p:sp>
        <p:nvSpPr>
          <p:cNvPr id="96259" name="Text Box 3"/>
          <p:cNvSpPr txBox="1">
            <a:spLocks noChangeArrowheads="1"/>
          </p:cNvSpPr>
          <p:nvPr/>
        </p:nvSpPr>
        <p:spPr bwMode="auto">
          <a:xfrm>
            <a:off x="593725" y="2478088"/>
            <a:ext cx="6943725" cy="822325"/>
          </a:xfrm>
          <a:prstGeom prst="rect">
            <a:avLst/>
          </a:prstGeom>
          <a:noFill/>
          <a:ln w="9525">
            <a:noFill/>
            <a:miter lim="800000"/>
            <a:headEnd/>
            <a:tailEnd/>
          </a:ln>
          <a:effectLst/>
        </p:spPr>
        <p:txBody>
          <a:bodyPr wrap="none">
            <a:spAutoFit/>
          </a:bodyPr>
          <a:lstStyle/>
          <a:p>
            <a:r>
              <a:rPr lang="en-US" sz="2400"/>
              <a:t>Baseball Cards:</a:t>
            </a:r>
          </a:p>
          <a:p>
            <a:r>
              <a:rPr lang="en-US" sz="2400"/>
              <a:t>	year, team, player, card number, value ($). </a:t>
            </a:r>
          </a:p>
        </p:txBody>
      </p:sp>
      <p:sp>
        <p:nvSpPr>
          <p:cNvPr id="96260" name="Text Box 4"/>
          <p:cNvSpPr txBox="1">
            <a:spLocks noChangeArrowheads="1"/>
          </p:cNvSpPr>
          <p:nvPr/>
        </p:nvSpPr>
        <p:spPr bwMode="auto">
          <a:xfrm>
            <a:off x="593725" y="4191000"/>
            <a:ext cx="7837488" cy="1552575"/>
          </a:xfrm>
          <a:prstGeom prst="rect">
            <a:avLst/>
          </a:prstGeom>
          <a:noFill/>
          <a:ln w="9525">
            <a:noFill/>
            <a:miter lim="800000"/>
            <a:headEnd/>
            <a:tailEnd/>
          </a:ln>
          <a:effectLst/>
        </p:spPr>
        <p:txBody>
          <a:bodyPr wrap="none">
            <a:spAutoFit/>
          </a:bodyPr>
          <a:lstStyle/>
          <a:p>
            <a:r>
              <a:rPr lang="en-US" sz="2400"/>
              <a:t>Elements:</a:t>
            </a:r>
          </a:p>
          <a:p>
            <a:r>
              <a:rPr lang="en-US" sz="2400"/>
              <a:t>	when they were discovered, family, reactivity, </a:t>
            </a:r>
          </a:p>
          <a:p>
            <a:r>
              <a:rPr lang="en-US" sz="2400"/>
              <a:t>	state of matter, metal vs. non-metal, atomic mass,</a:t>
            </a:r>
          </a:p>
          <a:p>
            <a:r>
              <a:rPr lang="en-US" sz="2400"/>
              <a:t>	atomic number.</a:t>
            </a:r>
          </a:p>
        </p:txBody>
      </p:sp>
      <p:pic>
        <p:nvPicPr>
          <p:cNvPr id="96262" name="Picture 6" descr="baseball cards"/>
          <p:cNvPicPr>
            <a:picLocks noChangeAspect="1" noChangeArrowheads="1"/>
          </p:cNvPicPr>
          <p:nvPr/>
        </p:nvPicPr>
        <p:blipFill>
          <a:blip r:embed="rId4" cstate="print"/>
          <a:srcRect/>
          <a:stretch>
            <a:fillRect/>
          </a:stretch>
        </p:blipFill>
        <p:spPr bwMode="auto">
          <a:xfrm>
            <a:off x="381000" y="228600"/>
            <a:ext cx="1600200" cy="1054100"/>
          </a:xfrm>
          <a:prstGeom prst="rect">
            <a:avLst/>
          </a:prstGeom>
          <a:noFill/>
        </p:spPr>
      </p:pic>
      <p:pic>
        <p:nvPicPr>
          <p:cNvPr id="96263" name="Picture 7" descr="baseball cards"/>
          <p:cNvPicPr>
            <a:picLocks noChangeAspect="1" noChangeArrowheads="1"/>
          </p:cNvPicPr>
          <p:nvPr/>
        </p:nvPicPr>
        <p:blipFill>
          <a:blip r:embed="rId5" cstate="print"/>
          <a:srcRect/>
          <a:stretch>
            <a:fillRect/>
          </a:stretch>
        </p:blipFill>
        <p:spPr bwMode="auto">
          <a:xfrm>
            <a:off x="7578725" y="2362200"/>
            <a:ext cx="1108075" cy="1981200"/>
          </a:xfrm>
          <a:prstGeom prst="rect">
            <a:avLst/>
          </a:prstGeom>
          <a:noFill/>
        </p:spPr>
      </p:pic>
      <p:sp>
        <p:nvSpPr>
          <p:cNvPr id="96264" name="AutoShape 8">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96265" name="Text Box 9"/>
          <p:cNvSpPr txBox="1">
            <a:spLocks noChangeArrowheads="1"/>
          </p:cNvSpPr>
          <p:nvPr/>
        </p:nvSpPr>
        <p:spPr bwMode="auto">
          <a:xfrm>
            <a:off x="1508125" y="4572000"/>
            <a:ext cx="5197475" cy="822325"/>
          </a:xfrm>
          <a:prstGeom prst="rect">
            <a:avLst/>
          </a:prstGeom>
          <a:noFill/>
          <a:ln w="9525">
            <a:noFill/>
            <a:miter lim="800000"/>
            <a:headEnd/>
            <a:tailEnd/>
          </a:ln>
          <a:effectLst/>
        </p:spPr>
        <p:txBody>
          <a:bodyPr>
            <a:spAutoFit/>
          </a:bodyPr>
          <a:lstStyle/>
          <a:p>
            <a:r>
              <a:rPr lang="en-US" sz="2400"/>
              <a:t>alphabetically, mass, value, density, solid or liquid or gas</a:t>
            </a:r>
          </a:p>
        </p:txBody>
      </p:sp>
      <p:sp>
        <p:nvSpPr>
          <p:cNvPr id="96266" name="Text Box 10"/>
          <p:cNvSpPr txBox="1">
            <a:spLocks noChangeArrowheads="1"/>
          </p:cNvSpPr>
          <p:nvPr/>
        </p:nvSpPr>
        <p:spPr bwMode="auto">
          <a:xfrm>
            <a:off x="1524000" y="5867400"/>
            <a:ext cx="5984875" cy="396875"/>
          </a:xfrm>
          <a:prstGeom prst="rect">
            <a:avLst/>
          </a:prstGeom>
          <a:noFill/>
          <a:ln w="9525">
            <a:noFill/>
            <a:miter lim="800000"/>
            <a:headEnd/>
            <a:tailEnd/>
          </a:ln>
          <a:effectLst/>
        </p:spPr>
        <p:txBody>
          <a:bodyPr wrap="none">
            <a:spAutoFit/>
          </a:bodyPr>
          <a:lstStyle/>
          <a:p>
            <a:pPr algn="ctr"/>
            <a:r>
              <a:rPr lang="en-US" sz="2000" i="1">
                <a:solidFill>
                  <a:schemeClr val="hlink"/>
                </a:solidFill>
                <a:effectLst>
                  <a:outerShdw blurRad="38100" dist="38100" dir="2700000" algn="tl">
                    <a:srgbClr val="C0C0C0"/>
                  </a:outerShdw>
                </a:effectLst>
              </a:rPr>
              <a:t>Which way is CORRECT to organize the elements?</a:t>
            </a:r>
          </a:p>
        </p:txBody>
      </p:sp>
      <p:sp>
        <p:nvSpPr>
          <p:cNvPr id="96267" name="Text Box 11"/>
          <p:cNvSpPr txBox="1">
            <a:spLocks noChangeArrowheads="1"/>
          </p:cNvSpPr>
          <p:nvPr/>
        </p:nvSpPr>
        <p:spPr bwMode="auto">
          <a:xfrm>
            <a:off x="685800" y="6232525"/>
            <a:ext cx="8094663" cy="396875"/>
          </a:xfrm>
          <a:prstGeom prst="rect">
            <a:avLst/>
          </a:prstGeom>
          <a:noFill/>
          <a:ln w="9525">
            <a:noFill/>
            <a:miter lim="800000"/>
            <a:headEnd/>
            <a:tailEnd/>
          </a:ln>
          <a:effectLst/>
        </p:spPr>
        <p:txBody>
          <a:bodyPr wrap="none">
            <a:spAutoFit/>
          </a:bodyPr>
          <a:lstStyle/>
          <a:p>
            <a:pPr algn="ctr"/>
            <a:r>
              <a:rPr lang="en-US" sz="2000" i="1">
                <a:solidFill>
                  <a:schemeClr val="hlink"/>
                </a:solidFill>
                <a:effectLst>
                  <a:outerShdw blurRad="38100" dist="38100" dir="2700000" algn="tl">
                    <a:srgbClr val="C0C0C0"/>
                  </a:outerShdw>
                </a:effectLst>
              </a:rPr>
              <a:t>Is it possible to organize the elements correctly in more than one way?</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96259">
                                            <p:txEl>
                                              <p:pRg st="0" end="0"/>
                                            </p:txEl>
                                          </p:spTgt>
                                        </p:tgtEl>
                                        <p:attrNameLst>
                                          <p:attrName>style.visibility</p:attrName>
                                        </p:attrNameLst>
                                      </p:cBhvr>
                                      <p:to>
                                        <p:strVal val="visible"/>
                                      </p:to>
                                    </p:set>
                                    <p:animEffect transition="in" filter="fade">
                                      <p:cBhvr>
                                        <p:cTn id="7" dur="1000"/>
                                        <p:tgtEl>
                                          <p:spTgt spid="96259">
                                            <p:txEl>
                                              <p:pRg st="0" end="0"/>
                                            </p:txEl>
                                          </p:spTgt>
                                        </p:tgtEl>
                                      </p:cBhvr>
                                    </p:animEffect>
                                    <p:anim calcmode="lin" valueType="num">
                                      <p:cBhvr>
                                        <p:cTn id="8" dur="1000" fill="hold"/>
                                        <p:tgtEl>
                                          <p:spTgt spid="9625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625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96259">
                                            <p:txEl>
                                              <p:pRg st="1" end="1"/>
                                            </p:txEl>
                                          </p:spTgt>
                                        </p:tgtEl>
                                        <p:attrNameLst>
                                          <p:attrName>style.visibility</p:attrName>
                                        </p:attrNameLst>
                                      </p:cBhvr>
                                      <p:to>
                                        <p:strVal val="visible"/>
                                      </p:to>
                                    </p:set>
                                    <p:anim calcmode="lin" valueType="num">
                                      <p:cBhvr>
                                        <p:cTn id="14" dur="500" fill="hold"/>
                                        <p:tgtEl>
                                          <p:spTgt spid="96259">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6259">
                                            <p:txEl>
                                              <p:pRg st="1" end="1"/>
                                            </p:txEl>
                                          </p:spTgt>
                                        </p:tgtEl>
                                        <p:attrNameLst>
                                          <p:attrName>ppt_h</p:attrName>
                                        </p:attrNameLst>
                                      </p:cBhvr>
                                      <p:tavLst>
                                        <p:tav tm="0">
                                          <p:val>
                                            <p:fltVal val="0"/>
                                          </p:val>
                                        </p:tav>
                                        <p:tav tm="100000">
                                          <p:val>
                                            <p:strVal val="#ppt_h"/>
                                          </p:val>
                                        </p:tav>
                                      </p:tavLst>
                                    </p:anim>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96263"/>
                                        </p:tgtEl>
                                        <p:attrNameLst>
                                          <p:attrName>style.visibility</p:attrName>
                                        </p:attrNameLst>
                                      </p:cBhvr>
                                      <p:to>
                                        <p:strVal val="visible"/>
                                      </p:to>
                                    </p:set>
                                    <p:animEffect transition="in" filter="dissolve">
                                      <p:cBhvr>
                                        <p:cTn id="19" dur="2000"/>
                                        <p:tgtEl>
                                          <p:spTgt spid="96263"/>
                                        </p:tgtEl>
                                      </p:cBhvr>
                                    </p:animEffect>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96260">
                                            <p:txEl>
                                              <p:pRg st="0" end="0"/>
                                            </p:txEl>
                                          </p:spTgt>
                                        </p:tgtEl>
                                        <p:attrNameLst>
                                          <p:attrName>style.visibility</p:attrName>
                                        </p:attrNameLst>
                                      </p:cBhvr>
                                      <p:to>
                                        <p:strVal val="visible"/>
                                      </p:to>
                                    </p:set>
                                    <p:animEffect transition="in" filter="fade">
                                      <p:cBhvr>
                                        <p:cTn id="24" dur="1000"/>
                                        <p:tgtEl>
                                          <p:spTgt spid="96260">
                                            <p:txEl>
                                              <p:pRg st="0" end="0"/>
                                            </p:txEl>
                                          </p:spTgt>
                                        </p:tgtEl>
                                      </p:cBhvr>
                                    </p:animEffect>
                                    <p:anim calcmode="lin" valueType="num">
                                      <p:cBhvr>
                                        <p:cTn id="25" dur="1000" fill="hold"/>
                                        <p:tgtEl>
                                          <p:spTgt spid="96260">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9626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96265"/>
                                        </p:tgtEl>
                                        <p:attrNameLst>
                                          <p:attrName>style.visibility</p:attrName>
                                        </p:attrNameLst>
                                      </p:cBhvr>
                                      <p:to>
                                        <p:strVal val="visible"/>
                                      </p:to>
                                    </p:set>
                                    <p:anim calcmode="lin" valueType="num">
                                      <p:cBhvr>
                                        <p:cTn id="31" dur="500" fill="hold"/>
                                        <p:tgtEl>
                                          <p:spTgt spid="96265"/>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96265"/>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96265"/>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9626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5" presetClass="exit" presetSubtype="0" fill="hold" grpId="1" nodeType="clickEffect">
                                  <p:stCondLst>
                                    <p:cond delay="0"/>
                                  </p:stCondLst>
                                  <p:childTnLst>
                                    <p:anim calcmode="lin" valueType="num">
                                      <p:cBhvr>
                                        <p:cTn id="38" dur="1000"/>
                                        <p:tgtEl>
                                          <p:spTgt spid="96265"/>
                                        </p:tgtEl>
                                        <p:attrNameLst>
                                          <p:attrName>ppt_w</p:attrName>
                                        </p:attrNameLst>
                                      </p:cBhvr>
                                      <p:tavLst>
                                        <p:tav tm="0">
                                          <p:val>
                                            <p:strVal val="ppt_w"/>
                                          </p:val>
                                        </p:tav>
                                        <p:tav tm="100000">
                                          <p:val>
                                            <p:strVal val="ppt_w*0.70"/>
                                          </p:val>
                                        </p:tav>
                                      </p:tavLst>
                                    </p:anim>
                                    <p:anim calcmode="lin" valueType="num">
                                      <p:cBhvr>
                                        <p:cTn id="39" dur="1000"/>
                                        <p:tgtEl>
                                          <p:spTgt spid="96265"/>
                                        </p:tgtEl>
                                        <p:attrNameLst>
                                          <p:attrName>ppt_h</p:attrName>
                                        </p:attrNameLst>
                                      </p:cBhvr>
                                      <p:tavLst>
                                        <p:tav tm="0">
                                          <p:val>
                                            <p:strVal val="ppt_h"/>
                                          </p:val>
                                        </p:tav>
                                        <p:tav tm="100000">
                                          <p:val>
                                            <p:strVal val="ppt_h"/>
                                          </p:val>
                                        </p:tav>
                                      </p:tavLst>
                                    </p:anim>
                                    <p:animEffect transition="out" filter="fade">
                                      <p:cBhvr>
                                        <p:cTn id="40" dur="1000"/>
                                        <p:tgtEl>
                                          <p:spTgt spid="96265"/>
                                        </p:tgtEl>
                                      </p:cBhvr>
                                    </p:animEffect>
                                    <p:set>
                                      <p:cBhvr>
                                        <p:cTn id="41" dur="1" fill="hold">
                                          <p:stCondLst>
                                            <p:cond delay="999"/>
                                          </p:stCondLst>
                                        </p:cTn>
                                        <p:tgtEl>
                                          <p:spTgt spid="96265"/>
                                        </p:tgtEl>
                                        <p:attrNameLst>
                                          <p:attrName>style.visibility</p:attrName>
                                        </p:attrNameLst>
                                      </p:cBhvr>
                                      <p:to>
                                        <p:strVal val="hidden"/>
                                      </p:to>
                                    </p:set>
                                  </p:childTnLst>
                                </p:cTn>
                              </p:par>
                            </p:childTnLst>
                          </p:cTn>
                        </p:par>
                        <p:par>
                          <p:cTn id="42" fill="hold">
                            <p:stCondLst>
                              <p:cond delay="1000"/>
                            </p:stCondLst>
                            <p:childTnLst>
                              <p:par>
                                <p:cTn id="43" presetID="23" presetClass="entr" presetSubtype="16" fill="hold" nodeType="afterEffect">
                                  <p:stCondLst>
                                    <p:cond delay="0"/>
                                  </p:stCondLst>
                                  <p:childTnLst>
                                    <p:set>
                                      <p:cBhvr>
                                        <p:cTn id="44" dur="1" fill="hold">
                                          <p:stCondLst>
                                            <p:cond delay="0"/>
                                          </p:stCondLst>
                                        </p:cTn>
                                        <p:tgtEl>
                                          <p:spTgt spid="96260">
                                            <p:txEl>
                                              <p:pRg st="1" end="1"/>
                                            </p:txEl>
                                          </p:spTgt>
                                        </p:tgtEl>
                                        <p:attrNameLst>
                                          <p:attrName>style.visibility</p:attrName>
                                        </p:attrNameLst>
                                      </p:cBhvr>
                                      <p:to>
                                        <p:strVal val="visible"/>
                                      </p:to>
                                    </p:set>
                                    <p:anim calcmode="lin" valueType="num">
                                      <p:cBhvr>
                                        <p:cTn id="45" dur="500" fill="hold"/>
                                        <p:tgtEl>
                                          <p:spTgt spid="96260">
                                            <p:txEl>
                                              <p:pRg st="1" end="1"/>
                                            </p:txEl>
                                          </p:spTgt>
                                        </p:tgtEl>
                                        <p:attrNameLst>
                                          <p:attrName>ppt_w</p:attrName>
                                        </p:attrNameLst>
                                      </p:cBhvr>
                                      <p:tavLst>
                                        <p:tav tm="0">
                                          <p:val>
                                            <p:fltVal val="0"/>
                                          </p:val>
                                        </p:tav>
                                        <p:tav tm="100000">
                                          <p:val>
                                            <p:strVal val="#ppt_w"/>
                                          </p:val>
                                        </p:tav>
                                      </p:tavLst>
                                    </p:anim>
                                    <p:anim calcmode="lin" valueType="num">
                                      <p:cBhvr>
                                        <p:cTn id="46" dur="500" fill="hold"/>
                                        <p:tgtEl>
                                          <p:spTgt spid="96260">
                                            <p:txEl>
                                              <p:pRg st="1" end="1"/>
                                            </p:txEl>
                                          </p:spTgt>
                                        </p:tgtEl>
                                        <p:attrNameLst>
                                          <p:attrName>ppt_h</p:attrName>
                                        </p:attrNameLst>
                                      </p:cBhvr>
                                      <p:tavLst>
                                        <p:tav tm="0">
                                          <p:val>
                                            <p:fltVal val="0"/>
                                          </p:val>
                                        </p:tav>
                                        <p:tav tm="100000">
                                          <p:val>
                                            <p:strVal val="#ppt_h"/>
                                          </p:val>
                                        </p:tav>
                                      </p:tavLst>
                                    </p:anim>
                                  </p:childTnLst>
                                </p:cTn>
                              </p:par>
                              <p:par>
                                <p:cTn id="47" presetID="23" presetClass="entr" presetSubtype="16" fill="hold" nodeType="withEffect">
                                  <p:stCondLst>
                                    <p:cond delay="0"/>
                                  </p:stCondLst>
                                  <p:childTnLst>
                                    <p:set>
                                      <p:cBhvr>
                                        <p:cTn id="48" dur="1" fill="hold">
                                          <p:stCondLst>
                                            <p:cond delay="0"/>
                                          </p:stCondLst>
                                        </p:cTn>
                                        <p:tgtEl>
                                          <p:spTgt spid="96260">
                                            <p:txEl>
                                              <p:pRg st="2" end="2"/>
                                            </p:txEl>
                                          </p:spTgt>
                                        </p:tgtEl>
                                        <p:attrNameLst>
                                          <p:attrName>style.visibility</p:attrName>
                                        </p:attrNameLst>
                                      </p:cBhvr>
                                      <p:to>
                                        <p:strVal val="visible"/>
                                      </p:to>
                                    </p:set>
                                    <p:anim calcmode="lin" valueType="num">
                                      <p:cBhvr>
                                        <p:cTn id="49" dur="500" fill="hold"/>
                                        <p:tgtEl>
                                          <p:spTgt spid="96260">
                                            <p:txEl>
                                              <p:pRg st="2" end="2"/>
                                            </p:txEl>
                                          </p:spTgt>
                                        </p:tgtEl>
                                        <p:attrNameLst>
                                          <p:attrName>ppt_w</p:attrName>
                                        </p:attrNameLst>
                                      </p:cBhvr>
                                      <p:tavLst>
                                        <p:tav tm="0">
                                          <p:val>
                                            <p:fltVal val="0"/>
                                          </p:val>
                                        </p:tav>
                                        <p:tav tm="100000">
                                          <p:val>
                                            <p:strVal val="#ppt_w"/>
                                          </p:val>
                                        </p:tav>
                                      </p:tavLst>
                                    </p:anim>
                                    <p:anim calcmode="lin" valueType="num">
                                      <p:cBhvr>
                                        <p:cTn id="50" dur="500" fill="hold"/>
                                        <p:tgtEl>
                                          <p:spTgt spid="96260">
                                            <p:txEl>
                                              <p:pRg st="2" end="2"/>
                                            </p:txEl>
                                          </p:spTgt>
                                        </p:tgtEl>
                                        <p:attrNameLst>
                                          <p:attrName>ppt_h</p:attrName>
                                        </p:attrNameLst>
                                      </p:cBhvr>
                                      <p:tavLst>
                                        <p:tav tm="0">
                                          <p:val>
                                            <p:fltVal val="0"/>
                                          </p:val>
                                        </p:tav>
                                        <p:tav tm="100000">
                                          <p:val>
                                            <p:strVal val="#ppt_h"/>
                                          </p:val>
                                        </p:tav>
                                      </p:tavLst>
                                    </p:anim>
                                  </p:childTnLst>
                                </p:cTn>
                              </p:par>
                              <p:par>
                                <p:cTn id="51" presetID="23" presetClass="entr" presetSubtype="16" fill="hold" nodeType="withEffect">
                                  <p:stCondLst>
                                    <p:cond delay="0"/>
                                  </p:stCondLst>
                                  <p:childTnLst>
                                    <p:set>
                                      <p:cBhvr>
                                        <p:cTn id="52" dur="1" fill="hold">
                                          <p:stCondLst>
                                            <p:cond delay="0"/>
                                          </p:stCondLst>
                                        </p:cTn>
                                        <p:tgtEl>
                                          <p:spTgt spid="96260">
                                            <p:txEl>
                                              <p:pRg st="3" end="3"/>
                                            </p:txEl>
                                          </p:spTgt>
                                        </p:tgtEl>
                                        <p:attrNameLst>
                                          <p:attrName>style.visibility</p:attrName>
                                        </p:attrNameLst>
                                      </p:cBhvr>
                                      <p:to>
                                        <p:strVal val="visible"/>
                                      </p:to>
                                    </p:set>
                                    <p:anim calcmode="lin" valueType="num">
                                      <p:cBhvr>
                                        <p:cTn id="53" dur="500" fill="hold"/>
                                        <p:tgtEl>
                                          <p:spTgt spid="96260">
                                            <p:txEl>
                                              <p:pRg st="3" end="3"/>
                                            </p:txEl>
                                          </p:spTgt>
                                        </p:tgtEl>
                                        <p:attrNameLst>
                                          <p:attrName>ppt_w</p:attrName>
                                        </p:attrNameLst>
                                      </p:cBhvr>
                                      <p:tavLst>
                                        <p:tav tm="0">
                                          <p:val>
                                            <p:fltVal val="0"/>
                                          </p:val>
                                        </p:tav>
                                        <p:tav tm="100000">
                                          <p:val>
                                            <p:strVal val="#ppt_w"/>
                                          </p:val>
                                        </p:tav>
                                      </p:tavLst>
                                    </p:anim>
                                    <p:anim calcmode="lin" valueType="num">
                                      <p:cBhvr>
                                        <p:cTn id="54" dur="500" fill="hold"/>
                                        <p:tgtEl>
                                          <p:spTgt spid="96260">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1" nodeType="clickEffect">
                                  <p:stCondLst>
                                    <p:cond delay="0"/>
                                  </p:stCondLst>
                                  <p:iterate type="lt">
                                    <p:tmPct val="0"/>
                                  </p:iterate>
                                  <p:childTnLst>
                                    <p:set>
                                      <p:cBhvr>
                                        <p:cTn id="58" dur="1" fill="hold">
                                          <p:stCondLst>
                                            <p:cond delay="0"/>
                                          </p:stCondLst>
                                        </p:cTn>
                                        <p:tgtEl>
                                          <p:spTgt spid="96266"/>
                                        </p:tgtEl>
                                        <p:attrNameLst>
                                          <p:attrName>style.visibility</p:attrName>
                                        </p:attrNameLst>
                                      </p:cBhvr>
                                      <p:to>
                                        <p:strVal val="visible"/>
                                      </p:to>
                                    </p:set>
                                    <p:anim calcmode="lin" valueType="num">
                                      <p:cBhvr additive="base">
                                        <p:cTn id="59" dur="500" fill="hold"/>
                                        <p:tgtEl>
                                          <p:spTgt spid="96266"/>
                                        </p:tgtEl>
                                        <p:attrNameLst>
                                          <p:attrName>ppt_x</p:attrName>
                                        </p:attrNameLst>
                                      </p:cBhvr>
                                      <p:tavLst>
                                        <p:tav tm="0">
                                          <p:val>
                                            <p:strVal val="#ppt_x"/>
                                          </p:val>
                                        </p:tav>
                                        <p:tav tm="100000">
                                          <p:val>
                                            <p:strVal val="#ppt_x"/>
                                          </p:val>
                                        </p:tav>
                                      </p:tavLst>
                                    </p:anim>
                                    <p:anim calcmode="lin" valueType="num">
                                      <p:cBhvr additive="base">
                                        <p:cTn id="60" dur="500" fill="hold"/>
                                        <p:tgtEl>
                                          <p:spTgt spid="9626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xit" presetSubtype="4" fill="hold" grpId="2" nodeType="clickEffect">
                                  <p:stCondLst>
                                    <p:cond delay="0"/>
                                  </p:stCondLst>
                                  <p:iterate type="lt">
                                    <p:tmPct val="0"/>
                                  </p:iterate>
                                  <p:childTnLst>
                                    <p:anim calcmode="lin" valueType="num">
                                      <p:cBhvr additive="base">
                                        <p:cTn id="64" dur="500"/>
                                        <p:tgtEl>
                                          <p:spTgt spid="96266"/>
                                        </p:tgtEl>
                                        <p:attrNameLst>
                                          <p:attrName>ppt_x</p:attrName>
                                        </p:attrNameLst>
                                      </p:cBhvr>
                                      <p:tavLst>
                                        <p:tav tm="0">
                                          <p:val>
                                            <p:strVal val="ppt_x"/>
                                          </p:val>
                                        </p:tav>
                                        <p:tav tm="100000">
                                          <p:val>
                                            <p:strVal val="ppt_x"/>
                                          </p:val>
                                        </p:tav>
                                      </p:tavLst>
                                    </p:anim>
                                    <p:anim calcmode="lin" valueType="num">
                                      <p:cBhvr additive="base">
                                        <p:cTn id="65" dur="500"/>
                                        <p:tgtEl>
                                          <p:spTgt spid="96266"/>
                                        </p:tgtEl>
                                        <p:attrNameLst>
                                          <p:attrName>ppt_y</p:attrName>
                                        </p:attrNameLst>
                                      </p:cBhvr>
                                      <p:tavLst>
                                        <p:tav tm="0">
                                          <p:val>
                                            <p:strVal val="ppt_y"/>
                                          </p:val>
                                        </p:tav>
                                        <p:tav tm="100000">
                                          <p:val>
                                            <p:strVal val="1+ppt_h/2"/>
                                          </p:val>
                                        </p:tav>
                                      </p:tavLst>
                                    </p:anim>
                                    <p:set>
                                      <p:cBhvr>
                                        <p:cTn id="66" dur="1" fill="hold">
                                          <p:stCondLst>
                                            <p:cond delay="499"/>
                                          </p:stCondLst>
                                        </p:cTn>
                                        <p:tgtEl>
                                          <p:spTgt spid="96266"/>
                                        </p:tgtEl>
                                        <p:attrNameLst>
                                          <p:attrName>style.visibility</p:attrName>
                                        </p:attrNameLst>
                                      </p:cBhvr>
                                      <p:to>
                                        <p:strVal val="hidden"/>
                                      </p:to>
                                    </p:set>
                                  </p:childTnLst>
                                </p:cTn>
                              </p:par>
                              <p:par>
                                <p:cTn id="67" presetID="2" presetClass="entr" presetSubtype="4" fill="hold" grpId="1" nodeType="withEffect">
                                  <p:stCondLst>
                                    <p:cond delay="0"/>
                                  </p:stCondLst>
                                  <p:iterate type="lt">
                                    <p:tmPct val="0"/>
                                  </p:iterate>
                                  <p:childTnLst>
                                    <p:set>
                                      <p:cBhvr>
                                        <p:cTn id="68" dur="1" fill="hold">
                                          <p:stCondLst>
                                            <p:cond delay="0"/>
                                          </p:stCondLst>
                                        </p:cTn>
                                        <p:tgtEl>
                                          <p:spTgt spid="96267"/>
                                        </p:tgtEl>
                                        <p:attrNameLst>
                                          <p:attrName>style.visibility</p:attrName>
                                        </p:attrNameLst>
                                      </p:cBhvr>
                                      <p:to>
                                        <p:strVal val="visible"/>
                                      </p:to>
                                    </p:set>
                                    <p:anim calcmode="lin" valueType="num">
                                      <p:cBhvr additive="base">
                                        <p:cTn id="69" dur="500" fill="hold"/>
                                        <p:tgtEl>
                                          <p:spTgt spid="96267"/>
                                        </p:tgtEl>
                                        <p:attrNameLst>
                                          <p:attrName>ppt_x</p:attrName>
                                        </p:attrNameLst>
                                      </p:cBhvr>
                                      <p:tavLst>
                                        <p:tav tm="0">
                                          <p:val>
                                            <p:strVal val="#ppt_x"/>
                                          </p:val>
                                        </p:tav>
                                        <p:tav tm="100000">
                                          <p:val>
                                            <p:strVal val="#ppt_x"/>
                                          </p:val>
                                        </p:tav>
                                      </p:tavLst>
                                    </p:anim>
                                    <p:anim calcmode="lin" valueType="num">
                                      <p:cBhvr additive="base">
                                        <p:cTn id="70" dur="500" fill="hold"/>
                                        <p:tgtEl>
                                          <p:spTgt spid="962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5" grpId="0"/>
      <p:bldP spid="96265" grpId="1"/>
      <p:bldP spid="96266" grpId="1"/>
      <p:bldP spid="96266" grpId="2"/>
      <p:bldP spid="96267" grpId="1"/>
    </p:bldLst>
  </p:timing>
</p:sld>
</file>

<file path=ppt/slides/slide210.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p:txBody>
          <a:bodyPr/>
          <a:lstStyle/>
          <a:p>
            <a:r>
              <a:rPr lang="en-US">
                <a:solidFill>
                  <a:schemeClr val="bg1"/>
                </a:solidFill>
              </a:rPr>
              <a:t>Element Project</a:t>
            </a:r>
          </a:p>
        </p:txBody>
      </p:sp>
      <p:sp>
        <p:nvSpPr>
          <p:cNvPr id="121859" name="AutoShape 3">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p:txBody>
          <a:bodyPr/>
          <a:lstStyle/>
          <a:p>
            <a:r>
              <a:rPr lang="en-US">
                <a:solidFill>
                  <a:schemeClr val="bg1"/>
                </a:solidFill>
              </a:rPr>
              <a:t>Element Brochure</a:t>
            </a:r>
          </a:p>
        </p:txBody>
      </p:sp>
      <p:sp>
        <p:nvSpPr>
          <p:cNvPr id="390147" name="Text Box 3"/>
          <p:cNvSpPr txBox="1">
            <a:spLocks noChangeArrowheads="1"/>
          </p:cNvSpPr>
          <p:nvPr/>
        </p:nvSpPr>
        <p:spPr bwMode="auto">
          <a:xfrm>
            <a:off x="1050925" y="1408113"/>
            <a:ext cx="7423150" cy="4106862"/>
          </a:xfrm>
          <a:prstGeom prst="rect">
            <a:avLst/>
          </a:prstGeom>
          <a:noFill/>
          <a:ln w="9525">
            <a:noFill/>
            <a:miter lim="800000"/>
            <a:headEnd/>
            <a:tailEnd/>
          </a:ln>
          <a:effectLst/>
        </p:spPr>
        <p:txBody>
          <a:bodyPr wrap="none">
            <a:spAutoFit/>
          </a:bodyPr>
          <a:lstStyle/>
          <a:p>
            <a:r>
              <a:rPr lang="en-US">
                <a:solidFill>
                  <a:schemeClr val="bg1"/>
                </a:solidFill>
              </a:rPr>
              <a:t>Research any element you choose and make an informational brochure</a:t>
            </a:r>
          </a:p>
          <a:p>
            <a:r>
              <a:rPr lang="en-US">
                <a:solidFill>
                  <a:schemeClr val="bg1"/>
                </a:solidFill>
              </a:rPr>
              <a:t>to tell about your element.  Creativity may be needed.</a:t>
            </a:r>
          </a:p>
          <a:p>
            <a:endParaRPr lang="en-US">
              <a:solidFill>
                <a:schemeClr val="bg1"/>
              </a:solidFill>
            </a:endParaRPr>
          </a:p>
          <a:p>
            <a:r>
              <a:rPr lang="en-US" sz="1400">
                <a:solidFill>
                  <a:schemeClr val="bg1"/>
                </a:solidFill>
              </a:rPr>
              <a:t>Technology assignment (Publisher brochure)</a:t>
            </a:r>
          </a:p>
          <a:p>
            <a:endParaRPr lang="en-US" sz="1400">
              <a:solidFill>
                <a:schemeClr val="bg1"/>
              </a:solidFill>
            </a:endParaRPr>
          </a:p>
          <a:p>
            <a:r>
              <a:rPr lang="en-US" sz="1400">
                <a:solidFill>
                  <a:schemeClr val="bg1"/>
                </a:solidFill>
              </a:rPr>
              <a:t>Minimum of three references (one textbook and one internet site)</a:t>
            </a:r>
          </a:p>
          <a:p>
            <a:r>
              <a:rPr lang="en-US" sz="1400">
                <a:solidFill>
                  <a:schemeClr val="bg1"/>
                </a:solidFill>
              </a:rPr>
              <a:t>	Title, author, year published and URL</a:t>
            </a:r>
          </a:p>
          <a:p>
            <a:endParaRPr lang="en-US" sz="1400">
              <a:solidFill>
                <a:schemeClr val="bg1"/>
              </a:solidFill>
            </a:endParaRPr>
          </a:p>
          <a:p>
            <a:r>
              <a:rPr lang="en-US" sz="1400">
                <a:solidFill>
                  <a:schemeClr val="bg1"/>
                </a:solidFill>
              </a:rPr>
              <a:t>Not ALL writing or not ALL bullets in brochure</a:t>
            </a:r>
          </a:p>
          <a:p>
            <a:endParaRPr lang="en-US" sz="1400">
              <a:solidFill>
                <a:schemeClr val="bg1"/>
              </a:solidFill>
            </a:endParaRPr>
          </a:p>
          <a:p>
            <a:r>
              <a:rPr lang="en-US" sz="1400">
                <a:solidFill>
                  <a:schemeClr val="bg1"/>
                </a:solidFill>
              </a:rPr>
              <a:t>Use graphics and pictures to add visual appeal</a:t>
            </a:r>
          </a:p>
          <a:p>
            <a:r>
              <a:rPr lang="en-US" sz="1400">
                <a:solidFill>
                  <a:schemeClr val="bg1"/>
                </a:solidFill>
              </a:rPr>
              <a:t>	captions with pictures</a:t>
            </a:r>
          </a:p>
          <a:p>
            <a:endParaRPr lang="en-US" sz="1400">
              <a:solidFill>
                <a:schemeClr val="bg1"/>
              </a:solidFill>
            </a:endParaRPr>
          </a:p>
          <a:p>
            <a:r>
              <a:rPr lang="en-US" sz="1400" b="1">
                <a:solidFill>
                  <a:schemeClr val="bg1"/>
                </a:solidFill>
              </a:rPr>
              <a:t>Front:</a:t>
            </a:r>
            <a:r>
              <a:rPr lang="en-US" sz="1400">
                <a:solidFill>
                  <a:schemeClr val="bg1"/>
                </a:solidFill>
              </a:rPr>
              <a:t>  </a:t>
            </a:r>
            <a:r>
              <a:rPr lang="en-US" sz="1400">
                <a:solidFill>
                  <a:schemeClr val="bg1"/>
                </a:solidFill>
                <a:effectLst>
                  <a:outerShdw blurRad="38100" dist="38100" dir="2700000" algn="tl">
                    <a:srgbClr val="808080"/>
                  </a:outerShdw>
                </a:effectLst>
              </a:rPr>
              <a:t>Name of element, picture/graphic, your name, class hour</a:t>
            </a:r>
          </a:p>
          <a:p>
            <a:r>
              <a:rPr lang="en-US" sz="1400" b="1">
                <a:solidFill>
                  <a:schemeClr val="bg1"/>
                </a:solidFill>
              </a:rPr>
              <a:t>Back:</a:t>
            </a:r>
            <a:r>
              <a:rPr lang="en-US" sz="1400">
                <a:solidFill>
                  <a:schemeClr val="bg1"/>
                </a:solidFill>
              </a:rPr>
              <a:t>  </a:t>
            </a:r>
            <a:r>
              <a:rPr lang="en-US" sz="1400">
                <a:solidFill>
                  <a:schemeClr val="bg1"/>
                </a:solidFill>
                <a:effectLst>
                  <a:outerShdw blurRad="38100" dist="38100" dir="2700000" algn="tl">
                    <a:srgbClr val="808080"/>
                  </a:outerShdw>
                </a:effectLst>
              </a:rPr>
              <a:t>References, graphic</a:t>
            </a:r>
          </a:p>
          <a:p>
            <a:r>
              <a:rPr lang="en-US" sz="1400" b="1">
                <a:solidFill>
                  <a:schemeClr val="bg1"/>
                </a:solidFill>
              </a:rPr>
              <a:t>Inside flap:</a:t>
            </a:r>
            <a:r>
              <a:rPr lang="en-US" sz="1400">
                <a:solidFill>
                  <a:schemeClr val="bg1"/>
                </a:solidFill>
              </a:rPr>
              <a:t>  </a:t>
            </a:r>
            <a:r>
              <a:rPr lang="en-US" sz="1400" i="1">
                <a:solidFill>
                  <a:schemeClr val="bg1"/>
                </a:solidFill>
              </a:rPr>
              <a:t>facts – melting point, atomic number, Bohr model, etc…</a:t>
            </a:r>
          </a:p>
          <a:p>
            <a:endParaRPr lang="en-US" sz="1400" i="1">
              <a:solidFill>
                <a:schemeClr val="bg1"/>
              </a:solidFill>
            </a:endParaRPr>
          </a:p>
          <a:p>
            <a:r>
              <a:rPr lang="en-US" sz="1400" b="1">
                <a:solidFill>
                  <a:schemeClr val="bg1"/>
                </a:solidFill>
              </a:rPr>
              <a:t>Opened brochure</a:t>
            </a:r>
            <a:r>
              <a:rPr lang="en-US" sz="1400">
                <a:solidFill>
                  <a:schemeClr val="bg1"/>
                </a:solidFill>
              </a:rPr>
              <a:t> </a:t>
            </a:r>
            <a:r>
              <a:rPr lang="en-US" sz="1400">
                <a:solidFill>
                  <a:schemeClr val="bg1"/>
                </a:solidFill>
                <a:effectLst>
                  <a:outerShdw blurRad="38100" dist="38100" dir="2700000" algn="tl">
                    <a:srgbClr val="808080"/>
                  </a:outerShdw>
                </a:effectLst>
              </a:rPr>
              <a:t>(three sections…interesting facts, history, uses)</a:t>
            </a:r>
          </a:p>
        </p:txBody>
      </p:sp>
      <p:sp>
        <p:nvSpPr>
          <p:cNvPr id="390148" name="Text Box 4"/>
          <p:cNvSpPr txBox="1">
            <a:spLocks noChangeArrowheads="1"/>
          </p:cNvSpPr>
          <p:nvPr/>
        </p:nvSpPr>
        <p:spPr bwMode="auto">
          <a:xfrm>
            <a:off x="1066800" y="5713413"/>
            <a:ext cx="5157788" cy="611187"/>
          </a:xfrm>
          <a:prstGeom prst="rect">
            <a:avLst/>
          </a:prstGeom>
          <a:noFill/>
          <a:ln w="9525">
            <a:noFill/>
            <a:miter lim="800000"/>
            <a:headEnd/>
            <a:tailEnd/>
          </a:ln>
          <a:effectLst/>
        </p:spPr>
        <p:txBody>
          <a:bodyPr wrap="none">
            <a:spAutoFit/>
          </a:bodyPr>
          <a:lstStyle/>
          <a:p>
            <a:r>
              <a:rPr lang="en-US" sz="1600">
                <a:solidFill>
                  <a:schemeClr val="bg1"/>
                </a:solidFill>
              </a:rPr>
              <a:t>Brochure should look neat.  </a:t>
            </a:r>
            <a:r>
              <a:rPr lang="en-US" sz="1400">
                <a:solidFill>
                  <a:schemeClr val="bg1"/>
                </a:solidFill>
              </a:rPr>
              <a:t>Writing should be 12 point font.</a:t>
            </a:r>
          </a:p>
          <a:p>
            <a:r>
              <a:rPr lang="en-US" sz="1400">
                <a:solidFill>
                  <a:schemeClr val="bg1"/>
                </a:solidFill>
              </a:rPr>
              <a:t>Use only 1 or 2 fonts in entire brochure.</a:t>
            </a:r>
            <a:r>
              <a:rPr lang="en-US">
                <a:solidFill>
                  <a:schemeClr val="bg1"/>
                </a:solidFill>
              </a:rPr>
              <a:t>  </a:t>
            </a:r>
          </a:p>
        </p:txBody>
      </p:sp>
      <p:sp>
        <p:nvSpPr>
          <p:cNvPr id="390149"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90150" name="Rectangle 6"/>
          <p:cNvSpPr>
            <a:spLocks noChangeArrowheads="1"/>
          </p:cNvSpPr>
          <p:nvPr/>
        </p:nvSpPr>
        <p:spPr bwMode="auto">
          <a:xfrm>
            <a:off x="5257800" y="6446838"/>
            <a:ext cx="3851275" cy="304800"/>
          </a:xfrm>
          <a:prstGeom prst="rect">
            <a:avLst/>
          </a:prstGeom>
          <a:noFill/>
          <a:ln w="9525">
            <a:noFill/>
            <a:miter lim="800000"/>
            <a:headEnd/>
            <a:tailEnd/>
          </a:ln>
          <a:effectLst/>
        </p:spPr>
        <p:txBody>
          <a:bodyPr wrap="none" anchor="ctr">
            <a:spAutoFit/>
          </a:bodyPr>
          <a:lstStyle/>
          <a:p>
            <a:r>
              <a:rPr lang="en-US" sz="1400">
                <a:solidFill>
                  <a:schemeClr val="bg1"/>
                </a:solidFill>
                <a:hlinkClick r:id="rId5"/>
              </a:rPr>
              <a:t>Element Project Example Brochure (Publisher)</a:t>
            </a:r>
            <a:endParaRPr lang="en-US" sz="1400" b="1">
              <a:solidFill>
                <a:schemeClr val="bg1"/>
              </a:solidFill>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390147">
                                            <p:txEl>
                                              <p:pRg st="0" end="0"/>
                                            </p:txEl>
                                          </p:spTgt>
                                        </p:tgtEl>
                                        <p:attrNameLst>
                                          <p:attrName>style.visibility</p:attrName>
                                        </p:attrNameLst>
                                      </p:cBhvr>
                                      <p:to>
                                        <p:strVal val="visible"/>
                                      </p:to>
                                    </p:set>
                                    <p:animEffect transition="in" filter="strips(downLeft)">
                                      <p:cBhvr>
                                        <p:cTn id="7" dur="500"/>
                                        <p:tgtEl>
                                          <p:spTgt spid="390147">
                                            <p:txEl>
                                              <p:pRg st="0" end="0"/>
                                            </p:txEl>
                                          </p:spTgt>
                                        </p:tgtEl>
                                      </p:cBhvr>
                                    </p:animEffect>
                                  </p:childTnLst>
                                </p:cTn>
                              </p:par>
                              <p:par>
                                <p:cTn id="8" presetID="18" presetClass="entr" presetSubtype="12" fill="hold" nodeType="withEffect">
                                  <p:stCondLst>
                                    <p:cond delay="0"/>
                                  </p:stCondLst>
                                  <p:childTnLst>
                                    <p:set>
                                      <p:cBhvr>
                                        <p:cTn id="9" dur="1" fill="hold">
                                          <p:stCondLst>
                                            <p:cond delay="0"/>
                                          </p:stCondLst>
                                        </p:cTn>
                                        <p:tgtEl>
                                          <p:spTgt spid="390147">
                                            <p:txEl>
                                              <p:pRg st="1" end="1"/>
                                            </p:txEl>
                                          </p:spTgt>
                                        </p:tgtEl>
                                        <p:attrNameLst>
                                          <p:attrName>style.visibility</p:attrName>
                                        </p:attrNameLst>
                                      </p:cBhvr>
                                      <p:to>
                                        <p:strVal val="visible"/>
                                      </p:to>
                                    </p:set>
                                    <p:animEffect transition="in" filter="strips(downLeft)">
                                      <p:cBhvr>
                                        <p:cTn id="10" dur="500"/>
                                        <p:tgtEl>
                                          <p:spTgt spid="39014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nodeType="clickEffect">
                                  <p:stCondLst>
                                    <p:cond delay="0"/>
                                  </p:stCondLst>
                                  <p:childTnLst>
                                    <p:set>
                                      <p:cBhvr>
                                        <p:cTn id="14" dur="1" fill="hold">
                                          <p:stCondLst>
                                            <p:cond delay="0"/>
                                          </p:stCondLst>
                                        </p:cTn>
                                        <p:tgtEl>
                                          <p:spTgt spid="390147">
                                            <p:txEl>
                                              <p:pRg st="3" end="3"/>
                                            </p:txEl>
                                          </p:spTgt>
                                        </p:tgtEl>
                                        <p:attrNameLst>
                                          <p:attrName>style.visibility</p:attrName>
                                        </p:attrNameLst>
                                      </p:cBhvr>
                                      <p:to>
                                        <p:strVal val="visible"/>
                                      </p:to>
                                    </p:set>
                                    <p:animEffect transition="in" filter="fade">
                                      <p:cBhvr>
                                        <p:cTn id="15" dur="1000"/>
                                        <p:tgtEl>
                                          <p:spTgt spid="390147">
                                            <p:txEl>
                                              <p:pRg st="3" end="3"/>
                                            </p:txEl>
                                          </p:spTgt>
                                        </p:tgtEl>
                                      </p:cBhvr>
                                    </p:animEffect>
                                    <p:anim calcmode="lin" valueType="num">
                                      <p:cBhvr>
                                        <p:cTn id="16" dur="1000" fill="hold"/>
                                        <p:tgtEl>
                                          <p:spTgt spid="390147">
                                            <p:txEl>
                                              <p:pRg st="3" end="3"/>
                                            </p:txEl>
                                          </p:spTgt>
                                        </p:tgtEl>
                                        <p:attrNameLst>
                                          <p:attrName>ppt_x</p:attrName>
                                        </p:attrNameLst>
                                      </p:cBhvr>
                                      <p:tavLst>
                                        <p:tav tm="0">
                                          <p:val>
                                            <p:strVal val="#ppt_x"/>
                                          </p:val>
                                        </p:tav>
                                        <p:tav tm="100000">
                                          <p:val>
                                            <p:strVal val="#ppt_x"/>
                                          </p:val>
                                        </p:tav>
                                      </p:tavLst>
                                    </p:anim>
                                    <p:anim calcmode="lin" valueType="num">
                                      <p:cBhvr>
                                        <p:cTn id="17" dur="1000" fill="hold"/>
                                        <p:tgtEl>
                                          <p:spTgt spid="39014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nodeType="clickEffect">
                                  <p:stCondLst>
                                    <p:cond delay="0"/>
                                  </p:stCondLst>
                                  <p:childTnLst>
                                    <p:set>
                                      <p:cBhvr>
                                        <p:cTn id="21" dur="1" fill="hold">
                                          <p:stCondLst>
                                            <p:cond delay="0"/>
                                          </p:stCondLst>
                                        </p:cTn>
                                        <p:tgtEl>
                                          <p:spTgt spid="390147">
                                            <p:txEl>
                                              <p:pRg st="5" end="5"/>
                                            </p:txEl>
                                          </p:spTgt>
                                        </p:tgtEl>
                                        <p:attrNameLst>
                                          <p:attrName>style.visibility</p:attrName>
                                        </p:attrNameLst>
                                      </p:cBhvr>
                                      <p:to>
                                        <p:strVal val="visible"/>
                                      </p:to>
                                    </p:set>
                                    <p:animEffect transition="in" filter="fade">
                                      <p:cBhvr>
                                        <p:cTn id="22" dur="1000"/>
                                        <p:tgtEl>
                                          <p:spTgt spid="390147">
                                            <p:txEl>
                                              <p:pRg st="5" end="5"/>
                                            </p:txEl>
                                          </p:spTgt>
                                        </p:tgtEl>
                                      </p:cBhvr>
                                    </p:animEffect>
                                    <p:anim calcmode="lin" valueType="num">
                                      <p:cBhvr>
                                        <p:cTn id="23" dur="1000" fill="hold"/>
                                        <p:tgtEl>
                                          <p:spTgt spid="390147">
                                            <p:txEl>
                                              <p:pRg st="5" end="5"/>
                                            </p:txEl>
                                          </p:spTgt>
                                        </p:tgtEl>
                                        <p:attrNameLst>
                                          <p:attrName>ppt_x</p:attrName>
                                        </p:attrNameLst>
                                      </p:cBhvr>
                                      <p:tavLst>
                                        <p:tav tm="0">
                                          <p:val>
                                            <p:strVal val="#ppt_x"/>
                                          </p:val>
                                        </p:tav>
                                        <p:tav tm="100000">
                                          <p:val>
                                            <p:strVal val="#ppt_x"/>
                                          </p:val>
                                        </p:tav>
                                      </p:tavLst>
                                    </p:anim>
                                    <p:anim calcmode="lin" valueType="num">
                                      <p:cBhvr>
                                        <p:cTn id="24" dur="1000" fill="hold"/>
                                        <p:tgtEl>
                                          <p:spTgt spid="390147">
                                            <p:txEl>
                                              <p:pRg st="5" end="5"/>
                                            </p:txEl>
                                          </p:spTgt>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390147">
                                            <p:txEl>
                                              <p:pRg st="6" end="6"/>
                                            </p:txEl>
                                          </p:spTgt>
                                        </p:tgtEl>
                                        <p:attrNameLst>
                                          <p:attrName>style.visibility</p:attrName>
                                        </p:attrNameLst>
                                      </p:cBhvr>
                                      <p:to>
                                        <p:strVal val="visible"/>
                                      </p:to>
                                    </p:set>
                                    <p:animEffect transition="in" filter="fade">
                                      <p:cBhvr>
                                        <p:cTn id="27" dur="1000"/>
                                        <p:tgtEl>
                                          <p:spTgt spid="390147">
                                            <p:txEl>
                                              <p:pRg st="6" end="6"/>
                                            </p:txEl>
                                          </p:spTgt>
                                        </p:tgtEl>
                                      </p:cBhvr>
                                    </p:animEffect>
                                    <p:anim calcmode="lin" valueType="num">
                                      <p:cBhvr>
                                        <p:cTn id="28" dur="1000" fill="hold"/>
                                        <p:tgtEl>
                                          <p:spTgt spid="390147">
                                            <p:txEl>
                                              <p:pRg st="6" end="6"/>
                                            </p:txEl>
                                          </p:spTgt>
                                        </p:tgtEl>
                                        <p:attrNameLst>
                                          <p:attrName>ppt_x</p:attrName>
                                        </p:attrNameLst>
                                      </p:cBhvr>
                                      <p:tavLst>
                                        <p:tav tm="0">
                                          <p:val>
                                            <p:strVal val="#ppt_x"/>
                                          </p:val>
                                        </p:tav>
                                        <p:tav tm="100000">
                                          <p:val>
                                            <p:strVal val="#ppt_x"/>
                                          </p:val>
                                        </p:tav>
                                      </p:tavLst>
                                    </p:anim>
                                    <p:anim calcmode="lin" valueType="num">
                                      <p:cBhvr>
                                        <p:cTn id="29" dur="1000" fill="hold"/>
                                        <p:tgtEl>
                                          <p:spTgt spid="39014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9" presetClass="entr" presetSubtype="0" fill="hold" nodeType="clickEffect">
                                  <p:stCondLst>
                                    <p:cond delay="0"/>
                                  </p:stCondLst>
                                  <p:childTnLst>
                                    <p:set>
                                      <p:cBhvr>
                                        <p:cTn id="33" dur="1" fill="hold">
                                          <p:stCondLst>
                                            <p:cond delay="0"/>
                                          </p:stCondLst>
                                        </p:cTn>
                                        <p:tgtEl>
                                          <p:spTgt spid="390147">
                                            <p:txEl>
                                              <p:pRg st="8" end="8"/>
                                            </p:txEl>
                                          </p:spTgt>
                                        </p:tgtEl>
                                        <p:attrNameLst>
                                          <p:attrName>style.visibility</p:attrName>
                                        </p:attrNameLst>
                                      </p:cBhvr>
                                      <p:to>
                                        <p:strVal val="visible"/>
                                      </p:to>
                                    </p:set>
                                    <p:anim calcmode="lin" valueType="num">
                                      <p:cBhvr>
                                        <p:cTn id="34" dur="1000" fill="hold"/>
                                        <p:tgtEl>
                                          <p:spTgt spid="390147">
                                            <p:txEl>
                                              <p:pRg st="8" end="8"/>
                                            </p:txEl>
                                          </p:spTgt>
                                        </p:tgtEl>
                                        <p:attrNameLst>
                                          <p:attrName>ppt_x</p:attrName>
                                        </p:attrNameLst>
                                      </p:cBhvr>
                                      <p:tavLst>
                                        <p:tav tm="0">
                                          <p:val>
                                            <p:strVal val="#ppt_x-.2"/>
                                          </p:val>
                                        </p:tav>
                                        <p:tav tm="100000">
                                          <p:val>
                                            <p:strVal val="#ppt_x"/>
                                          </p:val>
                                        </p:tav>
                                      </p:tavLst>
                                    </p:anim>
                                    <p:anim calcmode="lin" valueType="num">
                                      <p:cBhvr>
                                        <p:cTn id="35" dur="1000" fill="hold"/>
                                        <p:tgtEl>
                                          <p:spTgt spid="390147">
                                            <p:txEl>
                                              <p:pRg st="8" end="8"/>
                                            </p:txEl>
                                          </p:spTgt>
                                        </p:tgtEl>
                                        <p:attrNameLst>
                                          <p:attrName>ppt_y</p:attrName>
                                        </p:attrNameLst>
                                      </p:cBhvr>
                                      <p:tavLst>
                                        <p:tav tm="0">
                                          <p:val>
                                            <p:strVal val="#ppt_y"/>
                                          </p:val>
                                        </p:tav>
                                        <p:tav tm="100000">
                                          <p:val>
                                            <p:strVal val="#ppt_y"/>
                                          </p:val>
                                        </p:tav>
                                      </p:tavLst>
                                    </p:anim>
                                    <p:animEffect transition="in" filter="wipe(right)" prLst="gradientSize: 0.1">
                                      <p:cBhvr>
                                        <p:cTn id="36" dur="1000"/>
                                        <p:tgtEl>
                                          <p:spTgt spid="390147">
                                            <p:txEl>
                                              <p:pRg st="8" end="8"/>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90147">
                                            <p:txEl>
                                              <p:pRg st="10" end="10"/>
                                            </p:txEl>
                                          </p:spTgt>
                                        </p:tgtEl>
                                        <p:attrNameLst>
                                          <p:attrName>style.visibility</p:attrName>
                                        </p:attrNameLst>
                                      </p:cBhvr>
                                      <p:to>
                                        <p:strVal val="visible"/>
                                      </p:to>
                                    </p:set>
                                    <p:animEffect transition="in" filter="dissolve">
                                      <p:cBhvr>
                                        <p:cTn id="41" dur="500"/>
                                        <p:tgtEl>
                                          <p:spTgt spid="390147">
                                            <p:txEl>
                                              <p:pRg st="10" end="10"/>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390147">
                                            <p:txEl>
                                              <p:pRg st="11" end="11"/>
                                            </p:txEl>
                                          </p:spTgt>
                                        </p:tgtEl>
                                        <p:attrNameLst>
                                          <p:attrName>style.visibility</p:attrName>
                                        </p:attrNameLst>
                                      </p:cBhvr>
                                      <p:to>
                                        <p:strVal val="visible"/>
                                      </p:to>
                                    </p:set>
                                    <p:animEffect transition="in" filter="dissolve">
                                      <p:cBhvr>
                                        <p:cTn id="44" dur="500"/>
                                        <p:tgtEl>
                                          <p:spTgt spid="390147">
                                            <p:txEl>
                                              <p:pRg st="11" end="11"/>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39" presetClass="entr" presetSubtype="0" accel="100000" fill="hold" nodeType="clickEffect">
                                  <p:stCondLst>
                                    <p:cond delay="0"/>
                                  </p:stCondLst>
                                  <p:childTnLst>
                                    <p:set>
                                      <p:cBhvr>
                                        <p:cTn id="48" dur="1" fill="hold">
                                          <p:stCondLst>
                                            <p:cond delay="0"/>
                                          </p:stCondLst>
                                        </p:cTn>
                                        <p:tgtEl>
                                          <p:spTgt spid="390147">
                                            <p:txEl>
                                              <p:pRg st="13" end="13"/>
                                            </p:txEl>
                                          </p:spTgt>
                                        </p:tgtEl>
                                        <p:attrNameLst>
                                          <p:attrName>style.visibility</p:attrName>
                                        </p:attrNameLst>
                                      </p:cBhvr>
                                      <p:to>
                                        <p:strVal val="visible"/>
                                      </p:to>
                                    </p:set>
                                    <p:anim calcmode="lin" valueType="num">
                                      <p:cBhvr>
                                        <p:cTn id="49" dur="500" fill="hold"/>
                                        <p:tgtEl>
                                          <p:spTgt spid="390147">
                                            <p:txEl>
                                              <p:pRg st="13" end="1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50" dur="500" fill="hold"/>
                                        <p:tgtEl>
                                          <p:spTgt spid="390147">
                                            <p:txEl>
                                              <p:pRg st="13" end="1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51" dur="500" fill="hold"/>
                                        <p:tgtEl>
                                          <p:spTgt spid="390147">
                                            <p:txEl>
                                              <p:pRg st="13" end="13"/>
                                            </p:txEl>
                                          </p:spTgt>
                                        </p:tgtEl>
                                        <p:attrNameLst>
                                          <p:attrName>ppt_x</p:attrName>
                                        </p:attrNameLst>
                                      </p:cBhvr>
                                      <p:tavLst>
                                        <p:tav tm="0">
                                          <p:val>
                                            <p:strVal val="#ppt_x-.3"/>
                                          </p:val>
                                        </p:tav>
                                        <p:tav tm="50000">
                                          <p:val>
                                            <p:strVal val="#ppt_x"/>
                                          </p:val>
                                        </p:tav>
                                        <p:tav tm="100000">
                                          <p:val>
                                            <p:strVal val="#ppt_x"/>
                                          </p:val>
                                        </p:tav>
                                      </p:tavLst>
                                    </p:anim>
                                    <p:anim calcmode="lin" valueType="num">
                                      <p:cBhvr>
                                        <p:cTn id="52" dur="500" fill="hold"/>
                                        <p:tgtEl>
                                          <p:spTgt spid="390147">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39" presetClass="entr" presetSubtype="0" accel="100000" fill="hold" nodeType="clickEffect">
                                  <p:stCondLst>
                                    <p:cond delay="0"/>
                                  </p:stCondLst>
                                  <p:childTnLst>
                                    <p:set>
                                      <p:cBhvr>
                                        <p:cTn id="56" dur="1" fill="hold">
                                          <p:stCondLst>
                                            <p:cond delay="0"/>
                                          </p:stCondLst>
                                        </p:cTn>
                                        <p:tgtEl>
                                          <p:spTgt spid="390147">
                                            <p:txEl>
                                              <p:pRg st="14" end="14"/>
                                            </p:txEl>
                                          </p:spTgt>
                                        </p:tgtEl>
                                        <p:attrNameLst>
                                          <p:attrName>style.visibility</p:attrName>
                                        </p:attrNameLst>
                                      </p:cBhvr>
                                      <p:to>
                                        <p:strVal val="visible"/>
                                      </p:to>
                                    </p:set>
                                    <p:anim calcmode="lin" valueType="num">
                                      <p:cBhvr>
                                        <p:cTn id="57" dur="500" fill="hold"/>
                                        <p:tgtEl>
                                          <p:spTgt spid="390147">
                                            <p:txEl>
                                              <p:pRg st="14" end="14"/>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58" dur="500" fill="hold"/>
                                        <p:tgtEl>
                                          <p:spTgt spid="390147">
                                            <p:txEl>
                                              <p:pRg st="14" end="14"/>
                                            </p:txEl>
                                          </p:spTgt>
                                        </p:tgtEl>
                                        <p:attrNameLst>
                                          <p:attrName>ppt_w</p:attrName>
                                        </p:attrNameLst>
                                      </p:cBhvr>
                                      <p:tavLst>
                                        <p:tav tm="0">
                                          <p:val>
                                            <p:strVal val="#ppt_w+.3"/>
                                          </p:val>
                                        </p:tav>
                                        <p:tav tm="50000">
                                          <p:val>
                                            <p:strVal val="#ppt_w+.3"/>
                                          </p:val>
                                        </p:tav>
                                        <p:tav tm="100000">
                                          <p:val>
                                            <p:strVal val="#ppt_w"/>
                                          </p:val>
                                        </p:tav>
                                      </p:tavLst>
                                    </p:anim>
                                    <p:anim calcmode="lin" valueType="num">
                                      <p:cBhvr>
                                        <p:cTn id="59" dur="500" fill="hold"/>
                                        <p:tgtEl>
                                          <p:spTgt spid="390147">
                                            <p:txEl>
                                              <p:pRg st="14" end="14"/>
                                            </p:txEl>
                                          </p:spTgt>
                                        </p:tgtEl>
                                        <p:attrNameLst>
                                          <p:attrName>ppt_x</p:attrName>
                                        </p:attrNameLst>
                                      </p:cBhvr>
                                      <p:tavLst>
                                        <p:tav tm="0">
                                          <p:val>
                                            <p:strVal val="#ppt_x-.3"/>
                                          </p:val>
                                        </p:tav>
                                        <p:tav tm="50000">
                                          <p:val>
                                            <p:strVal val="#ppt_x"/>
                                          </p:val>
                                        </p:tav>
                                        <p:tav tm="100000">
                                          <p:val>
                                            <p:strVal val="#ppt_x"/>
                                          </p:val>
                                        </p:tav>
                                      </p:tavLst>
                                    </p:anim>
                                    <p:anim calcmode="lin" valueType="num">
                                      <p:cBhvr>
                                        <p:cTn id="60" dur="500" fill="hold"/>
                                        <p:tgtEl>
                                          <p:spTgt spid="390147">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9" presetClass="entr" presetSubtype="0" accel="100000" fill="hold" nodeType="clickEffect">
                                  <p:stCondLst>
                                    <p:cond delay="0"/>
                                  </p:stCondLst>
                                  <p:childTnLst>
                                    <p:set>
                                      <p:cBhvr>
                                        <p:cTn id="64" dur="1" fill="hold">
                                          <p:stCondLst>
                                            <p:cond delay="0"/>
                                          </p:stCondLst>
                                        </p:cTn>
                                        <p:tgtEl>
                                          <p:spTgt spid="390147">
                                            <p:txEl>
                                              <p:pRg st="15" end="15"/>
                                            </p:txEl>
                                          </p:spTgt>
                                        </p:tgtEl>
                                        <p:attrNameLst>
                                          <p:attrName>style.visibility</p:attrName>
                                        </p:attrNameLst>
                                      </p:cBhvr>
                                      <p:to>
                                        <p:strVal val="visible"/>
                                      </p:to>
                                    </p:set>
                                    <p:anim calcmode="lin" valueType="num">
                                      <p:cBhvr>
                                        <p:cTn id="65" dur="500" fill="hold"/>
                                        <p:tgtEl>
                                          <p:spTgt spid="390147">
                                            <p:txEl>
                                              <p:pRg st="15" end="15"/>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66" dur="500" fill="hold"/>
                                        <p:tgtEl>
                                          <p:spTgt spid="390147">
                                            <p:txEl>
                                              <p:pRg st="15" end="15"/>
                                            </p:txEl>
                                          </p:spTgt>
                                        </p:tgtEl>
                                        <p:attrNameLst>
                                          <p:attrName>ppt_w</p:attrName>
                                        </p:attrNameLst>
                                      </p:cBhvr>
                                      <p:tavLst>
                                        <p:tav tm="0">
                                          <p:val>
                                            <p:strVal val="#ppt_w+.3"/>
                                          </p:val>
                                        </p:tav>
                                        <p:tav tm="50000">
                                          <p:val>
                                            <p:strVal val="#ppt_w+.3"/>
                                          </p:val>
                                        </p:tav>
                                        <p:tav tm="100000">
                                          <p:val>
                                            <p:strVal val="#ppt_w"/>
                                          </p:val>
                                        </p:tav>
                                      </p:tavLst>
                                    </p:anim>
                                    <p:anim calcmode="lin" valueType="num">
                                      <p:cBhvr>
                                        <p:cTn id="67" dur="500" fill="hold"/>
                                        <p:tgtEl>
                                          <p:spTgt spid="390147">
                                            <p:txEl>
                                              <p:pRg st="15" end="15"/>
                                            </p:txEl>
                                          </p:spTgt>
                                        </p:tgtEl>
                                        <p:attrNameLst>
                                          <p:attrName>ppt_x</p:attrName>
                                        </p:attrNameLst>
                                      </p:cBhvr>
                                      <p:tavLst>
                                        <p:tav tm="0">
                                          <p:val>
                                            <p:strVal val="#ppt_x-.3"/>
                                          </p:val>
                                        </p:tav>
                                        <p:tav tm="50000">
                                          <p:val>
                                            <p:strVal val="#ppt_x"/>
                                          </p:val>
                                        </p:tav>
                                        <p:tav tm="100000">
                                          <p:val>
                                            <p:strVal val="#ppt_x"/>
                                          </p:val>
                                        </p:tav>
                                      </p:tavLst>
                                    </p:anim>
                                    <p:anim calcmode="lin" valueType="num">
                                      <p:cBhvr>
                                        <p:cTn id="68" dur="500" fill="hold"/>
                                        <p:tgtEl>
                                          <p:spTgt spid="390147">
                                            <p:txEl>
                                              <p:pRg st="15" end="15"/>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50" presetClass="entr" presetSubtype="0" decel="100000" fill="hold" nodeType="clickEffect">
                                  <p:stCondLst>
                                    <p:cond delay="0"/>
                                  </p:stCondLst>
                                  <p:childTnLst>
                                    <p:set>
                                      <p:cBhvr>
                                        <p:cTn id="72" dur="1" fill="hold">
                                          <p:stCondLst>
                                            <p:cond delay="0"/>
                                          </p:stCondLst>
                                        </p:cTn>
                                        <p:tgtEl>
                                          <p:spTgt spid="390147">
                                            <p:txEl>
                                              <p:pRg st="17" end="17"/>
                                            </p:txEl>
                                          </p:spTgt>
                                        </p:tgtEl>
                                        <p:attrNameLst>
                                          <p:attrName>style.visibility</p:attrName>
                                        </p:attrNameLst>
                                      </p:cBhvr>
                                      <p:to>
                                        <p:strVal val="visible"/>
                                      </p:to>
                                    </p:set>
                                    <p:anim calcmode="lin" valueType="num">
                                      <p:cBhvr>
                                        <p:cTn id="73" dur="1000" fill="hold"/>
                                        <p:tgtEl>
                                          <p:spTgt spid="390147">
                                            <p:txEl>
                                              <p:pRg st="17" end="17"/>
                                            </p:txEl>
                                          </p:spTgt>
                                        </p:tgtEl>
                                        <p:attrNameLst>
                                          <p:attrName>ppt_w</p:attrName>
                                        </p:attrNameLst>
                                      </p:cBhvr>
                                      <p:tavLst>
                                        <p:tav tm="0">
                                          <p:val>
                                            <p:strVal val="#ppt_w+.3"/>
                                          </p:val>
                                        </p:tav>
                                        <p:tav tm="100000">
                                          <p:val>
                                            <p:strVal val="#ppt_w"/>
                                          </p:val>
                                        </p:tav>
                                      </p:tavLst>
                                    </p:anim>
                                    <p:anim calcmode="lin" valueType="num">
                                      <p:cBhvr>
                                        <p:cTn id="74" dur="1000" fill="hold"/>
                                        <p:tgtEl>
                                          <p:spTgt spid="390147">
                                            <p:txEl>
                                              <p:pRg st="17" end="17"/>
                                            </p:txEl>
                                          </p:spTgt>
                                        </p:tgtEl>
                                        <p:attrNameLst>
                                          <p:attrName>ppt_h</p:attrName>
                                        </p:attrNameLst>
                                      </p:cBhvr>
                                      <p:tavLst>
                                        <p:tav tm="0">
                                          <p:val>
                                            <p:strVal val="#ppt_h"/>
                                          </p:val>
                                        </p:tav>
                                        <p:tav tm="100000">
                                          <p:val>
                                            <p:strVal val="#ppt_h"/>
                                          </p:val>
                                        </p:tav>
                                      </p:tavLst>
                                    </p:anim>
                                    <p:animEffect transition="in" filter="fade">
                                      <p:cBhvr>
                                        <p:cTn id="75" dur="1000"/>
                                        <p:tgtEl>
                                          <p:spTgt spid="390147">
                                            <p:txEl>
                                              <p:pRg st="17" end="17"/>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51" presetClass="entr" presetSubtype="0" fill="hold" nodeType="clickEffect">
                                  <p:stCondLst>
                                    <p:cond delay="0"/>
                                  </p:stCondLst>
                                  <p:childTnLst>
                                    <p:set>
                                      <p:cBhvr>
                                        <p:cTn id="79" dur="1" fill="hold">
                                          <p:stCondLst>
                                            <p:cond delay="0"/>
                                          </p:stCondLst>
                                        </p:cTn>
                                        <p:tgtEl>
                                          <p:spTgt spid="390148">
                                            <p:txEl>
                                              <p:pRg st="0" end="0"/>
                                            </p:txEl>
                                          </p:spTgt>
                                        </p:tgtEl>
                                        <p:attrNameLst>
                                          <p:attrName>style.visibility</p:attrName>
                                        </p:attrNameLst>
                                      </p:cBhvr>
                                      <p:to>
                                        <p:strVal val="visible"/>
                                      </p:to>
                                    </p:set>
                                    <p:animEffect transition="in" filter="fade">
                                      <p:cBhvr>
                                        <p:cTn id="80" dur="770" decel="100000"/>
                                        <p:tgtEl>
                                          <p:spTgt spid="390148">
                                            <p:txEl>
                                              <p:pRg st="0" end="0"/>
                                            </p:txEl>
                                          </p:spTgt>
                                        </p:tgtEl>
                                      </p:cBhvr>
                                    </p:animEffect>
                                    <p:animScale>
                                      <p:cBhvr>
                                        <p:cTn id="81" dur="770" decel="100000"/>
                                        <p:tgtEl>
                                          <p:spTgt spid="390148">
                                            <p:txEl>
                                              <p:pRg st="0" end="0"/>
                                            </p:txEl>
                                          </p:spTgt>
                                        </p:tgtEl>
                                      </p:cBhvr>
                                      <p:from x="10000" y="10000"/>
                                      <p:to x="200000" y="450000"/>
                                    </p:animScale>
                                    <p:animScale>
                                      <p:cBhvr>
                                        <p:cTn id="82" dur="1230" accel="100000" fill="hold">
                                          <p:stCondLst>
                                            <p:cond delay="770"/>
                                          </p:stCondLst>
                                        </p:cTn>
                                        <p:tgtEl>
                                          <p:spTgt spid="390148">
                                            <p:txEl>
                                              <p:pRg st="0" end="0"/>
                                            </p:txEl>
                                          </p:spTgt>
                                        </p:tgtEl>
                                      </p:cBhvr>
                                      <p:from x="200000" y="450000"/>
                                      <p:to x="100000" y="100000"/>
                                    </p:animScale>
                                    <p:set>
                                      <p:cBhvr>
                                        <p:cTn id="83" dur="770" fill="hold"/>
                                        <p:tgtEl>
                                          <p:spTgt spid="390148">
                                            <p:txEl>
                                              <p:pRg st="0" end="0"/>
                                            </p:txEl>
                                          </p:spTgt>
                                        </p:tgtEl>
                                        <p:attrNameLst>
                                          <p:attrName>ppt_x</p:attrName>
                                        </p:attrNameLst>
                                      </p:cBhvr>
                                      <p:to>
                                        <p:strVal val="(0.5)"/>
                                      </p:to>
                                    </p:set>
                                    <p:anim from="(0.5)" to="(#ppt_x)" calcmode="lin" valueType="num">
                                      <p:cBhvr>
                                        <p:cTn id="84" dur="1230" accel="100000" fill="hold">
                                          <p:stCondLst>
                                            <p:cond delay="770"/>
                                          </p:stCondLst>
                                        </p:cTn>
                                        <p:tgtEl>
                                          <p:spTgt spid="390148">
                                            <p:txEl>
                                              <p:pRg st="0" end="0"/>
                                            </p:txEl>
                                          </p:spTgt>
                                        </p:tgtEl>
                                        <p:attrNameLst>
                                          <p:attrName>ppt_x</p:attrName>
                                        </p:attrNameLst>
                                      </p:cBhvr>
                                    </p:anim>
                                    <p:set>
                                      <p:cBhvr>
                                        <p:cTn id="85" dur="770" fill="hold"/>
                                        <p:tgtEl>
                                          <p:spTgt spid="390148">
                                            <p:txEl>
                                              <p:pRg st="0" end="0"/>
                                            </p:txEl>
                                          </p:spTgt>
                                        </p:tgtEl>
                                        <p:attrNameLst>
                                          <p:attrName>ppt_y</p:attrName>
                                        </p:attrNameLst>
                                      </p:cBhvr>
                                      <p:to>
                                        <p:strVal val="(#ppt_y+0.4)"/>
                                      </p:to>
                                    </p:set>
                                    <p:anim from="(#ppt_y+0.4)" to="(#ppt_y)" calcmode="lin" valueType="num">
                                      <p:cBhvr>
                                        <p:cTn id="86" dur="1230" accel="100000" fill="hold">
                                          <p:stCondLst>
                                            <p:cond delay="770"/>
                                          </p:stCondLst>
                                        </p:cTn>
                                        <p:tgtEl>
                                          <p:spTgt spid="390148">
                                            <p:txEl>
                                              <p:pRg st="0" end="0"/>
                                            </p:txEl>
                                          </p:spTgt>
                                        </p:tgtEl>
                                        <p:attrNameLst>
                                          <p:attrName>ppt_y</p:attrName>
                                        </p:attrNameLst>
                                      </p:cBhvr>
                                    </p:anim>
                                  </p:childTnLst>
                                </p:cTn>
                              </p:par>
                              <p:par>
                                <p:cTn id="87" presetID="51" presetClass="entr" presetSubtype="0" fill="hold" nodeType="withEffect">
                                  <p:stCondLst>
                                    <p:cond delay="0"/>
                                  </p:stCondLst>
                                  <p:childTnLst>
                                    <p:set>
                                      <p:cBhvr>
                                        <p:cTn id="88" dur="1" fill="hold">
                                          <p:stCondLst>
                                            <p:cond delay="0"/>
                                          </p:stCondLst>
                                        </p:cTn>
                                        <p:tgtEl>
                                          <p:spTgt spid="390148">
                                            <p:txEl>
                                              <p:pRg st="1" end="1"/>
                                            </p:txEl>
                                          </p:spTgt>
                                        </p:tgtEl>
                                        <p:attrNameLst>
                                          <p:attrName>style.visibility</p:attrName>
                                        </p:attrNameLst>
                                      </p:cBhvr>
                                      <p:to>
                                        <p:strVal val="visible"/>
                                      </p:to>
                                    </p:set>
                                    <p:animEffect transition="in" filter="fade">
                                      <p:cBhvr>
                                        <p:cTn id="89" dur="770" decel="100000"/>
                                        <p:tgtEl>
                                          <p:spTgt spid="390148">
                                            <p:txEl>
                                              <p:pRg st="1" end="1"/>
                                            </p:txEl>
                                          </p:spTgt>
                                        </p:tgtEl>
                                      </p:cBhvr>
                                    </p:animEffect>
                                    <p:animScale>
                                      <p:cBhvr>
                                        <p:cTn id="90" dur="770" decel="100000"/>
                                        <p:tgtEl>
                                          <p:spTgt spid="390148">
                                            <p:txEl>
                                              <p:pRg st="1" end="1"/>
                                            </p:txEl>
                                          </p:spTgt>
                                        </p:tgtEl>
                                      </p:cBhvr>
                                      <p:from x="10000" y="10000"/>
                                      <p:to x="200000" y="450000"/>
                                    </p:animScale>
                                    <p:animScale>
                                      <p:cBhvr>
                                        <p:cTn id="91" dur="1230" accel="100000" fill="hold">
                                          <p:stCondLst>
                                            <p:cond delay="770"/>
                                          </p:stCondLst>
                                        </p:cTn>
                                        <p:tgtEl>
                                          <p:spTgt spid="390148">
                                            <p:txEl>
                                              <p:pRg st="1" end="1"/>
                                            </p:txEl>
                                          </p:spTgt>
                                        </p:tgtEl>
                                      </p:cBhvr>
                                      <p:from x="200000" y="450000"/>
                                      <p:to x="100000" y="100000"/>
                                    </p:animScale>
                                    <p:set>
                                      <p:cBhvr>
                                        <p:cTn id="92" dur="770" fill="hold"/>
                                        <p:tgtEl>
                                          <p:spTgt spid="390148">
                                            <p:txEl>
                                              <p:pRg st="1" end="1"/>
                                            </p:txEl>
                                          </p:spTgt>
                                        </p:tgtEl>
                                        <p:attrNameLst>
                                          <p:attrName>ppt_x</p:attrName>
                                        </p:attrNameLst>
                                      </p:cBhvr>
                                      <p:to>
                                        <p:strVal val="(0.5)"/>
                                      </p:to>
                                    </p:set>
                                    <p:anim from="(0.5)" to="(#ppt_x)" calcmode="lin" valueType="num">
                                      <p:cBhvr>
                                        <p:cTn id="93" dur="1230" accel="100000" fill="hold">
                                          <p:stCondLst>
                                            <p:cond delay="770"/>
                                          </p:stCondLst>
                                        </p:cTn>
                                        <p:tgtEl>
                                          <p:spTgt spid="390148">
                                            <p:txEl>
                                              <p:pRg st="1" end="1"/>
                                            </p:txEl>
                                          </p:spTgt>
                                        </p:tgtEl>
                                        <p:attrNameLst>
                                          <p:attrName>ppt_x</p:attrName>
                                        </p:attrNameLst>
                                      </p:cBhvr>
                                    </p:anim>
                                    <p:set>
                                      <p:cBhvr>
                                        <p:cTn id="94" dur="770" fill="hold"/>
                                        <p:tgtEl>
                                          <p:spTgt spid="390148">
                                            <p:txEl>
                                              <p:pRg st="1" end="1"/>
                                            </p:txEl>
                                          </p:spTgt>
                                        </p:tgtEl>
                                        <p:attrNameLst>
                                          <p:attrName>ppt_y</p:attrName>
                                        </p:attrNameLst>
                                      </p:cBhvr>
                                      <p:to>
                                        <p:strVal val="(#ppt_y+0.4)"/>
                                      </p:to>
                                    </p:set>
                                    <p:anim from="(#ppt_y+0.4)" to="(#ppt_y)" calcmode="lin" valueType="num">
                                      <p:cBhvr>
                                        <p:cTn id="95" dur="1230" accel="100000" fill="hold">
                                          <p:stCondLst>
                                            <p:cond delay="770"/>
                                          </p:stCondLst>
                                        </p:cTn>
                                        <p:tgtEl>
                                          <p:spTgt spid="390148">
                                            <p:txEl>
                                              <p:pRg st="1" end="1"/>
                                            </p:txEl>
                                          </p:spTgt>
                                        </p:tgtEl>
                                        <p:attrNameLst>
                                          <p:attrName>ppt_y</p:attrName>
                                        </p:attrNameLst>
                                      </p:cBhvr>
                                    </p:anim>
                                  </p:childTnLst>
                                </p:cTn>
                              </p:par>
                            </p:childTnLst>
                          </p:cTn>
                        </p:par>
                      </p:childTnLst>
                    </p:cTn>
                  </p:par>
                  <p:par>
                    <p:cTn id="96" fill="hold">
                      <p:stCondLst>
                        <p:cond delay="indefinite"/>
                      </p:stCondLst>
                      <p:childTnLst>
                        <p:par>
                          <p:cTn id="97" fill="hold">
                            <p:stCondLst>
                              <p:cond delay="0"/>
                            </p:stCondLst>
                            <p:childTnLst>
                              <p:par>
                                <p:cTn id="98" presetID="53" presetClass="entr" presetSubtype="0" fill="hold" grpId="0" nodeType="clickEffect">
                                  <p:stCondLst>
                                    <p:cond delay="0"/>
                                  </p:stCondLst>
                                  <p:childTnLst>
                                    <p:set>
                                      <p:cBhvr>
                                        <p:cTn id="99" dur="1" fill="hold">
                                          <p:stCondLst>
                                            <p:cond delay="0"/>
                                          </p:stCondLst>
                                        </p:cTn>
                                        <p:tgtEl>
                                          <p:spTgt spid="390150"/>
                                        </p:tgtEl>
                                        <p:attrNameLst>
                                          <p:attrName>style.visibility</p:attrName>
                                        </p:attrNameLst>
                                      </p:cBhvr>
                                      <p:to>
                                        <p:strVal val="visible"/>
                                      </p:to>
                                    </p:set>
                                    <p:anim calcmode="lin" valueType="num">
                                      <p:cBhvr>
                                        <p:cTn id="100" dur="500" fill="hold"/>
                                        <p:tgtEl>
                                          <p:spTgt spid="390150"/>
                                        </p:tgtEl>
                                        <p:attrNameLst>
                                          <p:attrName>ppt_w</p:attrName>
                                        </p:attrNameLst>
                                      </p:cBhvr>
                                      <p:tavLst>
                                        <p:tav tm="0">
                                          <p:val>
                                            <p:fltVal val="0"/>
                                          </p:val>
                                        </p:tav>
                                        <p:tav tm="100000">
                                          <p:val>
                                            <p:strVal val="#ppt_w"/>
                                          </p:val>
                                        </p:tav>
                                      </p:tavLst>
                                    </p:anim>
                                    <p:anim calcmode="lin" valueType="num">
                                      <p:cBhvr>
                                        <p:cTn id="101" dur="500" fill="hold"/>
                                        <p:tgtEl>
                                          <p:spTgt spid="390150"/>
                                        </p:tgtEl>
                                        <p:attrNameLst>
                                          <p:attrName>ppt_h</p:attrName>
                                        </p:attrNameLst>
                                      </p:cBhvr>
                                      <p:tavLst>
                                        <p:tav tm="0">
                                          <p:val>
                                            <p:fltVal val="0"/>
                                          </p:val>
                                        </p:tav>
                                        <p:tav tm="100000">
                                          <p:val>
                                            <p:strVal val="#ppt_h"/>
                                          </p:val>
                                        </p:tav>
                                      </p:tavLst>
                                    </p:anim>
                                    <p:animEffect transition="in" filter="fade">
                                      <p:cBhvr>
                                        <p:cTn id="102" dur="500"/>
                                        <p:tgtEl>
                                          <p:spTgt spid="390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r>
              <a:rPr lang="en-US"/>
              <a:t>Autobiography of an Element</a:t>
            </a:r>
          </a:p>
        </p:txBody>
      </p:sp>
      <p:sp>
        <p:nvSpPr>
          <p:cNvPr id="92163" name="Rectangle 3"/>
          <p:cNvSpPr>
            <a:spLocks noChangeArrowheads="1"/>
          </p:cNvSpPr>
          <p:nvPr/>
        </p:nvSpPr>
        <p:spPr bwMode="auto">
          <a:xfrm>
            <a:off x="457200" y="1676400"/>
            <a:ext cx="8458200" cy="5035550"/>
          </a:xfrm>
          <a:prstGeom prst="rect">
            <a:avLst/>
          </a:prstGeom>
          <a:noFill/>
          <a:ln w="9525">
            <a:noFill/>
            <a:miter lim="800000"/>
            <a:headEnd/>
            <a:tailEnd/>
          </a:ln>
          <a:effectLst/>
        </p:spPr>
        <p:txBody>
          <a:bodyPr>
            <a:spAutoFit/>
          </a:bodyPr>
          <a:lstStyle/>
          <a:p>
            <a:pPr algn="just"/>
            <a:r>
              <a:rPr lang="en-US">
                <a:cs typeface="Times New Roman" pitchFamily="18" charset="0"/>
              </a:rPr>
              <a:t>     I am Promethium, Pm for short.  I was named after Prometheus, who </a:t>
            </a:r>
          </a:p>
          <a:p>
            <a:pPr algn="just"/>
            <a:r>
              <a:rPr lang="en-US">
                <a:cs typeface="Times New Roman" pitchFamily="18" charset="0"/>
              </a:rPr>
              <a:t>according to Greek mythology, brought fire to man.  I'm a member of the</a:t>
            </a:r>
          </a:p>
          <a:p>
            <a:pPr algn="just"/>
            <a:r>
              <a:rPr lang="en-US">
                <a:cs typeface="Times New Roman" pitchFamily="18" charset="0"/>
              </a:rPr>
              <a:t>Lanthanide (rare earth) elements.  My family name is derived from the Greek </a:t>
            </a:r>
          </a:p>
          <a:p>
            <a:pPr algn="just"/>
            <a:r>
              <a:rPr lang="en-US" i="1">
                <a:cs typeface="Times New Roman" pitchFamily="18" charset="0"/>
              </a:rPr>
              <a:t>lanthum</a:t>
            </a:r>
            <a:r>
              <a:rPr lang="en-US">
                <a:cs typeface="Times New Roman" pitchFamily="18" charset="0"/>
              </a:rPr>
              <a:t>, meaning “to escape notice”.  </a:t>
            </a:r>
          </a:p>
          <a:p>
            <a:pPr algn="just" eaLnBrk="0" hangingPunct="0"/>
            <a:r>
              <a:rPr lang="en-US">
                <a:cs typeface="Arial" charset="0"/>
              </a:rPr>
              <a:t> </a:t>
            </a:r>
            <a:endParaRPr lang="en-US">
              <a:cs typeface="Times New Roman" pitchFamily="18" charset="0"/>
            </a:endParaRPr>
          </a:p>
          <a:p>
            <a:pPr algn="just" eaLnBrk="0" hangingPunct="0"/>
            <a:r>
              <a:rPr lang="en-US">
                <a:cs typeface="Arial" charset="0"/>
              </a:rPr>
              <a:t>     You may not have noticed me around before, as I have </a:t>
            </a:r>
            <a:r>
              <a:rPr lang="en-US" i="1">
                <a:cs typeface="Arial" charset="0"/>
              </a:rPr>
              <a:t>no naturally </a:t>
            </a:r>
          </a:p>
          <a:p>
            <a:pPr algn="just" eaLnBrk="0" hangingPunct="0"/>
            <a:r>
              <a:rPr lang="en-US" i="1">
                <a:cs typeface="Arial" charset="0"/>
              </a:rPr>
              <a:t>occurring isotopes.</a:t>
            </a:r>
            <a:r>
              <a:rPr lang="en-US">
                <a:cs typeface="Arial" charset="0"/>
              </a:rPr>
              <a:t>  True to family tradition, I managed to avoid positive </a:t>
            </a:r>
          </a:p>
          <a:p>
            <a:pPr algn="just" eaLnBrk="0" hangingPunct="0"/>
            <a:r>
              <a:rPr lang="en-US">
                <a:cs typeface="Arial" charset="0"/>
              </a:rPr>
              <a:t>identification until 1965.  O. Ermetsa </a:t>
            </a:r>
            <a:r>
              <a:rPr lang="en-US" i="1">
                <a:cs typeface="Arial" charset="0"/>
              </a:rPr>
              <a:t>first isolated 350 mg </a:t>
            </a:r>
            <a:r>
              <a:rPr lang="en-US" i="1" baseline="30000">
                <a:cs typeface="Arial" charset="0"/>
              </a:rPr>
              <a:t>147</a:t>
            </a:r>
            <a:r>
              <a:rPr lang="en-US" i="1">
                <a:cs typeface="Arial" charset="0"/>
              </a:rPr>
              <a:t>Pm from 6000 </a:t>
            </a:r>
          </a:p>
          <a:p>
            <a:pPr algn="just" eaLnBrk="0" hangingPunct="0"/>
            <a:r>
              <a:rPr lang="en-US" i="1">
                <a:cs typeface="Arial" charset="0"/>
              </a:rPr>
              <a:t>tons apatite.</a:t>
            </a:r>
            <a:r>
              <a:rPr lang="en-US">
                <a:cs typeface="Arial" charset="0"/>
              </a:rPr>
              <a:t>  Once discovered, I was immediately put to work.  Large quantities </a:t>
            </a:r>
          </a:p>
          <a:p>
            <a:pPr algn="just" eaLnBrk="0" hangingPunct="0"/>
            <a:r>
              <a:rPr lang="en-US">
                <a:cs typeface="Arial" charset="0"/>
              </a:rPr>
              <a:t>of </a:t>
            </a:r>
            <a:r>
              <a:rPr lang="en-US" baseline="30000">
                <a:cs typeface="Arial" charset="0"/>
              </a:rPr>
              <a:t>147</a:t>
            </a:r>
            <a:r>
              <a:rPr lang="en-US">
                <a:cs typeface="Arial" charset="0"/>
              </a:rPr>
              <a:t>Pm salts (luminesce pale blue or green) are used in </a:t>
            </a:r>
            <a:r>
              <a:rPr lang="en-US" i="1">
                <a:cs typeface="Arial" charset="0"/>
              </a:rPr>
              <a:t>luminescent paint </a:t>
            </a:r>
          </a:p>
          <a:p>
            <a:pPr algn="just" eaLnBrk="0" hangingPunct="0"/>
            <a:r>
              <a:rPr lang="en-US" i="1">
                <a:cs typeface="Arial" charset="0"/>
              </a:rPr>
              <a:t>for watch dials.</a:t>
            </a:r>
            <a:r>
              <a:rPr lang="en-US">
                <a:cs typeface="Arial" charset="0"/>
              </a:rPr>
              <a:t>  Another job I've held is as </a:t>
            </a:r>
            <a:r>
              <a:rPr lang="en-US" i="1">
                <a:cs typeface="Arial" charset="0"/>
              </a:rPr>
              <a:t>a part in a beta-voltaic battery.</a:t>
            </a:r>
            <a:r>
              <a:rPr lang="en-US">
                <a:cs typeface="Arial" charset="0"/>
              </a:rPr>
              <a:t>  </a:t>
            </a:r>
            <a:endParaRPr lang="en-US">
              <a:cs typeface="Times New Roman" pitchFamily="18" charset="0"/>
            </a:endParaRPr>
          </a:p>
          <a:p>
            <a:pPr algn="just" eaLnBrk="0" hangingPunct="0"/>
            <a:r>
              <a:rPr lang="en-US">
                <a:cs typeface="Arial" charset="0"/>
              </a:rPr>
              <a:t> </a:t>
            </a:r>
            <a:endParaRPr lang="en-US">
              <a:cs typeface="Times New Roman" pitchFamily="18" charset="0"/>
            </a:endParaRPr>
          </a:p>
          <a:p>
            <a:pPr algn="just" eaLnBrk="0" hangingPunct="0"/>
            <a:r>
              <a:rPr lang="en-US">
                <a:cs typeface="Arial" charset="0"/>
              </a:rPr>
              <a:t>     You may think there is not enough of me to go around.  However, everyday, </a:t>
            </a:r>
          </a:p>
          <a:p>
            <a:pPr algn="just" eaLnBrk="0" hangingPunct="0"/>
            <a:r>
              <a:rPr lang="en-US">
                <a:cs typeface="Arial" charset="0"/>
              </a:rPr>
              <a:t>my cousin </a:t>
            </a:r>
            <a:r>
              <a:rPr lang="en-US" baseline="30000">
                <a:cs typeface="Arial" charset="0"/>
              </a:rPr>
              <a:t>147</a:t>
            </a:r>
            <a:r>
              <a:rPr lang="en-US">
                <a:cs typeface="Arial" charset="0"/>
              </a:rPr>
              <a:t>Sm </a:t>
            </a:r>
            <a:r>
              <a:rPr lang="en-US" i="1">
                <a:cs typeface="Arial" charset="0"/>
              </a:rPr>
              <a:t>transforms into Promethium by radioactive decay</a:t>
            </a:r>
            <a:r>
              <a:rPr lang="en-US">
                <a:cs typeface="Arial" charset="0"/>
              </a:rPr>
              <a:t> (at a rate of </a:t>
            </a:r>
          </a:p>
          <a:p>
            <a:pPr algn="just" eaLnBrk="0" hangingPunct="0"/>
            <a:r>
              <a:rPr lang="en-US">
                <a:cs typeface="Arial" charset="0"/>
              </a:rPr>
              <a:t>0.07%/day).  Also, I'm a </a:t>
            </a:r>
            <a:r>
              <a:rPr lang="en-US" i="1">
                <a:cs typeface="Arial" charset="0"/>
              </a:rPr>
              <a:t>rare earth fission product of uranium.</a:t>
            </a:r>
            <a:r>
              <a:rPr lang="en-US">
                <a:cs typeface="Arial" charset="0"/>
              </a:rPr>
              <a:t>  Please get to </a:t>
            </a:r>
          </a:p>
          <a:p>
            <a:pPr algn="just" eaLnBrk="0" hangingPunct="0"/>
            <a:r>
              <a:rPr lang="en-US">
                <a:cs typeface="Arial" charset="0"/>
              </a:rPr>
              <a:t>know me.  I'll be around for awhile with </a:t>
            </a:r>
            <a:r>
              <a:rPr lang="en-US" baseline="30000">
                <a:cs typeface="Arial" charset="0"/>
              </a:rPr>
              <a:t>147</a:t>
            </a:r>
            <a:r>
              <a:rPr lang="en-US">
                <a:cs typeface="Arial" charset="0"/>
              </a:rPr>
              <a:t>Pm half-life of 2.5 years and </a:t>
            </a:r>
            <a:r>
              <a:rPr lang="en-US" baseline="30000">
                <a:cs typeface="Arial" charset="0"/>
              </a:rPr>
              <a:t>145</a:t>
            </a:r>
            <a:r>
              <a:rPr lang="en-US">
                <a:cs typeface="Arial" charset="0"/>
              </a:rPr>
              <a:t>Pm </a:t>
            </a:r>
          </a:p>
          <a:p>
            <a:pPr algn="just" eaLnBrk="0" hangingPunct="0"/>
            <a:r>
              <a:rPr lang="en-US">
                <a:cs typeface="Arial" charset="0"/>
              </a:rPr>
              <a:t>half-life of 30 years.</a:t>
            </a:r>
            <a:endParaRPr lang="en-US">
              <a:cs typeface="Times New Roman" pitchFamily="18" charset="0"/>
            </a:endParaRPr>
          </a:p>
          <a:p>
            <a:pPr eaLnBrk="0" hangingPunct="0"/>
            <a:endParaRPr lang="en-US"/>
          </a:p>
        </p:txBody>
      </p:sp>
      <p:sp>
        <p:nvSpPr>
          <p:cNvPr id="92164" name="AutoShape 4">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r>
              <a:rPr lang="en-US"/>
              <a:t>Resume of an Element</a:t>
            </a:r>
          </a:p>
        </p:txBody>
      </p:sp>
      <p:sp>
        <p:nvSpPr>
          <p:cNvPr id="91139" name="AutoShape 3">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685800" y="152400"/>
            <a:ext cx="7772400" cy="609600"/>
          </a:xfrm>
        </p:spPr>
        <p:txBody>
          <a:bodyPr/>
          <a:lstStyle/>
          <a:p>
            <a:r>
              <a:rPr lang="en-US" sz="2800"/>
              <a:t>Neon Advertisement</a:t>
            </a:r>
          </a:p>
        </p:txBody>
      </p:sp>
      <p:sp>
        <p:nvSpPr>
          <p:cNvPr id="26629" name="Rectangle 5"/>
          <p:cNvSpPr>
            <a:spLocks noChangeArrowheads="1"/>
          </p:cNvSpPr>
          <p:nvPr/>
        </p:nvSpPr>
        <p:spPr bwMode="auto">
          <a:xfrm>
            <a:off x="2438400" y="838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0" name="Rectangle 6"/>
          <p:cNvSpPr>
            <a:spLocks noChangeArrowheads="1"/>
          </p:cNvSpPr>
          <p:nvPr/>
        </p:nvSpPr>
        <p:spPr bwMode="auto">
          <a:xfrm>
            <a:off x="3810000" y="838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1" name="Rectangle 7"/>
          <p:cNvSpPr>
            <a:spLocks noChangeArrowheads="1"/>
          </p:cNvSpPr>
          <p:nvPr/>
        </p:nvSpPr>
        <p:spPr bwMode="auto">
          <a:xfrm>
            <a:off x="5181600" y="838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2" name="Rectangle 8"/>
          <p:cNvSpPr>
            <a:spLocks noChangeArrowheads="1"/>
          </p:cNvSpPr>
          <p:nvPr/>
        </p:nvSpPr>
        <p:spPr bwMode="auto">
          <a:xfrm>
            <a:off x="2438400" y="2743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3" name="Rectangle 9"/>
          <p:cNvSpPr>
            <a:spLocks noChangeArrowheads="1"/>
          </p:cNvSpPr>
          <p:nvPr/>
        </p:nvSpPr>
        <p:spPr bwMode="auto">
          <a:xfrm>
            <a:off x="3810000" y="2743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4" name="Rectangle 10"/>
          <p:cNvSpPr>
            <a:spLocks noChangeArrowheads="1"/>
          </p:cNvSpPr>
          <p:nvPr/>
        </p:nvSpPr>
        <p:spPr bwMode="auto">
          <a:xfrm>
            <a:off x="5181600" y="27432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5" name="Rectangle 11"/>
          <p:cNvSpPr>
            <a:spLocks noChangeArrowheads="1"/>
          </p:cNvSpPr>
          <p:nvPr/>
        </p:nvSpPr>
        <p:spPr bwMode="auto">
          <a:xfrm>
            <a:off x="2438400" y="45720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6" name="Rectangle 12"/>
          <p:cNvSpPr>
            <a:spLocks noChangeArrowheads="1"/>
          </p:cNvSpPr>
          <p:nvPr/>
        </p:nvSpPr>
        <p:spPr bwMode="auto">
          <a:xfrm>
            <a:off x="3810000" y="45720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sp>
        <p:nvSpPr>
          <p:cNvPr id="26637" name="Rectangle 13"/>
          <p:cNvSpPr>
            <a:spLocks noChangeArrowheads="1"/>
          </p:cNvSpPr>
          <p:nvPr/>
        </p:nvSpPr>
        <p:spPr bwMode="auto">
          <a:xfrm>
            <a:off x="5181600" y="4572000"/>
            <a:ext cx="1295400" cy="1752600"/>
          </a:xfrm>
          <a:prstGeom prst="rect">
            <a:avLst/>
          </a:prstGeom>
          <a:solidFill>
            <a:srgbClr val="FFEECD"/>
          </a:solidFill>
          <a:ln w="38100">
            <a:solidFill>
              <a:schemeClr val="tx1"/>
            </a:solidFill>
            <a:miter lim="800000"/>
            <a:headEnd/>
            <a:tailEnd/>
          </a:ln>
          <a:effectLst/>
        </p:spPr>
        <p:txBody>
          <a:bodyPr wrap="none" anchor="ctr"/>
          <a:lstStyle/>
          <a:p>
            <a:endParaRPr lang="en-US"/>
          </a:p>
        </p:txBody>
      </p:sp>
      <p:pic>
        <p:nvPicPr>
          <p:cNvPr id="26638" name="Picture 14" descr="neon"/>
          <p:cNvPicPr>
            <a:picLocks noChangeAspect="1" noChangeArrowheads="1"/>
          </p:cNvPicPr>
          <p:nvPr/>
        </p:nvPicPr>
        <p:blipFill>
          <a:blip r:embed="rId2" cstate="print"/>
          <a:srcRect t="13933"/>
          <a:stretch>
            <a:fillRect/>
          </a:stretch>
        </p:blipFill>
        <p:spPr bwMode="auto">
          <a:xfrm>
            <a:off x="3886200" y="3200400"/>
            <a:ext cx="1219200" cy="941388"/>
          </a:xfrm>
          <a:prstGeom prst="rect">
            <a:avLst/>
          </a:prstGeom>
          <a:noFill/>
        </p:spPr>
      </p:pic>
      <p:sp>
        <p:nvSpPr>
          <p:cNvPr id="26639" name="Text Box 15"/>
          <p:cNvSpPr txBox="1">
            <a:spLocks noChangeArrowheads="1"/>
          </p:cNvSpPr>
          <p:nvPr/>
        </p:nvSpPr>
        <p:spPr bwMode="auto">
          <a:xfrm>
            <a:off x="2590800" y="914400"/>
            <a:ext cx="971550" cy="366713"/>
          </a:xfrm>
          <a:prstGeom prst="rect">
            <a:avLst/>
          </a:prstGeom>
          <a:noFill/>
          <a:ln w="9525">
            <a:noFill/>
            <a:miter lim="800000"/>
            <a:headEnd/>
            <a:tailEnd/>
          </a:ln>
          <a:effectLst/>
        </p:spPr>
        <p:txBody>
          <a:bodyPr wrap="none">
            <a:spAutoFit/>
          </a:bodyPr>
          <a:lstStyle/>
          <a:p>
            <a:r>
              <a:rPr lang="en-US"/>
              <a:t>Oxygen</a:t>
            </a:r>
          </a:p>
        </p:txBody>
      </p:sp>
      <p:sp>
        <p:nvSpPr>
          <p:cNvPr id="26640" name="Text Box 16"/>
          <p:cNvSpPr txBox="1">
            <a:spLocks noChangeArrowheads="1"/>
          </p:cNvSpPr>
          <p:nvPr/>
        </p:nvSpPr>
        <p:spPr bwMode="auto">
          <a:xfrm>
            <a:off x="3962400" y="914400"/>
            <a:ext cx="1009650" cy="366713"/>
          </a:xfrm>
          <a:prstGeom prst="rect">
            <a:avLst/>
          </a:prstGeom>
          <a:noFill/>
          <a:ln w="9525">
            <a:noFill/>
            <a:miter lim="800000"/>
            <a:headEnd/>
            <a:tailEnd/>
          </a:ln>
          <a:effectLst/>
        </p:spPr>
        <p:txBody>
          <a:bodyPr wrap="none">
            <a:spAutoFit/>
          </a:bodyPr>
          <a:lstStyle/>
          <a:p>
            <a:r>
              <a:rPr lang="en-US"/>
              <a:t>Fluorine</a:t>
            </a:r>
          </a:p>
        </p:txBody>
      </p:sp>
      <p:sp>
        <p:nvSpPr>
          <p:cNvPr id="26641" name="Text Box 17"/>
          <p:cNvSpPr txBox="1">
            <a:spLocks noChangeArrowheads="1"/>
          </p:cNvSpPr>
          <p:nvPr/>
        </p:nvSpPr>
        <p:spPr bwMode="auto">
          <a:xfrm>
            <a:off x="2514600" y="2833688"/>
            <a:ext cx="1174750" cy="366712"/>
          </a:xfrm>
          <a:prstGeom prst="rect">
            <a:avLst/>
          </a:prstGeom>
          <a:noFill/>
          <a:ln w="9525">
            <a:noFill/>
            <a:miter lim="800000"/>
            <a:headEnd/>
            <a:tailEnd/>
          </a:ln>
          <a:effectLst/>
        </p:spPr>
        <p:txBody>
          <a:bodyPr wrap="none">
            <a:spAutoFit/>
          </a:bodyPr>
          <a:lstStyle/>
          <a:p>
            <a:r>
              <a:rPr lang="en-US"/>
              <a:t>Hydrogen</a:t>
            </a:r>
          </a:p>
        </p:txBody>
      </p:sp>
      <p:sp>
        <p:nvSpPr>
          <p:cNvPr id="26642" name="Text Box 18"/>
          <p:cNvSpPr txBox="1">
            <a:spLocks noChangeArrowheads="1"/>
          </p:cNvSpPr>
          <p:nvPr/>
        </p:nvSpPr>
        <p:spPr bwMode="auto">
          <a:xfrm>
            <a:off x="4114800" y="2833688"/>
            <a:ext cx="730250" cy="366712"/>
          </a:xfrm>
          <a:prstGeom prst="rect">
            <a:avLst/>
          </a:prstGeom>
          <a:noFill/>
          <a:ln w="9525">
            <a:noFill/>
            <a:miter lim="800000"/>
            <a:headEnd/>
            <a:tailEnd/>
          </a:ln>
          <a:effectLst/>
        </p:spPr>
        <p:txBody>
          <a:bodyPr wrap="none">
            <a:spAutoFit/>
          </a:bodyPr>
          <a:lstStyle/>
          <a:p>
            <a:r>
              <a:rPr lang="en-US"/>
              <a:t>Neon</a:t>
            </a:r>
          </a:p>
        </p:txBody>
      </p:sp>
      <p:sp>
        <p:nvSpPr>
          <p:cNvPr id="26643" name="Text Box 19"/>
          <p:cNvSpPr txBox="1">
            <a:spLocks noChangeArrowheads="1"/>
          </p:cNvSpPr>
          <p:nvPr/>
        </p:nvSpPr>
        <p:spPr bwMode="auto">
          <a:xfrm>
            <a:off x="2667000" y="4662488"/>
            <a:ext cx="895350" cy="366712"/>
          </a:xfrm>
          <a:prstGeom prst="rect">
            <a:avLst/>
          </a:prstGeom>
          <a:noFill/>
          <a:ln w="9525">
            <a:noFill/>
            <a:miter lim="800000"/>
            <a:headEnd/>
            <a:tailEnd/>
          </a:ln>
          <a:effectLst/>
        </p:spPr>
        <p:txBody>
          <a:bodyPr wrap="none">
            <a:spAutoFit/>
          </a:bodyPr>
          <a:lstStyle/>
          <a:p>
            <a:r>
              <a:rPr lang="en-US"/>
              <a:t>Helium</a:t>
            </a:r>
          </a:p>
        </p:txBody>
      </p:sp>
      <p:sp>
        <p:nvSpPr>
          <p:cNvPr id="26644" name="Text Box 20"/>
          <p:cNvSpPr txBox="1">
            <a:spLocks noChangeArrowheads="1"/>
          </p:cNvSpPr>
          <p:nvPr/>
        </p:nvSpPr>
        <p:spPr bwMode="auto">
          <a:xfrm>
            <a:off x="4038600" y="4662488"/>
            <a:ext cx="844550" cy="366712"/>
          </a:xfrm>
          <a:prstGeom prst="rect">
            <a:avLst/>
          </a:prstGeom>
          <a:noFill/>
          <a:ln w="9525">
            <a:noFill/>
            <a:miter lim="800000"/>
            <a:headEnd/>
            <a:tailEnd/>
          </a:ln>
          <a:effectLst/>
        </p:spPr>
        <p:txBody>
          <a:bodyPr wrap="none">
            <a:spAutoFit/>
          </a:bodyPr>
          <a:lstStyle/>
          <a:p>
            <a:r>
              <a:rPr lang="en-US"/>
              <a:t>Xenon</a:t>
            </a:r>
          </a:p>
        </p:txBody>
      </p:sp>
      <p:sp>
        <p:nvSpPr>
          <p:cNvPr id="26645" name="Text Box 21"/>
          <p:cNvSpPr txBox="1">
            <a:spLocks noChangeArrowheads="1"/>
          </p:cNvSpPr>
          <p:nvPr/>
        </p:nvSpPr>
        <p:spPr bwMode="auto">
          <a:xfrm>
            <a:off x="5334000" y="914400"/>
            <a:ext cx="1035050" cy="366713"/>
          </a:xfrm>
          <a:prstGeom prst="rect">
            <a:avLst/>
          </a:prstGeom>
          <a:noFill/>
          <a:ln w="9525">
            <a:noFill/>
            <a:miter lim="800000"/>
            <a:headEnd/>
            <a:tailEnd/>
          </a:ln>
          <a:effectLst/>
        </p:spPr>
        <p:txBody>
          <a:bodyPr wrap="none">
            <a:spAutoFit/>
          </a:bodyPr>
          <a:lstStyle/>
          <a:p>
            <a:r>
              <a:rPr lang="en-US"/>
              <a:t>Chlorine</a:t>
            </a:r>
          </a:p>
        </p:txBody>
      </p:sp>
      <p:sp>
        <p:nvSpPr>
          <p:cNvPr id="26646" name="Text Box 22"/>
          <p:cNvSpPr txBox="1">
            <a:spLocks noChangeArrowheads="1"/>
          </p:cNvSpPr>
          <p:nvPr/>
        </p:nvSpPr>
        <p:spPr bwMode="auto">
          <a:xfrm>
            <a:off x="5410200" y="2833688"/>
            <a:ext cx="793750" cy="366712"/>
          </a:xfrm>
          <a:prstGeom prst="rect">
            <a:avLst/>
          </a:prstGeom>
          <a:noFill/>
          <a:ln w="9525">
            <a:noFill/>
            <a:miter lim="800000"/>
            <a:headEnd/>
            <a:tailEnd/>
          </a:ln>
          <a:effectLst/>
        </p:spPr>
        <p:txBody>
          <a:bodyPr wrap="none">
            <a:spAutoFit/>
          </a:bodyPr>
          <a:lstStyle/>
          <a:p>
            <a:r>
              <a:rPr lang="en-US"/>
              <a:t>Argon</a:t>
            </a:r>
          </a:p>
        </p:txBody>
      </p:sp>
      <p:sp>
        <p:nvSpPr>
          <p:cNvPr id="26647" name="Text Box 23"/>
          <p:cNvSpPr txBox="1">
            <a:spLocks noChangeArrowheads="1"/>
          </p:cNvSpPr>
          <p:nvPr/>
        </p:nvSpPr>
        <p:spPr bwMode="auto">
          <a:xfrm>
            <a:off x="5334000" y="4662488"/>
            <a:ext cx="971550" cy="366712"/>
          </a:xfrm>
          <a:prstGeom prst="rect">
            <a:avLst/>
          </a:prstGeom>
          <a:noFill/>
          <a:ln w="9525">
            <a:noFill/>
            <a:miter lim="800000"/>
            <a:headEnd/>
            <a:tailEnd/>
          </a:ln>
          <a:effectLst/>
        </p:spPr>
        <p:txBody>
          <a:bodyPr wrap="none">
            <a:spAutoFit/>
          </a:bodyPr>
          <a:lstStyle/>
          <a:p>
            <a:r>
              <a:rPr lang="en-US"/>
              <a:t>Krypton</a:t>
            </a:r>
          </a:p>
        </p:txBody>
      </p:sp>
      <p:sp>
        <p:nvSpPr>
          <p:cNvPr id="26648" name="Text Box 24"/>
          <p:cNvSpPr txBox="1">
            <a:spLocks noChangeArrowheads="1"/>
          </p:cNvSpPr>
          <p:nvPr/>
        </p:nvSpPr>
        <p:spPr bwMode="auto">
          <a:xfrm>
            <a:off x="5343525" y="1219200"/>
            <a:ext cx="904875" cy="1006475"/>
          </a:xfrm>
          <a:prstGeom prst="rect">
            <a:avLst/>
          </a:prstGeom>
          <a:noFill/>
          <a:ln w="9525">
            <a:noFill/>
            <a:miter lim="800000"/>
            <a:headEnd/>
            <a:tailEnd/>
          </a:ln>
          <a:effectLst/>
        </p:spPr>
        <p:txBody>
          <a:bodyPr wrap="none">
            <a:spAutoFit/>
          </a:bodyPr>
          <a:lstStyle/>
          <a:p>
            <a:r>
              <a:rPr lang="en-US" sz="6000"/>
              <a:t>Cl</a:t>
            </a:r>
          </a:p>
        </p:txBody>
      </p:sp>
      <p:sp>
        <p:nvSpPr>
          <p:cNvPr id="26649" name="Text Box 25"/>
          <p:cNvSpPr txBox="1">
            <a:spLocks noChangeArrowheads="1"/>
          </p:cNvSpPr>
          <p:nvPr/>
        </p:nvSpPr>
        <p:spPr bwMode="auto">
          <a:xfrm>
            <a:off x="5334000" y="3124200"/>
            <a:ext cx="946150" cy="1006475"/>
          </a:xfrm>
          <a:prstGeom prst="rect">
            <a:avLst/>
          </a:prstGeom>
          <a:noFill/>
          <a:ln w="9525">
            <a:noFill/>
            <a:miter lim="800000"/>
            <a:headEnd/>
            <a:tailEnd/>
          </a:ln>
          <a:effectLst/>
        </p:spPr>
        <p:txBody>
          <a:bodyPr wrap="none">
            <a:spAutoFit/>
          </a:bodyPr>
          <a:lstStyle/>
          <a:p>
            <a:r>
              <a:rPr lang="en-US" sz="6000"/>
              <a:t>Ar</a:t>
            </a:r>
          </a:p>
        </p:txBody>
      </p:sp>
      <p:sp>
        <p:nvSpPr>
          <p:cNvPr id="26650" name="Text Box 26"/>
          <p:cNvSpPr txBox="1">
            <a:spLocks noChangeArrowheads="1"/>
          </p:cNvSpPr>
          <p:nvPr/>
        </p:nvSpPr>
        <p:spPr bwMode="auto">
          <a:xfrm>
            <a:off x="5334000" y="4953000"/>
            <a:ext cx="946150" cy="1006475"/>
          </a:xfrm>
          <a:prstGeom prst="rect">
            <a:avLst/>
          </a:prstGeom>
          <a:noFill/>
          <a:ln w="9525">
            <a:noFill/>
            <a:miter lim="800000"/>
            <a:headEnd/>
            <a:tailEnd/>
          </a:ln>
          <a:effectLst/>
        </p:spPr>
        <p:txBody>
          <a:bodyPr wrap="none">
            <a:spAutoFit/>
          </a:bodyPr>
          <a:lstStyle/>
          <a:p>
            <a:r>
              <a:rPr lang="en-US" sz="6000"/>
              <a:t>Kr</a:t>
            </a:r>
          </a:p>
        </p:txBody>
      </p:sp>
      <p:sp>
        <p:nvSpPr>
          <p:cNvPr id="26651" name="Text Box 27"/>
          <p:cNvSpPr txBox="1">
            <a:spLocks noChangeArrowheads="1"/>
          </p:cNvSpPr>
          <p:nvPr/>
        </p:nvSpPr>
        <p:spPr bwMode="auto">
          <a:xfrm>
            <a:off x="4114800" y="1219200"/>
            <a:ext cx="649288" cy="1006475"/>
          </a:xfrm>
          <a:prstGeom prst="rect">
            <a:avLst/>
          </a:prstGeom>
          <a:noFill/>
          <a:ln w="9525">
            <a:noFill/>
            <a:miter lim="800000"/>
            <a:headEnd/>
            <a:tailEnd/>
          </a:ln>
          <a:effectLst/>
        </p:spPr>
        <p:txBody>
          <a:bodyPr wrap="none">
            <a:spAutoFit/>
          </a:bodyPr>
          <a:lstStyle/>
          <a:p>
            <a:r>
              <a:rPr lang="en-US" sz="6000"/>
              <a:t>F</a:t>
            </a:r>
          </a:p>
        </p:txBody>
      </p:sp>
      <p:sp>
        <p:nvSpPr>
          <p:cNvPr id="26652" name="Text Box 28"/>
          <p:cNvSpPr txBox="1">
            <a:spLocks noChangeArrowheads="1"/>
          </p:cNvSpPr>
          <p:nvPr/>
        </p:nvSpPr>
        <p:spPr bwMode="auto">
          <a:xfrm>
            <a:off x="2667000" y="1219200"/>
            <a:ext cx="776288" cy="1006475"/>
          </a:xfrm>
          <a:prstGeom prst="rect">
            <a:avLst/>
          </a:prstGeom>
          <a:noFill/>
          <a:ln w="9525">
            <a:noFill/>
            <a:miter lim="800000"/>
            <a:headEnd/>
            <a:tailEnd/>
          </a:ln>
          <a:effectLst/>
        </p:spPr>
        <p:txBody>
          <a:bodyPr wrap="none">
            <a:spAutoFit/>
          </a:bodyPr>
          <a:lstStyle/>
          <a:p>
            <a:r>
              <a:rPr lang="en-US" sz="6000"/>
              <a:t>O</a:t>
            </a:r>
          </a:p>
        </p:txBody>
      </p:sp>
      <p:sp>
        <p:nvSpPr>
          <p:cNvPr id="26653" name="Text Box 29"/>
          <p:cNvSpPr txBox="1">
            <a:spLocks noChangeArrowheads="1"/>
          </p:cNvSpPr>
          <p:nvPr/>
        </p:nvSpPr>
        <p:spPr bwMode="auto">
          <a:xfrm>
            <a:off x="2693988" y="3200400"/>
            <a:ext cx="735012" cy="1006475"/>
          </a:xfrm>
          <a:prstGeom prst="rect">
            <a:avLst/>
          </a:prstGeom>
          <a:noFill/>
          <a:ln w="9525">
            <a:noFill/>
            <a:miter lim="800000"/>
            <a:headEnd/>
            <a:tailEnd/>
          </a:ln>
          <a:effectLst/>
        </p:spPr>
        <p:txBody>
          <a:bodyPr wrap="none">
            <a:spAutoFit/>
          </a:bodyPr>
          <a:lstStyle/>
          <a:p>
            <a:r>
              <a:rPr lang="en-US" sz="6000"/>
              <a:t>H</a:t>
            </a:r>
          </a:p>
        </p:txBody>
      </p:sp>
      <p:sp>
        <p:nvSpPr>
          <p:cNvPr id="26654" name="Text Box 30"/>
          <p:cNvSpPr txBox="1">
            <a:spLocks noChangeArrowheads="1"/>
          </p:cNvSpPr>
          <p:nvPr/>
        </p:nvSpPr>
        <p:spPr bwMode="auto">
          <a:xfrm>
            <a:off x="2514600" y="4953000"/>
            <a:ext cx="1158875" cy="1006475"/>
          </a:xfrm>
          <a:prstGeom prst="rect">
            <a:avLst/>
          </a:prstGeom>
          <a:noFill/>
          <a:ln w="9525">
            <a:noFill/>
            <a:miter lim="800000"/>
            <a:headEnd/>
            <a:tailEnd/>
          </a:ln>
          <a:effectLst/>
        </p:spPr>
        <p:txBody>
          <a:bodyPr wrap="none">
            <a:spAutoFit/>
          </a:bodyPr>
          <a:lstStyle/>
          <a:p>
            <a:r>
              <a:rPr lang="en-US" sz="6000"/>
              <a:t>He</a:t>
            </a:r>
          </a:p>
        </p:txBody>
      </p:sp>
      <p:sp>
        <p:nvSpPr>
          <p:cNvPr id="26655" name="Text Box 31"/>
          <p:cNvSpPr txBox="1">
            <a:spLocks noChangeArrowheads="1"/>
          </p:cNvSpPr>
          <p:nvPr/>
        </p:nvSpPr>
        <p:spPr bwMode="auto">
          <a:xfrm>
            <a:off x="3886200" y="4953000"/>
            <a:ext cx="1116013" cy="1006475"/>
          </a:xfrm>
          <a:prstGeom prst="rect">
            <a:avLst/>
          </a:prstGeom>
          <a:noFill/>
          <a:ln w="9525">
            <a:noFill/>
            <a:miter lim="800000"/>
            <a:headEnd/>
            <a:tailEnd/>
          </a:ln>
          <a:effectLst/>
        </p:spPr>
        <p:txBody>
          <a:bodyPr wrap="none">
            <a:spAutoFit/>
          </a:bodyPr>
          <a:lstStyle/>
          <a:p>
            <a:r>
              <a:rPr lang="en-US" sz="6000"/>
              <a:t>Xe</a:t>
            </a:r>
          </a:p>
        </p:txBody>
      </p:sp>
      <p:sp>
        <p:nvSpPr>
          <p:cNvPr id="26657" name="Text Box 33"/>
          <p:cNvSpPr txBox="1">
            <a:spLocks noChangeArrowheads="1"/>
          </p:cNvSpPr>
          <p:nvPr/>
        </p:nvSpPr>
        <p:spPr bwMode="auto">
          <a:xfrm>
            <a:off x="2667000" y="2224088"/>
            <a:ext cx="882650" cy="366712"/>
          </a:xfrm>
          <a:prstGeom prst="rect">
            <a:avLst/>
          </a:prstGeom>
          <a:noFill/>
          <a:ln w="9525">
            <a:noFill/>
            <a:miter lim="800000"/>
            <a:headEnd/>
            <a:tailEnd/>
          </a:ln>
          <a:effectLst/>
        </p:spPr>
        <p:txBody>
          <a:bodyPr wrap="none">
            <a:spAutoFit/>
          </a:bodyPr>
          <a:lstStyle/>
          <a:p>
            <a:r>
              <a:rPr lang="en-US"/>
              <a:t>15.999</a:t>
            </a:r>
          </a:p>
        </p:txBody>
      </p:sp>
      <p:sp>
        <p:nvSpPr>
          <p:cNvPr id="26658" name="Text Box 34"/>
          <p:cNvSpPr txBox="1">
            <a:spLocks noChangeArrowheads="1"/>
          </p:cNvSpPr>
          <p:nvPr/>
        </p:nvSpPr>
        <p:spPr bwMode="auto">
          <a:xfrm>
            <a:off x="4038600" y="2224088"/>
            <a:ext cx="882650" cy="366712"/>
          </a:xfrm>
          <a:prstGeom prst="rect">
            <a:avLst/>
          </a:prstGeom>
          <a:noFill/>
          <a:ln w="9525">
            <a:noFill/>
            <a:miter lim="800000"/>
            <a:headEnd/>
            <a:tailEnd/>
          </a:ln>
          <a:effectLst/>
        </p:spPr>
        <p:txBody>
          <a:bodyPr wrap="none">
            <a:spAutoFit/>
          </a:bodyPr>
          <a:lstStyle/>
          <a:p>
            <a:r>
              <a:rPr lang="en-US"/>
              <a:t>18.998</a:t>
            </a:r>
          </a:p>
        </p:txBody>
      </p:sp>
      <p:sp>
        <p:nvSpPr>
          <p:cNvPr id="26659" name="Text Box 35"/>
          <p:cNvSpPr txBox="1">
            <a:spLocks noChangeArrowheads="1"/>
          </p:cNvSpPr>
          <p:nvPr/>
        </p:nvSpPr>
        <p:spPr bwMode="auto">
          <a:xfrm>
            <a:off x="5365750" y="2224088"/>
            <a:ext cx="882650" cy="366712"/>
          </a:xfrm>
          <a:prstGeom prst="rect">
            <a:avLst/>
          </a:prstGeom>
          <a:noFill/>
          <a:ln w="9525">
            <a:noFill/>
            <a:miter lim="800000"/>
            <a:headEnd/>
            <a:tailEnd/>
          </a:ln>
          <a:effectLst/>
        </p:spPr>
        <p:txBody>
          <a:bodyPr wrap="none">
            <a:spAutoFit/>
          </a:bodyPr>
          <a:lstStyle/>
          <a:p>
            <a:r>
              <a:rPr lang="en-US"/>
              <a:t>35.453</a:t>
            </a:r>
          </a:p>
        </p:txBody>
      </p:sp>
      <p:sp>
        <p:nvSpPr>
          <p:cNvPr id="26660" name="Text Box 36"/>
          <p:cNvSpPr txBox="1">
            <a:spLocks noChangeArrowheads="1"/>
          </p:cNvSpPr>
          <p:nvPr/>
        </p:nvSpPr>
        <p:spPr bwMode="auto">
          <a:xfrm>
            <a:off x="2622550" y="4114800"/>
            <a:ext cx="882650" cy="366713"/>
          </a:xfrm>
          <a:prstGeom prst="rect">
            <a:avLst/>
          </a:prstGeom>
          <a:noFill/>
          <a:ln w="9525">
            <a:noFill/>
            <a:miter lim="800000"/>
            <a:headEnd/>
            <a:tailEnd/>
          </a:ln>
          <a:effectLst/>
        </p:spPr>
        <p:txBody>
          <a:bodyPr wrap="none">
            <a:spAutoFit/>
          </a:bodyPr>
          <a:lstStyle/>
          <a:p>
            <a:r>
              <a:rPr lang="en-US"/>
              <a:t>1.0079</a:t>
            </a:r>
          </a:p>
        </p:txBody>
      </p:sp>
      <p:sp>
        <p:nvSpPr>
          <p:cNvPr id="26661" name="Text Box 37"/>
          <p:cNvSpPr txBox="1">
            <a:spLocks noChangeArrowheads="1"/>
          </p:cNvSpPr>
          <p:nvPr/>
        </p:nvSpPr>
        <p:spPr bwMode="auto">
          <a:xfrm>
            <a:off x="3962400" y="4114800"/>
            <a:ext cx="1009650" cy="366713"/>
          </a:xfrm>
          <a:prstGeom prst="rect">
            <a:avLst/>
          </a:prstGeom>
          <a:noFill/>
          <a:ln w="9525">
            <a:noFill/>
            <a:miter lim="800000"/>
            <a:headEnd/>
            <a:tailEnd/>
          </a:ln>
          <a:effectLst/>
        </p:spPr>
        <p:txBody>
          <a:bodyPr wrap="none">
            <a:spAutoFit/>
          </a:bodyPr>
          <a:lstStyle/>
          <a:p>
            <a:r>
              <a:rPr lang="en-US"/>
              <a:t>$10,895</a:t>
            </a:r>
          </a:p>
        </p:txBody>
      </p:sp>
      <p:sp>
        <p:nvSpPr>
          <p:cNvPr id="26662" name="Text Box 38"/>
          <p:cNvSpPr txBox="1">
            <a:spLocks noChangeArrowheads="1"/>
          </p:cNvSpPr>
          <p:nvPr/>
        </p:nvSpPr>
        <p:spPr bwMode="auto">
          <a:xfrm>
            <a:off x="2667000" y="5943600"/>
            <a:ext cx="882650" cy="366713"/>
          </a:xfrm>
          <a:prstGeom prst="rect">
            <a:avLst/>
          </a:prstGeom>
          <a:noFill/>
          <a:ln w="9525">
            <a:noFill/>
            <a:miter lim="800000"/>
            <a:headEnd/>
            <a:tailEnd/>
          </a:ln>
          <a:effectLst/>
        </p:spPr>
        <p:txBody>
          <a:bodyPr wrap="none">
            <a:spAutoFit/>
          </a:bodyPr>
          <a:lstStyle/>
          <a:p>
            <a:r>
              <a:rPr lang="en-US"/>
              <a:t>4.0026</a:t>
            </a:r>
          </a:p>
        </p:txBody>
      </p:sp>
      <p:sp>
        <p:nvSpPr>
          <p:cNvPr id="26663" name="Text Box 39"/>
          <p:cNvSpPr txBox="1">
            <a:spLocks noChangeArrowheads="1"/>
          </p:cNvSpPr>
          <p:nvPr/>
        </p:nvSpPr>
        <p:spPr bwMode="auto">
          <a:xfrm>
            <a:off x="4038600" y="5957888"/>
            <a:ext cx="882650" cy="366712"/>
          </a:xfrm>
          <a:prstGeom prst="rect">
            <a:avLst/>
          </a:prstGeom>
          <a:noFill/>
          <a:ln w="9525">
            <a:noFill/>
            <a:miter lim="800000"/>
            <a:headEnd/>
            <a:tailEnd/>
          </a:ln>
          <a:effectLst/>
        </p:spPr>
        <p:txBody>
          <a:bodyPr wrap="none">
            <a:spAutoFit/>
          </a:bodyPr>
          <a:lstStyle/>
          <a:p>
            <a:r>
              <a:rPr lang="en-US"/>
              <a:t>131.30</a:t>
            </a:r>
          </a:p>
        </p:txBody>
      </p:sp>
      <p:sp>
        <p:nvSpPr>
          <p:cNvPr id="26664" name="Text Box 40"/>
          <p:cNvSpPr txBox="1">
            <a:spLocks noChangeArrowheads="1"/>
          </p:cNvSpPr>
          <p:nvPr/>
        </p:nvSpPr>
        <p:spPr bwMode="auto">
          <a:xfrm>
            <a:off x="5410200" y="5943600"/>
            <a:ext cx="882650" cy="366713"/>
          </a:xfrm>
          <a:prstGeom prst="rect">
            <a:avLst/>
          </a:prstGeom>
          <a:noFill/>
          <a:ln w="9525">
            <a:noFill/>
            <a:miter lim="800000"/>
            <a:headEnd/>
            <a:tailEnd/>
          </a:ln>
          <a:effectLst/>
        </p:spPr>
        <p:txBody>
          <a:bodyPr wrap="none">
            <a:spAutoFit/>
          </a:bodyPr>
          <a:lstStyle/>
          <a:p>
            <a:r>
              <a:rPr lang="en-US"/>
              <a:t>83.800</a:t>
            </a:r>
          </a:p>
        </p:txBody>
      </p:sp>
      <p:sp>
        <p:nvSpPr>
          <p:cNvPr id="26665" name="Text Box 41"/>
          <p:cNvSpPr txBox="1">
            <a:spLocks noChangeArrowheads="1"/>
          </p:cNvSpPr>
          <p:nvPr/>
        </p:nvSpPr>
        <p:spPr bwMode="auto">
          <a:xfrm>
            <a:off x="5365750" y="4114800"/>
            <a:ext cx="882650" cy="366713"/>
          </a:xfrm>
          <a:prstGeom prst="rect">
            <a:avLst/>
          </a:prstGeom>
          <a:noFill/>
          <a:ln w="9525">
            <a:noFill/>
            <a:miter lim="800000"/>
            <a:headEnd/>
            <a:tailEnd/>
          </a:ln>
          <a:effectLst/>
        </p:spPr>
        <p:txBody>
          <a:bodyPr wrap="none">
            <a:spAutoFit/>
          </a:bodyPr>
          <a:lstStyle/>
          <a:p>
            <a:r>
              <a:rPr lang="en-US"/>
              <a:t>39.948</a:t>
            </a:r>
          </a:p>
        </p:txBody>
      </p:sp>
      <p:sp>
        <p:nvSpPr>
          <p:cNvPr id="26666" name="Text Box 42"/>
          <p:cNvSpPr txBox="1">
            <a:spLocks noChangeArrowheads="1"/>
          </p:cNvSpPr>
          <p:nvPr/>
        </p:nvSpPr>
        <p:spPr bwMode="auto">
          <a:xfrm>
            <a:off x="1447800" y="6400800"/>
            <a:ext cx="6473825" cy="336550"/>
          </a:xfrm>
          <a:prstGeom prst="rect">
            <a:avLst/>
          </a:prstGeom>
          <a:noFill/>
          <a:ln w="9525">
            <a:noFill/>
            <a:miter lim="800000"/>
            <a:headEnd/>
            <a:tailEnd/>
          </a:ln>
          <a:effectLst/>
        </p:spPr>
        <p:txBody>
          <a:bodyPr wrap="none">
            <a:spAutoFit/>
          </a:bodyPr>
          <a:lstStyle/>
          <a:p>
            <a:r>
              <a:rPr lang="en-US" sz="800"/>
              <a:t>*Neon Highline Sedan, shown:  $13,770 nicely equipped.  MSRPs include destination, exclude tax.  *Achieved with premium unleaded fuel.</a:t>
            </a:r>
          </a:p>
          <a:p>
            <a:r>
              <a:rPr lang="en-US" sz="800"/>
              <a:t>	When utilizing the Ideal Gas Equation, </a:t>
            </a:r>
            <a:r>
              <a:rPr lang="en-US" sz="800" i="1"/>
              <a:t>PV = nRT</a:t>
            </a:r>
            <a:r>
              <a:rPr lang="en-US" sz="800"/>
              <a:t>, remember that temperature is measured  in  Kelvins.</a:t>
            </a:r>
          </a:p>
        </p:txBody>
      </p:sp>
      <p:sp>
        <p:nvSpPr>
          <p:cNvPr id="26667" name="Line 43"/>
          <p:cNvSpPr>
            <a:spLocks noChangeShapeType="1"/>
          </p:cNvSpPr>
          <p:nvPr/>
        </p:nvSpPr>
        <p:spPr bwMode="auto">
          <a:xfrm>
            <a:off x="2362200" y="762000"/>
            <a:ext cx="0" cy="5638800"/>
          </a:xfrm>
          <a:prstGeom prst="line">
            <a:avLst/>
          </a:prstGeom>
          <a:noFill/>
          <a:ln w="38100" cmpd="dbl">
            <a:solidFill>
              <a:schemeClr val="tx1"/>
            </a:solidFill>
            <a:round/>
            <a:headEnd/>
            <a:tailEnd/>
          </a:ln>
          <a:effectLst/>
        </p:spPr>
        <p:txBody>
          <a:bodyPr/>
          <a:lstStyle/>
          <a:p>
            <a:endParaRPr lang="en-US"/>
          </a:p>
        </p:txBody>
      </p:sp>
      <p:sp>
        <p:nvSpPr>
          <p:cNvPr id="26668" name="Line 44"/>
          <p:cNvSpPr>
            <a:spLocks noChangeShapeType="1"/>
          </p:cNvSpPr>
          <p:nvPr/>
        </p:nvSpPr>
        <p:spPr bwMode="auto">
          <a:xfrm>
            <a:off x="6553200" y="762000"/>
            <a:ext cx="0" cy="5638800"/>
          </a:xfrm>
          <a:prstGeom prst="line">
            <a:avLst/>
          </a:prstGeom>
          <a:noFill/>
          <a:ln w="38100" cmpd="dbl">
            <a:solidFill>
              <a:schemeClr val="tx1"/>
            </a:solidFill>
            <a:round/>
            <a:headEnd/>
            <a:tailEnd/>
          </a:ln>
          <a:effectLst/>
        </p:spPr>
        <p:txBody>
          <a:bodyPr/>
          <a:lstStyle/>
          <a:p>
            <a:endParaRPr lang="en-US"/>
          </a:p>
        </p:txBody>
      </p:sp>
      <p:sp>
        <p:nvSpPr>
          <p:cNvPr id="26669" name="Line 45"/>
          <p:cNvSpPr>
            <a:spLocks noChangeShapeType="1"/>
          </p:cNvSpPr>
          <p:nvPr/>
        </p:nvSpPr>
        <p:spPr bwMode="auto">
          <a:xfrm flipH="1">
            <a:off x="2362200" y="762000"/>
            <a:ext cx="4191000" cy="0"/>
          </a:xfrm>
          <a:prstGeom prst="line">
            <a:avLst/>
          </a:prstGeom>
          <a:noFill/>
          <a:ln w="38100" cmpd="dbl">
            <a:solidFill>
              <a:schemeClr val="tx1"/>
            </a:solidFill>
            <a:round/>
            <a:headEnd/>
            <a:tailEnd/>
          </a:ln>
          <a:effectLst/>
        </p:spPr>
        <p:txBody>
          <a:bodyPr/>
          <a:lstStyle/>
          <a:p>
            <a:endParaRPr lang="en-US"/>
          </a:p>
        </p:txBody>
      </p:sp>
      <p:sp>
        <p:nvSpPr>
          <p:cNvPr id="26670" name="Line 46"/>
          <p:cNvSpPr>
            <a:spLocks noChangeShapeType="1"/>
          </p:cNvSpPr>
          <p:nvPr/>
        </p:nvSpPr>
        <p:spPr bwMode="auto">
          <a:xfrm flipH="1">
            <a:off x="2362200" y="6400800"/>
            <a:ext cx="4191000" cy="0"/>
          </a:xfrm>
          <a:prstGeom prst="line">
            <a:avLst/>
          </a:prstGeom>
          <a:noFill/>
          <a:ln w="38100" cmpd="dbl">
            <a:solidFill>
              <a:schemeClr val="tx1"/>
            </a:solidFill>
            <a:round/>
            <a:headEnd/>
            <a:tailEnd/>
          </a:ln>
          <a:effectLst/>
        </p:spPr>
        <p:txBody>
          <a:bodyPr/>
          <a:lstStyle/>
          <a:p>
            <a:endParaRPr lang="en-US"/>
          </a:p>
        </p:txBody>
      </p:sp>
      <p:sp>
        <p:nvSpPr>
          <p:cNvPr id="26671" name="AutoShape 4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02" name="Rectangle 2"/>
          <p:cNvSpPr>
            <a:spLocks noChangeArrowheads="1"/>
          </p:cNvSpPr>
          <p:nvPr/>
        </p:nvSpPr>
        <p:spPr bwMode="auto">
          <a:xfrm>
            <a:off x="3405188" y="3306763"/>
            <a:ext cx="2333625" cy="244475"/>
          </a:xfrm>
          <a:prstGeom prst="rect">
            <a:avLst/>
          </a:prstGeom>
          <a:noFill/>
          <a:ln w="9525">
            <a:noFill/>
            <a:miter lim="800000"/>
            <a:headEnd/>
            <a:tailEnd/>
          </a:ln>
          <a:effectLst/>
        </p:spPr>
        <p:txBody>
          <a:bodyPr wrap="none">
            <a:spAutoFit/>
          </a:bodyPr>
          <a:lstStyle/>
          <a:p>
            <a:r>
              <a:rPr lang="en-US" sz="1000"/>
              <a:t>http://www.unit5.org/christjs/Trend.doc</a:t>
            </a:r>
          </a:p>
        </p:txBody>
      </p:sp>
      <p:sp>
        <p:nvSpPr>
          <p:cNvPr id="409603" name="Text Box 3"/>
          <p:cNvSpPr txBox="1">
            <a:spLocks noChangeArrowheads="1"/>
          </p:cNvSpPr>
          <p:nvPr/>
        </p:nvSpPr>
        <p:spPr bwMode="auto">
          <a:xfrm>
            <a:off x="2803525" y="1658938"/>
            <a:ext cx="1616075" cy="244475"/>
          </a:xfrm>
          <a:prstGeom prst="rect">
            <a:avLst/>
          </a:prstGeom>
          <a:noFill/>
          <a:ln w="9525">
            <a:noFill/>
            <a:miter lim="800000"/>
            <a:headEnd/>
            <a:tailEnd/>
          </a:ln>
          <a:effectLst/>
        </p:spPr>
        <p:txBody>
          <a:bodyPr wrap="none">
            <a:spAutoFit/>
          </a:bodyPr>
          <a:lstStyle/>
          <a:p>
            <a:r>
              <a:rPr lang="en-US" sz="1000"/>
              <a:t>Periodic Table trends plot</a:t>
            </a:r>
          </a:p>
        </p:txBody>
      </p:sp>
      <p:sp>
        <p:nvSpPr>
          <p:cNvPr id="409604" name="Text Box 4"/>
          <p:cNvSpPr txBox="1">
            <a:spLocks noChangeArrowheads="1"/>
          </p:cNvSpPr>
          <p:nvPr/>
        </p:nvSpPr>
        <p:spPr bwMode="auto">
          <a:xfrm>
            <a:off x="2574925" y="2497138"/>
            <a:ext cx="3848100" cy="244475"/>
          </a:xfrm>
          <a:prstGeom prst="rect">
            <a:avLst/>
          </a:prstGeom>
          <a:noFill/>
          <a:ln w="9525">
            <a:noFill/>
            <a:miter lim="800000"/>
            <a:headEnd/>
            <a:tailEnd/>
          </a:ln>
          <a:effectLst/>
        </p:spPr>
        <p:txBody>
          <a:bodyPr wrap="none">
            <a:spAutoFit/>
          </a:bodyPr>
          <a:lstStyle/>
          <a:p>
            <a:r>
              <a:rPr lang="en-US" sz="1000"/>
              <a:t>http://www.flinnsci.com/homepage/chem/pdfs/Plotting_Trends.pdf</a:t>
            </a:r>
          </a:p>
        </p:txBody>
      </p:sp>
      <p:sp>
        <p:nvSpPr>
          <p:cNvPr id="409607" name="Rectangle 7"/>
          <p:cNvSpPr>
            <a:spLocks noChangeArrowheads="1"/>
          </p:cNvSpPr>
          <p:nvPr/>
        </p:nvSpPr>
        <p:spPr bwMode="auto">
          <a:xfrm>
            <a:off x="3276600" y="4343400"/>
            <a:ext cx="2568575" cy="517525"/>
          </a:xfrm>
          <a:prstGeom prst="rect">
            <a:avLst/>
          </a:prstGeom>
          <a:noFill/>
          <a:ln w="9525">
            <a:noFill/>
            <a:miter lim="800000"/>
            <a:headEnd/>
            <a:tailEnd/>
          </a:ln>
          <a:effectLst/>
        </p:spPr>
        <p:txBody>
          <a:bodyPr wrap="none" anchor="ctr">
            <a:spAutoFit/>
          </a:bodyPr>
          <a:lstStyle/>
          <a:p>
            <a:r>
              <a:rPr lang="en-US" sz="1400">
                <a:hlinkClick r:id="rId2"/>
              </a:rPr>
              <a:t>Molar Masses of the Elements</a:t>
            </a:r>
            <a:r>
              <a:rPr lang="en-US" sz="1400">
                <a:hlinkClick r:id="rId2"/>
              </a:rPr>
              <a:t/>
            </a:r>
            <a:br>
              <a:rPr lang="en-US" sz="1400">
                <a:hlinkClick r:id="rId2"/>
              </a:rPr>
            </a:br>
            <a:endParaRPr lang="en-US" sz="1400"/>
          </a:p>
        </p:txBody>
      </p:sp>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6594" name="Rectangle 2"/>
          <p:cNvSpPr>
            <a:spLocks noChangeArrowheads="1"/>
          </p:cNvSpPr>
          <p:nvPr/>
        </p:nvSpPr>
        <p:spPr bwMode="auto">
          <a:xfrm>
            <a:off x="3124200" y="1752600"/>
            <a:ext cx="5791200" cy="4800600"/>
          </a:xfrm>
          <a:prstGeom prst="rect">
            <a:avLst/>
          </a:prstGeom>
          <a:noFill/>
          <a:ln w="9525">
            <a:solidFill>
              <a:schemeClr val="tx1"/>
            </a:solidFill>
            <a:miter lim="800000"/>
            <a:headEnd/>
            <a:tailEnd/>
          </a:ln>
          <a:effectLst/>
        </p:spPr>
        <p:txBody>
          <a:bodyPr wrap="none" anchor="ctr"/>
          <a:lstStyle/>
          <a:p>
            <a:endParaRPr lang="en-US"/>
          </a:p>
        </p:txBody>
      </p:sp>
      <p:sp>
        <p:nvSpPr>
          <p:cNvPr id="366595" name="Rectangle 3"/>
          <p:cNvSpPr>
            <a:spLocks noChangeArrowheads="1"/>
          </p:cNvSpPr>
          <p:nvPr/>
        </p:nvSpPr>
        <p:spPr bwMode="auto">
          <a:xfrm>
            <a:off x="228600" y="1752600"/>
            <a:ext cx="2743200" cy="4800600"/>
          </a:xfrm>
          <a:prstGeom prst="rect">
            <a:avLst/>
          </a:prstGeom>
          <a:noFill/>
          <a:ln w="9525">
            <a:solidFill>
              <a:schemeClr val="tx1"/>
            </a:solidFill>
            <a:miter lim="800000"/>
            <a:headEnd/>
            <a:tailEnd/>
          </a:ln>
          <a:effectLst/>
        </p:spPr>
        <p:txBody>
          <a:bodyPr wrap="none" anchor="ctr"/>
          <a:lstStyle/>
          <a:p>
            <a:endParaRPr lang="en-US"/>
          </a:p>
        </p:txBody>
      </p:sp>
      <p:sp>
        <p:nvSpPr>
          <p:cNvPr id="366596" name="Line 4"/>
          <p:cNvSpPr>
            <a:spLocks noChangeShapeType="1"/>
          </p:cNvSpPr>
          <p:nvPr/>
        </p:nvSpPr>
        <p:spPr bwMode="auto">
          <a:xfrm flipH="1">
            <a:off x="6705600" y="2514600"/>
            <a:ext cx="685800" cy="2209800"/>
          </a:xfrm>
          <a:prstGeom prst="line">
            <a:avLst/>
          </a:prstGeom>
          <a:noFill/>
          <a:ln w="9525">
            <a:solidFill>
              <a:schemeClr val="tx1"/>
            </a:solidFill>
            <a:round/>
            <a:headEnd/>
            <a:tailEnd/>
          </a:ln>
          <a:effectLst/>
        </p:spPr>
        <p:txBody>
          <a:bodyPr/>
          <a:lstStyle/>
          <a:p>
            <a:endParaRPr lang="en-US"/>
          </a:p>
        </p:txBody>
      </p:sp>
      <p:sp>
        <p:nvSpPr>
          <p:cNvPr id="366597" name="Line 5"/>
          <p:cNvSpPr>
            <a:spLocks noChangeShapeType="1"/>
          </p:cNvSpPr>
          <p:nvPr/>
        </p:nvSpPr>
        <p:spPr bwMode="auto">
          <a:xfrm>
            <a:off x="7391400" y="2438400"/>
            <a:ext cx="838200" cy="2286000"/>
          </a:xfrm>
          <a:prstGeom prst="line">
            <a:avLst/>
          </a:prstGeom>
          <a:noFill/>
          <a:ln w="9525">
            <a:solidFill>
              <a:schemeClr val="tx1"/>
            </a:solidFill>
            <a:round/>
            <a:headEnd/>
            <a:tailEnd/>
          </a:ln>
          <a:effectLst/>
        </p:spPr>
        <p:txBody>
          <a:bodyPr/>
          <a:lstStyle/>
          <a:p>
            <a:endParaRPr lang="en-US"/>
          </a:p>
        </p:txBody>
      </p:sp>
      <p:sp>
        <p:nvSpPr>
          <p:cNvPr id="366598" name="Line 6"/>
          <p:cNvSpPr>
            <a:spLocks noChangeShapeType="1"/>
          </p:cNvSpPr>
          <p:nvPr/>
        </p:nvSpPr>
        <p:spPr bwMode="auto">
          <a:xfrm>
            <a:off x="1600200" y="2438400"/>
            <a:ext cx="838200" cy="2286000"/>
          </a:xfrm>
          <a:prstGeom prst="line">
            <a:avLst/>
          </a:prstGeom>
          <a:noFill/>
          <a:ln w="9525">
            <a:solidFill>
              <a:schemeClr val="tx1"/>
            </a:solidFill>
            <a:round/>
            <a:headEnd/>
            <a:tailEnd/>
          </a:ln>
          <a:effectLst/>
        </p:spPr>
        <p:txBody>
          <a:bodyPr/>
          <a:lstStyle/>
          <a:p>
            <a:endParaRPr lang="en-US"/>
          </a:p>
        </p:txBody>
      </p:sp>
      <p:sp>
        <p:nvSpPr>
          <p:cNvPr id="366599" name="Line 7"/>
          <p:cNvSpPr>
            <a:spLocks noChangeShapeType="1"/>
          </p:cNvSpPr>
          <p:nvPr/>
        </p:nvSpPr>
        <p:spPr bwMode="auto">
          <a:xfrm flipH="1">
            <a:off x="914400" y="2514600"/>
            <a:ext cx="685800" cy="2209800"/>
          </a:xfrm>
          <a:prstGeom prst="line">
            <a:avLst/>
          </a:prstGeom>
          <a:noFill/>
          <a:ln w="9525">
            <a:solidFill>
              <a:schemeClr val="tx1"/>
            </a:solidFill>
            <a:round/>
            <a:headEnd/>
            <a:tailEnd/>
          </a:ln>
          <a:effectLst/>
        </p:spPr>
        <p:txBody>
          <a:bodyPr/>
          <a:lstStyle/>
          <a:p>
            <a:endParaRPr lang="en-US"/>
          </a:p>
        </p:txBody>
      </p:sp>
      <p:sp>
        <p:nvSpPr>
          <p:cNvPr id="366600" name="Rectangle 8"/>
          <p:cNvSpPr>
            <a:spLocks noGrp="1" noChangeArrowheads="1"/>
          </p:cNvSpPr>
          <p:nvPr>
            <p:ph type="title"/>
          </p:nvPr>
        </p:nvSpPr>
        <p:spPr/>
        <p:txBody>
          <a:bodyPr/>
          <a:lstStyle/>
          <a:p>
            <a:r>
              <a:rPr lang="en-US" sz="4000"/>
              <a:t>Attraction and Repulsion of Electrical Charges</a:t>
            </a:r>
          </a:p>
        </p:txBody>
      </p:sp>
      <p:sp>
        <p:nvSpPr>
          <p:cNvPr id="366601" name="Oval 9"/>
          <p:cNvSpPr>
            <a:spLocks noChangeArrowheads="1"/>
          </p:cNvSpPr>
          <p:nvPr/>
        </p:nvSpPr>
        <p:spPr bwMode="auto">
          <a:xfrm>
            <a:off x="1524000" y="23622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366602" name="Oval 10"/>
          <p:cNvSpPr>
            <a:spLocks noChangeArrowheads="1"/>
          </p:cNvSpPr>
          <p:nvPr/>
        </p:nvSpPr>
        <p:spPr bwMode="auto">
          <a:xfrm>
            <a:off x="609600" y="4419600"/>
            <a:ext cx="609600" cy="609600"/>
          </a:xfrm>
          <a:prstGeom prst="ellipse">
            <a:avLst/>
          </a:prstGeom>
          <a:gradFill rotWithShape="1">
            <a:gsLst>
              <a:gs pos="0">
                <a:srgbClr val="FF7171"/>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366603" name="Oval 11"/>
          <p:cNvSpPr>
            <a:spLocks noChangeArrowheads="1"/>
          </p:cNvSpPr>
          <p:nvPr/>
        </p:nvSpPr>
        <p:spPr bwMode="auto">
          <a:xfrm>
            <a:off x="7924800" y="4419600"/>
            <a:ext cx="609600" cy="609600"/>
          </a:xfrm>
          <a:prstGeom prst="ellipse">
            <a:avLst/>
          </a:prstGeom>
          <a:gradFill rotWithShape="1">
            <a:gsLst>
              <a:gs pos="0">
                <a:srgbClr val="FF7171"/>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366604" name="Oval 12"/>
          <p:cNvSpPr>
            <a:spLocks noChangeArrowheads="1"/>
          </p:cNvSpPr>
          <p:nvPr/>
        </p:nvSpPr>
        <p:spPr bwMode="auto">
          <a:xfrm>
            <a:off x="6400800" y="4419600"/>
            <a:ext cx="609600" cy="609600"/>
          </a:xfrm>
          <a:prstGeom prst="ellipse">
            <a:avLst/>
          </a:prstGeom>
          <a:gradFill rotWithShape="1">
            <a:gsLst>
              <a:gs pos="0">
                <a:srgbClr val="FF7171"/>
              </a:gs>
              <a:gs pos="100000">
                <a:srgbClr val="FF0000"/>
              </a:gs>
            </a:gsLst>
            <a:lin ang="2700000" scaled="1"/>
          </a:gradFill>
          <a:ln w="9525">
            <a:solidFill>
              <a:srgbClr val="FF0000"/>
            </a:solidFill>
            <a:round/>
            <a:headEnd/>
            <a:tailEnd/>
          </a:ln>
          <a:effectLst/>
        </p:spPr>
        <p:txBody>
          <a:bodyPr wrap="none" anchor="ctr"/>
          <a:lstStyle/>
          <a:p>
            <a:pPr algn="ctr"/>
            <a:r>
              <a:rPr lang="en-US" sz="3600"/>
              <a:t>+</a:t>
            </a:r>
          </a:p>
        </p:txBody>
      </p:sp>
      <p:sp>
        <p:nvSpPr>
          <p:cNvPr id="366605" name="Oval 13"/>
          <p:cNvSpPr>
            <a:spLocks noChangeArrowheads="1"/>
          </p:cNvSpPr>
          <p:nvPr/>
        </p:nvSpPr>
        <p:spPr bwMode="auto">
          <a:xfrm>
            <a:off x="2133600" y="4419600"/>
            <a:ext cx="609600" cy="609600"/>
          </a:xfrm>
          <a:prstGeom prst="ellipse">
            <a:avLst/>
          </a:prstGeom>
          <a:gradFill rotWithShape="1">
            <a:gsLst>
              <a:gs pos="0">
                <a:srgbClr val="9D9DDF"/>
              </a:gs>
              <a:gs pos="100000">
                <a:schemeClr val="accent2"/>
              </a:gs>
            </a:gsLst>
            <a:lin ang="2700000" scaled="1"/>
          </a:gradFill>
          <a:ln w="9525">
            <a:solidFill>
              <a:srgbClr val="000080"/>
            </a:solidFill>
            <a:round/>
            <a:headEnd/>
            <a:tailEnd/>
          </a:ln>
          <a:effectLst/>
        </p:spPr>
        <p:txBody>
          <a:bodyPr wrap="none" anchor="ctr"/>
          <a:lstStyle/>
          <a:p>
            <a:pPr algn="ctr"/>
            <a:r>
              <a:rPr lang="en-US" sz="3600"/>
              <a:t>-</a:t>
            </a:r>
          </a:p>
        </p:txBody>
      </p:sp>
      <p:sp>
        <p:nvSpPr>
          <p:cNvPr id="366606" name="Line 14"/>
          <p:cNvSpPr>
            <a:spLocks noChangeShapeType="1"/>
          </p:cNvSpPr>
          <p:nvPr/>
        </p:nvSpPr>
        <p:spPr bwMode="auto">
          <a:xfrm>
            <a:off x="457200" y="5257800"/>
            <a:ext cx="609600" cy="0"/>
          </a:xfrm>
          <a:prstGeom prst="line">
            <a:avLst/>
          </a:prstGeom>
          <a:noFill/>
          <a:ln w="9525">
            <a:solidFill>
              <a:schemeClr val="tx1"/>
            </a:solidFill>
            <a:round/>
            <a:headEnd/>
            <a:tailEnd type="triangle" w="med" len="med"/>
          </a:ln>
          <a:effectLst/>
        </p:spPr>
        <p:txBody>
          <a:bodyPr/>
          <a:lstStyle/>
          <a:p>
            <a:endParaRPr lang="en-US"/>
          </a:p>
        </p:txBody>
      </p:sp>
      <p:sp>
        <p:nvSpPr>
          <p:cNvPr id="366607" name="Line 15"/>
          <p:cNvSpPr>
            <a:spLocks noChangeShapeType="1"/>
          </p:cNvSpPr>
          <p:nvPr/>
        </p:nvSpPr>
        <p:spPr bwMode="auto">
          <a:xfrm flipH="1">
            <a:off x="2209800" y="5257800"/>
            <a:ext cx="609600" cy="0"/>
          </a:xfrm>
          <a:prstGeom prst="line">
            <a:avLst/>
          </a:prstGeom>
          <a:noFill/>
          <a:ln w="9525">
            <a:solidFill>
              <a:schemeClr val="tx1"/>
            </a:solidFill>
            <a:round/>
            <a:headEnd/>
            <a:tailEnd type="triangle" w="med" len="med"/>
          </a:ln>
          <a:effectLst/>
        </p:spPr>
        <p:txBody>
          <a:bodyPr/>
          <a:lstStyle/>
          <a:p>
            <a:endParaRPr lang="en-US"/>
          </a:p>
        </p:txBody>
      </p:sp>
      <p:sp>
        <p:nvSpPr>
          <p:cNvPr id="366608" name="Line 16"/>
          <p:cNvSpPr>
            <a:spLocks noChangeShapeType="1"/>
          </p:cNvSpPr>
          <p:nvPr/>
        </p:nvSpPr>
        <p:spPr bwMode="auto">
          <a:xfrm>
            <a:off x="4495800" y="2438400"/>
            <a:ext cx="838200" cy="2286000"/>
          </a:xfrm>
          <a:prstGeom prst="line">
            <a:avLst/>
          </a:prstGeom>
          <a:noFill/>
          <a:ln w="9525">
            <a:solidFill>
              <a:schemeClr val="tx1"/>
            </a:solidFill>
            <a:round/>
            <a:headEnd/>
            <a:tailEnd/>
          </a:ln>
          <a:effectLst/>
        </p:spPr>
        <p:txBody>
          <a:bodyPr/>
          <a:lstStyle/>
          <a:p>
            <a:endParaRPr lang="en-US"/>
          </a:p>
        </p:txBody>
      </p:sp>
      <p:sp>
        <p:nvSpPr>
          <p:cNvPr id="366609" name="Line 17"/>
          <p:cNvSpPr>
            <a:spLocks noChangeShapeType="1"/>
          </p:cNvSpPr>
          <p:nvPr/>
        </p:nvSpPr>
        <p:spPr bwMode="auto">
          <a:xfrm flipH="1">
            <a:off x="3810000" y="2514600"/>
            <a:ext cx="685800" cy="2209800"/>
          </a:xfrm>
          <a:prstGeom prst="line">
            <a:avLst/>
          </a:prstGeom>
          <a:noFill/>
          <a:ln w="9525">
            <a:solidFill>
              <a:schemeClr val="tx1"/>
            </a:solidFill>
            <a:round/>
            <a:headEnd/>
            <a:tailEnd/>
          </a:ln>
          <a:effectLst/>
        </p:spPr>
        <p:txBody>
          <a:bodyPr/>
          <a:lstStyle/>
          <a:p>
            <a:endParaRPr lang="en-US"/>
          </a:p>
        </p:txBody>
      </p:sp>
      <p:sp>
        <p:nvSpPr>
          <p:cNvPr id="366610" name="Oval 18"/>
          <p:cNvSpPr>
            <a:spLocks noChangeArrowheads="1"/>
          </p:cNvSpPr>
          <p:nvPr/>
        </p:nvSpPr>
        <p:spPr bwMode="auto">
          <a:xfrm>
            <a:off x="4419600" y="23622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366611" name="Oval 19"/>
          <p:cNvSpPr>
            <a:spLocks noChangeArrowheads="1"/>
          </p:cNvSpPr>
          <p:nvPr/>
        </p:nvSpPr>
        <p:spPr bwMode="auto">
          <a:xfrm>
            <a:off x="5029200" y="4419600"/>
            <a:ext cx="609600" cy="609600"/>
          </a:xfrm>
          <a:prstGeom prst="ellipse">
            <a:avLst/>
          </a:prstGeom>
          <a:gradFill rotWithShape="1">
            <a:gsLst>
              <a:gs pos="0">
                <a:srgbClr val="9D9DDF"/>
              </a:gs>
              <a:gs pos="100000">
                <a:schemeClr val="accent2"/>
              </a:gs>
            </a:gsLst>
            <a:lin ang="2700000" scaled="1"/>
          </a:gradFill>
          <a:ln w="9525">
            <a:solidFill>
              <a:srgbClr val="000080"/>
            </a:solidFill>
            <a:round/>
            <a:headEnd/>
            <a:tailEnd/>
          </a:ln>
          <a:effectLst/>
        </p:spPr>
        <p:txBody>
          <a:bodyPr wrap="none" anchor="ctr"/>
          <a:lstStyle/>
          <a:p>
            <a:pPr algn="ctr"/>
            <a:r>
              <a:rPr lang="en-US" sz="3600"/>
              <a:t>-</a:t>
            </a:r>
          </a:p>
        </p:txBody>
      </p:sp>
      <p:sp>
        <p:nvSpPr>
          <p:cNvPr id="366612" name="Line 20"/>
          <p:cNvSpPr>
            <a:spLocks noChangeShapeType="1"/>
          </p:cNvSpPr>
          <p:nvPr/>
        </p:nvSpPr>
        <p:spPr bwMode="auto">
          <a:xfrm>
            <a:off x="33528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366613" name="Line 21"/>
          <p:cNvSpPr>
            <a:spLocks noChangeShapeType="1"/>
          </p:cNvSpPr>
          <p:nvPr/>
        </p:nvSpPr>
        <p:spPr bwMode="auto">
          <a:xfrm flipH="1">
            <a:off x="51054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366614" name="Oval 22"/>
          <p:cNvSpPr>
            <a:spLocks noChangeArrowheads="1"/>
          </p:cNvSpPr>
          <p:nvPr/>
        </p:nvSpPr>
        <p:spPr bwMode="auto">
          <a:xfrm>
            <a:off x="3505200" y="4419600"/>
            <a:ext cx="609600" cy="609600"/>
          </a:xfrm>
          <a:prstGeom prst="ellipse">
            <a:avLst/>
          </a:prstGeom>
          <a:gradFill rotWithShape="1">
            <a:gsLst>
              <a:gs pos="0">
                <a:srgbClr val="9D9DDF"/>
              </a:gs>
              <a:gs pos="100000">
                <a:schemeClr val="accent2"/>
              </a:gs>
            </a:gsLst>
            <a:lin ang="2700000" scaled="1"/>
          </a:gradFill>
          <a:ln w="9525">
            <a:solidFill>
              <a:srgbClr val="000080"/>
            </a:solidFill>
            <a:round/>
            <a:headEnd/>
            <a:tailEnd/>
          </a:ln>
          <a:effectLst/>
        </p:spPr>
        <p:txBody>
          <a:bodyPr wrap="none" anchor="ctr"/>
          <a:lstStyle/>
          <a:p>
            <a:pPr algn="ctr"/>
            <a:r>
              <a:rPr lang="en-US" sz="3600"/>
              <a:t>-</a:t>
            </a:r>
          </a:p>
        </p:txBody>
      </p:sp>
      <p:sp>
        <p:nvSpPr>
          <p:cNvPr id="366615" name="Line 23"/>
          <p:cNvSpPr>
            <a:spLocks noChangeShapeType="1"/>
          </p:cNvSpPr>
          <p:nvPr/>
        </p:nvSpPr>
        <p:spPr bwMode="auto">
          <a:xfrm>
            <a:off x="63246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366616" name="Line 24"/>
          <p:cNvSpPr>
            <a:spLocks noChangeShapeType="1"/>
          </p:cNvSpPr>
          <p:nvPr/>
        </p:nvSpPr>
        <p:spPr bwMode="auto">
          <a:xfrm flipH="1">
            <a:off x="8077200" y="5257800"/>
            <a:ext cx="609600" cy="0"/>
          </a:xfrm>
          <a:prstGeom prst="line">
            <a:avLst/>
          </a:prstGeom>
          <a:noFill/>
          <a:ln w="9525">
            <a:solidFill>
              <a:schemeClr val="tx1"/>
            </a:solidFill>
            <a:round/>
            <a:headEnd type="triangle" w="med" len="med"/>
            <a:tailEnd/>
          </a:ln>
          <a:effectLst/>
        </p:spPr>
        <p:txBody>
          <a:bodyPr/>
          <a:lstStyle/>
          <a:p>
            <a:endParaRPr lang="en-US"/>
          </a:p>
        </p:txBody>
      </p:sp>
      <p:sp>
        <p:nvSpPr>
          <p:cNvPr id="366617" name="Oval 25"/>
          <p:cNvSpPr>
            <a:spLocks noChangeArrowheads="1"/>
          </p:cNvSpPr>
          <p:nvPr/>
        </p:nvSpPr>
        <p:spPr bwMode="auto">
          <a:xfrm>
            <a:off x="7315200" y="2362200"/>
            <a:ext cx="228600" cy="228600"/>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366618" name="Text Box 26"/>
          <p:cNvSpPr txBox="1">
            <a:spLocks noChangeArrowheads="1"/>
          </p:cNvSpPr>
          <p:nvPr/>
        </p:nvSpPr>
        <p:spPr bwMode="auto">
          <a:xfrm>
            <a:off x="228600" y="5667375"/>
            <a:ext cx="2744788" cy="581025"/>
          </a:xfrm>
          <a:prstGeom prst="rect">
            <a:avLst/>
          </a:prstGeom>
          <a:noFill/>
          <a:ln w="9525">
            <a:noFill/>
            <a:miter lim="800000"/>
            <a:headEnd/>
            <a:tailEnd/>
          </a:ln>
          <a:effectLst/>
        </p:spPr>
        <p:txBody>
          <a:bodyPr wrap="none">
            <a:spAutoFit/>
          </a:bodyPr>
          <a:lstStyle/>
          <a:p>
            <a:pPr algn="ctr"/>
            <a:r>
              <a:rPr lang="en-US" sz="1600"/>
              <a:t>Particles with unlike charges</a:t>
            </a:r>
          </a:p>
          <a:p>
            <a:pPr algn="ctr"/>
            <a:r>
              <a:rPr lang="en-US" sz="1600"/>
              <a:t>attract one another.</a:t>
            </a:r>
          </a:p>
        </p:txBody>
      </p:sp>
      <p:sp>
        <p:nvSpPr>
          <p:cNvPr id="366619" name="Text Box 27"/>
          <p:cNvSpPr txBox="1">
            <a:spLocks noChangeArrowheads="1"/>
          </p:cNvSpPr>
          <p:nvPr/>
        </p:nvSpPr>
        <p:spPr bwMode="auto">
          <a:xfrm>
            <a:off x="4452938" y="5667375"/>
            <a:ext cx="2519362" cy="581025"/>
          </a:xfrm>
          <a:prstGeom prst="rect">
            <a:avLst/>
          </a:prstGeom>
          <a:noFill/>
          <a:ln w="9525">
            <a:noFill/>
            <a:miter lim="800000"/>
            <a:headEnd/>
            <a:tailEnd/>
          </a:ln>
          <a:effectLst/>
        </p:spPr>
        <p:txBody>
          <a:bodyPr wrap="none">
            <a:spAutoFit/>
          </a:bodyPr>
          <a:lstStyle/>
          <a:p>
            <a:pPr algn="ctr"/>
            <a:r>
              <a:rPr lang="en-US" sz="1600"/>
              <a:t>Particles with like charges</a:t>
            </a:r>
          </a:p>
          <a:p>
            <a:pPr algn="ctr"/>
            <a:r>
              <a:rPr lang="en-US" sz="1600"/>
              <a:t>repel one another.</a:t>
            </a:r>
          </a:p>
        </p:txBody>
      </p:sp>
      <p:sp>
        <p:nvSpPr>
          <p:cNvPr id="366620" name="Rectangle 28"/>
          <p:cNvSpPr>
            <a:spLocks noChangeArrowheads="1"/>
          </p:cNvSpPr>
          <p:nvPr/>
        </p:nvSpPr>
        <p:spPr bwMode="auto">
          <a:xfrm>
            <a:off x="76200" y="6569075"/>
            <a:ext cx="2890838" cy="214313"/>
          </a:xfrm>
          <a:prstGeom prst="rect">
            <a:avLst/>
          </a:prstGeom>
          <a:noFill/>
          <a:ln w="9525">
            <a:noFill/>
            <a:miter lim="800000"/>
            <a:headEnd/>
            <a:tailEnd/>
          </a:ln>
          <a:effectLst/>
        </p:spPr>
        <p:txBody>
          <a:bodyPr wrap="none">
            <a:spAutoFit/>
          </a:bodyPr>
          <a:lstStyle/>
          <a:p>
            <a:r>
              <a:rPr lang="en-US" sz="800"/>
              <a:t>Ralph A. Burns, </a:t>
            </a:r>
            <a:r>
              <a:rPr lang="en-US" sz="800" u="sng"/>
              <a:t>Fundamentals of Chemistry</a:t>
            </a:r>
            <a:r>
              <a:rPr lang="en-US" sz="800"/>
              <a:t>  1999, page 96</a:t>
            </a:r>
          </a:p>
        </p:txBody>
      </p:sp>
      <p:sp>
        <p:nvSpPr>
          <p:cNvPr id="366621" name="AutoShape 29">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p:txBody>
          <a:bodyPr/>
          <a:lstStyle/>
          <a:p>
            <a:r>
              <a:rPr lang="en-US" i="1"/>
              <a:t>Exception!</a:t>
            </a:r>
          </a:p>
        </p:txBody>
      </p:sp>
      <p:sp>
        <p:nvSpPr>
          <p:cNvPr id="376835" name="Text Box 3"/>
          <p:cNvSpPr txBox="1">
            <a:spLocks noChangeArrowheads="1"/>
          </p:cNvSpPr>
          <p:nvPr/>
        </p:nvSpPr>
        <p:spPr bwMode="auto">
          <a:xfrm>
            <a:off x="746125" y="1560513"/>
            <a:ext cx="7283450" cy="641350"/>
          </a:xfrm>
          <a:prstGeom prst="rect">
            <a:avLst/>
          </a:prstGeom>
          <a:noFill/>
          <a:ln w="9525">
            <a:noFill/>
            <a:miter lim="800000"/>
            <a:headEnd/>
            <a:tailEnd/>
          </a:ln>
          <a:effectLst/>
        </p:spPr>
        <p:txBody>
          <a:bodyPr wrap="none">
            <a:spAutoFit/>
          </a:bodyPr>
          <a:lstStyle/>
          <a:p>
            <a:r>
              <a:rPr lang="en-US"/>
              <a:t>Two exceptions to the simple </a:t>
            </a:r>
            <a:r>
              <a:rPr lang="en-US" i="1"/>
              <a:t>–ide</a:t>
            </a:r>
            <a:r>
              <a:rPr lang="en-US"/>
              <a:t> ending are the diatomic oxide ions, </a:t>
            </a:r>
          </a:p>
          <a:p>
            <a:r>
              <a:rPr lang="en-US"/>
              <a:t>O</a:t>
            </a:r>
            <a:r>
              <a:rPr lang="en-US" baseline="-25000"/>
              <a:t>2</a:t>
            </a:r>
            <a:r>
              <a:rPr lang="en-US" baseline="30000"/>
              <a:t>2-</a:t>
            </a:r>
            <a:r>
              <a:rPr lang="en-US"/>
              <a:t> and O</a:t>
            </a:r>
            <a:r>
              <a:rPr lang="en-US" baseline="-25000"/>
              <a:t>2</a:t>
            </a:r>
            <a:r>
              <a:rPr lang="en-US" baseline="30000"/>
              <a:t>1-</a:t>
            </a:r>
            <a:r>
              <a:rPr lang="en-US"/>
              <a:t>.</a:t>
            </a:r>
          </a:p>
        </p:txBody>
      </p:sp>
      <p:sp>
        <p:nvSpPr>
          <p:cNvPr id="376836" name="Text Box 4"/>
          <p:cNvSpPr txBox="1">
            <a:spLocks noChangeArrowheads="1"/>
          </p:cNvSpPr>
          <p:nvPr/>
        </p:nvSpPr>
        <p:spPr bwMode="auto">
          <a:xfrm>
            <a:off x="1806575" y="2322513"/>
            <a:ext cx="2714625" cy="915987"/>
          </a:xfrm>
          <a:prstGeom prst="rect">
            <a:avLst/>
          </a:prstGeom>
          <a:noFill/>
          <a:ln w="9525">
            <a:noFill/>
            <a:miter lim="800000"/>
            <a:headEnd/>
            <a:tailEnd/>
          </a:ln>
          <a:effectLst/>
        </p:spPr>
        <p:txBody>
          <a:bodyPr wrap="none">
            <a:spAutoFit/>
          </a:bodyPr>
          <a:lstStyle/>
          <a:p>
            <a:r>
              <a:rPr lang="en-US"/>
              <a:t> O</a:t>
            </a:r>
            <a:r>
              <a:rPr lang="en-US" baseline="-25000"/>
              <a:t>2</a:t>
            </a:r>
            <a:r>
              <a:rPr lang="en-US" baseline="30000"/>
              <a:t>2-</a:t>
            </a:r>
            <a:r>
              <a:rPr lang="en-US"/>
              <a:t> is called peroxide </a:t>
            </a:r>
          </a:p>
          <a:p>
            <a:endParaRPr lang="en-US"/>
          </a:p>
          <a:p>
            <a:r>
              <a:rPr lang="en-US"/>
              <a:t>O</a:t>
            </a:r>
            <a:r>
              <a:rPr lang="en-US" baseline="-25000"/>
              <a:t>2</a:t>
            </a:r>
            <a:r>
              <a:rPr lang="en-US" baseline="30000"/>
              <a:t>1-</a:t>
            </a:r>
            <a:r>
              <a:rPr lang="en-US"/>
              <a:t> is called superoxide.</a:t>
            </a:r>
          </a:p>
        </p:txBody>
      </p:sp>
      <p:sp>
        <p:nvSpPr>
          <p:cNvPr id="376837" name="Text Box 5"/>
          <p:cNvSpPr txBox="1">
            <a:spLocks noChangeArrowheads="1"/>
          </p:cNvSpPr>
          <p:nvPr/>
        </p:nvSpPr>
        <p:spPr bwMode="auto">
          <a:xfrm>
            <a:off x="4565650" y="2514600"/>
            <a:ext cx="2292350" cy="366713"/>
          </a:xfrm>
          <a:prstGeom prst="rect">
            <a:avLst/>
          </a:prstGeom>
          <a:noFill/>
          <a:ln w="9525">
            <a:noFill/>
            <a:miter lim="800000"/>
            <a:headEnd/>
            <a:tailEnd/>
          </a:ln>
          <a:effectLst/>
        </p:spPr>
        <p:txBody>
          <a:bodyPr wrap="none">
            <a:spAutoFit/>
          </a:bodyPr>
          <a:lstStyle/>
          <a:p>
            <a:r>
              <a:rPr lang="en-US" i="1"/>
              <a:t>Note the differences.</a:t>
            </a:r>
          </a:p>
        </p:txBody>
      </p:sp>
      <p:sp>
        <p:nvSpPr>
          <p:cNvPr id="376838" name="Text Box 6"/>
          <p:cNvSpPr txBox="1">
            <a:spLocks noChangeArrowheads="1"/>
          </p:cNvSpPr>
          <p:nvPr/>
        </p:nvSpPr>
        <p:spPr bwMode="auto">
          <a:xfrm>
            <a:off x="1050925" y="3541713"/>
            <a:ext cx="4260850" cy="641350"/>
          </a:xfrm>
          <a:prstGeom prst="rect">
            <a:avLst/>
          </a:prstGeom>
          <a:noFill/>
          <a:ln w="9525">
            <a:noFill/>
            <a:miter lim="800000"/>
            <a:headEnd/>
            <a:tailEnd/>
          </a:ln>
          <a:effectLst/>
        </p:spPr>
        <p:txBody>
          <a:bodyPr wrap="none">
            <a:spAutoFit/>
          </a:bodyPr>
          <a:lstStyle/>
          <a:p>
            <a:r>
              <a:rPr lang="en-US"/>
              <a:t>barium oxide    		 __________</a:t>
            </a:r>
          </a:p>
          <a:p>
            <a:r>
              <a:rPr lang="en-US"/>
              <a:t>barium peroxide 		 __________</a:t>
            </a:r>
          </a:p>
        </p:txBody>
      </p:sp>
      <p:sp>
        <p:nvSpPr>
          <p:cNvPr id="376839" name="Text Box 7"/>
          <p:cNvSpPr txBox="1">
            <a:spLocks noChangeArrowheads="1"/>
          </p:cNvSpPr>
          <p:nvPr/>
        </p:nvSpPr>
        <p:spPr bwMode="auto">
          <a:xfrm>
            <a:off x="1073150" y="4311650"/>
            <a:ext cx="4260850" cy="641350"/>
          </a:xfrm>
          <a:prstGeom prst="rect">
            <a:avLst/>
          </a:prstGeom>
          <a:noFill/>
          <a:ln w="9525">
            <a:noFill/>
            <a:miter lim="800000"/>
            <a:headEnd/>
            <a:tailEnd/>
          </a:ln>
          <a:effectLst/>
        </p:spPr>
        <p:txBody>
          <a:bodyPr wrap="none">
            <a:spAutoFit/>
          </a:bodyPr>
          <a:lstStyle/>
          <a:p>
            <a:r>
              <a:rPr lang="en-US"/>
              <a:t>sodium oxide    		 __________</a:t>
            </a:r>
          </a:p>
          <a:p>
            <a:r>
              <a:rPr lang="en-US"/>
              <a:t>sodium peroxide 		 __________</a:t>
            </a:r>
          </a:p>
        </p:txBody>
      </p:sp>
      <p:sp>
        <p:nvSpPr>
          <p:cNvPr id="376840" name="Text Box 8"/>
          <p:cNvSpPr txBox="1">
            <a:spLocks noChangeArrowheads="1"/>
          </p:cNvSpPr>
          <p:nvPr/>
        </p:nvSpPr>
        <p:spPr bwMode="auto">
          <a:xfrm>
            <a:off x="1066800" y="5149850"/>
            <a:ext cx="4260850" cy="641350"/>
          </a:xfrm>
          <a:prstGeom prst="rect">
            <a:avLst/>
          </a:prstGeom>
          <a:noFill/>
          <a:ln w="9525">
            <a:noFill/>
            <a:miter lim="800000"/>
            <a:headEnd/>
            <a:tailEnd/>
          </a:ln>
          <a:effectLst/>
        </p:spPr>
        <p:txBody>
          <a:bodyPr wrap="none">
            <a:spAutoFit/>
          </a:bodyPr>
          <a:lstStyle/>
          <a:p>
            <a:r>
              <a:rPr lang="en-US"/>
              <a:t>potassium oxide    	 __________</a:t>
            </a:r>
          </a:p>
          <a:p>
            <a:r>
              <a:rPr lang="en-US"/>
              <a:t>potassium superoxide 	 __________</a:t>
            </a:r>
          </a:p>
        </p:txBody>
      </p:sp>
      <p:sp>
        <p:nvSpPr>
          <p:cNvPr id="376841" name="Text Box 9"/>
          <p:cNvSpPr txBox="1">
            <a:spLocks noChangeArrowheads="1"/>
          </p:cNvSpPr>
          <p:nvPr/>
        </p:nvSpPr>
        <p:spPr bwMode="auto">
          <a:xfrm>
            <a:off x="4191000" y="3505200"/>
            <a:ext cx="725488" cy="641350"/>
          </a:xfrm>
          <a:prstGeom prst="rect">
            <a:avLst/>
          </a:prstGeom>
          <a:noFill/>
          <a:ln w="9525">
            <a:noFill/>
            <a:miter lim="800000"/>
            <a:headEnd/>
            <a:tailEnd/>
          </a:ln>
          <a:effectLst/>
        </p:spPr>
        <p:txBody>
          <a:bodyPr wrap="none">
            <a:spAutoFit/>
          </a:bodyPr>
          <a:lstStyle/>
          <a:p>
            <a:r>
              <a:rPr lang="en-US">
                <a:solidFill>
                  <a:schemeClr val="accent2"/>
                </a:solidFill>
              </a:rPr>
              <a:t>BaO</a:t>
            </a:r>
          </a:p>
          <a:p>
            <a:r>
              <a:rPr lang="en-US">
                <a:solidFill>
                  <a:schemeClr val="accent2"/>
                </a:solidFill>
              </a:rPr>
              <a:t>BaO</a:t>
            </a:r>
            <a:r>
              <a:rPr lang="en-US" baseline="-25000">
                <a:solidFill>
                  <a:schemeClr val="accent2"/>
                </a:solidFill>
              </a:rPr>
              <a:t>2</a:t>
            </a:r>
          </a:p>
        </p:txBody>
      </p:sp>
      <p:sp>
        <p:nvSpPr>
          <p:cNvPr id="376842" name="Text Box 10"/>
          <p:cNvSpPr txBox="1">
            <a:spLocks noChangeArrowheads="1"/>
          </p:cNvSpPr>
          <p:nvPr/>
        </p:nvSpPr>
        <p:spPr bwMode="auto">
          <a:xfrm>
            <a:off x="4191000" y="4267200"/>
            <a:ext cx="822325" cy="641350"/>
          </a:xfrm>
          <a:prstGeom prst="rect">
            <a:avLst/>
          </a:prstGeom>
          <a:noFill/>
          <a:ln w="9525">
            <a:noFill/>
            <a:miter lim="800000"/>
            <a:headEnd/>
            <a:tailEnd/>
          </a:ln>
          <a:effectLst/>
        </p:spPr>
        <p:txBody>
          <a:bodyPr wrap="none">
            <a:spAutoFit/>
          </a:bodyPr>
          <a:lstStyle/>
          <a:p>
            <a:r>
              <a:rPr lang="en-US">
                <a:solidFill>
                  <a:schemeClr val="accent2"/>
                </a:solidFill>
              </a:rPr>
              <a:t>Na</a:t>
            </a:r>
            <a:r>
              <a:rPr lang="en-US" baseline="-25000">
                <a:solidFill>
                  <a:schemeClr val="accent2"/>
                </a:solidFill>
              </a:rPr>
              <a:t>2</a:t>
            </a:r>
            <a:r>
              <a:rPr lang="en-US">
                <a:solidFill>
                  <a:schemeClr val="accent2"/>
                </a:solidFill>
              </a:rPr>
              <a:t>O</a:t>
            </a:r>
          </a:p>
          <a:p>
            <a:r>
              <a:rPr lang="en-US">
                <a:solidFill>
                  <a:schemeClr val="accent2"/>
                </a:solidFill>
              </a:rPr>
              <a:t>Na</a:t>
            </a:r>
            <a:r>
              <a:rPr lang="en-US" baseline="-25000">
                <a:solidFill>
                  <a:schemeClr val="accent2"/>
                </a:solidFill>
              </a:rPr>
              <a:t>2</a:t>
            </a:r>
            <a:r>
              <a:rPr lang="en-US">
                <a:solidFill>
                  <a:schemeClr val="accent2"/>
                </a:solidFill>
              </a:rPr>
              <a:t>O</a:t>
            </a:r>
            <a:r>
              <a:rPr lang="en-US" baseline="-25000">
                <a:solidFill>
                  <a:schemeClr val="accent2"/>
                </a:solidFill>
              </a:rPr>
              <a:t>2</a:t>
            </a:r>
          </a:p>
        </p:txBody>
      </p:sp>
      <p:sp>
        <p:nvSpPr>
          <p:cNvPr id="376843" name="Text Box 11"/>
          <p:cNvSpPr txBox="1">
            <a:spLocks noChangeArrowheads="1"/>
          </p:cNvSpPr>
          <p:nvPr/>
        </p:nvSpPr>
        <p:spPr bwMode="auto">
          <a:xfrm>
            <a:off x="5410200" y="4586288"/>
            <a:ext cx="3486150" cy="366712"/>
          </a:xfrm>
          <a:prstGeom prst="rect">
            <a:avLst/>
          </a:prstGeom>
          <a:noFill/>
          <a:ln w="9525">
            <a:noFill/>
            <a:miter lim="800000"/>
            <a:headEnd/>
            <a:tailEnd/>
          </a:ln>
          <a:effectLst/>
        </p:spPr>
        <p:txBody>
          <a:bodyPr wrap="none">
            <a:spAutoFit/>
          </a:bodyPr>
          <a:lstStyle/>
          <a:p>
            <a:r>
              <a:rPr lang="en-US" b="1">
                <a:solidFill>
                  <a:srgbClr val="FF1D1D"/>
                </a:solidFill>
              </a:rPr>
              <a:t>Do Not Reduce</a:t>
            </a:r>
            <a:r>
              <a:rPr lang="en-US"/>
              <a:t> </a:t>
            </a:r>
            <a:r>
              <a:rPr lang="en-US">
                <a:solidFill>
                  <a:srgbClr val="FF1D1D"/>
                </a:solidFill>
              </a:rPr>
              <a:t>to lowest terms!</a:t>
            </a:r>
          </a:p>
        </p:txBody>
      </p:sp>
      <p:sp>
        <p:nvSpPr>
          <p:cNvPr id="376844" name="Text Box 12"/>
          <p:cNvSpPr txBox="1">
            <a:spLocks noChangeArrowheads="1"/>
          </p:cNvSpPr>
          <p:nvPr/>
        </p:nvSpPr>
        <p:spPr bwMode="auto">
          <a:xfrm>
            <a:off x="4267200" y="5105400"/>
            <a:ext cx="598488" cy="641350"/>
          </a:xfrm>
          <a:prstGeom prst="rect">
            <a:avLst/>
          </a:prstGeom>
          <a:noFill/>
          <a:ln w="9525">
            <a:noFill/>
            <a:miter lim="800000"/>
            <a:headEnd/>
            <a:tailEnd/>
          </a:ln>
          <a:effectLst/>
        </p:spPr>
        <p:txBody>
          <a:bodyPr wrap="none">
            <a:spAutoFit/>
          </a:bodyPr>
          <a:lstStyle/>
          <a:p>
            <a:r>
              <a:rPr lang="en-US">
                <a:solidFill>
                  <a:schemeClr val="accent2"/>
                </a:solidFill>
              </a:rPr>
              <a:t>K</a:t>
            </a:r>
            <a:r>
              <a:rPr lang="en-US" baseline="-25000">
                <a:solidFill>
                  <a:schemeClr val="accent2"/>
                </a:solidFill>
              </a:rPr>
              <a:t>2</a:t>
            </a:r>
            <a:r>
              <a:rPr lang="en-US">
                <a:solidFill>
                  <a:schemeClr val="accent2"/>
                </a:solidFill>
              </a:rPr>
              <a:t>O</a:t>
            </a:r>
          </a:p>
          <a:p>
            <a:r>
              <a:rPr lang="en-US">
                <a:solidFill>
                  <a:schemeClr val="accent2"/>
                </a:solidFill>
              </a:rPr>
              <a:t>KO</a:t>
            </a:r>
            <a:r>
              <a:rPr lang="en-US" baseline="-25000">
                <a:solidFill>
                  <a:schemeClr val="accent2"/>
                </a:solidFill>
              </a:rPr>
              <a:t>2</a:t>
            </a:r>
          </a:p>
        </p:txBody>
      </p:sp>
      <p:sp>
        <p:nvSpPr>
          <p:cNvPr id="376845" name="Rectangle 13"/>
          <p:cNvSpPr>
            <a:spLocks noChangeArrowheads="1"/>
          </p:cNvSpPr>
          <p:nvPr/>
        </p:nvSpPr>
        <p:spPr bwMode="auto">
          <a:xfrm>
            <a:off x="914400" y="3429000"/>
            <a:ext cx="4495800" cy="2514600"/>
          </a:xfrm>
          <a:prstGeom prst="rect">
            <a:avLst/>
          </a:prstGeom>
          <a:noFill/>
          <a:ln w="9525">
            <a:solidFill>
              <a:schemeClr val="tx1"/>
            </a:solidFill>
            <a:miter lim="800000"/>
            <a:headEnd/>
            <a:tailEnd/>
          </a:ln>
          <a:effectLst/>
        </p:spPr>
        <p:txBody>
          <a:bodyPr wrap="none" anchor="ctr"/>
          <a:lstStyle/>
          <a:p>
            <a:endParaRPr lang="en-US"/>
          </a:p>
        </p:txBody>
      </p:sp>
      <p:sp>
        <p:nvSpPr>
          <p:cNvPr id="376846" name="Text Box 14"/>
          <p:cNvSpPr txBox="1">
            <a:spLocks noChangeArrowheads="1"/>
          </p:cNvSpPr>
          <p:nvPr/>
        </p:nvSpPr>
        <p:spPr bwMode="auto">
          <a:xfrm>
            <a:off x="5486400" y="3671888"/>
            <a:ext cx="636588" cy="366712"/>
          </a:xfrm>
          <a:prstGeom prst="rect">
            <a:avLst/>
          </a:prstGeom>
          <a:noFill/>
          <a:ln w="9525">
            <a:noFill/>
            <a:miter lim="800000"/>
            <a:headEnd/>
            <a:tailEnd/>
          </a:ln>
          <a:effectLst/>
        </p:spPr>
        <p:txBody>
          <a:bodyPr wrap="none">
            <a:spAutoFit/>
          </a:bodyPr>
          <a:lstStyle/>
          <a:p>
            <a:r>
              <a:rPr lang="en-US"/>
              <a:t>Ba</a:t>
            </a:r>
            <a:r>
              <a:rPr lang="en-US" baseline="30000"/>
              <a:t>2+</a:t>
            </a:r>
            <a:endParaRPr lang="en-US"/>
          </a:p>
        </p:txBody>
      </p:sp>
      <p:sp>
        <p:nvSpPr>
          <p:cNvPr id="376847" name="Text Box 15"/>
          <p:cNvSpPr txBox="1">
            <a:spLocks noChangeArrowheads="1"/>
          </p:cNvSpPr>
          <p:nvPr/>
        </p:nvSpPr>
        <p:spPr bwMode="auto">
          <a:xfrm>
            <a:off x="5486400" y="4357688"/>
            <a:ext cx="649288" cy="366712"/>
          </a:xfrm>
          <a:prstGeom prst="rect">
            <a:avLst/>
          </a:prstGeom>
          <a:noFill/>
          <a:ln w="9525">
            <a:noFill/>
            <a:miter lim="800000"/>
            <a:headEnd/>
            <a:tailEnd/>
          </a:ln>
          <a:effectLst/>
        </p:spPr>
        <p:txBody>
          <a:bodyPr wrap="none">
            <a:spAutoFit/>
          </a:bodyPr>
          <a:lstStyle/>
          <a:p>
            <a:r>
              <a:rPr lang="en-US"/>
              <a:t>Na</a:t>
            </a:r>
            <a:r>
              <a:rPr lang="en-US" baseline="30000"/>
              <a:t>1+</a:t>
            </a:r>
            <a:endParaRPr lang="en-US"/>
          </a:p>
        </p:txBody>
      </p:sp>
      <p:sp>
        <p:nvSpPr>
          <p:cNvPr id="376848" name="Text Box 16"/>
          <p:cNvSpPr txBox="1">
            <a:spLocks noChangeArrowheads="1"/>
          </p:cNvSpPr>
          <p:nvPr/>
        </p:nvSpPr>
        <p:spPr bwMode="auto">
          <a:xfrm>
            <a:off x="5486400" y="5272088"/>
            <a:ext cx="509588" cy="366712"/>
          </a:xfrm>
          <a:prstGeom prst="rect">
            <a:avLst/>
          </a:prstGeom>
          <a:noFill/>
          <a:ln w="9525">
            <a:noFill/>
            <a:miter lim="800000"/>
            <a:headEnd/>
            <a:tailEnd/>
          </a:ln>
          <a:effectLst/>
        </p:spPr>
        <p:txBody>
          <a:bodyPr wrap="none">
            <a:spAutoFit/>
          </a:bodyPr>
          <a:lstStyle/>
          <a:p>
            <a:r>
              <a:rPr lang="en-US"/>
              <a:t>K</a:t>
            </a:r>
            <a:r>
              <a:rPr lang="en-US" baseline="30000"/>
              <a:t>1+</a:t>
            </a:r>
            <a:endParaRPr lang="en-US"/>
          </a:p>
        </p:txBody>
      </p:sp>
      <p:sp>
        <p:nvSpPr>
          <p:cNvPr id="376849" name="AutoShape 17">
            <a:hlinkClick r:id="rId2"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6836"/>
                                        </p:tgtEl>
                                        <p:attrNameLst>
                                          <p:attrName>style.visibility</p:attrName>
                                        </p:attrNameLst>
                                      </p:cBhvr>
                                      <p:to>
                                        <p:strVal val="visible"/>
                                      </p:to>
                                    </p:set>
                                    <p:animEffect transition="in" filter="fade">
                                      <p:cBhvr>
                                        <p:cTn id="7" dur="1000"/>
                                        <p:tgtEl>
                                          <p:spTgt spid="376836"/>
                                        </p:tgtEl>
                                      </p:cBhvr>
                                    </p:animEffect>
                                    <p:anim calcmode="lin" valueType="num">
                                      <p:cBhvr>
                                        <p:cTn id="8" dur="1000" fill="hold"/>
                                        <p:tgtEl>
                                          <p:spTgt spid="376836"/>
                                        </p:tgtEl>
                                        <p:attrNameLst>
                                          <p:attrName>ppt_x</p:attrName>
                                        </p:attrNameLst>
                                      </p:cBhvr>
                                      <p:tavLst>
                                        <p:tav tm="0">
                                          <p:val>
                                            <p:strVal val="#ppt_x"/>
                                          </p:val>
                                        </p:tav>
                                        <p:tav tm="100000">
                                          <p:val>
                                            <p:strVal val="#ppt_x"/>
                                          </p:val>
                                        </p:tav>
                                      </p:tavLst>
                                    </p:anim>
                                    <p:anim calcmode="lin" valueType="num">
                                      <p:cBhvr>
                                        <p:cTn id="9" dur="1000" fill="hold"/>
                                        <p:tgtEl>
                                          <p:spTgt spid="37683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0" presetClass="entr" presetSubtype="0" fill="hold" grpId="0" nodeType="clickEffect">
                                  <p:stCondLst>
                                    <p:cond delay="0"/>
                                  </p:stCondLst>
                                  <p:childTnLst>
                                    <p:set>
                                      <p:cBhvr>
                                        <p:cTn id="13" dur="1" fill="hold">
                                          <p:stCondLst>
                                            <p:cond delay="0"/>
                                          </p:stCondLst>
                                        </p:cTn>
                                        <p:tgtEl>
                                          <p:spTgt spid="376837"/>
                                        </p:tgtEl>
                                        <p:attrNameLst>
                                          <p:attrName>style.visibility</p:attrName>
                                        </p:attrNameLst>
                                      </p:cBhvr>
                                      <p:to>
                                        <p:strVal val="visible"/>
                                      </p:to>
                                    </p:set>
                                    <p:animEffect transition="in" filter="fade">
                                      <p:cBhvr>
                                        <p:cTn id="14" dur="800" decel="100000"/>
                                        <p:tgtEl>
                                          <p:spTgt spid="376837"/>
                                        </p:tgtEl>
                                      </p:cBhvr>
                                    </p:animEffect>
                                    <p:anim calcmode="lin" valueType="num">
                                      <p:cBhvr>
                                        <p:cTn id="15" dur="800" decel="100000" fill="hold"/>
                                        <p:tgtEl>
                                          <p:spTgt spid="376837"/>
                                        </p:tgtEl>
                                        <p:attrNameLst>
                                          <p:attrName>style.rotation</p:attrName>
                                        </p:attrNameLst>
                                      </p:cBhvr>
                                      <p:tavLst>
                                        <p:tav tm="0">
                                          <p:val>
                                            <p:fltVal val="-90"/>
                                          </p:val>
                                        </p:tav>
                                        <p:tav tm="100000">
                                          <p:val>
                                            <p:fltVal val="0"/>
                                          </p:val>
                                        </p:tav>
                                      </p:tavLst>
                                    </p:anim>
                                    <p:anim calcmode="lin" valueType="num">
                                      <p:cBhvr>
                                        <p:cTn id="16" dur="800" decel="100000" fill="hold"/>
                                        <p:tgtEl>
                                          <p:spTgt spid="376837"/>
                                        </p:tgtEl>
                                        <p:attrNameLst>
                                          <p:attrName>ppt_x</p:attrName>
                                        </p:attrNameLst>
                                      </p:cBhvr>
                                      <p:tavLst>
                                        <p:tav tm="0">
                                          <p:val>
                                            <p:strVal val="#ppt_x+0.4"/>
                                          </p:val>
                                        </p:tav>
                                        <p:tav tm="100000">
                                          <p:val>
                                            <p:strVal val="#ppt_x-0.05"/>
                                          </p:val>
                                        </p:tav>
                                      </p:tavLst>
                                    </p:anim>
                                    <p:anim calcmode="lin" valueType="num">
                                      <p:cBhvr>
                                        <p:cTn id="17" dur="800" decel="100000" fill="hold"/>
                                        <p:tgtEl>
                                          <p:spTgt spid="376837"/>
                                        </p:tgtEl>
                                        <p:attrNameLst>
                                          <p:attrName>ppt_y</p:attrName>
                                        </p:attrNameLst>
                                      </p:cBhvr>
                                      <p:tavLst>
                                        <p:tav tm="0">
                                          <p:val>
                                            <p:strVal val="#ppt_y-0.4"/>
                                          </p:val>
                                        </p:tav>
                                        <p:tav tm="100000">
                                          <p:val>
                                            <p:strVal val="#ppt_y+0.1"/>
                                          </p:val>
                                        </p:tav>
                                      </p:tavLst>
                                    </p:anim>
                                    <p:anim calcmode="lin" valueType="num">
                                      <p:cBhvr>
                                        <p:cTn id="18" dur="200" accel="100000" fill="hold">
                                          <p:stCondLst>
                                            <p:cond delay="800"/>
                                          </p:stCondLst>
                                        </p:cTn>
                                        <p:tgtEl>
                                          <p:spTgt spid="376837"/>
                                        </p:tgtEl>
                                        <p:attrNameLst>
                                          <p:attrName>ppt_x</p:attrName>
                                        </p:attrNameLst>
                                      </p:cBhvr>
                                      <p:tavLst>
                                        <p:tav tm="0">
                                          <p:val>
                                            <p:strVal val="#ppt_x-0.05"/>
                                          </p:val>
                                        </p:tav>
                                        <p:tav tm="100000">
                                          <p:val>
                                            <p:strVal val="#ppt_x"/>
                                          </p:val>
                                        </p:tav>
                                      </p:tavLst>
                                    </p:anim>
                                    <p:anim calcmode="lin" valueType="num">
                                      <p:cBhvr>
                                        <p:cTn id="19" dur="200" accel="100000" fill="hold">
                                          <p:stCondLst>
                                            <p:cond delay="800"/>
                                          </p:stCondLst>
                                        </p:cTn>
                                        <p:tgtEl>
                                          <p:spTgt spid="376837"/>
                                        </p:tgtEl>
                                        <p:attrNameLst>
                                          <p:attrName>ppt_y</p:attrName>
                                        </p:attrNameLst>
                                      </p:cBhvr>
                                      <p:tavLst>
                                        <p:tav tm="0">
                                          <p:val>
                                            <p:strVal val="#ppt_y+0.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76838"/>
                                        </p:tgtEl>
                                        <p:attrNameLst>
                                          <p:attrName>style.visibility</p:attrName>
                                        </p:attrNameLst>
                                      </p:cBhvr>
                                      <p:to>
                                        <p:strVal val="visible"/>
                                      </p:to>
                                    </p:set>
                                    <p:animEffect transition="in" filter="dissolve">
                                      <p:cBhvr>
                                        <p:cTn id="24" dur="500"/>
                                        <p:tgtEl>
                                          <p:spTgt spid="376838"/>
                                        </p:tgtEl>
                                      </p:cBhvr>
                                    </p:animEffect>
                                  </p:childTnLst>
                                </p:cTn>
                              </p:par>
                            </p:childTnLst>
                          </p:cTn>
                        </p:par>
                      </p:childTnLst>
                    </p:cTn>
                  </p:par>
                  <p:par>
                    <p:cTn id="25" fill="hold">
                      <p:stCondLst>
                        <p:cond delay="indefinite"/>
                      </p:stCondLst>
                      <p:childTnLst>
                        <p:par>
                          <p:cTn id="26" fill="hold">
                            <p:stCondLst>
                              <p:cond delay="0"/>
                            </p:stCondLst>
                            <p:childTnLst>
                              <p:par>
                                <p:cTn id="27" presetID="30" presetClass="entr" presetSubtype="0" fill="hold" grpId="0" nodeType="clickEffect">
                                  <p:stCondLst>
                                    <p:cond delay="0"/>
                                  </p:stCondLst>
                                  <p:childTnLst>
                                    <p:set>
                                      <p:cBhvr>
                                        <p:cTn id="28" dur="1" fill="hold">
                                          <p:stCondLst>
                                            <p:cond delay="0"/>
                                          </p:stCondLst>
                                        </p:cTn>
                                        <p:tgtEl>
                                          <p:spTgt spid="376846"/>
                                        </p:tgtEl>
                                        <p:attrNameLst>
                                          <p:attrName>style.visibility</p:attrName>
                                        </p:attrNameLst>
                                      </p:cBhvr>
                                      <p:to>
                                        <p:strVal val="visible"/>
                                      </p:to>
                                    </p:set>
                                    <p:animEffect transition="in" filter="fade">
                                      <p:cBhvr>
                                        <p:cTn id="29" dur="800" decel="100000"/>
                                        <p:tgtEl>
                                          <p:spTgt spid="376846"/>
                                        </p:tgtEl>
                                      </p:cBhvr>
                                    </p:animEffect>
                                    <p:anim calcmode="lin" valueType="num">
                                      <p:cBhvr>
                                        <p:cTn id="30" dur="800" decel="100000" fill="hold"/>
                                        <p:tgtEl>
                                          <p:spTgt spid="376846"/>
                                        </p:tgtEl>
                                        <p:attrNameLst>
                                          <p:attrName>style.rotation</p:attrName>
                                        </p:attrNameLst>
                                      </p:cBhvr>
                                      <p:tavLst>
                                        <p:tav tm="0">
                                          <p:val>
                                            <p:fltVal val="-90"/>
                                          </p:val>
                                        </p:tav>
                                        <p:tav tm="100000">
                                          <p:val>
                                            <p:fltVal val="0"/>
                                          </p:val>
                                        </p:tav>
                                      </p:tavLst>
                                    </p:anim>
                                    <p:anim calcmode="lin" valueType="num">
                                      <p:cBhvr>
                                        <p:cTn id="31" dur="800" decel="100000" fill="hold"/>
                                        <p:tgtEl>
                                          <p:spTgt spid="376846"/>
                                        </p:tgtEl>
                                        <p:attrNameLst>
                                          <p:attrName>ppt_x</p:attrName>
                                        </p:attrNameLst>
                                      </p:cBhvr>
                                      <p:tavLst>
                                        <p:tav tm="0">
                                          <p:val>
                                            <p:strVal val="#ppt_x+0.4"/>
                                          </p:val>
                                        </p:tav>
                                        <p:tav tm="100000">
                                          <p:val>
                                            <p:strVal val="#ppt_x-0.05"/>
                                          </p:val>
                                        </p:tav>
                                      </p:tavLst>
                                    </p:anim>
                                    <p:anim calcmode="lin" valueType="num">
                                      <p:cBhvr>
                                        <p:cTn id="32" dur="800" decel="100000" fill="hold"/>
                                        <p:tgtEl>
                                          <p:spTgt spid="376846"/>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376846"/>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376846"/>
                                        </p:tgtEl>
                                        <p:attrNameLst>
                                          <p:attrName>ppt_y</p:attrName>
                                        </p:attrNameLst>
                                      </p:cBhvr>
                                      <p:tavLst>
                                        <p:tav tm="0">
                                          <p:val>
                                            <p:strVal val="#ppt_y+0.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376841"/>
                                        </p:tgtEl>
                                        <p:attrNameLst>
                                          <p:attrName>style.visibility</p:attrName>
                                        </p:attrNameLst>
                                      </p:cBhvr>
                                      <p:to>
                                        <p:strVal val="visible"/>
                                      </p:to>
                                    </p:set>
                                    <p:anim from="(-#ppt_w/2)" to="(#ppt_x)" calcmode="lin" valueType="num">
                                      <p:cBhvr>
                                        <p:cTn id="39" dur="600" fill="hold">
                                          <p:stCondLst>
                                            <p:cond delay="0"/>
                                          </p:stCondLst>
                                        </p:cTn>
                                        <p:tgtEl>
                                          <p:spTgt spid="376841"/>
                                        </p:tgtEl>
                                        <p:attrNameLst>
                                          <p:attrName>ppt_x</p:attrName>
                                        </p:attrNameLst>
                                      </p:cBhvr>
                                    </p:anim>
                                    <p:anim from="0" to="-1.0" calcmode="lin" valueType="num">
                                      <p:cBhvr>
                                        <p:cTn id="40" dur="200" decel="50000" autoRev="1" fill="hold">
                                          <p:stCondLst>
                                            <p:cond delay="600"/>
                                          </p:stCondLst>
                                        </p:cTn>
                                        <p:tgtEl>
                                          <p:spTgt spid="376841"/>
                                        </p:tgtEl>
                                        <p:attrNameLst>
                                          <p:attrName>xshear</p:attrName>
                                        </p:attrNameLst>
                                      </p:cBhvr>
                                    </p:anim>
                                    <p:animScale>
                                      <p:cBhvr>
                                        <p:cTn id="41" dur="200" decel="100000" autoRev="1" fill="hold">
                                          <p:stCondLst>
                                            <p:cond delay="600"/>
                                          </p:stCondLst>
                                        </p:cTn>
                                        <p:tgtEl>
                                          <p:spTgt spid="376841"/>
                                        </p:tgtEl>
                                      </p:cBhvr>
                                      <p:from x="100000" y="100000"/>
                                      <p:to x="80000" y="100000"/>
                                    </p:animScale>
                                    <p:anim by="(#ppt_h/3+#ppt_w*0.1)" calcmode="lin" valueType="num">
                                      <p:cBhvr additive="sum">
                                        <p:cTn id="42" dur="200" decel="100000" autoRev="1" fill="hold">
                                          <p:stCondLst>
                                            <p:cond delay="600"/>
                                          </p:stCondLst>
                                        </p:cTn>
                                        <p:tgtEl>
                                          <p:spTgt spid="376841"/>
                                        </p:tgtEl>
                                        <p:attrNameLst>
                                          <p:attrName>ppt_x</p:attrName>
                                        </p:attrNameLst>
                                      </p:cBhvr>
                                    </p:anim>
                                  </p:childTnLst>
                                </p:cTn>
                              </p:par>
                            </p:childTnLst>
                          </p:cTn>
                        </p:par>
                        <p:par>
                          <p:cTn id="43" fill="hold">
                            <p:stCondLst>
                              <p:cond delay="1000"/>
                            </p:stCondLst>
                            <p:childTnLst>
                              <p:par>
                                <p:cTn id="44" presetID="55" presetClass="exit" presetSubtype="0" fill="hold" grpId="1" nodeType="afterEffect">
                                  <p:stCondLst>
                                    <p:cond delay="0"/>
                                  </p:stCondLst>
                                  <p:childTnLst>
                                    <p:anim calcmode="lin" valueType="num">
                                      <p:cBhvr>
                                        <p:cTn id="45" dur="1000"/>
                                        <p:tgtEl>
                                          <p:spTgt spid="376846"/>
                                        </p:tgtEl>
                                        <p:attrNameLst>
                                          <p:attrName>ppt_w</p:attrName>
                                        </p:attrNameLst>
                                      </p:cBhvr>
                                      <p:tavLst>
                                        <p:tav tm="0">
                                          <p:val>
                                            <p:strVal val="ppt_w"/>
                                          </p:val>
                                        </p:tav>
                                        <p:tav tm="100000">
                                          <p:val>
                                            <p:strVal val="ppt_w*0.70"/>
                                          </p:val>
                                        </p:tav>
                                      </p:tavLst>
                                    </p:anim>
                                    <p:anim calcmode="lin" valueType="num">
                                      <p:cBhvr>
                                        <p:cTn id="46" dur="1000"/>
                                        <p:tgtEl>
                                          <p:spTgt spid="376846"/>
                                        </p:tgtEl>
                                        <p:attrNameLst>
                                          <p:attrName>ppt_h</p:attrName>
                                        </p:attrNameLst>
                                      </p:cBhvr>
                                      <p:tavLst>
                                        <p:tav tm="0">
                                          <p:val>
                                            <p:strVal val="ppt_h"/>
                                          </p:val>
                                        </p:tav>
                                        <p:tav tm="100000">
                                          <p:val>
                                            <p:strVal val="ppt_h"/>
                                          </p:val>
                                        </p:tav>
                                      </p:tavLst>
                                    </p:anim>
                                    <p:animEffect transition="out" filter="fade">
                                      <p:cBhvr>
                                        <p:cTn id="47" dur="1000"/>
                                        <p:tgtEl>
                                          <p:spTgt spid="376846"/>
                                        </p:tgtEl>
                                      </p:cBhvr>
                                    </p:animEffect>
                                    <p:set>
                                      <p:cBhvr>
                                        <p:cTn id="48" dur="1" fill="hold">
                                          <p:stCondLst>
                                            <p:cond delay="999"/>
                                          </p:stCondLst>
                                        </p:cTn>
                                        <p:tgtEl>
                                          <p:spTgt spid="376846"/>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376839"/>
                                        </p:tgtEl>
                                        <p:attrNameLst>
                                          <p:attrName>style.visibility</p:attrName>
                                        </p:attrNameLst>
                                      </p:cBhvr>
                                      <p:to>
                                        <p:strVal val="visible"/>
                                      </p:to>
                                    </p:set>
                                    <p:animEffect transition="in" filter="dissolve">
                                      <p:cBhvr>
                                        <p:cTn id="53" dur="500"/>
                                        <p:tgtEl>
                                          <p:spTgt spid="376839"/>
                                        </p:tgtEl>
                                      </p:cBhvr>
                                    </p:animEffect>
                                  </p:childTnLst>
                                </p:cTn>
                              </p:par>
                            </p:childTnLst>
                          </p:cTn>
                        </p:par>
                      </p:childTnLst>
                    </p:cTn>
                  </p:par>
                  <p:par>
                    <p:cTn id="54" fill="hold">
                      <p:stCondLst>
                        <p:cond delay="indefinite"/>
                      </p:stCondLst>
                      <p:childTnLst>
                        <p:par>
                          <p:cTn id="55" fill="hold">
                            <p:stCondLst>
                              <p:cond delay="0"/>
                            </p:stCondLst>
                            <p:childTnLst>
                              <p:par>
                                <p:cTn id="56" presetID="30" presetClass="entr" presetSubtype="0" fill="hold" grpId="0" nodeType="clickEffect">
                                  <p:stCondLst>
                                    <p:cond delay="0"/>
                                  </p:stCondLst>
                                  <p:childTnLst>
                                    <p:set>
                                      <p:cBhvr>
                                        <p:cTn id="57" dur="1" fill="hold">
                                          <p:stCondLst>
                                            <p:cond delay="0"/>
                                          </p:stCondLst>
                                        </p:cTn>
                                        <p:tgtEl>
                                          <p:spTgt spid="376847"/>
                                        </p:tgtEl>
                                        <p:attrNameLst>
                                          <p:attrName>style.visibility</p:attrName>
                                        </p:attrNameLst>
                                      </p:cBhvr>
                                      <p:to>
                                        <p:strVal val="visible"/>
                                      </p:to>
                                    </p:set>
                                    <p:animEffect transition="in" filter="fade">
                                      <p:cBhvr>
                                        <p:cTn id="58" dur="800" decel="100000"/>
                                        <p:tgtEl>
                                          <p:spTgt spid="376847"/>
                                        </p:tgtEl>
                                      </p:cBhvr>
                                    </p:animEffect>
                                    <p:anim calcmode="lin" valueType="num">
                                      <p:cBhvr>
                                        <p:cTn id="59" dur="800" decel="100000" fill="hold"/>
                                        <p:tgtEl>
                                          <p:spTgt spid="376847"/>
                                        </p:tgtEl>
                                        <p:attrNameLst>
                                          <p:attrName>style.rotation</p:attrName>
                                        </p:attrNameLst>
                                      </p:cBhvr>
                                      <p:tavLst>
                                        <p:tav tm="0">
                                          <p:val>
                                            <p:fltVal val="-90"/>
                                          </p:val>
                                        </p:tav>
                                        <p:tav tm="100000">
                                          <p:val>
                                            <p:fltVal val="0"/>
                                          </p:val>
                                        </p:tav>
                                      </p:tavLst>
                                    </p:anim>
                                    <p:anim calcmode="lin" valueType="num">
                                      <p:cBhvr>
                                        <p:cTn id="60" dur="800" decel="100000" fill="hold"/>
                                        <p:tgtEl>
                                          <p:spTgt spid="376847"/>
                                        </p:tgtEl>
                                        <p:attrNameLst>
                                          <p:attrName>ppt_x</p:attrName>
                                        </p:attrNameLst>
                                      </p:cBhvr>
                                      <p:tavLst>
                                        <p:tav tm="0">
                                          <p:val>
                                            <p:strVal val="#ppt_x+0.4"/>
                                          </p:val>
                                        </p:tav>
                                        <p:tav tm="100000">
                                          <p:val>
                                            <p:strVal val="#ppt_x-0.05"/>
                                          </p:val>
                                        </p:tav>
                                      </p:tavLst>
                                    </p:anim>
                                    <p:anim calcmode="lin" valueType="num">
                                      <p:cBhvr>
                                        <p:cTn id="61" dur="800" decel="100000" fill="hold"/>
                                        <p:tgtEl>
                                          <p:spTgt spid="376847"/>
                                        </p:tgtEl>
                                        <p:attrNameLst>
                                          <p:attrName>ppt_y</p:attrName>
                                        </p:attrNameLst>
                                      </p:cBhvr>
                                      <p:tavLst>
                                        <p:tav tm="0">
                                          <p:val>
                                            <p:strVal val="#ppt_y-0.4"/>
                                          </p:val>
                                        </p:tav>
                                        <p:tav tm="100000">
                                          <p:val>
                                            <p:strVal val="#ppt_y+0.1"/>
                                          </p:val>
                                        </p:tav>
                                      </p:tavLst>
                                    </p:anim>
                                    <p:anim calcmode="lin" valueType="num">
                                      <p:cBhvr>
                                        <p:cTn id="62" dur="200" accel="100000" fill="hold">
                                          <p:stCondLst>
                                            <p:cond delay="800"/>
                                          </p:stCondLst>
                                        </p:cTn>
                                        <p:tgtEl>
                                          <p:spTgt spid="376847"/>
                                        </p:tgtEl>
                                        <p:attrNameLst>
                                          <p:attrName>ppt_x</p:attrName>
                                        </p:attrNameLst>
                                      </p:cBhvr>
                                      <p:tavLst>
                                        <p:tav tm="0">
                                          <p:val>
                                            <p:strVal val="#ppt_x-0.05"/>
                                          </p:val>
                                        </p:tav>
                                        <p:tav tm="100000">
                                          <p:val>
                                            <p:strVal val="#ppt_x"/>
                                          </p:val>
                                        </p:tav>
                                      </p:tavLst>
                                    </p:anim>
                                    <p:anim calcmode="lin" valueType="num">
                                      <p:cBhvr>
                                        <p:cTn id="63" dur="200" accel="100000" fill="hold">
                                          <p:stCondLst>
                                            <p:cond delay="800"/>
                                          </p:stCondLst>
                                        </p:cTn>
                                        <p:tgtEl>
                                          <p:spTgt spid="376847"/>
                                        </p:tgtEl>
                                        <p:attrNameLst>
                                          <p:attrName>ppt_y</p:attrName>
                                        </p:attrNameLst>
                                      </p:cBhvr>
                                      <p:tavLst>
                                        <p:tav tm="0">
                                          <p:val>
                                            <p:strVal val="#ppt_y+0.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34" presetClass="entr" presetSubtype="0" fill="hold" grpId="0" nodeType="clickEffect">
                                  <p:stCondLst>
                                    <p:cond delay="0"/>
                                  </p:stCondLst>
                                  <p:childTnLst>
                                    <p:set>
                                      <p:cBhvr>
                                        <p:cTn id="67" dur="1" fill="hold">
                                          <p:stCondLst>
                                            <p:cond delay="0"/>
                                          </p:stCondLst>
                                        </p:cTn>
                                        <p:tgtEl>
                                          <p:spTgt spid="376842"/>
                                        </p:tgtEl>
                                        <p:attrNameLst>
                                          <p:attrName>style.visibility</p:attrName>
                                        </p:attrNameLst>
                                      </p:cBhvr>
                                      <p:to>
                                        <p:strVal val="visible"/>
                                      </p:to>
                                    </p:set>
                                    <p:anim from="(-#ppt_w/2)" to="(#ppt_x)" calcmode="lin" valueType="num">
                                      <p:cBhvr>
                                        <p:cTn id="68" dur="600" fill="hold">
                                          <p:stCondLst>
                                            <p:cond delay="0"/>
                                          </p:stCondLst>
                                        </p:cTn>
                                        <p:tgtEl>
                                          <p:spTgt spid="376842"/>
                                        </p:tgtEl>
                                        <p:attrNameLst>
                                          <p:attrName>ppt_x</p:attrName>
                                        </p:attrNameLst>
                                      </p:cBhvr>
                                    </p:anim>
                                    <p:anim from="0" to="-1.0" calcmode="lin" valueType="num">
                                      <p:cBhvr>
                                        <p:cTn id="69" dur="200" decel="50000" autoRev="1" fill="hold">
                                          <p:stCondLst>
                                            <p:cond delay="600"/>
                                          </p:stCondLst>
                                        </p:cTn>
                                        <p:tgtEl>
                                          <p:spTgt spid="376842"/>
                                        </p:tgtEl>
                                        <p:attrNameLst>
                                          <p:attrName>xshear</p:attrName>
                                        </p:attrNameLst>
                                      </p:cBhvr>
                                    </p:anim>
                                    <p:animScale>
                                      <p:cBhvr>
                                        <p:cTn id="70" dur="200" decel="100000" autoRev="1" fill="hold">
                                          <p:stCondLst>
                                            <p:cond delay="600"/>
                                          </p:stCondLst>
                                        </p:cTn>
                                        <p:tgtEl>
                                          <p:spTgt spid="376842"/>
                                        </p:tgtEl>
                                      </p:cBhvr>
                                      <p:from x="100000" y="100000"/>
                                      <p:to x="80000" y="100000"/>
                                    </p:animScale>
                                    <p:anim by="(#ppt_h/3+#ppt_w*0.1)" calcmode="lin" valueType="num">
                                      <p:cBhvr additive="sum">
                                        <p:cTn id="71" dur="200" decel="100000" autoRev="1" fill="hold">
                                          <p:stCondLst>
                                            <p:cond delay="600"/>
                                          </p:stCondLst>
                                        </p:cTn>
                                        <p:tgtEl>
                                          <p:spTgt spid="376842"/>
                                        </p:tgtEl>
                                        <p:attrNameLst>
                                          <p:attrName>ppt_x</p:attrName>
                                        </p:attrNameLst>
                                      </p:cBhvr>
                                    </p:anim>
                                  </p:childTnLst>
                                </p:cTn>
                              </p:par>
                            </p:childTnLst>
                          </p:cTn>
                        </p:par>
                        <p:par>
                          <p:cTn id="72" fill="hold">
                            <p:stCondLst>
                              <p:cond delay="1000"/>
                            </p:stCondLst>
                            <p:childTnLst>
                              <p:par>
                                <p:cTn id="73" presetID="55" presetClass="exit" presetSubtype="0" fill="hold" grpId="1" nodeType="afterEffect">
                                  <p:stCondLst>
                                    <p:cond delay="0"/>
                                  </p:stCondLst>
                                  <p:childTnLst>
                                    <p:anim calcmode="lin" valueType="num">
                                      <p:cBhvr>
                                        <p:cTn id="74" dur="1000"/>
                                        <p:tgtEl>
                                          <p:spTgt spid="376847"/>
                                        </p:tgtEl>
                                        <p:attrNameLst>
                                          <p:attrName>ppt_w</p:attrName>
                                        </p:attrNameLst>
                                      </p:cBhvr>
                                      <p:tavLst>
                                        <p:tav tm="0">
                                          <p:val>
                                            <p:strVal val="ppt_w"/>
                                          </p:val>
                                        </p:tav>
                                        <p:tav tm="100000">
                                          <p:val>
                                            <p:strVal val="ppt_w*0.70"/>
                                          </p:val>
                                        </p:tav>
                                      </p:tavLst>
                                    </p:anim>
                                    <p:anim calcmode="lin" valueType="num">
                                      <p:cBhvr>
                                        <p:cTn id="75" dur="1000"/>
                                        <p:tgtEl>
                                          <p:spTgt spid="376847"/>
                                        </p:tgtEl>
                                        <p:attrNameLst>
                                          <p:attrName>ppt_h</p:attrName>
                                        </p:attrNameLst>
                                      </p:cBhvr>
                                      <p:tavLst>
                                        <p:tav tm="0">
                                          <p:val>
                                            <p:strVal val="ppt_h"/>
                                          </p:val>
                                        </p:tav>
                                        <p:tav tm="100000">
                                          <p:val>
                                            <p:strVal val="ppt_h"/>
                                          </p:val>
                                        </p:tav>
                                      </p:tavLst>
                                    </p:anim>
                                    <p:animEffect transition="out" filter="fade">
                                      <p:cBhvr>
                                        <p:cTn id="76" dur="1000"/>
                                        <p:tgtEl>
                                          <p:spTgt spid="376847"/>
                                        </p:tgtEl>
                                      </p:cBhvr>
                                    </p:animEffect>
                                    <p:set>
                                      <p:cBhvr>
                                        <p:cTn id="77" dur="1" fill="hold">
                                          <p:stCondLst>
                                            <p:cond delay="999"/>
                                          </p:stCondLst>
                                        </p:cTn>
                                        <p:tgtEl>
                                          <p:spTgt spid="37684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25" presetClass="entr" presetSubtype="0" fill="hold" grpId="0" nodeType="clickEffect">
                                  <p:stCondLst>
                                    <p:cond delay="0"/>
                                  </p:stCondLst>
                                  <p:childTnLst>
                                    <p:set>
                                      <p:cBhvr>
                                        <p:cTn id="81" dur="1" fill="hold">
                                          <p:stCondLst>
                                            <p:cond delay="0"/>
                                          </p:stCondLst>
                                        </p:cTn>
                                        <p:tgtEl>
                                          <p:spTgt spid="376843"/>
                                        </p:tgtEl>
                                        <p:attrNameLst>
                                          <p:attrName>style.visibility</p:attrName>
                                        </p:attrNameLst>
                                      </p:cBhvr>
                                      <p:to>
                                        <p:strVal val="visible"/>
                                      </p:to>
                                    </p:set>
                                    <p:anim calcmode="lin" valueType="num">
                                      <p:cBhvr>
                                        <p:cTn id="82" dur="500" decel="50000" fill="hold">
                                          <p:stCondLst>
                                            <p:cond delay="0"/>
                                          </p:stCondLst>
                                        </p:cTn>
                                        <p:tgtEl>
                                          <p:spTgt spid="376843"/>
                                        </p:tgtEl>
                                        <p:attrNameLst>
                                          <p:attrName>style.rotation</p:attrName>
                                        </p:attrNameLst>
                                      </p:cBhvr>
                                      <p:tavLst>
                                        <p:tav tm="0">
                                          <p:val>
                                            <p:fltVal val="-90"/>
                                          </p:val>
                                        </p:tav>
                                        <p:tav tm="100000">
                                          <p:val>
                                            <p:fltVal val="0"/>
                                          </p:val>
                                        </p:tav>
                                      </p:tavLst>
                                    </p:anim>
                                    <p:anim calcmode="lin" valueType="num">
                                      <p:cBhvr>
                                        <p:cTn id="83" dur="500" decel="50000" fill="hold">
                                          <p:stCondLst>
                                            <p:cond delay="0"/>
                                          </p:stCondLst>
                                        </p:cTn>
                                        <p:tgtEl>
                                          <p:spTgt spid="376843"/>
                                        </p:tgtEl>
                                        <p:attrNameLst>
                                          <p:attrName>ppt_w</p:attrName>
                                        </p:attrNameLst>
                                      </p:cBhvr>
                                      <p:tavLst>
                                        <p:tav tm="0">
                                          <p:val>
                                            <p:strVal val="#ppt_w"/>
                                          </p:val>
                                        </p:tav>
                                        <p:tav tm="100000">
                                          <p:val>
                                            <p:strVal val="#ppt_w*.05"/>
                                          </p:val>
                                        </p:tav>
                                      </p:tavLst>
                                    </p:anim>
                                    <p:anim calcmode="lin" valueType="num">
                                      <p:cBhvr>
                                        <p:cTn id="84" dur="500" accel="50000" fill="hold">
                                          <p:stCondLst>
                                            <p:cond delay="500"/>
                                          </p:stCondLst>
                                        </p:cTn>
                                        <p:tgtEl>
                                          <p:spTgt spid="376843"/>
                                        </p:tgtEl>
                                        <p:attrNameLst>
                                          <p:attrName>ppt_w</p:attrName>
                                        </p:attrNameLst>
                                      </p:cBhvr>
                                      <p:tavLst>
                                        <p:tav tm="0">
                                          <p:val>
                                            <p:strVal val="#ppt_w*.05"/>
                                          </p:val>
                                        </p:tav>
                                        <p:tav tm="100000">
                                          <p:val>
                                            <p:strVal val="#ppt_w"/>
                                          </p:val>
                                        </p:tav>
                                      </p:tavLst>
                                    </p:anim>
                                    <p:anim calcmode="lin" valueType="num">
                                      <p:cBhvr>
                                        <p:cTn id="85" dur="1000" fill="hold"/>
                                        <p:tgtEl>
                                          <p:spTgt spid="376843"/>
                                        </p:tgtEl>
                                        <p:attrNameLst>
                                          <p:attrName>ppt_h</p:attrName>
                                        </p:attrNameLst>
                                      </p:cBhvr>
                                      <p:tavLst>
                                        <p:tav tm="0">
                                          <p:val>
                                            <p:strVal val="#ppt_h"/>
                                          </p:val>
                                        </p:tav>
                                        <p:tav tm="100000">
                                          <p:val>
                                            <p:strVal val="#ppt_h"/>
                                          </p:val>
                                        </p:tav>
                                      </p:tavLst>
                                    </p:anim>
                                    <p:anim calcmode="lin" valueType="num">
                                      <p:cBhvr>
                                        <p:cTn id="86" dur="500" decel="50000" fill="hold">
                                          <p:stCondLst>
                                            <p:cond delay="0"/>
                                          </p:stCondLst>
                                        </p:cTn>
                                        <p:tgtEl>
                                          <p:spTgt spid="376843"/>
                                        </p:tgtEl>
                                        <p:attrNameLst>
                                          <p:attrName>ppt_x</p:attrName>
                                        </p:attrNameLst>
                                      </p:cBhvr>
                                      <p:tavLst>
                                        <p:tav tm="0">
                                          <p:val>
                                            <p:strVal val="#ppt_x+.4"/>
                                          </p:val>
                                        </p:tav>
                                        <p:tav tm="100000">
                                          <p:val>
                                            <p:strVal val="#ppt_x"/>
                                          </p:val>
                                        </p:tav>
                                      </p:tavLst>
                                    </p:anim>
                                    <p:anim calcmode="lin" valueType="num">
                                      <p:cBhvr>
                                        <p:cTn id="87" dur="500" decel="50000" fill="hold">
                                          <p:stCondLst>
                                            <p:cond delay="0"/>
                                          </p:stCondLst>
                                        </p:cTn>
                                        <p:tgtEl>
                                          <p:spTgt spid="376843"/>
                                        </p:tgtEl>
                                        <p:attrNameLst>
                                          <p:attrName>ppt_y</p:attrName>
                                        </p:attrNameLst>
                                      </p:cBhvr>
                                      <p:tavLst>
                                        <p:tav tm="0">
                                          <p:val>
                                            <p:strVal val="#ppt_y-.2"/>
                                          </p:val>
                                        </p:tav>
                                        <p:tav tm="100000">
                                          <p:val>
                                            <p:strVal val="#ppt_y+.1"/>
                                          </p:val>
                                        </p:tav>
                                      </p:tavLst>
                                    </p:anim>
                                    <p:anim calcmode="lin" valueType="num">
                                      <p:cBhvr>
                                        <p:cTn id="88" dur="500" accel="50000" fill="hold">
                                          <p:stCondLst>
                                            <p:cond delay="500"/>
                                          </p:stCondLst>
                                        </p:cTn>
                                        <p:tgtEl>
                                          <p:spTgt spid="376843"/>
                                        </p:tgtEl>
                                        <p:attrNameLst>
                                          <p:attrName>ppt_y</p:attrName>
                                        </p:attrNameLst>
                                      </p:cBhvr>
                                      <p:tavLst>
                                        <p:tav tm="0">
                                          <p:val>
                                            <p:strVal val="#ppt_y+.1"/>
                                          </p:val>
                                        </p:tav>
                                        <p:tav tm="100000">
                                          <p:val>
                                            <p:strVal val="#ppt_y"/>
                                          </p:val>
                                        </p:tav>
                                      </p:tavLst>
                                    </p:anim>
                                    <p:animEffect transition="in" filter="fade">
                                      <p:cBhvr>
                                        <p:cTn id="89" dur="1000" decel="50000">
                                          <p:stCondLst>
                                            <p:cond delay="0"/>
                                          </p:stCondLst>
                                        </p:cTn>
                                        <p:tgtEl>
                                          <p:spTgt spid="376843"/>
                                        </p:tgtEl>
                                      </p:cBhvr>
                                    </p:animEffect>
                                  </p:childTnLst>
                                </p:cTn>
                              </p:par>
                            </p:childTnLst>
                          </p:cTn>
                        </p:par>
                      </p:childTnLst>
                    </p:cTn>
                  </p:par>
                  <p:par>
                    <p:cTn id="90" fill="hold">
                      <p:stCondLst>
                        <p:cond delay="indefinite"/>
                      </p:stCondLst>
                      <p:childTnLst>
                        <p:par>
                          <p:cTn id="91" fill="hold">
                            <p:stCondLst>
                              <p:cond delay="0"/>
                            </p:stCondLst>
                            <p:childTnLst>
                              <p:par>
                                <p:cTn id="92" presetID="9" presetClass="entr" presetSubtype="0" fill="hold" grpId="0" nodeType="clickEffect">
                                  <p:stCondLst>
                                    <p:cond delay="0"/>
                                  </p:stCondLst>
                                  <p:childTnLst>
                                    <p:set>
                                      <p:cBhvr>
                                        <p:cTn id="93" dur="1" fill="hold">
                                          <p:stCondLst>
                                            <p:cond delay="0"/>
                                          </p:stCondLst>
                                        </p:cTn>
                                        <p:tgtEl>
                                          <p:spTgt spid="376840"/>
                                        </p:tgtEl>
                                        <p:attrNameLst>
                                          <p:attrName>style.visibility</p:attrName>
                                        </p:attrNameLst>
                                      </p:cBhvr>
                                      <p:to>
                                        <p:strVal val="visible"/>
                                      </p:to>
                                    </p:set>
                                    <p:animEffect transition="in" filter="dissolve">
                                      <p:cBhvr>
                                        <p:cTn id="94" dur="500"/>
                                        <p:tgtEl>
                                          <p:spTgt spid="376840"/>
                                        </p:tgtEl>
                                      </p:cBhvr>
                                    </p:animEffect>
                                  </p:childTnLst>
                                </p:cTn>
                              </p:par>
                            </p:childTnLst>
                          </p:cTn>
                        </p:par>
                      </p:childTnLst>
                    </p:cTn>
                  </p:par>
                  <p:par>
                    <p:cTn id="95" fill="hold">
                      <p:stCondLst>
                        <p:cond delay="indefinite"/>
                      </p:stCondLst>
                      <p:childTnLst>
                        <p:par>
                          <p:cTn id="96" fill="hold">
                            <p:stCondLst>
                              <p:cond delay="0"/>
                            </p:stCondLst>
                            <p:childTnLst>
                              <p:par>
                                <p:cTn id="97" presetID="30" presetClass="entr" presetSubtype="0" fill="hold" grpId="0" nodeType="clickEffect">
                                  <p:stCondLst>
                                    <p:cond delay="0"/>
                                  </p:stCondLst>
                                  <p:childTnLst>
                                    <p:set>
                                      <p:cBhvr>
                                        <p:cTn id="98" dur="1" fill="hold">
                                          <p:stCondLst>
                                            <p:cond delay="0"/>
                                          </p:stCondLst>
                                        </p:cTn>
                                        <p:tgtEl>
                                          <p:spTgt spid="376848"/>
                                        </p:tgtEl>
                                        <p:attrNameLst>
                                          <p:attrName>style.visibility</p:attrName>
                                        </p:attrNameLst>
                                      </p:cBhvr>
                                      <p:to>
                                        <p:strVal val="visible"/>
                                      </p:to>
                                    </p:set>
                                    <p:animEffect transition="in" filter="fade">
                                      <p:cBhvr>
                                        <p:cTn id="99" dur="800" decel="100000"/>
                                        <p:tgtEl>
                                          <p:spTgt spid="376848"/>
                                        </p:tgtEl>
                                      </p:cBhvr>
                                    </p:animEffect>
                                    <p:anim calcmode="lin" valueType="num">
                                      <p:cBhvr>
                                        <p:cTn id="100" dur="800" decel="100000" fill="hold"/>
                                        <p:tgtEl>
                                          <p:spTgt spid="376848"/>
                                        </p:tgtEl>
                                        <p:attrNameLst>
                                          <p:attrName>style.rotation</p:attrName>
                                        </p:attrNameLst>
                                      </p:cBhvr>
                                      <p:tavLst>
                                        <p:tav tm="0">
                                          <p:val>
                                            <p:fltVal val="-90"/>
                                          </p:val>
                                        </p:tav>
                                        <p:tav tm="100000">
                                          <p:val>
                                            <p:fltVal val="0"/>
                                          </p:val>
                                        </p:tav>
                                      </p:tavLst>
                                    </p:anim>
                                    <p:anim calcmode="lin" valueType="num">
                                      <p:cBhvr>
                                        <p:cTn id="101" dur="800" decel="100000" fill="hold"/>
                                        <p:tgtEl>
                                          <p:spTgt spid="376848"/>
                                        </p:tgtEl>
                                        <p:attrNameLst>
                                          <p:attrName>ppt_x</p:attrName>
                                        </p:attrNameLst>
                                      </p:cBhvr>
                                      <p:tavLst>
                                        <p:tav tm="0">
                                          <p:val>
                                            <p:strVal val="#ppt_x+0.4"/>
                                          </p:val>
                                        </p:tav>
                                        <p:tav tm="100000">
                                          <p:val>
                                            <p:strVal val="#ppt_x-0.05"/>
                                          </p:val>
                                        </p:tav>
                                      </p:tavLst>
                                    </p:anim>
                                    <p:anim calcmode="lin" valueType="num">
                                      <p:cBhvr>
                                        <p:cTn id="102" dur="800" decel="100000" fill="hold"/>
                                        <p:tgtEl>
                                          <p:spTgt spid="376848"/>
                                        </p:tgtEl>
                                        <p:attrNameLst>
                                          <p:attrName>ppt_y</p:attrName>
                                        </p:attrNameLst>
                                      </p:cBhvr>
                                      <p:tavLst>
                                        <p:tav tm="0">
                                          <p:val>
                                            <p:strVal val="#ppt_y-0.4"/>
                                          </p:val>
                                        </p:tav>
                                        <p:tav tm="100000">
                                          <p:val>
                                            <p:strVal val="#ppt_y+0.1"/>
                                          </p:val>
                                        </p:tav>
                                      </p:tavLst>
                                    </p:anim>
                                    <p:anim calcmode="lin" valueType="num">
                                      <p:cBhvr>
                                        <p:cTn id="103" dur="200" accel="100000" fill="hold">
                                          <p:stCondLst>
                                            <p:cond delay="800"/>
                                          </p:stCondLst>
                                        </p:cTn>
                                        <p:tgtEl>
                                          <p:spTgt spid="376848"/>
                                        </p:tgtEl>
                                        <p:attrNameLst>
                                          <p:attrName>ppt_x</p:attrName>
                                        </p:attrNameLst>
                                      </p:cBhvr>
                                      <p:tavLst>
                                        <p:tav tm="0">
                                          <p:val>
                                            <p:strVal val="#ppt_x-0.05"/>
                                          </p:val>
                                        </p:tav>
                                        <p:tav tm="100000">
                                          <p:val>
                                            <p:strVal val="#ppt_x"/>
                                          </p:val>
                                        </p:tav>
                                      </p:tavLst>
                                    </p:anim>
                                    <p:anim calcmode="lin" valueType="num">
                                      <p:cBhvr>
                                        <p:cTn id="104" dur="200" accel="100000" fill="hold">
                                          <p:stCondLst>
                                            <p:cond delay="800"/>
                                          </p:stCondLst>
                                        </p:cTn>
                                        <p:tgtEl>
                                          <p:spTgt spid="376848"/>
                                        </p:tgtEl>
                                        <p:attrNameLst>
                                          <p:attrName>ppt_y</p:attrName>
                                        </p:attrNameLst>
                                      </p:cBhvr>
                                      <p:tavLst>
                                        <p:tav tm="0">
                                          <p:val>
                                            <p:strVal val="#ppt_y+0.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34" presetClass="entr" presetSubtype="0" fill="hold" grpId="0" nodeType="clickEffect">
                                  <p:stCondLst>
                                    <p:cond delay="0"/>
                                  </p:stCondLst>
                                  <p:childTnLst>
                                    <p:set>
                                      <p:cBhvr>
                                        <p:cTn id="108" dur="1" fill="hold">
                                          <p:stCondLst>
                                            <p:cond delay="0"/>
                                          </p:stCondLst>
                                        </p:cTn>
                                        <p:tgtEl>
                                          <p:spTgt spid="376844"/>
                                        </p:tgtEl>
                                        <p:attrNameLst>
                                          <p:attrName>style.visibility</p:attrName>
                                        </p:attrNameLst>
                                      </p:cBhvr>
                                      <p:to>
                                        <p:strVal val="visible"/>
                                      </p:to>
                                    </p:set>
                                    <p:anim from="(-#ppt_w/2)" to="(#ppt_x)" calcmode="lin" valueType="num">
                                      <p:cBhvr>
                                        <p:cTn id="109" dur="600" fill="hold">
                                          <p:stCondLst>
                                            <p:cond delay="0"/>
                                          </p:stCondLst>
                                        </p:cTn>
                                        <p:tgtEl>
                                          <p:spTgt spid="376844"/>
                                        </p:tgtEl>
                                        <p:attrNameLst>
                                          <p:attrName>ppt_x</p:attrName>
                                        </p:attrNameLst>
                                      </p:cBhvr>
                                    </p:anim>
                                    <p:anim from="0" to="-1.0" calcmode="lin" valueType="num">
                                      <p:cBhvr>
                                        <p:cTn id="110" dur="200" decel="50000" autoRev="1" fill="hold">
                                          <p:stCondLst>
                                            <p:cond delay="600"/>
                                          </p:stCondLst>
                                        </p:cTn>
                                        <p:tgtEl>
                                          <p:spTgt spid="376844"/>
                                        </p:tgtEl>
                                        <p:attrNameLst>
                                          <p:attrName>xshear</p:attrName>
                                        </p:attrNameLst>
                                      </p:cBhvr>
                                    </p:anim>
                                    <p:animScale>
                                      <p:cBhvr>
                                        <p:cTn id="111" dur="200" decel="100000" autoRev="1" fill="hold">
                                          <p:stCondLst>
                                            <p:cond delay="600"/>
                                          </p:stCondLst>
                                        </p:cTn>
                                        <p:tgtEl>
                                          <p:spTgt spid="376844"/>
                                        </p:tgtEl>
                                      </p:cBhvr>
                                      <p:from x="100000" y="100000"/>
                                      <p:to x="80000" y="100000"/>
                                    </p:animScale>
                                    <p:anim by="(#ppt_h/3+#ppt_w*0.1)" calcmode="lin" valueType="num">
                                      <p:cBhvr additive="sum">
                                        <p:cTn id="112" dur="200" decel="100000" autoRev="1" fill="hold">
                                          <p:stCondLst>
                                            <p:cond delay="600"/>
                                          </p:stCondLst>
                                        </p:cTn>
                                        <p:tgtEl>
                                          <p:spTgt spid="376844"/>
                                        </p:tgtEl>
                                        <p:attrNameLst>
                                          <p:attrName>ppt_x</p:attrName>
                                        </p:attrNameLst>
                                      </p:cBhvr>
                                    </p:anim>
                                  </p:childTnLst>
                                </p:cTn>
                              </p:par>
                            </p:childTnLst>
                          </p:cTn>
                        </p:par>
                        <p:par>
                          <p:cTn id="113" fill="hold">
                            <p:stCondLst>
                              <p:cond delay="1000"/>
                            </p:stCondLst>
                            <p:childTnLst>
                              <p:par>
                                <p:cTn id="114" presetID="55" presetClass="exit" presetSubtype="0" fill="hold" grpId="1" nodeType="afterEffect">
                                  <p:stCondLst>
                                    <p:cond delay="0"/>
                                  </p:stCondLst>
                                  <p:childTnLst>
                                    <p:anim calcmode="lin" valueType="num">
                                      <p:cBhvr>
                                        <p:cTn id="115" dur="1000"/>
                                        <p:tgtEl>
                                          <p:spTgt spid="376848"/>
                                        </p:tgtEl>
                                        <p:attrNameLst>
                                          <p:attrName>ppt_w</p:attrName>
                                        </p:attrNameLst>
                                      </p:cBhvr>
                                      <p:tavLst>
                                        <p:tav tm="0">
                                          <p:val>
                                            <p:strVal val="ppt_w"/>
                                          </p:val>
                                        </p:tav>
                                        <p:tav tm="100000">
                                          <p:val>
                                            <p:strVal val="ppt_w*0.70"/>
                                          </p:val>
                                        </p:tav>
                                      </p:tavLst>
                                    </p:anim>
                                    <p:anim calcmode="lin" valueType="num">
                                      <p:cBhvr>
                                        <p:cTn id="116" dur="1000"/>
                                        <p:tgtEl>
                                          <p:spTgt spid="376848"/>
                                        </p:tgtEl>
                                        <p:attrNameLst>
                                          <p:attrName>ppt_h</p:attrName>
                                        </p:attrNameLst>
                                      </p:cBhvr>
                                      <p:tavLst>
                                        <p:tav tm="0">
                                          <p:val>
                                            <p:strVal val="ppt_h"/>
                                          </p:val>
                                        </p:tav>
                                        <p:tav tm="100000">
                                          <p:val>
                                            <p:strVal val="ppt_h"/>
                                          </p:val>
                                        </p:tav>
                                      </p:tavLst>
                                    </p:anim>
                                    <p:animEffect transition="out" filter="fade">
                                      <p:cBhvr>
                                        <p:cTn id="117" dur="1000"/>
                                        <p:tgtEl>
                                          <p:spTgt spid="376848"/>
                                        </p:tgtEl>
                                      </p:cBhvr>
                                    </p:animEffect>
                                    <p:set>
                                      <p:cBhvr>
                                        <p:cTn id="118" dur="1" fill="hold">
                                          <p:stCondLst>
                                            <p:cond delay="999"/>
                                          </p:stCondLst>
                                        </p:cTn>
                                        <p:tgtEl>
                                          <p:spTgt spid="376848"/>
                                        </p:tgtEl>
                                        <p:attrNameLst>
                                          <p:attrName>style.visibility</p:attrName>
                                        </p:attrNameLst>
                                      </p:cBhvr>
                                      <p:to>
                                        <p:strVal val="hidden"/>
                                      </p:to>
                                    </p:set>
                                  </p:childTnLst>
                                </p:cTn>
                              </p:par>
                            </p:childTnLst>
                          </p:cTn>
                        </p:par>
                        <p:par>
                          <p:cTn id="119" fill="hold">
                            <p:stCondLst>
                              <p:cond delay="2000"/>
                            </p:stCondLst>
                            <p:childTnLst>
                              <p:par>
                                <p:cTn id="120" presetID="10" presetClass="entr" presetSubtype="0" fill="hold" grpId="0" nodeType="afterEffect">
                                  <p:stCondLst>
                                    <p:cond delay="0"/>
                                  </p:stCondLst>
                                  <p:childTnLst>
                                    <p:set>
                                      <p:cBhvr>
                                        <p:cTn id="121" dur="1" fill="hold">
                                          <p:stCondLst>
                                            <p:cond delay="0"/>
                                          </p:stCondLst>
                                        </p:cTn>
                                        <p:tgtEl>
                                          <p:spTgt spid="376845"/>
                                        </p:tgtEl>
                                        <p:attrNameLst>
                                          <p:attrName>style.visibility</p:attrName>
                                        </p:attrNameLst>
                                      </p:cBhvr>
                                      <p:to>
                                        <p:strVal val="visible"/>
                                      </p:to>
                                    </p:set>
                                    <p:animEffect transition="in" filter="fade">
                                      <p:cBhvr>
                                        <p:cTn id="122" dur="2000"/>
                                        <p:tgtEl>
                                          <p:spTgt spid="3768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6" grpId="0"/>
      <p:bldP spid="376837" grpId="0"/>
      <p:bldP spid="376838" grpId="0"/>
      <p:bldP spid="376839" grpId="0"/>
      <p:bldP spid="376840" grpId="0"/>
      <p:bldP spid="376841" grpId="0"/>
      <p:bldP spid="376842" grpId="0"/>
      <p:bldP spid="376843" grpId="0"/>
      <p:bldP spid="376844" grpId="0"/>
      <p:bldP spid="376845" grpId="0" animBg="1"/>
      <p:bldP spid="376846" grpId="0"/>
      <p:bldP spid="376846" grpId="1"/>
      <p:bldP spid="376847" grpId="0"/>
      <p:bldP spid="376847" grpId="1"/>
      <p:bldP spid="376848" grpId="0"/>
      <p:bldP spid="376848" grpId="1"/>
    </p:bldLst>
  </p:timing>
</p:sld>
</file>

<file path=ppt/slides/slide218.xml><?xml version="1.0" encoding="utf-8"?>
<p:sld xmlns:a="http://schemas.openxmlformats.org/drawingml/2006/main" xmlns:r="http://schemas.openxmlformats.org/officeDocument/2006/relationships" xmlns:p="http://schemas.openxmlformats.org/presentationml/2006/main" show="0">
  <p:cSld>
    <p:bg>
      <p:bgPr>
        <a:solidFill>
          <a:srgbClr val="FF0000"/>
        </a:solidFill>
        <a:effectLst/>
      </p:bgPr>
    </p:bg>
    <p:spTree>
      <p:nvGrpSpPr>
        <p:cNvPr id="1" name=""/>
        <p:cNvGrpSpPr/>
        <p:nvPr/>
      </p:nvGrpSpPr>
      <p:grpSpPr>
        <a:xfrm>
          <a:off x="0" y="0"/>
          <a:ext cx="0" cy="0"/>
          <a:chOff x="0" y="0"/>
          <a:chExt cx="0" cy="0"/>
        </a:xfrm>
      </p:grpSpPr>
      <p:sp>
        <p:nvSpPr>
          <p:cNvPr id="504834" name="Rectangle 2"/>
          <p:cNvSpPr>
            <a:spLocks noGrp="1" noChangeArrowheads="1"/>
          </p:cNvSpPr>
          <p:nvPr>
            <p:ph type="title"/>
          </p:nvPr>
        </p:nvSpPr>
        <p:spPr/>
        <p:txBody>
          <a:bodyPr/>
          <a:lstStyle/>
          <a:p>
            <a:r>
              <a:rPr lang="en-US">
                <a:solidFill>
                  <a:schemeClr val="bg1"/>
                </a:solidFill>
              </a:rPr>
              <a:t>Resources - Periodic Table</a:t>
            </a:r>
          </a:p>
        </p:txBody>
      </p:sp>
      <p:sp>
        <p:nvSpPr>
          <p:cNvPr id="504835" name="Text Box 3"/>
          <p:cNvSpPr txBox="1">
            <a:spLocks noChangeArrowheads="1"/>
          </p:cNvSpPr>
          <p:nvPr/>
        </p:nvSpPr>
        <p:spPr bwMode="auto">
          <a:xfrm>
            <a:off x="1365250" y="1641475"/>
            <a:ext cx="16081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4" action="ppaction://hlinkfile"/>
              </a:rPr>
              <a:t>Objectives</a:t>
            </a:r>
            <a:endParaRPr lang="en-US" sz="2400">
              <a:solidFill>
                <a:schemeClr val="bg1"/>
              </a:solidFill>
              <a:effectLst>
                <a:outerShdw blurRad="38100" dist="38100" dir="2700000" algn="tl">
                  <a:srgbClr val="000000"/>
                </a:outerShdw>
              </a:effectLst>
            </a:endParaRPr>
          </a:p>
        </p:txBody>
      </p:sp>
      <p:sp>
        <p:nvSpPr>
          <p:cNvPr id="504836" name="Text Box 4"/>
          <p:cNvSpPr txBox="1">
            <a:spLocks noChangeArrowheads="1"/>
          </p:cNvSpPr>
          <p:nvPr/>
        </p:nvSpPr>
        <p:spPr bwMode="auto">
          <a:xfrm>
            <a:off x="1366838" y="2527300"/>
            <a:ext cx="33877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Worksheet - </a:t>
            </a:r>
            <a:r>
              <a:rPr lang="en-US" sz="2400">
                <a:solidFill>
                  <a:schemeClr val="bg1"/>
                </a:solidFill>
                <a:effectLst>
                  <a:outerShdw blurRad="38100" dist="38100" dir="2700000" algn="tl">
                    <a:srgbClr val="000000"/>
                  </a:outerShdw>
                </a:effectLst>
                <a:hlinkClick r:id="rId5" action="ppaction://hlinkfile"/>
              </a:rPr>
              <a:t>vocabulary</a:t>
            </a:r>
            <a:endParaRPr lang="en-US" sz="2400">
              <a:solidFill>
                <a:schemeClr val="bg1"/>
              </a:solidFill>
              <a:effectLst>
                <a:outerShdw blurRad="38100" dist="38100" dir="2700000" algn="tl">
                  <a:srgbClr val="000000"/>
                </a:outerShdw>
              </a:effectLst>
            </a:endParaRPr>
          </a:p>
        </p:txBody>
      </p:sp>
      <p:sp>
        <p:nvSpPr>
          <p:cNvPr id="504837" name="Text Box 5"/>
          <p:cNvSpPr txBox="1">
            <a:spLocks noChangeArrowheads="1"/>
          </p:cNvSpPr>
          <p:nvPr/>
        </p:nvSpPr>
        <p:spPr bwMode="auto">
          <a:xfrm>
            <a:off x="1368425" y="2917825"/>
            <a:ext cx="22177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Activity - </a:t>
            </a:r>
            <a:r>
              <a:rPr lang="en-US" sz="2400">
                <a:solidFill>
                  <a:schemeClr val="bg1"/>
                </a:solidFill>
                <a:effectLst>
                  <a:outerShdw blurRad="38100" dist="38100" dir="2700000" algn="tl">
                    <a:srgbClr val="000000"/>
                  </a:outerShdw>
                </a:effectLst>
                <a:hlinkClick r:id="rId6" action="ppaction://hlinkpres?slideindex=1&amp;slidetitle="/>
              </a:rPr>
              <a:t>aliens</a:t>
            </a:r>
            <a:endParaRPr lang="en-US" sz="2400">
              <a:solidFill>
                <a:schemeClr val="bg1"/>
              </a:solidFill>
              <a:effectLst>
                <a:outerShdw blurRad="38100" dist="38100" dir="2700000" algn="tl">
                  <a:srgbClr val="000000"/>
                </a:outerShdw>
              </a:effectLst>
            </a:endParaRPr>
          </a:p>
        </p:txBody>
      </p:sp>
      <p:sp>
        <p:nvSpPr>
          <p:cNvPr id="504838" name="Text Box 6"/>
          <p:cNvSpPr txBox="1">
            <a:spLocks noChangeArrowheads="1"/>
          </p:cNvSpPr>
          <p:nvPr/>
        </p:nvSpPr>
        <p:spPr bwMode="auto">
          <a:xfrm>
            <a:off x="1368425" y="3314700"/>
            <a:ext cx="43894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Activity - coloring periodic table</a:t>
            </a:r>
          </a:p>
        </p:txBody>
      </p:sp>
      <p:sp>
        <p:nvSpPr>
          <p:cNvPr id="504839" name="Text Box 7"/>
          <p:cNvSpPr txBox="1">
            <a:spLocks noChangeArrowheads="1"/>
          </p:cNvSpPr>
          <p:nvPr/>
        </p:nvSpPr>
        <p:spPr bwMode="auto">
          <a:xfrm>
            <a:off x="1370013" y="3705225"/>
            <a:ext cx="5778500"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Worksheet - </a:t>
            </a:r>
            <a:r>
              <a:rPr lang="en-US" sz="2400">
                <a:solidFill>
                  <a:schemeClr val="bg1"/>
                </a:solidFill>
                <a:effectLst>
                  <a:outerShdw blurRad="38100" dist="38100" dir="2700000" algn="tl">
                    <a:srgbClr val="000000"/>
                  </a:outerShdw>
                </a:effectLst>
                <a:hlinkClick r:id="rId7" action="ppaction://hlinkfile"/>
              </a:rPr>
              <a:t>periodic table paragraph</a:t>
            </a:r>
            <a:r>
              <a:rPr lang="en-US" sz="2400">
                <a:solidFill>
                  <a:schemeClr val="bg1"/>
                </a:solidFill>
                <a:effectLst>
                  <a:outerShdw blurRad="38100" dist="38100" dir="2700000" algn="tl">
                    <a:srgbClr val="000000"/>
                  </a:outerShdw>
                </a:effectLst>
              </a:rPr>
              <a:t>  </a:t>
            </a:r>
            <a:r>
              <a:rPr lang="en-US" sz="2400">
                <a:solidFill>
                  <a:schemeClr val="bg1"/>
                </a:solidFill>
                <a:effectLst>
                  <a:outerShdw blurRad="38100" dist="38100" dir="2700000" algn="tl">
                    <a:srgbClr val="000000"/>
                  </a:outerShdw>
                </a:effectLst>
                <a:hlinkClick r:id="rId8" action="ppaction://hlinkpres?slideindex=1&amp;slidetitle="/>
              </a:rPr>
              <a:t>PP</a:t>
            </a:r>
            <a:endParaRPr lang="en-US" sz="2400">
              <a:solidFill>
                <a:schemeClr val="bg1"/>
              </a:solidFill>
              <a:effectLst>
                <a:outerShdw blurRad="38100" dist="38100" dir="2700000" algn="tl">
                  <a:srgbClr val="000000"/>
                </a:outerShdw>
              </a:effectLst>
            </a:endParaRPr>
          </a:p>
        </p:txBody>
      </p:sp>
      <p:sp>
        <p:nvSpPr>
          <p:cNvPr id="504840" name="Text Box 8"/>
          <p:cNvSpPr txBox="1">
            <a:spLocks noChangeArrowheads="1"/>
          </p:cNvSpPr>
          <p:nvPr/>
        </p:nvSpPr>
        <p:spPr bwMode="auto">
          <a:xfrm>
            <a:off x="1377950" y="4086225"/>
            <a:ext cx="4457700"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Worksheet - ionization energies</a:t>
            </a:r>
          </a:p>
        </p:txBody>
      </p:sp>
      <p:sp>
        <p:nvSpPr>
          <p:cNvPr id="504841" name="Text Box 9"/>
          <p:cNvSpPr txBox="1">
            <a:spLocks noChangeArrowheads="1"/>
          </p:cNvSpPr>
          <p:nvPr/>
        </p:nvSpPr>
        <p:spPr bwMode="auto">
          <a:xfrm>
            <a:off x="1377950" y="4483100"/>
            <a:ext cx="2965450"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Lab - periodic trends</a:t>
            </a:r>
          </a:p>
        </p:txBody>
      </p:sp>
      <p:sp>
        <p:nvSpPr>
          <p:cNvPr id="504842" name="Text Box 10"/>
          <p:cNvSpPr txBox="1">
            <a:spLocks noChangeArrowheads="1"/>
          </p:cNvSpPr>
          <p:nvPr/>
        </p:nvSpPr>
        <p:spPr bwMode="auto">
          <a:xfrm>
            <a:off x="1379538" y="4873625"/>
            <a:ext cx="3778250"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Project - element brochure</a:t>
            </a:r>
          </a:p>
        </p:txBody>
      </p:sp>
      <p:sp>
        <p:nvSpPr>
          <p:cNvPr id="504843" name="Text Box 11"/>
          <p:cNvSpPr txBox="1">
            <a:spLocks noChangeArrowheads="1"/>
          </p:cNvSpPr>
          <p:nvPr/>
        </p:nvSpPr>
        <p:spPr bwMode="auto">
          <a:xfrm>
            <a:off x="6686550" y="6400800"/>
            <a:ext cx="2457450" cy="457200"/>
          </a:xfrm>
          <a:prstGeom prst="rect">
            <a:avLst/>
          </a:prstGeom>
          <a:noFill/>
          <a:ln w="9525">
            <a:noFill/>
            <a:miter lim="800000"/>
            <a:headEnd/>
            <a:tailEnd/>
          </a:ln>
          <a:effectLst/>
        </p:spPr>
        <p:txBody>
          <a:bodyPr wrap="none">
            <a:spAutoFit/>
          </a:bodyPr>
          <a:lstStyle/>
          <a:p>
            <a:r>
              <a:rPr lang="en-US" sz="2400"/>
              <a:t>Outline </a:t>
            </a:r>
            <a:r>
              <a:rPr lang="en-US" sz="2400">
                <a:solidFill>
                  <a:schemeClr val="bg1"/>
                </a:solidFill>
                <a:effectLst>
                  <a:outerShdw blurRad="38100" dist="38100" dir="2700000" algn="tl">
                    <a:srgbClr val="000000"/>
                  </a:outerShdw>
                </a:effectLst>
              </a:rPr>
              <a:t>(general)</a:t>
            </a:r>
          </a:p>
        </p:txBody>
      </p:sp>
      <p:sp>
        <p:nvSpPr>
          <p:cNvPr id="504844" name="Text Box 12"/>
          <p:cNvSpPr txBox="1">
            <a:spLocks noChangeArrowheads="1"/>
          </p:cNvSpPr>
          <p:nvPr/>
        </p:nvSpPr>
        <p:spPr bwMode="auto">
          <a:xfrm>
            <a:off x="1379538" y="5292725"/>
            <a:ext cx="39973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Packet – </a:t>
            </a:r>
            <a:r>
              <a:rPr lang="en-US" sz="2400">
                <a:solidFill>
                  <a:schemeClr val="bg1"/>
                </a:solidFill>
                <a:effectLst>
                  <a:outerShdw blurRad="38100" dist="38100" dir="2700000" algn="tl">
                    <a:srgbClr val="000000"/>
                  </a:outerShdw>
                </a:effectLst>
                <a:hlinkClick r:id="rId9" action="ppaction://hlinkfile"/>
              </a:rPr>
              <a:t>textbook questions</a:t>
            </a:r>
            <a:endParaRPr lang="en-US" sz="2400">
              <a:solidFill>
                <a:schemeClr val="bg1"/>
              </a:solidFill>
              <a:effectLst>
                <a:outerShdw blurRad="38100" dist="38100" dir="2700000" algn="tl">
                  <a:srgbClr val="000000"/>
                </a:outerShdw>
              </a:effectLst>
            </a:endParaRPr>
          </a:p>
        </p:txBody>
      </p:sp>
      <p:sp>
        <p:nvSpPr>
          <p:cNvPr id="504846" name="Text Box 14"/>
          <p:cNvSpPr txBox="1">
            <a:spLocks noChangeArrowheads="1"/>
          </p:cNvSpPr>
          <p:nvPr/>
        </p:nvSpPr>
        <p:spPr bwMode="auto">
          <a:xfrm>
            <a:off x="1379538" y="5721350"/>
            <a:ext cx="5354637"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0" action="ppaction://hlinkpres?slideindex=1&amp;slidetitle=" tooltip="Review Game - Periodic Table and Trends"/>
              </a:rPr>
              <a:t>Review Game PowerPoint </a:t>
            </a:r>
            <a:r>
              <a:rPr lang="en-US" sz="2400">
                <a:solidFill>
                  <a:schemeClr val="bg1"/>
                </a:solidFill>
                <a:effectLst>
                  <a:outerShdw blurRad="38100" dist="38100" dir="2700000" algn="tl">
                    <a:srgbClr val="000000"/>
                  </a:outerShdw>
                </a:effectLst>
              </a:rPr>
              <a:t>- Periodicty</a:t>
            </a:r>
          </a:p>
        </p:txBody>
      </p:sp>
      <p:sp>
        <p:nvSpPr>
          <p:cNvPr id="504849" name="Rectangle 17"/>
          <p:cNvSpPr>
            <a:spLocks noChangeArrowheads="1"/>
          </p:cNvSpPr>
          <p:nvPr/>
        </p:nvSpPr>
        <p:spPr bwMode="auto">
          <a:xfrm>
            <a:off x="5297488" y="5295900"/>
            <a:ext cx="14065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a:t>
            </a:r>
            <a:r>
              <a:rPr lang="en-US" sz="2400">
                <a:solidFill>
                  <a:schemeClr val="bg1"/>
                </a:solidFill>
                <a:effectLst>
                  <a:outerShdw blurRad="38100" dist="38100" dir="2700000" algn="tl">
                    <a:srgbClr val="000000"/>
                  </a:outerShdw>
                </a:effectLst>
                <a:hlinkClick r:id="rId11" action="ppaction://hlinkfile"/>
              </a:rPr>
              <a:t>general</a:t>
            </a:r>
            <a:r>
              <a:rPr lang="en-US" sz="2400">
                <a:solidFill>
                  <a:schemeClr val="bg1"/>
                </a:solidFill>
                <a:effectLst>
                  <a:outerShdw blurRad="38100" dist="38100" dir="2700000" algn="tl">
                    <a:srgbClr val="000000"/>
                  </a:outerShdw>
                </a:effectLst>
              </a:rPr>
              <a:t>)</a:t>
            </a: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Grp="1" noChangeArrowheads="1"/>
          </p:cNvSpPr>
          <p:nvPr>
            <p:ph type="title"/>
          </p:nvPr>
        </p:nvSpPr>
        <p:spPr/>
        <p:txBody>
          <a:bodyPr/>
          <a:lstStyle/>
          <a:p>
            <a:r>
              <a:rPr lang="en-US">
                <a:solidFill>
                  <a:schemeClr val="bg1"/>
                </a:solidFill>
              </a:rPr>
              <a:t>Resources - Periodic Table</a:t>
            </a:r>
          </a:p>
        </p:txBody>
      </p:sp>
      <p:sp>
        <p:nvSpPr>
          <p:cNvPr id="514051" name="Text Box 3"/>
          <p:cNvSpPr txBox="1">
            <a:spLocks noChangeArrowheads="1"/>
          </p:cNvSpPr>
          <p:nvPr/>
        </p:nvSpPr>
        <p:spPr bwMode="auto">
          <a:xfrm>
            <a:off x="1365250" y="1641475"/>
            <a:ext cx="16081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3" action="ppaction://hlinkfile"/>
              </a:rPr>
              <a:t>Objectives</a:t>
            </a:r>
            <a:endParaRPr lang="en-US" sz="2400">
              <a:solidFill>
                <a:schemeClr val="bg1"/>
              </a:solidFill>
              <a:effectLst>
                <a:outerShdw blurRad="38100" dist="38100" dir="2700000" algn="tl">
                  <a:srgbClr val="000000"/>
                </a:outerShdw>
              </a:effectLst>
            </a:endParaRPr>
          </a:p>
        </p:txBody>
      </p:sp>
      <p:sp>
        <p:nvSpPr>
          <p:cNvPr id="514052" name="Text Box 4"/>
          <p:cNvSpPr txBox="1">
            <a:spLocks noChangeArrowheads="1"/>
          </p:cNvSpPr>
          <p:nvPr/>
        </p:nvSpPr>
        <p:spPr bwMode="auto">
          <a:xfrm>
            <a:off x="1366838" y="2527300"/>
            <a:ext cx="33877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4" action="ppaction://hlinkfile"/>
              </a:rPr>
              <a:t>Worksheet</a:t>
            </a:r>
            <a:r>
              <a:rPr lang="en-US" sz="2400">
                <a:solidFill>
                  <a:schemeClr val="bg1"/>
                </a:solidFill>
                <a:effectLst>
                  <a:outerShdw blurRad="38100" dist="38100" dir="2700000" algn="tl">
                    <a:srgbClr val="000000"/>
                  </a:outerShdw>
                </a:effectLst>
              </a:rPr>
              <a:t> - vocabulary</a:t>
            </a:r>
          </a:p>
        </p:txBody>
      </p:sp>
      <p:sp>
        <p:nvSpPr>
          <p:cNvPr id="514053" name="Text Box 5"/>
          <p:cNvSpPr txBox="1">
            <a:spLocks noChangeArrowheads="1"/>
          </p:cNvSpPr>
          <p:nvPr/>
        </p:nvSpPr>
        <p:spPr bwMode="auto">
          <a:xfrm>
            <a:off x="1368425" y="2917825"/>
            <a:ext cx="4602163"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5" action="ppaction://hlinkfile"/>
              </a:rPr>
              <a:t>Activity</a:t>
            </a:r>
            <a:r>
              <a:rPr lang="en-US" sz="2400">
                <a:solidFill>
                  <a:schemeClr val="bg1"/>
                </a:solidFill>
                <a:effectLst>
                  <a:outerShdw blurRad="38100" dist="38100" dir="2700000" algn="tl">
                    <a:srgbClr val="000000"/>
                  </a:outerShdw>
                </a:effectLst>
              </a:rPr>
              <a:t> - aliens  cards:  </a:t>
            </a:r>
            <a:r>
              <a:rPr lang="en-US" sz="2400">
                <a:solidFill>
                  <a:schemeClr val="bg1"/>
                </a:solidFill>
                <a:effectLst>
                  <a:outerShdw blurRad="38100" dist="38100" dir="2700000" algn="tl">
                    <a:srgbClr val="000000"/>
                  </a:outerShdw>
                </a:effectLst>
                <a:hlinkClick r:id="rId6" action="ppaction://hlinkfile"/>
              </a:rPr>
              <a:t>A</a:t>
            </a:r>
            <a:r>
              <a:rPr lang="en-US" sz="2400">
                <a:solidFill>
                  <a:schemeClr val="bg1"/>
                </a:solidFill>
                <a:effectLst>
                  <a:outerShdw blurRad="38100" dist="38100" dir="2700000" algn="tl">
                    <a:srgbClr val="000000"/>
                  </a:outerShdw>
                </a:effectLst>
              </a:rPr>
              <a:t>  </a:t>
            </a:r>
            <a:r>
              <a:rPr lang="en-US" sz="2400">
                <a:solidFill>
                  <a:schemeClr val="bg1"/>
                </a:solidFill>
                <a:effectLst>
                  <a:outerShdw blurRad="38100" dist="38100" dir="2700000" algn="tl">
                    <a:srgbClr val="000000"/>
                  </a:outerShdw>
                </a:effectLst>
                <a:hlinkClick r:id="rId7" action="ppaction://hlinkfile"/>
              </a:rPr>
              <a:t>B</a:t>
            </a:r>
            <a:r>
              <a:rPr lang="en-US" sz="2400">
                <a:solidFill>
                  <a:schemeClr val="bg1"/>
                </a:solidFill>
                <a:effectLst>
                  <a:outerShdw blurRad="38100" dist="38100" dir="2700000" algn="tl">
                    <a:srgbClr val="000000"/>
                  </a:outerShdw>
                </a:effectLst>
              </a:rPr>
              <a:t>  </a:t>
            </a:r>
            <a:r>
              <a:rPr lang="en-US" sz="2400">
                <a:solidFill>
                  <a:schemeClr val="bg1"/>
                </a:solidFill>
                <a:effectLst>
                  <a:outerShdw blurRad="38100" dist="38100" dir="2700000" algn="tl">
                    <a:srgbClr val="000000"/>
                  </a:outerShdw>
                </a:effectLst>
                <a:hlinkClick r:id="rId8" action="ppaction://hlinkpres?slideindex=1&amp;slidetitle="/>
              </a:rPr>
              <a:t>key</a:t>
            </a:r>
            <a:endParaRPr lang="en-US" sz="2400">
              <a:solidFill>
                <a:schemeClr val="bg1"/>
              </a:solidFill>
              <a:effectLst>
                <a:outerShdw blurRad="38100" dist="38100" dir="2700000" algn="tl">
                  <a:srgbClr val="000000"/>
                </a:outerShdw>
              </a:effectLst>
            </a:endParaRPr>
          </a:p>
        </p:txBody>
      </p:sp>
      <p:sp>
        <p:nvSpPr>
          <p:cNvPr id="514054" name="Text Box 6"/>
          <p:cNvSpPr txBox="1">
            <a:spLocks noChangeArrowheads="1"/>
          </p:cNvSpPr>
          <p:nvPr/>
        </p:nvSpPr>
        <p:spPr bwMode="auto">
          <a:xfrm>
            <a:off x="1368425" y="3314700"/>
            <a:ext cx="43894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9" action="ppaction://hlinkfile"/>
              </a:rPr>
              <a:t>Activity</a:t>
            </a:r>
            <a:r>
              <a:rPr lang="en-US" sz="2400">
                <a:solidFill>
                  <a:schemeClr val="bg1"/>
                </a:solidFill>
                <a:effectLst>
                  <a:outerShdw blurRad="38100" dist="38100" dir="2700000" algn="tl">
                    <a:srgbClr val="000000"/>
                  </a:outerShdw>
                </a:effectLst>
              </a:rPr>
              <a:t> - coloring periodic table</a:t>
            </a:r>
          </a:p>
        </p:txBody>
      </p:sp>
      <p:sp>
        <p:nvSpPr>
          <p:cNvPr id="514055" name="Text Box 7"/>
          <p:cNvSpPr txBox="1">
            <a:spLocks noChangeArrowheads="1"/>
          </p:cNvSpPr>
          <p:nvPr/>
        </p:nvSpPr>
        <p:spPr bwMode="auto">
          <a:xfrm>
            <a:off x="1370013" y="3705225"/>
            <a:ext cx="5203825"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0" action="ppaction://hlinkfile"/>
              </a:rPr>
              <a:t>Worksheet</a:t>
            </a:r>
            <a:r>
              <a:rPr lang="en-US" sz="2400">
                <a:solidFill>
                  <a:schemeClr val="bg1"/>
                </a:solidFill>
                <a:effectLst>
                  <a:outerShdw blurRad="38100" dist="38100" dir="2700000" algn="tl">
                    <a:srgbClr val="000000"/>
                  </a:outerShdw>
                </a:effectLst>
              </a:rPr>
              <a:t> - periodic table paragraph</a:t>
            </a:r>
          </a:p>
        </p:txBody>
      </p:sp>
      <p:sp>
        <p:nvSpPr>
          <p:cNvPr id="514056" name="Text Box 8"/>
          <p:cNvSpPr txBox="1">
            <a:spLocks noChangeArrowheads="1"/>
          </p:cNvSpPr>
          <p:nvPr/>
        </p:nvSpPr>
        <p:spPr bwMode="auto">
          <a:xfrm>
            <a:off x="1377950" y="4086225"/>
            <a:ext cx="4457700"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1" action="ppaction://hlinkfile"/>
              </a:rPr>
              <a:t>Worksheet</a:t>
            </a:r>
            <a:r>
              <a:rPr lang="en-US" sz="2400">
                <a:solidFill>
                  <a:schemeClr val="bg1"/>
                </a:solidFill>
                <a:effectLst>
                  <a:outerShdw blurRad="38100" dist="38100" dir="2700000" algn="tl">
                    <a:srgbClr val="000000"/>
                  </a:outerShdw>
                </a:effectLst>
              </a:rPr>
              <a:t> - ionization energies</a:t>
            </a:r>
          </a:p>
        </p:txBody>
      </p:sp>
      <p:sp>
        <p:nvSpPr>
          <p:cNvPr id="514057" name="Text Box 9"/>
          <p:cNvSpPr txBox="1">
            <a:spLocks noChangeArrowheads="1"/>
          </p:cNvSpPr>
          <p:nvPr/>
        </p:nvSpPr>
        <p:spPr bwMode="auto">
          <a:xfrm>
            <a:off x="1377950" y="4483100"/>
            <a:ext cx="43894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2" action="ppaction://hlinkfile"/>
              </a:rPr>
              <a:t>Lab</a:t>
            </a:r>
            <a:r>
              <a:rPr lang="en-US" sz="2400">
                <a:solidFill>
                  <a:schemeClr val="bg1"/>
                </a:solidFill>
                <a:effectLst>
                  <a:outerShdw blurRad="38100" dist="38100" dir="2700000" algn="tl">
                    <a:srgbClr val="000000"/>
                  </a:outerShdw>
                </a:effectLst>
              </a:rPr>
              <a:t> - periodic trends  </a:t>
            </a:r>
            <a:r>
              <a:rPr lang="en-US" sz="2400">
                <a:solidFill>
                  <a:schemeClr val="bg1"/>
                </a:solidFill>
                <a:effectLst>
                  <a:outerShdw blurRad="38100" dist="38100" dir="2700000" algn="tl">
                    <a:srgbClr val="000000"/>
                  </a:outerShdw>
                </a:effectLst>
                <a:hlinkClick r:id="rId13" action="ppaction://hlinkfile"/>
              </a:rPr>
              <a:t>database</a:t>
            </a:r>
            <a:endParaRPr lang="en-US" sz="2400">
              <a:solidFill>
                <a:schemeClr val="bg1"/>
              </a:solidFill>
              <a:effectLst>
                <a:outerShdw blurRad="38100" dist="38100" dir="2700000" algn="tl">
                  <a:srgbClr val="000000"/>
                </a:outerShdw>
              </a:effectLst>
            </a:endParaRPr>
          </a:p>
        </p:txBody>
      </p:sp>
      <p:sp>
        <p:nvSpPr>
          <p:cNvPr id="514058" name="Text Box 10"/>
          <p:cNvSpPr txBox="1">
            <a:spLocks noChangeArrowheads="1"/>
          </p:cNvSpPr>
          <p:nvPr/>
        </p:nvSpPr>
        <p:spPr bwMode="auto">
          <a:xfrm>
            <a:off x="1379538" y="4873625"/>
            <a:ext cx="6405562"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rPr>
              <a:t>Project - element brochure  </a:t>
            </a:r>
            <a:r>
              <a:rPr lang="en-US" sz="2400">
                <a:solidFill>
                  <a:schemeClr val="bg1"/>
                </a:solidFill>
                <a:effectLst>
                  <a:outerShdw blurRad="38100" dist="38100" dir="2700000" algn="tl">
                    <a:srgbClr val="000000"/>
                  </a:outerShdw>
                </a:effectLst>
                <a:hlinkClick r:id="rId14" action="ppaction://hlinkfile"/>
              </a:rPr>
              <a:t>example</a:t>
            </a:r>
            <a:r>
              <a:rPr lang="en-US" sz="2400">
                <a:solidFill>
                  <a:schemeClr val="bg1"/>
                </a:solidFill>
                <a:effectLst>
                  <a:outerShdw blurRad="38100" dist="38100" dir="2700000" algn="tl">
                    <a:srgbClr val="000000"/>
                  </a:outerShdw>
                </a:effectLst>
              </a:rPr>
              <a:t>   timeline</a:t>
            </a:r>
          </a:p>
        </p:txBody>
      </p:sp>
      <p:sp>
        <p:nvSpPr>
          <p:cNvPr id="514059" name="Text Box 11"/>
          <p:cNvSpPr txBox="1">
            <a:spLocks noChangeArrowheads="1"/>
          </p:cNvSpPr>
          <p:nvPr/>
        </p:nvSpPr>
        <p:spPr bwMode="auto">
          <a:xfrm>
            <a:off x="6686550" y="6400800"/>
            <a:ext cx="2457450" cy="457200"/>
          </a:xfrm>
          <a:prstGeom prst="rect">
            <a:avLst/>
          </a:prstGeom>
          <a:noFill/>
          <a:ln w="9525">
            <a:noFill/>
            <a:miter lim="800000"/>
            <a:headEnd/>
            <a:tailEnd/>
          </a:ln>
          <a:effectLst/>
        </p:spPr>
        <p:txBody>
          <a:bodyPr wrap="none">
            <a:spAutoFit/>
          </a:bodyPr>
          <a:lstStyle/>
          <a:p>
            <a:r>
              <a:rPr lang="en-US" sz="2400"/>
              <a:t>Outline </a:t>
            </a:r>
            <a:r>
              <a:rPr lang="en-US" sz="2400">
                <a:solidFill>
                  <a:schemeClr val="bg1"/>
                </a:solidFill>
                <a:effectLst>
                  <a:outerShdw blurRad="38100" dist="38100" dir="2700000" algn="tl">
                    <a:srgbClr val="000000"/>
                  </a:outerShdw>
                </a:effectLst>
              </a:rPr>
              <a:t>(general)</a:t>
            </a:r>
          </a:p>
        </p:txBody>
      </p:sp>
      <p:sp>
        <p:nvSpPr>
          <p:cNvPr id="514060" name="AutoShape 12" descr="Back to menu">
            <a:hlinkClick r:id="" action="ppaction://hlinkshowjump?jump=lastslideviewed" highlightClick="1"/>
            <a:hlinkHover r:id="" action="ppaction://hlinkshowjump?jump=lastslideviewed"/>
          </p:cNvPr>
          <p:cNvSpPr>
            <a:spLocks noChangeArrowheads="1"/>
          </p:cNvSpPr>
          <p:nvPr/>
        </p:nvSpPr>
        <p:spPr bwMode="auto">
          <a:xfrm>
            <a:off x="0" y="6391275"/>
            <a:ext cx="381000" cy="238125"/>
          </a:xfrm>
          <a:prstGeom prst="actionButtonBackPrevious">
            <a:avLst/>
          </a:prstGeom>
          <a:solidFill>
            <a:srgbClr val="F8F8F8">
              <a:alpha val="89999"/>
            </a:srgbClr>
          </a:solidFill>
          <a:ln w="9525">
            <a:noFill/>
            <a:miter lim="800000"/>
            <a:headEnd/>
            <a:tailEnd/>
          </a:ln>
          <a:effectLst/>
        </p:spPr>
        <p:txBody>
          <a:bodyPr wrap="none" anchor="ctr"/>
          <a:lstStyle/>
          <a:p>
            <a:endParaRPr lang="en-US"/>
          </a:p>
        </p:txBody>
      </p:sp>
      <p:sp>
        <p:nvSpPr>
          <p:cNvPr id="514061" name="Text Box 13"/>
          <p:cNvSpPr txBox="1">
            <a:spLocks noChangeArrowheads="1"/>
          </p:cNvSpPr>
          <p:nvPr/>
        </p:nvSpPr>
        <p:spPr bwMode="auto">
          <a:xfrm>
            <a:off x="1371600" y="5257800"/>
            <a:ext cx="6354763"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5" action="ppaction://hlinkfile"/>
              </a:rPr>
              <a:t>Worksheet</a:t>
            </a:r>
            <a:r>
              <a:rPr lang="en-US" sz="2400">
                <a:solidFill>
                  <a:schemeClr val="bg1"/>
                </a:solidFill>
                <a:effectLst>
                  <a:outerShdw blurRad="38100" dist="38100" dir="2700000" algn="tl">
                    <a:srgbClr val="000000"/>
                  </a:outerShdw>
                </a:effectLst>
              </a:rPr>
              <a:t> - periodic table textbook questions</a:t>
            </a:r>
          </a:p>
        </p:txBody>
      </p:sp>
      <p:sp>
        <p:nvSpPr>
          <p:cNvPr id="514062" name="Rectangle 14"/>
          <p:cNvSpPr>
            <a:spLocks noChangeArrowheads="1"/>
          </p:cNvSpPr>
          <p:nvPr/>
        </p:nvSpPr>
        <p:spPr bwMode="auto">
          <a:xfrm>
            <a:off x="5772150" y="1906588"/>
            <a:ext cx="2657475" cy="304800"/>
          </a:xfrm>
          <a:prstGeom prst="rect">
            <a:avLst/>
          </a:prstGeom>
          <a:noFill/>
          <a:ln w="9525">
            <a:noFill/>
            <a:miter lim="800000"/>
            <a:headEnd/>
            <a:tailEnd/>
          </a:ln>
          <a:effectLst/>
        </p:spPr>
        <p:txBody>
          <a:bodyPr wrap="none">
            <a:spAutoFit/>
          </a:bodyPr>
          <a:lstStyle/>
          <a:p>
            <a:r>
              <a:rPr lang="en-US" sz="1400">
                <a:solidFill>
                  <a:schemeClr val="accent1"/>
                </a:solidFill>
                <a:hlinkClick r:id="rId16" action="ppaction://hlinkfile" tooltip="The Periodic Table"/>
              </a:rPr>
              <a:t>Episode 7 </a:t>
            </a:r>
            <a:r>
              <a:rPr lang="en-US" sz="1400">
                <a:solidFill>
                  <a:schemeClr val="accent1"/>
                </a:solidFill>
              </a:rPr>
              <a:t>– The Periodic Table</a:t>
            </a:r>
          </a:p>
        </p:txBody>
      </p:sp>
      <p:sp>
        <p:nvSpPr>
          <p:cNvPr id="514063" name="AutoShape 15">
            <a:hlinkClick r:id="rId17" highlightClick="1"/>
          </p:cNvPr>
          <p:cNvSpPr>
            <a:spLocks noChangeArrowheads="1"/>
          </p:cNvSpPr>
          <p:nvPr/>
        </p:nvSpPr>
        <p:spPr bwMode="auto">
          <a:xfrm>
            <a:off x="6854825" y="1247775"/>
            <a:ext cx="569913" cy="569913"/>
          </a:xfrm>
          <a:prstGeom prst="actionButtonMovie">
            <a:avLst/>
          </a:prstGeom>
          <a:solidFill>
            <a:schemeClr val="accent1"/>
          </a:solidFill>
          <a:ln w="9525">
            <a:noFill/>
            <a:miter lim="800000"/>
            <a:headEnd/>
            <a:tailEnd/>
          </a:ln>
          <a:effectLst/>
        </p:spPr>
        <p:txBody>
          <a:bodyPr wrap="none" anchor="ctr"/>
          <a:lstStyle/>
          <a:p>
            <a:endParaRPr lang="en-US"/>
          </a:p>
        </p:txBody>
      </p:sp>
      <p:sp>
        <p:nvSpPr>
          <p:cNvPr id="514064" name="Text Box 16"/>
          <p:cNvSpPr txBox="1">
            <a:spLocks noChangeArrowheads="1"/>
          </p:cNvSpPr>
          <p:nvPr/>
        </p:nvSpPr>
        <p:spPr bwMode="auto">
          <a:xfrm>
            <a:off x="6308725" y="2641600"/>
            <a:ext cx="2205038" cy="336550"/>
          </a:xfrm>
          <a:prstGeom prst="rect">
            <a:avLst/>
          </a:prstGeom>
          <a:noFill/>
          <a:ln w="9525">
            <a:noFill/>
            <a:miter lim="800000"/>
            <a:headEnd/>
            <a:tailEnd/>
          </a:ln>
          <a:effectLst/>
        </p:spPr>
        <p:txBody>
          <a:bodyPr wrap="none">
            <a:spAutoFit/>
          </a:bodyPr>
          <a:lstStyle/>
          <a:p>
            <a:r>
              <a:rPr lang="en-US" sz="1600">
                <a:hlinkClick r:id="rId18" action="ppaction://hlinkpres?slideindex=1&amp;slidetitle=" tooltip="General Chemistry POWERPOINT         &quot;The Periodic Table and Periodicity&quot;"/>
              </a:rPr>
              <a:t>General Chemistry PP</a:t>
            </a:r>
            <a:endParaRPr lang="en-US" sz="1600"/>
          </a:p>
        </p:txBody>
      </p:sp>
      <p:sp>
        <p:nvSpPr>
          <p:cNvPr id="514065" name="Text Box 17"/>
          <p:cNvSpPr txBox="1">
            <a:spLocks noChangeArrowheads="1"/>
          </p:cNvSpPr>
          <p:nvPr/>
        </p:nvSpPr>
        <p:spPr bwMode="auto">
          <a:xfrm>
            <a:off x="1371600" y="5676900"/>
            <a:ext cx="5761038" cy="457200"/>
          </a:xfrm>
          <a:prstGeom prst="rect">
            <a:avLst/>
          </a:prstGeom>
          <a:noFill/>
          <a:ln w="9525">
            <a:noFill/>
            <a:miter lim="800000"/>
            <a:headEnd/>
            <a:tailEnd/>
          </a:ln>
          <a:effectLst/>
        </p:spPr>
        <p:txBody>
          <a:bodyPr wrap="none">
            <a:spAutoFit/>
          </a:bodyPr>
          <a:lstStyle/>
          <a:p>
            <a:r>
              <a:rPr lang="en-US" sz="2400">
                <a:solidFill>
                  <a:schemeClr val="bg1"/>
                </a:solidFill>
                <a:effectLst>
                  <a:outerShdw blurRad="38100" dist="38100" dir="2700000" algn="tl">
                    <a:srgbClr val="000000"/>
                  </a:outerShdw>
                </a:effectLst>
                <a:hlinkClick r:id="rId19" action="ppaction://hlinkfile"/>
              </a:rPr>
              <a:t>Worksheet</a:t>
            </a:r>
            <a:r>
              <a:rPr lang="en-US" sz="2400">
                <a:solidFill>
                  <a:schemeClr val="bg1"/>
                </a:solidFill>
                <a:effectLst>
                  <a:outerShdw blurRad="38100" dist="38100" dir="2700000" algn="tl">
                    <a:srgbClr val="000000"/>
                  </a:outerShdw>
                </a:effectLst>
              </a:rPr>
              <a:t> - textbook questions (general)</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2"/>
          <p:cNvSpPr>
            <a:spLocks noChangeArrowheads="1"/>
          </p:cNvSpPr>
          <p:nvPr/>
        </p:nvSpPr>
        <p:spPr bwMode="auto">
          <a:xfrm>
            <a:off x="2298700" y="627063"/>
            <a:ext cx="3789363" cy="1149350"/>
          </a:xfrm>
          <a:prstGeom prst="rect">
            <a:avLst/>
          </a:prstGeom>
          <a:noFill/>
          <a:ln w="9525">
            <a:solidFill>
              <a:schemeClr val="tx1"/>
            </a:solidFill>
            <a:miter lim="800000"/>
            <a:headEnd/>
            <a:tailEnd/>
          </a:ln>
          <a:effectLst/>
        </p:spPr>
        <p:txBody>
          <a:bodyPr wrap="none" anchor="ctr"/>
          <a:lstStyle/>
          <a:p>
            <a:endParaRPr lang="en-US"/>
          </a:p>
        </p:txBody>
      </p:sp>
      <p:sp>
        <p:nvSpPr>
          <p:cNvPr id="524291"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524292" name="Rectangle 4"/>
          <p:cNvSpPr>
            <a:spLocks noChangeArrowheads="1"/>
          </p:cNvSpPr>
          <p:nvPr/>
        </p:nvSpPr>
        <p:spPr bwMode="auto">
          <a:xfrm>
            <a:off x="7391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endParaRPr lang="en-US" sz="1000"/>
          </a:p>
          <a:p>
            <a:pPr algn="ctr"/>
            <a:endParaRPr lang="en-US" sz="1000"/>
          </a:p>
          <a:p>
            <a:pPr algn="ctr"/>
            <a:r>
              <a:rPr lang="en-US" sz="1000"/>
              <a:t>1</a:t>
            </a:r>
            <a:endParaRPr lang="en-US" sz="1000" baseline="30000"/>
          </a:p>
        </p:txBody>
      </p:sp>
      <p:sp>
        <p:nvSpPr>
          <p:cNvPr id="524293" name="Rectangle 5"/>
          <p:cNvSpPr>
            <a:spLocks noChangeArrowheads="1"/>
          </p:cNvSpPr>
          <p:nvPr/>
        </p:nvSpPr>
        <p:spPr bwMode="auto">
          <a:xfrm>
            <a:off x="7772400" y="11430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524294" name="Rectangle 6"/>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524295" name="Rectangle 7"/>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524296" name="Rectangle 8"/>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524297" name="Rectangle 9"/>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524298" name="Rectangle 10"/>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524299" name="Rectangle 11"/>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524300" name="Rectangle 12"/>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524301" name="Rectangle 13"/>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524302" name="Rectangle 14"/>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524303" name="Rectangle 15"/>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524304" name="Rectangle 16"/>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524305" name="Rectangle 17"/>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524306" name="Rectangle 18"/>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524307" name="Rectangle 19"/>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524308" name="Rectangle 20"/>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524309" name="Rectangle 21"/>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524310" name="Rectangle 22"/>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524311" name="Rectangle 23"/>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524312" name="Rectangle 24"/>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524313" name="Rectangle 25"/>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524314" name="Rectangle 26"/>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524315" name="Rectangle 27"/>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524316" name="Rectangle 28"/>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524317" name="Rectangle 29"/>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524318" name="Rectangle 30"/>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524319" name="Rectangle 31"/>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524320" name="Rectangle 32"/>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524321" name="Rectangle 33"/>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524322" name="Rectangle 34"/>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524323" name="Rectangle 35"/>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524324" name="Rectangle 36"/>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524325" name="Rectangle 37"/>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524326" name="Rectangle 38"/>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524327" name="Rectangle 39"/>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524328" name="Rectangle 40"/>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524329" name="Rectangle 41"/>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524330" name="Rectangle 42"/>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524331" name="Rectangle 43"/>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524332" name="Rectangle 44"/>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524333" name="Rectangle 45"/>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524334" name="Rectangle 46"/>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524335" name="Rectangle 47"/>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524336" name="Rectangle 48"/>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524337" name="Rectangle 49"/>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524338" name="Rectangle 50"/>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524339" name="Rectangle 51"/>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524340" name="Rectangle 52"/>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524341" name="Rectangle 53"/>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524342" name="Rectangle 54"/>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524343" name="Rectangle 55"/>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524344" name="Rectangle 56"/>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524345" name="Rectangle 57"/>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524346" name="Rectangle 58"/>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524347" name="Rectangle 59"/>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4348" name="Rectangle 60"/>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524349" name="Rectangle 61"/>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524350" name="Rectangle 62"/>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524351" name="Rectangle 63"/>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524352" name="Rectangle 64"/>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524353" name="Rectangle 65"/>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524354" name="Rectangle 66"/>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524355" name="Rectangle 67"/>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524356" name="Rectangle 68"/>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524357" name="Rectangle 69"/>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524358" name="Rectangle 70"/>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524359" name="Rectangle 71"/>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524360" name="Rectangle 72"/>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524361" name="Rectangle 73"/>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524362" name="Rectangle 74"/>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524363" name="Rectangle 75"/>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524364" name="Rectangle 76"/>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524365" name="Rectangle 77"/>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24366" name="Rectangle 78"/>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524367" name="Rectangle 79"/>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524368" name="Rectangle 80"/>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524369" name="Rectangle 81"/>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524370" name="Rectangle 82"/>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524371" name="Rectangle 83"/>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524372" name="Rectangle 84"/>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524373" name="Rectangle 85"/>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524374" name="Rectangle 86"/>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524375" name="Rectangle 87"/>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524376" name="Rectangle 88"/>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524377" name="Rectangle 89"/>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524378" name="Rectangle 90"/>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524379" name="Rectangle 91"/>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524380" name="Rectangle 92"/>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524381" name="Rectangle 93"/>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524382" name="Rectangle 94"/>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524383" name="Rectangle 95"/>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524384" name="Rectangle 96"/>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524385" name="Rectangle 97"/>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524386" name="Rectangle 98"/>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524387" name="Rectangle 99"/>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524388" name="Rectangle 100"/>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524389" name="Rectangle 101"/>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524390" name="Rectangle 102"/>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524391" name="Rectangle 103"/>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524392" name="Rectangle 104"/>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524393" name="Rectangle 105"/>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524394" name="Rectangle 106"/>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524395" name="Rectangle 107"/>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524396" name="Rectangle 108"/>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524397" name="Rectangle 109"/>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524398" name="Rectangle 110"/>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524399" name="Rectangle 111"/>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524400" name="Rectangle 112"/>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524401" name="Rectangle 113"/>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524402" name="Rectangle 114"/>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524403" name="Text Box 115"/>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524404" name="Text Box 116"/>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524405" name="Text Box 117"/>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524406" name="Text Box 118"/>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524407" name="Text Box 119"/>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524408" name="Text Box 120"/>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524409" name="Text Box 121"/>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524410" name="Text Box 122"/>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524411" name="Text Box 123"/>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524412" name="Text Box 124"/>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524413" name="AutoShape 12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24414" name="Rectangle 126"/>
          <p:cNvSpPr>
            <a:spLocks noChangeArrowheads="1"/>
          </p:cNvSpPr>
          <p:nvPr/>
        </p:nvSpPr>
        <p:spPr bwMode="auto">
          <a:xfrm rot="326420">
            <a:off x="2446338" y="787400"/>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N</a:t>
            </a:r>
            <a:endParaRPr lang="en-US" sz="2000"/>
          </a:p>
          <a:p>
            <a:pPr algn="ctr"/>
            <a:r>
              <a:rPr lang="en-US" sz="800"/>
              <a:t>7</a:t>
            </a:r>
            <a:endParaRPr lang="en-US" sz="800" baseline="30000"/>
          </a:p>
        </p:txBody>
      </p:sp>
      <p:sp>
        <p:nvSpPr>
          <p:cNvPr id="524415" name="Rectangle 127"/>
          <p:cNvSpPr>
            <a:spLocks noChangeArrowheads="1"/>
          </p:cNvSpPr>
          <p:nvPr/>
        </p:nvSpPr>
        <p:spPr bwMode="auto">
          <a:xfrm rot="-389446">
            <a:off x="2892425" y="7905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C</a:t>
            </a:r>
            <a:endParaRPr lang="en-US" sz="1000"/>
          </a:p>
          <a:p>
            <a:pPr algn="ctr"/>
            <a:r>
              <a:rPr lang="en-US" sz="800"/>
              <a:t>6</a:t>
            </a:r>
            <a:endParaRPr lang="en-US" sz="800" baseline="30000"/>
          </a:p>
        </p:txBody>
      </p:sp>
      <p:sp>
        <p:nvSpPr>
          <p:cNvPr id="524416" name="Rectangle 128"/>
          <p:cNvSpPr>
            <a:spLocks noChangeArrowheads="1"/>
          </p:cNvSpPr>
          <p:nvPr/>
        </p:nvSpPr>
        <p:spPr bwMode="auto">
          <a:xfrm rot="316647">
            <a:off x="3346450" y="793750"/>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H</a:t>
            </a:r>
            <a:endParaRPr lang="en-US" sz="1000"/>
          </a:p>
          <a:p>
            <a:pPr algn="ctr"/>
            <a:r>
              <a:rPr lang="en-US" sz="800"/>
              <a:t>1</a:t>
            </a:r>
            <a:endParaRPr lang="en-US" sz="800" baseline="30000"/>
          </a:p>
        </p:txBody>
      </p:sp>
      <p:sp>
        <p:nvSpPr>
          <p:cNvPr id="524417" name="Rectangle 129"/>
          <p:cNvSpPr>
            <a:spLocks noChangeArrowheads="1"/>
          </p:cNvSpPr>
          <p:nvPr/>
        </p:nvSpPr>
        <p:spPr bwMode="auto">
          <a:xfrm rot="-143156">
            <a:off x="3778250" y="801688"/>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S</a:t>
            </a:r>
            <a:endParaRPr lang="en-US" sz="1000"/>
          </a:p>
          <a:p>
            <a:pPr algn="ctr"/>
            <a:r>
              <a:rPr lang="en-US" sz="800"/>
              <a:t>16</a:t>
            </a:r>
            <a:endParaRPr lang="en-US" sz="800" baseline="30000"/>
          </a:p>
        </p:txBody>
      </p:sp>
      <p:sp>
        <p:nvSpPr>
          <p:cNvPr id="524418" name="Rectangle 130"/>
          <p:cNvSpPr>
            <a:spLocks noChangeArrowheads="1"/>
          </p:cNvSpPr>
          <p:nvPr/>
        </p:nvSpPr>
        <p:spPr bwMode="auto">
          <a:xfrm>
            <a:off x="4475163" y="815975"/>
            <a:ext cx="381000" cy="533400"/>
          </a:xfrm>
          <a:prstGeom prst="rect">
            <a:avLst/>
          </a:prstGeom>
          <a:noFill/>
          <a:ln w="9525">
            <a:solidFill>
              <a:schemeClr val="tx1"/>
            </a:solidFill>
            <a:miter lim="800000"/>
            <a:headEnd/>
            <a:tailEnd/>
          </a:ln>
          <a:effectLst/>
        </p:spPr>
        <p:txBody>
          <a:bodyPr wrap="none" anchor="ctr"/>
          <a:lstStyle/>
          <a:p>
            <a:pPr algn="ctr"/>
            <a:r>
              <a:rPr lang="en-US" sz="2000" b="1"/>
              <a:t>Ir</a:t>
            </a:r>
            <a:endParaRPr lang="en-US" sz="2000"/>
          </a:p>
          <a:p>
            <a:pPr algn="ctr"/>
            <a:r>
              <a:rPr lang="en-US" sz="800"/>
              <a:t>77</a:t>
            </a:r>
            <a:endParaRPr lang="en-US" sz="800" baseline="30000"/>
          </a:p>
        </p:txBody>
      </p:sp>
      <p:sp>
        <p:nvSpPr>
          <p:cNvPr id="524419" name="Rectangle 131"/>
          <p:cNvSpPr>
            <a:spLocks noChangeArrowheads="1"/>
          </p:cNvSpPr>
          <p:nvPr/>
        </p:nvSpPr>
        <p:spPr bwMode="auto">
          <a:xfrm>
            <a:off x="4864100" y="8159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O</a:t>
            </a:r>
            <a:endParaRPr lang="en-US" sz="2000">
              <a:solidFill>
                <a:srgbClr val="FF3300"/>
              </a:solidFill>
            </a:endParaRPr>
          </a:p>
          <a:p>
            <a:pPr algn="ctr"/>
            <a:r>
              <a:rPr lang="en-US" sz="800"/>
              <a:t>8</a:t>
            </a:r>
            <a:endParaRPr lang="en-US" sz="800" baseline="30000"/>
          </a:p>
        </p:txBody>
      </p:sp>
      <p:sp>
        <p:nvSpPr>
          <p:cNvPr id="524420" name="Rectangle 132"/>
          <p:cNvSpPr>
            <a:spLocks noChangeArrowheads="1"/>
          </p:cNvSpPr>
          <p:nvPr/>
        </p:nvSpPr>
        <p:spPr bwMode="auto">
          <a:xfrm>
            <a:off x="5245100" y="815975"/>
            <a:ext cx="381000" cy="533400"/>
          </a:xfrm>
          <a:prstGeom prst="rect">
            <a:avLst/>
          </a:prstGeom>
          <a:noFill/>
          <a:ln w="9525">
            <a:solidFill>
              <a:schemeClr val="tx1"/>
            </a:solidFill>
            <a:miter lim="800000"/>
            <a:headEnd/>
            <a:tailEnd/>
          </a:ln>
          <a:effectLst/>
        </p:spPr>
        <p:txBody>
          <a:bodyPr wrap="none" anchor="ctr"/>
          <a:lstStyle/>
          <a:p>
            <a:pPr algn="ctr"/>
            <a:r>
              <a:rPr lang="en-US" sz="2000" b="1">
                <a:solidFill>
                  <a:srgbClr val="FF3300"/>
                </a:solidFill>
              </a:rPr>
              <a:t>N</a:t>
            </a:r>
            <a:endParaRPr lang="en-US" sz="2000">
              <a:solidFill>
                <a:srgbClr val="FF3300"/>
              </a:solidFill>
            </a:endParaRPr>
          </a:p>
          <a:p>
            <a:pPr algn="ctr"/>
            <a:r>
              <a:rPr lang="en-US" sz="800"/>
              <a:t>7</a:t>
            </a:r>
            <a:endParaRPr lang="en-US" sz="800" baseline="30000"/>
          </a:p>
        </p:txBody>
      </p:sp>
      <p:sp>
        <p:nvSpPr>
          <p:cNvPr id="524421" name="Rectangle 133"/>
          <p:cNvSpPr>
            <a:spLocks noChangeArrowheads="1"/>
          </p:cNvSpPr>
          <p:nvPr/>
        </p:nvSpPr>
        <p:spPr bwMode="auto">
          <a:xfrm>
            <a:off x="5621338" y="815975"/>
            <a:ext cx="381000" cy="533400"/>
          </a:xfrm>
          <a:prstGeom prst="rect">
            <a:avLst/>
          </a:prstGeom>
          <a:noFill/>
          <a:ln w="9525">
            <a:solidFill>
              <a:schemeClr val="tx1"/>
            </a:solidFill>
            <a:miter lim="800000"/>
            <a:headEnd/>
            <a:tailEnd/>
          </a:ln>
          <a:effectLst/>
        </p:spPr>
        <p:txBody>
          <a:bodyPr wrap="none" anchor="ctr"/>
          <a:lstStyle/>
          <a:p>
            <a:pPr algn="ctr"/>
            <a:r>
              <a:rPr lang="en-US" sz="2000" b="1"/>
              <a:t>Mn</a:t>
            </a:r>
            <a:endParaRPr lang="en-US" sz="1000"/>
          </a:p>
          <a:p>
            <a:pPr algn="ctr"/>
            <a:r>
              <a:rPr lang="en-US" sz="800"/>
              <a:t>25</a:t>
            </a:r>
            <a:endParaRPr lang="en-US" sz="800" baseline="30000"/>
          </a:p>
        </p:txBody>
      </p:sp>
      <p:sp>
        <p:nvSpPr>
          <p:cNvPr id="524422" name="Text Box 134"/>
          <p:cNvSpPr txBox="1">
            <a:spLocks noChangeArrowheads="1"/>
          </p:cNvSpPr>
          <p:nvPr/>
        </p:nvSpPr>
        <p:spPr bwMode="auto">
          <a:xfrm>
            <a:off x="5772150" y="741363"/>
            <a:ext cx="254000" cy="244475"/>
          </a:xfrm>
          <a:prstGeom prst="rect">
            <a:avLst/>
          </a:prstGeom>
          <a:noFill/>
          <a:ln w="9525">
            <a:noFill/>
            <a:miter lim="800000"/>
            <a:headEnd/>
            <a:tailEnd/>
          </a:ln>
          <a:effectLst/>
        </p:spPr>
        <p:txBody>
          <a:bodyPr wrap="none">
            <a:spAutoFit/>
          </a:bodyPr>
          <a:lstStyle/>
          <a:p>
            <a:r>
              <a:rPr lang="en-US" sz="1000">
                <a:solidFill>
                  <a:srgbClr val="FF0000"/>
                </a:solidFill>
              </a:rPr>
              <a:t>e</a:t>
            </a:r>
          </a:p>
        </p:txBody>
      </p:sp>
      <p:sp>
        <p:nvSpPr>
          <p:cNvPr id="524423" name="Text Box 135"/>
          <p:cNvSpPr txBox="1">
            <a:spLocks noChangeArrowheads="1"/>
          </p:cNvSpPr>
          <p:nvPr/>
        </p:nvSpPr>
        <p:spPr bwMode="auto">
          <a:xfrm rot="16760966">
            <a:off x="5751513" y="833437"/>
            <a:ext cx="242888" cy="214313"/>
          </a:xfrm>
          <a:prstGeom prst="rect">
            <a:avLst/>
          </a:prstGeom>
          <a:noFill/>
          <a:ln w="9525">
            <a:noFill/>
            <a:miter lim="800000"/>
            <a:headEnd/>
            <a:tailEnd/>
          </a:ln>
          <a:effectLst/>
        </p:spPr>
        <p:txBody>
          <a:bodyPr wrap="none">
            <a:spAutoFit/>
          </a:bodyPr>
          <a:lstStyle/>
          <a:p>
            <a:r>
              <a:rPr lang="en-US" sz="800">
                <a:solidFill>
                  <a:schemeClr val="bg2"/>
                </a:solidFill>
              </a:rPr>
              <a:t>&lt;</a:t>
            </a:r>
          </a:p>
        </p:txBody>
      </p:sp>
      <p:sp>
        <p:nvSpPr>
          <p:cNvPr id="524424" name="Text Box 136"/>
          <p:cNvSpPr txBox="1">
            <a:spLocks noChangeArrowheads="1"/>
          </p:cNvSpPr>
          <p:nvPr/>
        </p:nvSpPr>
        <p:spPr bwMode="auto">
          <a:xfrm>
            <a:off x="3213100" y="1422400"/>
            <a:ext cx="2163763" cy="336550"/>
          </a:xfrm>
          <a:prstGeom prst="rect">
            <a:avLst/>
          </a:prstGeom>
          <a:noFill/>
          <a:ln w="9525">
            <a:noFill/>
            <a:miter lim="800000"/>
            <a:headEnd/>
            <a:tailEnd/>
          </a:ln>
          <a:effectLst/>
        </p:spPr>
        <p:txBody>
          <a:bodyPr wrap="none">
            <a:spAutoFit/>
          </a:bodyPr>
          <a:lstStyle/>
          <a:p>
            <a:r>
              <a:rPr lang="en-US" sz="1600">
                <a:solidFill>
                  <a:srgbClr val="FF3300"/>
                </a:solidFill>
                <a:effectLst>
                  <a:outerShdw blurRad="38100" dist="38100" dir="2700000" algn="tl">
                    <a:srgbClr val="C0C0C0"/>
                  </a:outerShdw>
                </a:effectLst>
                <a:latin typeface="Viner Hand ITC" pitchFamily="66" charset="0"/>
              </a:rPr>
              <a:t>The Human Element</a:t>
            </a:r>
          </a:p>
        </p:txBody>
      </p:sp>
      <p:sp>
        <p:nvSpPr>
          <p:cNvPr id="524425" name="Rectangle 137"/>
          <p:cNvSpPr>
            <a:spLocks noChangeArrowheads="1"/>
          </p:cNvSpPr>
          <p:nvPr/>
        </p:nvSpPr>
        <p:spPr bwMode="auto">
          <a:xfrm>
            <a:off x="6629400" y="19812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26" name="Rectangle 138"/>
          <p:cNvSpPr>
            <a:spLocks noChangeArrowheads="1"/>
          </p:cNvSpPr>
          <p:nvPr/>
        </p:nvSpPr>
        <p:spPr bwMode="auto">
          <a:xfrm>
            <a:off x="7010400" y="25146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27" name="Rectangle 139"/>
          <p:cNvSpPr>
            <a:spLocks noChangeArrowheads="1"/>
          </p:cNvSpPr>
          <p:nvPr/>
        </p:nvSpPr>
        <p:spPr bwMode="auto">
          <a:xfrm>
            <a:off x="6248400" y="1982788"/>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28" name="Rectangle 140"/>
          <p:cNvSpPr>
            <a:spLocks noChangeArrowheads="1"/>
          </p:cNvSpPr>
          <p:nvPr/>
        </p:nvSpPr>
        <p:spPr bwMode="auto">
          <a:xfrm>
            <a:off x="1296988" y="14478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29" name="Rectangle 141"/>
          <p:cNvSpPr>
            <a:spLocks noChangeArrowheads="1"/>
          </p:cNvSpPr>
          <p:nvPr/>
        </p:nvSpPr>
        <p:spPr bwMode="auto">
          <a:xfrm>
            <a:off x="4343400" y="4116388"/>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30" name="Rectangle 142"/>
          <p:cNvSpPr>
            <a:spLocks noChangeArrowheads="1"/>
          </p:cNvSpPr>
          <p:nvPr/>
        </p:nvSpPr>
        <p:spPr bwMode="auto">
          <a:xfrm>
            <a:off x="7010400" y="19812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31" name="Rectangle 143"/>
          <p:cNvSpPr>
            <a:spLocks noChangeArrowheads="1"/>
          </p:cNvSpPr>
          <p:nvPr/>
        </p:nvSpPr>
        <p:spPr bwMode="auto">
          <a:xfrm>
            <a:off x="3581400" y="30480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sp>
        <p:nvSpPr>
          <p:cNvPr id="524432" name="Rectangle 144"/>
          <p:cNvSpPr>
            <a:spLocks noChangeArrowheads="1"/>
          </p:cNvSpPr>
          <p:nvPr/>
        </p:nvSpPr>
        <p:spPr bwMode="auto">
          <a:xfrm>
            <a:off x="6629400" y="1981200"/>
            <a:ext cx="381000" cy="533400"/>
          </a:xfrm>
          <a:prstGeom prst="rect">
            <a:avLst/>
          </a:prstGeom>
          <a:solidFill>
            <a:srgbClr val="FF9900">
              <a:alpha val="50000"/>
            </a:srgbClr>
          </a:solidFill>
          <a:ln w="9525">
            <a:solidFill>
              <a:srgbClr val="FF3300"/>
            </a:solidFill>
            <a:miter lim="800000"/>
            <a:headEnd/>
            <a:tailEnd/>
          </a:ln>
          <a:effectLst/>
        </p:spPr>
        <p:txBody>
          <a:bodyPr wrap="none" anchor="ctr"/>
          <a:lstStyle/>
          <a:p>
            <a:pPr algn="ctr"/>
            <a:r>
              <a:rPr lang="en-US" sz="1400" b="1"/>
              <a:t> </a:t>
            </a:r>
            <a:endParaRPr lang="en-US" sz="1000"/>
          </a:p>
          <a:p>
            <a:pPr algn="ctr"/>
            <a:endParaRPr lang="en-US" sz="1000"/>
          </a:p>
          <a:p>
            <a:pPr algn="ctr"/>
            <a:r>
              <a:rPr lang="en-US" sz="1000"/>
              <a:t> </a:t>
            </a:r>
            <a:endParaRPr lang="en-US" sz="1000" baseline="30000"/>
          </a:p>
        </p:txBody>
      </p:sp>
      <p:pic>
        <p:nvPicPr>
          <p:cNvPr id="524433" name="Picture 145" descr="IronStaff"/>
          <p:cNvPicPr>
            <a:picLocks noChangeAspect="1" noChangeArrowheads="1"/>
          </p:cNvPicPr>
          <p:nvPr/>
        </p:nvPicPr>
        <p:blipFill>
          <a:blip r:embed="rId5" cstate="print"/>
          <a:srcRect/>
          <a:stretch>
            <a:fillRect/>
          </a:stretch>
        </p:blipFill>
        <p:spPr bwMode="auto">
          <a:xfrm>
            <a:off x="3448050" y="1827213"/>
            <a:ext cx="1519238" cy="1163637"/>
          </a:xfrm>
          <a:prstGeom prst="rect">
            <a:avLst/>
          </a:prstGeom>
          <a:noFill/>
        </p:spPr>
      </p:pic>
      <p:sp>
        <p:nvSpPr>
          <p:cNvPr id="524434" name="Text Box 146"/>
          <p:cNvSpPr txBox="1">
            <a:spLocks noChangeArrowheads="1"/>
          </p:cNvSpPr>
          <p:nvPr/>
        </p:nvSpPr>
        <p:spPr bwMode="auto">
          <a:xfrm>
            <a:off x="7656513" y="122238"/>
            <a:ext cx="1336675" cy="214312"/>
          </a:xfrm>
          <a:prstGeom prst="rect">
            <a:avLst/>
          </a:prstGeom>
          <a:noFill/>
          <a:ln w="9525">
            <a:noFill/>
            <a:miter lim="800000"/>
            <a:headEnd/>
            <a:tailEnd/>
          </a:ln>
          <a:effectLst/>
        </p:spPr>
        <p:txBody>
          <a:bodyPr wrap="none">
            <a:spAutoFit/>
          </a:bodyPr>
          <a:lstStyle/>
          <a:p>
            <a:r>
              <a:rPr lang="en-US" sz="800">
                <a:hlinkClick r:id="rId6" action="ppaction://hlinkpres?slideindex=1&amp;slidetitle="/>
              </a:rPr>
              <a:t>Interactive Periodic Table</a:t>
            </a:r>
            <a:endParaRPr lang="en-US" sz="800"/>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4425"/>
                                        </p:tgtEl>
                                        <p:attrNameLst>
                                          <p:attrName>style.visibility</p:attrName>
                                        </p:attrNameLst>
                                      </p:cBhvr>
                                      <p:to>
                                        <p:strVal val="visible"/>
                                      </p:to>
                                    </p:set>
                                    <p:animEffect transition="in" filter="dissolve">
                                      <p:cBhvr>
                                        <p:cTn id="7" dur="500"/>
                                        <p:tgtEl>
                                          <p:spTgt spid="5244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24414"/>
                                        </p:tgtEl>
                                        <p:attrNameLst>
                                          <p:attrName>style.visibility</p:attrName>
                                        </p:attrNameLst>
                                      </p:cBhvr>
                                      <p:to>
                                        <p:strVal val="visible"/>
                                      </p:to>
                                    </p:set>
                                    <p:animEffect transition="in" filter="fade">
                                      <p:cBhvr>
                                        <p:cTn id="11" dur="2000"/>
                                        <p:tgtEl>
                                          <p:spTgt spid="524414"/>
                                        </p:tgtEl>
                                      </p:cBhvr>
                                    </p:animEffect>
                                  </p:childTnLst>
                                </p:cTn>
                              </p:par>
                              <p:par>
                                <p:cTn id="12" presetID="0" presetClass="path" presetSubtype="0" accel="50000" decel="50000" fill="hold" grpId="1" nodeType="withEffect">
                                  <p:stCondLst>
                                    <p:cond delay="0"/>
                                  </p:stCondLst>
                                  <p:childTnLst>
                                    <p:animMotion origin="layout" path="M 0 0 C 0.17865 0.01736 0.3573 0.03472 0.43334 0.06551 C 0.50938 0.09629 0.48264 0.14027 0.45591 0.18449 " pathEditMode="relative" ptsTypes="aaA">
                                      <p:cBhvr>
                                        <p:cTn id="13" dur="2000" spd="-100000" fill="hold"/>
                                        <p:tgtEl>
                                          <p:spTgt spid="524414"/>
                                        </p:tgtEl>
                                        <p:attrNameLst>
                                          <p:attrName>ppt_x</p:attrName>
                                          <p:attrName>ppt_y</p:attrName>
                                        </p:attrNameLst>
                                      </p:cBhvr>
                                    </p:animMotion>
                                  </p:childTnLst>
                                </p:cTn>
                              </p:par>
                            </p:childTnLst>
                          </p:cTn>
                        </p:par>
                        <p:par>
                          <p:cTn id="14" fill="hold">
                            <p:stCondLst>
                              <p:cond delay="2500"/>
                            </p:stCondLst>
                            <p:childTnLst>
                              <p:par>
                                <p:cTn id="15" presetID="10" presetClass="entr" presetSubtype="0" fill="hold" grpId="0" nodeType="afterEffect">
                                  <p:stCondLst>
                                    <p:cond delay="0"/>
                                  </p:stCondLst>
                                  <p:childTnLst>
                                    <p:set>
                                      <p:cBhvr>
                                        <p:cTn id="16" dur="1" fill="hold">
                                          <p:stCondLst>
                                            <p:cond delay="0"/>
                                          </p:stCondLst>
                                        </p:cTn>
                                        <p:tgtEl>
                                          <p:spTgt spid="524415"/>
                                        </p:tgtEl>
                                        <p:attrNameLst>
                                          <p:attrName>style.visibility</p:attrName>
                                        </p:attrNameLst>
                                      </p:cBhvr>
                                      <p:to>
                                        <p:strVal val="visible"/>
                                      </p:to>
                                    </p:set>
                                    <p:animEffect transition="in" filter="fade">
                                      <p:cBhvr>
                                        <p:cTn id="17" dur="2000"/>
                                        <p:tgtEl>
                                          <p:spTgt spid="524415"/>
                                        </p:tgtEl>
                                      </p:cBhvr>
                                    </p:animEffect>
                                  </p:childTnLst>
                                </p:cTn>
                              </p:par>
                              <p:par>
                                <p:cTn id="18" presetID="9" presetClass="exit" presetSubtype="0" fill="hold" grpId="1" nodeType="withEffect">
                                  <p:stCondLst>
                                    <p:cond delay="0"/>
                                  </p:stCondLst>
                                  <p:childTnLst>
                                    <p:animEffect transition="out" filter="dissolve">
                                      <p:cBhvr>
                                        <p:cTn id="19" dur="500"/>
                                        <p:tgtEl>
                                          <p:spTgt spid="524425"/>
                                        </p:tgtEl>
                                      </p:cBhvr>
                                    </p:animEffect>
                                    <p:set>
                                      <p:cBhvr>
                                        <p:cTn id="20" dur="1" fill="hold">
                                          <p:stCondLst>
                                            <p:cond delay="499"/>
                                          </p:stCondLst>
                                        </p:cTn>
                                        <p:tgtEl>
                                          <p:spTgt spid="524425"/>
                                        </p:tgtEl>
                                        <p:attrNameLst>
                                          <p:attrName>style.visibility</p:attrName>
                                        </p:attrNameLst>
                                      </p:cBhvr>
                                      <p:to>
                                        <p:strVal val="hidden"/>
                                      </p:to>
                                    </p:set>
                                  </p:childTnLst>
                                </p:cTn>
                              </p:par>
                              <p:par>
                                <p:cTn id="21" presetID="9" presetClass="entr" presetSubtype="0" fill="hold" grpId="0" nodeType="withEffect">
                                  <p:stCondLst>
                                    <p:cond delay="0"/>
                                  </p:stCondLst>
                                  <p:childTnLst>
                                    <p:set>
                                      <p:cBhvr>
                                        <p:cTn id="22" dur="1" fill="hold">
                                          <p:stCondLst>
                                            <p:cond delay="0"/>
                                          </p:stCondLst>
                                        </p:cTn>
                                        <p:tgtEl>
                                          <p:spTgt spid="524427"/>
                                        </p:tgtEl>
                                        <p:attrNameLst>
                                          <p:attrName>style.visibility</p:attrName>
                                        </p:attrNameLst>
                                      </p:cBhvr>
                                      <p:to>
                                        <p:strVal val="visible"/>
                                      </p:to>
                                    </p:set>
                                    <p:animEffect transition="in" filter="dissolve">
                                      <p:cBhvr>
                                        <p:cTn id="23" dur="500"/>
                                        <p:tgtEl>
                                          <p:spTgt spid="524427"/>
                                        </p:tgtEl>
                                      </p:cBhvr>
                                    </p:animEffect>
                                  </p:childTnLst>
                                </p:cTn>
                              </p:par>
                              <p:par>
                                <p:cTn id="24" presetID="0" presetClass="path" presetSubtype="0" accel="50000" decel="50000" fill="hold" grpId="1" nodeType="withEffect">
                                  <p:stCondLst>
                                    <p:cond delay="0"/>
                                  </p:stCondLst>
                                  <p:childTnLst>
                                    <p:animMotion origin="layout" path="M 0 0 C 0.05452 0.06574 0.10903 0.13148 0.16962 0.16088 C 0.23021 0.19027 0.29688 0.18333 0.36372 0.17662 " pathEditMode="relative" ptsTypes="aaA">
                                      <p:cBhvr>
                                        <p:cTn id="25" dur="2000" spd="-100000" fill="hold"/>
                                        <p:tgtEl>
                                          <p:spTgt spid="524415"/>
                                        </p:tgtEl>
                                        <p:attrNameLst>
                                          <p:attrName>ppt_x</p:attrName>
                                          <p:attrName>ppt_y</p:attrName>
                                        </p:attrNameLst>
                                      </p:cBhvr>
                                    </p:animMotion>
                                  </p:childTnLst>
                                </p:cTn>
                              </p:par>
                            </p:childTnLst>
                          </p:cTn>
                        </p:par>
                        <p:par>
                          <p:cTn id="26" fill="hold">
                            <p:stCondLst>
                              <p:cond delay="4500"/>
                            </p:stCondLst>
                            <p:childTnLst>
                              <p:par>
                                <p:cTn id="27" presetID="10" presetClass="entr" presetSubtype="0" fill="hold" grpId="0" nodeType="afterEffect">
                                  <p:stCondLst>
                                    <p:cond delay="0"/>
                                  </p:stCondLst>
                                  <p:childTnLst>
                                    <p:set>
                                      <p:cBhvr>
                                        <p:cTn id="28" dur="1" fill="hold">
                                          <p:stCondLst>
                                            <p:cond delay="0"/>
                                          </p:stCondLst>
                                        </p:cTn>
                                        <p:tgtEl>
                                          <p:spTgt spid="524416"/>
                                        </p:tgtEl>
                                        <p:attrNameLst>
                                          <p:attrName>style.visibility</p:attrName>
                                        </p:attrNameLst>
                                      </p:cBhvr>
                                      <p:to>
                                        <p:strVal val="visible"/>
                                      </p:to>
                                    </p:set>
                                    <p:animEffect transition="in" filter="fade">
                                      <p:cBhvr>
                                        <p:cTn id="29" dur="2000"/>
                                        <p:tgtEl>
                                          <p:spTgt spid="524416"/>
                                        </p:tgtEl>
                                      </p:cBhvr>
                                    </p:animEffect>
                                  </p:childTnLst>
                                </p:cTn>
                              </p:par>
                              <p:par>
                                <p:cTn id="30" presetID="9" presetClass="exit" presetSubtype="0" fill="hold" grpId="1" nodeType="withEffect">
                                  <p:stCondLst>
                                    <p:cond delay="0"/>
                                  </p:stCondLst>
                                  <p:childTnLst>
                                    <p:animEffect transition="out" filter="dissolve">
                                      <p:cBhvr>
                                        <p:cTn id="31" dur="500"/>
                                        <p:tgtEl>
                                          <p:spTgt spid="524427"/>
                                        </p:tgtEl>
                                      </p:cBhvr>
                                    </p:animEffect>
                                    <p:set>
                                      <p:cBhvr>
                                        <p:cTn id="32" dur="1" fill="hold">
                                          <p:stCondLst>
                                            <p:cond delay="499"/>
                                          </p:stCondLst>
                                        </p:cTn>
                                        <p:tgtEl>
                                          <p:spTgt spid="524427"/>
                                        </p:tgtEl>
                                        <p:attrNameLst>
                                          <p:attrName>style.visibility</p:attrName>
                                        </p:attrNameLst>
                                      </p:cBhvr>
                                      <p:to>
                                        <p:strVal val="hidden"/>
                                      </p:to>
                                    </p:set>
                                  </p:childTnLst>
                                </p:cTn>
                              </p:par>
                              <p:par>
                                <p:cTn id="33" presetID="9" presetClass="entr" presetSubtype="0" fill="hold" grpId="0" nodeType="withEffect">
                                  <p:stCondLst>
                                    <p:cond delay="0"/>
                                  </p:stCondLst>
                                  <p:childTnLst>
                                    <p:set>
                                      <p:cBhvr>
                                        <p:cTn id="34" dur="1" fill="hold">
                                          <p:stCondLst>
                                            <p:cond delay="0"/>
                                          </p:stCondLst>
                                        </p:cTn>
                                        <p:tgtEl>
                                          <p:spTgt spid="524428"/>
                                        </p:tgtEl>
                                        <p:attrNameLst>
                                          <p:attrName>style.visibility</p:attrName>
                                        </p:attrNameLst>
                                      </p:cBhvr>
                                      <p:to>
                                        <p:strVal val="visible"/>
                                      </p:to>
                                    </p:set>
                                    <p:animEffect transition="in" filter="dissolve">
                                      <p:cBhvr>
                                        <p:cTn id="35" dur="500"/>
                                        <p:tgtEl>
                                          <p:spTgt spid="524428"/>
                                        </p:tgtEl>
                                      </p:cBhvr>
                                    </p:animEffect>
                                  </p:childTnLst>
                                </p:cTn>
                              </p:par>
                              <p:par>
                                <p:cTn id="36" presetID="0" presetClass="path" presetSubtype="0" accel="50000" decel="50000" fill="hold" grpId="1" nodeType="withEffect">
                                  <p:stCondLst>
                                    <p:cond delay="0"/>
                                  </p:stCondLst>
                                  <p:childTnLst>
                                    <p:animMotion origin="layout" path="M 0 0 C -0.01702 0.04908 -0.03403 0.09815 -0.06875 0.09792 C -0.10348 0.09769 -0.18195 -0.00115 -0.20799 -0.00138 C -0.23403 -0.00162 -0.22934 0.04746 -0.22466 0.09676 " pathEditMode="relative" ptsTypes="aaaA">
                                      <p:cBhvr>
                                        <p:cTn id="37" dur="2000" spd="-100000" fill="hold"/>
                                        <p:tgtEl>
                                          <p:spTgt spid="524416"/>
                                        </p:tgtEl>
                                        <p:attrNameLst>
                                          <p:attrName>ppt_x</p:attrName>
                                          <p:attrName>ppt_y</p:attrName>
                                        </p:attrNameLst>
                                      </p:cBhvr>
                                    </p:animMotion>
                                  </p:childTnLst>
                                </p:cTn>
                              </p:par>
                            </p:childTnLst>
                          </p:cTn>
                        </p:par>
                        <p:par>
                          <p:cTn id="38" fill="hold">
                            <p:stCondLst>
                              <p:cond delay="6500"/>
                            </p:stCondLst>
                            <p:childTnLst>
                              <p:par>
                                <p:cTn id="39" presetID="10" presetClass="entr" presetSubtype="0" fill="hold" grpId="0" nodeType="afterEffect">
                                  <p:stCondLst>
                                    <p:cond delay="0"/>
                                  </p:stCondLst>
                                  <p:childTnLst>
                                    <p:set>
                                      <p:cBhvr>
                                        <p:cTn id="40" dur="1" fill="hold">
                                          <p:stCondLst>
                                            <p:cond delay="0"/>
                                          </p:stCondLst>
                                        </p:cTn>
                                        <p:tgtEl>
                                          <p:spTgt spid="524417"/>
                                        </p:tgtEl>
                                        <p:attrNameLst>
                                          <p:attrName>style.visibility</p:attrName>
                                        </p:attrNameLst>
                                      </p:cBhvr>
                                      <p:to>
                                        <p:strVal val="visible"/>
                                      </p:to>
                                    </p:set>
                                    <p:animEffect transition="in" filter="fade">
                                      <p:cBhvr>
                                        <p:cTn id="41" dur="2000"/>
                                        <p:tgtEl>
                                          <p:spTgt spid="524417"/>
                                        </p:tgtEl>
                                      </p:cBhvr>
                                    </p:animEffect>
                                  </p:childTnLst>
                                </p:cTn>
                              </p:par>
                              <p:par>
                                <p:cTn id="42" presetID="9" presetClass="exit" presetSubtype="0" fill="hold" grpId="1" nodeType="withEffect">
                                  <p:stCondLst>
                                    <p:cond delay="0"/>
                                  </p:stCondLst>
                                  <p:childTnLst>
                                    <p:animEffect transition="out" filter="dissolve">
                                      <p:cBhvr>
                                        <p:cTn id="43" dur="500"/>
                                        <p:tgtEl>
                                          <p:spTgt spid="524428"/>
                                        </p:tgtEl>
                                      </p:cBhvr>
                                    </p:animEffect>
                                    <p:set>
                                      <p:cBhvr>
                                        <p:cTn id="44" dur="1" fill="hold">
                                          <p:stCondLst>
                                            <p:cond delay="499"/>
                                          </p:stCondLst>
                                        </p:cTn>
                                        <p:tgtEl>
                                          <p:spTgt spid="524428"/>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524426"/>
                                        </p:tgtEl>
                                        <p:attrNameLst>
                                          <p:attrName>style.visibility</p:attrName>
                                        </p:attrNameLst>
                                      </p:cBhvr>
                                      <p:to>
                                        <p:strVal val="visible"/>
                                      </p:to>
                                    </p:set>
                                    <p:animEffect transition="in" filter="dissolve">
                                      <p:cBhvr>
                                        <p:cTn id="47" dur="500"/>
                                        <p:tgtEl>
                                          <p:spTgt spid="524426"/>
                                        </p:tgtEl>
                                      </p:cBhvr>
                                    </p:animEffect>
                                  </p:childTnLst>
                                </p:cTn>
                              </p:par>
                              <p:par>
                                <p:cTn id="48" presetID="0" presetClass="path" presetSubtype="0" accel="50000" decel="50000" fill="hold" grpId="1" nodeType="withEffect">
                                  <p:stCondLst>
                                    <p:cond delay="0"/>
                                  </p:stCondLst>
                                  <p:childTnLst>
                                    <p:animMotion origin="layout" path="M 0 0 C 0.08924 -0.04606 0.17865 -0.09189 0.24028 -0.07592 C 0.30191 -0.05995 0.35105 0.04144 0.36962 0.09537 C 0.3882 0.14931 0.36997 0.19885 0.35191 0.24815 " pathEditMode="relative" ptsTypes="aaaA">
                                      <p:cBhvr>
                                        <p:cTn id="49" dur="2000" spd="-100000" fill="hold"/>
                                        <p:tgtEl>
                                          <p:spTgt spid="524417"/>
                                        </p:tgtEl>
                                        <p:attrNameLst>
                                          <p:attrName>ppt_x</p:attrName>
                                          <p:attrName>ppt_y</p:attrName>
                                        </p:attrNameLst>
                                      </p:cBhvr>
                                    </p:animMotion>
                                  </p:childTnLst>
                                </p:cTn>
                              </p:par>
                            </p:childTnLst>
                          </p:cTn>
                        </p:par>
                        <p:par>
                          <p:cTn id="50" fill="hold">
                            <p:stCondLst>
                              <p:cond delay="8500"/>
                            </p:stCondLst>
                            <p:childTnLst>
                              <p:par>
                                <p:cTn id="51" presetID="10" presetClass="entr" presetSubtype="0" fill="hold" grpId="0" nodeType="afterEffect">
                                  <p:stCondLst>
                                    <p:cond delay="0"/>
                                  </p:stCondLst>
                                  <p:childTnLst>
                                    <p:set>
                                      <p:cBhvr>
                                        <p:cTn id="52" dur="1" fill="hold">
                                          <p:stCondLst>
                                            <p:cond delay="0"/>
                                          </p:stCondLst>
                                        </p:cTn>
                                        <p:tgtEl>
                                          <p:spTgt spid="524418"/>
                                        </p:tgtEl>
                                        <p:attrNameLst>
                                          <p:attrName>style.visibility</p:attrName>
                                        </p:attrNameLst>
                                      </p:cBhvr>
                                      <p:to>
                                        <p:strVal val="visible"/>
                                      </p:to>
                                    </p:set>
                                    <p:animEffect transition="in" filter="fade">
                                      <p:cBhvr>
                                        <p:cTn id="53" dur="2000"/>
                                        <p:tgtEl>
                                          <p:spTgt spid="524418"/>
                                        </p:tgtEl>
                                      </p:cBhvr>
                                    </p:animEffect>
                                  </p:childTnLst>
                                </p:cTn>
                              </p:par>
                              <p:par>
                                <p:cTn id="54" presetID="9" presetClass="exit" presetSubtype="0" fill="hold" grpId="1" nodeType="withEffect">
                                  <p:stCondLst>
                                    <p:cond delay="0"/>
                                  </p:stCondLst>
                                  <p:childTnLst>
                                    <p:animEffect transition="out" filter="dissolve">
                                      <p:cBhvr>
                                        <p:cTn id="55" dur="500"/>
                                        <p:tgtEl>
                                          <p:spTgt spid="524426"/>
                                        </p:tgtEl>
                                      </p:cBhvr>
                                    </p:animEffect>
                                    <p:set>
                                      <p:cBhvr>
                                        <p:cTn id="56" dur="1" fill="hold">
                                          <p:stCondLst>
                                            <p:cond delay="499"/>
                                          </p:stCondLst>
                                        </p:cTn>
                                        <p:tgtEl>
                                          <p:spTgt spid="524426"/>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524429"/>
                                        </p:tgtEl>
                                        <p:attrNameLst>
                                          <p:attrName>style.visibility</p:attrName>
                                        </p:attrNameLst>
                                      </p:cBhvr>
                                      <p:to>
                                        <p:strVal val="visible"/>
                                      </p:to>
                                    </p:set>
                                    <p:animEffect transition="in" filter="dissolve">
                                      <p:cBhvr>
                                        <p:cTn id="59" dur="500"/>
                                        <p:tgtEl>
                                          <p:spTgt spid="524429"/>
                                        </p:tgtEl>
                                      </p:cBhvr>
                                    </p:animEffect>
                                  </p:childTnLst>
                                </p:cTn>
                              </p:par>
                              <p:par>
                                <p:cTn id="60" presetID="0" presetClass="path" presetSubtype="0" accel="50000" decel="50000" fill="hold" grpId="1" nodeType="withEffect">
                                  <p:stCondLst>
                                    <p:cond delay="0"/>
                                  </p:stCondLst>
                                  <p:childTnLst>
                                    <p:animMotion origin="layout" path="M 0 0 C -0.07639 0.06458 -0.1526 0.12917 -0.15486 0.21042 C -0.15711 0.29167 -0.08541 0.38958 -0.01371 0.4875 " pathEditMode="relative" ptsTypes="aaA">
                                      <p:cBhvr>
                                        <p:cTn id="61" dur="2000" spd="-100000" fill="hold"/>
                                        <p:tgtEl>
                                          <p:spTgt spid="524418"/>
                                        </p:tgtEl>
                                        <p:attrNameLst>
                                          <p:attrName>ppt_x</p:attrName>
                                          <p:attrName>ppt_y</p:attrName>
                                        </p:attrNameLst>
                                      </p:cBhvr>
                                    </p:animMotion>
                                  </p:childTnLst>
                                </p:cTn>
                              </p:par>
                            </p:childTnLst>
                          </p:cTn>
                        </p:par>
                        <p:par>
                          <p:cTn id="62" fill="hold">
                            <p:stCondLst>
                              <p:cond delay="10500"/>
                            </p:stCondLst>
                            <p:childTnLst>
                              <p:par>
                                <p:cTn id="63" presetID="10" presetClass="entr" presetSubtype="0" fill="hold" grpId="0" nodeType="afterEffect">
                                  <p:stCondLst>
                                    <p:cond delay="0"/>
                                  </p:stCondLst>
                                  <p:childTnLst>
                                    <p:set>
                                      <p:cBhvr>
                                        <p:cTn id="64" dur="1" fill="hold">
                                          <p:stCondLst>
                                            <p:cond delay="0"/>
                                          </p:stCondLst>
                                        </p:cTn>
                                        <p:tgtEl>
                                          <p:spTgt spid="524419"/>
                                        </p:tgtEl>
                                        <p:attrNameLst>
                                          <p:attrName>style.visibility</p:attrName>
                                        </p:attrNameLst>
                                      </p:cBhvr>
                                      <p:to>
                                        <p:strVal val="visible"/>
                                      </p:to>
                                    </p:set>
                                    <p:animEffect transition="in" filter="fade">
                                      <p:cBhvr>
                                        <p:cTn id="65" dur="2000"/>
                                        <p:tgtEl>
                                          <p:spTgt spid="524419"/>
                                        </p:tgtEl>
                                      </p:cBhvr>
                                    </p:animEffect>
                                  </p:childTnLst>
                                </p:cTn>
                              </p:par>
                              <p:par>
                                <p:cTn id="66" presetID="9" presetClass="exit" presetSubtype="0" fill="hold" grpId="1" nodeType="withEffect">
                                  <p:stCondLst>
                                    <p:cond delay="0"/>
                                  </p:stCondLst>
                                  <p:childTnLst>
                                    <p:animEffect transition="out" filter="dissolve">
                                      <p:cBhvr>
                                        <p:cTn id="67" dur="500"/>
                                        <p:tgtEl>
                                          <p:spTgt spid="524429"/>
                                        </p:tgtEl>
                                      </p:cBhvr>
                                    </p:animEffect>
                                    <p:set>
                                      <p:cBhvr>
                                        <p:cTn id="68" dur="1" fill="hold">
                                          <p:stCondLst>
                                            <p:cond delay="499"/>
                                          </p:stCondLst>
                                        </p:cTn>
                                        <p:tgtEl>
                                          <p:spTgt spid="524429"/>
                                        </p:tgtEl>
                                        <p:attrNameLst>
                                          <p:attrName>style.visibility</p:attrName>
                                        </p:attrNameLst>
                                      </p:cBhvr>
                                      <p:to>
                                        <p:strVal val="hidden"/>
                                      </p:to>
                                    </p:set>
                                  </p:childTnLst>
                                </p:cTn>
                              </p:par>
                              <p:par>
                                <p:cTn id="69" presetID="9" presetClass="entr" presetSubtype="0" fill="hold" grpId="0" nodeType="withEffect">
                                  <p:stCondLst>
                                    <p:cond delay="0"/>
                                  </p:stCondLst>
                                  <p:childTnLst>
                                    <p:set>
                                      <p:cBhvr>
                                        <p:cTn id="70" dur="1" fill="hold">
                                          <p:stCondLst>
                                            <p:cond delay="0"/>
                                          </p:stCondLst>
                                        </p:cTn>
                                        <p:tgtEl>
                                          <p:spTgt spid="524430"/>
                                        </p:tgtEl>
                                        <p:attrNameLst>
                                          <p:attrName>style.visibility</p:attrName>
                                        </p:attrNameLst>
                                      </p:cBhvr>
                                      <p:to>
                                        <p:strVal val="visible"/>
                                      </p:to>
                                    </p:set>
                                    <p:animEffect transition="in" filter="dissolve">
                                      <p:cBhvr>
                                        <p:cTn id="71" dur="500"/>
                                        <p:tgtEl>
                                          <p:spTgt spid="524430"/>
                                        </p:tgtEl>
                                      </p:cBhvr>
                                    </p:animEffect>
                                  </p:childTnLst>
                                </p:cTn>
                              </p:par>
                              <p:par>
                                <p:cTn id="72" presetID="0" presetClass="path" presetSubtype="0" accel="50000" decel="50000" fill="hold" grpId="1" nodeType="withEffect">
                                  <p:stCondLst>
                                    <p:cond delay="0"/>
                                  </p:stCondLst>
                                  <p:childTnLst>
                                    <p:animMotion origin="layout" path="M 0 0 C 0.0441 0.04468 0.08837 0.08959 0.12448 0.09792 C 0.16059 0.10625 0.19809 0.0382 0.21667 0.04954 C 0.23524 0.06088 0.23577 0.11343 0.23629 0.16598 " pathEditMode="relative" ptsTypes="aaaA">
                                      <p:cBhvr>
                                        <p:cTn id="73" dur="2000" spd="-100000" fill="hold"/>
                                        <p:tgtEl>
                                          <p:spTgt spid="524419"/>
                                        </p:tgtEl>
                                        <p:attrNameLst>
                                          <p:attrName>ppt_x</p:attrName>
                                          <p:attrName>ppt_y</p:attrName>
                                        </p:attrNameLst>
                                      </p:cBhvr>
                                    </p:animMotion>
                                  </p:childTnLst>
                                </p:cTn>
                              </p:par>
                            </p:childTnLst>
                          </p:cTn>
                        </p:par>
                        <p:par>
                          <p:cTn id="74" fill="hold">
                            <p:stCondLst>
                              <p:cond delay="12500"/>
                            </p:stCondLst>
                            <p:childTnLst>
                              <p:par>
                                <p:cTn id="75" presetID="10" presetClass="entr" presetSubtype="0" fill="hold" grpId="0" nodeType="afterEffect">
                                  <p:stCondLst>
                                    <p:cond delay="0"/>
                                  </p:stCondLst>
                                  <p:childTnLst>
                                    <p:set>
                                      <p:cBhvr>
                                        <p:cTn id="76" dur="1" fill="hold">
                                          <p:stCondLst>
                                            <p:cond delay="0"/>
                                          </p:stCondLst>
                                        </p:cTn>
                                        <p:tgtEl>
                                          <p:spTgt spid="524420"/>
                                        </p:tgtEl>
                                        <p:attrNameLst>
                                          <p:attrName>style.visibility</p:attrName>
                                        </p:attrNameLst>
                                      </p:cBhvr>
                                      <p:to>
                                        <p:strVal val="visible"/>
                                      </p:to>
                                    </p:set>
                                    <p:animEffect transition="in" filter="fade">
                                      <p:cBhvr>
                                        <p:cTn id="77" dur="2000"/>
                                        <p:tgtEl>
                                          <p:spTgt spid="524420"/>
                                        </p:tgtEl>
                                      </p:cBhvr>
                                    </p:animEffect>
                                  </p:childTnLst>
                                </p:cTn>
                              </p:par>
                              <p:par>
                                <p:cTn id="78" presetID="9" presetClass="exit" presetSubtype="0" fill="hold" grpId="1" nodeType="withEffect">
                                  <p:stCondLst>
                                    <p:cond delay="0"/>
                                  </p:stCondLst>
                                  <p:childTnLst>
                                    <p:animEffect transition="out" filter="dissolve">
                                      <p:cBhvr>
                                        <p:cTn id="79" dur="500"/>
                                        <p:tgtEl>
                                          <p:spTgt spid="524430"/>
                                        </p:tgtEl>
                                      </p:cBhvr>
                                    </p:animEffect>
                                    <p:set>
                                      <p:cBhvr>
                                        <p:cTn id="80" dur="1" fill="hold">
                                          <p:stCondLst>
                                            <p:cond delay="499"/>
                                          </p:stCondLst>
                                        </p:cTn>
                                        <p:tgtEl>
                                          <p:spTgt spid="524430"/>
                                        </p:tgtEl>
                                        <p:attrNameLst>
                                          <p:attrName>style.visibility</p:attrName>
                                        </p:attrNameLst>
                                      </p:cBhvr>
                                      <p:to>
                                        <p:strVal val="hidden"/>
                                      </p:to>
                                    </p:set>
                                  </p:childTnLst>
                                </p:cTn>
                              </p:par>
                              <p:par>
                                <p:cTn id="81" presetID="9" presetClass="entr" presetSubtype="0" fill="hold" grpId="0" nodeType="withEffect">
                                  <p:stCondLst>
                                    <p:cond delay="0"/>
                                  </p:stCondLst>
                                  <p:childTnLst>
                                    <p:set>
                                      <p:cBhvr>
                                        <p:cTn id="82" dur="1" fill="hold">
                                          <p:stCondLst>
                                            <p:cond delay="0"/>
                                          </p:stCondLst>
                                        </p:cTn>
                                        <p:tgtEl>
                                          <p:spTgt spid="524432"/>
                                        </p:tgtEl>
                                        <p:attrNameLst>
                                          <p:attrName>style.visibility</p:attrName>
                                        </p:attrNameLst>
                                      </p:cBhvr>
                                      <p:to>
                                        <p:strVal val="visible"/>
                                      </p:to>
                                    </p:set>
                                    <p:animEffect transition="in" filter="dissolve">
                                      <p:cBhvr>
                                        <p:cTn id="83" dur="500"/>
                                        <p:tgtEl>
                                          <p:spTgt spid="524432"/>
                                        </p:tgtEl>
                                      </p:cBhvr>
                                    </p:animEffect>
                                  </p:childTnLst>
                                </p:cTn>
                              </p:par>
                              <p:par>
                                <p:cTn id="84" presetID="0" presetClass="path" presetSubtype="0" accel="50000" decel="50000" fill="hold" grpId="1" nodeType="withEffect">
                                  <p:stCondLst>
                                    <p:cond delay="0"/>
                                  </p:stCondLst>
                                  <p:childTnLst>
                                    <p:animMotion origin="layout" path="M 0 0 C -0.03247 0.05648 -0.06476 0.11296 -0.04514 0.12407 C -0.02552 0.13518 0.08437 0.05787 0.1177 0.06666 C 0.15104 0.07546 0.15295 0.12592 0.15486 0.17638 " pathEditMode="relative" ptsTypes="aaaA">
                                      <p:cBhvr>
                                        <p:cTn id="85" dur="2000" spd="-100000" fill="hold"/>
                                        <p:tgtEl>
                                          <p:spTgt spid="524420"/>
                                        </p:tgtEl>
                                        <p:attrNameLst>
                                          <p:attrName>ppt_x</p:attrName>
                                          <p:attrName>ppt_y</p:attrName>
                                        </p:attrNameLst>
                                      </p:cBhvr>
                                    </p:animMotion>
                                  </p:childTnLst>
                                </p:cTn>
                              </p:par>
                            </p:childTnLst>
                          </p:cTn>
                        </p:par>
                        <p:par>
                          <p:cTn id="86" fill="hold">
                            <p:stCondLst>
                              <p:cond delay="14500"/>
                            </p:stCondLst>
                            <p:childTnLst>
                              <p:par>
                                <p:cTn id="87" presetID="10" presetClass="entr" presetSubtype="0" fill="hold" grpId="0" nodeType="afterEffect">
                                  <p:stCondLst>
                                    <p:cond delay="0"/>
                                  </p:stCondLst>
                                  <p:childTnLst>
                                    <p:set>
                                      <p:cBhvr>
                                        <p:cTn id="88" dur="1" fill="hold">
                                          <p:stCondLst>
                                            <p:cond delay="0"/>
                                          </p:stCondLst>
                                        </p:cTn>
                                        <p:tgtEl>
                                          <p:spTgt spid="524421"/>
                                        </p:tgtEl>
                                        <p:attrNameLst>
                                          <p:attrName>style.visibility</p:attrName>
                                        </p:attrNameLst>
                                      </p:cBhvr>
                                      <p:to>
                                        <p:strVal val="visible"/>
                                      </p:to>
                                    </p:set>
                                    <p:animEffect transition="in" filter="fade">
                                      <p:cBhvr>
                                        <p:cTn id="89" dur="2000"/>
                                        <p:tgtEl>
                                          <p:spTgt spid="524421"/>
                                        </p:tgtEl>
                                      </p:cBhvr>
                                    </p:animEffect>
                                  </p:childTnLst>
                                </p:cTn>
                              </p:par>
                              <p:par>
                                <p:cTn id="90" presetID="9" presetClass="exit" presetSubtype="0" fill="hold" grpId="1" nodeType="withEffect">
                                  <p:stCondLst>
                                    <p:cond delay="0"/>
                                  </p:stCondLst>
                                  <p:childTnLst>
                                    <p:animEffect transition="out" filter="dissolve">
                                      <p:cBhvr>
                                        <p:cTn id="91" dur="500"/>
                                        <p:tgtEl>
                                          <p:spTgt spid="524432"/>
                                        </p:tgtEl>
                                      </p:cBhvr>
                                    </p:animEffect>
                                    <p:set>
                                      <p:cBhvr>
                                        <p:cTn id="92" dur="1" fill="hold">
                                          <p:stCondLst>
                                            <p:cond delay="499"/>
                                          </p:stCondLst>
                                        </p:cTn>
                                        <p:tgtEl>
                                          <p:spTgt spid="524432"/>
                                        </p:tgtEl>
                                        <p:attrNameLst>
                                          <p:attrName>style.visibility</p:attrName>
                                        </p:attrNameLst>
                                      </p:cBhvr>
                                      <p:to>
                                        <p:strVal val="hidden"/>
                                      </p:to>
                                    </p:set>
                                  </p:childTnLst>
                                </p:cTn>
                              </p:par>
                              <p:par>
                                <p:cTn id="93" presetID="9" presetClass="entr" presetSubtype="0" fill="hold" grpId="0" nodeType="withEffect">
                                  <p:stCondLst>
                                    <p:cond delay="0"/>
                                  </p:stCondLst>
                                  <p:childTnLst>
                                    <p:set>
                                      <p:cBhvr>
                                        <p:cTn id="94" dur="1" fill="hold">
                                          <p:stCondLst>
                                            <p:cond delay="0"/>
                                          </p:stCondLst>
                                        </p:cTn>
                                        <p:tgtEl>
                                          <p:spTgt spid="524431"/>
                                        </p:tgtEl>
                                        <p:attrNameLst>
                                          <p:attrName>style.visibility</p:attrName>
                                        </p:attrNameLst>
                                      </p:cBhvr>
                                      <p:to>
                                        <p:strVal val="visible"/>
                                      </p:to>
                                    </p:set>
                                    <p:animEffect transition="in" filter="dissolve">
                                      <p:cBhvr>
                                        <p:cTn id="95" dur="500"/>
                                        <p:tgtEl>
                                          <p:spTgt spid="524431"/>
                                        </p:tgtEl>
                                      </p:cBhvr>
                                    </p:animEffect>
                                  </p:childTnLst>
                                </p:cTn>
                              </p:par>
                              <p:par>
                                <p:cTn id="96" presetID="0" presetClass="path" presetSubtype="0" accel="50000" decel="50000" fill="hold" grpId="1" nodeType="withEffect">
                                  <p:stCondLst>
                                    <p:cond delay="0"/>
                                  </p:stCondLst>
                                  <p:childTnLst>
                                    <p:animMotion origin="layout" path="M 0 0 C 0.00104 0.0625 0.00208 0.125 -0.02848 0.15834 C -0.05903 0.19167 -0.15105 0.17176 -0.18334 0.2 C -0.21563 0.22824 -0.21875 0.27824 -0.22171 0.32824 " pathEditMode="relative" ptsTypes="aaaA">
                                      <p:cBhvr>
                                        <p:cTn id="97" dur="2000" spd="-100000" fill="hold"/>
                                        <p:tgtEl>
                                          <p:spTgt spid="524421"/>
                                        </p:tgtEl>
                                        <p:attrNameLst>
                                          <p:attrName>ppt_x</p:attrName>
                                          <p:attrName>ppt_y</p:attrName>
                                        </p:attrNameLst>
                                      </p:cBhvr>
                                    </p:animMotion>
                                  </p:childTnLst>
                                </p:cTn>
                              </p:par>
                            </p:childTnLst>
                          </p:cTn>
                        </p:par>
                        <p:par>
                          <p:cTn id="98" fill="hold">
                            <p:stCondLst>
                              <p:cond delay="16500"/>
                            </p:stCondLst>
                            <p:childTnLst>
                              <p:par>
                                <p:cTn id="99" presetID="9" presetClass="exit" presetSubtype="0" fill="hold" grpId="1" nodeType="afterEffect">
                                  <p:stCondLst>
                                    <p:cond delay="0"/>
                                  </p:stCondLst>
                                  <p:childTnLst>
                                    <p:animEffect transition="out" filter="dissolve">
                                      <p:cBhvr>
                                        <p:cTn id="100" dur="500"/>
                                        <p:tgtEl>
                                          <p:spTgt spid="524431"/>
                                        </p:tgtEl>
                                      </p:cBhvr>
                                    </p:animEffect>
                                    <p:set>
                                      <p:cBhvr>
                                        <p:cTn id="101" dur="1" fill="hold">
                                          <p:stCondLst>
                                            <p:cond delay="499"/>
                                          </p:stCondLst>
                                        </p:cTn>
                                        <p:tgtEl>
                                          <p:spTgt spid="524431"/>
                                        </p:tgtEl>
                                        <p:attrNameLst>
                                          <p:attrName>style.visibility</p:attrName>
                                        </p:attrNameLst>
                                      </p:cBhvr>
                                      <p:to>
                                        <p:strVal val="hidden"/>
                                      </p:to>
                                    </p:set>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grpId="0" nodeType="clickEffect">
                                  <p:stCondLst>
                                    <p:cond delay="0"/>
                                  </p:stCondLst>
                                  <p:childTnLst>
                                    <p:set>
                                      <p:cBhvr>
                                        <p:cTn id="105" dur="1" fill="hold">
                                          <p:stCondLst>
                                            <p:cond delay="0"/>
                                          </p:stCondLst>
                                        </p:cTn>
                                        <p:tgtEl>
                                          <p:spTgt spid="524423"/>
                                        </p:tgtEl>
                                        <p:attrNameLst>
                                          <p:attrName>style.visibility</p:attrName>
                                        </p:attrNameLst>
                                      </p:cBhvr>
                                      <p:to>
                                        <p:strVal val="visible"/>
                                      </p:to>
                                    </p:set>
                                    <p:animEffect transition="in" filter="wipe(down)">
                                      <p:cBhvr>
                                        <p:cTn id="106" dur="500"/>
                                        <p:tgtEl>
                                          <p:spTgt spid="524423"/>
                                        </p:tgtEl>
                                      </p:cBhvr>
                                    </p:animEffect>
                                  </p:childTnLst>
                                </p:cTn>
                              </p:par>
                            </p:childTnLst>
                          </p:cTn>
                        </p:par>
                        <p:par>
                          <p:cTn id="107" fill="hold">
                            <p:stCondLst>
                              <p:cond delay="500"/>
                            </p:stCondLst>
                            <p:childTnLst>
                              <p:par>
                                <p:cTn id="108" presetID="9" presetClass="entr" presetSubtype="0" fill="hold" grpId="0" nodeType="afterEffect">
                                  <p:stCondLst>
                                    <p:cond delay="0"/>
                                  </p:stCondLst>
                                  <p:childTnLst>
                                    <p:set>
                                      <p:cBhvr>
                                        <p:cTn id="109" dur="1" fill="hold">
                                          <p:stCondLst>
                                            <p:cond delay="0"/>
                                          </p:stCondLst>
                                        </p:cTn>
                                        <p:tgtEl>
                                          <p:spTgt spid="524422"/>
                                        </p:tgtEl>
                                        <p:attrNameLst>
                                          <p:attrName>style.visibility</p:attrName>
                                        </p:attrNameLst>
                                      </p:cBhvr>
                                      <p:to>
                                        <p:strVal val="visible"/>
                                      </p:to>
                                    </p:set>
                                    <p:animEffect transition="in" filter="dissolve">
                                      <p:cBhvr>
                                        <p:cTn id="110" dur="500"/>
                                        <p:tgtEl>
                                          <p:spTgt spid="524422"/>
                                        </p:tgtEl>
                                      </p:cBhvr>
                                    </p:animEffect>
                                  </p:childTnLst>
                                </p:cTn>
                              </p:par>
                            </p:childTnLst>
                          </p:cTn>
                        </p:par>
                        <p:par>
                          <p:cTn id="111" fill="hold">
                            <p:stCondLst>
                              <p:cond delay="1000"/>
                            </p:stCondLst>
                            <p:childTnLst>
                              <p:par>
                                <p:cTn id="112" presetID="10" presetClass="entr" presetSubtype="0" fill="hold" grpId="0" nodeType="afterEffect">
                                  <p:stCondLst>
                                    <p:cond delay="0"/>
                                  </p:stCondLst>
                                  <p:childTnLst>
                                    <p:set>
                                      <p:cBhvr>
                                        <p:cTn id="113" dur="1" fill="hold">
                                          <p:stCondLst>
                                            <p:cond delay="0"/>
                                          </p:stCondLst>
                                        </p:cTn>
                                        <p:tgtEl>
                                          <p:spTgt spid="524290"/>
                                        </p:tgtEl>
                                        <p:attrNameLst>
                                          <p:attrName>style.visibility</p:attrName>
                                        </p:attrNameLst>
                                      </p:cBhvr>
                                      <p:to>
                                        <p:strVal val="visible"/>
                                      </p:to>
                                    </p:set>
                                    <p:animEffect transition="in" filter="fade">
                                      <p:cBhvr>
                                        <p:cTn id="114" dur="2000"/>
                                        <p:tgtEl>
                                          <p:spTgt spid="524290"/>
                                        </p:tgtEl>
                                      </p:cBhvr>
                                    </p:animEffect>
                                  </p:childTnLst>
                                </p:cTn>
                              </p:par>
                              <p:par>
                                <p:cTn id="115" presetID="9" presetClass="entr" presetSubtype="0" fill="hold" grpId="0" nodeType="withEffect">
                                  <p:stCondLst>
                                    <p:cond delay="0"/>
                                  </p:stCondLst>
                                  <p:childTnLst>
                                    <p:set>
                                      <p:cBhvr>
                                        <p:cTn id="116" dur="1" fill="hold">
                                          <p:stCondLst>
                                            <p:cond delay="0"/>
                                          </p:stCondLst>
                                        </p:cTn>
                                        <p:tgtEl>
                                          <p:spTgt spid="524424"/>
                                        </p:tgtEl>
                                        <p:attrNameLst>
                                          <p:attrName>style.visibility</p:attrName>
                                        </p:attrNameLst>
                                      </p:cBhvr>
                                      <p:to>
                                        <p:strVal val="visible"/>
                                      </p:to>
                                    </p:set>
                                    <p:animEffect transition="in" filter="dissolve">
                                      <p:cBhvr>
                                        <p:cTn id="117" dur="500"/>
                                        <p:tgtEl>
                                          <p:spTgt spid="52442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524433"/>
                                        </p:tgtEl>
                                        <p:attrNameLst>
                                          <p:attrName>style.visibility</p:attrName>
                                        </p:attrNameLst>
                                      </p:cBhvr>
                                      <p:to>
                                        <p:strVal val="visible"/>
                                      </p:to>
                                    </p:set>
                                    <p:animEffect transition="in" filter="fade">
                                      <p:cBhvr>
                                        <p:cTn id="122" dur="2000"/>
                                        <p:tgtEl>
                                          <p:spTgt spid="524433"/>
                                        </p:tgtEl>
                                      </p:cBhvr>
                                    </p:animEffect>
                                  </p:childTnLst>
                                </p:cTn>
                              </p:par>
                              <p:par>
                                <p:cTn id="123" presetID="47" presetClass="entr" presetSubtype="0" fill="hold" nodeType="withEffect">
                                  <p:stCondLst>
                                    <p:cond delay="0"/>
                                  </p:stCondLst>
                                  <p:childTnLst>
                                    <p:set>
                                      <p:cBhvr>
                                        <p:cTn id="124" dur="1" fill="hold">
                                          <p:stCondLst>
                                            <p:cond delay="0"/>
                                          </p:stCondLst>
                                        </p:cTn>
                                        <p:tgtEl>
                                          <p:spTgt spid="524433"/>
                                        </p:tgtEl>
                                        <p:attrNameLst>
                                          <p:attrName>style.visibility</p:attrName>
                                        </p:attrNameLst>
                                      </p:cBhvr>
                                      <p:to>
                                        <p:strVal val="visible"/>
                                      </p:to>
                                    </p:set>
                                    <p:animEffect transition="in" filter="fade">
                                      <p:cBhvr>
                                        <p:cTn id="125" dur="1000"/>
                                        <p:tgtEl>
                                          <p:spTgt spid="524433"/>
                                        </p:tgtEl>
                                      </p:cBhvr>
                                    </p:animEffect>
                                    <p:anim calcmode="lin" valueType="num">
                                      <p:cBhvr>
                                        <p:cTn id="126" dur="1000" fill="hold"/>
                                        <p:tgtEl>
                                          <p:spTgt spid="524433"/>
                                        </p:tgtEl>
                                        <p:attrNameLst>
                                          <p:attrName>ppt_x</p:attrName>
                                        </p:attrNameLst>
                                      </p:cBhvr>
                                      <p:tavLst>
                                        <p:tav tm="0">
                                          <p:val>
                                            <p:strVal val="#ppt_x"/>
                                          </p:val>
                                        </p:tav>
                                        <p:tav tm="100000">
                                          <p:val>
                                            <p:strVal val="#ppt_x"/>
                                          </p:val>
                                        </p:tav>
                                      </p:tavLst>
                                    </p:anim>
                                    <p:anim calcmode="lin" valueType="num">
                                      <p:cBhvr>
                                        <p:cTn id="127" dur="1000" fill="hold"/>
                                        <p:tgtEl>
                                          <p:spTgt spid="524433"/>
                                        </p:tgtEl>
                                        <p:attrNameLst>
                                          <p:attrName>ppt_y</p:attrName>
                                        </p:attrNameLst>
                                      </p:cBhvr>
                                      <p:tavLst>
                                        <p:tav tm="0">
                                          <p:val>
                                            <p:strVal val="#ppt_y-.1"/>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53" presetClass="entr" presetSubtype="0" fill="hold" grpId="0" nodeType="clickEffect">
                                  <p:stCondLst>
                                    <p:cond delay="0"/>
                                  </p:stCondLst>
                                  <p:childTnLst>
                                    <p:set>
                                      <p:cBhvr>
                                        <p:cTn id="131" dur="1" fill="hold">
                                          <p:stCondLst>
                                            <p:cond delay="0"/>
                                          </p:stCondLst>
                                        </p:cTn>
                                        <p:tgtEl>
                                          <p:spTgt spid="524434"/>
                                        </p:tgtEl>
                                        <p:attrNameLst>
                                          <p:attrName>style.visibility</p:attrName>
                                        </p:attrNameLst>
                                      </p:cBhvr>
                                      <p:to>
                                        <p:strVal val="visible"/>
                                      </p:to>
                                    </p:set>
                                    <p:anim calcmode="lin" valueType="num">
                                      <p:cBhvr>
                                        <p:cTn id="132" dur="500" fill="hold"/>
                                        <p:tgtEl>
                                          <p:spTgt spid="524434"/>
                                        </p:tgtEl>
                                        <p:attrNameLst>
                                          <p:attrName>ppt_w</p:attrName>
                                        </p:attrNameLst>
                                      </p:cBhvr>
                                      <p:tavLst>
                                        <p:tav tm="0">
                                          <p:val>
                                            <p:fltVal val="0"/>
                                          </p:val>
                                        </p:tav>
                                        <p:tav tm="100000">
                                          <p:val>
                                            <p:strVal val="#ppt_w"/>
                                          </p:val>
                                        </p:tav>
                                      </p:tavLst>
                                    </p:anim>
                                    <p:anim calcmode="lin" valueType="num">
                                      <p:cBhvr>
                                        <p:cTn id="133" dur="500" fill="hold"/>
                                        <p:tgtEl>
                                          <p:spTgt spid="524434"/>
                                        </p:tgtEl>
                                        <p:attrNameLst>
                                          <p:attrName>ppt_h</p:attrName>
                                        </p:attrNameLst>
                                      </p:cBhvr>
                                      <p:tavLst>
                                        <p:tav tm="0">
                                          <p:val>
                                            <p:fltVal val="0"/>
                                          </p:val>
                                        </p:tav>
                                        <p:tav tm="100000">
                                          <p:val>
                                            <p:strVal val="#ppt_h"/>
                                          </p:val>
                                        </p:tav>
                                      </p:tavLst>
                                    </p:anim>
                                    <p:animEffect transition="in" filter="fade">
                                      <p:cBhvr>
                                        <p:cTn id="134" dur="500"/>
                                        <p:tgtEl>
                                          <p:spTgt spid="524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290" grpId="0" animBg="1"/>
      <p:bldP spid="524414" grpId="0" animBg="1"/>
      <p:bldP spid="524414" grpId="1" animBg="1"/>
      <p:bldP spid="524415" grpId="0" animBg="1"/>
      <p:bldP spid="524415" grpId="1" animBg="1"/>
      <p:bldP spid="524416" grpId="0" animBg="1"/>
      <p:bldP spid="524416" grpId="1" animBg="1"/>
      <p:bldP spid="524417" grpId="0" animBg="1"/>
      <p:bldP spid="524417" grpId="1" animBg="1"/>
      <p:bldP spid="524418" grpId="0" animBg="1"/>
      <p:bldP spid="524418" grpId="1" animBg="1"/>
      <p:bldP spid="524419" grpId="0" animBg="1"/>
      <p:bldP spid="524419" grpId="1" animBg="1"/>
      <p:bldP spid="524420" grpId="0" animBg="1"/>
      <p:bldP spid="524420" grpId="1" animBg="1"/>
      <p:bldP spid="524421" grpId="0" animBg="1"/>
      <p:bldP spid="524421" grpId="1" animBg="1"/>
      <p:bldP spid="524422" grpId="0"/>
      <p:bldP spid="524423" grpId="0"/>
      <p:bldP spid="524424" grpId="0"/>
      <p:bldP spid="524425" grpId="0" animBg="1"/>
      <p:bldP spid="524425" grpId="1" animBg="1"/>
      <p:bldP spid="524426" grpId="0" animBg="1"/>
      <p:bldP spid="524426" grpId="1" animBg="1"/>
      <p:bldP spid="524427" grpId="0" animBg="1"/>
      <p:bldP spid="524427" grpId="1" animBg="1"/>
      <p:bldP spid="524428" grpId="0" animBg="1"/>
      <p:bldP spid="524428" grpId="1" animBg="1"/>
      <p:bldP spid="524429" grpId="0" animBg="1"/>
      <p:bldP spid="524429" grpId="1" animBg="1"/>
      <p:bldP spid="524430" grpId="0" animBg="1"/>
      <p:bldP spid="524430" grpId="1" animBg="1"/>
      <p:bldP spid="524431" grpId="0" animBg="1"/>
      <p:bldP spid="524431" grpId="1" animBg="1"/>
      <p:bldP spid="524432" grpId="0" animBg="1"/>
      <p:bldP spid="524432" grpId="1" animBg="1"/>
      <p:bldP spid="524434"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CCFF99"/>
        </a:solidFill>
        <a:effectLst/>
      </p:bgPr>
    </p:bg>
    <p:spTree>
      <p:nvGrpSpPr>
        <p:cNvPr id="1" name=""/>
        <p:cNvGrpSpPr/>
        <p:nvPr/>
      </p:nvGrpSpPr>
      <p:grpSpPr>
        <a:xfrm>
          <a:off x="0" y="0"/>
          <a:ext cx="0" cy="0"/>
          <a:chOff x="0" y="0"/>
          <a:chExt cx="0" cy="0"/>
        </a:xfrm>
      </p:grpSpPr>
      <p:sp>
        <p:nvSpPr>
          <p:cNvPr id="97348" name="Rectangle 68"/>
          <p:cNvSpPr>
            <a:spLocks noChangeArrowheads="1"/>
          </p:cNvSpPr>
          <p:nvPr/>
        </p:nvSpPr>
        <p:spPr bwMode="auto">
          <a:xfrm>
            <a:off x="6675438" y="3135313"/>
            <a:ext cx="1822450" cy="1800225"/>
          </a:xfrm>
          <a:prstGeom prst="rect">
            <a:avLst/>
          </a:prstGeom>
          <a:solidFill>
            <a:schemeClr val="bg1"/>
          </a:solidFill>
          <a:ln w="15875">
            <a:solidFill>
              <a:schemeClr val="tx1"/>
            </a:solidFill>
            <a:miter lim="800000"/>
            <a:headEnd/>
            <a:tailEnd/>
          </a:ln>
          <a:effectLst/>
        </p:spPr>
        <p:txBody>
          <a:bodyPr wrap="none" anchor="ctr"/>
          <a:lstStyle/>
          <a:p>
            <a:endParaRPr lang="en-US"/>
          </a:p>
        </p:txBody>
      </p:sp>
      <p:sp>
        <p:nvSpPr>
          <p:cNvPr id="97334" name="Rectangle 54"/>
          <p:cNvSpPr>
            <a:spLocks noChangeArrowheads="1"/>
          </p:cNvSpPr>
          <p:nvPr/>
        </p:nvSpPr>
        <p:spPr bwMode="auto">
          <a:xfrm>
            <a:off x="4662488" y="3138488"/>
            <a:ext cx="1822450" cy="1800225"/>
          </a:xfrm>
          <a:prstGeom prst="rect">
            <a:avLst/>
          </a:prstGeom>
          <a:solidFill>
            <a:schemeClr val="bg1"/>
          </a:solidFill>
          <a:ln w="15875">
            <a:solidFill>
              <a:schemeClr val="tx1"/>
            </a:solidFill>
            <a:miter lim="800000"/>
            <a:headEnd/>
            <a:tailEnd/>
          </a:ln>
          <a:effectLst/>
        </p:spPr>
        <p:txBody>
          <a:bodyPr wrap="none" anchor="ctr"/>
          <a:lstStyle/>
          <a:p>
            <a:endParaRPr lang="en-US"/>
          </a:p>
        </p:txBody>
      </p:sp>
      <p:grpSp>
        <p:nvGrpSpPr>
          <p:cNvPr id="97372" name="Group 92"/>
          <p:cNvGrpSpPr>
            <a:grpSpLocks/>
          </p:cNvGrpSpPr>
          <p:nvPr/>
        </p:nvGrpSpPr>
        <p:grpSpPr bwMode="auto">
          <a:xfrm>
            <a:off x="5148263" y="3316288"/>
            <a:ext cx="1017587" cy="1457325"/>
            <a:chOff x="3243" y="2089"/>
            <a:chExt cx="641" cy="918"/>
          </a:xfrm>
        </p:grpSpPr>
        <p:sp>
          <p:nvSpPr>
            <p:cNvPr id="97322" name="Oval 42"/>
            <p:cNvSpPr>
              <a:spLocks noChangeArrowheads="1"/>
            </p:cNvSpPr>
            <p:nvPr/>
          </p:nvSpPr>
          <p:spPr bwMode="auto">
            <a:xfrm>
              <a:off x="3375" y="2243"/>
              <a:ext cx="258" cy="258"/>
            </a:xfrm>
            <a:prstGeom prst="ellipse">
              <a:avLst/>
            </a:prstGeom>
            <a:noFill/>
            <a:ln w="15875">
              <a:solidFill>
                <a:schemeClr val="tx1"/>
              </a:solidFill>
              <a:round/>
              <a:headEnd/>
              <a:tailEnd/>
            </a:ln>
            <a:effectLst/>
          </p:spPr>
          <p:txBody>
            <a:bodyPr wrap="none" anchor="ctr"/>
            <a:lstStyle/>
            <a:p>
              <a:endParaRPr lang="en-US"/>
            </a:p>
          </p:txBody>
        </p:sp>
        <p:sp>
          <p:nvSpPr>
            <p:cNvPr id="97323" name="Freeform 43"/>
            <p:cNvSpPr>
              <a:spLocks/>
            </p:cNvSpPr>
            <p:nvPr/>
          </p:nvSpPr>
          <p:spPr bwMode="auto">
            <a:xfrm>
              <a:off x="3452" y="2437"/>
              <a:ext cx="103" cy="11"/>
            </a:xfrm>
            <a:custGeom>
              <a:avLst/>
              <a:gdLst/>
              <a:ahLst/>
              <a:cxnLst>
                <a:cxn ang="0">
                  <a:pos x="0" y="2"/>
                </a:cxn>
                <a:cxn ang="0">
                  <a:pos x="46" y="11"/>
                </a:cxn>
                <a:cxn ang="0">
                  <a:pos x="103" y="0"/>
                </a:cxn>
              </a:cxnLst>
              <a:rect l="0" t="0" r="r" b="b"/>
              <a:pathLst>
                <a:path w="103" h="11">
                  <a:moveTo>
                    <a:pt x="0" y="2"/>
                  </a:moveTo>
                  <a:cubicBezTo>
                    <a:pt x="14" y="6"/>
                    <a:pt x="29" y="11"/>
                    <a:pt x="46" y="11"/>
                  </a:cubicBezTo>
                  <a:cubicBezTo>
                    <a:pt x="63" y="11"/>
                    <a:pt x="83" y="5"/>
                    <a:pt x="103" y="0"/>
                  </a:cubicBezTo>
                </a:path>
              </a:pathLst>
            </a:custGeom>
            <a:noFill/>
            <a:ln w="15875">
              <a:solidFill>
                <a:schemeClr val="tx1"/>
              </a:solidFill>
              <a:round/>
              <a:headEnd/>
              <a:tailEnd/>
            </a:ln>
            <a:effectLst/>
          </p:spPr>
          <p:txBody>
            <a:bodyPr wrap="none" anchor="ctr"/>
            <a:lstStyle/>
            <a:p>
              <a:endParaRPr lang="en-US"/>
            </a:p>
          </p:txBody>
        </p:sp>
        <p:sp>
          <p:nvSpPr>
            <p:cNvPr id="97324" name="Oval 44"/>
            <p:cNvSpPr>
              <a:spLocks noChangeAspect="1" noChangeArrowheads="1"/>
            </p:cNvSpPr>
            <p:nvPr/>
          </p:nvSpPr>
          <p:spPr bwMode="auto">
            <a:xfrm>
              <a:off x="3460" y="2342"/>
              <a:ext cx="29" cy="36"/>
            </a:xfrm>
            <a:prstGeom prst="ellipse">
              <a:avLst/>
            </a:prstGeom>
            <a:solidFill>
              <a:srgbClr val="333333"/>
            </a:solidFill>
            <a:ln w="15875">
              <a:noFill/>
              <a:round/>
              <a:headEnd/>
              <a:tailEnd/>
            </a:ln>
            <a:effectLst/>
          </p:spPr>
          <p:txBody>
            <a:bodyPr wrap="none" anchor="ctr"/>
            <a:lstStyle/>
            <a:p>
              <a:endParaRPr lang="en-US"/>
            </a:p>
          </p:txBody>
        </p:sp>
        <p:sp>
          <p:nvSpPr>
            <p:cNvPr id="97325" name="Oval 45"/>
            <p:cNvSpPr>
              <a:spLocks noChangeAspect="1" noChangeArrowheads="1"/>
            </p:cNvSpPr>
            <p:nvPr/>
          </p:nvSpPr>
          <p:spPr bwMode="auto">
            <a:xfrm>
              <a:off x="3511" y="2343"/>
              <a:ext cx="29" cy="36"/>
            </a:xfrm>
            <a:prstGeom prst="ellipse">
              <a:avLst/>
            </a:prstGeom>
            <a:solidFill>
              <a:srgbClr val="333333"/>
            </a:solidFill>
            <a:ln w="15875">
              <a:noFill/>
              <a:round/>
              <a:headEnd/>
              <a:tailEnd/>
            </a:ln>
            <a:effectLst/>
          </p:spPr>
          <p:txBody>
            <a:bodyPr wrap="none" anchor="ctr"/>
            <a:lstStyle/>
            <a:p>
              <a:endParaRPr lang="en-US"/>
            </a:p>
          </p:txBody>
        </p:sp>
        <p:sp>
          <p:nvSpPr>
            <p:cNvPr id="97326" name="AutoShape 46"/>
            <p:cNvSpPr>
              <a:spLocks noChangeArrowheads="1"/>
            </p:cNvSpPr>
            <p:nvPr/>
          </p:nvSpPr>
          <p:spPr bwMode="auto">
            <a:xfrm flipV="1">
              <a:off x="3392" y="2571"/>
              <a:ext cx="219" cy="212"/>
            </a:xfrm>
            <a:prstGeom prst="triangle">
              <a:avLst>
                <a:gd name="adj" fmla="val 50000"/>
              </a:avLst>
            </a:prstGeom>
            <a:noFill/>
            <a:ln w="15875">
              <a:solidFill>
                <a:schemeClr val="tx1"/>
              </a:solidFill>
              <a:miter lim="800000"/>
              <a:headEnd/>
              <a:tailEnd/>
            </a:ln>
            <a:effectLst/>
          </p:spPr>
          <p:txBody>
            <a:bodyPr wrap="none" anchor="ctr"/>
            <a:lstStyle/>
            <a:p>
              <a:endParaRPr lang="en-US"/>
            </a:p>
          </p:txBody>
        </p:sp>
        <p:sp>
          <p:nvSpPr>
            <p:cNvPr id="97327" name="Line 47"/>
            <p:cNvSpPr>
              <a:spLocks noChangeShapeType="1"/>
            </p:cNvSpPr>
            <p:nvPr/>
          </p:nvSpPr>
          <p:spPr bwMode="auto">
            <a:xfrm flipH="1">
              <a:off x="3429" y="2784"/>
              <a:ext cx="74" cy="220"/>
            </a:xfrm>
            <a:prstGeom prst="line">
              <a:avLst/>
            </a:prstGeom>
            <a:noFill/>
            <a:ln w="15875">
              <a:solidFill>
                <a:schemeClr val="tx1"/>
              </a:solidFill>
              <a:round/>
              <a:headEnd/>
              <a:tailEnd/>
            </a:ln>
            <a:effectLst/>
          </p:spPr>
          <p:txBody>
            <a:bodyPr wrap="none" anchor="ctr"/>
            <a:lstStyle/>
            <a:p>
              <a:endParaRPr lang="en-US"/>
            </a:p>
          </p:txBody>
        </p:sp>
        <p:sp>
          <p:nvSpPr>
            <p:cNvPr id="97328" name="Line 48"/>
            <p:cNvSpPr>
              <a:spLocks noChangeShapeType="1"/>
            </p:cNvSpPr>
            <p:nvPr/>
          </p:nvSpPr>
          <p:spPr bwMode="auto">
            <a:xfrm>
              <a:off x="3501" y="2784"/>
              <a:ext cx="86" cy="223"/>
            </a:xfrm>
            <a:prstGeom prst="line">
              <a:avLst/>
            </a:prstGeom>
            <a:noFill/>
            <a:ln w="15875">
              <a:solidFill>
                <a:schemeClr val="tx1"/>
              </a:solidFill>
              <a:round/>
              <a:headEnd/>
              <a:tailEnd/>
            </a:ln>
            <a:effectLst/>
          </p:spPr>
          <p:txBody>
            <a:bodyPr wrap="none" anchor="ctr"/>
            <a:lstStyle/>
            <a:p>
              <a:endParaRPr lang="en-US"/>
            </a:p>
          </p:txBody>
        </p:sp>
        <p:sp>
          <p:nvSpPr>
            <p:cNvPr id="97329" name="Line 49"/>
            <p:cNvSpPr>
              <a:spLocks noChangeShapeType="1"/>
            </p:cNvSpPr>
            <p:nvPr/>
          </p:nvSpPr>
          <p:spPr bwMode="auto">
            <a:xfrm flipV="1">
              <a:off x="3500" y="2500"/>
              <a:ext cx="0" cy="69"/>
            </a:xfrm>
            <a:prstGeom prst="line">
              <a:avLst/>
            </a:prstGeom>
            <a:noFill/>
            <a:ln w="15875">
              <a:solidFill>
                <a:schemeClr val="tx1"/>
              </a:solidFill>
              <a:round/>
              <a:headEnd/>
              <a:tailEnd/>
            </a:ln>
            <a:effectLst/>
          </p:spPr>
          <p:txBody>
            <a:bodyPr wrap="none" anchor="ctr"/>
            <a:lstStyle/>
            <a:p>
              <a:endParaRPr lang="en-US"/>
            </a:p>
          </p:txBody>
        </p:sp>
        <p:sp>
          <p:nvSpPr>
            <p:cNvPr id="97330" name="Oval 50"/>
            <p:cNvSpPr>
              <a:spLocks noChangeArrowheads="1"/>
            </p:cNvSpPr>
            <p:nvPr/>
          </p:nvSpPr>
          <p:spPr bwMode="auto">
            <a:xfrm>
              <a:off x="3764" y="2413"/>
              <a:ext cx="120" cy="120"/>
            </a:xfrm>
            <a:prstGeom prst="ellipse">
              <a:avLst/>
            </a:prstGeom>
            <a:noFill/>
            <a:ln w="15875">
              <a:solidFill>
                <a:schemeClr val="tx1"/>
              </a:solidFill>
              <a:round/>
              <a:headEnd/>
              <a:tailEnd/>
            </a:ln>
            <a:effectLst/>
          </p:spPr>
          <p:txBody>
            <a:bodyPr wrap="none" anchor="ctr"/>
            <a:lstStyle/>
            <a:p>
              <a:endParaRPr lang="en-US"/>
            </a:p>
          </p:txBody>
        </p:sp>
        <p:sp>
          <p:nvSpPr>
            <p:cNvPr id="97331" name="Line 51"/>
            <p:cNvSpPr>
              <a:spLocks noChangeShapeType="1"/>
            </p:cNvSpPr>
            <p:nvPr/>
          </p:nvSpPr>
          <p:spPr bwMode="auto">
            <a:xfrm flipH="1">
              <a:off x="3504" y="2482"/>
              <a:ext cx="260" cy="87"/>
            </a:xfrm>
            <a:prstGeom prst="line">
              <a:avLst/>
            </a:prstGeom>
            <a:noFill/>
            <a:ln w="15875">
              <a:solidFill>
                <a:schemeClr val="tx1"/>
              </a:solidFill>
              <a:round/>
              <a:headEnd/>
              <a:tailEnd/>
            </a:ln>
            <a:effectLst/>
          </p:spPr>
          <p:txBody>
            <a:bodyPr wrap="none" anchor="ctr"/>
            <a:lstStyle/>
            <a:p>
              <a:endParaRPr lang="en-US"/>
            </a:p>
          </p:txBody>
        </p:sp>
        <p:sp>
          <p:nvSpPr>
            <p:cNvPr id="97332" name="Freeform 52"/>
            <p:cNvSpPr>
              <a:spLocks/>
            </p:cNvSpPr>
            <p:nvPr/>
          </p:nvSpPr>
          <p:spPr bwMode="auto">
            <a:xfrm>
              <a:off x="3759" y="2359"/>
              <a:ext cx="23" cy="73"/>
            </a:xfrm>
            <a:custGeom>
              <a:avLst/>
              <a:gdLst/>
              <a:ahLst/>
              <a:cxnLst>
                <a:cxn ang="0">
                  <a:pos x="23" y="73"/>
                </a:cxn>
                <a:cxn ang="0">
                  <a:pos x="0" y="0"/>
                </a:cxn>
              </a:cxnLst>
              <a:rect l="0" t="0" r="r" b="b"/>
              <a:pathLst>
                <a:path w="23" h="73">
                  <a:moveTo>
                    <a:pt x="23" y="73"/>
                  </a:moveTo>
                  <a:lnTo>
                    <a:pt x="0" y="0"/>
                  </a:lnTo>
                </a:path>
              </a:pathLst>
            </a:custGeom>
            <a:noFill/>
            <a:ln w="15875">
              <a:solidFill>
                <a:schemeClr val="tx1"/>
              </a:solidFill>
              <a:round/>
              <a:headEnd/>
              <a:tailEnd/>
            </a:ln>
            <a:effectLst/>
          </p:spPr>
          <p:txBody>
            <a:bodyPr wrap="none" anchor="ctr"/>
            <a:lstStyle/>
            <a:p>
              <a:endParaRPr lang="en-US"/>
            </a:p>
          </p:txBody>
        </p:sp>
        <p:sp>
          <p:nvSpPr>
            <p:cNvPr id="97333" name="Freeform 53"/>
            <p:cNvSpPr>
              <a:spLocks/>
            </p:cNvSpPr>
            <p:nvPr/>
          </p:nvSpPr>
          <p:spPr bwMode="auto">
            <a:xfrm>
              <a:off x="3260" y="2089"/>
              <a:ext cx="490" cy="265"/>
            </a:xfrm>
            <a:custGeom>
              <a:avLst/>
              <a:gdLst/>
              <a:ahLst/>
              <a:cxnLst>
                <a:cxn ang="0">
                  <a:pos x="115" y="265"/>
                </a:cxn>
                <a:cxn ang="0">
                  <a:pos x="4" y="176"/>
                </a:cxn>
                <a:cxn ang="0">
                  <a:pos x="141" y="198"/>
                </a:cxn>
                <a:cxn ang="0">
                  <a:pos x="94" y="50"/>
                </a:cxn>
                <a:cxn ang="0">
                  <a:pos x="204" y="153"/>
                </a:cxn>
                <a:cxn ang="0">
                  <a:pos x="244" y="0"/>
                </a:cxn>
                <a:cxn ang="0">
                  <a:pos x="279" y="155"/>
                </a:cxn>
                <a:cxn ang="0">
                  <a:pos x="381" y="47"/>
                </a:cxn>
                <a:cxn ang="0">
                  <a:pos x="339" y="191"/>
                </a:cxn>
                <a:cxn ang="0">
                  <a:pos x="484" y="156"/>
                </a:cxn>
                <a:cxn ang="0">
                  <a:pos x="373" y="258"/>
                </a:cxn>
              </a:cxnLst>
              <a:rect l="0" t="0" r="r" b="b"/>
              <a:pathLst>
                <a:path w="490" h="265">
                  <a:moveTo>
                    <a:pt x="115" y="265"/>
                  </a:moveTo>
                  <a:cubicBezTo>
                    <a:pt x="96" y="251"/>
                    <a:pt x="0" y="187"/>
                    <a:pt x="4" y="176"/>
                  </a:cubicBezTo>
                  <a:cubicBezTo>
                    <a:pt x="8" y="165"/>
                    <a:pt x="126" y="219"/>
                    <a:pt x="141" y="198"/>
                  </a:cubicBezTo>
                  <a:cubicBezTo>
                    <a:pt x="156" y="177"/>
                    <a:pt x="83" y="57"/>
                    <a:pt x="94" y="50"/>
                  </a:cubicBezTo>
                  <a:cubicBezTo>
                    <a:pt x="105" y="43"/>
                    <a:pt x="179" y="161"/>
                    <a:pt x="204" y="153"/>
                  </a:cubicBezTo>
                  <a:cubicBezTo>
                    <a:pt x="229" y="145"/>
                    <a:pt x="232" y="0"/>
                    <a:pt x="244" y="0"/>
                  </a:cubicBezTo>
                  <a:cubicBezTo>
                    <a:pt x="256" y="0"/>
                    <a:pt x="256" y="147"/>
                    <a:pt x="279" y="155"/>
                  </a:cubicBezTo>
                  <a:cubicBezTo>
                    <a:pt x="302" y="163"/>
                    <a:pt x="371" y="41"/>
                    <a:pt x="381" y="47"/>
                  </a:cubicBezTo>
                  <a:cubicBezTo>
                    <a:pt x="391" y="53"/>
                    <a:pt x="322" y="173"/>
                    <a:pt x="339" y="191"/>
                  </a:cubicBezTo>
                  <a:cubicBezTo>
                    <a:pt x="356" y="209"/>
                    <a:pt x="478" y="145"/>
                    <a:pt x="484" y="156"/>
                  </a:cubicBezTo>
                  <a:cubicBezTo>
                    <a:pt x="490" y="167"/>
                    <a:pt x="431" y="212"/>
                    <a:pt x="373" y="258"/>
                  </a:cubicBezTo>
                </a:path>
              </a:pathLst>
            </a:custGeom>
            <a:noFill/>
            <a:ln w="15875">
              <a:solidFill>
                <a:schemeClr val="tx1"/>
              </a:solidFill>
              <a:round/>
              <a:headEnd/>
              <a:tailEnd/>
            </a:ln>
            <a:effectLst/>
          </p:spPr>
          <p:txBody>
            <a:bodyPr wrap="none" anchor="ctr"/>
            <a:lstStyle/>
            <a:p>
              <a:endParaRPr lang="en-US"/>
            </a:p>
          </p:txBody>
        </p:sp>
        <p:sp>
          <p:nvSpPr>
            <p:cNvPr id="97356" name="Freeform 76"/>
            <p:cNvSpPr>
              <a:spLocks/>
            </p:cNvSpPr>
            <p:nvPr/>
          </p:nvSpPr>
          <p:spPr bwMode="auto">
            <a:xfrm>
              <a:off x="3800" y="2343"/>
              <a:ext cx="10" cy="71"/>
            </a:xfrm>
            <a:custGeom>
              <a:avLst/>
              <a:gdLst/>
              <a:ahLst/>
              <a:cxnLst>
                <a:cxn ang="0">
                  <a:pos x="10" y="71"/>
                </a:cxn>
                <a:cxn ang="0">
                  <a:pos x="0" y="0"/>
                </a:cxn>
              </a:cxnLst>
              <a:rect l="0" t="0" r="r" b="b"/>
              <a:pathLst>
                <a:path w="10" h="71">
                  <a:moveTo>
                    <a:pt x="10" y="71"/>
                  </a:moveTo>
                  <a:lnTo>
                    <a:pt x="0" y="0"/>
                  </a:lnTo>
                </a:path>
              </a:pathLst>
            </a:custGeom>
            <a:noFill/>
            <a:ln w="15875">
              <a:solidFill>
                <a:schemeClr val="tx1"/>
              </a:solidFill>
              <a:round/>
              <a:headEnd/>
              <a:tailEnd/>
            </a:ln>
            <a:effectLst/>
          </p:spPr>
          <p:txBody>
            <a:bodyPr wrap="none" anchor="ctr"/>
            <a:lstStyle/>
            <a:p>
              <a:endParaRPr lang="en-US"/>
            </a:p>
          </p:txBody>
        </p:sp>
        <p:sp>
          <p:nvSpPr>
            <p:cNvPr id="97357" name="Freeform 77"/>
            <p:cNvSpPr>
              <a:spLocks/>
            </p:cNvSpPr>
            <p:nvPr/>
          </p:nvSpPr>
          <p:spPr bwMode="auto">
            <a:xfrm>
              <a:off x="3843" y="2349"/>
              <a:ext cx="5" cy="69"/>
            </a:xfrm>
            <a:custGeom>
              <a:avLst/>
              <a:gdLst/>
              <a:ahLst/>
              <a:cxnLst>
                <a:cxn ang="0">
                  <a:pos x="0" y="69"/>
                </a:cxn>
                <a:cxn ang="0">
                  <a:pos x="5" y="0"/>
                </a:cxn>
              </a:cxnLst>
              <a:rect l="0" t="0" r="r" b="b"/>
              <a:pathLst>
                <a:path w="5" h="69">
                  <a:moveTo>
                    <a:pt x="0" y="69"/>
                  </a:moveTo>
                  <a:lnTo>
                    <a:pt x="5" y="0"/>
                  </a:lnTo>
                </a:path>
              </a:pathLst>
            </a:custGeom>
            <a:noFill/>
            <a:ln w="15875">
              <a:solidFill>
                <a:schemeClr val="tx1"/>
              </a:solidFill>
              <a:round/>
              <a:headEnd/>
              <a:tailEnd/>
            </a:ln>
            <a:effectLst/>
          </p:spPr>
          <p:txBody>
            <a:bodyPr wrap="none" anchor="ctr"/>
            <a:lstStyle/>
            <a:p>
              <a:endParaRPr lang="en-US"/>
            </a:p>
          </p:txBody>
        </p:sp>
        <p:sp>
          <p:nvSpPr>
            <p:cNvPr id="97358" name="Line 78"/>
            <p:cNvSpPr>
              <a:spLocks noChangeShapeType="1"/>
            </p:cNvSpPr>
            <p:nvPr/>
          </p:nvSpPr>
          <p:spPr bwMode="auto">
            <a:xfrm>
              <a:off x="3588" y="3003"/>
              <a:ext cx="188" cy="0"/>
            </a:xfrm>
            <a:prstGeom prst="line">
              <a:avLst/>
            </a:prstGeom>
            <a:noFill/>
            <a:ln w="15875">
              <a:solidFill>
                <a:schemeClr val="tx1"/>
              </a:solidFill>
              <a:round/>
              <a:headEnd/>
              <a:tailEnd/>
            </a:ln>
            <a:effectLst/>
          </p:spPr>
          <p:txBody>
            <a:bodyPr wrap="none" anchor="ctr"/>
            <a:lstStyle/>
            <a:p>
              <a:endParaRPr lang="en-US"/>
            </a:p>
          </p:txBody>
        </p:sp>
        <p:sp>
          <p:nvSpPr>
            <p:cNvPr id="97359" name="Line 79"/>
            <p:cNvSpPr>
              <a:spLocks noChangeShapeType="1"/>
            </p:cNvSpPr>
            <p:nvPr/>
          </p:nvSpPr>
          <p:spPr bwMode="auto">
            <a:xfrm flipH="1">
              <a:off x="3243" y="2999"/>
              <a:ext cx="188" cy="0"/>
            </a:xfrm>
            <a:prstGeom prst="line">
              <a:avLst/>
            </a:prstGeom>
            <a:noFill/>
            <a:ln w="15875">
              <a:solidFill>
                <a:schemeClr val="tx1"/>
              </a:solidFill>
              <a:round/>
              <a:headEnd/>
              <a:tailEnd/>
            </a:ln>
            <a:effectLst/>
          </p:spPr>
          <p:txBody>
            <a:bodyPr wrap="none" anchor="ctr"/>
            <a:lstStyle/>
            <a:p>
              <a:endParaRPr lang="en-US"/>
            </a:p>
          </p:txBody>
        </p:sp>
      </p:grpSp>
      <p:sp>
        <p:nvSpPr>
          <p:cNvPr id="97320" name="Rectangle 40"/>
          <p:cNvSpPr>
            <a:spLocks noChangeArrowheads="1"/>
          </p:cNvSpPr>
          <p:nvPr/>
        </p:nvSpPr>
        <p:spPr bwMode="auto">
          <a:xfrm>
            <a:off x="2651125" y="3124200"/>
            <a:ext cx="1822450" cy="1800225"/>
          </a:xfrm>
          <a:prstGeom prst="rect">
            <a:avLst/>
          </a:prstGeom>
          <a:solidFill>
            <a:schemeClr val="bg1"/>
          </a:solidFill>
          <a:ln w="15875">
            <a:solidFill>
              <a:schemeClr val="tx1"/>
            </a:solidFill>
            <a:miter lim="800000"/>
            <a:headEnd/>
            <a:tailEnd/>
          </a:ln>
          <a:effectLst/>
        </p:spPr>
        <p:txBody>
          <a:bodyPr wrap="none" anchor="ctr"/>
          <a:lstStyle/>
          <a:p>
            <a:endParaRPr lang="en-US"/>
          </a:p>
        </p:txBody>
      </p:sp>
      <p:sp>
        <p:nvSpPr>
          <p:cNvPr id="97305" name="Rectangle 25"/>
          <p:cNvSpPr>
            <a:spLocks noChangeArrowheads="1"/>
          </p:cNvSpPr>
          <p:nvPr/>
        </p:nvSpPr>
        <p:spPr bwMode="auto">
          <a:xfrm>
            <a:off x="609600" y="3122613"/>
            <a:ext cx="1822450" cy="1800225"/>
          </a:xfrm>
          <a:prstGeom prst="rect">
            <a:avLst/>
          </a:prstGeom>
          <a:solidFill>
            <a:schemeClr val="bg1"/>
          </a:solidFill>
          <a:ln w="15875">
            <a:solidFill>
              <a:schemeClr val="tx1"/>
            </a:solidFill>
            <a:miter lim="800000"/>
            <a:headEnd/>
            <a:tailEnd/>
          </a:ln>
          <a:effectLst/>
        </p:spPr>
        <p:txBody>
          <a:bodyPr wrap="none" anchor="ctr"/>
          <a:lstStyle/>
          <a:p>
            <a:endParaRPr lang="en-US"/>
          </a:p>
        </p:txBody>
      </p:sp>
      <p:sp>
        <p:nvSpPr>
          <p:cNvPr id="97282" name="Rectangle 2"/>
          <p:cNvSpPr>
            <a:spLocks noGrp="1" noChangeArrowheads="1"/>
          </p:cNvSpPr>
          <p:nvPr>
            <p:ph type="title"/>
          </p:nvPr>
        </p:nvSpPr>
        <p:spPr>
          <a:xfrm>
            <a:off x="762000" y="533400"/>
            <a:ext cx="6705600" cy="1143000"/>
          </a:xfrm>
        </p:spPr>
        <p:txBody>
          <a:bodyPr/>
          <a:lstStyle/>
          <a:p>
            <a:r>
              <a:rPr lang="en-US"/>
              <a:t>Aliens Activity</a:t>
            </a:r>
          </a:p>
        </p:txBody>
      </p:sp>
      <p:pic>
        <p:nvPicPr>
          <p:cNvPr id="97284" name="Picture 4" descr="sea shell"/>
          <p:cNvPicPr>
            <a:picLocks noChangeAspect="1" noChangeArrowheads="1"/>
          </p:cNvPicPr>
          <p:nvPr/>
        </p:nvPicPr>
        <p:blipFill>
          <a:blip r:embed="rId3" cstate="print"/>
          <a:srcRect/>
          <a:stretch>
            <a:fillRect/>
          </a:stretch>
        </p:blipFill>
        <p:spPr bwMode="auto">
          <a:xfrm>
            <a:off x="6705600" y="381000"/>
            <a:ext cx="1905000" cy="1276350"/>
          </a:xfrm>
          <a:prstGeom prst="rect">
            <a:avLst/>
          </a:prstGeom>
          <a:noFill/>
        </p:spPr>
      </p:pic>
      <p:sp>
        <p:nvSpPr>
          <p:cNvPr id="97285" name="Text Box 5"/>
          <p:cNvSpPr txBox="1">
            <a:spLocks noChangeArrowheads="1"/>
          </p:cNvSpPr>
          <p:nvPr/>
        </p:nvSpPr>
        <p:spPr bwMode="auto">
          <a:xfrm>
            <a:off x="6553200" y="1752600"/>
            <a:ext cx="2301875" cy="274638"/>
          </a:xfrm>
          <a:prstGeom prst="rect">
            <a:avLst/>
          </a:prstGeom>
          <a:noFill/>
          <a:ln w="9525">
            <a:noFill/>
            <a:miter lim="800000"/>
            <a:headEnd/>
            <a:tailEnd/>
          </a:ln>
          <a:effectLst/>
        </p:spPr>
        <p:txBody>
          <a:bodyPr>
            <a:spAutoFit/>
          </a:bodyPr>
          <a:lstStyle/>
          <a:p>
            <a:r>
              <a:rPr lang="en-US" sz="900" b="1"/>
              <a:t>Nautilus shell has a repeating pattern</a:t>
            </a:r>
            <a:r>
              <a:rPr lang="en-US" sz="1200"/>
              <a:t>.</a:t>
            </a:r>
          </a:p>
        </p:txBody>
      </p:sp>
      <p:sp>
        <p:nvSpPr>
          <p:cNvPr id="97287" name="AutoShape 7">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97289" name="Rectangle 9"/>
          <p:cNvSpPr>
            <a:spLocks noChangeArrowheads="1"/>
          </p:cNvSpPr>
          <p:nvPr/>
        </p:nvSpPr>
        <p:spPr bwMode="auto">
          <a:xfrm>
            <a:off x="1447800" y="2514600"/>
            <a:ext cx="6169025" cy="457200"/>
          </a:xfrm>
          <a:prstGeom prst="rect">
            <a:avLst/>
          </a:prstGeom>
          <a:noFill/>
          <a:ln w="9525">
            <a:noFill/>
            <a:miter lim="800000"/>
            <a:headEnd/>
            <a:tailEnd/>
          </a:ln>
          <a:effectLst/>
        </p:spPr>
        <p:txBody>
          <a:bodyPr wrap="none">
            <a:spAutoFit/>
          </a:bodyPr>
          <a:lstStyle/>
          <a:p>
            <a:pPr algn="ctr"/>
            <a:r>
              <a:rPr lang="en-US" sz="2400"/>
              <a:t>Look carefully at the drawings of the ‘aliens’.</a:t>
            </a:r>
          </a:p>
        </p:txBody>
      </p:sp>
      <p:sp>
        <p:nvSpPr>
          <p:cNvPr id="97291" name="Rectangle 11"/>
          <p:cNvSpPr>
            <a:spLocks noChangeArrowheads="1"/>
          </p:cNvSpPr>
          <p:nvPr/>
        </p:nvSpPr>
        <p:spPr bwMode="auto">
          <a:xfrm>
            <a:off x="1195388" y="5029200"/>
            <a:ext cx="6729412" cy="457200"/>
          </a:xfrm>
          <a:prstGeom prst="rect">
            <a:avLst/>
          </a:prstGeom>
          <a:noFill/>
          <a:ln w="9525">
            <a:noFill/>
            <a:miter lim="800000"/>
            <a:headEnd/>
            <a:tailEnd/>
          </a:ln>
          <a:effectLst/>
        </p:spPr>
        <p:txBody>
          <a:bodyPr wrap="none">
            <a:spAutoFit/>
          </a:bodyPr>
          <a:lstStyle/>
          <a:p>
            <a:pPr algn="ctr"/>
            <a:r>
              <a:rPr lang="en-US" sz="2400"/>
              <a:t>Organize all the aliens into a meaningful pattern.</a:t>
            </a:r>
          </a:p>
        </p:txBody>
      </p:sp>
      <p:sp>
        <p:nvSpPr>
          <p:cNvPr id="97292" name="Rectangle 12"/>
          <p:cNvSpPr>
            <a:spLocks noChangeArrowheads="1"/>
          </p:cNvSpPr>
          <p:nvPr/>
        </p:nvSpPr>
        <p:spPr bwMode="auto">
          <a:xfrm>
            <a:off x="7239000" y="6477000"/>
            <a:ext cx="1781175" cy="304800"/>
          </a:xfrm>
          <a:prstGeom prst="rect">
            <a:avLst/>
          </a:prstGeom>
          <a:noFill/>
          <a:ln w="9525">
            <a:noFill/>
            <a:miter lim="800000"/>
            <a:headEnd/>
            <a:tailEnd/>
          </a:ln>
          <a:effectLst/>
        </p:spPr>
        <p:txBody>
          <a:bodyPr wrap="none" anchor="ctr">
            <a:spAutoFit/>
          </a:bodyPr>
          <a:lstStyle/>
          <a:p>
            <a:r>
              <a:rPr lang="en-US" sz="1400">
                <a:hlinkClick r:id="rId5"/>
              </a:rPr>
              <a:t>Aliens Lab</a:t>
            </a:r>
            <a:r>
              <a:rPr lang="en-US" sz="1400"/>
              <a:t>    </a:t>
            </a:r>
            <a:r>
              <a:rPr lang="en-US" sz="1400">
                <a:hlinkClick r:id="rId6" action="ppaction://hlinkpres?slideindex=1&amp;slidetitle="/>
              </a:rPr>
              <a:t>Cards </a:t>
            </a:r>
            <a:r>
              <a:rPr lang="en-US" sz="1400" b="1"/>
              <a:t> </a:t>
            </a:r>
          </a:p>
        </p:txBody>
      </p:sp>
      <p:grpSp>
        <p:nvGrpSpPr>
          <p:cNvPr id="97374" name="Group 94"/>
          <p:cNvGrpSpPr>
            <a:grpSpLocks/>
          </p:cNvGrpSpPr>
          <p:nvPr/>
        </p:nvGrpSpPr>
        <p:grpSpPr bwMode="auto">
          <a:xfrm>
            <a:off x="1103313" y="3281363"/>
            <a:ext cx="990600" cy="1457325"/>
            <a:chOff x="695" y="2067"/>
            <a:chExt cx="624" cy="918"/>
          </a:xfrm>
        </p:grpSpPr>
        <p:sp>
          <p:nvSpPr>
            <p:cNvPr id="97293" name="Oval 13"/>
            <p:cNvSpPr>
              <a:spLocks noChangeArrowheads="1"/>
            </p:cNvSpPr>
            <p:nvPr/>
          </p:nvSpPr>
          <p:spPr bwMode="auto">
            <a:xfrm>
              <a:off x="810" y="2221"/>
              <a:ext cx="258" cy="258"/>
            </a:xfrm>
            <a:prstGeom prst="ellipse">
              <a:avLst/>
            </a:prstGeom>
            <a:noFill/>
            <a:ln w="15875">
              <a:solidFill>
                <a:schemeClr val="tx1"/>
              </a:solidFill>
              <a:round/>
              <a:headEnd/>
              <a:tailEnd/>
            </a:ln>
            <a:effectLst/>
          </p:spPr>
          <p:txBody>
            <a:bodyPr wrap="none" anchor="ctr"/>
            <a:lstStyle/>
            <a:p>
              <a:endParaRPr lang="en-US"/>
            </a:p>
          </p:txBody>
        </p:sp>
        <p:sp>
          <p:nvSpPr>
            <p:cNvPr id="97294" name="Freeform 14"/>
            <p:cNvSpPr>
              <a:spLocks/>
            </p:cNvSpPr>
            <p:nvPr/>
          </p:nvSpPr>
          <p:spPr bwMode="auto">
            <a:xfrm>
              <a:off x="887" y="2415"/>
              <a:ext cx="103" cy="11"/>
            </a:xfrm>
            <a:custGeom>
              <a:avLst/>
              <a:gdLst/>
              <a:ahLst/>
              <a:cxnLst>
                <a:cxn ang="0">
                  <a:pos x="0" y="2"/>
                </a:cxn>
                <a:cxn ang="0">
                  <a:pos x="46" y="11"/>
                </a:cxn>
                <a:cxn ang="0">
                  <a:pos x="103" y="0"/>
                </a:cxn>
              </a:cxnLst>
              <a:rect l="0" t="0" r="r" b="b"/>
              <a:pathLst>
                <a:path w="103" h="11">
                  <a:moveTo>
                    <a:pt x="0" y="2"/>
                  </a:moveTo>
                  <a:cubicBezTo>
                    <a:pt x="14" y="6"/>
                    <a:pt x="29" y="11"/>
                    <a:pt x="46" y="11"/>
                  </a:cubicBezTo>
                  <a:cubicBezTo>
                    <a:pt x="63" y="11"/>
                    <a:pt x="83" y="5"/>
                    <a:pt x="103" y="0"/>
                  </a:cubicBezTo>
                </a:path>
              </a:pathLst>
            </a:custGeom>
            <a:noFill/>
            <a:ln w="15875">
              <a:solidFill>
                <a:schemeClr val="tx1"/>
              </a:solidFill>
              <a:round/>
              <a:headEnd/>
              <a:tailEnd/>
            </a:ln>
            <a:effectLst/>
          </p:spPr>
          <p:txBody>
            <a:bodyPr wrap="none" anchor="ctr"/>
            <a:lstStyle/>
            <a:p>
              <a:endParaRPr lang="en-US"/>
            </a:p>
          </p:txBody>
        </p:sp>
        <p:sp>
          <p:nvSpPr>
            <p:cNvPr id="97295" name="Oval 15"/>
            <p:cNvSpPr>
              <a:spLocks noChangeAspect="1" noChangeArrowheads="1"/>
            </p:cNvSpPr>
            <p:nvPr/>
          </p:nvSpPr>
          <p:spPr bwMode="auto">
            <a:xfrm>
              <a:off x="895" y="2320"/>
              <a:ext cx="29" cy="36"/>
            </a:xfrm>
            <a:prstGeom prst="ellipse">
              <a:avLst/>
            </a:prstGeom>
            <a:solidFill>
              <a:srgbClr val="333333"/>
            </a:solidFill>
            <a:ln w="15875">
              <a:noFill/>
              <a:round/>
              <a:headEnd/>
              <a:tailEnd/>
            </a:ln>
            <a:effectLst/>
          </p:spPr>
          <p:txBody>
            <a:bodyPr wrap="none" anchor="ctr"/>
            <a:lstStyle/>
            <a:p>
              <a:endParaRPr lang="en-US"/>
            </a:p>
          </p:txBody>
        </p:sp>
        <p:sp>
          <p:nvSpPr>
            <p:cNvPr id="97296" name="Oval 16"/>
            <p:cNvSpPr>
              <a:spLocks noChangeAspect="1" noChangeArrowheads="1"/>
            </p:cNvSpPr>
            <p:nvPr/>
          </p:nvSpPr>
          <p:spPr bwMode="auto">
            <a:xfrm>
              <a:off x="946" y="2321"/>
              <a:ext cx="29" cy="36"/>
            </a:xfrm>
            <a:prstGeom prst="ellipse">
              <a:avLst/>
            </a:prstGeom>
            <a:solidFill>
              <a:srgbClr val="333333"/>
            </a:solidFill>
            <a:ln w="15875">
              <a:noFill/>
              <a:round/>
              <a:headEnd/>
              <a:tailEnd/>
            </a:ln>
            <a:effectLst/>
          </p:spPr>
          <p:txBody>
            <a:bodyPr wrap="none" anchor="ctr"/>
            <a:lstStyle/>
            <a:p>
              <a:endParaRPr lang="en-US"/>
            </a:p>
          </p:txBody>
        </p:sp>
        <p:sp>
          <p:nvSpPr>
            <p:cNvPr id="97297" name="AutoShape 17"/>
            <p:cNvSpPr>
              <a:spLocks noChangeArrowheads="1"/>
            </p:cNvSpPr>
            <p:nvPr/>
          </p:nvSpPr>
          <p:spPr bwMode="auto">
            <a:xfrm flipV="1">
              <a:off x="827" y="2549"/>
              <a:ext cx="219" cy="212"/>
            </a:xfrm>
            <a:prstGeom prst="triangle">
              <a:avLst>
                <a:gd name="adj" fmla="val 50000"/>
              </a:avLst>
            </a:prstGeom>
            <a:noFill/>
            <a:ln w="15875">
              <a:solidFill>
                <a:schemeClr val="tx1"/>
              </a:solidFill>
              <a:miter lim="800000"/>
              <a:headEnd/>
              <a:tailEnd/>
            </a:ln>
            <a:effectLst/>
          </p:spPr>
          <p:txBody>
            <a:bodyPr wrap="none" anchor="ctr"/>
            <a:lstStyle/>
            <a:p>
              <a:endParaRPr lang="en-US"/>
            </a:p>
          </p:txBody>
        </p:sp>
        <p:sp>
          <p:nvSpPr>
            <p:cNvPr id="97298" name="Line 18"/>
            <p:cNvSpPr>
              <a:spLocks noChangeShapeType="1"/>
            </p:cNvSpPr>
            <p:nvPr/>
          </p:nvSpPr>
          <p:spPr bwMode="auto">
            <a:xfrm flipH="1">
              <a:off x="864" y="2762"/>
              <a:ext cx="74" cy="220"/>
            </a:xfrm>
            <a:prstGeom prst="line">
              <a:avLst/>
            </a:prstGeom>
            <a:noFill/>
            <a:ln w="15875">
              <a:solidFill>
                <a:schemeClr val="tx1"/>
              </a:solidFill>
              <a:round/>
              <a:headEnd/>
              <a:tailEnd/>
            </a:ln>
            <a:effectLst/>
          </p:spPr>
          <p:txBody>
            <a:bodyPr wrap="none" anchor="ctr"/>
            <a:lstStyle/>
            <a:p>
              <a:endParaRPr lang="en-US"/>
            </a:p>
          </p:txBody>
        </p:sp>
        <p:sp>
          <p:nvSpPr>
            <p:cNvPr id="97299" name="Line 19"/>
            <p:cNvSpPr>
              <a:spLocks noChangeShapeType="1"/>
            </p:cNvSpPr>
            <p:nvPr/>
          </p:nvSpPr>
          <p:spPr bwMode="auto">
            <a:xfrm>
              <a:off x="936" y="2762"/>
              <a:ext cx="86" cy="223"/>
            </a:xfrm>
            <a:prstGeom prst="line">
              <a:avLst/>
            </a:prstGeom>
            <a:noFill/>
            <a:ln w="15875">
              <a:solidFill>
                <a:schemeClr val="tx1"/>
              </a:solidFill>
              <a:round/>
              <a:headEnd/>
              <a:tailEnd/>
            </a:ln>
            <a:effectLst/>
          </p:spPr>
          <p:txBody>
            <a:bodyPr wrap="none" anchor="ctr"/>
            <a:lstStyle/>
            <a:p>
              <a:endParaRPr lang="en-US"/>
            </a:p>
          </p:txBody>
        </p:sp>
        <p:sp>
          <p:nvSpPr>
            <p:cNvPr id="97300" name="Line 20"/>
            <p:cNvSpPr>
              <a:spLocks noChangeShapeType="1"/>
            </p:cNvSpPr>
            <p:nvPr/>
          </p:nvSpPr>
          <p:spPr bwMode="auto">
            <a:xfrm flipV="1">
              <a:off x="935" y="2478"/>
              <a:ext cx="0" cy="69"/>
            </a:xfrm>
            <a:prstGeom prst="line">
              <a:avLst/>
            </a:prstGeom>
            <a:noFill/>
            <a:ln w="15875">
              <a:solidFill>
                <a:schemeClr val="tx1"/>
              </a:solidFill>
              <a:round/>
              <a:headEnd/>
              <a:tailEnd/>
            </a:ln>
            <a:effectLst/>
          </p:spPr>
          <p:txBody>
            <a:bodyPr wrap="none" anchor="ctr"/>
            <a:lstStyle/>
            <a:p>
              <a:endParaRPr lang="en-US"/>
            </a:p>
          </p:txBody>
        </p:sp>
        <p:sp>
          <p:nvSpPr>
            <p:cNvPr id="97301" name="Oval 21"/>
            <p:cNvSpPr>
              <a:spLocks noChangeArrowheads="1"/>
            </p:cNvSpPr>
            <p:nvPr/>
          </p:nvSpPr>
          <p:spPr bwMode="auto">
            <a:xfrm>
              <a:off x="1199" y="2391"/>
              <a:ext cx="120" cy="120"/>
            </a:xfrm>
            <a:prstGeom prst="ellipse">
              <a:avLst/>
            </a:prstGeom>
            <a:noFill/>
            <a:ln w="15875">
              <a:solidFill>
                <a:schemeClr val="tx1"/>
              </a:solidFill>
              <a:round/>
              <a:headEnd/>
              <a:tailEnd/>
            </a:ln>
            <a:effectLst/>
          </p:spPr>
          <p:txBody>
            <a:bodyPr wrap="none" anchor="ctr"/>
            <a:lstStyle/>
            <a:p>
              <a:endParaRPr lang="en-US"/>
            </a:p>
          </p:txBody>
        </p:sp>
        <p:sp>
          <p:nvSpPr>
            <p:cNvPr id="97302" name="Line 22"/>
            <p:cNvSpPr>
              <a:spLocks noChangeShapeType="1"/>
            </p:cNvSpPr>
            <p:nvPr/>
          </p:nvSpPr>
          <p:spPr bwMode="auto">
            <a:xfrm flipH="1">
              <a:off x="939" y="2460"/>
              <a:ext cx="260" cy="87"/>
            </a:xfrm>
            <a:prstGeom prst="line">
              <a:avLst/>
            </a:prstGeom>
            <a:noFill/>
            <a:ln w="15875">
              <a:solidFill>
                <a:schemeClr val="tx1"/>
              </a:solidFill>
              <a:round/>
              <a:headEnd/>
              <a:tailEnd/>
            </a:ln>
            <a:effectLst/>
          </p:spPr>
          <p:txBody>
            <a:bodyPr wrap="none" anchor="ctr"/>
            <a:lstStyle/>
            <a:p>
              <a:endParaRPr lang="en-US"/>
            </a:p>
          </p:txBody>
        </p:sp>
        <p:sp>
          <p:nvSpPr>
            <p:cNvPr id="97303" name="Freeform 23"/>
            <p:cNvSpPr>
              <a:spLocks/>
            </p:cNvSpPr>
            <p:nvPr/>
          </p:nvSpPr>
          <p:spPr bwMode="auto">
            <a:xfrm>
              <a:off x="1194" y="2337"/>
              <a:ext cx="20" cy="74"/>
            </a:xfrm>
            <a:custGeom>
              <a:avLst/>
              <a:gdLst/>
              <a:ahLst/>
              <a:cxnLst>
                <a:cxn ang="0">
                  <a:pos x="20" y="74"/>
                </a:cxn>
                <a:cxn ang="0">
                  <a:pos x="0" y="0"/>
                </a:cxn>
              </a:cxnLst>
              <a:rect l="0" t="0" r="r" b="b"/>
              <a:pathLst>
                <a:path w="20" h="74">
                  <a:moveTo>
                    <a:pt x="20" y="74"/>
                  </a:moveTo>
                  <a:lnTo>
                    <a:pt x="0" y="0"/>
                  </a:lnTo>
                </a:path>
              </a:pathLst>
            </a:custGeom>
            <a:noFill/>
            <a:ln w="15875">
              <a:solidFill>
                <a:schemeClr val="tx1"/>
              </a:solidFill>
              <a:round/>
              <a:headEnd/>
              <a:tailEnd/>
            </a:ln>
            <a:effectLst/>
          </p:spPr>
          <p:txBody>
            <a:bodyPr wrap="none" anchor="ctr"/>
            <a:lstStyle/>
            <a:p>
              <a:endParaRPr lang="en-US"/>
            </a:p>
          </p:txBody>
        </p:sp>
        <p:sp>
          <p:nvSpPr>
            <p:cNvPr id="97304" name="Freeform 24"/>
            <p:cNvSpPr>
              <a:spLocks/>
            </p:cNvSpPr>
            <p:nvPr/>
          </p:nvSpPr>
          <p:spPr bwMode="auto">
            <a:xfrm>
              <a:off x="695" y="2067"/>
              <a:ext cx="490" cy="266"/>
            </a:xfrm>
            <a:custGeom>
              <a:avLst/>
              <a:gdLst/>
              <a:ahLst/>
              <a:cxnLst>
                <a:cxn ang="0">
                  <a:pos x="114" y="266"/>
                </a:cxn>
                <a:cxn ang="0">
                  <a:pos x="4" y="176"/>
                </a:cxn>
                <a:cxn ang="0">
                  <a:pos x="141" y="198"/>
                </a:cxn>
                <a:cxn ang="0">
                  <a:pos x="94" y="50"/>
                </a:cxn>
                <a:cxn ang="0">
                  <a:pos x="204" y="153"/>
                </a:cxn>
                <a:cxn ang="0">
                  <a:pos x="244" y="0"/>
                </a:cxn>
                <a:cxn ang="0">
                  <a:pos x="279" y="155"/>
                </a:cxn>
                <a:cxn ang="0">
                  <a:pos x="381" y="47"/>
                </a:cxn>
                <a:cxn ang="0">
                  <a:pos x="339" y="191"/>
                </a:cxn>
                <a:cxn ang="0">
                  <a:pos x="484" y="156"/>
                </a:cxn>
                <a:cxn ang="0">
                  <a:pos x="373" y="258"/>
                </a:cxn>
              </a:cxnLst>
              <a:rect l="0" t="0" r="r" b="b"/>
              <a:pathLst>
                <a:path w="490" h="266">
                  <a:moveTo>
                    <a:pt x="114" y="266"/>
                  </a:moveTo>
                  <a:cubicBezTo>
                    <a:pt x="96" y="251"/>
                    <a:pt x="0" y="187"/>
                    <a:pt x="4" y="176"/>
                  </a:cubicBezTo>
                  <a:cubicBezTo>
                    <a:pt x="8" y="165"/>
                    <a:pt x="126" y="219"/>
                    <a:pt x="141" y="198"/>
                  </a:cubicBezTo>
                  <a:cubicBezTo>
                    <a:pt x="156" y="177"/>
                    <a:pt x="83" y="57"/>
                    <a:pt x="94" y="50"/>
                  </a:cubicBezTo>
                  <a:cubicBezTo>
                    <a:pt x="105" y="43"/>
                    <a:pt x="179" y="161"/>
                    <a:pt x="204" y="153"/>
                  </a:cubicBezTo>
                  <a:cubicBezTo>
                    <a:pt x="229" y="145"/>
                    <a:pt x="232" y="0"/>
                    <a:pt x="244" y="0"/>
                  </a:cubicBezTo>
                  <a:cubicBezTo>
                    <a:pt x="256" y="0"/>
                    <a:pt x="256" y="147"/>
                    <a:pt x="279" y="155"/>
                  </a:cubicBezTo>
                  <a:cubicBezTo>
                    <a:pt x="302" y="163"/>
                    <a:pt x="371" y="41"/>
                    <a:pt x="381" y="47"/>
                  </a:cubicBezTo>
                  <a:cubicBezTo>
                    <a:pt x="391" y="53"/>
                    <a:pt x="322" y="173"/>
                    <a:pt x="339" y="191"/>
                  </a:cubicBezTo>
                  <a:cubicBezTo>
                    <a:pt x="356" y="209"/>
                    <a:pt x="478" y="145"/>
                    <a:pt x="484" y="156"/>
                  </a:cubicBezTo>
                  <a:cubicBezTo>
                    <a:pt x="490" y="167"/>
                    <a:pt x="431" y="212"/>
                    <a:pt x="373" y="258"/>
                  </a:cubicBezTo>
                </a:path>
              </a:pathLst>
            </a:custGeom>
            <a:noFill/>
            <a:ln w="15875">
              <a:solidFill>
                <a:schemeClr val="tx1"/>
              </a:solidFill>
              <a:round/>
              <a:headEnd/>
              <a:tailEnd/>
            </a:ln>
            <a:effectLst/>
          </p:spPr>
          <p:txBody>
            <a:bodyPr wrap="none" anchor="ctr"/>
            <a:lstStyle/>
            <a:p>
              <a:endParaRPr lang="en-US"/>
            </a:p>
          </p:txBody>
        </p:sp>
      </p:grpSp>
      <p:grpSp>
        <p:nvGrpSpPr>
          <p:cNvPr id="97373" name="Group 93"/>
          <p:cNvGrpSpPr>
            <a:grpSpLocks/>
          </p:cNvGrpSpPr>
          <p:nvPr/>
        </p:nvGrpSpPr>
        <p:grpSpPr bwMode="auto">
          <a:xfrm>
            <a:off x="3333750" y="3338513"/>
            <a:ext cx="820738" cy="1420812"/>
            <a:chOff x="2100" y="2103"/>
            <a:chExt cx="517" cy="895"/>
          </a:xfrm>
        </p:grpSpPr>
        <p:sp>
          <p:nvSpPr>
            <p:cNvPr id="97355" name="AutoShape 75"/>
            <p:cNvSpPr>
              <a:spLocks noChangeArrowheads="1"/>
            </p:cNvSpPr>
            <p:nvPr/>
          </p:nvSpPr>
          <p:spPr bwMode="auto">
            <a:xfrm>
              <a:off x="2205" y="2209"/>
              <a:ext cx="44" cy="27"/>
            </a:xfrm>
            <a:prstGeom prst="flowChartTerminator">
              <a:avLst/>
            </a:prstGeom>
            <a:solidFill>
              <a:srgbClr val="333333"/>
            </a:solidFill>
            <a:ln w="15875">
              <a:noFill/>
              <a:miter lim="800000"/>
              <a:headEnd/>
              <a:tailEnd/>
            </a:ln>
            <a:effectLst/>
          </p:spPr>
          <p:txBody>
            <a:bodyPr wrap="none" anchor="ctr"/>
            <a:lstStyle/>
            <a:p>
              <a:endParaRPr lang="en-US"/>
            </a:p>
          </p:txBody>
        </p:sp>
        <p:sp>
          <p:nvSpPr>
            <p:cNvPr id="97308" name="Oval 28"/>
            <p:cNvSpPr>
              <a:spLocks noChangeArrowheads="1"/>
            </p:cNvSpPr>
            <p:nvPr/>
          </p:nvSpPr>
          <p:spPr bwMode="auto">
            <a:xfrm>
              <a:off x="2108" y="2234"/>
              <a:ext cx="258" cy="258"/>
            </a:xfrm>
            <a:prstGeom prst="ellipse">
              <a:avLst/>
            </a:prstGeom>
            <a:noFill/>
            <a:ln w="15875">
              <a:solidFill>
                <a:schemeClr val="tx1"/>
              </a:solidFill>
              <a:round/>
              <a:headEnd/>
              <a:tailEnd/>
            </a:ln>
            <a:effectLst/>
          </p:spPr>
          <p:txBody>
            <a:bodyPr wrap="none" anchor="ctr"/>
            <a:lstStyle/>
            <a:p>
              <a:endParaRPr lang="en-US"/>
            </a:p>
          </p:txBody>
        </p:sp>
        <p:sp>
          <p:nvSpPr>
            <p:cNvPr id="97309" name="Freeform 29"/>
            <p:cNvSpPr>
              <a:spLocks/>
            </p:cNvSpPr>
            <p:nvPr/>
          </p:nvSpPr>
          <p:spPr bwMode="auto">
            <a:xfrm>
              <a:off x="2185" y="2428"/>
              <a:ext cx="103" cy="11"/>
            </a:xfrm>
            <a:custGeom>
              <a:avLst/>
              <a:gdLst/>
              <a:ahLst/>
              <a:cxnLst>
                <a:cxn ang="0">
                  <a:pos x="0" y="2"/>
                </a:cxn>
                <a:cxn ang="0">
                  <a:pos x="46" y="11"/>
                </a:cxn>
                <a:cxn ang="0">
                  <a:pos x="103" y="0"/>
                </a:cxn>
              </a:cxnLst>
              <a:rect l="0" t="0" r="r" b="b"/>
              <a:pathLst>
                <a:path w="103" h="11">
                  <a:moveTo>
                    <a:pt x="0" y="2"/>
                  </a:moveTo>
                  <a:cubicBezTo>
                    <a:pt x="14" y="6"/>
                    <a:pt x="29" y="11"/>
                    <a:pt x="46" y="11"/>
                  </a:cubicBezTo>
                  <a:cubicBezTo>
                    <a:pt x="63" y="11"/>
                    <a:pt x="83" y="5"/>
                    <a:pt x="103" y="0"/>
                  </a:cubicBezTo>
                </a:path>
              </a:pathLst>
            </a:custGeom>
            <a:noFill/>
            <a:ln w="15875">
              <a:solidFill>
                <a:schemeClr val="tx1"/>
              </a:solidFill>
              <a:round/>
              <a:headEnd/>
              <a:tailEnd/>
            </a:ln>
            <a:effectLst/>
          </p:spPr>
          <p:txBody>
            <a:bodyPr wrap="none" anchor="ctr"/>
            <a:lstStyle/>
            <a:p>
              <a:endParaRPr lang="en-US"/>
            </a:p>
          </p:txBody>
        </p:sp>
        <p:sp>
          <p:nvSpPr>
            <p:cNvPr id="97310" name="Oval 30"/>
            <p:cNvSpPr>
              <a:spLocks noChangeAspect="1" noChangeArrowheads="1"/>
            </p:cNvSpPr>
            <p:nvPr/>
          </p:nvSpPr>
          <p:spPr bwMode="auto">
            <a:xfrm>
              <a:off x="2193" y="2333"/>
              <a:ext cx="29" cy="36"/>
            </a:xfrm>
            <a:prstGeom prst="ellipse">
              <a:avLst/>
            </a:prstGeom>
            <a:solidFill>
              <a:srgbClr val="333333"/>
            </a:solidFill>
            <a:ln w="15875">
              <a:noFill/>
              <a:round/>
              <a:headEnd/>
              <a:tailEnd/>
            </a:ln>
            <a:effectLst/>
          </p:spPr>
          <p:txBody>
            <a:bodyPr wrap="none" anchor="ctr"/>
            <a:lstStyle/>
            <a:p>
              <a:endParaRPr lang="en-US"/>
            </a:p>
          </p:txBody>
        </p:sp>
        <p:sp>
          <p:nvSpPr>
            <p:cNvPr id="97311" name="Oval 31"/>
            <p:cNvSpPr>
              <a:spLocks noChangeAspect="1" noChangeArrowheads="1"/>
            </p:cNvSpPr>
            <p:nvPr/>
          </p:nvSpPr>
          <p:spPr bwMode="auto">
            <a:xfrm>
              <a:off x="2244" y="2334"/>
              <a:ext cx="29" cy="36"/>
            </a:xfrm>
            <a:prstGeom prst="ellipse">
              <a:avLst/>
            </a:prstGeom>
            <a:solidFill>
              <a:srgbClr val="333333"/>
            </a:solidFill>
            <a:ln w="15875">
              <a:noFill/>
              <a:round/>
              <a:headEnd/>
              <a:tailEnd/>
            </a:ln>
            <a:effectLst/>
          </p:spPr>
          <p:txBody>
            <a:bodyPr wrap="none" anchor="ctr"/>
            <a:lstStyle/>
            <a:p>
              <a:endParaRPr lang="en-US"/>
            </a:p>
          </p:txBody>
        </p:sp>
        <p:sp>
          <p:nvSpPr>
            <p:cNvPr id="97312" name="AutoShape 32"/>
            <p:cNvSpPr>
              <a:spLocks noChangeArrowheads="1"/>
            </p:cNvSpPr>
            <p:nvPr/>
          </p:nvSpPr>
          <p:spPr bwMode="auto">
            <a:xfrm flipV="1">
              <a:off x="2125" y="2562"/>
              <a:ext cx="219" cy="212"/>
            </a:xfrm>
            <a:prstGeom prst="triangle">
              <a:avLst>
                <a:gd name="adj" fmla="val 50000"/>
              </a:avLst>
            </a:prstGeom>
            <a:noFill/>
            <a:ln w="15875">
              <a:solidFill>
                <a:schemeClr val="tx1"/>
              </a:solidFill>
              <a:miter lim="800000"/>
              <a:headEnd/>
              <a:tailEnd/>
            </a:ln>
            <a:effectLst/>
          </p:spPr>
          <p:txBody>
            <a:bodyPr wrap="none" anchor="ctr"/>
            <a:lstStyle/>
            <a:p>
              <a:endParaRPr lang="en-US"/>
            </a:p>
          </p:txBody>
        </p:sp>
        <p:sp>
          <p:nvSpPr>
            <p:cNvPr id="97313" name="Line 33"/>
            <p:cNvSpPr>
              <a:spLocks noChangeShapeType="1"/>
            </p:cNvSpPr>
            <p:nvPr/>
          </p:nvSpPr>
          <p:spPr bwMode="auto">
            <a:xfrm flipH="1">
              <a:off x="2162" y="2775"/>
              <a:ext cx="74" cy="220"/>
            </a:xfrm>
            <a:prstGeom prst="line">
              <a:avLst/>
            </a:prstGeom>
            <a:noFill/>
            <a:ln w="15875">
              <a:solidFill>
                <a:schemeClr val="tx1"/>
              </a:solidFill>
              <a:round/>
              <a:headEnd/>
              <a:tailEnd/>
            </a:ln>
            <a:effectLst/>
          </p:spPr>
          <p:txBody>
            <a:bodyPr wrap="none" anchor="ctr"/>
            <a:lstStyle/>
            <a:p>
              <a:endParaRPr lang="en-US"/>
            </a:p>
          </p:txBody>
        </p:sp>
        <p:sp>
          <p:nvSpPr>
            <p:cNvPr id="97314" name="Line 34"/>
            <p:cNvSpPr>
              <a:spLocks noChangeShapeType="1"/>
            </p:cNvSpPr>
            <p:nvPr/>
          </p:nvSpPr>
          <p:spPr bwMode="auto">
            <a:xfrm>
              <a:off x="2234" y="2775"/>
              <a:ext cx="86" cy="223"/>
            </a:xfrm>
            <a:prstGeom prst="line">
              <a:avLst/>
            </a:prstGeom>
            <a:noFill/>
            <a:ln w="15875">
              <a:solidFill>
                <a:schemeClr val="tx1"/>
              </a:solidFill>
              <a:round/>
              <a:headEnd/>
              <a:tailEnd/>
            </a:ln>
            <a:effectLst/>
          </p:spPr>
          <p:txBody>
            <a:bodyPr wrap="none" anchor="ctr"/>
            <a:lstStyle/>
            <a:p>
              <a:endParaRPr lang="en-US"/>
            </a:p>
          </p:txBody>
        </p:sp>
        <p:sp>
          <p:nvSpPr>
            <p:cNvPr id="97315" name="Line 35"/>
            <p:cNvSpPr>
              <a:spLocks noChangeShapeType="1"/>
            </p:cNvSpPr>
            <p:nvPr/>
          </p:nvSpPr>
          <p:spPr bwMode="auto">
            <a:xfrm flipV="1">
              <a:off x="2233" y="2491"/>
              <a:ext cx="0" cy="69"/>
            </a:xfrm>
            <a:prstGeom prst="line">
              <a:avLst/>
            </a:prstGeom>
            <a:noFill/>
            <a:ln w="15875">
              <a:solidFill>
                <a:schemeClr val="tx1"/>
              </a:solidFill>
              <a:round/>
              <a:headEnd/>
              <a:tailEnd/>
            </a:ln>
            <a:effectLst/>
          </p:spPr>
          <p:txBody>
            <a:bodyPr wrap="none" anchor="ctr"/>
            <a:lstStyle/>
            <a:p>
              <a:endParaRPr lang="en-US"/>
            </a:p>
          </p:txBody>
        </p:sp>
        <p:sp>
          <p:nvSpPr>
            <p:cNvPr id="97316" name="Oval 36"/>
            <p:cNvSpPr>
              <a:spLocks noChangeArrowheads="1"/>
            </p:cNvSpPr>
            <p:nvPr/>
          </p:nvSpPr>
          <p:spPr bwMode="auto">
            <a:xfrm>
              <a:off x="2497" y="2404"/>
              <a:ext cx="120" cy="120"/>
            </a:xfrm>
            <a:prstGeom prst="ellipse">
              <a:avLst/>
            </a:prstGeom>
            <a:noFill/>
            <a:ln w="15875">
              <a:solidFill>
                <a:schemeClr val="tx1"/>
              </a:solidFill>
              <a:round/>
              <a:headEnd/>
              <a:tailEnd/>
            </a:ln>
            <a:effectLst/>
          </p:spPr>
          <p:txBody>
            <a:bodyPr wrap="none" anchor="ctr"/>
            <a:lstStyle/>
            <a:p>
              <a:endParaRPr lang="en-US"/>
            </a:p>
          </p:txBody>
        </p:sp>
        <p:sp>
          <p:nvSpPr>
            <p:cNvPr id="97317" name="Line 37"/>
            <p:cNvSpPr>
              <a:spLocks noChangeShapeType="1"/>
            </p:cNvSpPr>
            <p:nvPr/>
          </p:nvSpPr>
          <p:spPr bwMode="auto">
            <a:xfrm flipH="1">
              <a:off x="2237" y="2473"/>
              <a:ext cx="260" cy="87"/>
            </a:xfrm>
            <a:prstGeom prst="line">
              <a:avLst/>
            </a:prstGeom>
            <a:noFill/>
            <a:ln w="15875">
              <a:solidFill>
                <a:schemeClr val="tx1"/>
              </a:solidFill>
              <a:round/>
              <a:headEnd/>
              <a:tailEnd/>
            </a:ln>
            <a:effectLst/>
          </p:spPr>
          <p:txBody>
            <a:bodyPr wrap="none" anchor="ctr"/>
            <a:lstStyle/>
            <a:p>
              <a:endParaRPr lang="en-US"/>
            </a:p>
          </p:txBody>
        </p:sp>
        <p:sp>
          <p:nvSpPr>
            <p:cNvPr id="97318" name="Freeform 38"/>
            <p:cNvSpPr>
              <a:spLocks/>
            </p:cNvSpPr>
            <p:nvPr/>
          </p:nvSpPr>
          <p:spPr bwMode="auto">
            <a:xfrm>
              <a:off x="2492" y="2350"/>
              <a:ext cx="22" cy="70"/>
            </a:xfrm>
            <a:custGeom>
              <a:avLst/>
              <a:gdLst/>
              <a:ahLst/>
              <a:cxnLst>
                <a:cxn ang="0">
                  <a:pos x="22" y="70"/>
                </a:cxn>
                <a:cxn ang="0">
                  <a:pos x="0" y="0"/>
                </a:cxn>
              </a:cxnLst>
              <a:rect l="0" t="0" r="r" b="b"/>
              <a:pathLst>
                <a:path w="22" h="70">
                  <a:moveTo>
                    <a:pt x="22" y="70"/>
                  </a:moveTo>
                  <a:lnTo>
                    <a:pt x="0" y="0"/>
                  </a:lnTo>
                </a:path>
              </a:pathLst>
            </a:custGeom>
            <a:noFill/>
            <a:ln w="15875">
              <a:solidFill>
                <a:schemeClr val="tx1"/>
              </a:solidFill>
              <a:round/>
              <a:headEnd/>
              <a:tailEnd/>
            </a:ln>
            <a:effectLst/>
          </p:spPr>
          <p:txBody>
            <a:bodyPr wrap="none" anchor="ctr"/>
            <a:lstStyle/>
            <a:p>
              <a:endParaRPr lang="en-US"/>
            </a:p>
          </p:txBody>
        </p:sp>
        <p:sp>
          <p:nvSpPr>
            <p:cNvPr id="97349" name="Line 69"/>
            <p:cNvSpPr>
              <a:spLocks noChangeShapeType="1"/>
            </p:cNvSpPr>
            <p:nvPr/>
          </p:nvSpPr>
          <p:spPr bwMode="auto">
            <a:xfrm flipH="1" flipV="1">
              <a:off x="2531" y="2339"/>
              <a:ext cx="6" cy="67"/>
            </a:xfrm>
            <a:prstGeom prst="line">
              <a:avLst/>
            </a:prstGeom>
            <a:noFill/>
            <a:ln w="15875">
              <a:solidFill>
                <a:schemeClr val="tx1"/>
              </a:solidFill>
              <a:round/>
              <a:headEnd/>
              <a:tailEnd/>
            </a:ln>
            <a:effectLst/>
          </p:spPr>
          <p:txBody>
            <a:bodyPr wrap="none" anchor="ctr"/>
            <a:lstStyle/>
            <a:p>
              <a:endParaRPr lang="en-US"/>
            </a:p>
          </p:txBody>
        </p:sp>
        <p:sp>
          <p:nvSpPr>
            <p:cNvPr id="97350" name="Line 70"/>
            <p:cNvSpPr>
              <a:spLocks noChangeShapeType="1"/>
            </p:cNvSpPr>
            <p:nvPr/>
          </p:nvSpPr>
          <p:spPr bwMode="auto">
            <a:xfrm flipV="1">
              <a:off x="2232" y="2186"/>
              <a:ext cx="108" cy="48"/>
            </a:xfrm>
            <a:prstGeom prst="line">
              <a:avLst/>
            </a:prstGeom>
            <a:noFill/>
            <a:ln w="15875">
              <a:solidFill>
                <a:schemeClr val="tx1"/>
              </a:solidFill>
              <a:round/>
              <a:headEnd/>
              <a:tailEnd/>
            </a:ln>
            <a:effectLst/>
          </p:spPr>
          <p:txBody>
            <a:bodyPr wrap="none" anchor="ctr"/>
            <a:lstStyle/>
            <a:p>
              <a:endParaRPr lang="en-US"/>
            </a:p>
          </p:txBody>
        </p:sp>
        <p:sp>
          <p:nvSpPr>
            <p:cNvPr id="97351" name="Line 71"/>
            <p:cNvSpPr>
              <a:spLocks noChangeShapeType="1"/>
            </p:cNvSpPr>
            <p:nvPr/>
          </p:nvSpPr>
          <p:spPr bwMode="auto">
            <a:xfrm flipV="1">
              <a:off x="2231" y="2130"/>
              <a:ext cx="64" cy="102"/>
            </a:xfrm>
            <a:prstGeom prst="line">
              <a:avLst/>
            </a:prstGeom>
            <a:noFill/>
            <a:ln w="15875">
              <a:solidFill>
                <a:schemeClr val="tx1"/>
              </a:solidFill>
              <a:round/>
              <a:headEnd/>
              <a:tailEnd/>
            </a:ln>
            <a:effectLst/>
          </p:spPr>
          <p:txBody>
            <a:bodyPr wrap="none" anchor="ctr"/>
            <a:lstStyle/>
            <a:p>
              <a:endParaRPr lang="en-US"/>
            </a:p>
          </p:txBody>
        </p:sp>
        <p:sp>
          <p:nvSpPr>
            <p:cNvPr id="97352" name="Freeform 72"/>
            <p:cNvSpPr>
              <a:spLocks/>
            </p:cNvSpPr>
            <p:nvPr/>
          </p:nvSpPr>
          <p:spPr bwMode="auto">
            <a:xfrm>
              <a:off x="2221" y="2103"/>
              <a:ext cx="5" cy="129"/>
            </a:xfrm>
            <a:custGeom>
              <a:avLst/>
              <a:gdLst/>
              <a:ahLst/>
              <a:cxnLst>
                <a:cxn ang="0">
                  <a:pos x="5" y="129"/>
                </a:cxn>
                <a:cxn ang="0">
                  <a:pos x="0" y="0"/>
                </a:cxn>
              </a:cxnLst>
              <a:rect l="0" t="0" r="r" b="b"/>
              <a:pathLst>
                <a:path w="5" h="129">
                  <a:moveTo>
                    <a:pt x="5" y="129"/>
                  </a:moveTo>
                  <a:lnTo>
                    <a:pt x="0" y="0"/>
                  </a:lnTo>
                </a:path>
              </a:pathLst>
            </a:custGeom>
            <a:noFill/>
            <a:ln w="15875">
              <a:solidFill>
                <a:schemeClr val="tx1"/>
              </a:solidFill>
              <a:round/>
              <a:headEnd/>
              <a:tailEnd/>
            </a:ln>
            <a:effectLst/>
          </p:spPr>
          <p:txBody>
            <a:bodyPr wrap="none" anchor="ctr"/>
            <a:lstStyle/>
            <a:p>
              <a:endParaRPr lang="en-US"/>
            </a:p>
          </p:txBody>
        </p:sp>
        <p:sp>
          <p:nvSpPr>
            <p:cNvPr id="97353" name="Freeform 73"/>
            <p:cNvSpPr>
              <a:spLocks/>
            </p:cNvSpPr>
            <p:nvPr/>
          </p:nvSpPr>
          <p:spPr bwMode="auto">
            <a:xfrm>
              <a:off x="2153" y="2133"/>
              <a:ext cx="64" cy="101"/>
            </a:xfrm>
            <a:custGeom>
              <a:avLst/>
              <a:gdLst/>
              <a:ahLst/>
              <a:cxnLst>
                <a:cxn ang="0">
                  <a:pos x="64" y="101"/>
                </a:cxn>
                <a:cxn ang="0">
                  <a:pos x="0" y="0"/>
                </a:cxn>
              </a:cxnLst>
              <a:rect l="0" t="0" r="r" b="b"/>
              <a:pathLst>
                <a:path w="64" h="101">
                  <a:moveTo>
                    <a:pt x="64" y="101"/>
                  </a:moveTo>
                  <a:lnTo>
                    <a:pt x="0" y="0"/>
                  </a:lnTo>
                </a:path>
              </a:pathLst>
            </a:custGeom>
            <a:noFill/>
            <a:ln w="15875">
              <a:solidFill>
                <a:schemeClr val="tx1"/>
              </a:solidFill>
              <a:round/>
              <a:headEnd/>
              <a:tailEnd/>
            </a:ln>
            <a:effectLst/>
          </p:spPr>
          <p:txBody>
            <a:bodyPr wrap="none" anchor="ctr"/>
            <a:lstStyle/>
            <a:p>
              <a:endParaRPr lang="en-US"/>
            </a:p>
          </p:txBody>
        </p:sp>
        <p:sp>
          <p:nvSpPr>
            <p:cNvPr id="97354" name="Freeform 74"/>
            <p:cNvSpPr>
              <a:spLocks/>
            </p:cNvSpPr>
            <p:nvPr/>
          </p:nvSpPr>
          <p:spPr bwMode="auto">
            <a:xfrm>
              <a:off x="2100" y="2176"/>
              <a:ext cx="114" cy="62"/>
            </a:xfrm>
            <a:custGeom>
              <a:avLst/>
              <a:gdLst/>
              <a:ahLst/>
              <a:cxnLst>
                <a:cxn ang="0">
                  <a:pos x="114" y="62"/>
                </a:cxn>
                <a:cxn ang="0">
                  <a:pos x="0" y="0"/>
                </a:cxn>
              </a:cxnLst>
              <a:rect l="0" t="0" r="r" b="b"/>
              <a:pathLst>
                <a:path w="114" h="62">
                  <a:moveTo>
                    <a:pt x="114" y="62"/>
                  </a:moveTo>
                  <a:lnTo>
                    <a:pt x="0" y="0"/>
                  </a:lnTo>
                </a:path>
              </a:pathLst>
            </a:custGeom>
            <a:noFill/>
            <a:ln w="15875">
              <a:solidFill>
                <a:schemeClr val="tx1"/>
              </a:solidFill>
              <a:round/>
              <a:headEnd/>
              <a:tailEnd/>
            </a:ln>
            <a:effectLst/>
          </p:spPr>
          <p:txBody>
            <a:bodyPr wrap="none" anchor="ctr"/>
            <a:lstStyle/>
            <a:p>
              <a:endParaRPr lang="en-US"/>
            </a:p>
          </p:txBody>
        </p:sp>
      </p:grpSp>
      <p:grpSp>
        <p:nvGrpSpPr>
          <p:cNvPr id="97371" name="Group 91"/>
          <p:cNvGrpSpPr>
            <a:grpSpLocks/>
          </p:cNvGrpSpPr>
          <p:nvPr/>
        </p:nvGrpSpPr>
        <p:grpSpPr bwMode="auto">
          <a:xfrm>
            <a:off x="7188200" y="3313113"/>
            <a:ext cx="1016000" cy="1457325"/>
            <a:chOff x="4528" y="2087"/>
            <a:chExt cx="640" cy="918"/>
          </a:xfrm>
        </p:grpSpPr>
        <p:sp>
          <p:nvSpPr>
            <p:cNvPr id="97336" name="Oval 56"/>
            <p:cNvSpPr>
              <a:spLocks noChangeArrowheads="1"/>
            </p:cNvSpPr>
            <p:nvPr/>
          </p:nvSpPr>
          <p:spPr bwMode="auto">
            <a:xfrm>
              <a:off x="4643" y="2241"/>
              <a:ext cx="258" cy="258"/>
            </a:xfrm>
            <a:prstGeom prst="ellipse">
              <a:avLst/>
            </a:prstGeom>
            <a:noFill/>
            <a:ln w="15875">
              <a:solidFill>
                <a:schemeClr val="tx1"/>
              </a:solidFill>
              <a:round/>
              <a:headEnd/>
              <a:tailEnd/>
            </a:ln>
            <a:effectLst/>
          </p:spPr>
          <p:txBody>
            <a:bodyPr wrap="none" anchor="ctr"/>
            <a:lstStyle/>
            <a:p>
              <a:endParaRPr lang="en-US"/>
            </a:p>
          </p:txBody>
        </p:sp>
        <p:sp>
          <p:nvSpPr>
            <p:cNvPr id="97337" name="Freeform 57"/>
            <p:cNvSpPr>
              <a:spLocks/>
            </p:cNvSpPr>
            <p:nvPr/>
          </p:nvSpPr>
          <p:spPr bwMode="auto">
            <a:xfrm>
              <a:off x="4720" y="2435"/>
              <a:ext cx="103" cy="11"/>
            </a:xfrm>
            <a:custGeom>
              <a:avLst/>
              <a:gdLst/>
              <a:ahLst/>
              <a:cxnLst>
                <a:cxn ang="0">
                  <a:pos x="0" y="2"/>
                </a:cxn>
                <a:cxn ang="0">
                  <a:pos x="46" y="11"/>
                </a:cxn>
                <a:cxn ang="0">
                  <a:pos x="103" y="0"/>
                </a:cxn>
              </a:cxnLst>
              <a:rect l="0" t="0" r="r" b="b"/>
              <a:pathLst>
                <a:path w="103" h="11">
                  <a:moveTo>
                    <a:pt x="0" y="2"/>
                  </a:moveTo>
                  <a:cubicBezTo>
                    <a:pt x="14" y="6"/>
                    <a:pt x="29" y="11"/>
                    <a:pt x="46" y="11"/>
                  </a:cubicBezTo>
                  <a:cubicBezTo>
                    <a:pt x="63" y="11"/>
                    <a:pt x="83" y="5"/>
                    <a:pt x="103" y="0"/>
                  </a:cubicBezTo>
                </a:path>
              </a:pathLst>
            </a:custGeom>
            <a:noFill/>
            <a:ln w="15875">
              <a:solidFill>
                <a:schemeClr val="tx1"/>
              </a:solidFill>
              <a:round/>
              <a:headEnd/>
              <a:tailEnd/>
            </a:ln>
            <a:effectLst/>
          </p:spPr>
          <p:txBody>
            <a:bodyPr wrap="none" anchor="ctr"/>
            <a:lstStyle/>
            <a:p>
              <a:endParaRPr lang="en-US"/>
            </a:p>
          </p:txBody>
        </p:sp>
        <p:sp>
          <p:nvSpPr>
            <p:cNvPr id="97338" name="Oval 58"/>
            <p:cNvSpPr>
              <a:spLocks noChangeAspect="1" noChangeArrowheads="1"/>
            </p:cNvSpPr>
            <p:nvPr/>
          </p:nvSpPr>
          <p:spPr bwMode="auto">
            <a:xfrm>
              <a:off x="4728" y="2340"/>
              <a:ext cx="29" cy="36"/>
            </a:xfrm>
            <a:prstGeom prst="ellipse">
              <a:avLst/>
            </a:prstGeom>
            <a:solidFill>
              <a:srgbClr val="333333"/>
            </a:solidFill>
            <a:ln w="15875">
              <a:noFill/>
              <a:round/>
              <a:headEnd/>
              <a:tailEnd/>
            </a:ln>
            <a:effectLst/>
          </p:spPr>
          <p:txBody>
            <a:bodyPr wrap="none" anchor="ctr"/>
            <a:lstStyle/>
            <a:p>
              <a:endParaRPr lang="en-US"/>
            </a:p>
          </p:txBody>
        </p:sp>
        <p:sp>
          <p:nvSpPr>
            <p:cNvPr id="97339" name="Oval 59"/>
            <p:cNvSpPr>
              <a:spLocks noChangeAspect="1" noChangeArrowheads="1"/>
            </p:cNvSpPr>
            <p:nvPr/>
          </p:nvSpPr>
          <p:spPr bwMode="auto">
            <a:xfrm>
              <a:off x="4779" y="2341"/>
              <a:ext cx="29" cy="36"/>
            </a:xfrm>
            <a:prstGeom prst="ellipse">
              <a:avLst/>
            </a:prstGeom>
            <a:solidFill>
              <a:srgbClr val="333333"/>
            </a:solidFill>
            <a:ln w="15875">
              <a:noFill/>
              <a:round/>
              <a:headEnd/>
              <a:tailEnd/>
            </a:ln>
            <a:effectLst/>
          </p:spPr>
          <p:txBody>
            <a:bodyPr wrap="none" anchor="ctr"/>
            <a:lstStyle/>
            <a:p>
              <a:endParaRPr lang="en-US"/>
            </a:p>
          </p:txBody>
        </p:sp>
        <p:sp>
          <p:nvSpPr>
            <p:cNvPr id="97340" name="AutoShape 60"/>
            <p:cNvSpPr>
              <a:spLocks noChangeArrowheads="1"/>
            </p:cNvSpPr>
            <p:nvPr/>
          </p:nvSpPr>
          <p:spPr bwMode="auto">
            <a:xfrm flipV="1">
              <a:off x="4660" y="2569"/>
              <a:ext cx="219" cy="212"/>
            </a:xfrm>
            <a:prstGeom prst="triangle">
              <a:avLst>
                <a:gd name="adj" fmla="val 50000"/>
              </a:avLst>
            </a:prstGeom>
            <a:noFill/>
            <a:ln w="15875">
              <a:solidFill>
                <a:schemeClr val="tx1"/>
              </a:solidFill>
              <a:miter lim="800000"/>
              <a:headEnd/>
              <a:tailEnd/>
            </a:ln>
            <a:effectLst/>
          </p:spPr>
          <p:txBody>
            <a:bodyPr wrap="none" anchor="ctr"/>
            <a:lstStyle/>
            <a:p>
              <a:endParaRPr lang="en-US"/>
            </a:p>
          </p:txBody>
        </p:sp>
        <p:sp>
          <p:nvSpPr>
            <p:cNvPr id="97341" name="Line 61"/>
            <p:cNvSpPr>
              <a:spLocks noChangeShapeType="1"/>
            </p:cNvSpPr>
            <p:nvPr/>
          </p:nvSpPr>
          <p:spPr bwMode="auto">
            <a:xfrm flipH="1">
              <a:off x="4697" y="2782"/>
              <a:ext cx="74" cy="220"/>
            </a:xfrm>
            <a:prstGeom prst="line">
              <a:avLst/>
            </a:prstGeom>
            <a:noFill/>
            <a:ln w="15875">
              <a:solidFill>
                <a:schemeClr val="tx1"/>
              </a:solidFill>
              <a:round/>
              <a:headEnd/>
              <a:tailEnd/>
            </a:ln>
            <a:effectLst/>
          </p:spPr>
          <p:txBody>
            <a:bodyPr wrap="none" anchor="ctr"/>
            <a:lstStyle/>
            <a:p>
              <a:endParaRPr lang="en-US"/>
            </a:p>
          </p:txBody>
        </p:sp>
        <p:sp>
          <p:nvSpPr>
            <p:cNvPr id="97342" name="Line 62"/>
            <p:cNvSpPr>
              <a:spLocks noChangeShapeType="1"/>
            </p:cNvSpPr>
            <p:nvPr/>
          </p:nvSpPr>
          <p:spPr bwMode="auto">
            <a:xfrm>
              <a:off x="4769" y="2782"/>
              <a:ext cx="86" cy="223"/>
            </a:xfrm>
            <a:prstGeom prst="line">
              <a:avLst/>
            </a:prstGeom>
            <a:noFill/>
            <a:ln w="15875">
              <a:solidFill>
                <a:schemeClr val="tx1"/>
              </a:solidFill>
              <a:round/>
              <a:headEnd/>
              <a:tailEnd/>
            </a:ln>
            <a:effectLst/>
          </p:spPr>
          <p:txBody>
            <a:bodyPr wrap="none" anchor="ctr"/>
            <a:lstStyle/>
            <a:p>
              <a:endParaRPr lang="en-US"/>
            </a:p>
          </p:txBody>
        </p:sp>
        <p:sp>
          <p:nvSpPr>
            <p:cNvPr id="97343" name="Line 63"/>
            <p:cNvSpPr>
              <a:spLocks noChangeShapeType="1"/>
            </p:cNvSpPr>
            <p:nvPr/>
          </p:nvSpPr>
          <p:spPr bwMode="auto">
            <a:xfrm flipV="1">
              <a:off x="4768" y="2498"/>
              <a:ext cx="0" cy="69"/>
            </a:xfrm>
            <a:prstGeom prst="line">
              <a:avLst/>
            </a:prstGeom>
            <a:noFill/>
            <a:ln w="15875">
              <a:solidFill>
                <a:schemeClr val="tx1"/>
              </a:solidFill>
              <a:round/>
              <a:headEnd/>
              <a:tailEnd/>
            </a:ln>
            <a:effectLst/>
          </p:spPr>
          <p:txBody>
            <a:bodyPr wrap="none" anchor="ctr"/>
            <a:lstStyle/>
            <a:p>
              <a:endParaRPr lang="en-US"/>
            </a:p>
          </p:txBody>
        </p:sp>
        <p:sp>
          <p:nvSpPr>
            <p:cNvPr id="97344" name="Oval 64"/>
            <p:cNvSpPr>
              <a:spLocks noChangeArrowheads="1"/>
            </p:cNvSpPr>
            <p:nvPr/>
          </p:nvSpPr>
          <p:spPr bwMode="auto">
            <a:xfrm>
              <a:off x="5032" y="2411"/>
              <a:ext cx="120" cy="120"/>
            </a:xfrm>
            <a:prstGeom prst="ellipse">
              <a:avLst/>
            </a:prstGeom>
            <a:noFill/>
            <a:ln w="15875">
              <a:solidFill>
                <a:schemeClr val="tx1"/>
              </a:solidFill>
              <a:round/>
              <a:headEnd/>
              <a:tailEnd/>
            </a:ln>
            <a:effectLst/>
          </p:spPr>
          <p:txBody>
            <a:bodyPr wrap="none" anchor="ctr"/>
            <a:lstStyle/>
            <a:p>
              <a:endParaRPr lang="en-US"/>
            </a:p>
          </p:txBody>
        </p:sp>
        <p:sp>
          <p:nvSpPr>
            <p:cNvPr id="97345" name="Line 65"/>
            <p:cNvSpPr>
              <a:spLocks noChangeShapeType="1"/>
            </p:cNvSpPr>
            <p:nvPr/>
          </p:nvSpPr>
          <p:spPr bwMode="auto">
            <a:xfrm flipH="1">
              <a:off x="4772" y="2480"/>
              <a:ext cx="260" cy="87"/>
            </a:xfrm>
            <a:prstGeom prst="line">
              <a:avLst/>
            </a:prstGeom>
            <a:noFill/>
            <a:ln w="15875">
              <a:solidFill>
                <a:schemeClr val="tx1"/>
              </a:solidFill>
              <a:round/>
              <a:headEnd/>
              <a:tailEnd/>
            </a:ln>
            <a:effectLst/>
          </p:spPr>
          <p:txBody>
            <a:bodyPr wrap="none" anchor="ctr"/>
            <a:lstStyle/>
            <a:p>
              <a:endParaRPr lang="en-US"/>
            </a:p>
          </p:txBody>
        </p:sp>
        <p:sp>
          <p:nvSpPr>
            <p:cNvPr id="97346" name="Freeform 66"/>
            <p:cNvSpPr>
              <a:spLocks/>
            </p:cNvSpPr>
            <p:nvPr/>
          </p:nvSpPr>
          <p:spPr bwMode="auto">
            <a:xfrm>
              <a:off x="5024" y="2364"/>
              <a:ext cx="25" cy="63"/>
            </a:xfrm>
            <a:custGeom>
              <a:avLst/>
              <a:gdLst/>
              <a:ahLst/>
              <a:cxnLst>
                <a:cxn ang="0">
                  <a:pos x="25" y="63"/>
                </a:cxn>
                <a:cxn ang="0">
                  <a:pos x="0" y="0"/>
                </a:cxn>
              </a:cxnLst>
              <a:rect l="0" t="0" r="r" b="b"/>
              <a:pathLst>
                <a:path w="25" h="63">
                  <a:moveTo>
                    <a:pt x="25" y="63"/>
                  </a:moveTo>
                  <a:lnTo>
                    <a:pt x="0" y="0"/>
                  </a:lnTo>
                </a:path>
              </a:pathLst>
            </a:custGeom>
            <a:noFill/>
            <a:ln w="15875">
              <a:solidFill>
                <a:schemeClr val="tx1"/>
              </a:solidFill>
              <a:round/>
              <a:headEnd/>
              <a:tailEnd/>
            </a:ln>
            <a:effectLst/>
          </p:spPr>
          <p:txBody>
            <a:bodyPr wrap="none" anchor="ctr"/>
            <a:lstStyle/>
            <a:p>
              <a:endParaRPr lang="en-US"/>
            </a:p>
          </p:txBody>
        </p:sp>
        <p:sp>
          <p:nvSpPr>
            <p:cNvPr id="97347" name="Freeform 67"/>
            <p:cNvSpPr>
              <a:spLocks/>
            </p:cNvSpPr>
            <p:nvPr/>
          </p:nvSpPr>
          <p:spPr bwMode="auto">
            <a:xfrm>
              <a:off x="4528" y="2087"/>
              <a:ext cx="490" cy="267"/>
            </a:xfrm>
            <a:custGeom>
              <a:avLst/>
              <a:gdLst/>
              <a:ahLst/>
              <a:cxnLst>
                <a:cxn ang="0">
                  <a:pos x="116" y="267"/>
                </a:cxn>
                <a:cxn ang="0">
                  <a:pos x="4" y="176"/>
                </a:cxn>
                <a:cxn ang="0">
                  <a:pos x="141" y="198"/>
                </a:cxn>
                <a:cxn ang="0">
                  <a:pos x="94" y="50"/>
                </a:cxn>
                <a:cxn ang="0">
                  <a:pos x="204" y="153"/>
                </a:cxn>
                <a:cxn ang="0">
                  <a:pos x="244" y="0"/>
                </a:cxn>
                <a:cxn ang="0">
                  <a:pos x="279" y="155"/>
                </a:cxn>
                <a:cxn ang="0">
                  <a:pos x="381" y="47"/>
                </a:cxn>
                <a:cxn ang="0">
                  <a:pos x="339" y="191"/>
                </a:cxn>
                <a:cxn ang="0">
                  <a:pos x="484" y="156"/>
                </a:cxn>
                <a:cxn ang="0">
                  <a:pos x="373" y="258"/>
                </a:cxn>
              </a:cxnLst>
              <a:rect l="0" t="0" r="r" b="b"/>
              <a:pathLst>
                <a:path w="490" h="267">
                  <a:moveTo>
                    <a:pt x="116" y="267"/>
                  </a:moveTo>
                  <a:cubicBezTo>
                    <a:pt x="98" y="252"/>
                    <a:pt x="0" y="187"/>
                    <a:pt x="4" y="176"/>
                  </a:cubicBezTo>
                  <a:cubicBezTo>
                    <a:pt x="8" y="165"/>
                    <a:pt x="126" y="219"/>
                    <a:pt x="141" y="198"/>
                  </a:cubicBezTo>
                  <a:cubicBezTo>
                    <a:pt x="156" y="177"/>
                    <a:pt x="83" y="57"/>
                    <a:pt x="94" y="50"/>
                  </a:cubicBezTo>
                  <a:cubicBezTo>
                    <a:pt x="105" y="43"/>
                    <a:pt x="179" y="161"/>
                    <a:pt x="204" y="153"/>
                  </a:cubicBezTo>
                  <a:cubicBezTo>
                    <a:pt x="229" y="145"/>
                    <a:pt x="232" y="0"/>
                    <a:pt x="244" y="0"/>
                  </a:cubicBezTo>
                  <a:cubicBezTo>
                    <a:pt x="256" y="0"/>
                    <a:pt x="256" y="147"/>
                    <a:pt x="279" y="155"/>
                  </a:cubicBezTo>
                  <a:cubicBezTo>
                    <a:pt x="302" y="163"/>
                    <a:pt x="371" y="41"/>
                    <a:pt x="381" y="47"/>
                  </a:cubicBezTo>
                  <a:cubicBezTo>
                    <a:pt x="391" y="53"/>
                    <a:pt x="322" y="173"/>
                    <a:pt x="339" y="191"/>
                  </a:cubicBezTo>
                  <a:cubicBezTo>
                    <a:pt x="356" y="209"/>
                    <a:pt x="478" y="145"/>
                    <a:pt x="484" y="156"/>
                  </a:cubicBezTo>
                  <a:cubicBezTo>
                    <a:pt x="490" y="167"/>
                    <a:pt x="431" y="212"/>
                    <a:pt x="373" y="258"/>
                  </a:cubicBezTo>
                </a:path>
              </a:pathLst>
            </a:custGeom>
            <a:noFill/>
            <a:ln w="15875">
              <a:solidFill>
                <a:schemeClr val="tx1"/>
              </a:solidFill>
              <a:round/>
              <a:headEnd/>
              <a:tailEnd/>
            </a:ln>
            <a:effectLst/>
          </p:spPr>
          <p:txBody>
            <a:bodyPr wrap="none" anchor="ctr"/>
            <a:lstStyle/>
            <a:p>
              <a:endParaRPr lang="en-US"/>
            </a:p>
          </p:txBody>
        </p:sp>
        <p:sp>
          <p:nvSpPr>
            <p:cNvPr id="97360" name="Freeform 80"/>
            <p:cNvSpPr>
              <a:spLocks/>
            </p:cNvSpPr>
            <p:nvPr/>
          </p:nvSpPr>
          <p:spPr bwMode="auto">
            <a:xfrm>
              <a:off x="5066" y="2346"/>
              <a:ext cx="6" cy="66"/>
            </a:xfrm>
            <a:custGeom>
              <a:avLst/>
              <a:gdLst/>
              <a:ahLst/>
              <a:cxnLst>
                <a:cxn ang="0">
                  <a:pos x="6" y="66"/>
                </a:cxn>
                <a:cxn ang="0">
                  <a:pos x="0" y="0"/>
                </a:cxn>
              </a:cxnLst>
              <a:rect l="0" t="0" r="r" b="b"/>
              <a:pathLst>
                <a:path w="6" h="66">
                  <a:moveTo>
                    <a:pt x="6" y="66"/>
                  </a:moveTo>
                  <a:lnTo>
                    <a:pt x="0" y="0"/>
                  </a:lnTo>
                </a:path>
              </a:pathLst>
            </a:custGeom>
            <a:noFill/>
            <a:ln w="15875">
              <a:solidFill>
                <a:schemeClr val="tx1"/>
              </a:solidFill>
              <a:round/>
              <a:headEnd/>
              <a:tailEnd/>
            </a:ln>
            <a:effectLst/>
          </p:spPr>
          <p:txBody>
            <a:bodyPr wrap="none" anchor="ctr"/>
            <a:lstStyle/>
            <a:p>
              <a:endParaRPr lang="en-US"/>
            </a:p>
          </p:txBody>
        </p:sp>
        <p:sp>
          <p:nvSpPr>
            <p:cNvPr id="97361" name="Freeform 81"/>
            <p:cNvSpPr>
              <a:spLocks/>
            </p:cNvSpPr>
            <p:nvPr/>
          </p:nvSpPr>
          <p:spPr bwMode="auto">
            <a:xfrm>
              <a:off x="5113" y="2351"/>
              <a:ext cx="1" cy="62"/>
            </a:xfrm>
            <a:custGeom>
              <a:avLst/>
              <a:gdLst/>
              <a:ahLst/>
              <a:cxnLst>
                <a:cxn ang="0">
                  <a:pos x="0" y="62"/>
                </a:cxn>
                <a:cxn ang="0">
                  <a:pos x="1" y="0"/>
                </a:cxn>
              </a:cxnLst>
              <a:rect l="0" t="0" r="r" b="b"/>
              <a:pathLst>
                <a:path w="1" h="62">
                  <a:moveTo>
                    <a:pt x="0" y="62"/>
                  </a:moveTo>
                  <a:lnTo>
                    <a:pt x="1" y="0"/>
                  </a:lnTo>
                </a:path>
              </a:pathLst>
            </a:custGeom>
            <a:noFill/>
            <a:ln w="15875">
              <a:solidFill>
                <a:schemeClr val="tx1"/>
              </a:solidFill>
              <a:round/>
              <a:headEnd/>
              <a:tailEnd/>
            </a:ln>
            <a:effectLst/>
          </p:spPr>
          <p:txBody>
            <a:bodyPr wrap="none" anchor="ctr"/>
            <a:lstStyle/>
            <a:p>
              <a:endParaRPr lang="en-US"/>
            </a:p>
          </p:txBody>
        </p:sp>
        <p:sp>
          <p:nvSpPr>
            <p:cNvPr id="97362" name="Freeform 82"/>
            <p:cNvSpPr>
              <a:spLocks/>
            </p:cNvSpPr>
            <p:nvPr/>
          </p:nvSpPr>
          <p:spPr bwMode="auto">
            <a:xfrm>
              <a:off x="5144" y="2393"/>
              <a:ext cx="24" cy="46"/>
            </a:xfrm>
            <a:custGeom>
              <a:avLst/>
              <a:gdLst/>
              <a:ahLst/>
              <a:cxnLst>
                <a:cxn ang="0">
                  <a:pos x="0" y="46"/>
                </a:cxn>
                <a:cxn ang="0">
                  <a:pos x="24" y="0"/>
                </a:cxn>
              </a:cxnLst>
              <a:rect l="0" t="0" r="r" b="b"/>
              <a:pathLst>
                <a:path w="24" h="46">
                  <a:moveTo>
                    <a:pt x="0" y="46"/>
                  </a:moveTo>
                  <a:lnTo>
                    <a:pt x="24" y="0"/>
                  </a:lnTo>
                </a:path>
              </a:pathLst>
            </a:custGeom>
            <a:noFill/>
            <a:ln w="15875">
              <a:solidFill>
                <a:schemeClr val="tx1"/>
              </a:solidFill>
              <a:round/>
              <a:headEnd/>
              <a:tailEnd/>
            </a:ln>
            <a:effectLst/>
          </p:spPr>
          <p:txBody>
            <a:bodyPr wrap="none" anchor="ctr"/>
            <a:lstStyle/>
            <a:p>
              <a:endParaRPr lang="en-US"/>
            </a:p>
          </p:txBody>
        </p:sp>
        <p:sp>
          <p:nvSpPr>
            <p:cNvPr id="97363" name="Line 83"/>
            <p:cNvSpPr>
              <a:spLocks noChangeShapeType="1"/>
            </p:cNvSpPr>
            <p:nvPr/>
          </p:nvSpPr>
          <p:spPr bwMode="auto">
            <a:xfrm flipH="1">
              <a:off x="4688" y="2570"/>
              <a:ext cx="24" cy="43"/>
            </a:xfrm>
            <a:prstGeom prst="line">
              <a:avLst/>
            </a:prstGeom>
            <a:noFill/>
            <a:ln w="15875">
              <a:solidFill>
                <a:schemeClr val="tx1"/>
              </a:solidFill>
              <a:round/>
              <a:headEnd/>
              <a:tailEnd/>
            </a:ln>
            <a:effectLst/>
          </p:spPr>
          <p:txBody>
            <a:bodyPr wrap="none" anchor="ctr"/>
            <a:lstStyle/>
            <a:p>
              <a:endParaRPr lang="en-US"/>
            </a:p>
          </p:txBody>
        </p:sp>
        <p:sp>
          <p:nvSpPr>
            <p:cNvPr id="97364" name="Line 84"/>
            <p:cNvSpPr>
              <a:spLocks noChangeShapeType="1"/>
            </p:cNvSpPr>
            <p:nvPr/>
          </p:nvSpPr>
          <p:spPr bwMode="auto">
            <a:xfrm flipH="1">
              <a:off x="4704" y="2568"/>
              <a:ext cx="41" cy="83"/>
            </a:xfrm>
            <a:prstGeom prst="line">
              <a:avLst/>
            </a:prstGeom>
            <a:noFill/>
            <a:ln w="15875">
              <a:solidFill>
                <a:schemeClr val="tx1"/>
              </a:solidFill>
              <a:round/>
              <a:headEnd/>
              <a:tailEnd/>
            </a:ln>
            <a:effectLst/>
          </p:spPr>
          <p:txBody>
            <a:bodyPr wrap="none" anchor="ctr"/>
            <a:lstStyle/>
            <a:p>
              <a:endParaRPr lang="en-US"/>
            </a:p>
          </p:txBody>
        </p:sp>
        <p:sp>
          <p:nvSpPr>
            <p:cNvPr id="97365" name="Line 85"/>
            <p:cNvSpPr>
              <a:spLocks noChangeShapeType="1"/>
            </p:cNvSpPr>
            <p:nvPr/>
          </p:nvSpPr>
          <p:spPr bwMode="auto">
            <a:xfrm flipH="1">
              <a:off x="4722" y="2568"/>
              <a:ext cx="60" cy="122"/>
            </a:xfrm>
            <a:prstGeom prst="line">
              <a:avLst/>
            </a:prstGeom>
            <a:noFill/>
            <a:ln w="15875">
              <a:solidFill>
                <a:schemeClr val="tx1"/>
              </a:solidFill>
              <a:round/>
              <a:headEnd/>
              <a:tailEnd/>
            </a:ln>
            <a:effectLst/>
          </p:spPr>
          <p:txBody>
            <a:bodyPr wrap="none" anchor="ctr"/>
            <a:lstStyle/>
            <a:p>
              <a:endParaRPr lang="en-US"/>
            </a:p>
          </p:txBody>
        </p:sp>
        <p:sp>
          <p:nvSpPr>
            <p:cNvPr id="97366" name="Line 86"/>
            <p:cNvSpPr>
              <a:spLocks noChangeShapeType="1"/>
            </p:cNvSpPr>
            <p:nvPr/>
          </p:nvSpPr>
          <p:spPr bwMode="auto">
            <a:xfrm flipH="1">
              <a:off x="4740" y="2570"/>
              <a:ext cx="78" cy="162"/>
            </a:xfrm>
            <a:prstGeom prst="line">
              <a:avLst/>
            </a:prstGeom>
            <a:noFill/>
            <a:ln w="15875">
              <a:solidFill>
                <a:schemeClr val="tx1"/>
              </a:solidFill>
              <a:round/>
              <a:headEnd/>
              <a:tailEnd/>
            </a:ln>
            <a:effectLst/>
          </p:spPr>
          <p:txBody>
            <a:bodyPr wrap="none" anchor="ctr"/>
            <a:lstStyle/>
            <a:p>
              <a:endParaRPr lang="en-US"/>
            </a:p>
          </p:txBody>
        </p:sp>
        <p:sp>
          <p:nvSpPr>
            <p:cNvPr id="97367" name="Freeform 87"/>
            <p:cNvSpPr>
              <a:spLocks/>
            </p:cNvSpPr>
            <p:nvPr/>
          </p:nvSpPr>
          <p:spPr bwMode="auto">
            <a:xfrm>
              <a:off x="4760" y="2568"/>
              <a:ext cx="92" cy="189"/>
            </a:xfrm>
            <a:custGeom>
              <a:avLst/>
              <a:gdLst/>
              <a:ahLst/>
              <a:cxnLst>
                <a:cxn ang="0">
                  <a:pos x="92" y="0"/>
                </a:cxn>
                <a:cxn ang="0">
                  <a:pos x="0" y="189"/>
                </a:cxn>
              </a:cxnLst>
              <a:rect l="0" t="0" r="r" b="b"/>
              <a:pathLst>
                <a:path w="92" h="189">
                  <a:moveTo>
                    <a:pt x="92" y="0"/>
                  </a:moveTo>
                  <a:lnTo>
                    <a:pt x="0" y="189"/>
                  </a:lnTo>
                </a:path>
              </a:pathLst>
            </a:custGeom>
            <a:noFill/>
            <a:ln w="15875">
              <a:solidFill>
                <a:schemeClr val="tx1"/>
              </a:solidFill>
              <a:round/>
              <a:headEnd/>
              <a:tailEnd/>
            </a:ln>
            <a:effec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97291"/>
                                        </p:tgtEl>
                                        <p:attrNameLst>
                                          <p:attrName>style.visibility</p:attrName>
                                        </p:attrNameLst>
                                      </p:cBhvr>
                                      <p:to>
                                        <p:strVal val="visible"/>
                                      </p:to>
                                    </p:set>
                                    <p:anim calcmode="lin" valueType="num">
                                      <p:cBhvr>
                                        <p:cTn id="7" dur="500" fill="hold"/>
                                        <p:tgtEl>
                                          <p:spTgt spid="97291"/>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97291"/>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97291"/>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97291"/>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7284"/>
                                        </p:tgtEl>
                                        <p:attrNameLst>
                                          <p:attrName>style.visibility</p:attrName>
                                        </p:attrNameLst>
                                      </p:cBhvr>
                                      <p:to>
                                        <p:strVal val="visible"/>
                                      </p:to>
                                    </p:set>
                                    <p:animEffect transition="in" filter="dissolve">
                                      <p:cBhvr>
                                        <p:cTn id="15" dur="500"/>
                                        <p:tgtEl>
                                          <p:spTgt spid="97284"/>
                                        </p:tgtEl>
                                      </p:cBhvr>
                                    </p:animEffect>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97285"/>
                                        </p:tgtEl>
                                        <p:attrNameLst>
                                          <p:attrName>style.visibility</p:attrName>
                                        </p:attrNameLst>
                                      </p:cBhvr>
                                      <p:to>
                                        <p:strVal val="visible"/>
                                      </p:to>
                                    </p:set>
                                    <p:animEffect transition="in" filter="fade">
                                      <p:cBhvr>
                                        <p:cTn id="20" dur="1000"/>
                                        <p:tgtEl>
                                          <p:spTgt spid="97285"/>
                                        </p:tgtEl>
                                      </p:cBhvr>
                                    </p:animEffect>
                                    <p:anim calcmode="lin" valueType="num">
                                      <p:cBhvr>
                                        <p:cTn id="21" dur="1000" fill="hold"/>
                                        <p:tgtEl>
                                          <p:spTgt spid="97285"/>
                                        </p:tgtEl>
                                        <p:attrNameLst>
                                          <p:attrName>ppt_x</p:attrName>
                                        </p:attrNameLst>
                                      </p:cBhvr>
                                      <p:tavLst>
                                        <p:tav tm="0">
                                          <p:val>
                                            <p:strVal val="#ppt_x"/>
                                          </p:val>
                                        </p:tav>
                                        <p:tav tm="100000">
                                          <p:val>
                                            <p:strVal val="#ppt_x"/>
                                          </p:val>
                                        </p:tav>
                                      </p:tavLst>
                                    </p:anim>
                                    <p:anim calcmode="lin" valueType="num">
                                      <p:cBhvr>
                                        <p:cTn id="22" dur="1000" fill="hold"/>
                                        <p:tgtEl>
                                          <p:spTgt spid="972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5" grpId="0"/>
      <p:bldP spid="9729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685800" y="0"/>
            <a:ext cx="7772400" cy="1143000"/>
          </a:xfrm>
        </p:spPr>
        <p:txBody>
          <a:bodyPr/>
          <a:lstStyle/>
          <a:p>
            <a:r>
              <a:rPr lang="en-US">
                <a:solidFill>
                  <a:srgbClr val="CECECE"/>
                </a:solidFill>
              </a:rPr>
              <a:t>Periodic Table</a:t>
            </a:r>
          </a:p>
        </p:txBody>
      </p:sp>
      <p:sp>
        <p:nvSpPr>
          <p:cNvPr id="90115" name="Rectangle 3"/>
          <p:cNvSpPr>
            <a:spLocks noChangeArrowheads="1"/>
          </p:cNvSpPr>
          <p:nvPr/>
        </p:nvSpPr>
        <p:spPr bwMode="auto">
          <a:xfrm>
            <a:off x="701675" y="19812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16" name="Rectangle 4"/>
          <p:cNvSpPr>
            <a:spLocks noChangeArrowheads="1"/>
          </p:cNvSpPr>
          <p:nvPr/>
        </p:nvSpPr>
        <p:spPr bwMode="auto">
          <a:xfrm>
            <a:off x="8428038" y="13716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18" name="Rectangle 6"/>
          <p:cNvSpPr>
            <a:spLocks noChangeArrowheads="1"/>
          </p:cNvSpPr>
          <p:nvPr/>
        </p:nvSpPr>
        <p:spPr bwMode="auto">
          <a:xfrm>
            <a:off x="6629400" y="19050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19" name="Rectangle 7"/>
          <p:cNvSpPr>
            <a:spLocks noChangeArrowheads="1"/>
          </p:cNvSpPr>
          <p:nvPr/>
        </p:nvSpPr>
        <p:spPr bwMode="auto">
          <a:xfrm>
            <a:off x="7010400" y="19050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20" name="Rectangle 8"/>
          <p:cNvSpPr>
            <a:spLocks noChangeArrowheads="1"/>
          </p:cNvSpPr>
          <p:nvPr/>
        </p:nvSpPr>
        <p:spPr bwMode="auto">
          <a:xfrm>
            <a:off x="7391400" y="19050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21" name="Rectangle 9"/>
          <p:cNvSpPr>
            <a:spLocks noChangeArrowheads="1"/>
          </p:cNvSpPr>
          <p:nvPr/>
        </p:nvSpPr>
        <p:spPr bwMode="auto">
          <a:xfrm>
            <a:off x="8428038" y="19050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22" name="Rectangle 10"/>
          <p:cNvSpPr>
            <a:spLocks noChangeArrowheads="1"/>
          </p:cNvSpPr>
          <p:nvPr/>
        </p:nvSpPr>
        <p:spPr bwMode="auto">
          <a:xfrm>
            <a:off x="701675" y="25146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24" name="Rectangle 12"/>
          <p:cNvSpPr>
            <a:spLocks noChangeArrowheads="1"/>
          </p:cNvSpPr>
          <p:nvPr/>
        </p:nvSpPr>
        <p:spPr bwMode="auto">
          <a:xfrm>
            <a:off x="1295400" y="19812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25" name="Rectangle 13"/>
          <p:cNvSpPr>
            <a:spLocks noChangeArrowheads="1"/>
          </p:cNvSpPr>
          <p:nvPr/>
        </p:nvSpPr>
        <p:spPr bwMode="auto">
          <a:xfrm>
            <a:off x="701675" y="14478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26" name="Rectangle 14"/>
          <p:cNvSpPr>
            <a:spLocks noChangeArrowheads="1"/>
          </p:cNvSpPr>
          <p:nvPr/>
        </p:nvSpPr>
        <p:spPr bwMode="auto">
          <a:xfrm>
            <a:off x="5943600" y="25146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30" name="Rectangle 18"/>
          <p:cNvSpPr>
            <a:spLocks noChangeArrowheads="1"/>
          </p:cNvSpPr>
          <p:nvPr/>
        </p:nvSpPr>
        <p:spPr bwMode="auto">
          <a:xfrm>
            <a:off x="7391400" y="25146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31" name="Rectangle 19"/>
          <p:cNvSpPr>
            <a:spLocks noChangeArrowheads="1"/>
          </p:cNvSpPr>
          <p:nvPr/>
        </p:nvSpPr>
        <p:spPr bwMode="auto">
          <a:xfrm>
            <a:off x="8428038" y="24384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32" name="Rectangle 20"/>
          <p:cNvSpPr>
            <a:spLocks noChangeArrowheads="1"/>
          </p:cNvSpPr>
          <p:nvPr/>
        </p:nvSpPr>
        <p:spPr bwMode="auto">
          <a:xfrm>
            <a:off x="701675" y="30480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33" name="Rectangle 21"/>
          <p:cNvSpPr>
            <a:spLocks noChangeArrowheads="1"/>
          </p:cNvSpPr>
          <p:nvPr/>
        </p:nvSpPr>
        <p:spPr bwMode="auto">
          <a:xfrm>
            <a:off x="1295400" y="30480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34" name="Rectangle 22"/>
          <p:cNvSpPr>
            <a:spLocks noChangeArrowheads="1"/>
          </p:cNvSpPr>
          <p:nvPr/>
        </p:nvSpPr>
        <p:spPr bwMode="auto">
          <a:xfrm>
            <a:off x="19050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90135" name="Rectangle 23"/>
          <p:cNvSpPr>
            <a:spLocks noChangeArrowheads="1"/>
          </p:cNvSpPr>
          <p:nvPr/>
        </p:nvSpPr>
        <p:spPr bwMode="auto">
          <a:xfrm>
            <a:off x="2286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36" name="Rectangle 24"/>
          <p:cNvSpPr>
            <a:spLocks noChangeArrowheads="1"/>
          </p:cNvSpPr>
          <p:nvPr/>
        </p:nvSpPr>
        <p:spPr bwMode="auto">
          <a:xfrm>
            <a:off x="2667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37" name="Rectangle 25"/>
          <p:cNvSpPr>
            <a:spLocks noChangeArrowheads="1"/>
          </p:cNvSpPr>
          <p:nvPr/>
        </p:nvSpPr>
        <p:spPr bwMode="auto">
          <a:xfrm>
            <a:off x="3048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38" name="Rectangle 26"/>
          <p:cNvSpPr>
            <a:spLocks noChangeArrowheads="1"/>
          </p:cNvSpPr>
          <p:nvPr/>
        </p:nvSpPr>
        <p:spPr bwMode="auto">
          <a:xfrm>
            <a:off x="3429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39" name="Rectangle 27"/>
          <p:cNvSpPr>
            <a:spLocks noChangeArrowheads="1"/>
          </p:cNvSpPr>
          <p:nvPr/>
        </p:nvSpPr>
        <p:spPr bwMode="auto">
          <a:xfrm>
            <a:off x="3810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40" name="Rectangle 28"/>
          <p:cNvSpPr>
            <a:spLocks noChangeArrowheads="1"/>
          </p:cNvSpPr>
          <p:nvPr/>
        </p:nvSpPr>
        <p:spPr bwMode="auto">
          <a:xfrm>
            <a:off x="4191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41" name="Rectangle 29"/>
          <p:cNvSpPr>
            <a:spLocks noChangeArrowheads="1"/>
          </p:cNvSpPr>
          <p:nvPr/>
        </p:nvSpPr>
        <p:spPr bwMode="auto">
          <a:xfrm>
            <a:off x="4572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42" name="Rectangle 30"/>
          <p:cNvSpPr>
            <a:spLocks noChangeArrowheads="1"/>
          </p:cNvSpPr>
          <p:nvPr/>
        </p:nvSpPr>
        <p:spPr bwMode="auto">
          <a:xfrm>
            <a:off x="4953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43" name="Rectangle 31"/>
          <p:cNvSpPr>
            <a:spLocks noChangeArrowheads="1"/>
          </p:cNvSpPr>
          <p:nvPr/>
        </p:nvSpPr>
        <p:spPr bwMode="auto">
          <a:xfrm>
            <a:off x="5334000" y="30480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44" name="Rectangle 32"/>
          <p:cNvSpPr>
            <a:spLocks noChangeArrowheads="1"/>
          </p:cNvSpPr>
          <p:nvPr/>
        </p:nvSpPr>
        <p:spPr bwMode="auto">
          <a:xfrm>
            <a:off x="5943600" y="30480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45" name="Rectangle 33"/>
          <p:cNvSpPr>
            <a:spLocks noChangeArrowheads="1"/>
          </p:cNvSpPr>
          <p:nvPr/>
        </p:nvSpPr>
        <p:spPr bwMode="auto">
          <a:xfrm>
            <a:off x="6324600" y="30480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49" name="Rectangle 37"/>
          <p:cNvSpPr>
            <a:spLocks noChangeArrowheads="1"/>
          </p:cNvSpPr>
          <p:nvPr/>
        </p:nvSpPr>
        <p:spPr bwMode="auto">
          <a:xfrm>
            <a:off x="8428038" y="29718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50" name="Rectangle 38"/>
          <p:cNvSpPr>
            <a:spLocks noChangeArrowheads="1"/>
          </p:cNvSpPr>
          <p:nvPr/>
        </p:nvSpPr>
        <p:spPr bwMode="auto">
          <a:xfrm>
            <a:off x="701675" y="35814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51" name="Rectangle 39"/>
          <p:cNvSpPr>
            <a:spLocks noChangeArrowheads="1"/>
          </p:cNvSpPr>
          <p:nvPr/>
        </p:nvSpPr>
        <p:spPr bwMode="auto">
          <a:xfrm>
            <a:off x="1295400" y="35814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52" name="Rectangle 40"/>
          <p:cNvSpPr>
            <a:spLocks noChangeArrowheads="1"/>
          </p:cNvSpPr>
          <p:nvPr/>
        </p:nvSpPr>
        <p:spPr bwMode="auto">
          <a:xfrm>
            <a:off x="19050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90153" name="Rectangle 41"/>
          <p:cNvSpPr>
            <a:spLocks noChangeArrowheads="1"/>
          </p:cNvSpPr>
          <p:nvPr/>
        </p:nvSpPr>
        <p:spPr bwMode="auto">
          <a:xfrm>
            <a:off x="2286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4" name="Rectangle 42"/>
          <p:cNvSpPr>
            <a:spLocks noChangeArrowheads="1"/>
          </p:cNvSpPr>
          <p:nvPr/>
        </p:nvSpPr>
        <p:spPr bwMode="auto">
          <a:xfrm>
            <a:off x="2667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5" name="Rectangle 43"/>
          <p:cNvSpPr>
            <a:spLocks noChangeArrowheads="1"/>
          </p:cNvSpPr>
          <p:nvPr/>
        </p:nvSpPr>
        <p:spPr bwMode="auto">
          <a:xfrm>
            <a:off x="3048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6" name="Rectangle 44"/>
          <p:cNvSpPr>
            <a:spLocks noChangeArrowheads="1"/>
          </p:cNvSpPr>
          <p:nvPr/>
        </p:nvSpPr>
        <p:spPr bwMode="auto">
          <a:xfrm>
            <a:off x="3429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7" name="Rectangle 45"/>
          <p:cNvSpPr>
            <a:spLocks noChangeArrowheads="1"/>
          </p:cNvSpPr>
          <p:nvPr/>
        </p:nvSpPr>
        <p:spPr bwMode="auto">
          <a:xfrm>
            <a:off x="3810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8" name="Rectangle 46"/>
          <p:cNvSpPr>
            <a:spLocks noChangeArrowheads="1"/>
          </p:cNvSpPr>
          <p:nvPr/>
        </p:nvSpPr>
        <p:spPr bwMode="auto">
          <a:xfrm>
            <a:off x="4191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59" name="Rectangle 47"/>
          <p:cNvSpPr>
            <a:spLocks noChangeArrowheads="1"/>
          </p:cNvSpPr>
          <p:nvPr/>
        </p:nvSpPr>
        <p:spPr bwMode="auto">
          <a:xfrm>
            <a:off x="4572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60" name="Rectangle 48"/>
          <p:cNvSpPr>
            <a:spLocks noChangeArrowheads="1"/>
          </p:cNvSpPr>
          <p:nvPr/>
        </p:nvSpPr>
        <p:spPr bwMode="auto">
          <a:xfrm>
            <a:off x="4953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61" name="Rectangle 49"/>
          <p:cNvSpPr>
            <a:spLocks noChangeArrowheads="1"/>
          </p:cNvSpPr>
          <p:nvPr/>
        </p:nvSpPr>
        <p:spPr bwMode="auto">
          <a:xfrm>
            <a:off x="5334000" y="35814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62" name="Rectangle 50"/>
          <p:cNvSpPr>
            <a:spLocks noChangeArrowheads="1"/>
          </p:cNvSpPr>
          <p:nvPr/>
        </p:nvSpPr>
        <p:spPr bwMode="auto">
          <a:xfrm>
            <a:off x="5943600" y="35814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63" name="Rectangle 51"/>
          <p:cNvSpPr>
            <a:spLocks noChangeArrowheads="1"/>
          </p:cNvSpPr>
          <p:nvPr/>
        </p:nvSpPr>
        <p:spPr bwMode="auto">
          <a:xfrm>
            <a:off x="6324600" y="35814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64" name="Rectangle 52"/>
          <p:cNvSpPr>
            <a:spLocks noChangeArrowheads="1"/>
          </p:cNvSpPr>
          <p:nvPr/>
        </p:nvSpPr>
        <p:spPr bwMode="auto">
          <a:xfrm>
            <a:off x="6629400" y="35814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67" name="Rectangle 55"/>
          <p:cNvSpPr>
            <a:spLocks noChangeArrowheads="1"/>
          </p:cNvSpPr>
          <p:nvPr/>
        </p:nvSpPr>
        <p:spPr bwMode="auto">
          <a:xfrm>
            <a:off x="8428038" y="35052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68" name="Rectangle 56"/>
          <p:cNvSpPr>
            <a:spLocks noChangeArrowheads="1"/>
          </p:cNvSpPr>
          <p:nvPr/>
        </p:nvSpPr>
        <p:spPr bwMode="auto">
          <a:xfrm>
            <a:off x="701675" y="41148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69" name="Rectangle 57"/>
          <p:cNvSpPr>
            <a:spLocks noChangeArrowheads="1"/>
          </p:cNvSpPr>
          <p:nvPr/>
        </p:nvSpPr>
        <p:spPr bwMode="auto">
          <a:xfrm>
            <a:off x="1295400" y="41148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70" name="Rectangle 58"/>
          <p:cNvSpPr>
            <a:spLocks noChangeArrowheads="1"/>
          </p:cNvSpPr>
          <p:nvPr/>
        </p:nvSpPr>
        <p:spPr bwMode="auto">
          <a:xfrm>
            <a:off x="19050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90171" name="Rectangle 59"/>
          <p:cNvSpPr>
            <a:spLocks noChangeArrowheads="1"/>
          </p:cNvSpPr>
          <p:nvPr/>
        </p:nvSpPr>
        <p:spPr bwMode="auto">
          <a:xfrm>
            <a:off x="2286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2" name="Rectangle 60"/>
          <p:cNvSpPr>
            <a:spLocks noChangeArrowheads="1"/>
          </p:cNvSpPr>
          <p:nvPr/>
        </p:nvSpPr>
        <p:spPr bwMode="auto">
          <a:xfrm>
            <a:off x="2667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3" name="Rectangle 61"/>
          <p:cNvSpPr>
            <a:spLocks noChangeArrowheads="1"/>
          </p:cNvSpPr>
          <p:nvPr/>
        </p:nvSpPr>
        <p:spPr bwMode="auto">
          <a:xfrm>
            <a:off x="3048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4" name="Rectangle 62"/>
          <p:cNvSpPr>
            <a:spLocks noChangeArrowheads="1"/>
          </p:cNvSpPr>
          <p:nvPr/>
        </p:nvSpPr>
        <p:spPr bwMode="auto">
          <a:xfrm>
            <a:off x="3429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5" name="Rectangle 63"/>
          <p:cNvSpPr>
            <a:spLocks noChangeArrowheads="1"/>
          </p:cNvSpPr>
          <p:nvPr/>
        </p:nvSpPr>
        <p:spPr bwMode="auto">
          <a:xfrm>
            <a:off x="3810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6" name="Rectangle 64"/>
          <p:cNvSpPr>
            <a:spLocks noChangeArrowheads="1"/>
          </p:cNvSpPr>
          <p:nvPr/>
        </p:nvSpPr>
        <p:spPr bwMode="auto">
          <a:xfrm>
            <a:off x="4191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7" name="Rectangle 65"/>
          <p:cNvSpPr>
            <a:spLocks noChangeArrowheads="1"/>
          </p:cNvSpPr>
          <p:nvPr/>
        </p:nvSpPr>
        <p:spPr bwMode="auto">
          <a:xfrm>
            <a:off x="4572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8" name="Rectangle 66"/>
          <p:cNvSpPr>
            <a:spLocks noChangeArrowheads="1"/>
          </p:cNvSpPr>
          <p:nvPr/>
        </p:nvSpPr>
        <p:spPr bwMode="auto">
          <a:xfrm>
            <a:off x="4953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79" name="Rectangle 67"/>
          <p:cNvSpPr>
            <a:spLocks noChangeArrowheads="1"/>
          </p:cNvSpPr>
          <p:nvPr/>
        </p:nvSpPr>
        <p:spPr bwMode="auto">
          <a:xfrm>
            <a:off x="5334000" y="41148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80" name="Rectangle 68"/>
          <p:cNvSpPr>
            <a:spLocks noChangeArrowheads="1"/>
          </p:cNvSpPr>
          <p:nvPr/>
        </p:nvSpPr>
        <p:spPr bwMode="auto">
          <a:xfrm>
            <a:off x="5943600" y="41148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81" name="Rectangle 69"/>
          <p:cNvSpPr>
            <a:spLocks noChangeArrowheads="1"/>
          </p:cNvSpPr>
          <p:nvPr/>
        </p:nvSpPr>
        <p:spPr bwMode="auto">
          <a:xfrm>
            <a:off x="6324600" y="41148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82" name="Rectangle 70"/>
          <p:cNvSpPr>
            <a:spLocks noChangeArrowheads="1"/>
          </p:cNvSpPr>
          <p:nvPr/>
        </p:nvSpPr>
        <p:spPr bwMode="auto">
          <a:xfrm>
            <a:off x="6629400" y="41148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83" name="Rectangle 71"/>
          <p:cNvSpPr>
            <a:spLocks noChangeArrowheads="1"/>
          </p:cNvSpPr>
          <p:nvPr/>
        </p:nvSpPr>
        <p:spPr bwMode="auto">
          <a:xfrm>
            <a:off x="7010400" y="4114800"/>
            <a:ext cx="381000" cy="533400"/>
          </a:xfrm>
          <a:prstGeom prst="rect">
            <a:avLst/>
          </a:prstGeom>
          <a:solidFill>
            <a:srgbClr val="FF3300"/>
          </a:solidFill>
          <a:ln w="9525">
            <a:solidFill>
              <a:schemeClr val="tx1"/>
            </a:solidFill>
            <a:miter lim="800000"/>
            <a:headEnd/>
            <a:tailEnd/>
          </a:ln>
          <a:effectLst/>
        </p:spPr>
        <p:txBody>
          <a:bodyPr wrap="none" anchor="ctr"/>
          <a:lstStyle/>
          <a:p>
            <a:endParaRPr lang="en-US"/>
          </a:p>
        </p:txBody>
      </p:sp>
      <p:sp>
        <p:nvSpPr>
          <p:cNvPr id="90185" name="Rectangle 73"/>
          <p:cNvSpPr>
            <a:spLocks noChangeArrowheads="1"/>
          </p:cNvSpPr>
          <p:nvPr/>
        </p:nvSpPr>
        <p:spPr bwMode="auto">
          <a:xfrm>
            <a:off x="8428038" y="4038600"/>
            <a:ext cx="381000" cy="533400"/>
          </a:xfrm>
          <a:prstGeom prst="rect">
            <a:avLst/>
          </a:prstGeom>
          <a:solidFill>
            <a:srgbClr val="FFFF00"/>
          </a:solidFill>
          <a:ln w="9525">
            <a:solidFill>
              <a:schemeClr val="tx1"/>
            </a:solidFill>
            <a:miter lim="800000"/>
            <a:headEnd/>
            <a:tailEnd/>
          </a:ln>
          <a:effectLst/>
        </p:spPr>
        <p:txBody>
          <a:bodyPr wrap="none" anchor="ctr"/>
          <a:lstStyle/>
          <a:p>
            <a:endParaRPr lang="en-US"/>
          </a:p>
        </p:txBody>
      </p:sp>
      <p:sp>
        <p:nvSpPr>
          <p:cNvPr id="90186" name="Rectangle 74"/>
          <p:cNvSpPr>
            <a:spLocks noChangeArrowheads="1"/>
          </p:cNvSpPr>
          <p:nvPr/>
        </p:nvSpPr>
        <p:spPr bwMode="auto">
          <a:xfrm>
            <a:off x="701675" y="4648200"/>
            <a:ext cx="381000" cy="533400"/>
          </a:xfrm>
          <a:prstGeom prst="rect">
            <a:avLst/>
          </a:prstGeom>
          <a:solidFill>
            <a:srgbClr val="98D818"/>
          </a:solidFill>
          <a:ln w="9525">
            <a:solidFill>
              <a:schemeClr val="tx1"/>
            </a:solidFill>
            <a:miter lim="800000"/>
            <a:headEnd/>
            <a:tailEnd/>
          </a:ln>
          <a:effectLst/>
        </p:spPr>
        <p:txBody>
          <a:bodyPr wrap="none" anchor="ctr"/>
          <a:lstStyle/>
          <a:p>
            <a:endParaRPr lang="en-US"/>
          </a:p>
        </p:txBody>
      </p:sp>
      <p:sp>
        <p:nvSpPr>
          <p:cNvPr id="90187" name="Rectangle 75"/>
          <p:cNvSpPr>
            <a:spLocks noChangeArrowheads="1"/>
          </p:cNvSpPr>
          <p:nvPr/>
        </p:nvSpPr>
        <p:spPr bwMode="auto">
          <a:xfrm>
            <a:off x="1295400" y="46482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88" name="Rectangle 76"/>
          <p:cNvSpPr>
            <a:spLocks noChangeArrowheads="1"/>
          </p:cNvSpPr>
          <p:nvPr/>
        </p:nvSpPr>
        <p:spPr bwMode="auto">
          <a:xfrm>
            <a:off x="19050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90189" name="Rectangle 77"/>
          <p:cNvSpPr>
            <a:spLocks noChangeArrowheads="1"/>
          </p:cNvSpPr>
          <p:nvPr/>
        </p:nvSpPr>
        <p:spPr bwMode="auto">
          <a:xfrm>
            <a:off x="2286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0" name="Rectangle 78"/>
          <p:cNvSpPr>
            <a:spLocks noChangeArrowheads="1"/>
          </p:cNvSpPr>
          <p:nvPr/>
        </p:nvSpPr>
        <p:spPr bwMode="auto">
          <a:xfrm>
            <a:off x="2667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1" name="Rectangle 79"/>
          <p:cNvSpPr>
            <a:spLocks noChangeArrowheads="1"/>
          </p:cNvSpPr>
          <p:nvPr/>
        </p:nvSpPr>
        <p:spPr bwMode="auto">
          <a:xfrm>
            <a:off x="3048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2" name="Rectangle 80"/>
          <p:cNvSpPr>
            <a:spLocks noChangeArrowheads="1"/>
          </p:cNvSpPr>
          <p:nvPr/>
        </p:nvSpPr>
        <p:spPr bwMode="auto">
          <a:xfrm>
            <a:off x="3429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3" name="Rectangle 81"/>
          <p:cNvSpPr>
            <a:spLocks noChangeArrowheads="1"/>
          </p:cNvSpPr>
          <p:nvPr/>
        </p:nvSpPr>
        <p:spPr bwMode="auto">
          <a:xfrm>
            <a:off x="3810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4" name="Rectangle 82"/>
          <p:cNvSpPr>
            <a:spLocks noChangeArrowheads="1"/>
          </p:cNvSpPr>
          <p:nvPr/>
        </p:nvSpPr>
        <p:spPr bwMode="auto">
          <a:xfrm>
            <a:off x="4191000" y="4648200"/>
            <a:ext cx="381000" cy="533400"/>
          </a:xfrm>
          <a:prstGeom prst="rect">
            <a:avLst/>
          </a:prstGeom>
          <a:solidFill>
            <a:srgbClr val="95C0FF"/>
          </a:solidFill>
          <a:ln w="9525">
            <a:solidFill>
              <a:schemeClr val="tx1"/>
            </a:solidFill>
            <a:miter lim="800000"/>
            <a:headEnd/>
            <a:tailEnd/>
          </a:ln>
          <a:effectLst/>
        </p:spPr>
        <p:txBody>
          <a:bodyPr wrap="none" anchor="ctr"/>
          <a:lstStyle/>
          <a:p>
            <a:endParaRPr lang="en-US"/>
          </a:p>
        </p:txBody>
      </p:sp>
      <p:sp>
        <p:nvSpPr>
          <p:cNvPr id="90195" name="Rectangle 83"/>
          <p:cNvSpPr>
            <a:spLocks noChangeArrowheads="1"/>
          </p:cNvSpPr>
          <p:nvPr/>
        </p:nvSpPr>
        <p:spPr bwMode="auto">
          <a:xfrm>
            <a:off x="1295400" y="2514600"/>
            <a:ext cx="381000" cy="533400"/>
          </a:xfrm>
          <a:prstGeom prst="rect">
            <a:avLst/>
          </a:prstGeom>
          <a:solidFill>
            <a:srgbClr val="9C009C"/>
          </a:solidFill>
          <a:ln w="9525">
            <a:solidFill>
              <a:schemeClr val="tx1"/>
            </a:solidFill>
            <a:miter lim="800000"/>
            <a:headEnd/>
            <a:tailEnd/>
          </a:ln>
          <a:effectLst/>
        </p:spPr>
        <p:txBody>
          <a:bodyPr wrap="none" anchor="ctr"/>
          <a:lstStyle/>
          <a:p>
            <a:endParaRPr lang="en-US"/>
          </a:p>
        </p:txBody>
      </p:sp>
      <p:sp>
        <p:nvSpPr>
          <p:cNvPr id="90196" name="Rectangle 84"/>
          <p:cNvSpPr>
            <a:spLocks noChangeArrowheads="1"/>
          </p:cNvSpPr>
          <p:nvPr/>
        </p:nvSpPr>
        <p:spPr bwMode="auto">
          <a:xfrm>
            <a:off x="2819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197" name="Rectangle 85"/>
          <p:cNvSpPr>
            <a:spLocks noChangeArrowheads="1"/>
          </p:cNvSpPr>
          <p:nvPr/>
        </p:nvSpPr>
        <p:spPr bwMode="auto">
          <a:xfrm>
            <a:off x="3200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198" name="Rectangle 86"/>
          <p:cNvSpPr>
            <a:spLocks noChangeArrowheads="1"/>
          </p:cNvSpPr>
          <p:nvPr/>
        </p:nvSpPr>
        <p:spPr bwMode="auto">
          <a:xfrm>
            <a:off x="3581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199" name="Rectangle 87"/>
          <p:cNvSpPr>
            <a:spLocks noChangeArrowheads="1"/>
          </p:cNvSpPr>
          <p:nvPr/>
        </p:nvSpPr>
        <p:spPr bwMode="auto">
          <a:xfrm>
            <a:off x="3962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0" name="Rectangle 88"/>
          <p:cNvSpPr>
            <a:spLocks noChangeArrowheads="1"/>
          </p:cNvSpPr>
          <p:nvPr/>
        </p:nvSpPr>
        <p:spPr bwMode="auto">
          <a:xfrm>
            <a:off x="4343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1" name="Rectangle 89"/>
          <p:cNvSpPr>
            <a:spLocks noChangeArrowheads="1"/>
          </p:cNvSpPr>
          <p:nvPr/>
        </p:nvSpPr>
        <p:spPr bwMode="auto">
          <a:xfrm>
            <a:off x="4724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2" name="Rectangle 90"/>
          <p:cNvSpPr>
            <a:spLocks noChangeArrowheads="1"/>
          </p:cNvSpPr>
          <p:nvPr/>
        </p:nvSpPr>
        <p:spPr bwMode="auto">
          <a:xfrm>
            <a:off x="5105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3" name="Rectangle 91"/>
          <p:cNvSpPr>
            <a:spLocks noChangeArrowheads="1"/>
          </p:cNvSpPr>
          <p:nvPr/>
        </p:nvSpPr>
        <p:spPr bwMode="auto">
          <a:xfrm>
            <a:off x="5486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4" name="Rectangle 92"/>
          <p:cNvSpPr>
            <a:spLocks noChangeArrowheads="1"/>
          </p:cNvSpPr>
          <p:nvPr/>
        </p:nvSpPr>
        <p:spPr bwMode="auto">
          <a:xfrm>
            <a:off x="5867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5" name="Rectangle 93"/>
          <p:cNvSpPr>
            <a:spLocks noChangeArrowheads="1"/>
          </p:cNvSpPr>
          <p:nvPr/>
        </p:nvSpPr>
        <p:spPr bwMode="auto">
          <a:xfrm>
            <a:off x="6248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6" name="Rectangle 94"/>
          <p:cNvSpPr>
            <a:spLocks noChangeArrowheads="1"/>
          </p:cNvSpPr>
          <p:nvPr/>
        </p:nvSpPr>
        <p:spPr bwMode="auto">
          <a:xfrm>
            <a:off x="6629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7" name="Rectangle 95"/>
          <p:cNvSpPr>
            <a:spLocks noChangeArrowheads="1"/>
          </p:cNvSpPr>
          <p:nvPr/>
        </p:nvSpPr>
        <p:spPr bwMode="auto">
          <a:xfrm>
            <a:off x="7010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8" name="Rectangle 96"/>
          <p:cNvSpPr>
            <a:spLocks noChangeArrowheads="1"/>
          </p:cNvSpPr>
          <p:nvPr/>
        </p:nvSpPr>
        <p:spPr bwMode="auto">
          <a:xfrm>
            <a:off x="7391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09" name="Rectangle 97"/>
          <p:cNvSpPr>
            <a:spLocks noChangeArrowheads="1"/>
          </p:cNvSpPr>
          <p:nvPr/>
        </p:nvSpPr>
        <p:spPr bwMode="auto">
          <a:xfrm>
            <a:off x="7772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0" name="Rectangle 98"/>
          <p:cNvSpPr>
            <a:spLocks noChangeArrowheads="1"/>
          </p:cNvSpPr>
          <p:nvPr/>
        </p:nvSpPr>
        <p:spPr bwMode="auto">
          <a:xfrm>
            <a:off x="2819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1" name="Rectangle 99"/>
          <p:cNvSpPr>
            <a:spLocks noChangeArrowheads="1"/>
          </p:cNvSpPr>
          <p:nvPr/>
        </p:nvSpPr>
        <p:spPr bwMode="auto">
          <a:xfrm>
            <a:off x="3200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2" name="Rectangle 100"/>
          <p:cNvSpPr>
            <a:spLocks noChangeArrowheads="1"/>
          </p:cNvSpPr>
          <p:nvPr/>
        </p:nvSpPr>
        <p:spPr bwMode="auto">
          <a:xfrm>
            <a:off x="3581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3" name="Rectangle 101"/>
          <p:cNvSpPr>
            <a:spLocks noChangeArrowheads="1"/>
          </p:cNvSpPr>
          <p:nvPr/>
        </p:nvSpPr>
        <p:spPr bwMode="auto">
          <a:xfrm>
            <a:off x="3962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4" name="Rectangle 102"/>
          <p:cNvSpPr>
            <a:spLocks noChangeArrowheads="1"/>
          </p:cNvSpPr>
          <p:nvPr/>
        </p:nvSpPr>
        <p:spPr bwMode="auto">
          <a:xfrm>
            <a:off x="4343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5" name="Rectangle 103"/>
          <p:cNvSpPr>
            <a:spLocks noChangeArrowheads="1"/>
          </p:cNvSpPr>
          <p:nvPr/>
        </p:nvSpPr>
        <p:spPr bwMode="auto">
          <a:xfrm>
            <a:off x="4724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6" name="Rectangle 104"/>
          <p:cNvSpPr>
            <a:spLocks noChangeArrowheads="1"/>
          </p:cNvSpPr>
          <p:nvPr/>
        </p:nvSpPr>
        <p:spPr bwMode="auto">
          <a:xfrm>
            <a:off x="5105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7" name="Rectangle 105"/>
          <p:cNvSpPr>
            <a:spLocks noChangeArrowheads="1"/>
          </p:cNvSpPr>
          <p:nvPr/>
        </p:nvSpPr>
        <p:spPr bwMode="auto">
          <a:xfrm>
            <a:off x="5486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8" name="Rectangle 106"/>
          <p:cNvSpPr>
            <a:spLocks noChangeArrowheads="1"/>
          </p:cNvSpPr>
          <p:nvPr/>
        </p:nvSpPr>
        <p:spPr bwMode="auto">
          <a:xfrm>
            <a:off x="5867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19" name="Rectangle 107"/>
          <p:cNvSpPr>
            <a:spLocks noChangeArrowheads="1"/>
          </p:cNvSpPr>
          <p:nvPr/>
        </p:nvSpPr>
        <p:spPr bwMode="auto">
          <a:xfrm>
            <a:off x="6248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0" name="Rectangle 108"/>
          <p:cNvSpPr>
            <a:spLocks noChangeArrowheads="1"/>
          </p:cNvSpPr>
          <p:nvPr/>
        </p:nvSpPr>
        <p:spPr bwMode="auto">
          <a:xfrm>
            <a:off x="6629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1" name="Rectangle 109"/>
          <p:cNvSpPr>
            <a:spLocks noChangeArrowheads="1"/>
          </p:cNvSpPr>
          <p:nvPr/>
        </p:nvSpPr>
        <p:spPr bwMode="auto">
          <a:xfrm>
            <a:off x="7010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2" name="Rectangle 110"/>
          <p:cNvSpPr>
            <a:spLocks noChangeArrowheads="1"/>
          </p:cNvSpPr>
          <p:nvPr/>
        </p:nvSpPr>
        <p:spPr bwMode="auto">
          <a:xfrm>
            <a:off x="7391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3" name="Rectangle 111"/>
          <p:cNvSpPr>
            <a:spLocks noChangeArrowheads="1"/>
          </p:cNvSpPr>
          <p:nvPr/>
        </p:nvSpPr>
        <p:spPr bwMode="auto">
          <a:xfrm>
            <a:off x="7772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4" name="Rectangle 112"/>
          <p:cNvSpPr>
            <a:spLocks noChangeArrowheads="1"/>
          </p:cNvSpPr>
          <p:nvPr/>
        </p:nvSpPr>
        <p:spPr bwMode="auto">
          <a:xfrm>
            <a:off x="2438400" y="5486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5" name="Rectangle 113"/>
          <p:cNvSpPr>
            <a:spLocks noChangeArrowheads="1"/>
          </p:cNvSpPr>
          <p:nvPr/>
        </p:nvSpPr>
        <p:spPr bwMode="auto">
          <a:xfrm>
            <a:off x="2438400" y="6248400"/>
            <a:ext cx="381000" cy="533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226" name="Text Box 114"/>
          <p:cNvSpPr txBox="1">
            <a:spLocks noChangeArrowheads="1"/>
          </p:cNvSpPr>
          <p:nvPr/>
        </p:nvSpPr>
        <p:spPr bwMode="auto">
          <a:xfrm>
            <a:off x="381000" y="1557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1</a:t>
            </a:r>
          </a:p>
        </p:txBody>
      </p:sp>
      <p:sp>
        <p:nvSpPr>
          <p:cNvPr id="90227" name="Text Box 115"/>
          <p:cNvSpPr txBox="1">
            <a:spLocks noChangeArrowheads="1"/>
          </p:cNvSpPr>
          <p:nvPr/>
        </p:nvSpPr>
        <p:spPr bwMode="auto">
          <a:xfrm>
            <a:off x="381000" y="2090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2</a:t>
            </a:r>
          </a:p>
        </p:txBody>
      </p:sp>
      <p:sp>
        <p:nvSpPr>
          <p:cNvPr id="90228" name="Text Box 116"/>
          <p:cNvSpPr txBox="1">
            <a:spLocks noChangeArrowheads="1"/>
          </p:cNvSpPr>
          <p:nvPr/>
        </p:nvSpPr>
        <p:spPr bwMode="auto">
          <a:xfrm>
            <a:off x="381000" y="26241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3</a:t>
            </a:r>
          </a:p>
        </p:txBody>
      </p:sp>
      <p:sp>
        <p:nvSpPr>
          <p:cNvPr id="90229" name="Text Box 117"/>
          <p:cNvSpPr txBox="1">
            <a:spLocks noChangeArrowheads="1"/>
          </p:cNvSpPr>
          <p:nvPr/>
        </p:nvSpPr>
        <p:spPr bwMode="auto">
          <a:xfrm>
            <a:off x="381000" y="31575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4</a:t>
            </a:r>
          </a:p>
        </p:txBody>
      </p:sp>
      <p:sp>
        <p:nvSpPr>
          <p:cNvPr id="90230" name="Text Box 118"/>
          <p:cNvSpPr txBox="1">
            <a:spLocks noChangeArrowheads="1"/>
          </p:cNvSpPr>
          <p:nvPr/>
        </p:nvSpPr>
        <p:spPr bwMode="auto">
          <a:xfrm>
            <a:off x="381000" y="36909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5</a:t>
            </a:r>
          </a:p>
        </p:txBody>
      </p:sp>
      <p:sp>
        <p:nvSpPr>
          <p:cNvPr id="90231" name="Text Box 119"/>
          <p:cNvSpPr txBox="1">
            <a:spLocks noChangeArrowheads="1"/>
          </p:cNvSpPr>
          <p:nvPr/>
        </p:nvSpPr>
        <p:spPr bwMode="auto">
          <a:xfrm>
            <a:off x="381000" y="4224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6</a:t>
            </a:r>
          </a:p>
        </p:txBody>
      </p:sp>
      <p:sp>
        <p:nvSpPr>
          <p:cNvPr id="90232" name="Text Box 120"/>
          <p:cNvSpPr txBox="1">
            <a:spLocks noChangeArrowheads="1"/>
          </p:cNvSpPr>
          <p:nvPr/>
        </p:nvSpPr>
        <p:spPr bwMode="auto">
          <a:xfrm>
            <a:off x="381000" y="4757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7</a:t>
            </a:r>
          </a:p>
        </p:txBody>
      </p:sp>
      <p:sp>
        <p:nvSpPr>
          <p:cNvPr id="90235" name="Text Box 123"/>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b="1">
              <a:solidFill>
                <a:schemeClr val="bg1"/>
              </a:solidFill>
            </a:endParaRPr>
          </a:p>
        </p:txBody>
      </p:sp>
      <p:sp>
        <p:nvSpPr>
          <p:cNvPr id="90238" name="Rectangle 126"/>
          <p:cNvSpPr>
            <a:spLocks noChangeArrowheads="1"/>
          </p:cNvSpPr>
          <p:nvPr/>
        </p:nvSpPr>
        <p:spPr bwMode="auto">
          <a:xfrm>
            <a:off x="701675" y="19812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t>Li</a:t>
            </a:r>
            <a:endParaRPr lang="en-US" sz="1000" b="1"/>
          </a:p>
          <a:p>
            <a:pPr algn="ctr"/>
            <a:endParaRPr lang="en-US" sz="1000" b="1"/>
          </a:p>
          <a:p>
            <a:pPr algn="ctr"/>
            <a:r>
              <a:rPr lang="en-US" sz="1000" b="1"/>
              <a:t>3</a:t>
            </a:r>
            <a:endParaRPr lang="en-US" sz="1000" b="1" baseline="30000"/>
          </a:p>
        </p:txBody>
      </p:sp>
      <p:sp>
        <p:nvSpPr>
          <p:cNvPr id="90239" name="Rectangle 127"/>
          <p:cNvSpPr>
            <a:spLocks noChangeArrowheads="1"/>
          </p:cNvSpPr>
          <p:nvPr/>
        </p:nvSpPr>
        <p:spPr bwMode="auto">
          <a:xfrm>
            <a:off x="8428038" y="13716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He</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2</a:t>
            </a:r>
            <a:endParaRPr lang="en-US" sz="1000" b="1" baseline="30000">
              <a:solidFill>
                <a:srgbClr val="FF0066"/>
              </a:solidFill>
            </a:endParaRPr>
          </a:p>
        </p:txBody>
      </p:sp>
      <p:sp>
        <p:nvSpPr>
          <p:cNvPr id="90240" name="Rectangle 128"/>
          <p:cNvSpPr>
            <a:spLocks noChangeArrowheads="1"/>
          </p:cNvSpPr>
          <p:nvPr/>
        </p:nvSpPr>
        <p:spPr bwMode="auto">
          <a:xfrm>
            <a:off x="6751638" y="19050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C</a:t>
            </a:r>
            <a:endParaRPr lang="en-US" sz="1000" b="1"/>
          </a:p>
          <a:p>
            <a:pPr algn="ctr"/>
            <a:endParaRPr lang="en-US" sz="1000" b="1"/>
          </a:p>
          <a:p>
            <a:pPr algn="ctr"/>
            <a:r>
              <a:rPr lang="en-US" sz="1000" b="1"/>
              <a:t>6</a:t>
            </a:r>
            <a:endParaRPr lang="en-US" sz="1000" b="1" baseline="30000"/>
          </a:p>
        </p:txBody>
      </p:sp>
      <p:sp>
        <p:nvSpPr>
          <p:cNvPr id="90241" name="Rectangle 129"/>
          <p:cNvSpPr>
            <a:spLocks noChangeArrowheads="1"/>
          </p:cNvSpPr>
          <p:nvPr/>
        </p:nvSpPr>
        <p:spPr bwMode="auto">
          <a:xfrm>
            <a:off x="7132638" y="19050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solidFill>
                  <a:srgbClr val="FF0066"/>
                </a:solidFill>
              </a:rPr>
              <a:t>N</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7</a:t>
            </a:r>
            <a:endParaRPr lang="en-US" sz="1000" b="1" baseline="30000">
              <a:solidFill>
                <a:srgbClr val="FF0066"/>
              </a:solidFill>
            </a:endParaRPr>
          </a:p>
        </p:txBody>
      </p:sp>
      <p:sp>
        <p:nvSpPr>
          <p:cNvPr id="90242" name="Rectangle 130"/>
          <p:cNvSpPr>
            <a:spLocks noChangeArrowheads="1"/>
          </p:cNvSpPr>
          <p:nvPr/>
        </p:nvSpPr>
        <p:spPr bwMode="auto">
          <a:xfrm>
            <a:off x="7513638" y="19050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solidFill>
                  <a:srgbClr val="FF0066"/>
                </a:solidFill>
              </a:rPr>
              <a:t>O</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8</a:t>
            </a:r>
            <a:endParaRPr lang="en-US" sz="1000" b="1" baseline="30000">
              <a:solidFill>
                <a:srgbClr val="FF0066"/>
              </a:solidFill>
            </a:endParaRPr>
          </a:p>
        </p:txBody>
      </p:sp>
      <p:sp>
        <p:nvSpPr>
          <p:cNvPr id="90243" name="Rectangle 131"/>
          <p:cNvSpPr>
            <a:spLocks noChangeArrowheads="1"/>
          </p:cNvSpPr>
          <p:nvPr/>
        </p:nvSpPr>
        <p:spPr bwMode="auto">
          <a:xfrm>
            <a:off x="7894638" y="19050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solidFill>
                  <a:srgbClr val="FF0066"/>
                </a:solidFill>
              </a:rPr>
              <a:t>F</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9</a:t>
            </a:r>
            <a:endParaRPr lang="en-US" sz="1000" b="1" baseline="30000">
              <a:solidFill>
                <a:srgbClr val="FF0066"/>
              </a:solidFill>
            </a:endParaRPr>
          </a:p>
        </p:txBody>
      </p:sp>
      <p:sp>
        <p:nvSpPr>
          <p:cNvPr id="90244" name="Rectangle 132"/>
          <p:cNvSpPr>
            <a:spLocks noChangeArrowheads="1"/>
          </p:cNvSpPr>
          <p:nvPr/>
        </p:nvSpPr>
        <p:spPr bwMode="auto">
          <a:xfrm>
            <a:off x="8428038" y="19050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Ne</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10</a:t>
            </a:r>
            <a:endParaRPr lang="en-US" sz="1000" b="1" baseline="30000">
              <a:solidFill>
                <a:srgbClr val="FF0066"/>
              </a:solidFill>
            </a:endParaRPr>
          </a:p>
        </p:txBody>
      </p:sp>
      <p:sp>
        <p:nvSpPr>
          <p:cNvPr id="90245" name="Rectangle 133"/>
          <p:cNvSpPr>
            <a:spLocks noChangeArrowheads="1"/>
          </p:cNvSpPr>
          <p:nvPr/>
        </p:nvSpPr>
        <p:spPr bwMode="auto">
          <a:xfrm>
            <a:off x="701675" y="25146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t>Na</a:t>
            </a:r>
            <a:endParaRPr lang="en-US" sz="1000" b="1"/>
          </a:p>
          <a:p>
            <a:pPr algn="ctr"/>
            <a:endParaRPr lang="en-US" sz="1000" b="1"/>
          </a:p>
          <a:p>
            <a:pPr algn="ctr"/>
            <a:r>
              <a:rPr lang="en-US" sz="1000" b="1"/>
              <a:t>11</a:t>
            </a:r>
            <a:endParaRPr lang="en-US" sz="1000" b="1" baseline="30000"/>
          </a:p>
        </p:txBody>
      </p:sp>
      <p:sp>
        <p:nvSpPr>
          <p:cNvPr id="90246" name="Rectangle 134"/>
          <p:cNvSpPr>
            <a:spLocks noChangeArrowheads="1"/>
          </p:cNvSpPr>
          <p:nvPr/>
        </p:nvSpPr>
        <p:spPr bwMode="auto">
          <a:xfrm>
            <a:off x="6370638" y="19050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B</a:t>
            </a:r>
            <a:endParaRPr lang="en-US" sz="1000" b="1"/>
          </a:p>
          <a:p>
            <a:pPr algn="ctr"/>
            <a:endParaRPr lang="en-US" sz="1000" b="1"/>
          </a:p>
          <a:p>
            <a:pPr algn="ctr"/>
            <a:r>
              <a:rPr lang="en-US" sz="1000" b="1"/>
              <a:t>5</a:t>
            </a:r>
            <a:endParaRPr lang="en-US" sz="1000" b="1" baseline="30000"/>
          </a:p>
        </p:txBody>
      </p:sp>
      <p:sp>
        <p:nvSpPr>
          <p:cNvPr id="90247" name="Rectangle 135"/>
          <p:cNvSpPr>
            <a:spLocks noChangeArrowheads="1"/>
          </p:cNvSpPr>
          <p:nvPr/>
        </p:nvSpPr>
        <p:spPr bwMode="auto">
          <a:xfrm>
            <a:off x="1295400" y="19812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Be</a:t>
            </a:r>
            <a:endParaRPr lang="en-US" sz="1000" b="1"/>
          </a:p>
          <a:p>
            <a:pPr algn="ctr"/>
            <a:endParaRPr lang="en-US" sz="1000" b="1"/>
          </a:p>
          <a:p>
            <a:pPr algn="ctr"/>
            <a:r>
              <a:rPr lang="en-US" sz="1000" b="1"/>
              <a:t>4</a:t>
            </a:r>
            <a:endParaRPr lang="en-US" sz="1000" b="1" baseline="30000"/>
          </a:p>
        </p:txBody>
      </p:sp>
      <p:sp>
        <p:nvSpPr>
          <p:cNvPr id="90248" name="Rectangle 136"/>
          <p:cNvSpPr>
            <a:spLocks noChangeArrowheads="1"/>
          </p:cNvSpPr>
          <p:nvPr/>
        </p:nvSpPr>
        <p:spPr bwMode="auto">
          <a:xfrm>
            <a:off x="701675" y="14478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solidFill>
                  <a:srgbClr val="FF33CC"/>
                </a:solidFill>
              </a:rPr>
              <a:t>H</a:t>
            </a:r>
          </a:p>
          <a:p>
            <a:pPr algn="ctr"/>
            <a:endParaRPr lang="en-US" sz="1000" b="1">
              <a:solidFill>
                <a:srgbClr val="FF33CC"/>
              </a:solidFill>
            </a:endParaRPr>
          </a:p>
          <a:p>
            <a:pPr algn="ctr"/>
            <a:r>
              <a:rPr lang="en-US" sz="1000" b="1">
                <a:solidFill>
                  <a:srgbClr val="FF33CC"/>
                </a:solidFill>
              </a:rPr>
              <a:t>1</a:t>
            </a:r>
            <a:endParaRPr lang="en-US" sz="1000" b="1" baseline="30000">
              <a:solidFill>
                <a:srgbClr val="FF33CC"/>
              </a:solidFill>
            </a:endParaRPr>
          </a:p>
        </p:txBody>
      </p:sp>
      <p:sp>
        <p:nvSpPr>
          <p:cNvPr id="90249" name="Rectangle 137"/>
          <p:cNvSpPr>
            <a:spLocks noChangeArrowheads="1"/>
          </p:cNvSpPr>
          <p:nvPr/>
        </p:nvSpPr>
        <p:spPr bwMode="auto">
          <a:xfrm>
            <a:off x="5943600" y="25146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Al</a:t>
            </a:r>
            <a:endParaRPr lang="en-US" sz="1000" b="1"/>
          </a:p>
          <a:p>
            <a:pPr algn="ctr"/>
            <a:endParaRPr lang="en-US" sz="1000" b="1"/>
          </a:p>
          <a:p>
            <a:pPr algn="ctr"/>
            <a:r>
              <a:rPr lang="en-US" sz="1000" b="1"/>
              <a:t>13</a:t>
            </a:r>
            <a:endParaRPr lang="en-US" sz="1000" b="1" baseline="30000"/>
          </a:p>
        </p:txBody>
      </p:sp>
      <p:sp>
        <p:nvSpPr>
          <p:cNvPr id="90250" name="Rectangle 138"/>
          <p:cNvSpPr>
            <a:spLocks noChangeArrowheads="1"/>
          </p:cNvSpPr>
          <p:nvPr/>
        </p:nvSpPr>
        <p:spPr bwMode="auto">
          <a:xfrm>
            <a:off x="6751638" y="24384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Si</a:t>
            </a:r>
            <a:endParaRPr lang="en-US" sz="1000" b="1"/>
          </a:p>
          <a:p>
            <a:pPr algn="ctr"/>
            <a:endParaRPr lang="en-US" sz="1000" b="1"/>
          </a:p>
          <a:p>
            <a:pPr algn="ctr"/>
            <a:r>
              <a:rPr lang="en-US" sz="1000" b="1"/>
              <a:t>14</a:t>
            </a:r>
            <a:endParaRPr lang="en-US" sz="1000" b="1" baseline="30000"/>
          </a:p>
        </p:txBody>
      </p:sp>
      <p:sp>
        <p:nvSpPr>
          <p:cNvPr id="90251" name="Rectangle 139"/>
          <p:cNvSpPr>
            <a:spLocks noChangeArrowheads="1"/>
          </p:cNvSpPr>
          <p:nvPr/>
        </p:nvSpPr>
        <p:spPr bwMode="auto">
          <a:xfrm>
            <a:off x="7132638" y="24384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P</a:t>
            </a:r>
            <a:endParaRPr lang="en-US" sz="1000" b="1"/>
          </a:p>
          <a:p>
            <a:pPr algn="ctr"/>
            <a:endParaRPr lang="en-US" sz="1000" b="1"/>
          </a:p>
          <a:p>
            <a:pPr algn="ctr"/>
            <a:r>
              <a:rPr lang="en-US" sz="1000" b="1"/>
              <a:t>15</a:t>
            </a:r>
            <a:endParaRPr lang="en-US" sz="1000" b="1" baseline="30000"/>
          </a:p>
        </p:txBody>
      </p:sp>
      <p:sp>
        <p:nvSpPr>
          <p:cNvPr id="90252" name="Rectangle 140"/>
          <p:cNvSpPr>
            <a:spLocks noChangeArrowheads="1"/>
          </p:cNvSpPr>
          <p:nvPr/>
        </p:nvSpPr>
        <p:spPr bwMode="auto">
          <a:xfrm>
            <a:off x="7513638" y="24384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S</a:t>
            </a:r>
            <a:endParaRPr lang="en-US" sz="1000" b="1"/>
          </a:p>
          <a:p>
            <a:pPr algn="ctr"/>
            <a:endParaRPr lang="en-US" sz="1000" b="1"/>
          </a:p>
          <a:p>
            <a:pPr algn="ctr"/>
            <a:r>
              <a:rPr lang="en-US" sz="1000" b="1"/>
              <a:t>16</a:t>
            </a:r>
            <a:endParaRPr lang="en-US" sz="1000" b="1" baseline="30000"/>
          </a:p>
        </p:txBody>
      </p:sp>
      <p:sp>
        <p:nvSpPr>
          <p:cNvPr id="90253" name="Rectangle 141"/>
          <p:cNvSpPr>
            <a:spLocks noChangeArrowheads="1"/>
          </p:cNvSpPr>
          <p:nvPr/>
        </p:nvSpPr>
        <p:spPr bwMode="auto">
          <a:xfrm>
            <a:off x="7894638" y="24384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solidFill>
                  <a:srgbClr val="FF0066"/>
                </a:solidFill>
              </a:rPr>
              <a:t>Cl</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17</a:t>
            </a:r>
            <a:endParaRPr lang="en-US" sz="1000" b="1" baseline="30000">
              <a:solidFill>
                <a:srgbClr val="FF0066"/>
              </a:solidFill>
            </a:endParaRPr>
          </a:p>
        </p:txBody>
      </p:sp>
      <p:sp>
        <p:nvSpPr>
          <p:cNvPr id="90254" name="Rectangle 142"/>
          <p:cNvSpPr>
            <a:spLocks noChangeArrowheads="1"/>
          </p:cNvSpPr>
          <p:nvPr/>
        </p:nvSpPr>
        <p:spPr bwMode="auto">
          <a:xfrm>
            <a:off x="8428038" y="24384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Ar</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18</a:t>
            </a:r>
            <a:endParaRPr lang="en-US" sz="1000" b="1" baseline="30000">
              <a:solidFill>
                <a:srgbClr val="FF0066"/>
              </a:solidFill>
            </a:endParaRPr>
          </a:p>
        </p:txBody>
      </p:sp>
      <p:sp>
        <p:nvSpPr>
          <p:cNvPr id="90255" name="Rectangle 143"/>
          <p:cNvSpPr>
            <a:spLocks noChangeArrowheads="1"/>
          </p:cNvSpPr>
          <p:nvPr/>
        </p:nvSpPr>
        <p:spPr bwMode="auto">
          <a:xfrm>
            <a:off x="701675" y="30480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t>K</a:t>
            </a:r>
            <a:endParaRPr lang="en-US" sz="1000" b="1"/>
          </a:p>
          <a:p>
            <a:pPr algn="ctr"/>
            <a:endParaRPr lang="en-US" sz="1000" b="1" baseline="30000"/>
          </a:p>
          <a:p>
            <a:pPr algn="ctr"/>
            <a:r>
              <a:rPr lang="en-US" sz="1000" b="1"/>
              <a:t>19</a:t>
            </a:r>
          </a:p>
        </p:txBody>
      </p:sp>
      <p:sp>
        <p:nvSpPr>
          <p:cNvPr id="90256" name="Rectangle 144"/>
          <p:cNvSpPr>
            <a:spLocks noChangeArrowheads="1"/>
          </p:cNvSpPr>
          <p:nvPr/>
        </p:nvSpPr>
        <p:spPr bwMode="auto">
          <a:xfrm>
            <a:off x="1295400" y="30480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Ca</a:t>
            </a:r>
            <a:endParaRPr lang="en-US" sz="1000" b="1"/>
          </a:p>
          <a:p>
            <a:pPr algn="ctr"/>
            <a:endParaRPr lang="en-US" sz="1000" b="1"/>
          </a:p>
          <a:p>
            <a:pPr algn="ctr"/>
            <a:r>
              <a:rPr lang="en-US" sz="1000" b="1"/>
              <a:t>20</a:t>
            </a:r>
            <a:endParaRPr lang="en-US" sz="1000" b="1" baseline="30000"/>
          </a:p>
        </p:txBody>
      </p:sp>
      <p:sp>
        <p:nvSpPr>
          <p:cNvPr id="90257" name="Rectangle 145"/>
          <p:cNvSpPr>
            <a:spLocks noChangeArrowheads="1"/>
          </p:cNvSpPr>
          <p:nvPr/>
        </p:nvSpPr>
        <p:spPr bwMode="auto">
          <a:xfrm>
            <a:off x="1905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Sc</a:t>
            </a:r>
            <a:endParaRPr lang="en-US" sz="1000" b="1"/>
          </a:p>
          <a:p>
            <a:pPr algn="ctr"/>
            <a:endParaRPr lang="en-US" sz="1000" b="1"/>
          </a:p>
          <a:p>
            <a:pPr algn="ctr"/>
            <a:r>
              <a:rPr lang="en-US" sz="1000" b="1"/>
              <a:t>21</a:t>
            </a:r>
            <a:endParaRPr lang="en-US" sz="1000" b="1" baseline="30000"/>
          </a:p>
        </p:txBody>
      </p:sp>
      <p:sp>
        <p:nvSpPr>
          <p:cNvPr id="90258" name="Rectangle 146"/>
          <p:cNvSpPr>
            <a:spLocks noChangeArrowheads="1"/>
          </p:cNvSpPr>
          <p:nvPr/>
        </p:nvSpPr>
        <p:spPr bwMode="auto">
          <a:xfrm>
            <a:off x="2286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Ti</a:t>
            </a:r>
            <a:endParaRPr lang="en-US" sz="1000" b="1"/>
          </a:p>
          <a:p>
            <a:pPr algn="ctr"/>
            <a:endParaRPr lang="en-US" sz="1000" b="1"/>
          </a:p>
          <a:p>
            <a:pPr algn="ctr"/>
            <a:r>
              <a:rPr lang="en-US" sz="1000" b="1"/>
              <a:t>22</a:t>
            </a:r>
            <a:endParaRPr lang="en-US" sz="1000" b="1" baseline="30000"/>
          </a:p>
        </p:txBody>
      </p:sp>
      <p:sp>
        <p:nvSpPr>
          <p:cNvPr id="90259" name="Rectangle 147"/>
          <p:cNvSpPr>
            <a:spLocks noChangeArrowheads="1"/>
          </p:cNvSpPr>
          <p:nvPr/>
        </p:nvSpPr>
        <p:spPr bwMode="auto">
          <a:xfrm>
            <a:off x="2667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V</a:t>
            </a:r>
            <a:endParaRPr lang="en-US" sz="1000" b="1"/>
          </a:p>
          <a:p>
            <a:pPr algn="ctr"/>
            <a:endParaRPr lang="en-US" sz="1000" b="1"/>
          </a:p>
          <a:p>
            <a:pPr algn="ctr"/>
            <a:r>
              <a:rPr lang="en-US" sz="1000" b="1"/>
              <a:t>23</a:t>
            </a:r>
            <a:endParaRPr lang="en-US" sz="1000" b="1" baseline="30000"/>
          </a:p>
        </p:txBody>
      </p:sp>
      <p:sp>
        <p:nvSpPr>
          <p:cNvPr id="90260" name="Rectangle 148"/>
          <p:cNvSpPr>
            <a:spLocks noChangeArrowheads="1"/>
          </p:cNvSpPr>
          <p:nvPr/>
        </p:nvSpPr>
        <p:spPr bwMode="auto">
          <a:xfrm>
            <a:off x="3048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Cr</a:t>
            </a:r>
            <a:endParaRPr lang="en-US" sz="1000" b="1"/>
          </a:p>
          <a:p>
            <a:pPr algn="ctr"/>
            <a:endParaRPr lang="en-US" sz="1000" b="1"/>
          </a:p>
          <a:p>
            <a:pPr algn="ctr"/>
            <a:r>
              <a:rPr lang="en-US" sz="1000" b="1"/>
              <a:t>24</a:t>
            </a:r>
            <a:endParaRPr lang="en-US" sz="1000" b="1" baseline="30000"/>
          </a:p>
        </p:txBody>
      </p:sp>
      <p:sp>
        <p:nvSpPr>
          <p:cNvPr id="90261" name="Rectangle 149"/>
          <p:cNvSpPr>
            <a:spLocks noChangeArrowheads="1"/>
          </p:cNvSpPr>
          <p:nvPr/>
        </p:nvSpPr>
        <p:spPr bwMode="auto">
          <a:xfrm>
            <a:off x="3429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Mn</a:t>
            </a:r>
            <a:endParaRPr lang="en-US" sz="1000" b="1"/>
          </a:p>
          <a:p>
            <a:pPr algn="ctr"/>
            <a:endParaRPr lang="en-US" sz="1000" b="1"/>
          </a:p>
          <a:p>
            <a:pPr algn="ctr"/>
            <a:r>
              <a:rPr lang="en-US" sz="1000" b="1"/>
              <a:t>25</a:t>
            </a:r>
            <a:endParaRPr lang="en-US" sz="1000" b="1" baseline="30000"/>
          </a:p>
        </p:txBody>
      </p:sp>
      <p:sp>
        <p:nvSpPr>
          <p:cNvPr id="90262" name="Rectangle 150"/>
          <p:cNvSpPr>
            <a:spLocks noChangeArrowheads="1"/>
          </p:cNvSpPr>
          <p:nvPr/>
        </p:nvSpPr>
        <p:spPr bwMode="auto">
          <a:xfrm>
            <a:off x="3810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Fe</a:t>
            </a:r>
            <a:endParaRPr lang="en-US" sz="1000" b="1"/>
          </a:p>
          <a:p>
            <a:pPr algn="ctr"/>
            <a:endParaRPr lang="en-US" sz="1000" b="1"/>
          </a:p>
          <a:p>
            <a:pPr algn="ctr"/>
            <a:r>
              <a:rPr lang="en-US" sz="1000" b="1"/>
              <a:t>26</a:t>
            </a:r>
            <a:endParaRPr lang="en-US" sz="1000" b="1" baseline="30000"/>
          </a:p>
        </p:txBody>
      </p:sp>
      <p:sp>
        <p:nvSpPr>
          <p:cNvPr id="90263" name="Rectangle 151"/>
          <p:cNvSpPr>
            <a:spLocks noChangeArrowheads="1"/>
          </p:cNvSpPr>
          <p:nvPr/>
        </p:nvSpPr>
        <p:spPr bwMode="auto">
          <a:xfrm>
            <a:off x="4191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Co</a:t>
            </a:r>
            <a:endParaRPr lang="en-US" sz="1000" b="1"/>
          </a:p>
          <a:p>
            <a:pPr algn="ctr"/>
            <a:endParaRPr lang="en-US" sz="1000" b="1"/>
          </a:p>
          <a:p>
            <a:pPr algn="ctr"/>
            <a:r>
              <a:rPr lang="en-US" sz="1000" b="1"/>
              <a:t>27</a:t>
            </a:r>
            <a:endParaRPr lang="en-US" sz="1000" b="1" baseline="30000"/>
          </a:p>
        </p:txBody>
      </p:sp>
      <p:sp>
        <p:nvSpPr>
          <p:cNvPr id="90264" name="Rectangle 152"/>
          <p:cNvSpPr>
            <a:spLocks noChangeArrowheads="1"/>
          </p:cNvSpPr>
          <p:nvPr/>
        </p:nvSpPr>
        <p:spPr bwMode="auto">
          <a:xfrm>
            <a:off x="4572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Ni</a:t>
            </a:r>
            <a:endParaRPr lang="en-US" sz="1000" b="1"/>
          </a:p>
          <a:p>
            <a:pPr algn="ctr"/>
            <a:endParaRPr lang="en-US" sz="1000" b="1"/>
          </a:p>
          <a:p>
            <a:pPr algn="ctr"/>
            <a:r>
              <a:rPr lang="en-US" sz="1000" b="1"/>
              <a:t>28</a:t>
            </a:r>
            <a:endParaRPr lang="en-US" sz="1000" b="1" baseline="30000"/>
          </a:p>
        </p:txBody>
      </p:sp>
      <p:sp>
        <p:nvSpPr>
          <p:cNvPr id="90265" name="Rectangle 153"/>
          <p:cNvSpPr>
            <a:spLocks noChangeArrowheads="1"/>
          </p:cNvSpPr>
          <p:nvPr/>
        </p:nvSpPr>
        <p:spPr bwMode="auto">
          <a:xfrm>
            <a:off x="4953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Cu</a:t>
            </a:r>
            <a:endParaRPr lang="en-US" sz="1000" b="1"/>
          </a:p>
          <a:p>
            <a:pPr algn="ctr"/>
            <a:endParaRPr lang="en-US" sz="1000" b="1"/>
          </a:p>
          <a:p>
            <a:pPr algn="ctr"/>
            <a:r>
              <a:rPr lang="en-US" sz="1000" b="1"/>
              <a:t>29</a:t>
            </a:r>
            <a:endParaRPr lang="en-US" sz="1000" b="1" baseline="30000"/>
          </a:p>
        </p:txBody>
      </p:sp>
      <p:sp>
        <p:nvSpPr>
          <p:cNvPr id="90266" name="Rectangle 154"/>
          <p:cNvSpPr>
            <a:spLocks noChangeArrowheads="1"/>
          </p:cNvSpPr>
          <p:nvPr/>
        </p:nvSpPr>
        <p:spPr bwMode="auto">
          <a:xfrm>
            <a:off x="5334000" y="30480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Zn</a:t>
            </a:r>
            <a:endParaRPr lang="en-US" sz="1000" b="1"/>
          </a:p>
          <a:p>
            <a:pPr algn="ctr"/>
            <a:endParaRPr lang="en-US" sz="1000" b="1"/>
          </a:p>
          <a:p>
            <a:pPr algn="ctr"/>
            <a:r>
              <a:rPr lang="en-US" sz="1000" b="1"/>
              <a:t>30</a:t>
            </a:r>
            <a:endParaRPr lang="en-US" sz="1000" b="1" baseline="30000"/>
          </a:p>
        </p:txBody>
      </p:sp>
      <p:sp>
        <p:nvSpPr>
          <p:cNvPr id="90267" name="Rectangle 155"/>
          <p:cNvSpPr>
            <a:spLocks noChangeArrowheads="1"/>
          </p:cNvSpPr>
          <p:nvPr/>
        </p:nvSpPr>
        <p:spPr bwMode="auto">
          <a:xfrm>
            <a:off x="5943600" y="30480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solidFill>
                  <a:schemeClr val="bg1"/>
                </a:solidFill>
              </a:rPr>
              <a:t>Ga</a:t>
            </a:r>
            <a:endParaRPr lang="en-US" sz="1000" b="1">
              <a:solidFill>
                <a:schemeClr val="bg1"/>
              </a:solidFill>
            </a:endParaRPr>
          </a:p>
          <a:p>
            <a:pPr algn="ctr"/>
            <a:endParaRPr lang="en-US" sz="1000" b="1">
              <a:solidFill>
                <a:schemeClr val="bg1"/>
              </a:solidFill>
            </a:endParaRPr>
          </a:p>
          <a:p>
            <a:pPr algn="ctr"/>
            <a:r>
              <a:rPr lang="en-US" sz="1000" b="1">
                <a:solidFill>
                  <a:schemeClr val="bg1"/>
                </a:solidFill>
              </a:rPr>
              <a:t>31</a:t>
            </a:r>
            <a:endParaRPr lang="en-US" sz="1000" b="1" baseline="30000">
              <a:solidFill>
                <a:schemeClr val="bg1"/>
              </a:solidFill>
            </a:endParaRPr>
          </a:p>
        </p:txBody>
      </p:sp>
      <p:sp>
        <p:nvSpPr>
          <p:cNvPr id="90268" name="Rectangle 156"/>
          <p:cNvSpPr>
            <a:spLocks noChangeArrowheads="1"/>
          </p:cNvSpPr>
          <p:nvPr/>
        </p:nvSpPr>
        <p:spPr bwMode="auto">
          <a:xfrm>
            <a:off x="6324600" y="30480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Ge</a:t>
            </a:r>
            <a:endParaRPr lang="en-US" sz="1000" b="1"/>
          </a:p>
          <a:p>
            <a:pPr algn="ctr"/>
            <a:endParaRPr lang="en-US" sz="1000" b="1"/>
          </a:p>
          <a:p>
            <a:pPr algn="ctr"/>
            <a:r>
              <a:rPr lang="en-US" sz="1000" b="1"/>
              <a:t>32</a:t>
            </a:r>
            <a:endParaRPr lang="en-US" sz="1000" b="1" baseline="30000"/>
          </a:p>
        </p:txBody>
      </p:sp>
      <p:sp>
        <p:nvSpPr>
          <p:cNvPr id="90269" name="Rectangle 157"/>
          <p:cNvSpPr>
            <a:spLocks noChangeArrowheads="1"/>
          </p:cNvSpPr>
          <p:nvPr/>
        </p:nvSpPr>
        <p:spPr bwMode="auto">
          <a:xfrm>
            <a:off x="7132638" y="29718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As</a:t>
            </a:r>
            <a:endParaRPr lang="en-US" sz="1000" b="1"/>
          </a:p>
          <a:p>
            <a:pPr algn="ctr"/>
            <a:endParaRPr lang="en-US" sz="1000" b="1"/>
          </a:p>
          <a:p>
            <a:pPr algn="ctr"/>
            <a:r>
              <a:rPr lang="en-US" sz="1000" b="1"/>
              <a:t>33</a:t>
            </a:r>
            <a:endParaRPr lang="en-US" sz="1000" b="1" baseline="30000"/>
          </a:p>
        </p:txBody>
      </p:sp>
      <p:sp>
        <p:nvSpPr>
          <p:cNvPr id="90270" name="Rectangle 158"/>
          <p:cNvSpPr>
            <a:spLocks noChangeArrowheads="1"/>
          </p:cNvSpPr>
          <p:nvPr/>
        </p:nvSpPr>
        <p:spPr bwMode="auto">
          <a:xfrm>
            <a:off x="7513638" y="29718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Se</a:t>
            </a:r>
            <a:endParaRPr lang="en-US" sz="1000" b="1"/>
          </a:p>
          <a:p>
            <a:pPr algn="ctr"/>
            <a:endParaRPr lang="en-US" sz="1000" b="1"/>
          </a:p>
          <a:p>
            <a:pPr algn="ctr"/>
            <a:r>
              <a:rPr lang="en-US" sz="1000" b="1"/>
              <a:t>34</a:t>
            </a:r>
            <a:endParaRPr lang="en-US" sz="1000" b="1" baseline="30000"/>
          </a:p>
        </p:txBody>
      </p:sp>
      <p:sp>
        <p:nvSpPr>
          <p:cNvPr id="90271" name="Rectangle 159"/>
          <p:cNvSpPr>
            <a:spLocks noChangeArrowheads="1"/>
          </p:cNvSpPr>
          <p:nvPr/>
        </p:nvSpPr>
        <p:spPr bwMode="auto">
          <a:xfrm>
            <a:off x="7894638" y="29718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solidFill>
                  <a:schemeClr val="bg1"/>
                </a:solidFill>
              </a:rPr>
              <a:t>Br</a:t>
            </a:r>
            <a:endParaRPr lang="en-US" sz="1000" b="1">
              <a:solidFill>
                <a:schemeClr val="bg1"/>
              </a:solidFill>
            </a:endParaRPr>
          </a:p>
          <a:p>
            <a:pPr algn="ctr"/>
            <a:endParaRPr lang="en-US" sz="1000" b="1">
              <a:solidFill>
                <a:schemeClr val="bg1"/>
              </a:solidFill>
            </a:endParaRPr>
          </a:p>
          <a:p>
            <a:pPr algn="ctr"/>
            <a:r>
              <a:rPr lang="en-US" sz="1000" b="1">
                <a:solidFill>
                  <a:schemeClr val="bg1"/>
                </a:solidFill>
              </a:rPr>
              <a:t>35</a:t>
            </a:r>
            <a:endParaRPr lang="en-US" sz="1000" b="1" baseline="30000">
              <a:solidFill>
                <a:schemeClr val="bg1"/>
              </a:solidFill>
            </a:endParaRPr>
          </a:p>
        </p:txBody>
      </p:sp>
      <p:sp>
        <p:nvSpPr>
          <p:cNvPr id="90272" name="Rectangle 160"/>
          <p:cNvSpPr>
            <a:spLocks noChangeArrowheads="1"/>
          </p:cNvSpPr>
          <p:nvPr/>
        </p:nvSpPr>
        <p:spPr bwMode="auto">
          <a:xfrm>
            <a:off x="8428038" y="29718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Kr</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36</a:t>
            </a:r>
            <a:endParaRPr lang="en-US" sz="1000" b="1" baseline="30000">
              <a:solidFill>
                <a:srgbClr val="FF0066"/>
              </a:solidFill>
            </a:endParaRPr>
          </a:p>
        </p:txBody>
      </p:sp>
      <p:sp>
        <p:nvSpPr>
          <p:cNvPr id="90273" name="Rectangle 161"/>
          <p:cNvSpPr>
            <a:spLocks noChangeArrowheads="1"/>
          </p:cNvSpPr>
          <p:nvPr/>
        </p:nvSpPr>
        <p:spPr bwMode="auto">
          <a:xfrm>
            <a:off x="701675" y="35814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t>Rb</a:t>
            </a:r>
            <a:endParaRPr lang="en-US" sz="1000" b="1"/>
          </a:p>
          <a:p>
            <a:pPr algn="ctr"/>
            <a:endParaRPr lang="en-US" sz="1000" b="1"/>
          </a:p>
          <a:p>
            <a:pPr algn="ctr"/>
            <a:r>
              <a:rPr lang="en-US" sz="1000" b="1"/>
              <a:t>37</a:t>
            </a:r>
            <a:endParaRPr lang="en-US" sz="1000" b="1" baseline="30000"/>
          </a:p>
        </p:txBody>
      </p:sp>
      <p:sp>
        <p:nvSpPr>
          <p:cNvPr id="90274" name="Rectangle 162"/>
          <p:cNvSpPr>
            <a:spLocks noChangeArrowheads="1"/>
          </p:cNvSpPr>
          <p:nvPr/>
        </p:nvSpPr>
        <p:spPr bwMode="auto">
          <a:xfrm>
            <a:off x="1295400" y="35814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Sr</a:t>
            </a:r>
            <a:endParaRPr lang="en-US" sz="1000" b="1"/>
          </a:p>
          <a:p>
            <a:pPr algn="ctr"/>
            <a:endParaRPr lang="en-US" sz="1000" b="1"/>
          </a:p>
          <a:p>
            <a:pPr algn="ctr"/>
            <a:r>
              <a:rPr lang="en-US" sz="1000" b="1"/>
              <a:t>38</a:t>
            </a:r>
            <a:endParaRPr lang="en-US" sz="1000" b="1" baseline="30000"/>
          </a:p>
        </p:txBody>
      </p:sp>
      <p:sp>
        <p:nvSpPr>
          <p:cNvPr id="90275" name="Rectangle 163"/>
          <p:cNvSpPr>
            <a:spLocks noChangeArrowheads="1"/>
          </p:cNvSpPr>
          <p:nvPr/>
        </p:nvSpPr>
        <p:spPr bwMode="auto">
          <a:xfrm>
            <a:off x="1905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b="1"/>
          </a:p>
          <a:p>
            <a:pPr algn="ctr"/>
            <a:r>
              <a:rPr lang="en-US" sz="1000" b="1"/>
              <a:t>39</a:t>
            </a:r>
            <a:endParaRPr lang="en-US" sz="1000" b="1" baseline="30000"/>
          </a:p>
        </p:txBody>
      </p:sp>
      <p:sp>
        <p:nvSpPr>
          <p:cNvPr id="90276" name="Rectangle 164"/>
          <p:cNvSpPr>
            <a:spLocks noChangeArrowheads="1"/>
          </p:cNvSpPr>
          <p:nvPr/>
        </p:nvSpPr>
        <p:spPr bwMode="auto">
          <a:xfrm>
            <a:off x="2286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Zr</a:t>
            </a:r>
            <a:endParaRPr lang="en-US" sz="1000" b="1"/>
          </a:p>
          <a:p>
            <a:pPr algn="ctr"/>
            <a:endParaRPr lang="en-US" sz="1000" b="1"/>
          </a:p>
          <a:p>
            <a:pPr algn="ctr"/>
            <a:r>
              <a:rPr lang="en-US" sz="1000" b="1"/>
              <a:t>40</a:t>
            </a:r>
            <a:endParaRPr lang="en-US" sz="1000" b="1" baseline="30000"/>
          </a:p>
        </p:txBody>
      </p:sp>
      <p:sp>
        <p:nvSpPr>
          <p:cNvPr id="90277" name="Rectangle 165"/>
          <p:cNvSpPr>
            <a:spLocks noChangeArrowheads="1"/>
          </p:cNvSpPr>
          <p:nvPr/>
        </p:nvSpPr>
        <p:spPr bwMode="auto">
          <a:xfrm>
            <a:off x="2667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Nb</a:t>
            </a:r>
            <a:endParaRPr lang="en-US" sz="1000" b="1"/>
          </a:p>
          <a:p>
            <a:pPr algn="ctr"/>
            <a:endParaRPr lang="en-US" sz="1000" b="1"/>
          </a:p>
          <a:p>
            <a:pPr algn="ctr"/>
            <a:r>
              <a:rPr lang="en-US" sz="1000" b="1"/>
              <a:t>41</a:t>
            </a:r>
            <a:endParaRPr lang="en-US" sz="1000" b="1" baseline="30000"/>
          </a:p>
        </p:txBody>
      </p:sp>
      <p:sp>
        <p:nvSpPr>
          <p:cNvPr id="90278" name="Rectangle 166"/>
          <p:cNvSpPr>
            <a:spLocks noChangeArrowheads="1"/>
          </p:cNvSpPr>
          <p:nvPr/>
        </p:nvSpPr>
        <p:spPr bwMode="auto">
          <a:xfrm>
            <a:off x="3048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Mo</a:t>
            </a:r>
            <a:endParaRPr lang="en-US" sz="1000" b="1"/>
          </a:p>
          <a:p>
            <a:pPr algn="ctr"/>
            <a:endParaRPr lang="en-US" sz="1000" b="1"/>
          </a:p>
          <a:p>
            <a:pPr algn="ctr"/>
            <a:r>
              <a:rPr lang="en-US" sz="1000" b="1"/>
              <a:t>42</a:t>
            </a:r>
            <a:endParaRPr lang="en-US" sz="1000" b="1" baseline="30000"/>
          </a:p>
        </p:txBody>
      </p:sp>
      <p:sp>
        <p:nvSpPr>
          <p:cNvPr id="90279" name="Rectangle 167"/>
          <p:cNvSpPr>
            <a:spLocks noChangeArrowheads="1"/>
          </p:cNvSpPr>
          <p:nvPr/>
        </p:nvSpPr>
        <p:spPr bwMode="auto">
          <a:xfrm>
            <a:off x="3429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Tc</a:t>
            </a:r>
            <a:endParaRPr lang="en-US" sz="1000" b="1"/>
          </a:p>
          <a:p>
            <a:pPr algn="ctr"/>
            <a:endParaRPr lang="en-US" sz="1000" b="1"/>
          </a:p>
          <a:p>
            <a:pPr algn="ctr"/>
            <a:r>
              <a:rPr lang="en-US" sz="1000" b="1"/>
              <a:t>43</a:t>
            </a:r>
            <a:endParaRPr lang="en-US" sz="1000" b="1" baseline="30000"/>
          </a:p>
        </p:txBody>
      </p:sp>
      <p:sp>
        <p:nvSpPr>
          <p:cNvPr id="90280" name="Rectangle 168"/>
          <p:cNvSpPr>
            <a:spLocks noChangeArrowheads="1"/>
          </p:cNvSpPr>
          <p:nvPr/>
        </p:nvSpPr>
        <p:spPr bwMode="auto">
          <a:xfrm>
            <a:off x="3810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Ru</a:t>
            </a:r>
            <a:endParaRPr lang="en-US" sz="1000" b="1"/>
          </a:p>
          <a:p>
            <a:pPr algn="ctr"/>
            <a:endParaRPr lang="en-US" sz="1000" b="1"/>
          </a:p>
          <a:p>
            <a:pPr algn="ctr"/>
            <a:r>
              <a:rPr lang="en-US" sz="1000" b="1"/>
              <a:t>44</a:t>
            </a:r>
            <a:endParaRPr lang="en-US" sz="1000" b="1" baseline="30000"/>
          </a:p>
        </p:txBody>
      </p:sp>
      <p:sp>
        <p:nvSpPr>
          <p:cNvPr id="90281" name="Rectangle 169"/>
          <p:cNvSpPr>
            <a:spLocks noChangeArrowheads="1"/>
          </p:cNvSpPr>
          <p:nvPr/>
        </p:nvSpPr>
        <p:spPr bwMode="auto">
          <a:xfrm>
            <a:off x="4191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Rh</a:t>
            </a:r>
            <a:endParaRPr lang="en-US" sz="1000" b="1"/>
          </a:p>
          <a:p>
            <a:pPr algn="ctr"/>
            <a:endParaRPr lang="en-US" sz="1000" b="1"/>
          </a:p>
          <a:p>
            <a:pPr algn="ctr"/>
            <a:r>
              <a:rPr lang="en-US" sz="1000" b="1"/>
              <a:t>45</a:t>
            </a:r>
            <a:endParaRPr lang="en-US" sz="1000" b="1" baseline="30000"/>
          </a:p>
        </p:txBody>
      </p:sp>
      <p:sp>
        <p:nvSpPr>
          <p:cNvPr id="90282" name="Rectangle 170"/>
          <p:cNvSpPr>
            <a:spLocks noChangeArrowheads="1"/>
          </p:cNvSpPr>
          <p:nvPr/>
        </p:nvSpPr>
        <p:spPr bwMode="auto">
          <a:xfrm>
            <a:off x="4572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Pd</a:t>
            </a:r>
            <a:endParaRPr lang="en-US" sz="1000" b="1"/>
          </a:p>
          <a:p>
            <a:pPr algn="ctr"/>
            <a:endParaRPr lang="en-US" sz="1000" b="1"/>
          </a:p>
          <a:p>
            <a:pPr algn="ctr"/>
            <a:r>
              <a:rPr lang="en-US" sz="1000" b="1"/>
              <a:t>46</a:t>
            </a:r>
            <a:endParaRPr lang="en-US" sz="1000" b="1" baseline="30000"/>
          </a:p>
        </p:txBody>
      </p:sp>
      <p:sp>
        <p:nvSpPr>
          <p:cNvPr id="90283" name="Rectangle 171"/>
          <p:cNvSpPr>
            <a:spLocks noChangeArrowheads="1"/>
          </p:cNvSpPr>
          <p:nvPr/>
        </p:nvSpPr>
        <p:spPr bwMode="auto">
          <a:xfrm>
            <a:off x="4953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Ag</a:t>
            </a:r>
            <a:endParaRPr lang="en-US" sz="1000" b="1"/>
          </a:p>
          <a:p>
            <a:pPr algn="ctr"/>
            <a:endParaRPr lang="en-US" sz="1000" b="1"/>
          </a:p>
          <a:p>
            <a:pPr algn="ctr"/>
            <a:r>
              <a:rPr lang="en-US" sz="1000" b="1"/>
              <a:t>47</a:t>
            </a:r>
            <a:endParaRPr lang="en-US" sz="1000" b="1" baseline="30000"/>
          </a:p>
        </p:txBody>
      </p:sp>
      <p:sp>
        <p:nvSpPr>
          <p:cNvPr id="90284" name="Rectangle 172"/>
          <p:cNvSpPr>
            <a:spLocks noChangeArrowheads="1"/>
          </p:cNvSpPr>
          <p:nvPr/>
        </p:nvSpPr>
        <p:spPr bwMode="auto">
          <a:xfrm>
            <a:off x="5334000" y="35814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Cd</a:t>
            </a:r>
            <a:endParaRPr lang="en-US" sz="1000" b="1"/>
          </a:p>
          <a:p>
            <a:pPr algn="ctr"/>
            <a:endParaRPr lang="en-US" sz="1000" b="1"/>
          </a:p>
          <a:p>
            <a:pPr algn="ctr"/>
            <a:r>
              <a:rPr lang="en-US" sz="1000" b="1"/>
              <a:t>48</a:t>
            </a:r>
            <a:endParaRPr lang="en-US" sz="1000" b="1" baseline="30000"/>
          </a:p>
        </p:txBody>
      </p:sp>
      <p:sp>
        <p:nvSpPr>
          <p:cNvPr id="90285" name="Rectangle 173"/>
          <p:cNvSpPr>
            <a:spLocks noChangeArrowheads="1"/>
          </p:cNvSpPr>
          <p:nvPr/>
        </p:nvSpPr>
        <p:spPr bwMode="auto">
          <a:xfrm>
            <a:off x="5943600" y="35814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In</a:t>
            </a:r>
            <a:endParaRPr lang="en-US" sz="1000" b="1"/>
          </a:p>
          <a:p>
            <a:pPr algn="ctr"/>
            <a:endParaRPr lang="en-US" sz="1000" b="1"/>
          </a:p>
          <a:p>
            <a:pPr algn="ctr"/>
            <a:r>
              <a:rPr lang="en-US" sz="1000" b="1"/>
              <a:t>49</a:t>
            </a:r>
            <a:endParaRPr lang="en-US" sz="1000" b="1" baseline="30000"/>
          </a:p>
        </p:txBody>
      </p:sp>
      <p:sp>
        <p:nvSpPr>
          <p:cNvPr id="90286" name="Rectangle 174"/>
          <p:cNvSpPr>
            <a:spLocks noChangeArrowheads="1"/>
          </p:cNvSpPr>
          <p:nvPr/>
        </p:nvSpPr>
        <p:spPr bwMode="auto">
          <a:xfrm>
            <a:off x="6324600" y="35814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Sn</a:t>
            </a:r>
            <a:endParaRPr lang="en-US" sz="1000" b="1"/>
          </a:p>
          <a:p>
            <a:pPr algn="ctr"/>
            <a:endParaRPr lang="en-US" sz="1000" b="1"/>
          </a:p>
          <a:p>
            <a:pPr algn="ctr"/>
            <a:r>
              <a:rPr lang="en-US" sz="1000" b="1"/>
              <a:t>50</a:t>
            </a:r>
            <a:endParaRPr lang="en-US" sz="1000" b="1" baseline="30000"/>
          </a:p>
        </p:txBody>
      </p:sp>
      <p:sp>
        <p:nvSpPr>
          <p:cNvPr id="90287" name="Rectangle 175"/>
          <p:cNvSpPr>
            <a:spLocks noChangeArrowheads="1"/>
          </p:cNvSpPr>
          <p:nvPr/>
        </p:nvSpPr>
        <p:spPr bwMode="auto">
          <a:xfrm>
            <a:off x="6705600" y="35814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Sb</a:t>
            </a:r>
            <a:endParaRPr lang="en-US" sz="1000" b="1"/>
          </a:p>
          <a:p>
            <a:pPr algn="ctr"/>
            <a:endParaRPr lang="en-US" sz="1000" b="1"/>
          </a:p>
          <a:p>
            <a:pPr algn="ctr"/>
            <a:r>
              <a:rPr lang="en-US" sz="1000" b="1"/>
              <a:t>51</a:t>
            </a:r>
            <a:endParaRPr lang="en-US" sz="1000" b="1" baseline="30000"/>
          </a:p>
        </p:txBody>
      </p:sp>
      <p:sp>
        <p:nvSpPr>
          <p:cNvPr id="90288" name="Rectangle 176"/>
          <p:cNvSpPr>
            <a:spLocks noChangeArrowheads="1"/>
          </p:cNvSpPr>
          <p:nvPr/>
        </p:nvSpPr>
        <p:spPr bwMode="auto">
          <a:xfrm>
            <a:off x="7513638" y="35052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Te</a:t>
            </a:r>
            <a:endParaRPr lang="en-US" sz="1000" b="1"/>
          </a:p>
          <a:p>
            <a:pPr algn="ctr"/>
            <a:endParaRPr lang="en-US" sz="1000" b="1"/>
          </a:p>
          <a:p>
            <a:pPr algn="ctr"/>
            <a:r>
              <a:rPr lang="en-US" sz="1000" b="1"/>
              <a:t>52</a:t>
            </a:r>
            <a:endParaRPr lang="en-US" sz="1000" b="1" baseline="30000"/>
          </a:p>
        </p:txBody>
      </p:sp>
      <p:sp>
        <p:nvSpPr>
          <p:cNvPr id="90289" name="Rectangle 177"/>
          <p:cNvSpPr>
            <a:spLocks noChangeArrowheads="1"/>
          </p:cNvSpPr>
          <p:nvPr/>
        </p:nvSpPr>
        <p:spPr bwMode="auto">
          <a:xfrm>
            <a:off x="7894638" y="35052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I</a:t>
            </a:r>
            <a:endParaRPr lang="en-US" sz="1000" b="1"/>
          </a:p>
          <a:p>
            <a:pPr algn="ctr"/>
            <a:endParaRPr lang="en-US" sz="1000" b="1"/>
          </a:p>
          <a:p>
            <a:pPr algn="ctr"/>
            <a:r>
              <a:rPr lang="en-US" sz="1000" b="1"/>
              <a:t>53</a:t>
            </a:r>
            <a:endParaRPr lang="en-US" sz="1000" b="1" baseline="30000"/>
          </a:p>
        </p:txBody>
      </p:sp>
      <p:sp>
        <p:nvSpPr>
          <p:cNvPr id="90290" name="Rectangle 178"/>
          <p:cNvSpPr>
            <a:spLocks noChangeArrowheads="1"/>
          </p:cNvSpPr>
          <p:nvPr/>
        </p:nvSpPr>
        <p:spPr bwMode="auto">
          <a:xfrm>
            <a:off x="8428038" y="35052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Xe</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54</a:t>
            </a:r>
            <a:endParaRPr lang="en-US" sz="1000" b="1" baseline="30000">
              <a:solidFill>
                <a:srgbClr val="FF0066"/>
              </a:solidFill>
            </a:endParaRPr>
          </a:p>
        </p:txBody>
      </p:sp>
      <p:sp>
        <p:nvSpPr>
          <p:cNvPr id="90291" name="Rectangle 179"/>
          <p:cNvSpPr>
            <a:spLocks noChangeArrowheads="1"/>
          </p:cNvSpPr>
          <p:nvPr/>
        </p:nvSpPr>
        <p:spPr bwMode="auto">
          <a:xfrm>
            <a:off x="701675" y="41148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solidFill>
                  <a:schemeClr val="bg1"/>
                </a:solidFill>
              </a:rPr>
              <a:t>Cs</a:t>
            </a:r>
            <a:endParaRPr lang="en-US" sz="1000" b="1">
              <a:solidFill>
                <a:schemeClr val="bg1"/>
              </a:solidFill>
            </a:endParaRPr>
          </a:p>
          <a:p>
            <a:pPr algn="ctr"/>
            <a:endParaRPr lang="en-US" sz="1000" b="1">
              <a:solidFill>
                <a:schemeClr val="bg1"/>
              </a:solidFill>
            </a:endParaRPr>
          </a:p>
          <a:p>
            <a:pPr algn="ctr"/>
            <a:r>
              <a:rPr lang="en-US" sz="1000" b="1">
                <a:solidFill>
                  <a:schemeClr val="bg1"/>
                </a:solidFill>
              </a:rPr>
              <a:t>55</a:t>
            </a:r>
            <a:endParaRPr lang="en-US" sz="1000" b="1" baseline="30000">
              <a:solidFill>
                <a:schemeClr val="bg1"/>
              </a:solidFill>
            </a:endParaRPr>
          </a:p>
        </p:txBody>
      </p:sp>
      <p:sp>
        <p:nvSpPr>
          <p:cNvPr id="90292" name="Rectangle 180"/>
          <p:cNvSpPr>
            <a:spLocks noChangeArrowheads="1"/>
          </p:cNvSpPr>
          <p:nvPr/>
        </p:nvSpPr>
        <p:spPr bwMode="auto">
          <a:xfrm>
            <a:off x="1295400" y="41148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Ba</a:t>
            </a:r>
            <a:endParaRPr lang="en-US" sz="1000" b="1"/>
          </a:p>
          <a:p>
            <a:pPr algn="ctr"/>
            <a:endParaRPr lang="en-US" sz="1000" b="1"/>
          </a:p>
          <a:p>
            <a:pPr algn="ctr"/>
            <a:r>
              <a:rPr lang="en-US" sz="1000" b="1"/>
              <a:t>56</a:t>
            </a:r>
            <a:endParaRPr lang="en-US" sz="1000" b="1" baseline="30000"/>
          </a:p>
        </p:txBody>
      </p:sp>
      <p:sp>
        <p:nvSpPr>
          <p:cNvPr id="90293" name="Rectangle 181"/>
          <p:cNvSpPr>
            <a:spLocks noChangeArrowheads="1"/>
          </p:cNvSpPr>
          <p:nvPr/>
        </p:nvSpPr>
        <p:spPr bwMode="auto">
          <a:xfrm>
            <a:off x="19050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90294" name="Rectangle 182"/>
          <p:cNvSpPr>
            <a:spLocks noChangeArrowheads="1"/>
          </p:cNvSpPr>
          <p:nvPr/>
        </p:nvSpPr>
        <p:spPr bwMode="auto">
          <a:xfrm>
            <a:off x="2286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Hf</a:t>
            </a:r>
            <a:endParaRPr lang="en-US" sz="1000" b="1"/>
          </a:p>
          <a:p>
            <a:pPr algn="ctr"/>
            <a:endParaRPr lang="en-US" sz="1000" b="1"/>
          </a:p>
          <a:p>
            <a:pPr algn="ctr"/>
            <a:r>
              <a:rPr lang="en-US" sz="1000" b="1"/>
              <a:t>72</a:t>
            </a:r>
            <a:endParaRPr lang="en-US" sz="1000" b="1" baseline="30000"/>
          </a:p>
        </p:txBody>
      </p:sp>
      <p:sp>
        <p:nvSpPr>
          <p:cNvPr id="90295" name="Rectangle 183"/>
          <p:cNvSpPr>
            <a:spLocks noChangeArrowheads="1"/>
          </p:cNvSpPr>
          <p:nvPr/>
        </p:nvSpPr>
        <p:spPr bwMode="auto">
          <a:xfrm>
            <a:off x="2667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Ta</a:t>
            </a:r>
            <a:endParaRPr lang="en-US" sz="1000" b="1"/>
          </a:p>
          <a:p>
            <a:pPr algn="ctr"/>
            <a:endParaRPr lang="en-US" sz="1000" b="1"/>
          </a:p>
          <a:p>
            <a:pPr algn="ctr"/>
            <a:r>
              <a:rPr lang="en-US" sz="1000" b="1"/>
              <a:t>73</a:t>
            </a:r>
            <a:endParaRPr lang="en-US" sz="1000" b="1" baseline="30000"/>
          </a:p>
        </p:txBody>
      </p:sp>
      <p:sp>
        <p:nvSpPr>
          <p:cNvPr id="90296" name="Rectangle 184"/>
          <p:cNvSpPr>
            <a:spLocks noChangeArrowheads="1"/>
          </p:cNvSpPr>
          <p:nvPr/>
        </p:nvSpPr>
        <p:spPr bwMode="auto">
          <a:xfrm>
            <a:off x="3048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W</a:t>
            </a:r>
            <a:endParaRPr lang="en-US" sz="1000" b="1"/>
          </a:p>
          <a:p>
            <a:pPr algn="ctr"/>
            <a:endParaRPr lang="en-US" sz="1000" b="1"/>
          </a:p>
          <a:p>
            <a:pPr algn="ctr"/>
            <a:r>
              <a:rPr lang="en-US" sz="1000" b="1"/>
              <a:t>74</a:t>
            </a:r>
            <a:endParaRPr lang="en-US" sz="1000" b="1" baseline="30000"/>
          </a:p>
        </p:txBody>
      </p:sp>
      <p:sp>
        <p:nvSpPr>
          <p:cNvPr id="90297" name="Rectangle 185"/>
          <p:cNvSpPr>
            <a:spLocks noChangeArrowheads="1"/>
          </p:cNvSpPr>
          <p:nvPr/>
        </p:nvSpPr>
        <p:spPr bwMode="auto">
          <a:xfrm>
            <a:off x="3429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Re</a:t>
            </a:r>
            <a:endParaRPr lang="en-US" sz="1000" b="1"/>
          </a:p>
          <a:p>
            <a:pPr algn="ctr"/>
            <a:endParaRPr lang="en-US" sz="1000" b="1"/>
          </a:p>
          <a:p>
            <a:pPr algn="ctr"/>
            <a:r>
              <a:rPr lang="en-US" sz="1000" b="1"/>
              <a:t>75</a:t>
            </a:r>
            <a:endParaRPr lang="en-US" sz="1000" b="1" baseline="30000"/>
          </a:p>
        </p:txBody>
      </p:sp>
      <p:sp>
        <p:nvSpPr>
          <p:cNvPr id="90298" name="Rectangle 186"/>
          <p:cNvSpPr>
            <a:spLocks noChangeArrowheads="1"/>
          </p:cNvSpPr>
          <p:nvPr/>
        </p:nvSpPr>
        <p:spPr bwMode="auto">
          <a:xfrm>
            <a:off x="3810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Os</a:t>
            </a:r>
            <a:endParaRPr lang="en-US" sz="1000" b="1"/>
          </a:p>
          <a:p>
            <a:pPr algn="ctr"/>
            <a:endParaRPr lang="en-US" sz="1000" b="1"/>
          </a:p>
          <a:p>
            <a:pPr algn="ctr"/>
            <a:r>
              <a:rPr lang="en-US" sz="1000" b="1"/>
              <a:t>76</a:t>
            </a:r>
            <a:endParaRPr lang="en-US" sz="1000" b="1" baseline="30000"/>
          </a:p>
        </p:txBody>
      </p:sp>
      <p:sp>
        <p:nvSpPr>
          <p:cNvPr id="90299" name="Rectangle 187"/>
          <p:cNvSpPr>
            <a:spLocks noChangeArrowheads="1"/>
          </p:cNvSpPr>
          <p:nvPr/>
        </p:nvSpPr>
        <p:spPr bwMode="auto">
          <a:xfrm>
            <a:off x="4191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Ir</a:t>
            </a:r>
            <a:endParaRPr lang="en-US" sz="1000" b="1"/>
          </a:p>
          <a:p>
            <a:pPr algn="ctr"/>
            <a:endParaRPr lang="en-US" sz="1000" b="1"/>
          </a:p>
          <a:p>
            <a:pPr algn="ctr"/>
            <a:r>
              <a:rPr lang="en-US" sz="1000" b="1"/>
              <a:t>77</a:t>
            </a:r>
            <a:endParaRPr lang="en-US" sz="1000" b="1" baseline="30000"/>
          </a:p>
        </p:txBody>
      </p:sp>
      <p:sp>
        <p:nvSpPr>
          <p:cNvPr id="90300" name="Rectangle 188"/>
          <p:cNvSpPr>
            <a:spLocks noChangeArrowheads="1"/>
          </p:cNvSpPr>
          <p:nvPr/>
        </p:nvSpPr>
        <p:spPr bwMode="auto">
          <a:xfrm>
            <a:off x="4572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Pt</a:t>
            </a:r>
            <a:endParaRPr lang="en-US" sz="1000" b="1"/>
          </a:p>
          <a:p>
            <a:pPr algn="ctr"/>
            <a:endParaRPr lang="en-US" sz="1000" b="1"/>
          </a:p>
          <a:p>
            <a:pPr algn="ctr"/>
            <a:r>
              <a:rPr lang="en-US" sz="1000" b="1"/>
              <a:t>78</a:t>
            </a:r>
            <a:endParaRPr lang="en-US" sz="1000" b="1" baseline="30000"/>
          </a:p>
        </p:txBody>
      </p:sp>
      <p:sp>
        <p:nvSpPr>
          <p:cNvPr id="90301" name="Rectangle 189"/>
          <p:cNvSpPr>
            <a:spLocks noChangeArrowheads="1"/>
          </p:cNvSpPr>
          <p:nvPr/>
        </p:nvSpPr>
        <p:spPr bwMode="auto">
          <a:xfrm>
            <a:off x="4953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Au</a:t>
            </a:r>
            <a:endParaRPr lang="en-US" sz="1000" b="1"/>
          </a:p>
          <a:p>
            <a:pPr algn="ctr"/>
            <a:endParaRPr lang="en-US" sz="1000" b="1"/>
          </a:p>
          <a:p>
            <a:pPr algn="ctr"/>
            <a:r>
              <a:rPr lang="en-US" sz="1000" b="1"/>
              <a:t>79</a:t>
            </a:r>
            <a:endParaRPr lang="en-US" sz="1000" b="1" baseline="30000"/>
          </a:p>
        </p:txBody>
      </p:sp>
      <p:sp>
        <p:nvSpPr>
          <p:cNvPr id="90302" name="Rectangle 190"/>
          <p:cNvSpPr>
            <a:spLocks noChangeArrowheads="1"/>
          </p:cNvSpPr>
          <p:nvPr/>
        </p:nvSpPr>
        <p:spPr bwMode="auto">
          <a:xfrm>
            <a:off x="5334000" y="41148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solidFill>
                  <a:schemeClr val="bg1"/>
                </a:solidFill>
              </a:rPr>
              <a:t>Hg</a:t>
            </a:r>
            <a:endParaRPr lang="en-US" sz="1000" b="1">
              <a:solidFill>
                <a:schemeClr val="bg1"/>
              </a:solidFill>
            </a:endParaRPr>
          </a:p>
          <a:p>
            <a:pPr algn="ctr"/>
            <a:endParaRPr lang="en-US" sz="1000" b="1">
              <a:solidFill>
                <a:schemeClr val="bg1"/>
              </a:solidFill>
            </a:endParaRPr>
          </a:p>
          <a:p>
            <a:pPr algn="ctr"/>
            <a:r>
              <a:rPr lang="en-US" sz="1000" b="1">
                <a:solidFill>
                  <a:schemeClr val="bg1"/>
                </a:solidFill>
              </a:rPr>
              <a:t>80</a:t>
            </a:r>
            <a:endParaRPr lang="en-US" sz="1000" b="1" baseline="30000">
              <a:solidFill>
                <a:schemeClr val="bg1"/>
              </a:solidFill>
            </a:endParaRPr>
          </a:p>
        </p:txBody>
      </p:sp>
      <p:sp>
        <p:nvSpPr>
          <p:cNvPr id="90303" name="Rectangle 191"/>
          <p:cNvSpPr>
            <a:spLocks noChangeArrowheads="1"/>
          </p:cNvSpPr>
          <p:nvPr/>
        </p:nvSpPr>
        <p:spPr bwMode="auto">
          <a:xfrm>
            <a:off x="5943600" y="41148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Tl</a:t>
            </a:r>
            <a:endParaRPr lang="en-US" sz="1000" b="1"/>
          </a:p>
          <a:p>
            <a:pPr algn="ctr"/>
            <a:endParaRPr lang="en-US" sz="1000" b="1"/>
          </a:p>
          <a:p>
            <a:pPr algn="ctr"/>
            <a:r>
              <a:rPr lang="en-US" sz="1000" b="1"/>
              <a:t>81</a:t>
            </a:r>
            <a:endParaRPr lang="en-US" sz="1000" b="1" baseline="30000"/>
          </a:p>
        </p:txBody>
      </p:sp>
      <p:sp>
        <p:nvSpPr>
          <p:cNvPr id="90304" name="Rectangle 192"/>
          <p:cNvSpPr>
            <a:spLocks noChangeArrowheads="1"/>
          </p:cNvSpPr>
          <p:nvPr/>
        </p:nvSpPr>
        <p:spPr bwMode="auto">
          <a:xfrm>
            <a:off x="6324600" y="41148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Pb</a:t>
            </a:r>
            <a:endParaRPr lang="en-US" sz="1000" b="1"/>
          </a:p>
          <a:p>
            <a:pPr algn="ctr"/>
            <a:endParaRPr lang="en-US" sz="1000" b="1"/>
          </a:p>
          <a:p>
            <a:pPr algn="ctr"/>
            <a:r>
              <a:rPr lang="en-US" sz="1000" b="1"/>
              <a:t>82</a:t>
            </a:r>
            <a:endParaRPr lang="en-US" sz="1000" b="1" baseline="30000"/>
          </a:p>
        </p:txBody>
      </p:sp>
      <p:sp>
        <p:nvSpPr>
          <p:cNvPr id="90305" name="Rectangle 193"/>
          <p:cNvSpPr>
            <a:spLocks noChangeArrowheads="1"/>
          </p:cNvSpPr>
          <p:nvPr/>
        </p:nvSpPr>
        <p:spPr bwMode="auto">
          <a:xfrm>
            <a:off x="6705600" y="41148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Bi</a:t>
            </a:r>
            <a:endParaRPr lang="en-US" sz="1000" b="1"/>
          </a:p>
          <a:p>
            <a:pPr algn="ctr"/>
            <a:endParaRPr lang="en-US" sz="1000" b="1"/>
          </a:p>
          <a:p>
            <a:pPr algn="ctr"/>
            <a:r>
              <a:rPr lang="en-US" sz="1000" b="1"/>
              <a:t>83</a:t>
            </a:r>
            <a:endParaRPr lang="en-US" sz="1000" b="1" baseline="30000"/>
          </a:p>
        </p:txBody>
      </p:sp>
      <p:sp>
        <p:nvSpPr>
          <p:cNvPr id="90306" name="Rectangle 194"/>
          <p:cNvSpPr>
            <a:spLocks noChangeArrowheads="1"/>
          </p:cNvSpPr>
          <p:nvPr/>
        </p:nvSpPr>
        <p:spPr bwMode="auto">
          <a:xfrm>
            <a:off x="7086600" y="4114800"/>
            <a:ext cx="381000" cy="533400"/>
          </a:xfrm>
          <a:prstGeom prst="rect">
            <a:avLst/>
          </a:prstGeom>
          <a:solidFill>
            <a:srgbClr val="FF33CC"/>
          </a:solidFill>
          <a:ln w="9525">
            <a:solidFill>
              <a:schemeClr val="tx1"/>
            </a:solidFill>
            <a:miter lim="800000"/>
            <a:headEnd/>
            <a:tailEnd/>
          </a:ln>
          <a:effectLst/>
        </p:spPr>
        <p:txBody>
          <a:bodyPr wrap="none" anchor="ctr"/>
          <a:lstStyle/>
          <a:p>
            <a:pPr algn="ctr"/>
            <a:r>
              <a:rPr lang="en-US" sz="1400" b="1"/>
              <a:t>Po</a:t>
            </a:r>
            <a:endParaRPr lang="en-US" sz="1000" b="1"/>
          </a:p>
          <a:p>
            <a:pPr algn="ctr"/>
            <a:endParaRPr lang="en-US" sz="1000" b="1"/>
          </a:p>
          <a:p>
            <a:pPr algn="ctr"/>
            <a:r>
              <a:rPr lang="en-US" sz="1000" b="1"/>
              <a:t>84</a:t>
            </a:r>
            <a:endParaRPr lang="en-US" sz="1000" b="1" baseline="30000"/>
          </a:p>
        </p:txBody>
      </p:sp>
      <p:sp>
        <p:nvSpPr>
          <p:cNvPr id="90307" name="Rectangle 195"/>
          <p:cNvSpPr>
            <a:spLocks noChangeArrowheads="1"/>
          </p:cNvSpPr>
          <p:nvPr/>
        </p:nvSpPr>
        <p:spPr bwMode="auto">
          <a:xfrm>
            <a:off x="7894638" y="4038600"/>
            <a:ext cx="381000" cy="533400"/>
          </a:xfrm>
          <a:prstGeom prst="rect">
            <a:avLst/>
          </a:prstGeom>
          <a:solidFill>
            <a:srgbClr val="FF3300"/>
          </a:solidFill>
          <a:ln w="9525">
            <a:solidFill>
              <a:schemeClr val="tx1"/>
            </a:solidFill>
            <a:miter lim="800000"/>
            <a:headEnd/>
            <a:tailEnd/>
          </a:ln>
          <a:effectLst/>
        </p:spPr>
        <p:txBody>
          <a:bodyPr wrap="none" anchor="ctr"/>
          <a:lstStyle/>
          <a:p>
            <a:pPr algn="ctr"/>
            <a:r>
              <a:rPr lang="en-US" sz="1400" b="1"/>
              <a:t>At</a:t>
            </a:r>
            <a:endParaRPr lang="en-US" sz="1000" b="1"/>
          </a:p>
          <a:p>
            <a:pPr algn="ctr"/>
            <a:endParaRPr lang="en-US" sz="1000" b="1"/>
          </a:p>
          <a:p>
            <a:pPr algn="ctr"/>
            <a:r>
              <a:rPr lang="en-US" sz="1000" b="1"/>
              <a:t>85</a:t>
            </a:r>
            <a:endParaRPr lang="en-US" sz="1000" b="1" baseline="30000"/>
          </a:p>
        </p:txBody>
      </p:sp>
      <p:sp>
        <p:nvSpPr>
          <p:cNvPr id="90308" name="Rectangle 196"/>
          <p:cNvSpPr>
            <a:spLocks noChangeArrowheads="1"/>
          </p:cNvSpPr>
          <p:nvPr/>
        </p:nvSpPr>
        <p:spPr bwMode="auto">
          <a:xfrm>
            <a:off x="8428038" y="4038600"/>
            <a:ext cx="381000" cy="533400"/>
          </a:xfrm>
          <a:prstGeom prst="rect">
            <a:avLst/>
          </a:prstGeom>
          <a:solidFill>
            <a:srgbClr val="FFFF00"/>
          </a:solidFill>
          <a:ln w="9525">
            <a:solidFill>
              <a:schemeClr val="tx1"/>
            </a:solidFill>
            <a:miter lim="800000"/>
            <a:headEnd/>
            <a:tailEnd/>
          </a:ln>
          <a:effectLst/>
        </p:spPr>
        <p:txBody>
          <a:bodyPr wrap="none" anchor="ctr"/>
          <a:lstStyle/>
          <a:p>
            <a:pPr algn="ctr"/>
            <a:r>
              <a:rPr lang="en-US" sz="1400" b="1">
                <a:solidFill>
                  <a:srgbClr val="FF0066"/>
                </a:solidFill>
              </a:rPr>
              <a:t>Rn</a:t>
            </a:r>
            <a:endParaRPr lang="en-US" sz="1000" b="1">
              <a:solidFill>
                <a:srgbClr val="FF0066"/>
              </a:solidFill>
            </a:endParaRPr>
          </a:p>
          <a:p>
            <a:pPr algn="ctr"/>
            <a:endParaRPr lang="en-US" sz="1000" b="1">
              <a:solidFill>
                <a:srgbClr val="FF0066"/>
              </a:solidFill>
            </a:endParaRPr>
          </a:p>
          <a:p>
            <a:pPr algn="ctr"/>
            <a:r>
              <a:rPr lang="en-US" sz="1000" b="1">
                <a:solidFill>
                  <a:srgbClr val="FF0066"/>
                </a:solidFill>
              </a:rPr>
              <a:t>86</a:t>
            </a:r>
            <a:endParaRPr lang="en-US" sz="1000" b="1" baseline="30000">
              <a:solidFill>
                <a:srgbClr val="FF0066"/>
              </a:solidFill>
            </a:endParaRPr>
          </a:p>
        </p:txBody>
      </p:sp>
      <p:sp>
        <p:nvSpPr>
          <p:cNvPr id="90309" name="Rectangle 197"/>
          <p:cNvSpPr>
            <a:spLocks noChangeArrowheads="1"/>
          </p:cNvSpPr>
          <p:nvPr/>
        </p:nvSpPr>
        <p:spPr bwMode="auto">
          <a:xfrm>
            <a:off x="701675" y="4648200"/>
            <a:ext cx="381000" cy="533400"/>
          </a:xfrm>
          <a:prstGeom prst="rect">
            <a:avLst/>
          </a:prstGeom>
          <a:solidFill>
            <a:srgbClr val="98D818"/>
          </a:solidFill>
          <a:ln w="9525">
            <a:solidFill>
              <a:schemeClr val="tx1"/>
            </a:solidFill>
            <a:miter lim="800000"/>
            <a:headEnd/>
            <a:tailEnd/>
          </a:ln>
          <a:effectLst/>
        </p:spPr>
        <p:txBody>
          <a:bodyPr wrap="none" anchor="ctr"/>
          <a:lstStyle/>
          <a:p>
            <a:pPr algn="ctr"/>
            <a:r>
              <a:rPr lang="en-US" sz="1400" b="1"/>
              <a:t>Fr</a:t>
            </a:r>
            <a:endParaRPr lang="en-US" sz="1000" b="1"/>
          </a:p>
          <a:p>
            <a:pPr algn="ctr"/>
            <a:endParaRPr lang="en-US" sz="1000" b="1"/>
          </a:p>
          <a:p>
            <a:pPr algn="ctr"/>
            <a:r>
              <a:rPr lang="en-US" sz="1000" b="1"/>
              <a:t>87</a:t>
            </a:r>
            <a:endParaRPr lang="en-US" sz="1000" b="1" baseline="30000"/>
          </a:p>
        </p:txBody>
      </p:sp>
      <p:sp>
        <p:nvSpPr>
          <p:cNvPr id="90310" name="Rectangle 198"/>
          <p:cNvSpPr>
            <a:spLocks noChangeArrowheads="1"/>
          </p:cNvSpPr>
          <p:nvPr/>
        </p:nvSpPr>
        <p:spPr bwMode="auto">
          <a:xfrm>
            <a:off x="1295400" y="46482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Ra</a:t>
            </a:r>
            <a:endParaRPr lang="en-US" sz="1000" b="1"/>
          </a:p>
          <a:p>
            <a:pPr algn="ctr"/>
            <a:endParaRPr lang="en-US" sz="1000" b="1"/>
          </a:p>
          <a:p>
            <a:pPr algn="ctr"/>
            <a:r>
              <a:rPr lang="en-US" sz="1000" b="1"/>
              <a:t>88</a:t>
            </a:r>
            <a:endParaRPr lang="en-US" sz="1000" b="1" baseline="30000"/>
          </a:p>
        </p:txBody>
      </p:sp>
      <p:sp>
        <p:nvSpPr>
          <p:cNvPr id="90312" name="Rectangle 200"/>
          <p:cNvSpPr>
            <a:spLocks noChangeArrowheads="1"/>
          </p:cNvSpPr>
          <p:nvPr/>
        </p:nvSpPr>
        <p:spPr bwMode="auto">
          <a:xfrm>
            <a:off x="2286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Rf</a:t>
            </a:r>
            <a:endParaRPr lang="en-US" sz="1000" b="1"/>
          </a:p>
          <a:p>
            <a:pPr algn="ctr"/>
            <a:endParaRPr lang="en-US" sz="1000" b="1"/>
          </a:p>
          <a:p>
            <a:pPr algn="ctr"/>
            <a:r>
              <a:rPr lang="en-US" sz="1000" b="1"/>
              <a:t>104</a:t>
            </a:r>
            <a:endParaRPr lang="en-US" sz="1000" b="1" baseline="30000"/>
          </a:p>
        </p:txBody>
      </p:sp>
      <p:sp>
        <p:nvSpPr>
          <p:cNvPr id="90313" name="Rectangle 201"/>
          <p:cNvSpPr>
            <a:spLocks noChangeArrowheads="1"/>
          </p:cNvSpPr>
          <p:nvPr/>
        </p:nvSpPr>
        <p:spPr bwMode="auto">
          <a:xfrm>
            <a:off x="2667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Db</a:t>
            </a:r>
            <a:endParaRPr lang="en-US" sz="1000" b="1"/>
          </a:p>
          <a:p>
            <a:pPr algn="ctr"/>
            <a:endParaRPr lang="en-US" sz="1000" b="1"/>
          </a:p>
          <a:p>
            <a:pPr algn="ctr"/>
            <a:r>
              <a:rPr lang="en-US" sz="1000" b="1"/>
              <a:t>105</a:t>
            </a:r>
            <a:endParaRPr lang="en-US" sz="1000" b="1" baseline="30000"/>
          </a:p>
        </p:txBody>
      </p:sp>
      <p:sp>
        <p:nvSpPr>
          <p:cNvPr id="90314" name="Rectangle 202"/>
          <p:cNvSpPr>
            <a:spLocks noChangeArrowheads="1"/>
          </p:cNvSpPr>
          <p:nvPr/>
        </p:nvSpPr>
        <p:spPr bwMode="auto">
          <a:xfrm>
            <a:off x="3048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Sg</a:t>
            </a:r>
            <a:endParaRPr lang="en-US" sz="1000" b="1"/>
          </a:p>
          <a:p>
            <a:pPr algn="ctr"/>
            <a:endParaRPr lang="en-US" sz="1000" b="1"/>
          </a:p>
          <a:p>
            <a:pPr algn="ctr"/>
            <a:r>
              <a:rPr lang="en-US" sz="1000" b="1"/>
              <a:t>106</a:t>
            </a:r>
            <a:endParaRPr lang="en-US" sz="1000" b="1" baseline="30000"/>
          </a:p>
        </p:txBody>
      </p:sp>
      <p:sp>
        <p:nvSpPr>
          <p:cNvPr id="90315" name="Rectangle 203"/>
          <p:cNvSpPr>
            <a:spLocks noChangeArrowheads="1"/>
          </p:cNvSpPr>
          <p:nvPr/>
        </p:nvSpPr>
        <p:spPr bwMode="auto">
          <a:xfrm>
            <a:off x="3429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Bh</a:t>
            </a:r>
            <a:endParaRPr lang="en-US" sz="1000" b="1"/>
          </a:p>
          <a:p>
            <a:pPr algn="ctr"/>
            <a:endParaRPr lang="en-US" sz="1000" b="1"/>
          </a:p>
          <a:p>
            <a:pPr algn="ctr"/>
            <a:r>
              <a:rPr lang="en-US" sz="1000" b="1"/>
              <a:t>107</a:t>
            </a:r>
            <a:endParaRPr lang="en-US" sz="1000" b="1" baseline="30000"/>
          </a:p>
        </p:txBody>
      </p:sp>
      <p:sp>
        <p:nvSpPr>
          <p:cNvPr id="90316" name="Rectangle 204"/>
          <p:cNvSpPr>
            <a:spLocks noChangeArrowheads="1"/>
          </p:cNvSpPr>
          <p:nvPr/>
        </p:nvSpPr>
        <p:spPr bwMode="auto">
          <a:xfrm>
            <a:off x="3810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Hs</a:t>
            </a:r>
            <a:endParaRPr lang="en-US" sz="1000" b="1"/>
          </a:p>
          <a:p>
            <a:pPr algn="ctr"/>
            <a:endParaRPr lang="en-US" sz="1000" b="1"/>
          </a:p>
          <a:p>
            <a:pPr algn="ctr"/>
            <a:r>
              <a:rPr lang="en-US" sz="1000" b="1"/>
              <a:t>108</a:t>
            </a:r>
            <a:endParaRPr lang="en-US" sz="1000" b="1" baseline="30000"/>
          </a:p>
        </p:txBody>
      </p:sp>
      <p:sp>
        <p:nvSpPr>
          <p:cNvPr id="90317" name="Rectangle 205"/>
          <p:cNvSpPr>
            <a:spLocks noChangeArrowheads="1"/>
          </p:cNvSpPr>
          <p:nvPr/>
        </p:nvSpPr>
        <p:spPr bwMode="auto">
          <a:xfrm>
            <a:off x="4191000" y="4648200"/>
            <a:ext cx="381000" cy="533400"/>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Mt</a:t>
            </a:r>
            <a:endParaRPr lang="en-US" sz="1000" b="1"/>
          </a:p>
          <a:p>
            <a:pPr algn="ctr"/>
            <a:endParaRPr lang="en-US" sz="1000" b="1"/>
          </a:p>
          <a:p>
            <a:pPr algn="ctr"/>
            <a:r>
              <a:rPr lang="en-US" sz="1000" b="1"/>
              <a:t>109</a:t>
            </a:r>
            <a:endParaRPr lang="en-US" sz="1000" b="1" baseline="30000"/>
          </a:p>
        </p:txBody>
      </p:sp>
      <p:sp>
        <p:nvSpPr>
          <p:cNvPr id="90318" name="Rectangle 206"/>
          <p:cNvSpPr>
            <a:spLocks noChangeArrowheads="1"/>
          </p:cNvSpPr>
          <p:nvPr/>
        </p:nvSpPr>
        <p:spPr bwMode="auto">
          <a:xfrm>
            <a:off x="1295400" y="2514600"/>
            <a:ext cx="381000" cy="533400"/>
          </a:xfrm>
          <a:prstGeom prst="rect">
            <a:avLst/>
          </a:prstGeom>
          <a:solidFill>
            <a:srgbClr val="9C009C"/>
          </a:solidFill>
          <a:ln w="9525">
            <a:solidFill>
              <a:schemeClr val="tx1"/>
            </a:solidFill>
            <a:miter lim="800000"/>
            <a:headEnd/>
            <a:tailEnd/>
          </a:ln>
          <a:effectLst/>
        </p:spPr>
        <p:txBody>
          <a:bodyPr wrap="none" anchor="ctr"/>
          <a:lstStyle/>
          <a:p>
            <a:pPr algn="ctr"/>
            <a:r>
              <a:rPr lang="en-US" sz="1400" b="1"/>
              <a:t>Mg</a:t>
            </a:r>
            <a:endParaRPr lang="en-US" sz="1000" b="1"/>
          </a:p>
          <a:p>
            <a:pPr algn="ctr"/>
            <a:endParaRPr lang="en-US" sz="1000" b="1"/>
          </a:p>
          <a:p>
            <a:pPr algn="ctr"/>
            <a:r>
              <a:rPr lang="en-US" sz="1000" b="1"/>
              <a:t>12</a:t>
            </a:r>
            <a:endParaRPr lang="en-US" sz="1000" b="1" baseline="30000"/>
          </a:p>
        </p:txBody>
      </p:sp>
      <p:sp>
        <p:nvSpPr>
          <p:cNvPr id="90319" name="Rectangle 207"/>
          <p:cNvSpPr>
            <a:spLocks noChangeArrowheads="1"/>
          </p:cNvSpPr>
          <p:nvPr/>
        </p:nvSpPr>
        <p:spPr bwMode="auto">
          <a:xfrm>
            <a:off x="2819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Ce</a:t>
            </a:r>
            <a:endParaRPr lang="en-US" sz="1000" b="1"/>
          </a:p>
          <a:p>
            <a:pPr algn="ctr"/>
            <a:endParaRPr lang="en-US" sz="1000" b="1"/>
          </a:p>
          <a:p>
            <a:pPr algn="ctr"/>
            <a:r>
              <a:rPr lang="en-US" sz="1000" b="1"/>
              <a:t>58</a:t>
            </a:r>
            <a:endParaRPr lang="en-US" sz="1000" b="1" baseline="30000"/>
          </a:p>
        </p:txBody>
      </p:sp>
      <p:sp>
        <p:nvSpPr>
          <p:cNvPr id="90320" name="Rectangle 208"/>
          <p:cNvSpPr>
            <a:spLocks noChangeArrowheads="1"/>
          </p:cNvSpPr>
          <p:nvPr/>
        </p:nvSpPr>
        <p:spPr bwMode="auto">
          <a:xfrm>
            <a:off x="3200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Pr</a:t>
            </a:r>
            <a:endParaRPr lang="en-US" sz="1000" b="1"/>
          </a:p>
          <a:p>
            <a:pPr algn="ctr"/>
            <a:endParaRPr lang="en-US" sz="1000" b="1"/>
          </a:p>
          <a:p>
            <a:pPr algn="ctr"/>
            <a:r>
              <a:rPr lang="en-US" sz="1000" b="1"/>
              <a:t>59</a:t>
            </a:r>
            <a:endParaRPr lang="en-US" sz="1000" b="1" baseline="30000"/>
          </a:p>
        </p:txBody>
      </p:sp>
      <p:sp>
        <p:nvSpPr>
          <p:cNvPr id="90321" name="Rectangle 209"/>
          <p:cNvSpPr>
            <a:spLocks noChangeArrowheads="1"/>
          </p:cNvSpPr>
          <p:nvPr/>
        </p:nvSpPr>
        <p:spPr bwMode="auto">
          <a:xfrm>
            <a:off x="3581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Nd</a:t>
            </a:r>
            <a:endParaRPr lang="en-US" sz="1000" b="1"/>
          </a:p>
          <a:p>
            <a:pPr algn="ctr"/>
            <a:endParaRPr lang="en-US" sz="1000" b="1"/>
          </a:p>
          <a:p>
            <a:pPr algn="ctr"/>
            <a:r>
              <a:rPr lang="en-US" sz="1000" b="1"/>
              <a:t>60</a:t>
            </a:r>
            <a:endParaRPr lang="en-US" sz="1000" b="1" baseline="30000"/>
          </a:p>
        </p:txBody>
      </p:sp>
      <p:sp>
        <p:nvSpPr>
          <p:cNvPr id="90322" name="Rectangle 210"/>
          <p:cNvSpPr>
            <a:spLocks noChangeArrowheads="1"/>
          </p:cNvSpPr>
          <p:nvPr/>
        </p:nvSpPr>
        <p:spPr bwMode="auto">
          <a:xfrm>
            <a:off x="3962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Pm</a:t>
            </a:r>
            <a:endParaRPr lang="en-US" sz="1000" b="1"/>
          </a:p>
          <a:p>
            <a:pPr algn="ctr"/>
            <a:endParaRPr lang="en-US" sz="1000" b="1"/>
          </a:p>
          <a:p>
            <a:pPr algn="ctr"/>
            <a:r>
              <a:rPr lang="en-US" sz="1000" b="1"/>
              <a:t>61</a:t>
            </a:r>
            <a:endParaRPr lang="en-US" sz="1000" b="1" baseline="30000"/>
          </a:p>
        </p:txBody>
      </p:sp>
      <p:sp>
        <p:nvSpPr>
          <p:cNvPr id="90323" name="Rectangle 211"/>
          <p:cNvSpPr>
            <a:spLocks noChangeArrowheads="1"/>
          </p:cNvSpPr>
          <p:nvPr/>
        </p:nvSpPr>
        <p:spPr bwMode="auto">
          <a:xfrm>
            <a:off x="4343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Sm</a:t>
            </a:r>
            <a:endParaRPr lang="en-US" sz="1000" b="1"/>
          </a:p>
          <a:p>
            <a:pPr algn="ctr"/>
            <a:endParaRPr lang="en-US" sz="1000" b="1"/>
          </a:p>
          <a:p>
            <a:pPr algn="ctr"/>
            <a:r>
              <a:rPr lang="en-US" sz="1000" b="1"/>
              <a:t>62</a:t>
            </a:r>
            <a:endParaRPr lang="en-US" sz="1000" b="1" baseline="30000"/>
          </a:p>
        </p:txBody>
      </p:sp>
      <p:sp>
        <p:nvSpPr>
          <p:cNvPr id="90324" name="Rectangle 212"/>
          <p:cNvSpPr>
            <a:spLocks noChangeArrowheads="1"/>
          </p:cNvSpPr>
          <p:nvPr/>
        </p:nvSpPr>
        <p:spPr bwMode="auto">
          <a:xfrm>
            <a:off x="4724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Eu</a:t>
            </a:r>
            <a:endParaRPr lang="en-US" sz="1000" b="1"/>
          </a:p>
          <a:p>
            <a:pPr algn="ctr"/>
            <a:endParaRPr lang="en-US" sz="1000" b="1"/>
          </a:p>
          <a:p>
            <a:pPr algn="ctr"/>
            <a:r>
              <a:rPr lang="en-US" sz="1000" b="1"/>
              <a:t>63</a:t>
            </a:r>
            <a:endParaRPr lang="en-US" sz="1000" b="1" baseline="30000"/>
          </a:p>
        </p:txBody>
      </p:sp>
      <p:sp>
        <p:nvSpPr>
          <p:cNvPr id="90325" name="Rectangle 213"/>
          <p:cNvSpPr>
            <a:spLocks noChangeArrowheads="1"/>
          </p:cNvSpPr>
          <p:nvPr/>
        </p:nvSpPr>
        <p:spPr bwMode="auto">
          <a:xfrm>
            <a:off x="5105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Gd</a:t>
            </a:r>
            <a:endParaRPr lang="en-US" sz="1000" b="1"/>
          </a:p>
          <a:p>
            <a:pPr algn="ctr"/>
            <a:endParaRPr lang="en-US" sz="1000" b="1"/>
          </a:p>
          <a:p>
            <a:pPr algn="ctr"/>
            <a:r>
              <a:rPr lang="en-US" sz="1000" b="1"/>
              <a:t>64</a:t>
            </a:r>
            <a:endParaRPr lang="en-US" sz="1000" b="1" baseline="30000"/>
          </a:p>
        </p:txBody>
      </p:sp>
      <p:sp>
        <p:nvSpPr>
          <p:cNvPr id="90326" name="Rectangle 214"/>
          <p:cNvSpPr>
            <a:spLocks noChangeArrowheads="1"/>
          </p:cNvSpPr>
          <p:nvPr/>
        </p:nvSpPr>
        <p:spPr bwMode="auto">
          <a:xfrm>
            <a:off x="5486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Tb</a:t>
            </a:r>
            <a:endParaRPr lang="en-US" sz="1000" b="1"/>
          </a:p>
          <a:p>
            <a:pPr algn="ctr"/>
            <a:endParaRPr lang="en-US" sz="1000" b="1"/>
          </a:p>
          <a:p>
            <a:pPr algn="ctr"/>
            <a:r>
              <a:rPr lang="en-US" sz="1000" b="1"/>
              <a:t>65</a:t>
            </a:r>
            <a:endParaRPr lang="en-US" sz="1000" b="1" baseline="30000"/>
          </a:p>
        </p:txBody>
      </p:sp>
      <p:sp>
        <p:nvSpPr>
          <p:cNvPr id="90327" name="Rectangle 215"/>
          <p:cNvSpPr>
            <a:spLocks noChangeArrowheads="1"/>
          </p:cNvSpPr>
          <p:nvPr/>
        </p:nvSpPr>
        <p:spPr bwMode="auto">
          <a:xfrm>
            <a:off x="5867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Dy</a:t>
            </a:r>
            <a:endParaRPr lang="en-US" sz="1000" b="1"/>
          </a:p>
          <a:p>
            <a:pPr algn="ctr"/>
            <a:endParaRPr lang="en-US" sz="1000" b="1"/>
          </a:p>
          <a:p>
            <a:pPr algn="ctr"/>
            <a:r>
              <a:rPr lang="en-US" sz="1000" b="1"/>
              <a:t>66</a:t>
            </a:r>
            <a:endParaRPr lang="en-US" sz="1000" b="1" baseline="30000"/>
          </a:p>
        </p:txBody>
      </p:sp>
      <p:sp>
        <p:nvSpPr>
          <p:cNvPr id="90328" name="Rectangle 216"/>
          <p:cNvSpPr>
            <a:spLocks noChangeArrowheads="1"/>
          </p:cNvSpPr>
          <p:nvPr/>
        </p:nvSpPr>
        <p:spPr bwMode="auto">
          <a:xfrm>
            <a:off x="6248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Ho</a:t>
            </a:r>
            <a:endParaRPr lang="en-US" sz="1000" b="1"/>
          </a:p>
          <a:p>
            <a:pPr algn="ctr"/>
            <a:endParaRPr lang="en-US" sz="1000" b="1"/>
          </a:p>
          <a:p>
            <a:pPr algn="ctr"/>
            <a:r>
              <a:rPr lang="en-US" sz="1000" b="1"/>
              <a:t>67</a:t>
            </a:r>
            <a:endParaRPr lang="en-US" sz="1000" b="1" baseline="30000"/>
          </a:p>
        </p:txBody>
      </p:sp>
      <p:sp>
        <p:nvSpPr>
          <p:cNvPr id="90329" name="Rectangle 217"/>
          <p:cNvSpPr>
            <a:spLocks noChangeArrowheads="1"/>
          </p:cNvSpPr>
          <p:nvPr/>
        </p:nvSpPr>
        <p:spPr bwMode="auto">
          <a:xfrm>
            <a:off x="6629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Er</a:t>
            </a:r>
            <a:endParaRPr lang="en-US" sz="1000" b="1"/>
          </a:p>
          <a:p>
            <a:pPr algn="ctr"/>
            <a:endParaRPr lang="en-US" sz="1000" b="1"/>
          </a:p>
          <a:p>
            <a:pPr algn="ctr"/>
            <a:r>
              <a:rPr lang="en-US" sz="1000" b="1"/>
              <a:t>68</a:t>
            </a:r>
            <a:endParaRPr lang="en-US" sz="1000" b="1" baseline="30000"/>
          </a:p>
        </p:txBody>
      </p:sp>
      <p:sp>
        <p:nvSpPr>
          <p:cNvPr id="90330" name="Rectangle 218"/>
          <p:cNvSpPr>
            <a:spLocks noChangeArrowheads="1"/>
          </p:cNvSpPr>
          <p:nvPr/>
        </p:nvSpPr>
        <p:spPr bwMode="auto">
          <a:xfrm>
            <a:off x="7010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Tm</a:t>
            </a:r>
            <a:endParaRPr lang="en-US" sz="1000" b="1"/>
          </a:p>
          <a:p>
            <a:pPr algn="ctr"/>
            <a:endParaRPr lang="en-US" sz="1000" b="1"/>
          </a:p>
          <a:p>
            <a:pPr algn="ctr"/>
            <a:r>
              <a:rPr lang="en-US" sz="1000" b="1"/>
              <a:t>69</a:t>
            </a:r>
            <a:endParaRPr lang="en-US" sz="1000" b="1" baseline="30000"/>
          </a:p>
        </p:txBody>
      </p:sp>
      <p:sp>
        <p:nvSpPr>
          <p:cNvPr id="90331" name="Rectangle 219"/>
          <p:cNvSpPr>
            <a:spLocks noChangeArrowheads="1"/>
          </p:cNvSpPr>
          <p:nvPr/>
        </p:nvSpPr>
        <p:spPr bwMode="auto">
          <a:xfrm>
            <a:off x="7391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Yb</a:t>
            </a:r>
            <a:endParaRPr lang="en-US" sz="1000" b="1"/>
          </a:p>
          <a:p>
            <a:pPr algn="ctr"/>
            <a:endParaRPr lang="en-US" sz="1000" b="1"/>
          </a:p>
          <a:p>
            <a:pPr algn="ctr"/>
            <a:r>
              <a:rPr lang="en-US" sz="1000" b="1"/>
              <a:t>70</a:t>
            </a:r>
            <a:endParaRPr lang="en-US" sz="1000" b="1" baseline="30000"/>
          </a:p>
        </p:txBody>
      </p:sp>
      <p:sp>
        <p:nvSpPr>
          <p:cNvPr id="90332" name="Rectangle 220"/>
          <p:cNvSpPr>
            <a:spLocks noChangeArrowheads="1"/>
          </p:cNvSpPr>
          <p:nvPr/>
        </p:nvSpPr>
        <p:spPr bwMode="auto">
          <a:xfrm>
            <a:off x="7772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Lu</a:t>
            </a:r>
            <a:endParaRPr lang="en-US" sz="1000" b="1"/>
          </a:p>
          <a:p>
            <a:pPr algn="ctr"/>
            <a:endParaRPr lang="en-US" sz="1000" b="1"/>
          </a:p>
          <a:p>
            <a:pPr algn="ctr"/>
            <a:r>
              <a:rPr lang="en-US" sz="1000" b="1"/>
              <a:t>71</a:t>
            </a:r>
            <a:endParaRPr lang="en-US" sz="1000" b="1" baseline="30000"/>
          </a:p>
        </p:txBody>
      </p:sp>
      <p:sp>
        <p:nvSpPr>
          <p:cNvPr id="90333" name="Rectangle 221"/>
          <p:cNvSpPr>
            <a:spLocks noChangeArrowheads="1"/>
          </p:cNvSpPr>
          <p:nvPr/>
        </p:nvSpPr>
        <p:spPr bwMode="auto">
          <a:xfrm>
            <a:off x="2819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Th</a:t>
            </a:r>
            <a:endParaRPr lang="en-US" sz="1000" b="1"/>
          </a:p>
          <a:p>
            <a:pPr algn="ctr"/>
            <a:endParaRPr lang="en-US" sz="1000" b="1"/>
          </a:p>
          <a:p>
            <a:pPr algn="ctr"/>
            <a:r>
              <a:rPr lang="en-US" sz="1000" b="1"/>
              <a:t>90</a:t>
            </a:r>
            <a:endParaRPr lang="en-US" sz="1000" b="1" baseline="30000"/>
          </a:p>
        </p:txBody>
      </p:sp>
      <p:sp>
        <p:nvSpPr>
          <p:cNvPr id="90334" name="Rectangle 222"/>
          <p:cNvSpPr>
            <a:spLocks noChangeArrowheads="1"/>
          </p:cNvSpPr>
          <p:nvPr/>
        </p:nvSpPr>
        <p:spPr bwMode="auto">
          <a:xfrm>
            <a:off x="3200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Pa</a:t>
            </a:r>
            <a:endParaRPr lang="en-US" sz="1000" b="1"/>
          </a:p>
          <a:p>
            <a:pPr algn="ctr"/>
            <a:endParaRPr lang="en-US" sz="1000" b="1"/>
          </a:p>
          <a:p>
            <a:pPr algn="ctr"/>
            <a:r>
              <a:rPr lang="en-US" sz="1000" b="1"/>
              <a:t>91</a:t>
            </a:r>
            <a:endParaRPr lang="en-US" sz="1000" b="1" baseline="30000"/>
          </a:p>
        </p:txBody>
      </p:sp>
      <p:sp>
        <p:nvSpPr>
          <p:cNvPr id="90335" name="Rectangle 223"/>
          <p:cNvSpPr>
            <a:spLocks noChangeArrowheads="1"/>
          </p:cNvSpPr>
          <p:nvPr/>
        </p:nvSpPr>
        <p:spPr bwMode="auto">
          <a:xfrm>
            <a:off x="3581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U</a:t>
            </a:r>
            <a:endParaRPr lang="en-US" sz="1000" b="1"/>
          </a:p>
          <a:p>
            <a:pPr algn="ctr"/>
            <a:endParaRPr lang="en-US" sz="1000" b="1"/>
          </a:p>
          <a:p>
            <a:pPr algn="ctr"/>
            <a:r>
              <a:rPr lang="en-US" sz="1000" b="1"/>
              <a:t>92</a:t>
            </a:r>
            <a:endParaRPr lang="en-US" sz="1000" b="1" baseline="30000"/>
          </a:p>
        </p:txBody>
      </p:sp>
      <p:sp>
        <p:nvSpPr>
          <p:cNvPr id="90336" name="Rectangle 224"/>
          <p:cNvSpPr>
            <a:spLocks noChangeArrowheads="1"/>
          </p:cNvSpPr>
          <p:nvPr/>
        </p:nvSpPr>
        <p:spPr bwMode="auto">
          <a:xfrm>
            <a:off x="3962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Np</a:t>
            </a:r>
            <a:endParaRPr lang="en-US" sz="1000" b="1"/>
          </a:p>
          <a:p>
            <a:pPr algn="ctr"/>
            <a:endParaRPr lang="en-US" sz="1000" b="1"/>
          </a:p>
          <a:p>
            <a:pPr algn="ctr"/>
            <a:r>
              <a:rPr lang="en-US" sz="1000" b="1"/>
              <a:t>93</a:t>
            </a:r>
            <a:endParaRPr lang="en-US" sz="1000" b="1" baseline="30000"/>
          </a:p>
        </p:txBody>
      </p:sp>
      <p:sp>
        <p:nvSpPr>
          <p:cNvPr id="90337" name="Rectangle 225"/>
          <p:cNvSpPr>
            <a:spLocks noChangeArrowheads="1"/>
          </p:cNvSpPr>
          <p:nvPr/>
        </p:nvSpPr>
        <p:spPr bwMode="auto">
          <a:xfrm>
            <a:off x="4343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Pu</a:t>
            </a:r>
            <a:endParaRPr lang="en-US" sz="1000" b="1"/>
          </a:p>
          <a:p>
            <a:pPr algn="ctr"/>
            <a:endParaRPr lang="en-US" sz="1000" b="1"/>
          </a:p>
          <a:p>
            <a:pPr algn="ctr"/>
            <a:r>
              <a:rPr lang="en-US" sz="1000" b="1"/>
              <a:t>94</a:t>
            </a:r>
            <a:endParaRPr lang="en-US" sz="1000" b="1" baseline="30000"/>
          </a:p>
        </p:txBody>
      </p:sp>
      <p:sp>
        <p:nvSpPr>
          <p:cNvPr id="90338" name="Rectangle 226"/>
          <p:cNvSpPr>
            <a:spLocks noChangeArrowheads="1"/>
          </p:cNvSpPr>
          <p:nvPr/>
        </p:nvSpPr>
        <p:spPr bwMode="auto">
          <a:xfrm>
            <a:off x="4724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Am</a:t>
            </a:r>
            <a:endParaRPr lang="en-US" sz="1000" b="1"/>
          </a:p>
          <a:p>
            <a:pPr algn="ctr"/>
            <a:endParaRPr lang="en-US" sz="1000" b="1"/>
          </a:p>
          <a:p>
            <a:pPr algn="ctr"/>
            <a:r>
              <a:rPr lang="en-US" sz="1000" b="1"/>
              <a:t>95</a:t>
            </a:r>
            <a:endParaRPr lang="en-US" sz="1000" b="1" baseline="30000"/>
          </a:p>
        </p:txBody>
      </p:sp>
      <p:sp>
        <p:nvSpPr>
          <p:cNvPr id="90339" name="Rectangle 227"/>
          <p:cNvSpPr>
            <a:spLocks noChangeArrowheads="1"/>
          </p:cNvSpPr>
          <p:nvPr/>
        </p:nvSpPr>
        <p:spPr bwMode="auto">
          <a:xfrm>
            <a:off x="5105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Cm</a:t>
            </a:r>
            <a:endParaRPr lang="en-US" sz="1000" b="1"/>
          </a:p>
          <a:p>
            <a:pPr algn="ctr"/>
            <a:endParaRPr lang="en-US" sz="1000" b="1"/>
          </a:p>
          <a:p>
            <a:pPr algn="ctr"/>
            <a:r>
              <a:rPr lang="en-US" sz="1000" b="1"/>
              <a:t>96</a:t>
            </a:r>
            <a:endParaRPr lang="en-US" sz="1000" b="1" baseline="30000"/>
          </a:p>
        </p:txBody>
      </p:sp>
      <p:sp>
        <p:nvSpPr>
          <p:cNvPr id="90340" name="Rectangle 228"/>
          <p:cNvSpPr>
            <a:spLocks noChangeArrowheads="1"/>
          </p:cNvSpPr>
          <p:nvPr/>
        </p:nvSpPr>
        <p:spPr bwMode="auto">
          <a:xfrm>
            <a:off x="5486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Bk</a:t>
            </a:r>
            <a:endParaRPr lang="en-US" sz="1000" b="1"/>
          </a:p>
          <a:p>
            <a:pPr algn="ctr"/>
            <a:endParaRPr lang="en-US" sz="1000" b="1"/>
          </a:p>
          <a:p>
            <a:pPr algn="ctr"/>
            <a:r>
              <a:rPr lang="en-US" sz="1000" b="1"/>
              <a:t>97</a:t>
            </a:r>
            <a:endParaRPr lang="en-US" sz="1000" b="1" baseline="30000"/>
          </a:p>
        </p:txBody>
      </p:sp>
      <p:sp>
        <p:nvSpPr>
          <p:cNvPr id="90341" name="Rectangle 229"/>
          <p:cNvSpPr>
            <a:spLocks noChangeArrowheads="1"/>
          </p:cNvSpPr>
          <p:nvPr/>
        </p:nvSpPr>
        <p:spPr bwMode="auto">
          <a:xfrm>
            <a:off x="5867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Cf</a:t>
            </a:r>
            <a:endParaRPr lang="en-US" sz="1000" b="1"/>
          </a:p>
          <a:p>
            <a:pPr algn="ctr"/>
            <a:endParaRPr lang="en-US" sz="1000" b="1"/>
          </a:p>
          <a:p>
            <a:pPr algn="ctr"/>
            <a:r>
              <a:rPr lang="en-US" sz="1000" b="1"/>
              <a:t>98</a:t>
            </a:r>
            <a:endParaRPr lang="en-US" sz="1000" b="1" baseline="30000"/>
          </a:p>
        </p:txBody>
      </p:sp>
      <p:sp>
        <p:nvSpPr>
          <p:cNvPr id="90342" name="Rectangle 230"/>
          <p:cNvSpPr>
            <a:spLocks noChangeArrowheads="1"/>
          </p:cNvSpPr>
          <p:nvPr/>
        </p:nvSpPr>
        <p:spPr bwMode="auto">
          <a:xfrm>
            <a:off x="6248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Es</a:t>
            </a:r>
            <a:endParaRPr lang="en-US" sz="1000" b="1"/>
          </a:p>
          <a:p>
            <a:pPr algn="ctr"/>
            <a:endParaRPr lang="en-US" sz="1000" b="1"/>
          </a:p>
          <a:p>
            <a:pPr algn="ctr"/>
            <a:r>
              <a:rPr lang="en-US" sz="1000" b="1"/>
              <a:t>99</a:t>
            </a:r>
            <a:endParaRPr lang="en-US" sz="1000" b="1" baseline="30000"/>
          </a:p>
        </p:txBody>
      </p:sp>
      <p:sp>
        <p:nvSpPr>
          <p:cNvPr id="90343" name="Rectangle 231"/>
          <p:cNvSpPr>
            <a:spLocks noChangeArrowheads="1"/>
          </p:cNvSpPr>
          <p:nvPr/>
        </p:nvSpPr>
        <p:spPr bwMode="auto">
          <a:xfrm>
            <a:off x="6629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Fm</a:t>
            </a:r>
            <a:endParaRPr lang="en-US" sz="1000" b="1"/>
          </a:p>
          <a:p>
            <a:pPr algn="ctr"/>
            <a:endParaRPr lang="en-US" sz="1000" b="1"/>
          </a:p>
          <a:p>
            <a:pPr algn="ctr"/>
            <a:r>
              <a:rPr lang="en-US" sz="1000" b="1"/>
              <a:t>100</a:t>
            </a:r>
            <a:endParaRPr lang="en-US" sz="1000" b="1" baseline="30000"/>
          </a:p>
        </p:txBody>
      </p:sp>
      <p:sp>
        <p:nvSpPr>
          <p:cNvPr id="90344" name="Rectangle 232"/>
          <p:cNvSpPr>
            <a:spLocks noChangeArrowheads="1"/>
          </p:cNvSpPr>
          <p:nvPr/>
        </p:nvSpPr>
        <p:spPr bwMode="auto">
          <a:xfrm>
            <a:off x="7010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Md</a:t>
            </a:r>
            <a:endParaRPr lang="en-US" sz="1000" b="1"/>
          </a:p>
          <a:p>
            <a:pPr algn="ctr"/>
            <a:endParaRPr lang="en-US" sz="1000" b="1"/>
          </a:p>
          <a:p>
            <a:pPr algn="ctr"/>
            <a:r>
              <a:rPr lang="en-US" sz="1000" b="1"/>
              <a:t>101</a:t>
            </a:r>
            <a:endParaRPr lang="en-US" sz="1000" b="1" baseline="30000"/>
          </a:p>
        </p:txBody>
      </p:sp>
      <p:sp>
        <p:nvSpPr>
          <p:cNvPr id="90345" name="Rectangle 233"/>
          <p:cNvSpPr>
            <a:spLocks noChangeArrowheads="1"/>
          </p:cNvSpPr>
          <p:nvPr/>
        </p:nvSpPr>
        <p:spPr bwMode="auto">
          <a:xfrm>
            <a:off x="7391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No</a:t>
            </a:r>
            <a:endParaRPr lang="en-US" sz="1000" b="1"/>
          </a:p>
          <a:p>
            <a:pPr algn="ctr"/>
            <a:endParaRPr lang="en-US" sz="1000" b="1"/>
          </a:p>
          <a:p>
            <a:pPr algn="ctr"/>
            <a:r>
              <a:rPr lang="en-US" sz="1000" b="1"/>
              <a:t>102</a:t>
            </a:r>
            <a:endParaRPr lang="en-US" sz="1000" b="1" baseline="30000"/>
          </a:p>
        </p:txBody>
      </p:sp>
      <p:sp>
        <p:nvSpPr>
          <p:cNvPr id="90346" name="Rectangle 234"/>
          <p:cNvSpPr>
            <a:spLocks noChangeArrowheads="1"/>
          </p:cNvSpPr>
          <p:nvPr/>
        </p:nvSpPr>
        <p:spPr bwMode="auto">
          <a:xfrm>
            <a:off x="7772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Lr</a:t>
            </a:r>
            <a:endParaRPr lang="en-US" sz="1000" b="1"/>
          </a:p>
          <a:p>
            <a:pPr algn="ctr"/>
            <a:endParaRPr lang="en-US" sz="1000" b="1"/>
          </a:p>
          <a:p>
            <a:pPr algn="ctr"/>
            <a:r>
              <a:rPr lang="en-US" sz="1000" b="1"/>
              <a:t>103</a:t>
            </a:r>
            <a:endParaRPr lang="en-US" sz="1000" b="1" baseline="30000"/>
          </a:p>
        </p:txBody>
      </p:sp>
      <p:sp>
        <p:nvSpPr>
          <p:cNvPr id="90347" name="Rectangle 235"/>
          <p:cNvSpPr>
            <a:spLocks noChangeArrowheads="1"/>
          </p:cNvSpPr>
          <p:nvPr/>
        </p:nvSpPr>
        <p:spPr bwMode="auto">
          <a:xfrm>
            <a:off x="2438400" y="5486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La</a:t>
            </a:r>
            <a:endParaRPr lang="en-US" sz="1000" b="1"/>
          </a:p>
          <a:p>
            <a:pPr algn="ctr"/>
            <a:endParaRPr lang="en-US" sz="1000" b="1"/>
          </a:p>
          <a:p>
            <a:pPr algn="ctr"/>
            <a:r>
              <a:rPr lang="en-US" sz="1000" b="1"/>
              <a:t>57</a:t>
            </a:r>
            <a:endParaRPr lang="en-US" sz="1000" b="1" baseline="30000"/>
          </a:p>
        </p:txBody>
      </p:sp>
      <p:sp>
        <p:nvSpPr>
          <p:cNvPr id="90348" name="Rectangle 236"/>
          <p:cNvSpPr>
            <a:spLocks noChangeArrowheads="1"/>
          </p:cNvSpPr>
          <p:nvPr/>
        </p:nvSpPr>
        <p:spPr bwMode="auto">
          <a:xfrm>
            <a:off x="2438400" y="6248400"/>
            <a:ext cx="381000" cy="533400"/>
          </a:xfrm>
          <a:prstGeom prst="rect">
            <a:avLst/>
          </a:prstGeom>
          <a:solidFill>
            <a:srgbClr val="AFCFFF"/>
          </a:solidFill>
          <a:ln w="9525">
            <a:solidFill>
              <a:schemeClr val="tx1"/>
            </a:solidFill>
            <a:miter lim="800000"/>
            <a:headEnd/>
            <a:tailEnd/>
          </a:ln>
          <a:effectLst/>
        </p:spPr>
        <p:txBody>
          <a:bodyPr wrap="none" anchor="ctr"/>
          <a:lstStyle/>
          <a:p>
            <a:pPr algn="ctr"/>
            <a:r>
              <a:rPr lang="en-US" sz="1400" b="1"/>
              <a:t>Ac</a:t>
            </a:r>
            <a:endParaRPr lang="en-US" sz="1000" b="1"/>
          </a:p>
          <a:p>
            <a:pPr algn="ctr"/>
            <a:endParaRPr lang="en-US" sz="1000" b="1"/>
          </a:p>
          <a:p>
            <a:pPr algn="ctr"/>
            <a:r>
              <a:rPr lang="en-US" sz="1000" b="1"/>
              <a:t>89</a:t>
            </a:r>
            <a:endParaRPr lang="en-US" sz="1000" b="1" baseline="30000"/>
          </a:p>
        </p:txBody>
      </p:sp>
      <p:sp>
        <p:nvSpPr>
          <p:cNvPr id="90349" name="Text Box 237"/>
          <p:cNvSpPr txBox="1">
            <a:spLocks noChangeArrowheads="1"/>
          </p:cNvSpPr>
          <p:nvPr/>
        </p:nvSpPr>
        <p:spPr bwMode="auto">
          <a:xfrm>
            <a:off x="381000" y="1557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1</a:t>
            </a:r>
          </a:p>
        </p:txBody>
      </p:sp>
      <p:sp>
        <p:nvSpPr>
          <p:cNvPr id="90350" name="Text Box 238"/>
          <p:cNvSpPr txBox="1">
            <a:spLocks noChangeArrowheads="1"/>
          </p:cNvSpPr>
          <p:nvPr/>
        </p:nvSpPr>
        <p:spPr bwMode="auto">
          <a:xfrm>
            <a:off x="381000" y="2090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2</a:t>
            </a:r>
          </a:p>
        </p:txBody>
      </p:sp>
      <p:sp>
        <p:nvSpPr>
          <p:cNvPr id="90351" name="Text Box 239"/>
          <p:cNvSpPr txBox="1">
            <a:spLocks noChangeArrowheads="1"/>
          </p:cNvSpPr>
          <p:nvPr/>
        </p:nvSpPr>
        <p:spPr bwMode="auto">
          <a:xfrm>
            <a:off x="381000" y="26241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3</a:t>
            </a:r>
          </a:p>
        </p:txBody>
      </p:sp>
      <p:sp>
        <p:nvSpPr>
          <p:cNvPr id="90352" name="Text Box 240"/>
          <p:cNvSpPr txBox="1">
            <a:spLocks noChangeArrowheads="1"/>
          </p:cNvSpPr>
          <p:nvPr/>
        </p:nvSpPr>
        <p:spPr bwMode="auto">
          <a:xfrm>
            <a:off x="381000" y="31575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4</a:t>
            </a:r>
          </a:p>
        </p:txBody>
      </p:sp>
      <p:sp>
        <p:nvSpPr>
          <p:cNvPr id="90353" name="Text Box 241"/>
          <p:cNvSpPr txBox="1">
            <a:spLocks noChangeArrowheads="1"/>
          </p:cNvSpPr>
          <p:nvPr/>
        </p:nvSpPr>
        <p:spPr bwMode="auto">
          <a:xfrm>
            <a:off x="381000" y="36909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5</a:t>
            </a:r>
          </a:p>
        </p:txBody>
      </p:sp>
      <p:sp>
        <p:nvSpPr>
          <p:cNvPr id="90354" name="Text Box 242"/>
          <p:cNvSpPr txBox="1">
            <a:spLocks noChangeArrowheads="1"/>
          </p:cNvSpPr>
          <p:nvPr/>
        </p:nvSpPr>
        <p:spPr bwMode="auto">
          <a:xfrm>
            <a:off x="381000" y="4224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6</a:t>
            </a:r>
          </a:p>
        </p:txBody>
      </p:sp>
      <p:sp>
        <p:nvSpPr>
          <p:cNvPr id="90355" name="Text Box 243"/>
          <p:cNvSpPr txBox="1">
            <a:spLocks noChangeArrowheads="1"/>
          </p:cNvSpPr>
          <p:nvPr/>
        </p:nvSpPr>
        <p:spPr bwMode="auto">
          <a:xfrm>
            <a:off x="381000" y="4757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7</a:t>
            </a:r>
          </a:p>
        </p:txBody>
      </p:sp>
      <p:sp>
        <p:nvSpPr>
          <p:cNvPr id="90359" name="Text Box 247"/>
          <p:cNvSpPr txBox="1">
            <a:spLocks noChangeArrowheads="1"/>
          </p:cNvSpPr>
          <p:nvPr/>
        </p:nvSpPr>
        <p:spPr bwMode="auto">
          <a:xfrm>
            <a:off x="650875" y="1138238"/>
            <a:ext cx="411163" cy="304800"/>
          </a:xfrm>
          <a:prstGeom prst="rect">
            <a:avLst/>
          </a:prstGeom>
          <a:noFill/>
          <a:ln w="9525">
            <a:noFill/>
            <a:miter lim="800000"/>
            <a:headEnd/>
            <a:tailEnd/>
          </a:ln>
          <a:effectLst/>
        </p:spPr>
        <p:txBody>
          <a:bodyPr wrap="none">
            <a:spAutoFit/>
          </a:bodyPr>
          <a:lstStyle/>
          <a:p>
            <a:r>
              <a:rPr lang="en-US" sz="1400" b="1">
                <a:solidFill>
                  <a:schemeClr val="bg1"/>
                </a:solidFill>
              </a:rPr>
              <a:t>1A</a:t>
            </a:r>
          </a:p>
        </p:txBody>
      </p:sp>
      <p:sp>
        <p:nvSpPr>
          <p:cNvPr id="90360" name="Text Box 248"/>
          <p:cNvSpPr txBox="1">
            <a:spLocks noChangeArrowheads="1"/>
          </p:cNvSpPr>
          <p:nvPr/>
        </p:nvSpPr>
        <p:spPr bwMode="auto">
          <a:xfrm>
            <a:off x="1295400" y="1671638"/>
            <a:ext cx="411163" cy="304800"/>
          </a:xfrm>
          <a:prstGeom prst="rect">
            <a:avLst/>
          </a:prstGeom>
          <a:noFill/>
          <a:ln w="9525">
            <a:noFill/>
            <a:miter lim="800000"/>
            <a:headEnd/>
            <a:tailEnd/>
          </a:ln>
          <a:effectLst/>
        </p:spPr>
        <p:txBody>
          <a:bodyPr wrap="none">
            <a:spAutoFit/>
          </a:bodyPr>
          <a:lstStyle/>
          <a:p>
            <a:r>
              <a:rPr lang="en-US" sz="1400" b="1">
                <a:solidFill>
                  <a:schemeClr val="bg1"/>
                </a:solidFill>
              </a:rPr>
              <a:t>2A</a:t>
            </a:r>
          </a:p>
        </p:txBody>
      </p:sp>
      <p:sp>
        <p:nvSpPr>
          <p:cNvPr id="90361" name="Rectangle 249"/>
          <p:cNvSpPr>
            <a:spLocks noChangeArrowheads="1"/>
          </p:cNvSpPr>
          <p:nvPr/>
        </p:nvSpPr>
        <p:spPr bwMode="auto">
          <a:xfrm>
            <a:off x="4627563" y="1082675"/>
            <a:ext cx="152400" cy="152400"/>
          </a:xfrm>
          <a:prstGeom prst="rect">
            <a:avLst/>
          </a:prstGeom>
          <a:solidFill>
            <a:srgbClr val="98D818"/>
          </a:solidFill>
          <a:ln w="9525">
            <a:solidFill>
              <a:schemeClr val="tx1"/>
            </a:solidFill>
            <a:miter lim="800000"/>
            <a:headEnd/>
            <a:tailEnd/>
          </a:ln>
          <a:effectLst/>
        </p:spPr>
        <p:txBody>
          <a:bodyPr wrap="none" anchor="ctr"/>
          <a:lstStyle/>
          <a:p>
            <a:pPr algn="ctr"/>
            <a:r>
              <a:rPr lang="en-US" sz="800" b="1"/>
              <a:t> </a:t>
            </a:r>
          </a:p>
        </p:txBody>
      </p:sp>
      <p:sp>
        <p:nvSpPr>
          <p:cNvPr id="90362" name="Rectangle 250"/>
          <p:cNvSpPr>
            <a:spLocks noChangeArrowheads="1"/>
          </p:cNvSpPr>
          <p:nvPr/>
        </p:nvSpPr>
        <p:spPr bwMode="auto">
          <a:xfrm>
            <a:off x="4627563" y="1311275"/>
            <a:ext cx="152400" cy="152400"/>
          </a:xfrm>
          <a:prstGeom prst="rect">
            <a:avLst/>
          </a:prstGeom>
          <a:solidFill>
            <a:srgbClr val="9C009C"/>
          </a:solidFill>
          <a:ln w="9525">
            <a:solidFill>
              <a:schemeClr val="tx1"/>
            </a:solidFill>
            <a:miter lim="800000"/>
            <a:headEnd/>
            <a:tailEnd/>
          </a:ln>
          <a:effectLst/>
        </p:spPr>
        <p:txBody>
          <a:bodyPr wrap="none" anchor="ctr"/>
          <a:lstStyle/>
          <a:p>
            <a:pPr algn="ctr"/>
            <a:r>
              <a:rPr lang="en-US" sz="800" b="1"/>
              <a:t> </a:t>
            </a:r>
          </a:p>
        </p:txBody>
      </p:sp>
      <p:sp>
        <p:nvSpPr>
          <p:cNvPr id="90363" name="Rectangle 251"/>
          <p:cNvSpPr>
            <a:spLocks noChangeArrowheads="1"/>
          </p:cNvSpPr>
          <p:nvPr/>
        </p:nvSpPr>
        <p:spPr bwMode="auto">
          <a:xfrm>
            <a:off x="4627563" y="1539875"/>
            <a:ext cx="152400" cy="152400"/>
          </a:xfrm>
          <a:prstGeom prst="rect">
            <a:avLst/>
          </a:prstGeom>
          <a:solidFill>
            <a:srgbClr val="AFCFFF"/>
          </a:solidFill>
          <a:ln w="9525">
            <a:solidFill>
              <a:schemeClr val="tx1"/>
            </a:solidFill>
            <a:miter lim="800000"/>
            <a:headEnd/>
            <a:tailEnd/>
          </a:ln>
          <a:effectLst/>
        </p:spPr>
        <p:txBody>
          <a:bodyPr wrap="none" anchor="ctr"/>
          <a:lstStyle/>
          <a:p>
            <a:endParaRPr lang="en-US"/>
          </a:p>
        </p:txBody>
      </p:sp>
      <p:sp>
        <p:nvSpPr>
          <p:cNvPr id="90364" name="Rectangle 252"/>
          <p:cNvSpPr>
            <a:spLocks noChangeArrowheads="1"/>
          </p:cNvSpPr>
          <p:nvPr/>
        </p:nvSpPr>
        <p:spPr bwMode="auto">
          <a:xfrm>
            <a:off x="4627563" y="1768475"/>
            <a:ext cx="152400" cy="152400"/>
          </a:xfrm>
          <a:prstGeom prst="rect">
            <a:avLst/>
          </a:prstGeom>
          <a:solidFill>
            <a:srgbClr val="FF00FF"/>
          </a:solidFill>
          <a:ln w="9525">
            <a:solidFill>
              <a:schemeClr val="tx1"/>
            </a:solidFill>
            <a:miter lim="800000"/>
            <a:headEnd/>
            <a:tailEnd/>
          </a:ln>
          <a:effectLst/>
        </p:spPr>
        <p:txBody>
          <a:bodyPr wrap="none" anchor="ctr"/>
          <a:lstStyle/>
          <a:p>
            <a:pPr algn="ctr"/>
            <a:r>
              <a:rPr lang="en-US" sz="800" b="1"/>
              <a:t> </a:t>
            </a:r>
          </a:p>
        </p:txBody>
      </p:sp>
      <p:sp>
        <p:nvSpPr>
          <p:cNvPr id="90369" name="Rectangle 257"/>
          <p:cNvSpPr>
            <a:spLocks noChangeArrowheads="1"/>
          </p:cNvSpPr>
          <p:nvPr/>
        </p:nvSpPr>
        <p:spPr bwMode="auto">
          <a:xfrm>
            <a:off x="4637088" y="1990725"/>
            <a:ext cx="152400" cy="152400"/>
          </a:xfrm>
          <a:prstGeom prst="rect">
            <a:avLst/>
          </a:prstGeom>
          <a:solidFill>
            <a:srgbClr val="FF3300"/>
          </a:solidFill>
          <a:ln w="9525">
            <a:solidFill>
              <a:schemeClr val="tx1"/>
            </a:solidFill>
            <a:miter lim="800000"/>
            <a:headEnd/>
            <a:tailEnd/>
          </a:ln>
          <a:effectLst/>
        </p:spPr>
        <p:txBody>
          <a:bodyPr wrap="none" anchor="ctr"/>
          <a:lstStyle/>
          <a:p>
            <a:pPr algn="ctr"/>
            <a:r>
              <a:rPr lang="en-US" sz="800" b="1"/>
              <a:t> </a:t>
            </a:r>
          </a:p>
        </p:txBody>
      </p:sp>
      <p:sp>
        <p:nvSpPr>
          <p:cNvPr id="90370" name="Rectangle 258"/>
          <p:cNvSpPr>
            <a:spLocks noChangeArrowheads="1"/>
          </p:cNvSpPr>
          <p:nvPr/>
        </p:nvSpPr>
        <p:spPr bwMode="auto">
          <a:xfrm>
            <a:off x="4637088" y="2219325"/>
            <a:ext cx="152400" cy="152400"/>
          </a:xfrm>
          <a:prstGeom prst="rect">
            <a:avLst/>
          </a:prstGeom>
          <a:solidFill>
            <a:srgbClr val="FFFF00"/>
          </a:solidFill>
          <a:ln w="9525">
            <a:solidFill>
              <a:schemeClr val="tx1"/>
            </a:solidFill>
            <a:miter lim="800000"/>
            <a:headEnd/>
            <a:tailEnd/>
          </a:ln>
          <a:effectLst/>
        </p:spPr>
        <p:txBody>
          <a:bodyPr wrap="none" anchor="ctr"/>
          <a:lstStyle/>
          <a:p>
            <a:pPr algn="ctr"/>
            <a:r>
              <a:rPr lang="en-US" sz="800" b="1"/>
              <a:t> </a:t>
            </a:r>
          </a:p>
        </p:txBody>
      </p:sp>
      <p:sp>
        <p:nvSpPr>
          <p:cNvPr id="90372" name="Text Box 260"/>
          <p:cNvSpPr txBox="1">
            <a:spLocks noChangeArrowheads="1"/>
          </p:cNvSpPr>
          <p:nvPr/>
        </p:nvSpPr>
        <p:spPr bwMode="auto">
          <a:xfrm>
            <a:off x="4764088" y="1090613"/>
            <a:ext cx="809625" cy="214312"/>
          </a:xfrm>
          <a:prstGeom prst="rect">
            <a:avLst/>
          </a:prstGeom>
          <a:noFill/>
          <a:ln w="9525">
            <a:noFill/>
            <a:miter lim="800000"/>
            <a:headEnd/>
            <a:tailEnd/>
          </a:ln>
          <a:effectLst/>
        </p:spPr>
        <p:txBody>
          <a:bodyPr wrap="none">
            <a:spAutoFit/>
          </a:bodyPr>
          <a:lstStyle/>
          <a:p>
            <a:r>
              <a:rPr lang="en-US" sz="800" b="1">
                <a:solidFill>
                  <a:schemeClr val="bg1"/>
                </a:solidFill>
              </a:rPr>
              <a:t>Alkali metals</a:t>
            </a:r>
          </a:p>
        </p:txBody>
      </p:sp>
      <p:sp>
        <p:nvSpPr>
          <p:cNvPr id="90373" name="Text Box 261"/>
          <p:cNvSpPr txBox="1">
            <a:spLocks noChangeArrowheads="1"/>
          </p:cNvSpPr>
          <p:nvPr/>
        </p:nvSpPr>
        <p:spPr bwMode="auto">
          <a:xfrm>
            <a:off x="4779963" y="1319213"/>
            <a:ext cx="1087437" cy="214312"/>
          </a:xfrm>
          <a:prstGeom prst="rect">
            <a:avLst/>
          </a:prstGeom>
          <a:noFill/>
          <a:ln w="9525">
            <a:noFill/>
            <a:miter lim="800000"/>
            <a:headEnd/>
            <a:tailEnd/>
          </a:ln>
          <a:effectLst/>
        </p:spPr>
        <p:txBody>
          <a:bodyPr wrap="none">
            <a:spAutoFit/>
          </a:bodyPr>
          <a:lstStyle/>
          <a:p>
            <a:r>
              <a:rPr lang="en-US" sz="800" b="1">
                <a:solidFill>
                  <a:schemeClr val="bg1"/>
                </a:solidFill>
              </a:rPr>
              <a:t>Alkali earth metals</a:t>
            </a:r>
          </a:p>
        </p:txBody>
      </p:sp>
      <p:sp>
        <p:nvSpPr>
          <p:cNvPr id="90374" name="Text Box 262"/>
          <p:cNvSpPr txBox="1">
            <a:spLocks noChangeArrowheads="1"/>
          </p:cNvSpPr>
          <p:nvPr/>
        </p:nvSpPr>
        <p:spPr bwMode="auto">
          <a:xfrm>
            <a:off x="4779963" y="1547813"/>
            <a:ext cx="1028700" cy="214312"/>
          </a:xfrm>
          <a:prstGeom prst="rect">
            <a:avLst/>
          </a:prstGeom>
          <a:noFill/>
          <a:ln w="9525">
            <a:noFill/>
            <a:miter lim="800000"/>
            <a:headEnd/>
            <a:tailEnd/>
          </a:ln>
          <a:effectLst/>
        </p:spPr>
        <p:txBody>
          <a:bodyPr wrap="none">
            <a:spAutoFit/>
          </a:bodyPr>
          <a:lstStyle/>
          <a:p>
            <a:r>
              <a:rPr lang="en-US" sz="800" b="1">
                <a:solidFill>
                  <a:schemeClr val="bg1"/>
                </a:solidFill>
              </a:rPr>
              <a:t>Transition metals</a:t>
            </a:r>
          </a:p>
        </p:txBody>
      </p:sp>
      <p:sp>
        <p:nvSpPr>
          <p:cNvPr id="90376" name="Text Box 264"/>
          <p:cNvSpPr txBox="1">
            <a:spLocks noChangeArrowheads="1"/>
          </p:cNvSpPr>
          <p:nvPr/>
        </p:nvSpPr>
        <p:spPr bwMode="auto">
          <a:xfrm>
            <a:off x="4779963" y="1776413"/>
            <a:ext cx="827087" cy="214312"/>
          </a:xfrm>
          <a:prstGeom prst="rect">
            <a:avLst/>
          </a:prstGeom>
          <a:noFill/>
          <a:ln w="9525">
            <a:noFill/>
            <a:miter lim="800000"/>
            <a:headEnd/>
            <a:tailEnd/>
          </a:ln>
          <a:effectLst/>
        </p:spPr>
        <p:txBody>
          <a:bodyPr wrap="none">
            <a:spAutoFit/>
          </a:bodyPr>
          <a:lstStyle/>
          <a:p>
            <a:r>
              <a:rPr lang="en-US" sz="800" b="1">
                <a:solidFill>
                  <a:schemeClr val="bg1"/>
                </a:solidFill>
              </a:rPr>
              <a:t>Boron group </a:t>
            </a:r>
          </a:p>
        </p:txBody>
      </p:sp>
      <p:sp>
        <p:nvSpPr>
          <p:cNvPr id="90380" name="Text Box 268"/>
          <p:cNvSpPr txBox="1">
            <a:spLocks noChangeArrowheads="1"/>
          </p:cNvSpPr>
          <p:nvPr/>
        </p:nvSpPr>
        <p:spPr bwMode="auto">
          <a:xfrm>
            <a:off x="4789488" y="1995488"/>
            <a:ext cx="704850" cy="214312"/>
          </a:xfrm>
          <a:prstGeom prst="rect">
            <a:avLst/>
          </a:prstGeom>
          <a:noFill/>
          <a:ln w="9525">
            <a:noFill/>
            <a:miter lim="800000"/>
            <a:headEnd/>
            <a:tailEnd/>
          </a:ln>
          <a:effectLst/>
        </p:spPr>
        <p:txBody>
          <a:bodyPr wrap="none">
            <a:spAutoFit/>
          </a:bodyPr>
          <a:lstStyle/>
          <a:p>
            <a:r>
              <a:rPr lang="en-US" sz="800" b="1">
                <a:solidFill>
                  <a:schemeClr val="bg1"/>
                </a:solidFill>
              </a:rPr>
              <a:t>Nonmetals</a:t>
            </a:r>
          </a:p>
        </p:txBody>
      </p:sp>
      <p:sp>
        <p:nvSpPr>
          <p:cNvPr id="90381" name="Text Box 269"/>
          <p:cNvSpPr txBox="1">
            <a:spLocks noChangeArrowheads="1"/>
          </p:cNvSpPr>
          <p:nvPr/>
        </p:nvSpPr>
        <p:spPr bwMode="auto">
          <a:xfrm>
            <a:off x="4803775" y="2224088"/>
            <a:ext cx="814388" cy="214312"/>
          </a:xfrm>
          <a:prstGeom prst="rect">
            <a:avLst/>
          </a:prstGeom>
          <a:noFill/>
          <a:ln w="9525">
            <a:noFill/>
            <a:miter lim="800000"/>
            <a:headEnd/>
            <a:tailEnd/>
          </a:ln>
          <a:effectLst/>
        </p:spPr>
        <p:txBody>
          <a:bodyPr wrap="none">
            <a:spAutoFit/>
          </a:bodyPr>
          <a:lstStyle/>
          <a:p>
            <a:r>
              <a:rPr lang="en-US" sz="800" b="1">
                <a:solidFill>
                  <a:schemeClr val="bg1"/>
                </a:solidFill>
              </a:rPr>
              <a:t>Noble gases </a:t>
            </a:r>
          </a:p>
        </p:txBody>
      </p:sp>
      <p:sp>
        <p:nvSpPr>
          <p:cNvPr id="90383" name="Text Box 271"/>
          <p:cNvSpPr txBox="1">
            <a:spLocks noChangeArrowheads="1"/>
          </p:cNvSpPr>
          <p:nvPr/>
        </p:nvSpPr>
        <p:spPr bwMode="auto">
          <a:xfrm>
            <a:off x="1905000" y="2738438"/>
            <a:ext cx="411163" cy="304800"/>
          </a:xfrm>
          <a:prstGeom prst="rect">
            <a:avLst/>
          </a:prstGeom>
          <a:noFill/>
          <a:ln w="9525">
            <a:noFill/>
            <a:miter lim="800000"/>
            <a:headEnd/>
            <a:tailEnd/>
          </a:ln>
          <a:effectLst/>
        </p:spPr>
        <p:txBody>
          <a:bodyPr wrap="none">
            <a:spAutoFit/>
          </a:bodyPr>
          <a:lstStyle/>
          <a:p>
            <a:r>
              <a:rPr lang="en-US" sz="1400" b="1">
                <a:solidFill>
                  <a:schemeClr val="bg1"/>
                </a:solidFill>
              </a:rPr>
              <a:t>3B</a:t>
            </a:r>
          </a:p>
        </p:txBody>
      </p:sp>
      <p:sp>
        <p:nvSpPr>
          <p:cNvPr id="90384" name="Text Box 272"/>
          <p:cNvSpPr txBox="1">
            <a:spLocks noChangeArrowheads="1"/>
          </p:cNvSpPr>
          <p:nvPr/>
        </p:nvSpPr>
        <p:spPr bwMode="auto">
          <a:xfrm>
            <a:off x="2646363" y="2743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5B</a:t>
            </a:r>
          </a:p>
        </p:txBody>
      </p:sp>
      <p:sp>
        <p:nvSpPr>
          <p:cNvPr id="90385" name="Text Box 273"/>
          <p:cNvSpPr txBox="1">
            <a:spLocks noChangeArrowheads="1"/>
          </p:cNvSpPr>
          <p:nvPr/>
        </p:nvSpPr>
        <p:spPr bwMode="auto">
          <a:xfrm>
            <a:off x="3027363" y="2743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6B</a:t>
            </a:r>
          </a:p>
        </p:txBody>
      </p:sp>
      <p:sp>
        <p:nvSpPr>
          <p:cNvPr id="90386" name="Text Box 274"/>
          <p:cNvSpPr txBox="1">
            <a:spLocks noChangeArrowheads="1"/>
          </p:cNvSpPr>
          <p:nvPr/>
        </p:nvSpPr>
        <p:spPr bwMode="auto">
          <a:xfrm>
            <a:off x="3408363" y="2743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7B</a:t>
            </a:r>
          </a:p>
        </p:txBody>
      </p:sp>
      <p:sp>
        <p:nvSpPr>
          <p:cNvPr id="90387" name="Text Box 275"/>
          <p:cNvSpPr txBox="1">
            <a:spLocks noChangeArrowheads="1"/>
          </p:cNvSpPr>
          <p:nvPr/>
        </p:nvSpPr>
        <p:spPr bwMode="auto">
          <a:xfrm>
            <a:off x="4191000" y="2657475"/>
            <a:ext cx="411163" cy="304800"/>
          </a:xfrm>
          <a:prstGeom prst="rect">
            <a:avLst/>
          </a:prstGeom>
          <a:solidFill>
            <a:schemeClr val="tx1"/>
          </a:solidFill>
          <a:ln w="9525">
            <a:noFill/>
            <a:miter lim="800000"/>
            <a:headEnd/>
            <a:tailEnd/>
          </a:ln>
          <a:effectLst/>
        </p:spPr>
        <p:txBody>
          <a:bodyPr wrap="none">
            <a:spAutoFit/>
          </a:bodyPr>
          <a:lstStyle/>
          <a:p>
            <a:r>
              <a:rPr lang="en-US" sz="1400" b="1">
                <a:solidFill>
                  <a:schemeClr val="bg1"/>
                </a:solidFill>
              </a:rPr>
              <a:t>8B</a:t>
            </a:r>
          </a:p>
        </p:txBody>
      </p:sp>
      <p:sp>
        <p:nvSpPr>
          <p:cNvPr id="90388" name="Text Box 276"/>
          <p:cNvSpPr txBox="1">
            <a:spLocks noChangeArrowheads="1"/>
          </p:cNvSpPr>
          <p:nvPr/>
        </p:nvSpPr>
        <p:spPr bwMode="auto">
          <a:xfrm>
            <a:off x="4953000" y="2743200"/>
            <a:ext cx="411163" cy="304800"/>
          </a:xfrm>
          <a:prstGeom prst="rect">
            <a:avLst/>
          </a:prstGeom>
          <a:noFill/>
          <a:ln w="9525">
            <a:noFill/>
            <a:miter lim="800000"/>
            <a:headEnd/>
            <a:tailEnd/>
          </a:ln>
          <a:effectLst/>
        </p:spPr>
        <p:txBody>
          <a:bodyPr wrap="none">
            <a:spAutoFit/>
          </a:bodyPr>
          <a:lstStyle/>
          <a:p>
            <a:r>
              <a:rPr lang="en-US" sz="1400" b="1">
                <a:solidFill>
                  <a:schemeClr val="bg1"/>
                </a:solidFill>
              </a:rPr>
              <a:t>1B</a:t>
            </a:r>
          </a:p>
        </p:txBody>
      </p:sp>
      <p:sp>
        <p:nvSpPr>
          <p:cNvPr id="90389" name="Text Box 277"/>
          <p:cNvSpPr txBox="1">
            <a:spLocks noChangeArrowheads="1"/>
          </p:cNvSpPr>
          <p:nvPr/>
        </p:nvSpPr>
        <p:spPr bwMode="auto">
          <a:xfrm>
            <a:off x="5313363" y="2743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2B</a:t>
            </a:r>
          </a:p>
        </p:txBody>
      </p:sp>
      <p:sp>
        <p:nvSpPr>
          <p:cNvPr id="90390" name="Text Box 278"/>
          <p:cNvSpPr txBox="1">
            <a:spLocks noChangeArrowheads="1"/>
          </p:cNvSpPr>
          <p:nvPr/>
        </p:nvSpPr>
        <p:spPr bwMode="auto">
          <a:xfrm>
            <a:off x="6350000" y="1600200"/>
            <a:ext cx="411163" cy="304800"/>
          </a:xfrm>
          <a:prstGeom prst="rect">
            <a:avLst/>
          </a:prstGeom>
          <a:noFill/>
          <a:ln w="9525">
            <a:noFill/>
            <a:miter lim="800000"/>
            <a:headEnd/>
            <a:tailEnd/>
          </a:ln>
          <a:effectLst/>
        </p:spPr>
        <p:txBody>
          <a:bodyPr wrap="none">
            <a:spAutoFit/>
          </a:bodyPr>
          <a:lstStyle/>
          <a:p>
            <a:r>
              <a:rPr lang="en-US" sz="1400" b="1">
                <a:solidFill>
                  <a:schemeClr val="bg1"/>
                </a:solidFill>
              </a:rPr>
              <a:t>3A</a:t>
            </a:r>
          </a:p>
        </p:txBody>
      </p:sp>
      <p:sp>
        <p:nvSpPr>
          <p:cNvPr id="90391" name="Text Box 279"/>
          <p:cNvSpPr txBox="1">
            <a:spLocks noChangeArrowheads="1"/>
          </p:cNvSpPr>
          <p:nvPr/>
        </p:nvSpPr>
        <p:spPr bwMode="auto">
          <a:xfrm>
            <a:off x="6731000" y="1600200"/>
            <a:ext cx="411163" cy="304800"/>
          </a:xfrm>
          <a:prstGeom prst="rect">
            <a:avLst/>
          </a:prstGeom>
          <a:noFill/>
          <a:ln w="9525">
            <a:noFill/>
            <a:miter lim="800000"/>
            <a:headEnd/>
            <a:tailEnd/>
          </a:ln>
          <a:effectLst/>
        </p:spPr>
        <p:txBody>
          <a:bodyPr wrap="none">
            <a:spAutoFit/>
          </a:bodyPr>
          <a:lstStyle/>
          <a:p>
            <a:r>
              <a:rPr lang="en-US" sz="1400" b="1">
                <a:solidFill>
                  <a:schemeClr val="bg1"/>
                </a:solidFill>
              </a:rPr>
              <a:t>4A</a:t>
            </a:r>
          </a:p>
        </p:txBody>
      </p:sp>
      <p:sp>
        <p:nvSpPr>
          <p:cNvPr id="90392" name="Text Box 280"/>
          <p:cNvSpPr txBox="1">
            <a:spLocks noChangeArrowheads="1"/>
          </p:cNvSpPr>
          <p:nvPr/>
        </p:nvSpPr>
        <p:spPr bwMode="auto">
          <a:xfrm>
            <a:off x="7132638" y="1600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5A</a:t>
            </a:r>
          </a:p>
        </p:txBody>
      </p:sp>
      <p:sp>
        <p:nvSpPr>
          <p:cNvPr id="90393" name="Text Box 281"/>
          <p:cNvSpPr txBox="1">
            <a:spLocks noChangeArrowheads="1"/>
          </p:cNvSpPr>
          <p:nvPr/>
        </p:nvSpPr>
        <p:spPr bwMode="auto">
          <a:xfrm>
            <a:off x="7513638" y="1600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6A</a:t>
            </a:r>
          </a:p>
        </p:txBody>
      </p:sp>
      <p:sp>
        <p:nvSpPr>
          <p:cNvPr id="90394" name="Text Box 282"/>
          <p:cNvSpPr txBox="1">
            <a:spLocks noChangeArrowheads="1"/>
          </p:cNvSpPr>
          <p:nvPr/>
        </p:nvSpPr>
        <p:spPr bwMode="auto">
          <a:xfrm>
            <a:off x="7894638" y="16002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7A</a:t>
            </a:r>
          </a:p>
        </p:txBody>
      </p:sp>
      <p:sp>
        <p:nvSpPr>
          <p:cNvPr id="90395" name="Text Box 283"/>
          <p:cNvSpPr txBox="1">
            <a:spLocks noChangeArrowheads="1"/>
          </p:cNvSpPr>
          <p:nvPr/>
        </p:nvSpPr>
        <p:spPr bwMode="auto">
          <a:xfrm>
            <a:off x="8428038" y="1066800"/>
            <a:ext cx="411162" cy="304800"/>
          </a:xfrm>
          <a:prstGeom prst="rect">
            <a:avLst/>
          </a:prstGeom>
          <a:noFill/>
          <a:ln w="9525">
            <a:noFill/>
            <a:miter lim="800000"/>
            <a:headEnd/>
            <a:tailEnd/>
          </a:ln>
          <a:effectLst/>
        </p:spPr>
        <p:txBody>
          <a:bodyPr wrap="none">
            <a:spAutoFit/>
          </a:bodyPr>
          <a:lstStyle/>
          <a:p>
            <a:r>
              <a:rPr lang="en-US" sz="1400" b="1">
                <a:solidFill>
                  <a:schemeClr val="bg1"/>
                </a:solidFill>
              </a:rPr>
              <a:t>8A</a:t>
            </a:r>
          </a:p>
        </p:txBody>
      </p:sp>
      <p:sp>
        <p:nvSpPr>
          <p:cNvPr id="90396" name="Text Box 284"/>
          <p:cNvSpPr txBox="1">
            <a:spLocks noChangeArrowheads="1"/>
          </p:cNvSpPr>
          <p:nvPr/>
        </p:nvSpPr>
        <p:spPr bwMode="auto">
          <a:xfrm>
            <a:off x="2286000" y="2743200"/>
            <a:ext cx="411163" cy="304800"/>
          </a:xfrm>
          <a:prstGeom prst="rect">
            <a:avLst/>
          </a:prstGeom>
          <a:noFill/>
          <a:ln w="9525">
            <a:noFill/>
            <a:miter lim="800000"/>
            <a:headEnd/>
            <a:tailEnd/>
          </a:ln>
          <a:effectLst/>
        </p:spPr>
        <p:txBody>
          <a:bodyPr wrap="none">
            <a:spAutoFit/>
          </a:bodyPr>
          <a:lstStyle/>
          <a:p>
            <a:r>
              <a:rPr lang="en-US" sz="1400" b="1">
                <a:solidFill>
                  <a:schemeClr val="bg1"/>
                </a:solidFill>
              </a:rPr>
              <a:t>4B</a:t>
            </a:r>
          </a:p>
        </p:txBody>
      </p:sp>
      <p:sp>
        <p:nvSpPr>
          <p:cNvPr id="90397" name="AutoShape 285"/>
          <p:cNvSpPr>
            <a:spLocks/>
          </p:cNvSpPr>
          <p:nvPr/>
        </p:nvSpPr>
        <p:spPr bwMode="auto">
          <a:xfrm rot="-5400000">
            <a:off x="4343400" y="2362200"/>
            <a:ext cx="76200" cy="1143000"/>
          </a:xfrm>
          <a:prstGeom prst="rightBracket">
            <a:avLst>
              <a:gd name="adj" fmla="val 125000"/>
            </a:avLst>
          </a:prstGeom>
          <a:noFill/>
          <a:ln w="9525">
            <a:solidFill>
              <a:schemeClr val="bg1"/>
            </a:solidFill>
            <a:round/>
            <a:headEnd/>
            <a:tailEnd/>
          </a:ln>
          <a:effectLst/>
        </p:spPr>
        <p:txBody>
          <a:bodyPr vert="eaVert" wrap="none" anchor="ctr"/>
          <a:lstStyle/>
          <a:p>
            <a:pPr algn="ctr"/>
            <a:endParaRPr lang="en-US" sz="6000" b="1">
              <a:solidFill>
                <a:schemeClr val="bg1"/>
              </a:solidFill>
            </a:endParaRPr>
          </a:p>
        </p:txBody>
      </p:sp>
      <p:sp>
        <p:nvSpPr>
          <p:cNvPr id="90398" name="Line 286"/>
          <p:cNvSpPr>
            <a:spLocks noChangeShapeType="1"/>
          </p:cNvSpPr>
          <p:nvPr/>
        </p:nvSpPr>
        <p:spPr bwMode="auto">
          <a:xfrm>
            <a:off x="1676400" y="4343400"/>
            <a:ext cx="457200" cy="0"/>
          </a:xfrm>
          <a:prstGeom prst="line">
            <a:avLst/>
          </a:prstGeom>
          <a:noFill/>
          <a:ln w="9525">
            <a:solidFill>
              <a:schemeClr val="bg1"/>
            </a:solidFill>
            <a:round/>
            <a:headEnd/>
            <a:tailEnd/>
          </a:ln>
          <a:effectLst/>
        </p:spPr>
        <p:txBody>
          <a:bodyPr/>
          <a:lstStyle/>
          <a:p>
            <a:endParaRPr lang="en-US"/>
          </a:p>
        </p:txBody>
      </p:sp>
      <p:sp>
        <p:nvSpPr>
          <p:cNvPr id="90399" name="Line 287"/>
          <p:cNvSpPr>
            <a:spLocks noChangeShapeType="1"/>
          </p:cNvSpPr>
          <p:nvPr/>
        </p:nvSpPr>
        <p:spPr bwMode="auto">
          <a:xfrm>
            <a:off x="2133600" y="4343400"/>
            <a:ext cx="0" cy="1447800"/>
          </a:xfrm>
          <a:prstGeom prst="line">
            <a:avLst/>
          </a:prstGeom>
          <a:noFill/>
          <a:ln w="9525">
            <a:solidFill>
              <a:schemeClr val="bg1"/>
            </a:solidFill>
            <a:round/>
            <a:headEnd/>
            <a:tailEnd/>
          </a:ln>
          <a:effectLst/>
        </p:spPr>
        <p:txBody>
          <a:bodyPr/>
          <a:lstStyle/>
          <a:p>
            <a:endParaRPr lang="en-US"/>
          </a:p>
        </p:txBody>
      </p:sp>
      <p:sp>
        <p:nvSpPr>
          <p:cNvPr id="90402" name="Line 290"/>
          <p:cNvSpPr>
            <a:spLocks noChangeShapeType="1"/>
          </p:cNvSpPr>
          <p:nvPr/>
        </p:nvSpPr>
        <p:spPr bwMode="auto">
          <a:xfrm>
            <a:off x="2133600" y="5791200"/>
            <a:ext cx="304800" cy="0"/>
          </a:xfrm>
          <a:prstGeom prst="line">
            <a:avLst/>
          </a:prstGeom>
          <a:noFill/>
          <a:ln w="9525">
            <a:solidFill>
              <a:schemeClr val="bg1"/>
            </a:solidFill>
            <a:round/>
            <a:headEnd/>
            <a:tailEnd/>
          </a:ln>
          <a:effectLst/>
        </p:spPr>
        <p:txBody>
          <a:bodyPr/>
          <a:lstStyle/>
          <a:p>
            <a:endParaRPr lang="en-US"/>
          </a:p>
        </p:txBody>
      </p:sp>
      <p:sp>
        <p:nvSpPr>
          <p:cNvPr id="90404" name="Line 292"/>
          <p:cNvSpPr>
            <a:spLocks noChangeShapeType="1"/>
          </p:cNvSpPr>
          <p:nvPr/>
        </p:nvSpPr>
        <p:spPr bwMode="auto">
          <a:xfrm>
            <a:off x="1905000" y="4876800"/>
            <a:ext cx="0" cy="1600200"/>
          </a:xfrm>
          <a:prstGeom prst="line">
            <a:avLst/>
          </a:prstGeom>
          <a:noFill/>
          <a:ln w="9525">
            <a:solidFill>
              <a:schemeClr val="bg1"/>
            </a:solidFill>
            <a:round/>
            <a:headEnd/>
            <a:tailEnd/>
          </a:ln>
          <a:effectLst/>
        </p:spPr>
        <p:txBody>
          <a:bodyPr/>
          <a:lstStyle/>
          <a:p>
            <a:endParaRPr lang="en-US"/>
          </a:p>
        </p:txBody>
      </p:sp>
      <p:sp>
        <p:nvSpPr>
          <p:cNvPr id="90405" name="Line 293"/>
          <p:cNvSpPr>
            <a:spLocks noChangeShapeType="1"/>
          </p:cNvSpPr>
          <p:nvPr/>
        </p:nvSpPr>
        <p:spPr bwMode="auto">
          <a:xfrm>
            <a:off x="1905000" y="6477000"/>
            <a:ext cx="533400" cy="0"/>
          </a:xfrm>
          <a:prstGeom prst="line">
            <a:avLst/>
          </a:prstGeom>
          <a:noFill/>
          <a:ln w="9525">
            <a:solidFill>
              <a:schemeClr val="bg1"/>
            </a:solidFill>
            <a:round/>
            <a:headEnd/>
            <a:tailEnd/>
          </a:ln>
          <a:effectLst/>
        </p:spPr>
        <p:txBody>
          <a:bodyPr/>
          <a:lstStyle/>
          <a:p>
            <a:endParaRPr lang="en-US"/>
          </a:p>
        </p:txBody>
      </p:sp>
      <p:sp>
        <p:nvSpPr>
          <p:cNvPr id="90406" name="Line 294"/>
          <p:cNvSpPr>
            <a:spLocks noChangeShapeType="1"/>
          </p:cNvSpPr>
          <p:nvPr/>
        </p:nvSpPr>
        <p:spPr bwMode="auto">
          <a:xfrm>
            <a:off x="1676400" y="4876800"/>
            <a:ext cx="228600" cy="0"/>
          </a:xfrm>
          <a:prstGeom prst="line">
            <a:avLst/>
          </a:prstGeom>
          <a:noFill/>
          <a:ln w="9525">
            <a:solidFill>
              <a:schemeClr val="bg1"/>
            </a:solidFill>
            <a:round/>
            <a:headEnd/>
            <a:tailEnd/>
          </a:ln>
          <a:effectLst/>
        </p:spPr>
        <p:txBody>
          <a:bodyPr/>
          <a:lstStyle/>
          <a:p>
            <a:endParaRPr lang="en-US"/>
          </a:p>
        </p:txBody>
      </p:sp>
      <p:sp>
        <p:nvSpPr>
          <p:cNvPr id="90407" name="Text Box 295"/>
          <p:cNvSpPr txBox="1">
            <a:spLocks noChangeArrowheads="1"/>
          </p:cNvSpPr>
          <p:nvPr/>
        </p:nvSpPr>
        <p:spPr bwMode="auto">
          <a:xfrm>
            <a:off x="2362200" y="5241925"/>
            <a:ext cx="1281113" cy="244475"/>
          </a:xfrm>
          <a:prstGeom prst="rect">
            <a:avLst/>
          </a:prstGeom>
          <a:noFill/>
          <a:ln w="9525">
            <a:noFill/>
            <a:miter lim="800000"/>
            <a:headEnd/>
            <a:tailEnd/>
          </a:ln>
          <a:effectLst/>
        </p:spPr>
        <p:txBody>
          <a:bodyPr wrap="none">
            <a:spAutoFit/>
          </a:bodyPr>
          <a:lstStyle/>
          <a:p>
            <a:r>
              <a:rPr lang="en-US" sz="1000" b="1">
                <a:solidFill>
                  <a:schemeClr val="bg1"/>
                </a:solidFill>
              </a:rPr>
              <a:t>Lanthanoid Series</a:t>
            </a:r>
          </a:p>
        </p:txBody>
      </p:sp>
      <p:sp>
        <p:nvSpPr>
          <p:cNvPr id="90408" name="Rectangle 296"/>
          <p:cNvSpPr>
            <a:spLocks noChangeArrowheads="1"/>
          </p:cNvSpPr>
          <p:nvPr/>
        </p:nvSpPr>
        <p:spPr bwMode="auto">
          <a:xfrm>
            <a:off x="2133600" y="5516563"/>
            <a:ext cx="268288" cy="274637"/>
          </a:xfrm>
          <a:prstGeom prst="rect">
            <a:avLst/>
          </a:prstGeom>
          <a:noFill/>
          <a:ln w="9525">
            <a:noFill/>
            <a:miter lim="800000"/>
            <a:headEnd/>
            <a:tailEnd/>
          </a:ln>
          <a:effectLst/>
        </p:spPr>
        <p:txBody>
          <a:bodyPr wrap="none">
            <a:spAutoFit/>
          </a:bodyPr>
          <a:lstStyle/>
          <a:p>
            <a:r>
              <a:rPr lang="en-US" sz="1200" b="1">
                <a:solidFill>
                  <a:schemeClr val="bg1"/>
                </a:solidFill>
              </a:rPr>
              <a:t>6</a:t>
            </a:r>
          </a:p>
        </p:txBody>
      </p:sp>
      <p:sp>
        <p:nvSpPr>
          <p:cNvPr id="90409" name="Rectangle 297"/>
          <p:cNvSpPr>
            <a:spLocks noChangeArrowheads="1"/>
          </p:cNvSpPr>
          <p:nvPr/>
        </p:nvSpPr>
        <p:spPr bwMode="auto">
          <a:xfrm>
            <a:off x="2170113" y="6202363"/>
            <a:ext cx="268287" cy="274637"/>
          </a:xfrm>
          <a:prstGeom prst="rect">
            <a:avLst/>
          </a:prstGeom>
          <a:noFill/>
          <a:ln w="9525">
            <a:noFill/>
            <a:miter lim="800000"/>
            <a:headEnd/>
            <a:tailEnd/>
          </a:ln>
          <a:effectLst/>
        </p:spPr>
        <p:txBody>
          <a:bodyPr wrap="none">
            <a:spAutoFit/>
          </a:bodyPr>
          <a:lstStyle/>
          <a:p>
            <a:r>
              <a:rPr lang="en-US" sz="1200" b="1">
                <a:solidFill>
                  <a:schemeClr val="bg1"/>
                </a:solidFill>
              </a:rPr>
              <a:t>7</a:t>
            </a:r>
          </a:p>
        </p:txBody>
      </p:sp>
      <p:sp>
        <p:nvSpPr>
          <p:cNvPr id="90410" name="Rectangle 298"/>
          <p:cNvSpPr>
            <a:spLocks noChangeArrowheads="1"/>
          </p:cNvSpPr>
          <p:nvPr/>
        </p:nvSpPr>
        <p:spPr bwMode="auto">
          <a:xfrm>
            <a:off x="2362200" y="6019800"/>
            <a:ext cx="1104900" cy="244475"/>
          </a:xfrm>
          <a:prstGeom prst="rect">
            <a:avLst/>
          </a:prstGeom>
          <a:noFill/>
          <a:ln w="9525">
            <a:noFill/>
            <a:miter lim="800000"/>
            <a:headEnd/>
            <a:tailEnd/>
          </a:ln>
          <a:effectLst/>
        </p:spPr>
        <p:txBody>
          <a:bodyPr wrap="none">
            <a:spAutoFit/>
          </a:bodyPr>
          <a:lstStyle/>
          <a:p>
            <a:r>
              <a:rPr lang="en-US" sz="1000" b="1">
                <a:solidFill>
                  <a:schemeClr val="bg1"/>
                </a:solidFill>
              </a:rPr>
              <a:t>Actinoid Series</a:t>
            </a:r>
          </a:p>
        </p:txBody>
      </p:sp>
      <p:sp>
        <p:nvSpPr>
          <p:cNvPr id="90411" name="Rectangle 299"/>
          <p:cNvSpPr>
            <a:spLocks noChangeArrowheads="1"/>
          </p:cNvSpPr>
          <p:nvPr/>
        </p:nvSpPr>
        <p:spPr bwMode="auto">
          <a:xfrm>
            <a:off x="533400" y="5867400"/>
            <a:ext cx="685800" cy="762000"/>
          </a:xfrm>
          <a:prstGeom prst="rect">
            <a:avLst/>
          </a:prstGeom>
          <a:gradFill rotWithShape="0">
            <a:gsLst>
              <a:gs pos="0">
                <a:srgbClr val="FF66FF"/>
              </a:gs>
              <a:gs pos="100000">
                <a:srgbClr val="AFCFFF"/>
              </a:gs>
            </a:gsLst>
            <a:lin ang="5400000" scaled="1"/>
          </a:gradFill>
          <a:ln w="9525">
            <a:solidFill>
              <a:schemeClr val="tx1"/>
            </a:solidFill>
            <a:miter lim="800000"/>
            <a:headEnd/>
            <a:tailEnd/>
          </a:ln>
          <a:effectLst/>
        </p:spPr>
        <p:txBody>
          <a:bodyPr wrap="none" anchor="ctr"/>
          <a:lstStyle/>
          <a:p>
            <a:pPr algn="ctr"/>
            <a:endParaRPr lang="en-US" sz="6000"/>
          </a:p>
        </p:txBody>
      </p:sp>
      <p:sp>
        <p:nvSpPr>
          <p:cNvPr id="90412" name="Rectangle 300"/>
          <p:cNvSpPr>
            <a:spLocks noChangeArrowheads="1"/>
          </p:cNvSpPr>
          <p:nvPr/>
        </p:nvSpPr>
        <p:spPr bwMode="auto">
          <a:xfrm>
            <a:off x="609600" y="5943600"/>
            <a:ext cx="152400" cy="152400"/>
          </a:xfrm>
          <a:prstGeom prst="rect">
            <a:avLst/>
          </a:prstGeom>
          <a:noFill/>
          <a:ln w="9525">
            <a:solidFill>
              <a:schemeClr val="tx1"/>
            </a:solidFill>
            <a:miter lim="800000"/>
            <a:headEnd/>
            <a:tailEnd/>
          </a:ln>
          <a:effectLst/>
        </p:spPr>
        <p:txBody>
          <a:bodyPr wrap="none" anchor="ctr"/>
          <a:lstStyle/>
          <a:p>
            <a:pPr algn="ctr"/>
            <a:r>
              <a:rPr lang="en-US" sz="800" b="1"/>
              <a:t>C</a:t>
            </a:r>
          </a:p>
        </p:txBody>
      </p:sp>
      <p:sp>
        <p:nvSpPr>
          <p:cNvPr id="90415" name="Text Box 303"/>
          <p:cNvSpPr txBox="1">
            <a:spLocks noChangeArrowheads="1"/>
          </p:cNvSpPr>
          <p:nvPr/>
        </p:nvSpPr>
        <p:spPr bwMode="auto">
          <a:xfrm>
            <a:off x="746125" y="5938838"/>
            <a:ext cx="463550" cy="228600"/>
          </a:xfrm>
          <a:prstGeom prst="rect">
            <a:avLst/>
          </a:prstGeom>
          <a:noFill/>
          <a:ln w="9525">
            <a:noFill/>
            <a:miter lim="800000"/>
            <a:headEnd/>
            <a:tailEnd/>
          </a:ln>
          <a:effectLst/>
        </p:spPr>
        <p:txBody>
          <a:bodyPr wrap="none">
            <a:spAutoFit/>
          </a:bodyPr>
          <a:lstStyle/>
          <a:p>
            <a:r>
              <a:rPr lang="en-US" sz="900" b="1"/>
              <a:t>Solid</a:t>
            </a:r>
          </a:p>
        </p:txBody>
      </p:sp>
      <p:sp>
        <p:nvSpPr>
          <p:cNvPr id="90416" name="Rectangle 304"/>
          <p:cNvSpPr>
            <a:spLocks noChangeArrowheads="1"/>
          </p:cNvSpPr>
          <p:nvPr/>
        </p:nvSpPr>
        <p:spPr bwMode="auto">
          <a:xfrm>
            <a:off x="609600" y="6176963"/>
            <a:ext cx="152400" cy="152400"/>
          </a:xfrm>
          <a:prstGeom prst="rect">
            <a:avLst/>
          </a:prstGeom>
          <a:noFill/>
          <a:ln w="9525">
            <a:solidFill>
              <a:schemeClr val="tx1"/>
            </a:solidFill>
            <a:miter lim="800000"/>
            <a:headEnd/>
            <a:tailEnd/>
          </a:ln>
          <a:effectLst/>
        </p:spPr>
        <p:txBody>
          <a:bodyPr wrap="none" anchor="ctr"/>
          <a:lstStyle/>
          <a:p>
            <a:pPr algn="ctr"/>
            <a:r>
              <a:rPr lang="en-US" sz="800" b="1">
                <a:solidFill>
                  <a:schemeClr val="bg1"/>
                </a:solidFill>
              </a:rPr>
              <a:t>Br</a:t>
            </a:r>
          </a:p>
        </p:txBody>
      </p:sp>
      <p:sp>
        <p:nvSpPr>
          <p:cNvPr id="90417" name="Text Box 305"/>
          <p:cNvSpPr txBox="1">
            <a:spLocks noChangeArrowheads="1"/>
          </p:cNvSpPr>
          <p:nvPr/>
        </p:nvSpPr>
        <p:spPr bwMode="auto">
          <a:xfrm>
            <a:off x="746125" y="6172200"/>
            <a:ext cx="527050" cy="228600"/>
          </a:xfrm>
          <a:prstGeom prst="rect">
            <a:avLst/>
          </a:prstGeom>
          <a:noFill/>
          <a:ln w="9525">
            <a:noFill/>
            <a:miter lim="800000"/>
            <a:headEnd/>
            <a:tailEnd/>
          </a:ln>
          <a:effectLst/>
        </p:spPr>
        <p:txBody>
          <a:bodyPr wrap="none">
            <a:spAutoFit/>
          </a:bodyPr>
          <a:lstStyle/>
          <a:p>
            <a:r>
              <a:rPr lang="en-US" sz="900" b="1">
                <a:solidFill>
                  <a:schemeClr val="bg1"/>
                </a:solidFill>
              </a:rPr>
              <a:t>Liquid</a:t>
            </a:r>
          </a:p>
        </p:txBody>
      </p:sp>
      <p:sp>
        <p:nvSpPr>
          <p:cNvPr id="90418" name="Rectangle 306"/>
          <p:cNvSpPr>
            <a:spLocks noChangeArrowheads="1"/>
          </p:cNvSpPr>
          <p:nvPr/>
        </p:nvSpPr>
        <p:spPr bwMode="auto">
          <a:xfrm>
            <a:off x="619125" y="6405563"/>
            <a:ext cx="152400" cy="152400"/>
          </a:xfrm>
          <a:prstGeom prst="rect">
            <a:avLst/>
          </a:prstGeom>
          <a:noFill/>
          <a:ln w="9525">
            <a:solidFill>
              <a:schemeClr val="tx1"/>
            </a:solidFill>
            <a:miter lim="800000"/>
            <a:headEnd/>
            <a:tailEnd/>
          </a:ln>
          <a:effectLst/>
        </p:spPr>
        <p:txBody>
          <a:bodyPr wrap="none" anchor="ctr"/>
          <a:lstStyle/>
          <a:p>
            <a:pPr algn="ctr"/>
            <a:r>
              <a:rPr lang="en-US" sz="800" b="1">
                <a:solidFill>
                  <a:srgbClr val="D60093"/>
                </a:solidFill>
              </a:rPr>
              <a:t>H</a:t>
            </a:r>
          </a:p>
        </p:txBody>
      </p:sp>
      <p:sp>
        <p:nvSpPr>
          <p:cNvPr id="90419" name="Text Box 307"/>
          <p:cNvSpPr txBox="1">
            <a:spLocks noChangeArrowheads="1"/>
          </p:cNvSpPr>
          <p:nvPr/>
        </p:nvSpPr>
        <p:spPr bwMode="auto">
          <a:xfrm>
            <a:off x="755650" y="6400800"/>
            <a:ext cx="400050" cy="228600"/>
          </a:xfrm>
          <a:prstGeom prst="rect">
            <a:avLst/>
          </a:prstGeom>
          <a:noFill/>
          <a:ln w="9525">
            <a:noFill/>
            <a:miter lim="800000"/>
            <a:headEnd/>
            <a:tailEnd/>
          </a:ln>
          <a:effectLst/>
        </p:spPr>
        <p:txBody>
          <a:bodyPr wrap="none">
            <a:spAutoFit/>
          </a:bodyPr>
          <a:lstStyle/>
          <a:p>
            <a:r>
              <a:rPr lang="en-US" sz="900" b="1">
                <a:solidFill>
                  <a:srgbClr val="D60093"/>
                </a:solidFill>
              </a:rPr>
              <a:t>Gas</a:t>
            </a:r>
          </a:p>
        </p:txBody>
      </p:sp>
      <p:sp>
        <p:nvSpPr>
          <p:cNvPr id="90420" name="AutoShape 30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r>
              <a:rPr lang="en-US"/>
              <a:t>Dutch Periodic Table</a:t>
            </a:r>
          </a:p>
        </p:txBody>
      </p:sp>
      <p:pic>
        <p:nvPicPr>
          <p:cNvPr id="19460" name="Picture 4" descr="Dutch (spiral) periodic table"/>
          <p:cNvPicPr>
            <a:picLocks noChangeAspect="1" noChangeArrowheads="1"/>
          </p:cNvPicPr>
          <p:nvPr/>
        </p:nvPicPr>
        <p:blipFill>
          <a:blip r:embed="rId3" cstate="print"/>
          <a:srcRect/>
          <a:stretch>
            <a:fillRect/>
          </a:stretch>
        </p:blipFill>
        <p:spPr bwMode="auto">
          <a:xfrm>
            <a:off x="2286000" y="1600200"/>
            <a:ext cx="4835525" cy="5105400"/>
          </a:xfrm>
          <a:prstGeom prst="rect">
            <a:avLst/>
          </a:prstGeom>
          <a:noFill/>
          <a:ln w="76200" cmpd="tri">
            <a:miter lim="800000"/>
            <a:headEnd/>
            <a:tailEnd/>
          </a:ln>
        </p:spPr>
      </p:pic>
      <p:sp>
        <p:nvSpPr>
          <p:cNvPr id="19461" name="Rectangle 5"/>
          <p:cNvSpPr>
            <a:spLocks noChangeArrowheads="1"/>
          </p:cNvSpPr>
          <p:nvPr/>
        </p:nvSpPr>
        <p:spPr bwMode="auto">
          <a:xfrm rot="703460">
            <a:off x="4800600" y="1987550"/>
            <a:ext cx="303213" cy="1668463"/>
          </a:xfrm>
          <a:prstGeom prst="rect">
            <a:avLst/>
          </a:prstGeom>
          <a:noFill/>
          <a:ln w="19050">
            <a:solidFill>
              <a:srgbClr val="FF0000"/>
            </a:solidFill>
            <a:miter lim="800000"/>
            <a:headEnd/>
            <a:tailEnd/>
          </a:ln>
          <a:effectLst/>
        </p:spPr>
        <p:txBody>
          <a:bodyPr wrap="none" anchor="ctr"/>
          <a:lstStyle/>
          <a:p>
            <a:endParaRPr lang="en-US"/>
          </a:p>
        </p:txBody>
      </p:sp>
      <p:sp>
        <p:nvSpPr>
          <p:cNvPr id="19462" name="Rectangle 6"/>
          <p:cNvSpPr>
            <a:spLocks noChangeArrowheads="1"/>
          </p:cNvSpPr>
          <p:nvPr/>
        </p:nvSpPr>
        <p:spPr bwMode="auto">
          <a:xfrm rot="1277443">
            <a:off x="5026025" y="2022475"/>
            <a:ext cx="381000" cy="1744663"/>
          </a:xfrm>
          <a:prstGeom prst="rect">
            <a:avLst/>
          </a:prstGeom>
          <a:noFill/>
          <a:ln w="19050">
            <a:solidFill>
              <a:schemeClr val="accent2"/>
            </a:solidFill>
            <a:miter lim="800000"/>
            <a:headEnd/>
            <a:tailEnd/>
          </a:ln>
          <a:effectLst/>
        </p:spPr>
        <p:txBody>
          <a:bodyPr wrap="none" anchor="ctr"/>
          <a:lstStyle/>
          <a:p>
            <a:pPr algn="ctr"/>
            <a:endParaRPr lang="en-US">
              <a:solidFill>
                <a:schemeClr val="accent2"/>
              </a:solidFill>
            </a:endParaRPr>
          </a:p>
        </p:txBody>
      </p:sp>
      <p:sp>
        <p:nvSpPr>
          <p:cNvPr id="19463" name="Rectangle 7"/>
          <p:cNvSpPr>
            <a:spLocks noChangeArrowheads="1"/>
          </p:cNvSpPr>
          <p:nvPr/>
        </p:nvSpPr>
        <p:spPr bwMode="auto">
          <a:xfrm rot="-90721">
            <a:off x="4552950" y="1905000"/>
            <a:ext cx="247650" cy="1744663"/>
          </a:xfrm>
          <a:prstGeom prst="rect">
            <a:avLst/>
          </a:prstGeom>
          <a:noFill/>
          <a:ln w="19050">
            <a:solidFill>
              <a:srgbClr val="006600"/>
            </a:solidFill>
            <a:miter lim="800000"/>
            <a:headEnd/>
            <a:tailEnd/>
          </a:ln>
          <a:effectLst/>
        </p:spPr>
        <p:txBody>
          <a:bodyPr wrap="none" anchor="ctr"/>
          <a:lstStyle/>
          <a:p>
            <a:endParaRPr lang="en-US"/>
          </a:p>
        </p:txBody>
      </p:sp>
      <p:sp>
        <p:nvSpPr>
          <p:cNvPr id="19464" name="Text Box 8"/>
          <p:cNvSpPr txBox="1">
            <a:spLocks noChangeArrowheads="1"/>
          </p:cNvSpPr>
          <p:nvPr/>
        </p:nvSpPr>
        <p:spPr bwMode="auto">
          <a:xfrm>
            <a:off x="3200400" y="5257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106</a:t>
            </a:r>
          </a:p>
        </p:txBody>
      </p:sp>
      <p:sp>
        <p:nvSpPr>
          <p:cNvPr id="19466" name="Text Box 10"/>
          <p:cNvSpPr txBox="1">
            <a:spLocks noChangeArrowheads="1"/>
          </p:cNvSpPr>
          <p:nvPr/>
        </p:nvSpPr>
        <p:spPr bwMode="auto">
          <a:xfrm>
            <a:off x="2992438" y="5029200"/>
            <a:ext cx="436562"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107</a:t>
            </a:r>
          </a:p>
        </p:txBody>
      </p:sp>
      <p:sp>
        <p:nvSpPr>
          <p:cNvPr id="19467" name="Text Box 11"/>
          <p:cNvSpPr txBox="1">
            <a:spLocks noChangeArrowheads="1"/>
          </p:cNvSpPr>
          <p:nvPr/>
        </p:nvSpPr>
        <p:spPr bwMode="auto">
          <a:xfrm>
            <a:off x="2819400" y="4678363"/>
            <a:ext cx="436563"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108</a:t>
            </a:r>
          </a:p>
        </p:txBody>
      </p:sp>
      <p:sp>
        <p:nvSpPr>
          <p:cNvPr id="19468" name="Text Box 12"/>
          <p:cNvSpPr txBox="1">
            <a:spLocks noChangeArrowheads="1"/>
          </p:cNvSpPr>
          <p:nvPr/>
        </p:nvSpPr>
        <p:spPr bwMode="auto">
          <a:xfrm>
            <a:off x="2743200" y="43434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109</a:t>
            </a:r>
          </a:p>
        </p:txBody>
      </p:sp>
      <p:sp>
        <p:nvSpPr>
          <p:cNvPr id="19469" name="Text Box 13"/>
          <p:cNvSpPr txBox="1">
            <a:spLocks noChangeArrowheads="1"/>
          </p:cNvSpPr>
          <p:nvPr/>
        </p:nvSpPr>
        <p:spPr bwMode="auto">
          <a:xfrm>
            <a:off x="2687638" y="3992563"/>
            <a:ext cx="436562"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110</a:t>
            </a:r>
          </a:p>
        </p:txBody>
      </p:sp>
      <p:sp>
        <p:nvSpPr>
          <p:cNvPr id="19470" name="Text Box 14"/>
          <p:cNvSpPr txBox="1">
            <a:spLocks noChangeArrowheads="1"/>
          </p:cNvSpPr>
          <p:nvPr/>
        </p:nvSpPr>
        <p:spPr bwMode="auto">
          <a:xfrm>
            <a:off x="2743200" y="36576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111</a:t>
            </a:r>
          </a:p>
        </p:txBody>
      </p:sp>
      <p:sp>
        <p:nvSpPr>
          <p:cNvPr id="19471" name="Text Box 15"/>
          <p:cNvSpPr txBox="1">
            <a:spLocks noChangeArrowheads="1"/>
          </p:cNvSpPr>
          <p:nvPr/>
        </p:nvSpPr>
        <p:spPr bwMode="auto">
          <a:xfrm>
            <a:off x="2819400" y="3352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112</a:t>
            </a:r>
          </a:p>
        </p:txBody>
      </p:sp>
      <p:sp>
        <p:nvSpPr>
          <p:cNvPr id="19472" name="Text Box 16"/>
          <p:cNvSpPr txBox="1">
            <a:spLocks noChangeArrowheads="1"/>
          </p:cNvSpPr>
          <p:nvPr/>
        </p:nvSpPr>
        <p:spPr bwMode="auto">
          <a:xfrm>
            <a:off x="2743200" y="2925763"/>
            <a:ext cx="436563" cy="274637"/>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113</a:t>
            </a:r>
          </a:p>
        </p:txBody>
      </p:sp>
      <p:sp>
        <p:nvSpPr>
          <p:cNvPr id="19473" name="Text Box 17"/>
          <p:cNvSpPr txBox="1">
            <a:spLocks noChangeArrowheads="1"/>
          </p:cNvSpPr>
          <p:nvPr/>
        </p:nvSpPr>
        <p:spPr bwMode="auto">
          <a:xfrm>
            <a:off x="2971800" y="25908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114</a:t>
            </a:r>
          </a:p>
        </p:txBody>
      </p:sp>
      <p:sp>
        <p:nvSpPr>
          <p:cNvPr id="19474" name="Text Box 18"/>
          <p:cNvSpPr txBox="1">
            <a:spLocks noChangeArrowheads="1"/>
          </p:cNvSpPr>
          <p:nvPr/>
        </p:nvSpPr>
        <p:spPr bwMode="auto">
          <a:xfrm>
            <a:off x="3297238" y="2286000"/>
            <a:ext cx="436562"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115</a:t>
            </a:r>
          </a:p>
        </p:txBody>
      </p:sp>
      <p:sp>
        <p:nvSpPr>
          <p:cNvPr id="19475" name="Text Box 19"/>
          <p:cNvSpPr txBox="1">
            <a:spLocks noChangeArrowheads="1"/>
          </p:cNvSpPr>
          <p:nvPr/>
        </p:nvSpPr>
        <p:spPr bwMode="auto">
          <a:xfrm>
            <a:off x="3657600" y="21336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116</a:t>
            </a:r>
          </a:p>
        </p:txBody>
      </p:sp>
      <p:sp>
        <p:nvSpPr>
          <p:cNvPr id="19476" name="Text Box 20"/>
          <p:cNvSpPr txBox="1">
            <a:spLocks noChangeArrowheads="1"/>
          </p:cNvSpPr>
          <p:nvPr/>
        </p:nvSpPr>
        <p:spPr bwMode="auto">
          <a:xfrm>
            <a:off x="4038600" y="1981200"/>
            <a:ext cx="436563" cy="274638"/>
          </a:xfrm>
          <a:prstGeom prst="rect">
            <a:avLst/>
          </a:prstGeom>
          <a:solidFill>
            <a:schemeClr val="bg1"/>
          </a:solidFill>
          <a:ln w="9525">
            <a:noFill/>
            <a:miter lim="800000"/>
            <a:headEnd/>
            <a:tailEnd/>
          </a:ln>
          <a:effectLst/>
        </p:spPr>
        <p:txBody>
          <a:bodyPr wrap="none">
            <a:spAutoFit/>
          </a:bodyPr>
          <a:lstStyle/>
          <a:p>
            <a:r>
              <a:rPr lang="en-US" sz="1200">
                <a:solidFill>
                  <a:srgbClr val="FF0000"/>
                </a:solidFill>
              </a:rPr>
              <a:t>117</a:t>
            </a:r>
          </a:p>
        </p:txBody>
      </p:sp>
      <p:sp>
        <p:nvSpPr>
          <p:cNvPr id="19477" name="Text Box 21"/>
          <p:cNvSpPr txBox="1">
            <a:spLocks noChangeArrowheads="1"/>
          </p:cNvSpPr>
          <p:nvPr/>
        </p:nvSpPr>
        <p:spPr bwMode="auto">
          <a:xfrm>
            <a:off x="4440238" y="1905000"/>
            <a:ext cx="446087" cy="284163"/>
          </a:xfrm>
          <a:prstGeom prst="rect">
            <a:avLst/>
          </a:prstGeom>
          <a:solidFill>
            <a:schemeClr val="bg1"/>
          </a:solidFill>
          <a:ln w="9525">
            <a:solidFill>
              <a:srgbClr val="006600"/>
            </a:solidFill>
            <a:miter lim="800000"/>
            <a:headEnd/>
            <a:tailEnd/>
          </a:ln>
          <a:effectLst/>
        </p:spPr>
        <p:txBody>
          <a:bodyPr wrap="none">
            <a:spAutoFit/>
          </a:bodyPr>
          <a:lstStyle/>
          <a:p>
            <a:r>
              <a:rPr lang="en-US" sz="1200">
                <a:solidFill>
                  <a:srgbClr val="006600"/>
                </a:solidFill>
              </a:rPr>
              <a:t>118</a:t>
            </a:r>
          </a:p>
        </p:txBody>
      </p:sp>
      <p:sp>
        <p:nvSpPr>
          <p:cNvPr id="19478" name="Line 22"/>
          <p:cNvSpPr>
            <a:spLocks noChangeShapeType="1"/>
          </p:cNvSpPr>
          <p:nvPr/>
        </p:nvSpPr>
        <p:spPr bwMode="auto">
          <a:xfrm flipH="1" flipV="1">
            <a:off x="2971800" y="3124200"/>
            <a:ext cx="76200" cy="304800"/>
          </a:xfrm>
          <a:prstGeom prst="line">
            <a:avLst/>
          </a:prstGeom>
          <a:noFill/>
          <a:ln w="9525">
            <a:solidFill>
              <a:srgbClr val="FF0000"/>
            </a:solidFill>
            <a:prstDash val="dash"/>
            <a:round/>
            <a:headEnd/>
            <a:tailEnd/>
          </a:ln>
          <a:effectLst/>
        </p:spPr>
        <p:txBody>
          <a:bodyPr/>
          <a:lstStyle/>
          <a:p>
            <a:endParaRPr lang="en-US"/>
          </a:p>
        </p:txBody>
      </p:sp>
      <p:sp>
        <p:nvSpPr>
          <p:cNvPr id="19479" name="Rectangle 23"/>
          <p:cNvSpPr>
            <a:spLocks noChangeArrowheads="1"/>
          </p:cNvSpPr>
          <p:nvPr/>
        </p:nvSpPr>
        <p:spPr bwMode="auto">
          <a:xfrm>
            <a:off x="76200" y="6567488"/>
            <a:ext cx="2997200" cy="214312"/>
          </a:xfrm>
          <a:prstGeom prst="rect">
            <a:avLst/>
          </a:prstGeom>
          <a:noFill/>
          <a:ln w="9525">
            <a:noFill/>
            <a:miter lim="800000"/>
            <a:headEnd/>
            <a:tailEnd/>
          </a:ln>
          <a:effectLst/>
        </p:spPr>
        <p:txBody>
          <a:bodyPr wrap="none">
            <a:spAutoFit/>
          </a:bodyPr>
          <a:lstStyle/>
          <a:p>
            <a:r>
              <a:rPr lang="en-US" sz="800"/>
              <a:t>Strong,  Journal of Chemical Education, Sept. 1989, page 743</a:t>
            </a:r>
          </a:p>
        </p:txBody>
      </p:sp>
      <p:sp>
        <p:nvSpPr>
          <p:cNvPr id="19480" name="AutoShape 2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61"/>
                                        </p:tgtEl>
                                        <p:attrNameLst>
                                          <p:attrName>style.visibility</p:attrName>
                                        </p:attrNameLst>
                                      </p:cBhvr>
                                      <p:to>
                                        <p:strVal val="visible"/>
                                      </p:to>
                                    </p:set>
                                  </p:childTnLst>
                                  <p:subTnLst>
                                    <p:set>
                                      <p:cBhvr override="childStyle">
                                        <p:cTn dur="1" fill="hold" display="0" masterRel="nextClick" afterEffect="1" nodeType="withEffect">
                                          <p:stCondLst>
                                            <p:cond delay="0"/>
                                          </p:stCondLst>
                                        </p:cTn>
                                        <p:tgtEl>
                                          <p:spTgt spid="19461"/>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9462"/>
                                        </p:tgtEl>
                                        <p:attrNameLst>
                                          <p:attrName>style.visibility</p:attrName>
                                        </p:attrNameLst>
                                      </p:cBhvr>
                                      <p:to>
                                        <p:strVal val="visible"/>
                                      </p:to>
                                    </p:set>
                                  </p:childTnLst>
                                  <p:subTnLst>
                                    <p:set>
                                      <p:cBhvr override="childStyle">
                                        <p:cTn dur="1" fill="hold" display="0" masterRel="nextClick" afterEffect="1" nodeType="withEffect">
                                          <p:stCondLst>
                                            <p:cond delay="0"/>
                                          </p:stCondLst>
                                        </p:cTn>
                                        <p:tgtEl>
                                          <p:spTgt spid="19462"/>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94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9464"/>
                                        </p:tgtEl>
                                        <p:attrNameLst>
                                          <p:attrName>style.visibility</p:attrName>
                                        </p:attrNameLst>
                                      </p:cBhvr>
                                      <p:to>
                                        <p:strVal val="visible"/>
                                      </p:to>
                                    </p:set>
                                  </p:childTnLst>
                                  <p:subTnLst>
                                    <p:set>
                                      <p:cBhvr override="childStyle">
                                        <p:cTn dur="1" fill="hold" display="0" masterRel="sameClick" afterEffect="1" nodeType="withEffect">
                                          <p:stCondLst>
                                            <p:cond evt="end" delay="0">
                                              <p:tn val="17"/>
                                            </p:cond>
                                          </p:stCondLst>
                                        </p:cTn>
                                        <p:tgtEl>
                                          <p:spTgt spid="19464"/>
                                        </p:tgtEl>
                                        <p:attrNameLst>
                                          <p:attrName>style.visibility</p:attrName>
                                        </p:attrNameLst>
                                      </p:cBhvr>
                                      <p:to>
                                        <p:strVal val="hidden"/>
                                      </p:to>
                                    </p:set>
                                  </p:subTnLst>
                                </p:cTn>
                              </p:par>
                            </p:childTnLst>
                          </p:cTn>
                        </p:par>
                        <p:par>
                          <p:cTn id="19" fill="hold">
                            <p:stCondLst>
                              <p:cond delay="500"/>
                            </p:stCondLst>
                            <p:childTnLst>
                              <p:par>
                                <p:cTn id="20" presetID="1" presetClass="entr" presetSubtype="0" fill="hold" grpId="0" nodeType="afterEffect">
                                  <p:stCondLst>
                                    <p:cond delay="1000"/>
                                  </p:stCondLst>
                                  <p:childTnLst>
                                    <p:set>
                                      <p:cBhvr>
                                        <p:cTn id="21" dur="1" fill="hold">
                                          <p:stCondLst>
                                            <p:cond delay="499"/>
                                          </p:stCondLst>
                                        </p:cTn>
                                        <p:tgtEl>
                                          <p:spTgt spid="19466"/>
                                        </p:tgtEl>
                                        <p:attrNameLst>
                                          <p:attrName>style.visibility</p:attrName>
                                        </p:attrNameLst>
                                      </p:cBhvr>
                                      <p:to>
                                        <p:strVal val="visible"/>
                                      </p:to>
                                    </p:set>
                                  </p:childTnLst>
                                  <p:subTnLst>
                                    <p:set>
                                      <p:cBhvr override="childStyle">
                                        <p:cTn dur="1" fill="hold" display="0" masterRel="sameClick" afterEffect="1" nodeType="withEffect">
                                          <p:stCondLst>
                                            <p:cond evt="end" delay="0">
                                              <p:tn val="20"/>
                                            </p:cond>
                                          </p:stCondLst>
                                        </p:cTn>
                                        <p:tgtEl>
                                          <p:spTgt spid="19466"/>
                                        </p:tgtEl>
                                        <p:attrNameLst>
                                          <p:attrName>style.visibility</p:attrName>
                                        </p:attrNameLst>
                                      </p:cBhvr>
                                      <p:to>
                                        <p:strVal val="hidden"/>
                                      </p:to>
                                    </p:set>
                                  </p:subTnLst>
                                </p:cTn>
                              </p:par>
                            </p:childTnLst>
                          </p:cTn>
                        </p:par>
                        <p:par>
                          <p:cTn id="22" fill="hold">
                            <p:stCondLst>
                              <p:cond delay="2000"/>
                            </p:stCondLst>
                            <p:childTnLst>
                              <p:par>
                                <p:cTn id="23" presetID="1" presetClass="entr" presetSubtype="0" fill="hold" grpId="0" nodeType="afterEffect">
                                  <p:stCondLst>
                                    <p:cond delay="1000"/>
                                  </p:stCondLst>
                                  <p:childTnLst>
                                    <p:set>
                                      <p:cBhvr>
                                        <p:cTn id="24" dur="1" fill="hold">
                                          <p:stCondLst>
                                            <p:cond delay="499"/>
                                          </p:stCondLst>
                                        </p:cTn>
                                        <p:tgtEl>
                                          <p:spTgt spid="19467"/>
                                        </p:tgtEl>
                                        <p:attrNameLst>
                                          <p:attrName>style.visibility</p:attrName>
                                        </p:attrNameLst>
                                      </p:cBhvr>
                                      <p:to>
                                        <p:strVal val="visible"/>
                                      </p:to>
                                    </p:set>
                                  </p:childTnLst>
                                  <p:subTnLst>
                                    <p:set>
                                      <p:cBhvr override="childStyle">
                                        <p:cTn dur="1" fill="hold" display="0" masterRel="sameClick" afterEffect="1" nodeType="withEffect">
                                          <p:stCondLst>
                                            <p:cond evt="end" delay="0">
                                              <p:tn val="23"/>
                                            </p:cond>
                                          </p:stCondLst>
                                        </p:cTn>
                                        <p:tgtEl>
                                          <p:spTgt spid="19467"/>
                                        </p:tgtEl>
                                        <p:attrNameLst>
                                          <p:attrName>style.visibility</p:attrName>
                                        </p:attrNameLst>
                                      </p:cBhvr>
                                      <p:to>
                                        <p:strVal val="hidden"/>
                                      </p:to>
                                    </p:set>
                                  </p:subTnLst>
                                </p:cTn>
                              </p:par>
                            </p:childTnLst>
                          </p:cTn>
                        </p:par>
                        <p:par>
                          <p:cTn id="25" fill="hold">
                            <p:stCondLst>
                              <p:cond delay="3500"/>
                            </p:stCondLst>
                            <p:childTnLst>
                              <p:par>
                                <p:cTn id="26" presetID="1" presetClass="entr" presetSubtype="0" fill="hold" grpId="0" nodeType="afterEffect">
                                  <p:stCondLst>
                                    <p:cond delay="1000"/>
                                  </p:stCondLst>
                                  <p:childTnLst>
                                    <p:set>
                                      <p:cBhvr>
                                        <p:cTn id="27" dur="1" fill="hold">
                                          <p:stCondLst>
                                            <p:cond delay="499"/>
                                          </p:stCondLst>
                                        </p:cTn>
                                        <p:tgtEl>
                                          <p:spTgt spid="19468"/>
                                        </p:tgtEl>
                                        <p:attrNameLst>
                                          <p:attrName>style.visibility</p:attrName>
                                        </p:attrNameLst>
                                      </p:cBhvr>
                                      <p:to>
                                        <p:strVal val="visible"/>
                                      </p:to>
                                    </p:set>
                                  </p:childTnLst>
                                  <p:subTnLst>
                                    <p:set>
                                      <p:cBhvr override="childStyle">
                                        <p:cTn dur="1" fill="hold" display="0" masterRel="sameClick" afterEffect="1" nodeType="withEffect">
                                          <p:stCondLst>
                                            <p:cond evt="end" delay="0">
                                              <p:tn val="26"/>
                                            </p:cond>
                                          </p:stCondLst>
                                        </p:cTn>
                                        <p:tgtEl>
                                          <p:spTgt spid="19468"/>
                                        </p:tgtEl>
                                        <p:attrNameLst>
                                          <p:attrName>style.visibility</p:attrName>
                                        </p:attrNameLst>
                                      </p:cBhvr>
                                      <p:to>
                                        <p:strVal val="hidden"/>
                                      </p:to>
                                    </p:set>
                                  </p:subTnLst>
                                </p:cTn>
                              </p:par>
                            </p:childTnLst>
                          </p:cTn>
                        </p:par>
                        <p:par>
                          <p:cTn id="28" fill="hold">
                            <p:stCondLst>
                              <p:cond delay="5000"/>
                            </p:stCondLst>
                            <p:childTnLst>
                              <p:par>
                                <p:cTn id="29" presetID="1" presetClass="entr" presetSubtype="0" fill="hold" grpId="0" nodeType="afterEffect">
                                  <p:stCondLst>
                                    <p:cond delay="1000"/>
                                  </p:stCondLst>
                                  <p:childTnLst>
                                    <p:set>
                                      <p:cBhvr>
                                        <p:cTn id="30" dur="1" fill="hold">
                                          <p:stCondLst>
                                            <p:cond delay="499"/>
                                          </p:stCondLst>
                                        </p:cTn>
                                        <p:tgtEl>
                                          <p:spTgt spid="19469"/>
                                        </p:tgtEl>
                                        <p:attrNameLst>
                                          <p:attrName>style.visibility</p:attrName>
                                        </p:attrNameLst>
                                      </p:cBhvr>
                                      <p:to>
                                        <p:strVal val="visible"/>
                                      </p:to>
                                    </p:set>
                                  </p:childTnLst>
                                  <p:subTnLst>
                                    <p:set>
                                      <p:cBhvr override="childStyle">
                                        <p:cTn dur="1" fill="hold" display="0" masterRel="sameClick" afterEffect="1" nodeType="withEffect">
                                          <p:stCondLst>
                                            <p:cond evt="end" delay="0">
                                              <p:tn val="29"/>
                                            </p:cond>
                                          </p:stCondLst>
                                        </p:cTn>
                                        <p:tgtEl>
                                          <p:spTgt spid="19469"/>
                                        </p:tgtEl>
                                        <p:attrNameLst>
                                          <p:attrName>style.visibility</p:attrName>
                                        </p:attrNameLst>
                                      </p:cBhvr>
                                      <p:to>
                                        <p:strVal val="hidden"/>
                                      </p:to>
                                    </p:set>
                                  </p:subTnLst>
                                </p:cTn>
                              </p:par>
                            </p:childTnLst>
                          </p:cTn>
                        </p:par>
                        <p:par>
                          <p:cTn id="31" fill="hold">
                            <p:stCondLst>
                              <p:cond delay="6500"/>
                            </p:stCondLst>
                            <p:childTnLst>
                              <p:par>
                                <p:cTn id="32" presetID="1" presetClass="entr" presetSubtype="0" fill="hold" grpId="0" nodeType="afterEffect">
                                  <p:stCondLst>
                                    <p:cond delay="1000"/>
                                  </p:stCondLst>
                                  <p:childTnLst>
                                    <p:set>
                                      <p:cBhvr>
                                        <p:cTn id="33" dur="1" fill="hold">
                                          <p:stCondLst>
                                            <p:cond delay="499"/>
                                          </p:stCondLst>
                                        </p:cTn>
                                        <p:tgtEl>
                                          <p:spTgt spid="19470"/>
                                        </p:tgtEl>
                                        <p:attrNameLst>
                                          <p:attrName>style.visibility</p:attrName>
                                        </p:attrNameLst>
                                      </p:cBhvr>
                                      <p:to>
                                        <p:strVal val="visible"/>
                                      </p:to>
                                    </p:set>
                                  </p:childTnLst>
                                  <p:subTnLst>
                                    <p:set>
                                      <p:cBhvr override="childStyle">
                                        <p:cTn dur="1" fill="hold" display="0" masterRel="sameClick" afterEffect="1" nodeType="withEffect">
                                          <p:stCondLst>
                                            <p:cond evt="end" delay="0">
                                              <p:tn val="32"/>
                                            </p:cond>
                                          </p:stCondLst>
                                        </p:cTn>
                                        <p:tgtEl>
                                          <p:spTgt spid="19470"/>
                                        </p:tgtEl>
                                        <p:attrNameLst>
                                          <p:attrName>style.visibility</p:attrName>
                                        </p:attrNameLst>
                                      </p:cBhvr>
                                      <p:to>
                                        <p:strVal val="hidden"/>
                                      </p:to>
                                    </p:set>
                                  </p:subTnLst>
                                </p:cTn>
                              </p:par>
                            </p:childTnLst>
                          </p:cTn>
                        </p:par>
                        <p:par>
                          <p:cTn id="34" fill="hold">
                            <p:stCondLst>
                              <p:cond delay="8000"/>
                            </p:stCondLst>
                            <p:childTnLst>
                              <p:par>
                                <p:cTn id="35" presetID="1" presetClass="entr" presetSubtype="0" fill="hold" grpId="0" nodeType="afterEffect">
                                  <p:stCondLst>
                                    <p:cond delay="1000"/>
                                  </p:stCondLst>
                                  <p:childTnLst>
                                    <p:set>
                                      <p:cBhvr>
                                        <p:cTn id="36" dur="1" fill="hold">
                                          <p:stCondLst>
                                            <p:cond delay="499"/>
                                          </p:stCondLst>
                                        </p:cTn>
                                        <p:tgtEl>
                                          <p:spTgt spid="19471"/>
                                        </p:tgtEl>
                                        <p:attrNameLst>
                                          <p:attrName>style.visibility</p:attrName>
                                        </p:attrNameLst>
                                      </p:cBhvr>
                                      <p:to>
                                        <p:strVal val="visible"/>
                                      </p:to>
                                    </p:set>
                                  </p:childTnLst>
                                  <p:subTnLst>
                                    <p:set>
                                      <p:cBhvr override="childStyle">
                                        <p:cTn dur="1" fill="hold" display="0" masterRel="sameClick" afterEffect="1" nodeType="withEffect">
                                          <p:stCondLst>
                                            <p:cond evt="end" delay="0">
                                              <p:tn val="35"/>
                                            </p:cond>
                                          </p:stCondLst>
                                        </p:cTn>
                                        <p:tgtEl>
                                          <p:spTgt spid="19471"/>
                                        </p:tgtEl>
                                        <p:attrNameLst>
                                          <p:attrName>style.visibility</p:attrName>
                                        </p:attrNameLst>
                                      </p:cBhvr>
                                      <p:to>
                                        <p:strVal val="hidden"/>
                                      </p:to>
                                    </p:set>
                                  </p:subTnLst>
                                </p:cTn>
                              </p:par>
                            </p:childTnLst>
                          </p:cTn>
                        </p:par>
                        <p:par>
                          <p:cTn id="37" fill="hold">
                            <p:stCondLst>
                              <p:cond delay="9500"/>
                            </p:stCondLst>
                            <p:childTnLst>
                              <p:par>
                                <p:cTn id="38" presetID="1" presetClass="entr" presetSubtype="0" fill="hold" grpId="0" nodeType="afterEffect">
                                  <p:stCondLst>
                                    <p:cond delay="0"/>
                                  </p:stCondLst>
                                  <p:childTnLst>
                                    <p:set>
                                      <p:cBhvr>
                                        <p:cTn id="39" dur="1" fill="hold">
                                          <p:stCondLst>
                                            <p:cond delay="499"/>
                                          </p:stCondLst>
                                        </p:cTn>
                                        <p:tgtEl>
                                          <p:spTgt spid="19478"/>
                                        </p:tgtEl>
                                        <p:attrNameLst>
                                          <p:attrName>style.visibility</p:attrName>
                                        </p:attrNameLst>
                                      </p:cBhvr>
                                      <p:to>
                                        <p:strVal val="visible"/>
                                      </p:to>
                                    </p:set>
                                  </p:childTnLst>
                                  <p:subTnLst>
                                    <p:set>
                                      <p:cBhvr override="childStyle">
                                        <p:cTn dur="1" fill="hold" display="0" masterRel="sameClick" afterEffect="1" nodeType="withEffect">
                                          <p:stCondLst>
                                            <p:cond evt="end" delay="0">
                                              <p:tn val="38"/>
                                            </p:cond>
                                          </p:stCondLst>
                                        </p:cTn>
                                        <p:tgtEl>
                                          <p:spTgt spid="19478"/>
                                        </p:tgtEl>
                                        <p:attrNameLst>
                                          <p:attrName>style.visibility</p:attrName>
                                        </p:attrNameLst>
                                      </p:cBhvr>
                                      <p:to>
                                        <p:strVal val="hidden"/>
                                      </p:to>
                                    </p:set>
                                  </p:subTnLst>
                                </p:cTn>
                              </p:par>
                            </p:childTnLst>
                          </p:cTn>
                        </p:par>
                        <p:par>
                          <p:cTn id="40" fill="hold">
                            <p:stCondLst>
                              <p:cond delay="10000"/>
                            </p:stCondLst>
                            <p:childTnLst>
                              <p:par>
                                <p:cTn id="41" presetID="1" presetClass="entr" presetSubtype="0" fill="hold" grpId="0" nodeType="afterEffect">
                                  <p:stCondLst>
                                    <p:cond delay="0"/>
                                  </p:stCondLst>
                                  <p:childTnLst>
                                    <p:set>
                                      <p:cBhvr>
                                        <p:cTn id="42" dur="1" fill="hold">
                                          <p:stCondLst>
                                            <p:cond delay="499"/>
                                          </p:stCondLst>
                                        </p:cTn>
                                        <p:tgtEl>
                                          <p:spTgt spid="19472"/>
                                        </p:tgtEl>
                                        <p:attrNameLst>
                                          <p:attrName>style.visibility</p:attrName>
                                        </p:attrNameLst>
                                      </p:cBhvr>
                                      <p:to>
                                        <p:strVal val="visible"/>
                                      </p:to>
                                    </p:set>
                                  </p:childTnLst>
                                  <p:subTnLst>
                                    <p:set>
                                      <p:cBhvr override="childStyle">
                                        <p:cTn dur="1" fill="hold" display="0" masterRel="sameClick" afterEffect="1" nodeType="withEffect">
                                          <p:stCondLst>
                                            <p:cond evt="end" delay="0">
                                              <p:tn val="41"/>
                                            </p:cond>
                                          </p:stCondLst>
                                        </p:cTn>
                                        <p:tgtEl>
                                          <p:spTgt spid="19472"/>
                                        </p:tgtEl>
                                        <p:attrNameLst>
                                          <p:attrName>style.visibility</p:attrName>
                                        </p:attrNameLst>
                                      </p:cBhvr>
                                      <p:to>
                                        <p:strVal val="hidden"/>
                                      </p:to>
                                    </p:set>
                                  </p:subTnLst>
                                </p:cTn>
                              </p:par>
                            </p:childTnLst>
                          </p:cTn>
                        </p:par>
                        <p:par>
                          <p:cTn id="43" fill="hold">
                            <p:stCondLst>
                              <p:cond delay="10500"/>
                            </p:stCondLst>
                            <p:childTnLst>
                              <p:par>
                                <p:cTn id="44" presetID="1" presetClass="entr" presetSubtype="0" fill="hold" grpId="0" nodeType="afterEffect">
                                  <p:stCondLst>
                                    <p:cond delay="0"/>
                                  </p:stCondLst>
                                  <p:childTnLst>
                                    <p:set>
                                      <p:cBhvr>
                                        <p:cTn id="45" dur="1" fill="hold">
                                          <p:stCondLst>
                                            <p:cond delay="499"/>
                                          </p:stCondLst>
                                        </p:cTn>
                                        <p:tgtEl>
                                          <p:spTgt spid="19473"/>
                                        </p:tgtEl>
                                        <p:attrNameLst>
                                          <p:attrName>style.visibility</p:attrName>
                                        </p:attrNameLst>
                                      </p:cBhvr>
                                      <p:to>
                                        <p:strVal val="visible"/>
                                      </p:to>
                                    </p:set>
                                  </p:childTnLst>
                                  <p:subTnLst>
                                    <p:set>
                                      <p:cBhvr override="childStyle">
                                        <p:cTn dur="1" fill="hold" display="0" masterRel="sameClick" afterEffect="1" nodeType="withEffect">
                                          <p:stCondLst>
                                            <p:cond evt="end" delay="0">
                                              <p:tn val="44"/>
                                            </p:cond>
                                          </p:stCondLst>
                                        </p:cTn>
                                        <p:tgtEl>
                                          <p:spTgt spid="19473"/>
                                        </p:tgtEl>
                                        <p:attrNameLst>
                                          <p:attrName>style.visibility</p:attrName>
                                        </p:attrNameLst>
                                      </p:cBhvr>
                                      <p:to>
                                        <p:strVal val="hidden"/>
                                      </p:to>
                                    </p:set>
                                  </p:subTnLst>
                                </p:cTn>
                              </p:par>
                            </p:childTnLst>
                          </p:cTn>
                        </p:par>
                        <p:par>
                          <p:cTn id="46" fill="hold">
                            <p:stCondLst>
                              <p:cond delay="11000"/>
                            </p:stCondLst>
                            <p:childTnLst>
                              <p:par>
                                <p:cTn id="47" presetID="1" presetClass="entr" presetSubtype="0" fill="hold" grpId="0" nodeType="afterEffect">
                                  <p:stCondLst>
                                    <p:cond delay="0"/>
                                  </p:stCondLst>
                                  <p:childTnLst>
                                    <p:set>
                                      <p:cBhvr>
                                        <p:cTn id="48" dur="1" fill="hold">
                                          <p:stCondLst>
                                            <p:cond delay="499"/>
                                          </p:stCondLst>
                                        </p:cTn>
                                        <p:tgtEl>
                                          <p:spTgt spid="19474"/>
                                        </p:tgtEl>
                                        <p:attrNameLst>
                                          <p:attrName>style.visibility</p:attrName>
                                        </p:attrNameLst>
                                      </p:cBhvr>
                                      <p:to>
                                        <p:strVal val="visible"/>
                                      </p:to>
                                    </p:set>
                                  </p:childTnLst>
                                  <p:subTnLst>
                                    <p:set>
                                      <p:cBhvr override="childStyle">
                                        <p:cTn dur="1" fill="hold" display="0" masterRel="sameClick" afterEffect="1" nodeType="withEffect">
                                          <p:stCondLst>
                                            <p:cond evt="end" delay="0">
                                              <p:tn val="47"/>
                                            </p:cond>
                                          </p:stCondLst>
                                        </p:cTn>
                                        <p:tgtEl>
                                          <p:spTgt spid="19474"/>
                                        </p:tgtEl>
                                        <p:attrNameLst>
                                          <p:attrName>style.visibility</p:attrName>
                                        </p:attrNameLst>
                                      </p:cBhvr>
                                      <p:to>
                                        <p:strVal val="hidden"/>
                                      </p:to>
                                    </p:set>
                                  </p:subTnLst>
                                </p:cTn>
                              </p:par>
                            </p:childTnLst>
                          </p:cTn>
                        </p:par>
                        <p:par>
                          <p:cTn id="49" fill="hold">
                            <p:stCondLst>
                              <p:cond delay="11500"/>
                            </p:stCondLst>
                            <p:childTnLst>
                              <p:par>
                                <p:cTn id="50" presetID="1" presetClass="entr" presetSubtype="0" fill="hold" grpId="0" nodeType="afterEffect">
                                  <p:stCondLst>
                                    <p:cond delay="0"/>
                                  </p:stCondLst>
                                  <p:childTnLst>
                                    <p:set>
                                      <p:cBhvr>
                                        <p:cTn id="51" dur="1" fill="hold">
                                          <p:stCondLst>
                                            <p:cond delay="499"/>
                                          </p:stCondLst>
                                        </p:cTn>
                                        <p:tgtEl>
                                          <p:spTgt spid="19475"/>
                                        </p:tgtEl>
                                        <p:attrNameLst>
                                          <p:attrName>style.visibility</p:attrName>
                                        </p:attrNameLst>
                                      </p:cBhvr>
                                      <p:to>
                                        <p:strVal val="visible"/>
                                      </p:to>
                                    </p:set>
                                  </p:childTnLst>
                                  <p:subTnLst>
                                    <p:set>
                                      <p:cBhvr override="childStyle">
                                        <p:cTn dur="1" fill="hold" display="0" masterRel="sameClick" afterEffect="1" nodeType="withEffect">
                                          <p:stCondLst>
                                            <p:cond evt="end" delay="0">
                                              <p:tn val="50"/>
                                            </p:cond>
                                          </p:stCondLst>
                                        </p:cTn>
                                        <p:tgtEl>
                                          <p:spTgt spid="19475"/>
                                        </p:tgtEl>
                                        <p:attrNameLst>
                                          <p:attrName>style.visibility</p:attrName>
                                        </p:attrNameLst>
                                      </p:cBhvr>
                                      <p:to>
                                        <p:strVal val="hidden"/>
                                      </p:to>
                                    </p:set>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499"/>
                                          </p:stCondLst>
                                        </p:cTn>
                                        <p:tgtEl>
                                          <p:spTgt spid="19476"/>
                                        </p:tgtEl>
                                        <p:attrNameLst>
                                          <p:attrName>style.visibility</p:attrName>
                                        </p:attrNameLst>
                                      </p:cBhvr>
                                      <p:to>
                                        <p:strVal val="visible"/>
                                      </p:to>
                                    </p:set>
                                  </p:childTnLst>
                                  <p:subTnLst>
                                    <p:set>
                                      <p:cBhvr override="childStyle">
                                        <p:cTn dur="1" fill="hold" display="0" masterRel="sameClick" afterEffect="1" nodeType="withEffect">
                                          <p:stCondLst>
                                            <p:cond evt="end" delay="0">
                                              <p:tn val="53"/>
                                            </p:cond>
                                          </p:stCondLst>
                                        </p:cTn>
                                        <p:tgtEl>
                                          <p:spTgt spid="19476"/>
                                        </p:tgtEl>
                                        <p:attrNameLst>
                                          <p:attrName>style.visibility</p:attrName>
                                        </p:attrNameLst>
                                      </p:cBhvr>
                                      <p:to>
                                        <p:strVal val="hidden"/>
                                      </p:to>
                                    </p:set>
                                  </p:subTnLst>
                                </p:cTn>
                              </p:par>
                            </p:childTnLst>
                          </p:cTn>
                        </p:par>
                        <p:par>
                          <p:cTn id="55" fill="hold">
                            <p:stCondLst>
                              <p:cond delay="12500"/>
                            </p:stCondLst>
                            <p:childTnLst>
                              <p:par>
                                <p:cTn id="56" presetID="1" presetClass="entr" presetSubtype="0" fill="hold" grpId="0" nodeType="afterEffect">
                                  <p:stCondLst>
                                    <p:cond delay="3000"/>
                                  </p:stCondLst>
                                  <p:childTnLst>
                                    <p:set>
                                      <p:cBhvr>
                                        <p:cTn id="57" dur="1" fill="hold">
                                          <p:stCondLst>
                                            <p:cond delay="499"/>
                                          </p:stCondLst>
                                        </p:cTn>
                                        <p:tgtEl>
                                          <p:spTgt spid="194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1" grpId="0" animBg="1"/>
      <p:bldP spid="19462" grpId="0" animBg="1" autoUpdateAnimBg="0"/>
      <p:bldP spid="19463" grpId="0" animBg="1"/>
      <p:bldP spid="19464" grpId="0" animBg="1" autoUpdateAnimBg="0"/>
      <p:bldP spid="19466" grpId="0" animBg="1" autoUpdateAnimBg="0"/>
      <p:bldP spid="19467" grpId="0" animBg="1" autoUpdateAnimBg="0"/>
      <p:bldP spid="19468" grpId="0" animBg="1" autoUpdateAnimBg="0"/>
      <p:bldP spid="19469" grpId="0" animBg="1"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3922" name="Object 2"/>
          <p:cNvGraphicFramePr>
            <a:graphicFrameLocks noChangeAspect="1"/>
          </p:cNvGraphicFramePr>
          <p:nvPr/>
        </p:nvGraphicFramePr>
        <p:xfrm>
          <a:off x="1905000" y="1676400"/>
          <a:ext cx="5486400" cy="4868863"/>
        </p:xfrm>
        <a:graphic>
          <a:graphicData uri="http://schemas.openxmlformats.org/presentationml/2006/ole">
            <p:oleObj spid="_x0000_s593922" name="Bitmap Image" r:id="rId4" imgW="3982006" imgH="3533333" progId="Paint.Picture">
              <p:embed/>
            </p:oleObj>
          </a:graphicData>
        </a:graphic>
      </p:graphicFrame>
      <p:sp>
        <p:nvSpPr>
          <p:cNvPr id="593923" name="Rectangle 3"/>
          <p:cNvSpPr>
            <a:spLocks noGrp="1" noChangeArrowheads="1"/>
          </p:cNvSpPr>
          <p:nvPr>
            <p:ph type="title"/>
          </p:nvPr>
        </p:nvSpPr>
        <p:spPr/>
        <p:txBody>
          <a:bodyPr/>
          <a:lstStyle/>
          <a:p>
            <a:r>
              <a:rPr lang="en-US"/>
              <a:t>Stowe’s Periodic Table</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p:txBody>
          <a:bodyPr/>
          <a:lstStyle/>
          <a:p>
            <a:r>
              <a:rPr lang="en-US"/>
              <a:t>Benfey’s Periodic Table</a:t>
            </a:r>
          </a:p>
        </p:txBody>
      </p:sp>
      <p:pic>
        <p:nvPicPr>
          <p:cNvPr id="594947" name="Picture 3" descr="spiral"/>
          <p:cNvPicPr>
            <a:picLocks noChangeAspect="1" noChangeArrowheads="1"/>
          </p:cNvPicPr>
          <p:nvPr/>
        </p:nvPicPr>
        <p:blipFill>
          <a:blip r:embed="rId3" cstate="print"/>
          <a:srcRect/>
          <a:stretch>
            <a:fillRect/>
          </a:stretch>
        </p:blipFill>
        <p:spPr bwMode="auto">
          <a:xfrm>
            <a:off x="1447800" y="1406525"/>
            <a:ext cx="6321425" cy="5349875"/>
          </a:xfrm>
          <a:prstGeom prst="rect">
            <a:avLst/>
          </a:prstGeom>
          <a:noFill/>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ChangeArrowheads="1"/>
          </p:cNvSpPr>
          <p:nvPr/>
        </p:nvSpPr>
        <p:spPr bwMode="auto">
          <a:xfrm>
            <a:off x="685800" y="2133600"/>
            <a:ext cx="7772400" cy="838200"/>
          </a:xfrm>
          <a:prstGeom prst="rect">
            <a:avLst/>
          </a:prstGeom>
          <a:solidFill>
            <a:srgbClr val="FFD28F"/>
          </a:solidFill>
          <a:ln w="15875">
            <a:solidFill>
              <a:schemeClr val="tx1"/>
            </a:solidFill>
            <a:miter lim="800000"/>
            <a:headEnd/>
            <a:tailEnd/>
          </a:ln>
          <a:effectLst/>
        </p:spPr>
        <p:txBody>
          <a:bodyPr wrap="none" anchor="ctr"/>
          <a:lstStyle/>
          <a:p>
            <a:endParaRPr lang="en-US"/>
          </a:p>
        </p:txBody>
      </p:sp>
      <p:sp>
        <p:nvSpPr>
          <p:cNvPr id="293891" name="Rectangle 3"/>
          <p:cNvSpPr>
            <a:spLocks noGrp="1" noChangeArrowheads="1"/>
          </p:cNvSpPr>
          <p:nvPr>
            <p:ph type="title"/>
          </p:nvPr>
        </p:nvSpPr>
        <p:spPr/>
        <p:txBody>
          <a:bodyPr/>
          <a:lstStyle/>
          <a:p>
            <a:r>
              <a:rPr lang="en-US"/>
              <a:t>D</a:t>
            </a:r>
            <a:r>
              <a:rPr lang="en-US">
                <a:cs typeface="Arial" charset="0"/>
              </a:rPr>
              <a:t>ö</a:t>
            </a:r>
            <a:r>
              <a:rPr lang="en-US"/>
              <a:t>bereiner’s Triads</a:t>
            </a:r>
          </a:p>
        </p:txBody>
      </p:sp>
      <p:sp>
        <p:nvSpPr>
          <p:cNvPr id="293892" name="Rectangle 4"/>
          <p:cNvSpPr>
            <a:spLocks noChangeArrowheads="1"/>
          </p:cNvSpPr>
          <p:nvPr/>
        </p:nvSpPr>
        <p:spPr bwMode="auto">
          <a:xfrm>
            <a:off x="685800" y="2971800"/>
            <a:ext cx="7772400" cy="3048000"/>
          </a:xfrm>
          <a:prstGeom prst="rect">
            <a:avLst/>
          </a:prstGeom>
          <a:noFill/>
          <a:ln w="12700">
            <a:solidFill>
              <a:schemeClr val="tx1"/>
            </a:solidFill>
            <a:miter lim="800000"/>
            <a:headEnd/>
            <a:tailEnd/>
          </a:ln>
          <a:effectLst/>
        </p:spPr>
        <p:txBody>
          <a:bodyPr wrap="none" anchor="ctr"/>
          <a:lstStyle/>
          <a:p>
            <a:endParaRPr lang="en-US"/>
          </a:p>
        </p:txBody>
      </p:sp>
      <p:grpSp>
        <p:nvGrpSpPr>
          <p:cNvPr id="293893" name="Group 5"/>
          <p:cNvGrpSpPr>
            <a:grpSpLocks/>
          </p:cNvGrpSpPr>
          <p:nvPr/>
        </p:nvGrpSpPr>
        <p:grpSpPr bwMode="auto">
          <a:xfrm>
            <a:off x="898525" y="2254250"/>
            <a:ext cx="7331075" cy="641350"/>
            <a:chOff x="422" y="912"/>
            <a:chExt cx="4618" cy="404"/>
          </a:xfrm>
        </p:grpSpPr>
        <p:sp>
          <p:nvSpPr>
            <p:cNvPr id="293894" name="Text Box 6"/>
            <p:cNvSpPr txBox="1">
              <a:spLocks noChangeArrowheads="1"/>
            </p:cNvSpPr>
            <p:nvPr/>
          </p:nvSpPr>
          <p:spPr bwMode="auto">
            <a:xfrm>
              <a:off x="422" y="1008"/>
              <a:ext cx="500" cy="231"/>
            </a:xfrm>
            <a:prstGeom prst="rect">
              <a:avLst/>
            </a:prstGeom>
            <a:noFill/>
            <a:ln w="9525">
              <a:noFill/>
              <a:miter lim="800000"/>
              <a:headEnd/>
              <a:tailEnd/>
            </a:ln>
            <a:effectLst/>
          </p:spPr>
          <p:txBody>
            <a:bodyPr wrap="none">
              <a:spAutoFit/>
            </a:bodyPr>
            <a:lstStyle/>
            <a:p>
              <a:r>
                <a:rPr lang="en-US"/>
                <a:t>Name</a:t>
              </a:r>
            </a:p>
          </p:txBody>
        </p:sp>
        <p:sp>
          <p:nvSpPr>
            <p:cNvPr id="293895" name="Text Box 7"/>
            <p:cNvSpPr txBox="1">
              <a:spLocks noChangeArrowheads="1"/>
            </p:cNvSpPr>
            <p:nvPr/>
          </p:nvSpPr>
          <p:spPr bwMode="auto">
            <a:xfrm>
              <a:off x="1180" y="912"/>
              <a:ext cx="556" cy="404"/>
            </a:xfrm>
            <a:prstGeom prst="rect">
              <a:avLst/>
            </a:prstGeom>
            <a:noFill/>
            <a:ln w="9525">
              <a:noFill/>
              <a:miter lim="800000"/>
              <a:headEnd/>
              <a:tailEnd/>
            </a:ln>
            <a:effectLst/>
          </p:spPr>
          <p:txBody>
            <a:bodyPr wrap="none">
              <a:spAutoFit/>
            </a:bodyPr>
            <a:lstStyle/>
            <a:p>
              <a:pPr algn="ctr"/>
              <a:r>
                <a:rPr lang="en-US"/>
                <a:t>Atomic</a:t>
              </a:r>
            </a:p>
            <a:p>
              <a:pPr algn="ctr"/>
              <a:r>
                <a:rPr lang="en-US"/>
                <a:t>Mass</a:t>
              </a:r>
            </a:p>
          </p:txBody>
        </p:sp>
        <p:sp>
          <p:nvSpPr>
            <p:cNvPr id="293896" name="Text Box 8"/>
            <p:cNvSpPr txBox="1">
              <a:spLocks noChangeArrowheads="1"/>
            </p:cNvSpPr>
            <p:nvPr/>
          </p:nvSpPr>
          <p:spPr bwMode="auto">
            <a:xfrm>
              <a:off x="2046" y="1008"/>
              <a:ext cx="500" cy="231"/>
            </a:xfrm>
            <a:prstGeom prst="rect">
              <a:avLst/>
            </a:prstGeom>
            <a:noFill/>
            <a:ln w="9525">
              <a:noFill/>
              <a:miter lim="800000"/>
              <a:headEnd/>
              <a:tailEnd/>
            </a:ln>
            <a:effectLst/>
          </p:spPr>
          <p:txBody>
            <a:bodyPr wrap="none">
              <a:spAutoFit/>
            </a:bodyPr>
            <a:lstStyle/>
            <a:p>
              <a:r>
                <a:rPr lang="en-US"/>
                <a:t>Name</a:t>
              </a:r>
            </a:p>
          </p:txBody>
        </p:sp>
        <p:sp>
          <p:nvSpPr>
            <p:cNvPr id="293897" name="Text Box 9"/>
            <p:cNvSpPr txBox="1">
              <a:spLocks noChangeArrowheads="1"/>
            </p:cNvSpPr>
            <p:nvPr/>
          </p:nvSpPr>
          <p:spPr bwMode="auto">
            <a:xfrm>
              <a:off x="2804" y="912"/>
              <a:ext cx="556" cy="404"/>
            </a:xfrm>
            <a:prstGeom prst="rect">
              <a:avLst/>
            </a:prstGeom>
            <a:noFill/>
            <a:ln w="9525">
              <a:noFill/>
              <a:miter lim="800000"/>
              <a:headEnd/>
              <a:tailEnd/>
            </a:ln>
            <a:effectLst/>
          </p:spPr>
          <p:txBody>
            <a:bodyPr wrap="none">
              <a:spAutoFit/>
            </a:bodyPr>
            <a:lstStyle/>
            <a:p>
              <a:pPr algn="ctr"/>
              <a:r>
                <a:rPr lang="en-US"/>
                <a:t>Atomic</a:t>
              </a:r>
            </a:p>
            <a:p>
              <a:pPr algn="ctr"/>
              <a:r>
                <a:rPr lang="en-US"/>
                <a:t>Mass</a:t>
              </a:r>
            </a:p>
          </p:txBody>
        </p:sp>
        <p:sp>
          <p:nvSpPr>
            <p:cNvPr id="293898" name="Text Box 10"/>
            <p:cNvSpPr txBox="1">
              <a:spLocks noChangeArrowheads="1"/>
            </p:cNvSpPr>
            <p:nvPr/>
          </p:nvSpPr>
          <p:spPr bwMode="auto">
            <a:xfrm>
              <a:off x="3726" y="1008"/>
              <a:ext cx="500" cy="231"/>
            </a:xfrm>
            <a:prstGeom prst="rect">
              <a:avLst/>
            </a:prstGeom>
            <a:noFill/>
            <a:ln w="9525">
              <a:noFill/>
              <a:miter lim="800000"/>
              <a:headEnd/>
              <a:tailEnd/>
            </a:ln>
            <a:effectLst/>
          </p:spPr>
          <p:txBody>
            <a:bodyPr wrap="none">
              <a:spAutoFit/>
            </a:bodyPr>
            <a:lstStyle/>
            <a:p>
              <a:r>
                <a:rPr lang="en-US"/>
                <a:t>Name</a:t>
              </a:r>
            </a:p>
          </p:txBody>
        </p:sp>
        <p:sp>
          <p:nvSpPr>
            <p:cNvPr id="293899" name="Text Box 11"/>
            <p:cNvSpPr txBox="1">
              <a:spLocks noChangeArrowheads="1"/>
            </p:cNvSpPr>
            <p:nvPr/>
          </p:nvSpPr>
          <p:spPr bwMode="auto">
            <a:xfrm>
              <a:off x="4484" y="912"/>
              <a:ext cx="556" cy="404"/>
            </a:xfrm>
            <a:prstGeom prst="rect">
              <a:avLst/>
            </a:prstGeom>
            <a:noFill/>
            <a:ln w="9525">
              <a:noFill/>
              <a:miter lim="800000"/>
              <a:headEnd/>
              <a:tailEnd/>
            </a:ln>
            <a:effectLst/>
          </p:spPr>
          <p:txBody>
            <a:bodyPr wrap="none">
              <a:spAutoFit/>
            </a:bodyPr>
            <a:lstStyle/>
            <a:p>
              <a:pPr algn="ctr"/>
              <a:r>
                <a:rPr lang="en-US"/>
                <a:t>Atomic</a:t>
              </a:r>
            </a:p>
            <a:p>
              <a:pPr algn="ctr"/>
              <a:r>
                <a:rPr lang="en-US"/>
                <a:t>Mass</a:t>
              </a:r>
            </a:p>
          </p:txBody>
        </p:sp>
      </p:grpSp>
      <p:sp>
        <p:nvSpPr>
          <p:cNvPr id="293900" name="Text Box 12"/>
          <p:cNvSpPr txBox="1">
            <a:spLocks noChangeArrowheads="1"/>
          </p:cNvSpPr>
          <p:nvPr/>
        </p:nvSpPr>
        <p:spPr bwMode="auto">
          <a:xfrm>
            <a:off x="946150" y="3733800"/>
            <a:ext cx="1924050" cy="1739900"/>
          </a:xfrm>
          <a:prstGeom prst="rect">
            <a:avLst/>
          </a:prstGeom>
          <a:noFill/>
          <a:ln w="9525">
            <a:noFill/>
            <a:miter lim="800000"/>
            <a:headEnd/>
            <a:tailEnd/>
          </a:ln>
          <a:effectLst/>
        </p:spPr>
        <p:txBody>
          <a:bodyPr wrap="none">
            <a:spAutoFit/>
          </a:bodyPr>
          <a:lstStyle/>
          <a:p>
            <a:r>
              <a:rPr lang="en-US"/>
              <a:t>Calcium	       40</a:t>
            </a:r>
          </a:p>
          <a:p>
            <a:r>
              <a:rPr lang="en-US"/>
              <a:t>Barium        137</a:t>
            </a:r>
          </a:p>
          <a:p>
            <a:endParaRPr lang="en-US"/>
          </a:p>
          <a:p>
            <a:r>
              <a:rPr lang="en-US" b="1"/>
              <a:t>Average</a:t>
            </a:r>
            <a:r>
              <a:rPr lang="en-US"/>
              <a:t>      88.5</a:t>
            </a:r>
          </a:p>
          <a:p>
            <a:endParaRPr lang="en-US"/>
          </a:p>
          <a:p>
            <a:r>
              <a:rPr lang="en-US"/>
              <a:t>Strontium     87.6</a:t>
            </a:r>
            <a:endParaRPr lang="en-US" b="1"/>
          </a:p>
        </p:txBody>
      </p:sp>
      <p:sp>
        <p:nvSpPr>
          <p:cNvPr id="293901" name="Text Box 13"/>
          <p:cNvSpPr txBox="1">
            <a:spLocks noChangeArrowheads="1"/>
          </p:cNvSpPr>
          <p:nvPr/>
        </p:nvSpPr>
        <p:spPr bwMode="auto">
          <a:xfrm>
            <a:off x="3536950" y="3733800"/>
            <a:ext cx="1987550" cy="1739900"/>
          </a:xfrm>
          <a:prstGeom prst="rect">
            <a:avLst/>
          </a:prstGeom>
          <a:noFill/>
          <a:ln w="9525">
            <a:noFill/>
            <a:miter lim="800000"/>
            <a:headEnd/>
            <a:tailEnd/>
          </a:ln>
          <a:effectLst/>
        </p:spPr>
        <p:txBody>
          <a:bodyPr wrap="none">
            <a:spAutoFit/>
          </a:bodyPr>
          <a:lstStyle/>
          <a:p>
            <a:r>
              <a:rPr lang="en-US"/>
              <a:t>Chlorine	       35.5</a:t>
            </a:r>
          </a:p>
          <a:p>
            <a:r>
              <a:rPr lang="en-US"/>
              <a:t>Iodine          127</a:t>
            </a:r>
          </a:p>
          <a:p>
            <a:endParaRPr lang="en-US"/>
          </a:p>
          <a:p>
            <a:r>
              <a:rPr lang="en-US" b="1"/>
              <a:t>Average</a:t>
            </a:r>
            <a:r>
              <a:rPr lang="en-US"/>
              <a:t>       81.3</a:t>
            </a:r>
          </a:p>
          <a:p>
            <a:endParaRPr lang="en-US"/>
          </a:p>
          <a:p>
            <a:r>
              <a:rPr lang="en-US"/>
              <a:t>Bromine        79.9</a:t>
            </a:r>
            <a:endParaRPr lang="en-US" b="1"/>
          </a:p>
        </p:txBody>
      </p:sp>
      <p:sp>
        <p:nvSpPr>
          <p:cNvPr id="293902" name="Text Box 14"/>
          <p:cNvSpPr txBox="1">
            <a:spLocks noChangeArrowheads="1"/>
          </p:cNvSpPr>
          <p:nvPr/>
        </p:nvSpPr>
        <p:spPr bwMode="auto">
          <a:xfrm>
            <a:off x="6248400" y="3733800"/>
            <a:ext cx="2025650" cy="1739900"/>
          </a:xfrm>
          <a:prstGeom prst="rect">
            <a:avLst/>
          </a:prstGeom>
          <a:noFill/>
          <a:ln w="9525">
            <a:noFill/>
            <a:miter lim="800000"/>
            <a:headEnd/>
            <a:tailEnd/>
          </a:ln>
          <a:effectLst/>
        </p:spPr>
        <p:txBody>
          <a:bodyPr wrap="none">
            <a:spAutoFit/>
          </a:bodyPr>
          <a:lstStyle/>
          <a:p>
            <a:r>
              <a:rPr lang="en-US"/>
              <a:t>Sulfur	        32</a:t>
            </a:r>
          </a:p>
          <a:p>
            <a:r>
              <a:rPr lang="en-US"/>
              <a:t>Tellurium     127.5</a:t>
            </a:r>
          </a:p>
          <a:p>
            <a:endParaRPr lang="en-US"/>
          </a:p>
          <a:p>
            <a:r>
              <a:rPr lang="en-US" b="1"/>
              <a:t>Average</a:t>
            </a:r>
            <a:r>
              <a:rPr lang="en-US"/>
              <a:t>       79.8</a:t>
            </a:r>
          </a:p>
          <a:p>
            <a:endParaRPr lang="en-US"/>
          </a:p>
          <a:p>
            <a:r>
              <a:rPr lang="en-US"/>
              <a:t>Selenium       79.2</a:t>
            </a:r>
            <a:endParaRPr lang="en-US" b="1"/>
          </a:p>
        </p:txBody>
      </p:sp>
      <p:sp>
        <p:nvSpPr>
          <p:cNvPr id="293903" name="Text Box 15"/>
          <p:cNvSpPr txBox="1">
            <a:spLocks noChangeArrowheads="1"/>
          </p:cNvSpPr>
          <p:nvPr/>
        </p:nvSpPr>
        <p:spPr bwMode="auto">
          <a:xfrm>
            <a:off x="7335838" y="1600200"/>
            <a:ext cx="1516062" cy="457200"/>
          </a:xfrm>
          <a:prstGeom prst="rect">
            <a:avLst/>
          </a:prstGeom>
          <a:noFill/>
          <a:ln w="9525">
            <a:noFill/>
            <a:miter lim="800000"/>
            <a:headEnd/>
            <a:tailEnd/>
          </a:ln>
          <a:effectLst/>
        </p:spPr>
        <p:txBody>
          <a:bodyPr wrap="none">
            <a:spAutoFit/>
          </a:bodyPr>
          <a:lstStyle/>
          <a:p>
            <a:pPr algn="ctr"/>
            <a:r>
              <a:rPr lang="en-US" sz="1200"/>
              <a:t>Johann D</a:t>
            </a:r>
            <a:r>
              <a:rPr lang="en-US" sz="1200">
                <a:cs typeface="Arial" charset="0"/>
              </a:rPr>
              <a:t>ö</a:t>
            </a:r>
            <a:r>
              <a:rPr lang="en-US" sz="1200"/>
              <a:t>bereiner </a:t>
            </a:r>
          </a:p>
          <a:p>
            <a:pPr algn="ctr"/>
            <a:r>
              <a:rPr lang="en-US" sz="1200"/>
              <a:t>~1817</a:t>
            </a:r>
          </a:p>
        </p:txBody>
      </p:sp>
      <p:sp>
        <p:nvSpPr>
          <p:cNvPr id="293904" name="Text Box 16"/>
          <p:cNvSpPr txBox="1">
            <a:spLocks noChangeArrowheads="1"/>
          </p:cNvSpPr>
          <p:nvPr/>
        </p:nvSpPr>
        <p:spPr bwMode="auto">
          <a:xfrm>
            <a:off x="868363" y="6216650"/>
            <a:ext cx="7437437" cy="336550"/>
          </a:xfrm>
          <a:prstGeom prst="rect">
            <a:avLst/>
          </a:prstGeom>
          <a:noFill/>
          <a:ln w="9525">
            <a:noFill/>
            <a:miter lim="800000"/>
            <a:headEnd/>
            <a:tailEnd/>
          </a:ln>
          <a:effectLst/>
        </p:spPr>
        <p:txBody>
          <a:bodyPr wrap="none">
            <a:spAutoFit/>
          </a:bodyPr>
          <a:lstStyle/>
          <a:p>
            <a:r>
              <a:rPr lang="en-US" sz="1600"/>
              <a:t>D</a:t>
            </a:r>
            <a:r>
              <a:rPr lang="en-US" sz="1600">
                <a:cs typeface="Arial" charset="0"/>
              </a:rPr>
              <a:t>ö</a:t>
            </a:r>
            <a:r>
              <a:rPr lang="en-US" sz="1600"/>
              <a:t>bereiner discovered groups of three related elements which he termed a triad.</a:t>
            </a:r>
          </a:p>
        </p:txBody>
      </p:sp>
      <p:sp>
        <p:nvSpPr>
          <p:cNvPr id="293905" name="Rectangle 17"/>
          <p:cNvSpPr>
            <a:spLocks noChangeArrowheads="1"/>
          </p:cNvSpPr>
          <p:nvPr/>
        </p:nvSpPr>
        <p:spPr bwMode="auto">
          <a:xfrm>
            <a:off x="76200" y="6569075"/>
            <a:ext cx="3200400"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161</a:t>
            </a:r>
          </a:p>
        </p:txBody>
      </p:sp>
      <p:sp>
        <p:nvSpPr>
          <p:cNvPr id="293906" name="AutoShape 1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93908" name="Picture 20" descr="250px-Johann_Dobereiner_ms">
            <a:hlinkClick r:id="rId4" tooltip="Wikipedia -  JOHANN   D O B E R E I N E R"/>
          </p:cNvPr>
          <p:cNvPicPr>
            <a:picLocks noChangeAspect="1" noChangeArrowheads="1"/>
          </p:cNvPicPr>
          <p:nvPr/>
        </p:nvPicPr>
        <p:blipFill>
          <a:blip r:embed="rId5" cstate="print"/>
          <a:srcRect/>
          <a:stretch>
            <a:fillRect/>
          </a:stretch>
        </p:blipFill>
        <p:spPr bwMode="auto">
          <a:xfrm>
            <a:off x="7467600" y="228600"/>
            <a:ext cx="1225550" cy="1371600"/>
          </a:xfrm>
          <a:prstGeom prst="rect">
            <a:avLst/>
          </a:prstGeom>
          <a:noFill/>
        </p:spPr>
      </p:pic>
      <p:sp>
        <p:nvSpPr>
          <p:cNvPr id="293909" name="Line 21"/>
          <p:cNvSpPr>
            <a:spLocks noChangeShapeType="1"/>
          </p:cNvSpPr>
          <p:nvPr/>
        </p:nvSpPr>
        <p:spPr bwMode="auto">
          <a:xfrm>
            <a:off x="3148013" y="2979738"/>
            <a:ext cx="0" cy="3043237"/>
          </a:xfrm>
          <a:prstGeom prst="line">
            <a:avLst/>
          </a:prstGeom>
          <a:noFill/>
          <a:ln w="3175">
            <a:solidFill>
              <a:schemeClr val="tx1"/>
            </a:solidFill>
            <a:prstDash val="dashDot"/>
            <a:round/>
            <a:headEnd/>
            <a:tailEnd/>
          </a:ln>
          <a:effectLst/>
        </p:spPr>
        <p:txBody>
          <a:bodyPr wrap="none" anchor="ctr"/>
          <a:lstStyle/>
          <a:p>
            <a:endParaRPr lang="en-US"/>
          </a:p>
        </p:txBody>
      </p:sp>
      <p:sp>
        <p:nvSpPr>
          <p:cNvPr id="293910" name="Line 22"/>
          <p:cNvSpPr>
            <a:spLocks noChangeShapeType="1"/>
          </p:cNvSpPr>
          <p:nvPr/>
        </p:nvSpPr>
        <p:spPr bwMode="auto">
          <a:xfrm>
            <a:off x="5876925" y="2981325"/>
            <a:ext cx="0" cy="3033713"/>
          </a:xfrm>
          <a:prstGeom prst="line">
            <a:avLst/>
          </a:prstGeom>
          <a:noFill/>
          <a:ln w="3175">
            <a:solidFill>
              <a:schemeClr val="tx1"/>
            </a:solidFill>
            <a:prstDash val="dashDot"/>
            <a:round/>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293900">
                                            <p:txEl>
                                              <p:pRg st="0" end="0"/>
                                            </p:txEl>
                                          </p:spTgt>
                                        </p:tgtEl>
                                        <p:attrNameLst>
                                          <p:attrName>style.visibility</p:attrName>
                                        </p:attrNameLst>
                                      </p:cBhvr>
                                      <p:to>
                                        <p:strVal val="visible"/>
                                      </p:to>
                                    </p:set>
                                    <p:anim calcmode="lin" valueType="num">
                                      <p:cBhvr>
                                        <p:cTn id="7" dur="500" fill="hold"/>
                                        <p:tgtEl>
                                          <p:spTgt spid="29390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9390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93900">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93900">
                                            <p:txEl>
                                              <p:pRg st="1" end="1"/>
                                            </p:txEl>
                                          </p:spTgt>
                                        </p:tgtEl>
                                        <p:attrNameLst>
                                          <p:attrName>style.visibility</p:attrName>
                                        </p:attrNameLst>
                                      </p:cBhvr>
                                      <p:to>
                                        <p:strVal val="visible"/>
                                      </p:to>
                                    </p:set>
                                    <p:anim calcmode="lin" valueType="num">
                                      <p:cBhvr>
                                        <p:cTn id="12" dur="500" fill="hold"/>
                                        <p:tgtEl>
                                          <p:spTgt spid="293900">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293900">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293900">
                                            <p:txEl>
                                              <p:pRg st="1" end="1"/>
                                            </p:txEl>
                                          </p:spTgt>
                                        </p:tgtEl>
                                      </p:cBhvr>
                                    </p:animEffect>
                                  </p:childTnLst>
                                </p:cTn>
                              </p:par>
                              <p:par>
                                <p:cTn id="15" presetID="53" presetClass="entr" presetSubtype="0" fill="hold" nodeType="withEffect">
                                  <p:stCondLst>
                                    <p:cond delay="0"/>
                                  </p:stCondLst>
                                  <p:childTnLst>
                                    <p:set>
                                      <p:cBhvr>
                                        <p:cTn id="16" dur="1" fill="hold">
                                          <p:stCondLst>
                                            <p:cond delay="0"/>
                                          </p:stCondLst>
                                        </p:cTn>
                                        <p:tgtEl>
                                          <p:spTgt spid="293900">
                                            <p:txEl>
                                              <p:pRg st="3" end="3"/>
                                            </p:txEl>
                                          </p:spTgt>
                                        </p:tgtEl>
                                        <p:attrNameLst>
                                          <p:attrName>style.visibility</p:attrName>
                                        </p:attrNameLst>
                                      </p:cBhvr>
                                      <p:to>
                                        <p:strVal val="visible"/>
                                      </p:to>
                                    </p:set>
                                    <p:anim calcmode="lin" valueType="num">
                                      <p:cBhvr>
                                        <p:cTn id="17" dur="500" fill="hold"/>
                                        <p:tgtEl>
                                          <p:spTgt spid="293900">
                                            <p:txEl>
                                              <p:pRg st="3" end="3"/>
                                            </p:txEl>
                                          </p:spTgt>
                                        </p:tgtEl>
                                        <p:attrNameLst>
                                          <p:attrName>ppt_w</p:attrName>
                                        </p:attrNameLst>
                                      </p:cBhvr>
                                      <p:tavLst>
                                        <p:tav tm="0">
                                          <p:val>
                                            <p:fltVal val="0"/>
                                          </p:val>
                                        </p:tav>
                                        <p:tav tm="100000">
                                          <p:val>
                                            <p:strVal val="#ppt_w"/>
                                          </p:val>
                                        </p:tav>
                                      </p:tavLst>
                                    </p:anim>
                                    <p:anim calcmode="lin" valueType="num">
                                      <p:cBhvr>
                                        <p:cTn id="18" dur="500" fill="hold"/>
                                        <p:tgtEl>
                                          <p:spTgt spid="293900">
                                            <p:txEl>
                                              <p:pRg st="3" end="3"/>
                                            </p:txEl>
                                          </p:spTgt>
                                        </p:tgtEl>
                                        <p:attrNameLst>
                                          <p:attrName>ppt_h</p:attrName>
                                        </p:attrNameLst>
                                      </p:cBhvr>
                                      <p:tavLst>
                                        <p:tav tm="0">
                                          <p:val>
                                            <p:fltVal val="0"/>
                                          </p:val>
                                        </p:tav>
                                        <p:tav tm="100000">
                                          <p:val>
                                            <p:strVal val="#ppt_h"/>
                                          </p:val>
                                        </p:tav>
                                      </p:tavLst>
                                    </p:anim>
                                    <p:animEffect transition="in" filter="fade">
                                      <p:cBhvr>
                                        <p:cTn id="19" dur="500"/>
                                        <p:tgtEl>
                                          <p:spTgt spid="29390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293900">
                                            <p:txEl>
                                              <p:pRg st="5" end="5"/>
                                            </p:txEl>
                                          </p:spTgt>
                                        </p:tgtEl>
                                        <p:attrNameLst>
                                          <p:attrName>style.visibility</p:attrName>
                                        </p:attrNameLst>
                                      </p:cBhvr>
                                      <p:to>
                                        <p:strVal val="visible"/>
                                      </p:to>
                                    </p:set>
                                    <p:animEffect transition="in" filter="fade">
                                      <p:cBhvr>
                                        <p:cTn id="24" dur="1000"/>
                                        <p:tgtEl>
                                          <p:spTgt spid="293900">
                                            <p:txEl>
                                              <p:pRg st="5" end="5"/>
                                            </p:txEl>
                                          </p:spTgt>
                                        </p:tgtEl>
                                      </p:cBhvr>
                                    </p:animEffect>
                                    <p:anim calcmode="lin" valueType="num">
                                      <p:cBhvr>
                                        <p:cTn id="25" dur="1000" fill="hold"/>
                                        <p:tgtEl>
                                          <p:spTgt spid="293900">
                                            <p:txEl>
                                              <p:pRg st="5" end="5"/>
                                            </p:txEl>
                                          </p:spTgt>
                                        </p:tgtEl>
                                        <p:attrNameLst>
                                          <p:attrName>ppt_x</p:attrName>
                                        </p:attrNameLst>
                                      </p:cBhvr>
                                      <p:tavLst>
                                        <p:tav tm="0">
                                          <p:val>
                                            <p:strVal val="#ppt_x"/>
                                          </p:val>
                                        </p:tav>
                                        <p:tav tm="100000">
                                          <p:val>
                                            <p:strVal val="#ppt_x"/>
                                          </p:val>
                                        </p:tav>
                                      </p:tavLst>
                                    </p:anim>
                                    <p:anim calcmode="lin" valueType="num">
                                      <p:cBhvr>
                                        <p:cTn id="26" dur="1000" fill="hold"/>
                                        <p:tgtEl>
                                          <p:spTgt spid="29390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nodeType="clickEffect">
                                  <p:stCondLst>
                                    <p:cond delay="0"/>
                                  </p:stCondLst>
                                  <p:childTnLst>
                                    <p:set>
                                      <p:cBhvr>
                                        <p:cTn id="30" dur="1" fill="hold">
                                          <p:stCondLst>
                                            <p:cond delay="0"/>
                                          </p:stCondLst>
                                        </p:cTn>
                                        <p:tgtEl>
                                          <p:spTgt spid="293901">
                                            <p:txEl>
                                              <p:pRg st="0" end="0"/>
                                            </p:txEl>
                                          </p:spTgt>
                                        </p:tgtEl>
                                        <p:attrNameLst>
                                          <p:attrName>style.visibility</p:attrName>
                                        </p:attrNameLst>
                                      </p:cBhvr>
                                      <p:to>
                                        <p:strVal val="visible"/>
                                      </p:to>
                                    </p:set>
                                    <p:anim calcmode="lin" valueType="num">
                                      <p:cBhvr>
                                        <p:cTn id="31" dur="500" fill="hold"/>
                                        <p:tgtEl>
                                          <p:spTgt spid="293901">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293901">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293901">
                                            <p:txEl>
                                              <p:pRg st="0" end="0"/>
                                            </p:txEl>
                                          </p:spTgt>
                                        </p:tgtEl>
                                      </p:cBhvr>
                                    </p:animEffect>
                                  </p:childTnLst>
                                </p:cTn>
                              </p:par>
                              <p:par>
                                <p:cTn id="34" presetID="53" presetClass="entr" presetSubtype="0" fill="hold" nodeType="withEffect">
                                  <p:stCondLst>
                                    <p:cond delay="0"/>
                                  </p:stCondLst>
                                  <p:childTnLst>
                                    <p:set>
                                      <p:cBhvr>
                                        <p:cTn id="35" dur="1" fill="hold">
                                          <p:stCondLst>
                                            <p:cond delay="0"/>
                                          </p:stCondLst>
                                        </p:cTn>
                                        <p:tgtEl>
                                          <p:spTgt spid="293901">
                                            <p:txEl>
                                              <p:pRg st="1" end="1"/>
                                            </p:txEl>
                                          </p:spTgt>
                                        </p:tgtEl>
                                        <p:attrNameLst>
                                          <p:attrName>style.visibility</p:attrName>
                                        </p:attrNameLst>
                                      </p:cBhvr>
                                      <p:to>
                                        <p:strVal val="visible"/>
                                      </p:to>
                                    </p:set>
                                    <p:anim calcmode="lin" valueType="num">
                                      <p:cBhvr>
                                        <p:cTn id="36" dur="500" fill="hold"/>
                                        <p:tgtEl>
                                          <p:spTgt spid="293901">
                                            <p:txEl>
                                              <p:pRg st="1" end="1"/>
                                            </p:txEl>
                                          </p:spTgt>
                                        </p:tgtEl>
                                        <p:attrNameLst>
                                          <p:attrName>ppt_w</p:attrName>
                                        </p:attrNameLst>
                                      </p:cBhvr>
                                      <p:tavLst>
                                        <p:tav tm="0">
                                          <p:val>
                                            <p:fltVal val="0"/>
                                          </p:val>
                                        </p:tav>
                                        <p:tav tm="100000">
                                          <p:val>
                                            <p:strVal val="#ppt_w"/>
                                          </p:val>
                                        </p:tav>
                                      </p:tavLst>
                                    </p:anim>
                                    <p:anim calcmode="lin" valueType="num">
                                      <p:cBhvr>
                                        <p:cTn id="37" dur="500" fill="hold"/>
                                        <p:tgtEl>
                                          <p:spTgt spid="293901">
                                            <p:txEl>
                                              <p:pRg st="1" end="1"/>
                                            </p:txEl>
                                          </p:spTgt>
                                        </p:tgtEl>
                                        <p:attrNameLst>
                                          <p:attrName>ppt_h</p:attrName>
                                        </p:attrNameLst>
                                      </p:cBhvr>
                                      <p:tavLst>
                                        <p:tav tm="0">
                                          <p:val>
                                            <p:fltVal val="0"/>
                                          </p:val>
                                        </p:tav>
                                        <p:tav tm="100000">
                                          <p:val>
                                            <p:strVal val="#ppt_h"/>
                                          </p:val>
                                        </p:tav>
                                      </p:tavLst>
                                    </p:anim>
                                    <p:animEffect transition="in" filter="fade">
                                      <p:cBhvr>
                                        <p:cTn id="38" dur="500"/>
                                        <p:tgtEl>
                                          <p:spTgt spid="293901">
                                            <p:txEl>
                                              <p:pRg st="1" end="1"/>
                                            </p:txEl>
                                          </p:spTgt>
                                        </p:tgtEl>
                                      </p:cBhvr>
                                    </p:animEffect>
                                  </p:childTnLst>
                                </p:cTn>
                              </p:par>
                              <p:par>
                                <p:cTn id="39" presetID="53" presetClass="entr" presetSubtype="0" fill="hold" nodeType="withEffect">
                                  <p:stCondLst>
                                    <p:cond delay="0"/>
                                  </p:stCondLst>
                                  <p:childTnLst>
                                    <p:set>
                                      <p:cBhvr>
                                        <p:cTn id="40" dur="1" fill="hold">
                                          <p:stCondLst>
                                            <p:cond delay="0"/>
                                          </p:stCondLst>
                                        </p:cTn>
                                        <p:tgtEl>
                                          <p:spTgt spid="293901">
                                            <p:txEl>
                                              <p:pRg st="3" end="3"/>
                                            </p:txEl>
                                          </p:spTgt>
                                        </p:tgtEl>
                                        <p:attrNameLst>
                                          <p:attrName>style.visibility</p:attrName>
                                        </p:attrNameLst>
                                      </p:cBhvr>
                                      <p:to>
                                        <p:strVal val="visible"/>
                                      </p:to>
                                    </p:set>
                                    <p:anim calcmode="lin" valueType="num">
                                      <p:cBhvr>
                                        <p:cTn id="41" dur="500" fill="hold"/>
                                        <p:tgtEl>
                                          <p:spTgt spid="293901">
                                            <p:txEl>
                                              <p:pRg st="3" end="3"/>
                                            </p:txEl>
                                          </p:spTgt>
                                        </p:tgtEl>
                                        <p:attrNameLst>
                                          <p:attrName>ppt_w</p:attrName>
                                        </p:attrNameLst>
                                      </p:cBhvr>
                                      <p:tavLst>
                                        <p:tav tm="0">
                                          <p:val>
                                            <p:fltVal val="0"/>
                                          </p:val>
                                        </p:tav>
                                        <p:tav tm="100000">
                                          <p:val>
                                            <p:strVal val="#ppt_w"/>
                                          </p:val>
                                        </p:tav>
                                      </p:tavLst>
                                    </p:anim>
                                    <p:anim calcmode="lin" valueType="num">
                                      <p:cBhvr>
                                        <p:cTn id="42" dur="500" fill="hold"/>
                                        <p:tgtEl>
                                          <p:spTgt spid="293901">
                                            <p:txEl>
                                              <p:pRg st="3" end="3"/>
                                            </p:txEl>
                                          </p:spTgt>
                                        </p:tgtEl>
                                        <p:attrNameLst>
                                          <p:attrName>ppt_h</p:attrName>
                                        </p:attrNameLst>
                                      </p:cBhvr>
                                      <p:tavLst>
                                        <p:tav tm="0">
                                          <p:val>
                                            <p:fltVal val="0"/>
                                          </p:val>
                                        </p:tav>
                                        <p:tav tm="100000">
                                          <p:val>
                                            <p:strVal val="#ppt_h"/>
                                          </p:val>
                                        </p:tav>
                                      </p:tavLst>
                                    </p:anim>
                                    <p:animEffect transition="in" filter="fade">
                                      <p:cBhvr>
                                        <p:cTn id="43" dur="500"/>
                                        <p:tgtEl>
                                          <p:spTgt spid="293901">
                                            <p:txEl>
                                              <p:pRg st="3" end="3"/>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47" presetClass="entr" presetSubtype="0" fill="hold" nodeType="clickEffect">
                                  <p:stCondLst>
                                    <p:cond delay="0"/>
                                  </p:stCondLst>
                                  <p:childTnLst>
                                    <p:set>
                                      <p:cBhvr>
                                        <p:cTn id="47" dur="1" fill="hold">
                                          <p:stCondLst>
                                            <p:cond delay="0"/>
                                          </p:stCondLst>
                                        </p:cTn>
                                        <p:tgtEl>
                                          <p:spTgt spid="293901">
                                            <p:txEl>
                                              <p:pRg st="5" end="5"/>
                                            </p:txEl>
                                          </p:spTgt>
                                        </p:tgtEl>
                                        <p:attrNameLst>
                                          <p:attrName>style.visibility</p:attrName>
                                        </p:attrNameLst>
                                      </p:cBhvr>
                                      <p:to>
                                        <p:strVal val="visible"/>
                                      </p:to>
                                    </p:set>
                                    <p:animEffect transition="in" filter="fade">
                                      <p:cBhvr>
                                        <p:cTn id="48" dur="1000"/>
                                        <p:tgtEl>
                                          <p:spTgt spid="293901">
                                            <p:txEl>
                                              <p:pRg st="5" end="5"/>
                                            </p:txEl>
                                          </p:spTgt>
                                        </p:tgtEl>
                                      </p:cBhvr>
                                    </p:animEffect>
                                    <p:anim calcmode="lin" valueType="num">
                                      <p:cBhvr>
                                        <p:cTn id="49" dur="1000" fill="hold"/>
                                        <p:tgtEl>
                                          <p:spTgt spid="293901">
                                            <p:txEl>
                                              <p:pRg st="5" end="5"/>
                                            </p:txEl>
                                          </p:spTgt>
                                        </p:tgtEl>
                                        <p:attrNameLst>
                                          <p:attrName>ppt_x</p:attrName>
                                        </p:attrNameLst>
                                      </p:cBhvr>
                                      <p:tavLst>
                                        <p:tav tm="0">
                                          <p:val>
                                            <p:strVal val="#ppt_x"/>
                                          </p:val>
                                        </p:tav>
                                        <p:tav tm="100000">
                                          <p:val>
                                            <p:strVal val="#ppt_x"/>
                                          </p:val>
                                        </p:tav>
                                      </p:tavLst>
                                    </p:anim>
                                    <p:anim calcmode="lin" valueType="num">
                                      <p:cBhvr>
                                        <p:cTn id="50" dur="1000" fill="hold"/>
                                        <p:tgtEl>
                                          <p:spTgt spid="293901">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53" presetClass="entr" presetSubtype="0" fill="hold" nodeType="clickEffect">
                                  <p:stCondLst>
                                    <p:cond delay="0"/>
                                  </p:stCondLst>
                                  <p:childTnLst>
                                    <p:set>
                                      <p:cBhvr>
                                        <p:cTn id="54" dur="1" fill="hold">
                                          <p:stCondLst>
                                            <p:cond delay="0"/>
                                          </p:stCondLst>
                                        </p:cTn>
                                        <p:tgtEl>
                                          <p:spTgt spid="293902">
                                            <p:txEl>
                                              <p:pRg st="0" end="0"/>
                                            </p:txEl>
                                          </p:spTgt>
                                        </p:tgtEl>
                                        <p:attrNameLst>
                                          <p:attrName>style.visibility</p:attrName>
                                        </p:attrNameLst>
                                      </p:cBhvr>
                                      <p:to>
                                        <p:strVal val="visible"/>
                                      </p:to>
                                    </p:set>
                                    <p:anim calcmode="lin" valueType="num">
                                      <p:cBhvr>
                                        <p:cTn id="55" dur="500" fill="hold"/>
                                        <p:tgtEl>
                                          <p:spTgt spid="293902">
                                            <p:txEl>
                                              <p:pRg st="0" end="0"/>
                                            </p:txEl>
                                          </p:spTgt>
                                        </p:tgtEl>
                                        <p:attrNameLst>
                                          <p:attrName>ppt_w</p:attrName>
                                        </p:attrNameLst>
                                      </p:cBhvr>
                                      <p:tavLst>
                                        <p:tav tm="0">
                                          <p:val>
                                            <p:fltVal val="0"/>
                                          </p:val>
                                        </p:tav>
                                        <p:tav tm="100000">
                                          <p:val>
                                            <p:strVal val="#ppt_w"/>
                                          </p:val>
                                        </p:tav>
                                      </p:tavLst>
                                    </p:anim>
                                    <p:anim calcmode="lin" valueType="num">
                                      <p:cBhvr>
                                        <p:cTn id="56" dur="500" fill="hold"/>
                                        <p:tgtEl>
                                          <p:spTgt spid="293902">
                                            <p:txEl>
                                              <p:pRg st="0" end="0"/>
                                            </p:txEl>
                                          </p:spTgt>
                                        </p:tgtEl>
                                        <p:attrNameLst>
                                          <p:attrName>ppt_h</p:attrName>
                                        </p:attrNameLst>
                                      </p:cBhvr>
                                      <p:tavLst>
                                        <p:tav tm="0">
                                          <p:val>
                                            <p:fltVal val="0"/>
                                          </p:val>
                                        </p:tav>
                                        <p:tav tm="100000">
                                          <p:val>
                                            <p:strVal val="#ppt_h"/>
                                          </p:val>
                                        </p:tav>
                                      </p:tavLst>
                                    </p:anim>
                                    <p:animEffect transition="in" filter="fade">
                                      <p:cBhvr>
                                        <p:cTn id="57" dur="500"/>
                                        <p:tgtEl>
                                          <p:spTgt spid="293902">
                                            <p:txEl>
                                              <p:pRg st="0" end="0"/>
                                            </p:txEl>
                                          </p:spTgt>
                                        </p:tgtEl>
                                      </p:cBhvr>
                                    </p:animEffect>
                                  </p:childTnLst>
                                </p:cTn>
                              </p:par>
                              <p:par>
                                <p:cTn id="58" presetID="53" presetClass="entr" presetSubtype="0" fill="hold" nodeType="withEffect">
                                  <p:stCondLst>
                                    <p:cond delay="0"/>
                                  </p:stCondLst>
                                  <p:childTnLst>
                                    <p:set>
                                      <p:cBhvr>
                                        <p:cTn id="59" dur="1" fill="hold">
                                          <p:stCondLst>
                                            <p:cond delay="0"/>
                                          </p:stCondLst>
                                        </p:cTn>
                                        <p:tgtEl>
                                          <p:spTgt spid="293902">
                                            <p:txEl>
                                              <p:pRg st="1" end="1"/>
                                            </p:txEl>
                                          </p:spTgt>
                                        </p:tgtEl>
                                        <p:attrNameLst>
                                          <p:attrName>style.visibility</p:attrName>
                                        </p:attrNameLst>
                                      </p:cBhvr>
                                      <p:to>
                                        <p:strVal val="visible"/>
                                      </p:to>
                                    </p:set>
                                    <p:anim calcmode="lin" valueType="num">
                                      <p:cBhvr>
                                        <p:cTn id="60" dur="500" fill="hold"/>
                                        <p:tgtEl>
                                          <p:spTgt spid="293902">
                                            <p:txEl>
                                              <p:pRg st="1" end="1"/>
                                            </p:txEl>
                                          </p:spTgt>
                                        </p:tgtEl>
                                        <p:attrNameLst>
                                          <p:attrName>ppt_w</p:attrName>
                                        </p:attrNameLst>
                                      </p:cBhvr>
                                      <p:tavLst>
                                        <p:tav tm="0">
                                          <p:val>
                                            <p:fltVal val="0"/>
                                          </p:val>
                                        </p:tav>
                                        <p:tav tm="100000">
                                          <p:val>
                                            <p:strVal val="#ppt_w"/>
                                          </p:val>
                                        </p:tav>
                                      </p:tavLst>
                                    </p:anim>
                                    <p:anim calcmode="lin" valueType="num">
                                      <p:cBhvr>
                                        <p:cTn id="61" dur="500" fill="hold"/>
                                        <p:tgtEl>
                                          <p:spTgt spid="293902">
                                            <p:txEl>
                                              <p:pRg st="1" end="1"/>
                                            </p:txEl>
                                          </p:spTgt>
                                        </p:tgtEl>
                                        <p:attrNameLst>
                                          <p:attrName>ppt_h</p:attrName>
                                        </p:attrNameLst>
                                      </p:cBhvr>
                                      <p:tavLst>
                                        <p:tav tm="0">
                                          <p:val>
                                            <p:fltVal val="0"/>
                                          </p:val>
                                        </p:tav>
                                        <p:tav tm="100000">
                                          <p:val>
                                            <p:strVal val="#ppt_h"/>
                                          </p:val>
                                        </p:tav>
                                      </p:tavLst>
                                    </p:anim>
                                    <p:animEffect transition="in" filter="fade">
                                      <p:cBhvr>
                                        <p:cTn id="62" dur="500"/>
                                        <p:tgtEl>
                                          <p:spTgt spid="293902">
                                            <p:txEl>
                                              <p:pRg st="1" end="1"/>
                                            </p:txEl>
                                          </p:spTgt>
                                        </p:tgtEl>
                                      </p:cBhvr>
                                    </p:animEffect>
                                  </p:childTnLst>
                                </p:cTn>
                              </p:par>
                              <p:par>
                                <p:cTn id="63" presetID="53" presetClass="entr" presetSubtype="0" fill="hold" nodeType="withEffect">
                                  <p:stCondLst>
                                    <p:cond delay="0"/>
                                  </p:stCondLst>
                                  <p:childTnLst>
                                    <p:set>
                                      <p:cBhvr>
                                        <p:cTn id="64" dur="1" fill="hold">
                                          <p:stCondLst>
                                            <p:cond delay="0"/>
                                          </p:stCondLst>
                                        </p:cTn>
                                        <p:tgtEl>
                                          <p:spTgt spid="293902">
                                            <p:txEl>
                                              <p:pRg st="3" end="3"/>
                                            </p:txEl>
                                          </p:spTgt>
                                        </p:tgtEl>
                                        <p:attrNameLst>
                                          <p:attrName>style.visibility</p:attrName>
                                        </p:attrNameLst>
                                      </p:cBhvr>
                                      <p:to>
                                        <p:strVal val="visible"/>
                                      </p:to>
                                    </p:set>
                                    <p:anim calcmode="lin" valueType="num">
                                      <p:cBhvr>
                                        <p:cTn id="65" dur="500" fill="hold"/>
                                        <p:tgtEl>
                                          <p:spTgt spid="293902">
                                            <p:txEl>
                                              <p:pRg st="3" end="3"/>
                                            </p:txEl>
                                          </p:spTgt>
                                        </p:tgtEl>
                                        <p:attrNameLst>
                                          <p:attrName>ppt_w</p:attrName>
                                        </p:attrNameLst>
                                      </p:cBhvr>
                                      <p:tavLst>
                                        <p:tav tm="0">
                                          <p:val>
                                            <p:fltVal val="0"/>
                                          </p:val>
                                        </p:tav>
                                        <p:tav tm="100000">
                                          <p:val>
                                            <p:strVal val="#ppt_w"/>
                                          </p:val>
                                        </p:tav>
                                      </p:tavLst>
                                    </p:anim>
                                    <p:anim calcmode="lin" valueType="num">
                                      <p:cBhvr>
                                        <p:cTn id="66" dur="500" fill="hold"/>
                                        <p:tgtEl>
                                          <p:spTgt spid="293902">
                                            <p:txEl>
                                              <p:pRg st="3" end="3"/>
                                            </p:txEl>
                                          </p:spTgt>
                                        </p:tgtEl>
                                        <p:attrNameLst>
                                          <p:attrName>ppt_h</p:attrName>
                                        </p:attrNameLst>
                                      </p:cBhvr>
                                      <p:tavLst>
                                        <p:tav tm="0">
                                          <p:val>
                                            <p:fltVal val="0"/>
                                          </p:val>
                                        </p:tav>
                                        <p:tav tm="100000">
                                          <p:val>
                                            <p:strVal val="#ppt_h"/>
                                          </p:val>
                                        </p:tav>
                                      </p:tavLst>
                                    </p:anim>
                                    <p:animEffect transition="in" filter="fade">
                                      <p:cBhvr>
                                        <p:cTn id="67" dur="500"/>
                                        <p:tgtEl>
                                          <p:spTgt spid="293902">
                                            <p:txEl>
                                              <p:pRg st="3" end="3"/>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47" presetClass="entr" presetSubtype="0" fill="hold" nodeType="clickEffect">
                                  <p:stCondLst>
                                    <p:cond delay="0"/>
                                  </p:stCondLst>
                                  <p:childTnLst>
                                    <p:set>
                                      <p:cBhvr>
                                        <p:cTn id="71" dur="1" fill="hold">
                                          <p:stCondLst>
                                            <p:cond delay="0"/>
                                          </p:stCondLst>
                                        </p:cTn>
                                        <p:tgtEl>
                                          <p:spTgt spid="293902">
                                            <p:txEl>
                                              <p:pRg st="5" end="5"/>
                                            </p:txEl>
                                          </p:spTgt>
                                        </p:tgtEl>
                                        <p:attrNameLst>
                                          <p:attrName>style.visibility</p:attrName>
                                        </p:attrNameLst>
                                      </p:cBhvr>
                                      <p:to>
                                        <p:strVal val="visible"/>
                                      </p:to>
                                    </p:set>
                                    <p:animEffect transition="in" filter="fade">
                                      <p:cBhvr>
                                        <p:cTn id="72" dur="1000"/>
                                        <p:tgtEl>
                                          <p:spTgt spid="293902">
                                            <p:txEl>
                                              <p:pRg st="5" end="5"/>
                                            </p:txEl>
                                          </p:spTgt>
                                        </p:tgtEl>
                                      </p:cBhvr>
                                    </p:animEffect>
                                    <p:anim calcmode="lin" valueType="num">
                                      <p:cBhvr>
                                        <p:cTn id="73" dur="1000" fill="hold"/>
                                        <p:tgtEl>
                                          <p:spTgt spid="293902">
                                            <p:txEl>
                                              <p:pRg st="5" end="5"/>
                                            </p:txEl>
                                          </p:spTgt>
                                        </p:tgtEl>
                                        <p:attrNameLst>
                                          <p:attrName>ppt_x</p:attrName>
                                        </p:attrNameLst>
                                      </p:cBhvr>
                                      <p:tavLst>
                                        <p:tav tm="0">
                                          <p:val>
                                            <p:strVal val="#ppt_x"/>
                                          </p:val>
                                        </p:tav>
                                        <p:tav tm="100000">
                                          <p:val>
                                            <p:strVal val="#ppt_x"/>
                                          </p:val>
                                        </p:tav>
                                      </p:tavLst>
                                    </p:anim>
                                    <p:anim calcmode="lin" valueType="num">
                                      <p:cBhvr>
                                        <p:cTn id="74" dur="1000" fill="hold"/>
                                        <p:tgtEl>
                                          <p:spTgt spid="29390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685800" y="2286000"/>
            <a:ext cx="7772400" cy="838200"/>
          </a:xfrm>
          <a:prstGeom prst="rect">
            <a:avLst/>
          </a:prstGeom>
          <a:solidFill>
            <a:srgbClr val="FFD28F"/>
          </a:solidFill>
          <a:ln w="15875">
            <a:solidFill>
              <a:schemeClr val="tx1"/>
            </a:solidFill>
            <a:miter lim="800000"/>
            <a:headEnd/>
            <a:tailEnd/>
          </a:ln>
          <a:effectLst/>
        </p:spPr>
        <p:txBody>
          <a:bodyPr wrap="none" anchor="ctr"/>
          <a:lstStyle/>
          <a:p>
            <a:endParaRPr lang="en-US"/>
          </a:p>
        </p:txBody>
      </p:sp>
      <p:sp>
        <p:nvSpPr>
          <p:cNvPr id="295939" name="Rectangle 3"/>
          <p:cNvSpPr>
            <a:spLocks noGrp="1" noChangeArrowheads="1"/>
          </p:cNvSpPr>
          <p:nvPr>
            <p:ph type="title"/>
          </p:nvPr>
        </p:nvSpPr>
        <p:spPr>
          <a:xfrm>
            <a:off x="0" y="533400"/>
            <a:ext cx="8229600" cy="1143000"/>
          </a:xfrm>
        </p:spPr>
        <p:txBody>
          <a:bodyPr/>
          <a:lstStyle/>
          <a:p>
            <a:r>
              <a:rPr lang="en-US"/>
              <a:t>Newlands Law of Octaves</a:t>
            </a:r>
          </a:p>
        </p:txBody>
      </p:sp>
      <p:sp>
        <p:nvSpPr>
          <p:cNvPr id="295940" name="Rectangle 4"/>
          <p:cNvSpPr>
            <a:spLocks noChangeArrowheads="1"/>
          </p:cNvSpPr>
          <p:nvPr/>
        </p:nvSpPr>
        <p:spPr bwMode="auto">
          <a:xfrm>
            <a:off x="685800" y="3124200"/>
            <a:ext cx="7772400" cy="3048000"/>
          </a:xfrm>
          <a:prstGeom prst="rect">
            <a:avLst/>
          </a:prstGeom>
          <a:noFill/>
          <a:ln w="12700">
            <a:solidFill>
              <a:schemeClr val="tx1"/>
            </a:solidFill>
            <a:miter lim="800000"/>
            <a:headEnd/>
            <a:tailEnd/>
          </a:ln>
          <a:effectLst/>
        </p:spPr>
        <p:txBody>
          <a:bodyPr wrap="none" anchor="ctr"/>
          <a:lstStyle/>
          <a:p>
            <a:endParaRPr lang="en-US"/>
          </a:p>
        </p:txBody>
      </p:sp>
      <p:sp>
        <p:nvSpPr>
          <p:cNvPr id="295941" name="Text Box 5"/>
          <p:cNvSpPr txBox="1">
            <a:spLocks noChangeArrowheads="1"/>
          </p:cNvSpPr>
          <p:nvPr/>
        </p:nvSpPr>
        <p:spPr bwMode="auto">
          <a:xfrm>
            <a:off x="2286000" y="2435225"/>
            <a:ext cx="4497388" cy="519113"/>
          </a:xfrm>
          <a:prstGeom prst="rect">
            <a:avLst/>
          </a:prstGeom>
          <a:noFill/>
          <a:ln w="9525">
            <a:noFill/>
            <a:miter lim="800000"/>
            <a:headEnd/>
            <a:tailEnd/>
          </a:ln>
          <a:effectLst/>
        </p:spPr>
        <p:txBody>
          <a:bodyPr wrap="none">
            <a:spAutoFit/>
          </a:bodyPr>
          <a:lstStyle/>
          <a:p>
            <a:r>
              <a:rPr lang="en-US" sz="2800"/>
              <a:t>Newlands  Law of  Octaves</a:t>
            </a:r>
          </a:p>
        </p:txBody>
      </p:sp>
      <p:sp>
        <p:nvSpPr>
          <p:cNvPr id="295942" name="Text Box 6"/>
          <p:cNvSpPr txBox="1">
            <a:spLocks noChangeArrowheads="1"/>
          </p:cNvSpPr>
          <p:nvPr/>
        </p:nvSpPr>
        <p:spPr bwMode="auto">
          <a:xfrm>
            <a:off x="1631950" y="3813175"/>
            <a:ext cx="574675" cy="1917700"/>
          </a:xfrm>
          <a:prstGeom prst="rect">
            <a:avLst/>
          </a:prstGeom>
          <a:noFill/>
          <a:ln w="9525">
            <a:noFill/>
            <a:miter lim="800000"/>
            <a:headEnd/>
            <a:tailEnd/>
          </a:ln>
          <a:effectLst/>
        </p:spPr>
        <p:txBody>
          <a:bodyPr wrap="none">
            <a:spAutoFit/>
          </a:bodyPr>
          <a:lstStyle/>
          <a:p>
            <a:r>
              <a:rPr lang="en-US" sz="2400" b="1"/>
              <a:t>1</a:t>
            </a:r>
          </a:p>
          <a:p>
            <a:endParaRPr lang="en-US" sz="2400" b="1"/>
          </a:p>
          <a:p>
            <a:r>
              <a:rPr lang="en-US" sz="2400" b="1"/>
              <a:t>Li</a:t>
            </a:r>
          </a:p>
          <a:p>
            <a:r>
              <a:rPr lang="en-US" sz="2400" b="1"/>
              <a:t>Na</a:t>
            </a:r>
          </a:p>
          <a:p>
            <a:r>
              <a:rPr lang="en-US" sz="2400" b="1"/>
              <a:t>K</a:t>
            </a:r>
          </a:p>
        </p:txBody>
      </p:sp>
      <p:sp>
        <p:nvSpPr>
          <p:cNvPr id="295943" name="Text Box 7"/>
          <p:cNvSpPr txBox="1">
            <a:spLocks noChangeArrowheads="1"/>
          </p:cNvSpPr>
          <p:nvPr/>
        </p:nvSpPr>
        <p:spPr bwMode="auto">
          <a:xfrm>
            <a:off x="7694613" y="1828800"/>
            <a:ext cx="1220787" cy="457200"/>
          </a:xfrm>
          <a:prstGeom prst="rect">
            <a:avLst/>
          </a:prstGeom>
          <a:noFill/>
          <a:ln w="9525">
            <a:noFill/>
            <a:miter lim="800000"/>
            <a:headEnd/>
            <a:tailEnd/>
          </a:ln>
          <a:effectLst/>
        </p:spPr>
        <p:txBody>
          <a:bodyPr wrap="none">
            <a:spAutoFit/>
          </a:bodyPr>
          <a:lstStyle/>
          <a:p>
            <a:pPr algn="ctr"/>
            <a:r>
              <a:rPr lang="en-US" sz="1200"/>
              <a:t>John Newlands</a:t>
            </a:r>
          </a:p>
          <a:p>
            <a:pPr algn="ctr"/>
            <a:r>
              <a:rPr lang="en-US" sz="1200"/>
              <a:t> ~1863</a:t>
            </a:r>
          </a:p>
        </p:txBody>
      </p:sp>
      <p:sp>
        <p:nvSpPr>
          <p:cNvPr id="295944" name="Rectangle 8"/>
          <p:cNvSpPr>
            <a:spLocks noChangeArrowheads="1"/>
          </p:cNvSpPr>
          <p:nvPr/>
        </p:nvSpPr>
        <p:spPr bwMode="auto">
          <a:xfrm>
            <a:off x="76200" y="6569075"/>
            <a:ext cx="3200400" cy="214313"/>
          </a:xfrm>
          <a:prstGeom prst="rect">
            <a:avLst/>
          </a:prstGeom>
          <a:noFill/>
          <a:ln w="9525">
            <a:noFill/>
            <a:miter lim="800000"/>
            <a:headEnd/>
            <a:tailEnd/>
          </a:ln>
          <a:effectLst/>
        </p:spPr>
        <p:txBody>
          <a:bodyPr wrap="none">
            <a:spAutoFit/>
          </a:bodyPr>
          <a:lstStyle/>
          <a:p>
            <a:r>
              <a:rPr lang="en-US" sz="800"/>
              <a:t>Smoot, Price, Smith, </a:t>
            </a:r>
            <a:r>
              <a:rPr lang="en-US" sz="800" u="sng"/>
              <a:t>Chemistry A Modern Course</a:t>
            </a:r>
            <a:r>
              <a:rPr lang="en-US" sz="800"/>
              <a:t>  1987, page 161</a:t>
            </a:r>
          </a:p>
        </p:txBody>
      </p:sp>
      <p:sp>
        <p:nvSpPr>
          <p:cNvPr id="295945" name="Text Box 9"/>
          <p:cNvSpPr txBox="1">
            <a:spLocks noChangeArrowheads="1"/>
          </p:cNvSpPr>
          <p:nvPr/>
        </p:nvSpPr>
        <p:spPr bwMode="auto">
          <a:xfrm>
            <a:off x="2533650" y="3813175"/>
            <a:ext cx="623888" cy="1552575"/>
          </a:xfrm>
          <a:prstGeom prst="rect">
            <a:avLst/>
          </a:prstGeom>
          <a:noFill/>
          <a:ln w="9525">
            <a:noFill/>
            <a:miter lim="800000"/>
            <a:headEnd/>
            <a:tailEnd/>
          </a:ln>
          <a:effectLst/>
        </p:spPr>
        <p:txBody>
          <a:bodyPr wrap="none">
            <a:spAutoFit/>
          </a:bodyPr>
          <a:lstStyle/>
          <a:p>
            <a:r>
              <a:rPr lang="en-US" sz="2400" b="1"/>
              <a:t>2</a:t>
            </a:r>
          </a:p>
          <a:p>
            <a:endParaRPr lang="en-US" sz="2400" b="1"/>
          </a:p>
          <a:p>
            <a:r>
              <a:rPr lang="en-US" sz="2400" b="1"/>
              <a:t>Be</a:t>
            </a:r>
          </a:p>
          <a:p>
            <a:r>
              <a:rPr lang="en-US" sz="2400" b="1"/>
              <a:t>Mg</a:t>
            </a:r>
          </a:p>
        </p:txBody>
      </p:sp>
      <p:sp>
        <p:nvSpPr>
          <p:cNvPr id="295946" name="Text Box 10"/>
          <p:cNvSpPr txBox="1">
            <a:spLocks noChangeArrowheads="1"/>
          </p:cNvSpPr>
          <p:nvPr/>
        </p:nvSpPr>
        <p:spPr bwMode="auto">
          <a:xfrm>
            <a:off x="3473450" y="3813175"/>
            <a:ext cx="488950" cy="1552575"/>
          </a:xfrm>
          <a:prstGeom prst="rect">
            <a:avLst/>
          </a:prstGeom>
          <a:noFill/>
          <a:ln w="9525">
            <a:noFill/>
            <a:miter lim="800000"/>
            <a:headEnd/>
            <a:tailEnd/>
          </a:ln>
          <a:effectLst/>
        </p:spPr>
        <p:txBody>
          <a:bodyPr wrap="none">
            <a:spAutoFit/>
          </a:bodyPr>
          <a:lstStyle/>
          <a:p>
            <a:r>
              <a:rPr lang="en-US" sz="2400" b="1"/>
              <a:t>3</a:t>
            </a:r>
          </a:p>
          <a:p>
            <a:endParaRPr lang="en-US" sz="2400" b="1"/>
          </a:p>
          <a:p>
            <a:r>
              <a:rPr lang="en-US" sz="2400" b="1"/>
              <a:t>B</a:t>
            </a:r>
          </a:p>
          <a:p>
            <a:r>
              <a:rPr lang="en-US" sz="2400" b="1"/>
              <a:t>Al</a:t>
            </a:r>
          </a:p>
        </p:txBody>
      </p:sp>
      <p:sp>
        <p:nvSpPr>
          <p:cNvPr id="295947" name="Text Box 11"/>
          <p:cNvSpPr txBox="1">
            <a:spLocks noChangeArrowheads="1"/>
          </p:cNvSpPr>
          <p:nvPr/>
        </p:nvSpPr>
        <p:spPr bwMode="auto">
          <a:xfrm>
            <a:off x="4400550" y="3813175"/>
            <a:ext cx="471488" cy="1552575"/>
          </a:xfrm>
          <a:prstGeom prst="rect">
            <a:avLst/>
          </a:prstGeom>
          <a:noFill/>
          <a:ln w="9525">
            <a:noFill/>
            <a:miter lim="800000"/>
            <a:headEnd/>
            <a:tailEnd/>
          </a:ln>
          <a:effectLst/>
        </p:spPr>
        <p:txBody>
          <a:bodyPr wrap="none">
            <a:spAutoFit/>
          </a:bodyPr>
          <a:lstStyle/>
          <a:p>
            <a:r>
              <a:rPr lang="en-US" sz="2400" b="1"/>
              <a:t>4</a:t>
            </a:r>
          </a:p>
          <a:p>
            <a:endParaRPr lang="en-US" sz="2400" b="1"/>
          </a:p>
          <a:p>
            <a:r>
              <a:rPr lang="en-US" sz="2400" b="1"/>
              <a:t>C</a:t>
            </a:r>
          </a:p>
          <a:p>
            <a:r>
              <a:rPr lang="en-US" sz="2400" b="1"/>
              <a:t>Si</a:t>
            </a:r>
          </a:p>
        </p:txBody>
      </p:sp>
      <p:sp>
        <p:nvSpPr>
          <p:cNvPr id="295948" name="Text Box 12"/>
          <p:cNvSpPr txBox="1">
            <a:spLocks noChangeArrowheads="1"/>
          </p:cNvSpPr>
          <p:nvPr/>
        </p:nvSpPr>
        <p:spPr bwMode="auto">
          <a:xfrm>
            <a:off x="5289550" y="3813175"/>
            <a:ext cx="404813" cy="1552575"/>
          </a:xfrm>
          <a:prstGeom prst="rect">
            <a:avLst/>
          </a:prstGeom>
          <a:noFill/>
          <a:ln w="9525">
            <a:noFill/>
            <a:miter lim="800000"/>
            <a:headEnd/>
            <a:tailEnd/>
          </a:ln>
          <a:effectLst/>
        </p:spPr>
        <p:txBody>
          <a:bodyPr wrap="none">
            <a:spAutoFit/>
          </a:bodyPr>
          <a:lstStyle/>
          <a:p>
            <a:r>
              <a:rPr lang="en-US" sz="2400" b="1"/>
              <a:t>5</a:t>
            </a:r>
          </a:p>
          <a:p>
            <a:endParaRPr lang="en-US" sz="2400" b="1"/>
          </a:p>
          <a:p>
            <a:r>
              <a:rPr lang="en-US" sz="2400" b="1"/>
              <a:t>N</a:t>
            </a:r>
          </a:p>
          <a:p>
            <a:r>
              <a:rPr lang="en-US" sz="2400" b="1"/>
              <a:t>P</a:t>
            </a:r>
          </a:p>
        </p:txBody>
      </p:sp>
      <p:sp>
        <p:nvSpPr>
          <p:cNvPr id="295949" name="Text Box 13"/>
          <p:cNvSpPr txBox="1">
            <a:spLocks noChangeArrowheads="1"/>
          </p:cNvSpPr>
          <p:nvPr/>
        </p:nvSpPr>
        <p:spPr bwMode="auto">
          <a:xfrm>
            <a:off x="6191250" y="3813175"/>
            <a:ext cx="420688" cy="1552575"/>
          </a:xfrm>
          <a:prstGeom prst="rect">
            <a:avLst/>
          </a:prstGeom>
          <a:noFill/>
          <a:ln w="9525">
            <a:noFill/>
            <a:miter lim="800000"/>
            <a:headEnd/>
            <a:tailEnd/>
          </a:ln>
          <a:effectLst/>
        </p:spPr>
        <p:txBody>
          <a:bodyPr wrap="none">
            <a:spAutoFit/>
          </a:bodyPr>
          <a:lstStyle/>
          <a:p>
            <a:r>
              <a:rPr lang="en-US" sz="2400" b="1"/>
              <a:t>6</a:t>
            </a:r>
          </a:p>
          <a:p>
            <a:endParaRPr lang="en-US" sz="2400" b="1"/>
          </a:p>
          <a:p>
            <a:r>
              <a:rPr lang="en-US" sz="2400" b="1"/>
              <a:t>O</a:t>
            </a:r>
          </a:p>
          <a:p>
            <a:r>
              <a:rPr lang="en-US" sz="2400" b="1"/>
              <a:t>S</a:t>
            </a:r>
          </a:p>
        </p:txBody>
      </p:sp>
      <p:sp>
        <p:nvSpPr>
          <p:cNvPr id="295950" name="Text Box 14"/>
          <p:cNvSpPr txBox="1">
            <a:spLocks noChangeArrowheads="1"/>
          </p:cNvSpPr>
          <p:nvPr/>
        </p:nvSpPr>
        <p:spPr bwMode="auto">
          <a:xfrm>
            <a:off x="7131050" y="3813175"/>
            <a:ext cx="488950" cy="1552575"/>
          </a:xfrm>
          <a:prstGeom prst="rect">
            <a:avLst/>
          </a:prstGeom>
          <a:noFill/>
          <a:ln w="9525">
            <a:noFill/>
            <a:miter lim="800000"/>
            <a:headEnd/>
            <a:tailEnd/>
          </a:ln>
          <a:effectLst/>
        </p:spPr>
        <p:txBody>
          <a:bodyPr wrap="none">
            <a:spAutoFit/>
          </a:bodyPr>
          <a:lstStyle/>
          <a:p>
            <a:r>
              <a:rPr lang="en-US" sz="2400" b="1"/>
              <a:t>7</a:t>
            </a:r>
          </a:p>
          <a:p>
            <a:endParaRPr lang="en-US" sz="2400" b="1"/>
          </a:p>
          <a:p>
            <a:r>
              <a:rPr lang="en-US" sz="2400" b="1"/>
              <a:t>F</a:t>
            </a:r>
          </a:p>
          <a:p>
            <a:r>
              <a:rPr lang="en-US" sz="2400" b="1"/>
              <a:t>Cl</a:t>
            </a:r>
          </a:p>
        </p:txBody>
      </p:sp>
      <p:sp>
        <p:nvSpPr>
          <p:cNvPr id="295951" name="AutoShape 1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295953" name="Picture 17" descr="NEWLANDS">
            <a:hlinkClick r:id="rId4" tooltip="Wikipedia -  JOHN   N E W L A N D S"/>
          </p:cNvPr>
          <p:cNvPicPr>
            <a:picLocks noChangeAspect="1" noChangeArrowheads="1"/>
          </p:cNvPicPr>
          <p:nvPr/>
        </p:nvPicPr>
        <p:blipFill>
          <a:blip r:embed="rId5" cstate="print"/>
          <a:srcRect/>
          <a:stretch>
            <a:fillRect/>
          </a:stretch>
        </p:blipFill>
        <p:spPr bwMode="auto">
          <a:xfrm>
            <a:off x="7696200" y="228600"/>
            <a:ext cx="1163638" cy="1639888"/>
          </a:xfrm>
          <a:prstGeom prst="rect">
            <a:avLst/>
          </a:prstGeom>
          <a:noFill/>
        </p:spPr>
      </p:pic>
    </p:spTree>
  </p:cSld>
  <p:clrMapOvr>
    <a:masterClrMapping/>
  </p:clrMapOvr>
  <p:transition spd="slow">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2" name="Rectangle 4"/>
          <p:cNvSpPr>
            <a:spLocks noGrp="1" noChangeArrowheads="1"/>
          </p:cNvSpPr>
          <p:nvPr>
            <p:ph type="title"/>
          </p:nvPr>
        </p:nvSpPr>
        <p:spPr/>
        <p:txBody>
          <a:bodyPr/>
          <a:lstStyle/>
          <a:p>
            <a:r>
              <a:rPr lang="en-US"/>
              <a:t>Guiding Questions</a:t>
            </a:r>
          </a:p>
        </p:txBody>
      </p:sp>
      <p:sp>
        <p:nvSpPr>
          <p:cNvPr id="601093" name="Text Box 5"/>
          <p:cNvSpPr txBox="1">
            <a:spLocks noChangeArrowheads="1"/>
          </p:cNvSpPr>
          <p:nvPr/>
        </p:nvSpPr>
        <p:spPr bwMode="auto">
          <a:xfrm>
            <a:off x="723900" y="1970088"/>
            <a:ext cx="7556500" cy="3013075"/>
          </a:xfrm>
          <a:prstGeom prst="rect">
            <a:avLst/>
          </a:prstGeom>
          <a:noFill/>
          <a:ln w="9525">
            <a:noFill/>
            <a:miter lim="800000"/>
            <a:headEnd/>
            <a:tailEnd/>
          </a:ln>
          <a:effectLst/>
        </p:spPr>
        <p:txBody>
          <a:bodyPr wrap="none">
            <a:spAutoFit/>
          </a:bodyPr>
          <a:lstStyle/>
          <a:p>
            <a:r>
              <a:rPr lang="en-US" sz="2400">
                <a:solidFill>
                  <a:schemeClr val="accent2"/>
                </a:solidFill>
              </a:rPr>
              <a:t>Why is the periodic table so important? </a:t>
            </a:r>
          </a:p>
          <a:p>
            <a:endParaRPr lang="en-US" sz="2400">
              <a:solidFill>
                <a:schemeClr val="accent2"/>
              </a:solidFill>
            </a:endParaRPr>
          </a:p>
          <a:p>
            <a:r>
              <a:rPr lang="en-US" sz="2400">
                <a:solidFill>
                  <a:schemeClr val="accent2"/>
                </a:solidFill>
              </a:rPr>
              <a:t>Why is the periodic table shaped the way it's shaped? </a:t>
            </a:r>
          </a:p>
          <a:p>
            <a:endParaRPr lang="en-US" sz="2400">
              <a:solidFill>
                <a:schemeClr val="accent2"/>
              </a:solidFill>
            </a:endParaRPr>
          </a:p>
          <a:p>
            <a:r>
              <a:rPr lang="en-US" sz="2400">
                <a:solidFill>
                  <a:schemeClr val="accent2"/>
                </a:solidFill>
              </a:rPr>
              <a:t>Why do elements combine? Why do elements react?</a:t>
            </a:r>
          </a:p>
          <a:p>
            <a:r>
              <a:rPr lang="en-US" sz="2400">
                <a:solidFill>
                  <a:schemeClr val="accent2"/>
                </a:solidFill>
              </a:rPr>
              <a:t> </a:t>
            </a:r>
          </a:p>
          <a:p>
            <a:r>
              <a:rPr lang="en-US" sz="2400">
                <a:solidFill>
                  <a:schemeClr val="accent2"/>
                </a:solidFill>
              </a:rPr>
              <a:t>What other patterns are there in the world and how do </a:t>
            </a:r>
          </a:p>
          <a:p>
            <a:r>
              <a:rPr lang="en-US" sz="2400">
                <a:solidFill>
                  <a:schemeClr val="accent2"/>
                </a:solidFill>
              </a:rPr>
              <a:t>they help us?</a:t>
            </a:r>
            <a:r>
              <a:rPr lang="en-US">
                <a:solidFill>
                  <a:schemeClr val="accent2"/>
                </a:solidFill>
              </a:rPr>
              <a:t> </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p:txBody>
          <a:bodyPr/>
          <a:lstStyle/>
          <a:p>
            <a:r>
              <a:rPr lang="en-US" sz="4000"/>
              <a:t>Development of Periodic Table</a:t>
            </a:r>
          </a:p>
        </p:txBody>
      </p:sp>
      <p:sp>
        <p:nvSpPr>
          <p:cNvPr id="297988"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97990" name="Rectangle 6"/>
          <p:cNvSpPr>
            <a:spLocks noChangeArrowheads="1"/>
          </p:cNvSpPr>
          <p:nvPr/>
        </p:nvSpPr>
        <p:spPr bwMode="auto">
          <a:xfrm>
            <a:off x="1600200" y="1889125"/>
            <a:ext cx="1819275" cy="396875"/>
          </a:xfrm>
          <a:prstGeom prst="rect">
            <a:avLst/>
          </a:prstGeom>
          <a:noFill/>
          <a:ln w="9525">
            <a:noFill/>
            <a:miter lim="800000"/>
            <a:headEnd/>
            <a:tailEnd/>
          </a:ln>
          <a:effectLst/>
        </p:spPr>
        <p:txBody>
          <a:bodyPr wrap="none">
            <a:spAutoFit/>
          </a:bodyPr>
          <a:lstStyle/>
          <a:p>
            <a:pPr algn="ctr"/>
            <a:r>
              <a:rPr lang="en-US" sz="2000" b="1" i="1">
                <a:solidFill>
                  <a:schemeClr val="accent2"/>
                </a:solidFill>
              </a:rPr>
              <a:t>Law of Triads</a:t>
            </a:r>
          </a:p>
        </p:txBody>
      </p:sp>
      <p:sp>
        <p:nvSpPr>
          <p:cNvPr id="297992" name="Rectangle 8"/>
          <p:cNvSpPr>
            <a:spLocks noChangeArrowheads="1"/>
          </p:cNvSpPr>
          <p:nvPr/>
        </p:nvSpPr>
        <p:spPr bwMode="auto">
          <a:xfrm>
            <a:off x="1612900" y="3794125"/>
            <a:ext cx="2044700" cy="396875"/>
          </a:xfrm>
          <a:prstGeom prst="rect">
            <a:avLst/>
          </a:prstGeom>
          <a:noFill/>
          <a:ln w="9525">
            <a:noFill/>
            <a:miter lim="800000"/>
            <a:headEnd/>
            <a:tailEnd/>
          </a:ln>
          <a:effectLst/>
        </p:spPr>
        <p:txBody>
          <a:bodyPr wrap="none">
            <a:spAutoFit/>
          </a:bodyPr>
          <a:lstStyle/>
          <a:p>
            <a:pPr algn="ctr"/>
            <a:r>
              <a:rPr lang="en-US" sz="2000" b="1" i="1">
                <a:solidFill>
                  <a:schemeClr val="accent2"/>
                </a:solidFill>
              </a:rPr>
              <a:t>Law of Octaves</a:t>
            </a:r>
          </a:p>
        </p:txBody>
      </p:sp>
      <p:sp>
        <p:nvSpPr>
          <p:cNvPr id="297994" name="Rectangle 10"/>
          <p:cNvSpPr>
            <a:spLocks noChangeArrowheads="1"/>
          </p:cNvSpPr>
          <p:nvPr/>
        </p:nvSpPr>
        <p:spPr bwMode="auto">
          <a:xfrm>
            <a:off x="1600200" y="2282825"/>
            <a:ext cx="6858000" cy="915988"/>
          </a:xfrm>
          <a:prstGeom prst="rect">
            <a:avLst/>
          </a:prstGeom>
          <a:noFill/>
          <a:ln w="9525">
            <a:noFill/>
            <a:miter lim="800000"/>
            <a:headEnd/>
            <a:tailEnd/>
          </a:ln>
          <a:effectLst/>
        </p:spPr>
        <p:txBody>
          <a:bodyPr>
            <a:spAutoFit/>
          </a:bodyPr>
          <a:lstStyle/>
          <a:p>
            <a:r>
              <a:rPr lang="en-US"/>
              <a:t>Elements could be classified into groups of three, or triads.</a:t>
            </a:r>
          </a:p>
          <a:p>
            <a:r>
              <a:rPr lang="en-US"/>
              <a:t>Trends in physical properties such as density, melting point, </a:t>
            </a:r>
          </a:p>
          <a:p>
            <a:r>
              <a:rPr lang="en-US"/>
              <a:t>and atomic mass were observed.</a:t>
            </a:r>
          </a:p>
        </p:txBody>
      </p:sp>
      <p:sp>
        <p:nvSpPr>
          <p:cNvPr id="297996" name="Rectangle 12"/>
          <p:cNvSpPr>
            <a:spLocks noChangeArrowheads="1"/>
          </p:cNvSpPr>
          <p:nvPr/>
        </p:nvSpPr>
        <p:spPr bwMode="auto">
          <a:xfrm>
            <a:off x="1600200" y="4191000"/>
            <a:ext cx="7391400" cy="1190625"/>
          </a:xfrm>
          <a:prstGeom prst="rect">
            <a:avLst/>
          </a:prstGeom>
          <a:noFill/>
          <a:ln w="9525">
            <a:noFill/>
            <a:miter lim="800000"/>
            <a:headEnd/>
            <a:tailEnd/>
          </a:ln>
          <a:effectLst/>
        </p:spPr>
        <p:txBody>
          <a:bodyPr>
            <a:spAutoFit/>
          </a:bodyPr>
          <a:lstStyle/>
          <a:p>
            <a:r>
              <a:rPr lang="en-US"/>
              <a:t>Arranged the 62 known elements into groups of seven </a:t>
            </a:r>
          </a:p>
          <a:p>
            <a:r>
              <a:rPr lang="en-US"/>
              <a:t>according to increasing atomic mass.  </a:t>
            </a:r>
          </a:p>
          <a:p>
            <a:r>
              <a:rPr lang="en-US"/>
              <a:t>He proposed that an eighth element would then repeat the </a:t>
            </a:r>
          </a:p>
          <a:p>
            <a:r>
              <a:rPr lang="en-US"/>
              <a:t>properties of the first element in the previous group.</a:t>
            </a:r>
          </a:p>
        </p:txBody>
      </p:sp>
      <p:sp>
        <p:nvSpPr>
          <p:cNvPr id="297998" name="Rectangle 14"/>
          <p:cNvSpPr>
            <a:spLocks noChangeArrowheads="1"/>
          </p:cNvSpPr>
          <p:nvPr/>
        </p:nvSpPr>
        <p:spPr bwMode="auto">
          <a:xfrm>
            <a:off x="685800" y="1447800"/>
            <a:ext cx="3205163" cy="457200"/>
          </a:xfrm>
          <a:prstGeom prst="rect">
            <a:avLst/>
          </a:prstGeom>
          <a:noFill/>
          <a:ln w="9525">
            <a:noFill/>
            <a:miter lim="800000"/>
            <a:headEnd/>
            <a:tailEnd/>
          </a:ln>
          <a:effectLst/>
        </p:spPr>
        <p:txBody>
          <a:bodyPr wrap="none">
            <a:spAutoFit/>
          </a:bodyPr>
          <a:lstStyle/>
          <a:p>
            <a:pPr algn="ctr"/>
            <a:r>
              <a:rPr lang="en-US" sz="2400"/>
              <a:t>J.W. D</a:t>
            </a:r>
            <a:r>
              <a:rPr lang="en-US" sz="2400">
                <a:cs typeface="Arial" charset="0"/>
              </a:rPr>
              <a:t>ö</a:t>
            </a:r>
            <a:r>
              <a:rPr lang="en-US" sz="2400"/>
              <a:t>bereiner </a:t>
            </a:r>
            <a:r>
              <a:rPr lang="en-US" sz="2000"/>
              <a:t>(1829)</a:t>
            </a:r>
          </a:p>
        </p:txBody>
      </p:sp>
      <p:sp>
        <p:nvSpPr>
          <p:cNvPr id="298000" name="Rectangle 16"/>
          <p:cNvSpPr>
            <a:spLocks noChangeArrowheads="1"/>
          </p:cNvSpPr>
          <p:nvPr/>
        </p:nvSpPr>
        <p:spPr bwMode="auto">
          <a:xfrm>
            <a:off x="685800" y="3352800"/>
            <a:ext cx="3255963" cy="457200"/>
          </a:xfrm>
          <a:prstGeom prst="rect">
            <a:avLst/>
          </a:prstGeom>
          <a:noFill/>
          <a:ln w="9525">
            <a:noFill/>
            <a:miter lim="800000"/>
            <a:headEnd/>
            <a:tailEnd/>
          </a:ln>
          <a:effectLst/>
        </p:spPr>
        <p:txBody>
          <a:bodyPr wrap="none">
            <a:spAutoFit/>
          </a:bodyPr>
          <a:lstStyle/>
          <a:p>
            <a:pPr algn="ctr"/>
            <a:r>
              <a:rPr lang="en-US" sz="2400"/>
              <a:t>J.A.R. Newlands </a:t>
            </a:r>
            <a:r>
              <a:rPr lang="en-US" sz="2000"/>
              <a:t>(1864)</a:t>
            </a:r>
          </a:p>
        </p:txBody>
      </p:sp>
      <p:sp>
        <p:nvSpPr>
          <p:cNvPr id="298002" name="Rectangle 18"/>
          <p:cNvSpPr>
            <a:spLocks noChangeArrowheads="1"/>
          </p:cNvSpPr>
          <p:nvPr/>
        </p:nvSpPr>
        <p:spPr bwMode="auto">
          <a:xfrm>
            <a:off x="685800" y="5562600"/>
            <a:ext cx="3644900" cy="457200"/>
          </a:xfrm>
          <a:prstGeom prst="rect">
            <a:avLst/>
          </a:prstGeom>
          <a:noFill/>
          <a:ln w="9525">
            <a:noFill/>
            <a:miter lim="800000"/>
            <a:headEnd/>
            <a:tailEnd/>
          </a:ln>
          <a:effectLst/>
        </p:spPr>
        <p:txBody>
          <a:bodyPr wrap="none">
            <a:spAutoFit/>
          </a:bodyPr>
          <a:lstStyle/>
          <a:p>
            <a:pPr algn="ctr"/>
            <a:r>
              <a:rPr lang="en-US" sz="2400"/>
              <a:t>Lothar Meyer </a:t>
            </a:r>
            <a:r>
              <a:rPr lang="en-US" sz="2000"/>
              <a:t>(1830 – 1895)</a:t>
            </a:r>
          </a:p>
        </p:txBody>
      </p:sp>
      <p:sp>
        <p:nvSpPr>
          <p:cNvPr id="298004" name="Rectangle 20"/>
          <p:cNvSpPr>
            <a:spLocks noChangeArrowheads="1"/>
          </p:cNvSpPr>
          <p:nvPr/>
        </p:nvSpPr>
        <p:spPr bwMode="auto">
          <a:xfrm>
            <a:off x="1633538" y="6003925"/>
            <a:ext cx="6488112" cy="396875"/>
          </a:xfrm>
          <a:prstGeom prst="rect">
            <a:avLst/>
          </a:prstGeom>
          <a:noFill/>
          <a:ln w="9525">
            <a:noFill/>
            <a:miter lim="800000"/>
            <a:headEnd/>
            <a:tailEnd/>
          </a:ln>
          <a:effectLst/>
        </p:spPr>
        <p:txBody>
          <a:bodyPr wrap="none">
            <a:spAutoFit/>
          </a:bodyPr>
          <a:lstStyle/>
          <a:p>
            <a:pPr algn="ctr"/>
            <a:r>
              <a:rPr lang="en-US" sz="2000" b="1" i="1">
                <a:solidFill>
                  <a:schemeClr val="accent2"/>
                </a:solidFill>
              </a:rPr>
              <a:t>Invented periodic table independently of Mendeleev </a:t>
            </a:r>
          </a:p>
        </p:txBody>
      </p:sp>
      <p:sp>
        <p:nvSpPr>
          <p:cNvPr id="298005" name="Rectangle 21"/>
          <p:cNvSpPr>
            <a:spLocks noChangeArrowheads="1"/>
          </p:cNvSpPr>
          <p:nvPr/>
        </p:nvSpPr>
        <p:spPr bwMode="auto">
          <a:xfrm>
            <a:off x="1597025" y="6340475"/>
            <a:ext cx="7391400" cy="366713"/>
          </a:xfrm>
          <a:prstGeom prst="rect">
            <a:avLst/>
          </a:prstGeom>
          <a:noFill/>
          <a:ln w="9525">
            <a:noFill/>
            <a:miter lim="800000"/>
            <a:headEnd/>
            <a:tailEnd/>
          </a:ln>
          <a:effectLst/>
        </p:spPr>
        <p:txBody>
          <a:bodyPr>
            <a:spAutoFit/>
          </a:bodyPr>
          <a:lstStyle/>
          <a:p>
            <a:r>
              <a:rPr lang="en-US"/>
              <a:t>his work was not published until 1870 - one year after Mendeleev's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97990"/>
                                        </p:tgtEl>
                                        <p:attrNameLst>
                                          <p:attrName>style.visibility</p:attrName>
                                        </p:attrNameLst>
                                      </p:cBhvr>
                                      <p:to>
                                        <p:strVal val="visible"/>
                                      </p:to>
                                    </p:set>
                                    <p:anim calcmode="lin" valueType="num">
                                      <p:cBhvr>
                                        <p:cTn id="7" dur="500" fill="hold"/>
                                        <p:tgtEl>
                                          <p:spTgt spid="297990"/>
                                        </p:tgtEl>
                                        <p:attrNameLst>
                                          <p:attrName>ppt_w</p:attrName>
                                        </p:attrNameLst>
                                      </p:cBhvr>
                                      <p:tavLst>
                                        <p:tav tm="0">
                                          <p:val>
                                            <p:fltVal val="0"/>
                                          </p:val>
                                        </p:tav>
                                        <p:tav tm="100000">
                                          <p:val>
                                            <p:strVal val="#ppt_w"/>
                                          </p:val>
                                        </p:tav>
                                      </p:tavLst>
                                    </p:anim>
                                    <p:anim calcmode="lin" valueType="num">
                                      <p:cBhvr>
                                        <p:cTn id="8" dur="500" fill="hold"/>
                                        <p:tgtEl>
                                          <p:spTgt spid="297990"/>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9" presetClass="entr" presetSubtype="0" accel="100000" fill="hold" grpId="0" nodeType="clickEffect">
                                  <p:stCondLst>
                                    <p:cond delay="0"/>
                                  </p:stCondLst>
                                  <p:childTnLst>
                                    <p:set>
                                      <p:cBhvr>
                                        <p:cTn id="12" dur="1" fill="hold">
                                          <p:stCondLst>
                                            <p:cond delay="0"/>
                                          </p:stCondLst>
                                        </p:cTn>
                                        <p:tgtEl>
                                          <p:spTgt spid="297994"/>
                                        </p:tgtEl>
                                        <p:attrNameLst>
                                          <p:attrName>style.visibility</p:attrName>
                                        </p:attrNameLst>
                                      </p:cBhvr>
                                      <p:to>
                                        <p:strVal val="visible"/>
                                      </p:to>
                                    </p:set>
                                    <p:anim calcmode="lin" valueType="num">
                                      <p:cBhvr>
                                        <p:cTn id="13" dur="500" fill="hold"/>
                                        <p:tgtEl>
                                          <p:spTgt spid="297994"/>
                                        </p:tgtEl>
                                        <p:attrNameLst>
                                          <p:attrName>ppt_h</p:attrName>
                                        </p:attrNameLst>
                                      </p:cBhvr>
                                      <p:tavLst>
                                        <p:tav tm="0">
                                          <p:val>
                                            <p:strVal val="#ppt_h/20"/>
                                          </p:val>
                                        </p:tav>
                                        <p:tav tm="50000">
                                          <p:val>
                                            <p:strVal val="#ppt_h/20"/>
                                          </p:val>
                                        </p:tav>
                                        <p:tav tm="100000">
                                          <p:val>
                                            <p:strVal val="#ppt_h"/>
                                          </p:val>
                                        </p:tav>
                                      </p:tavLst>
                                    </p:anim>
                                    <p:anim calcmode="lin" valueType="num">
                                      <p:cBhvr>
                                        <p:cTn id="14" dur="500" fill="hold"/>
                                        <p:tgtEl>
                                          <p:spTgt spid="297994"/>
                                        </p:tgtEl>
                                        <p:attrNameLst>
                                          <p:attrName>ppt_w</p:attrName>
                                        </p:attrNameLst>
                                      </p:cBhvr>
                                      <p:tavLst>
                                        <p:tav tm="0">
                                          <p:val>
                                            <p:strVal val="#ppt_w+.3"/>
                                          </p:val>
                                        </p:tav>
                                        <p:tav tm="50000">
                                          <p:val>
                                            <p:strVal val="#ppt_w+.3"/>
                                          </p:val>
                                        </p:tav>
                                        <p:tav tm="100000">
                                          <p:val>
                                            <p:strVal val="#ppt_w"/>
                                          </p:val>
                                        </p:tav>
                                      </p:tavLst>
                                    </p:anim>
                                    <p:anim calcmode="lin" valueType="num">
                                      <p:cBhvr>
                                        <p:cTn id="15" dur="500" fill="hold"/>
                                        <p:tgtEl>
                                          <p:spTgt spid="297994"/>
                                        </p:tgtEl>
                                        <p:attrNameLst>
                                          <p:attrName>ppt_x</p:attrName>
                                        </p:attrNameLst>
                                      </p:cBhvr>
                                      <p:tavLst>
                                        <p:tav tm="0">
                                          <p:val>
                                            <p:strVal val="#ppt_x-.3"/>
                                          </p:val>
                                        </p:tav>
                                        <p:tav tm="50000">
                                          <p:val>
                                            <p:strVal val="#ppt_x"/>
                                          </p:val>
                                        </p:tav>
                                        <p:tav tm="100000">
                                          <p:val>
                                            <p:strVal val="#ppt_x"/>
                                          </p:val>
                                        </p:tav>
                                      </p:tavLst>
                                    </p:anim>
                                    <p:anim calcmode="lin" valueType="num">
                                      <p:cBhvr>
                                        <p:cTn id="16" dur="500" fill="hold"/>
                                        <p:tgtEl>
                                          <p:spTgt spid="29799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97998"/>
                                        </p:tgtEl>
                                        <p:attrNameLst>
                                          <p:attrName>style.visibility</p:attrName>
                                        </p:attrNameLst>
                                      </p:cBhvr>
                                      <p:to>
                                        <p:strVal val="visible"/>
                                      </p:to>
                                    </p:set>
                                    <p:animEffect transition="in" filter="dissolve">
                                      <p:cBhvr>
                                        <p:cTn id="21" dur="500"/>
                                        <p:tgtEl>
                                          <p:spTgt spid="297998"/>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98000"/>
                                        </p:tgtEl>
                                        <p:attrNameLst>
                                          <p:attrName>style.visibility</p:attrName>
                                        </p:attrNameLst>
                                      </p:cBhvr>
                                      <p:to>
                                        <p:strVal val="visible"/>
                                      </p:to>
                                    </p:set>
                                    <p:animEffect transition="in" filter="dissolve">
                                      <p:cBhvr>
                                        <p:cTn id="26" dur="500"/>
                                        <p:tgtEl>
                                          <p:spTgt spid="298000"/>
                                        </p:tgtEl>
                                      </p:cBhvr>
                                    </p:animEffect>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297992"/>
                                        </p:tgtEl>
                                        <p:attrNameLst>
                                          <p:attrName>style.visibility</p:attrName>
                                        </p:attrNameLst>
                                      </p:cBhvr>
                                      <p:to>
                                        <p:strVal val="visible"/>
                                      </p:to>
                                    </p:set>
                                    <p:anim calcmode="lin" valueType="num">
                                      <p:cBhvr>
                                        <p:cTn id="31" dur="500" fill="hold"/>
                                        <p:tgtEl>
                                          <p:spTgt spid="297992"/>
                                        </p:tgtEl>
                                        <p:attrNameLst>
                                          <p:attrName>ppt_w</p:attrName>
                                        </p:attrNameLst>
                                      </p:cBhvr>
                                      <p:tavLst>
                                        <p:tav tm="0">
                                          <p:val>
                                            <p:fltVal val="0"/>
                                          </p:val>
                                        </p:tav>
                                        <p:tav tm="100000">
                                          <p:val>
                                            <p:strVal val="#ppt_w"/>
                                          </p:val>
                                        </p:tav>
                                      </p:tavLst>
                                    </p:anim>
                                    <p:anim calcmode="lin" valueType="num">
                                      <p:cBhvr>
                                        <p:cTn id="32" dur="500" fill="hold"/>
                                        <p:tgtEl>
                                          <p:spTgt spid="297992"/>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39" presetClass="entr" presetSubtype="0" accel="100000" fill="hold" grpId="0" nodeType="clickEffect">
                                  <p:stCondLst>
                                    <p:cond delay="0"/>
                                  </p:stCondLst>
                                  <p:childTnLst>
                                    <p:set>
                                      <p:cBhvr>
                                        <p:cTn id="36" dur="1" fill="hold">
                                          <p:stCondLst>
                                            <p:cond delay="0"/>
                                          </p:stCondLst>
                                        </p:cTn>
                                        <p:tgtEl>
                                          <p:spTgt spid="297996"/>
                                        </p:tgtEl>
                                        <p:attrNameLst>
                                          <p:attrName>style.visibility</p:attrName>
                                        </p:attrNameLst>
                                      </p:cBhvr>
                                      <p:to>
                                        <p:strVal val="visible"/>
                                      </p:to>
                                    </p:set>
                                    <p:anim calcmode="lin" valueType="num">
                                      <p:cBhvr>
                                        <p:cTn id="37" dur="500" fill="hold"/>
                                        <p:tgtEl>
                                          <p:spTgt spid="297996"/>
                                        </p:tgtEl>
                                        <p:attrNameLst>
                                          <p:attrName>ppt_h</p:attrName>
                                        </p:attrNameLst>
                                      </p:cBhvr>
                                      <p:tavLst>
                                        <p:tav tm="0">
                                          <p:val>
                                            <p:strVal val="#ppt_h/20"/>
                                          </p:val>
                                        </p:tav>
                                        <p:tav tm="50000">
                                          <p:val>
                                            <p:strVal val="#ppt_h/20"/>
                                          </p:val>
                                        </p:tav>
                                        <p:tav tm="100000">
                                          <p:val>
                                            <p:strVal val="#ppt_h"/>
                                          </p:val>
                                        </p:tav>
                                      </p:tavLst>
                                    </p:anim>
                                    <p:anim calcmode="lin" valueType="num">
                                      <p:cBhvr>
                                        <p:cTn id="38" dur="500" fill="hold"/>
                                        <p:tgtEl>
                                          <p:spTgt spid="297996"/>
                                        </p:tgtEl>
                                        <p:attrNameLst>
                                          <p:attrName>ppt_w</p:attrName>
                                        </p:attrNameLst>
                                      </p:cBhvr>
                                      <p:tavLst>
                                        <p:tav tm="0">
                                          <p:val>
                                            <p:strVal val="#ppt_w+.3"/>
                                          </p:val>
                                        </p:tav>
                                        <p:tav tm="50000">
                                          <p:val>
                                            <p:strVal val="#ppt_w+.3"/>
                                          </p:val>
                                        </p:tav>
                                        <p:tav tm="100000">
                                          <p:val>
                                            <p:strVal val="#ppt_w"/>
                                          </p:val>
                                        </p:tav>
                                      </p:tavLst>
                                    </p:anim>
                                    <p:anim calcmode="lin" valueType="num">
                                      <p:cBhvr>
                                        <p:cTn id="39" dur="500" fill="hold"/>
                                        <p:tgtEl>
                                          <p:spTgt spid="297996"/>
                                        </p:tgtEl>
                                        <p:attrNameLst>
                                          <p:attrName>ppt_x</p:attrName>
                                        </p:attrNameLst>
                                      </p:cBhvr>
                                      <p:tavLst>
                                        <p:tav tm="0">
                                          <p:val>
                                            <p:strVal val="#ppt_x-.3"/>
                                          </p:val>
                                        </p:tav>
                                        <p:tav tm="50000">
                                          <p:val>
                                            <p:strVal val="#ppt_x"/>
                                          </p:val>
                                        </p:tav>
                                        <p:tav tm="100000">
                                          <p:val>
                                            <p:strVal val="#ppt_x"/>
                                          </p:val>
                                        </p:tav>
                                      </p:tavLst>
                                    </p:anim>
                                    <p:anim calcmode="lin" valueType="num">
                                      <p:cBhvr>
                                        <p:cTn id="40" dur="500" fill="hold"/>
                                        <p:tgtEl>
                                          <p:spTgt spid="29799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98002"/>
                                        </p:tgtEl>
                                        <p:attrNameLst>
                                          <p:attrName>style.visibility</p:attrName>
                                        </p:attrNameLst>
                                      </p:cBhvr>
                                      <p:to>
                                        <p:strVal val="visible"/>
                                      </p:to>
                                    </p:set>
                                    <p:animEffect transition="in" filter="dissolve">
                                      <p:cBhvr>
                                        <p:cTn id="45" dur="500"/>
                                        <p:tgtEl>
                                          <p:spTgt spid="298002"/>
                                        </p:tgtEl>
                                      </p:cBhvr>
                                    </p:animEffect>
                                  </p:childTnLst>
                                </p:cTn>
                              </p:par>
                            </p:childTnLst>
                          </p:cTn>
                        </p:par>
                        <p:par>
                          <p:cTn id="46" fill="hold">
                            <p:stCondLst>
                              <p:cond delay="500"/>
                            </p:stCondLst>
                            <p:childTnLst>
                              <p:par>
                                <p:cTn id="47" presetID="47" presetClass="entr" presetSubtype="0" fill="hold" grpId="0" nodeType="afterEffect">
                                  <p:stCondLst>
                                    <p:cond delay="0"/>
                                  </p:stCondLst>
                                  <p:childTnLst>
                                    <p:set>
                                      <p:cBhvr>
                                        <p:cTn id="48" dur="1" fill="hold">
                                          <p:stCondLst>
                                            <p:cond delay="0"/>
                                          </p:stCondLst>
                                        </p:cTn>
                                        <p:tgtEl>
                                          <p:spTgt spid="298004"/>
                                        </p:tgtEl>
                                        <p:attrNameLst>
                                          <p:attrName>style.visibility</p:attrName>
                                        </p:attrNameLst>
                                      </p:cBhvr>
                                      <p:to>
                                        <p:strVal val="visible"/>
                                      </p:to>
                                    </p:set>
                                    <p:animEffect transition="in" filter="fade">
                                      <p:cBhvr>
                                        <p:cTn id="49" dur="1000"/>
                                        <p:tgtEl>
                                          <p:spTgt spid="298004"/>
                                        </p:tgtEl>
                                      </p:cBhvr>
                                    </p:animEffect>
                                    <p:anim calcmode="lin" valueType="num">
                                      <p:cBhvr>
                                        <p:cTn id="50" dur="1000" fill="hold"/>
                                        <p:tgtEl>
                                          <p:spTgt spid="298004"/>
                                        </p:tgtEl>
                                        <p:attrNameLst>
                                          <p:attrName>ppt_x</p:attrName>
                                        </p:attrNameLst>
                                      </p:cBhvr>
                                      <p:tavLst>
                                        <p:tav tm="0">
                                          <p:val>
                                            <p:strVal val="#ppt_x"/>
                                          </p:val>
                                        </p:tav>
                                        <p:tav tm="100000">
                                          <p:val>
                                            <p:strVal val="#ppt_x"/>
                                          </p:val>
                                        </p:tav>
                                      </p:tavLst>
                                    </p:anim>
                                    <p:anim calcmode="lin" valueType="num">
                                      <p:cBhvr>
                                        <p:cTn id="51" dur="1000" fill="hold"/>
                                        <p:tgtEl>
                                          <p:spTgt spid="298004"/>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39" presetClass="entr" presetSubtype="0" accel="100000" fill="hold" grpId="0" nodeType="clickEffect">
                                  <p:stCondLst>
                                    <p:cond delay="0"/>
                                  </p:stCondLst>
                                  <p:childTnLst>
                                    <p:set>
                                      <p:cBhvr>
                                        <p:cTn id="55" dur="1" fill="hold">
                                          <p:stCondLst>
                                            <p:cond delay="0"/>
                                          </p:stCondLst>
                                        </p:cTn>
                                        <p:tgtEl>
                                          <p:spTgt spid="298005"/>
                                        </p:tgtEl>
                                        <p:attrNameLst>
                                          <p:attrName>style.visibility</p:attrName>
                                        </p:attrNameLst>
                                      </p:cBhvr>
                                      <p:to>
                                        <p:strVal val="visible"/>
                                      </p:to>
                                    </p:set>
                                    <p:anim calcmode="lin" valueType="num">
                                      <p:cBhvr>
                                        <p:cTn id="56" dur="500" fill="hold"/>
                                        <p:tgtEl>
                                          <p:spTgt spid="298005"/>
                                        </p:tgtEl>
                                        <p:attrNameLst>
                                          <p:attrName>ppt_h</p:attrName>
                                        </p:attrNameLst>
                                      </p:cBhvr>
                                      <p:tavLst>
                                        <p:tav tm="0">
                                          <p:val>
                                            <p:strVal val="#ppt_h/20"/>
                                          </p:val>
                                        </p:tav>
                                        <p:tav tm="50000">
                                          <p:val>
                                            <p:strVal val="#ppt_h/20"/>
                                          </p:val>
                                        </p:tav>
                                        <p:tav tm="100000">
                                          <p:val>
                                            <p:strVal val="#ppt_h"/>
                                          </p:val>
                                        </p:tav>
                                      </p:tavLst>
                                    </p:anim>
                                    <p:anim calcmode="lin" valueType="num">
                                      <p:cBhvr>
                                        <p:cTn id="57" dur="500" fill="hold"/>
                                        <p:tgtEl>
                                          <p:spTgt spid="298005"/>
                                        </p:tgtEl>
                                        <p:attrNameLst>
                                          <p:attrName>ppt_w</p:attrName>
                                        </p:attrNameLst>
                                      </p:cBhvr>
                                      <p:tavLst>
                                        <p:tav tm="0">
                                          <p:val>
                                            <p:strVal val="#ppt_w+.3"/>
                                          </p:val>
                                        </p:tav>
                                        <p:tav tm="50000">
                                          <p:val>
                                            <p:strVal val="#ppt_w+.3"/>
                                          </p:val>
                                        </p:tav>
                                        <p:tav tm="100000">
                                          <p:val>
                                            <p:strVal val="#ppt_w"/>
                                          </p:val>
                                        </p:tav>
                                      </p:tavLst>
                                    </p:anim>
                                    <p:anim calcmode="lin" valueType="num">
                                      <p:cBhvr>
                                        <p:cTn id="58" dur="500" fill="hold"/>
                                        <p:tgtEl>
                                          <p:spTgt spid="298005"/>
                                        </p:tgtEl>
                                        <p:attrNameLst>
                                          <p:attrName>ppt_x</p:attrName>
                                        </p:attrNameLst>
                                      </p:cBhvr>
                                      <p:tavLst>
                                        <p:tav tm="0">
                                          <p:val>
                                            <p:strVal val="#ppt_x-.3"/>
                                          </p:val>
                                        </p:tav>
                                        <p:tav tm="50000">
                                          <p:val>
                                            <p:strVal val="#ppt_x"/>
                                          </p:val>
                                        </p:tav>
                                        <p:tav tm="100000">
                                          <p:val>
                                            <p:strVal val="#ppt_x"/>
                                          </p:val>
                                        </p:tav>
                                      </p:tavLst>
                                    </p:anim>
                                    <p:anim calcmode="lin" valueType="num">
                                      <p:cBhvr>
                                        <p:cTn id="59" dur="500" fill="hold"/>
                                        <p:tgtEl>
                                          <p:spTgt spid="2980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990" grpId="0"/>
      <p:bldP spid="297992" grpId="0"/>
      <p:bldP spid="297994" grpId="0"/>
      <p:bldP spid="297996" grpId="0"/>
      <p:bldP spid="297998" grpId="0"/>
      <p:bldP spid="298000" grpId="0"/>
      <p:bldP spid="298002" grpId="0"/>
      <p:bldP spid="298004" grpId="0"/>
      <p:bldP spid="298005" grpId="0"/>
    </p:bldLst>
  </p:timing>
</p:sld>
</file>

<file path=ppt/slides/slide31.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p:txBody>
          <a:bodyPr/>
          <a:lstStyle/>
          <a:p>
            <a:r>
              <a:rPr lang="en-US">
                <a:solidFill>
                  <a:schemeClr val="bg1"/>
                </a:solidFill>
              </a:rPr>
              <a:t>Mendeleev’s Periodic Table</a:t>
            </a:r>
          </a:p>
        </p:txBody>
      </p:sp>
      <p:sp>
        <p:nvSpPr>
          <p:cNvPr id="108547"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08549" name="Picture 5" descr="Mendeleyev"/>
          <p:cNvPicPr>
            <a:picLocks noChangeAspect="1" noChangeArrowheads="1"/>
          </p:cNvPicPr>
          <p:nvPr/>
        </p:nvPicPr>
        <p:blipFill>
          <a:blip r:embed="rId4" cstate="print"/>
          <a:srcRect/>
          <a:stretch>
            <a:fillRect/>
          </a:stretch>
        </p:blipFill>
        <p:spPr bwMode="auto">
          <a:xfrm>
            <a:off x="3046413" y="1714500"/>
            <a:ext cx="3051175" cy="3429000"/>
          </a:xfrm>
          <a:prstGeom prst="rect">
            <a:avLst/>
          </a:prstGeom>
          <a:noFill/>
        </p:spPr>
      </p:pic>
      <p:sp>
        <p:nvSpPr>
          <p:cNvPr id="108551" name="Rectangle 7"/>
          <p:cNvSpPr>
            <a:spLocks noChangeArrowheads="1"/>
          </p:cNvSpPr>
          <p:nvPr/>
        </p:nvSpPr>
        <p:spPr bwMode="auto">
          <a:xfrm>
            <a:off x="2444750" y="5226050"/>
            <a:ext cx="4225925" cy="1190625"/>
          </a:xfrm>
          <a:prstGeom prst="rect">
            <a:avLst/>
          </a:prstGeom>
          <a:noFill/>
          <a:ln w="9525">
            <a:noFill/>
            <a:miter lim="800000"/>
            <a:headEnd/>
            <a:tailEnd/>
          </a:ln>
          <a:effectLst/>
        </p:spPr>
        <p:txBody>
          <a:bodyPr anchor="ctr">
            <a:spAutoFit/>
          </a:bodyPr>
          <a:lstStyle/>
          <a:p>
            <a:r>
              <a:rPr lang="en-US" i="1">
                <a:solidFill>
                  <a:schemeClr val="bg1"/>
                </a:solidFill>
              </a:rPr>
              <a:t>"...if all the elements be arranged in order of their atomic weights a periodic repetition of properties is obtained."           </a:t>
            </a:r>
            <a:br>
              <a:rPr lang="en-US" i="1">
                <a:solidFill>
                  <a:schemeClr val="bg1"/>
                </a:solidFill>
              </a:rPr>
            </a:br>
            <a:r>
              <a:rPr lang="en-US" i="1">
                <a:solidFill>
                  <a:schemeClr val="bg1"/>
                </a:solidFill>
              </a:rPr>
              <a:t>          - Mendeleyev</a:t>
            </a:r>
            <a:r>
              <a:rPr lang="en-US">
                <a:solidFill>
                  <a:schemeClr val="bg1"/>
                </a:solidFill>
              </a:rPr>
              <a:t> </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ChangeArrowheads="1"/>
          </p:cNvSpPr>
          <p:nvPr>
            <p:ph type="title"/>
          </p:nvPr>
        </p:nvSpPr>
        <p:spPr/>
        <p:txBody>
          <a:bodyPr/>
          <a:lstStyle/>
          <a:p>
            <a:r>
              <a:rPr lang="en-US"/>
              <a:t>Dmitri Mendeleev</a:t>
            </a:r>
          </a:p>
        </p:txBody>
      </p:sp>
      <p:sp>
        <p:nvSpPr>
          <p:cNvPr id="300035" name="Rectangle 3"/>
          <p:cNvSpPr>
            <a:spLocks noGrp="1" noChangeArrowheads="1"/>
          </p:cNvSpPr>
          <p:nvPr>
            <p:ph type="body" sz="half" idx="1"/>
          </p:nvPr>
        </p:nvSpPr>
        <p:spPr>
          <a:xfrm>
            <a:off x="457200" y="1600200"/>
            <a:ext cx="4679950" cy="4525963"/>
          </a:xfrm>
        </p:spPr>
        <p:txBody>
          <a:bodyPr/>
          <a:lstStyle/>
          <a:p>
            <a:r>
              <a:rPr lang="en-US" sz="2400"/>
              <a:t>Russian</a:t>
            </a:r>
          </a:p>
          <a:p>
            <a:r>
              <a:rPr lang="en-US" sz="2400"/>
              <a:t>Invented periodic table</a:t>
            </a:r>
          </a:p>
          <a:p>
            <a:r>
              <a:rPr lang="en-US" sz="2400"/>
              <a:t>Organized elements by </a:t>
            </a:r>
            <a:r>
              <a:rPr lang="en-US" sz="2400" i="1"/>
              <a:t>properties</a:t>
            </a:r>
          </a:p>
          <a:p>
            <a:r>
              <a:rPr lang="en-US" sz="2400"/>
              <a:t>Arranged elements by atomic mass</a:t>
            </a:r>
          </a:p>
          <a:p>
            <a:r>
              <a:rPr lang="en-US" sz="2400"/>
              <a:t>Predicted existence of several unknown elements</a:t>
            </a:r>
          </a:p>
          <a:p>
            <a:r>
              <a:rPr lang="en-US" sz="2400"/>
              <a:t>Element 101 </a:t>
            </a:r>
          </a:p>
        </p:txBody>
      </p:sp>
      <p:sp>
        <p:nvSpPr>
          <p:cNvPr id="300036" name="Text Box 4"/>
          <p:cNvSpPr txBox="1">
            <a:spLocks noChangeArrowheads="1"/>
          </p:cNvSpPr>
          <p:nvPr/>
        </p:nvSpPr>
        <p:spPr bwMode="auto">
          <a:xfrm>
            <a:off x="5715000" y="5165725"/>
            <a:ext cx="2160588" cy="396875"/>
          </a:xfrm>
          <a:prstGeom prst="rect">
            <a:avLst/>
          </a:prstGeom>
          <a:noFill/>
          <a:ln w="9525">
            <a:noFill/>
            <a:miter lim="800000"/>
            <a:headEnd/>
            <a:tailEnd/>
          </a:ln>
          <a:effectLst/>
        </p:spPr>
        <p:txBody>
          <a:bodyPr wrap="none">
            <a:spAutoFit/>
          </a:bodyPr>
          <a:lstStyle/>
          <a:p>
            <a:r>
              <a:rPr lang="en-US" sz="2000"/>
              <a:t>Dmitri Mendeleev</a:t>
            </a:r>
          </a:p>
        </p:txBody>
      </p:sp>
      <p:pic>
        <p:nvPicPr>
          <p:cNvPr id="300037" name="Picture 5" descr="Dmitri Mendeleev">
            <a:hlinkClick r:id="rId3"/>
          </p:cNvPr>
          <p:cNvPicPr>
            <a:picLocks noChangeAspect="1" noChangeArrowheads="1"/>
          </p:cNvPicPr>
          <p:nvPr/>
        </p:nvPicPr>
        <p:blipFill>
          <a:blip r:embed="rId4" cstate="print"/>
          <a:srcRect/>
          <a:stretch>
            <a:fillRect/>
          </a:stretch>
        </p:blipFill>
        <p:spPr bwMode="auto">
          <a:xfrm>
            <a:off x="5505450" y="1752600"/>
            <a:ext cx="2571750" cy="3429000"/>
          </a:xfrm>
          <a:prstGeom prst="rect">
            <a:avLst/>
          </a:prstGeom>
          <a:noFill/>
        </p:spPr>
      </p:pic>
      <p:sp>
        <p:nvSpPr>
          <p:cNvPr id="300038" name="AutoShape 6">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00040" name="Rectangle 8">
            <a:hlinkClick r:id="rId6" tooltip="Wikipedia -  DMITRI   M E N D E L E E V"/>
          </p:cNvPr>
          <p:cNvSpPr>
            <a:spLocks noChangeArrowheads="1"/>
          </p:cNvSpPr>
          <p:nvPr/>
        </p:nvSpPr>
        <p:spPr bwMode="auto">
          <a:xfrm>
            <a:off x="2357438" y="579438"/>
            <a:ext cx="4403725" cy="554037"/>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5556" name="Picture 4" descr="03_11Figure_PH"/>
          <p:cNvPicPr>
            <a:picLocks noChangeAspect="1" noChangeArrowheads="1"/>
          </p:cNvPicPr>
          <p:nvPr/>
        </p:nvPicPr>
        <p:blipFill>
          <a:blip r:embed="rId3" cstate="print"/>
          <a:srcRect r="-659" b="4552"/>
          <a:stretch>
            <a:fillRect/>
          </a:stretch>
        </p:blipFill>
        <p:spPr bwMode="auto">
          <a:xfrm rot="-255811">
            <a:off x="884238" y="333375"/>
            <a:ext cx="4117975" cy="6191250"/>
          </a:xfrm>
          <a:prstGeom prst="rect">
            <a:avLst/>
          </a:prstGeom>
          <a:noFill/>
        </p:spPr>
      </p:pic>
      <p:pic>
        <p:nvPicPr>
          <p:cNvPr id="535558" name="Picture 6" descr="Mendeleev"/>
          <p:cNvPicPr>
            <a:picLocks noChangeAspect="1" noChangeArrowheads="1"/>
          </p:cNvPicPr>
          <p:nvPr/>
        </p:nvPicPr>
        <p:blipFill>
          <a:blip r:embed="rId4" cstate="print"/>
          <a:srcRect b="5553"/>
          <a:stretch>
            <a:fillRect/>
          </a:stretch>
        </p:blipFill>
        <p:spPr bwMode="auto">
          <a:xfrm>
            <a:off x="5591175" y="357188"/>
            <a:ext cx="3200400" cy="3421062"/>
          </a:xfrm>
          <a:prstGeom prst="rect">
            <a:avLst/>
          </a:prstGeom>
          <a:noFill/>
        </p:spPr>
      </p:pic>
      <p:sp>
        <p:nvSpPr>
          <p:cNvPr id="535560" name="Text Box 8"/>
          <p:cNvSpPr txBox="1">
            <a:spLocks noChangeArrowheads="1"/>
          </p:cNvSpPr>
          <p:nvPr/>
        </p:nvSpPr>
        <p:spPr bwMode="auto">
          <a:xfrm>
            <a:off x="6197600" y="3908425"/>
            <a:ext cx="1962150" cy="366713"/>
          </a:xfrm>
          <a:prstGeom prst="rect">
            <a:avLst/>
          </a:prstGeom>
          <a:noFill/>
          <a:ln w="9525">
            <a:noFill/>
            <a:miter lim="800000"/>
            <a:headEnd/>
            <a:tailEnd/>
          </a:ln>
          <a:effectLst/>
        </p:spPr>
        <p:txBody>
          <a:bodyPr wrap="none">
            <a:spAutoFit/>
          </a:bodyPr>
          <a:lstStyle/>
          <a:p>
            <a:r>
              <a:rPr lang="en-US">
                <a:solidFill>
                  <a:schemeClr val="bg1"/>
                </a:solidFill>
              </a:rPr>
              <a:t>Dmitri Mendeléev</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103313" y="274638"/>
            <a:ext cx="7342187" cy="1143000"/>
          </a:xfrm>
        </p:spPr>
        <p:txBody>
          <a:bodyPr/>
          <a:lstStyle/>
          <a:p>
            <a:r>
              <a:rPr lang="en-US" sz="3200"/>
              <a:t>Mendeleev’s Periodic Table</a:t>
            </a:r>
          </a:p>
        </p:txBody>
      </p:sp>
      <p:pic>
        <p:nvPicPr>
          <p:cNvPr id="306179" name="Picture 3" descr="Mendeleev"/>
          <p:cNvPicPr>
            <a:picLocks noChangeAspect="1" noChangeArrowheads="1"/>
          </p:cNvPicPr>
          <p:nvPr/>
        </p:nvPicPr>
        <p:blipFill>
          <a:blip r:embed="rId3" cstate="print"/>
          <a:srcRect/>
          <a:stretch>
            <a:fillRect/>
          </a:stretch>
        </p:blipFill>
        <p:spPr bwMode="auto">
          <a:xfrm>
            <a:off x="7467600" y="304800"/>
            <a:ext cx="1411288" cy="1447800"/>
          </a:xfrm>
          <a:prstGeom prst="rect">
            <a:avLst/>
          </a:prstGeom>
          <a:noFill/>
        </p:spPr>
      </p:pic>
      <p:sp>
        <p:nvSpPr>
          <p:cNvPr id="306180" name="AutoShape 4">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06181" name="Rectangle 5"/>
          <p:cNvSpPr>
            <a:spLocks noChangeArrowheads="1"/>
          </p:cNvSpPr>
          <p:nvPr/>
        </p:nvSpPr>
        <p:spPr bwMode="auto">
          <a:xfrm>
            <a:off x="381000" y="5429250"/>
            <a:ext cx="9144000" cy="457200"/>
          </a:xfrm>
          <a:prstGeom prst="rect">
            <a:avLst/>
          </a:prstGeom>
          <a:noFill/>
          <a:ln w="9525">
            <a:noFill/>
            <a:miter lim="800000"/>
            <a:headEnd/>
            <a:tailEnd/>
          </a:ln>
          <a:effectLst/>
        </p:spPr>
        <p:txBody>
          <a:bodyPr>
            <a:spAutoFit/>
          </a:bodyPr>
          <a:lstStyle/>
          <a:p>
            <a:r>
              <a:rPr lang="en-US" sz="2400"/>
              <a:t> </a:t>
            </a:r>
          </a:p>
        </p:txBody>
      </p:sp>
      <p:pic>
        <p:nvPicPr>
          <p:cNvPr id="306182" name="Picture 6" descr="Russian dancer"/>
          <p:cNvPicPr>
            <a:picLocks noChangeAspect="1" noChangeArrowheads="1" noCrop="1"/>
          </p:cNvPicPr>
          <p:nvPr/>
        </p:nvPicPr>
        <p:blipFill>
          <a:blip r:embed="rId5" cstate="print"/>
          <a:srcRect/>
          <a:stretch>
            <a:fillRect/>
          </a:stretch>
        </p:blipFill>
        <p:spPr bwMode="auto">
          <a:xfrm>
            <a:off x="446088" y="152400"/>
            <a:ext cx="1611312" cy="1692275"/>
          </a:xfrm>
          <a:prstGeom prst="rect">
            <a:avLst/>
          </a:prstGeom>
          <a:noFill/>
        </p:spPr>
      </p:pic>
      <p:sp>
        <p:nvSpPr>
          <p:cNvPr id="306183" name="Line 7"/>
          <p:cNvSpPr>
            <a:spLocks noChangeShapeType="1"/>
          </p:cNvSpPr>
          <p:nvPr/>
        </p:nvSpPr>
        <p:spPr bwMode="auto">
          <a:xfrm>
            <a:off x="838200" y="2133600"/>
            <a:ext cx="0" cy="3962400"/>
          </a:xfrm>
          <a:prstGeom prst="line">
            <a:avLst/>
          </a:prstGeom>
          <a:noFill/>
          <a:ln w="9525">
            <a:solidFill>
              <a:schemeClr val="tx1"/>
            </a:solidFill>
            <a:round/>
            <a:headEnd/>
            <a:tailEnd/>
          </a:ln>
          <a:effectLst/>
        </p:spPr>
        <p:txBody>
          <a:bodyPr/>
          <a:lstStyle/>
          <a:p>
            <a:endParaRPr lang="en-US"/>
          </a:p>
        </p:txBody>
      </p:sp>
      <p:graphicFrame>
        <p:nvGraphicFramePr>
          <p:cNvPr id="306184" name="Group 8"/>
          <p:cNvGraphicFramePr>
            <a:graphicFrameLocks noGrp="1"/>
          </p:cNvGraphicFramePr>
          <p:nvPr/>
        </p:nvGraphicFramePr>
        <p:xfrm>
          <a:off x="609600" y="1905000"/>
          <a:ext cx="8153400" cy="4790444"/>
        </p:xfrm>
        <a:graphic>
          <a:graphicData uri="http://schemas.openxmlformats.org/drawingml/2006/table">
            <a:tbl>
              <a:tblPr/>
              <a:tblGrid>
                <a:gridCol w="744538"/>
                <a:gridCol w="898525"/>
                <a:gridCol w="896937"/>
                <a:gridCol w="896938"/>
                <a:gridCol w="898525"/>
                <a:gridCol w="896937"/>
                <a:gridCol w="896938"/>
                <a:gridCol w="898525"/>
                <a:gridCol w="1125537"/>
              </a:tblGrid>
              <a:tr h="6858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Period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 1</a:t>
                      </a:r>
                    </a:p>
                  </a:txBody>
                  <a:tcPr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500" b="1" i="0" u="none" strike="noStrike" cap="none" normalizeH="0" baseline="0" smtClean="0">
                          <a:ln>
                            <a:noFill/>
                          </a:ln>
                          <a:solidFill>
                            <a:schemeClr val="accent2"/>
                          </a:solidFill>
                          <a:effectLst>
                            <a:outerShdw blurRad="38100" dist="38100" dir="2700000" algn="tl">
                              <a:srgbClr val="000000"/>
                            </a:outerShdw>
                          </a:effectLst>
                          <a:latin typeface="Arial" charset="0"/>
                        </a:rPr>
                        <a:t>Group I</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500" b="0" i="0" u="none" strike="noStrike" cap="none" normalizeH="0" baseline="0" smtClean="0">
                        <a:ln>
                          <a:noFill/>
                        </a:ln>
                        <a:solidFill>
                          <a:schemeClr val="tx1"/>
                        </a:solidFill>
                        <a:effectLst/>
                        <a:latin typeface="Arial" charset="0"/>
                      </a:endParaRPr>
                    </a:p>
                  </a:txBody>
                  <a:tcPr horzOverflow="overflow">
                    <a:lnL>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III</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IV</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a:t>
                      </a:r>
                      <a:endParaRPr kumimoji="0" lang="en-US" sz="1800" b="0" i="1"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VII</a:t>
                      </a:r>
                      <a:endParaRPr kumimoji="0" lang="en-US" sz="1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600" b="1" i="0" u="none" strike="noStrike" cap="none" normalizeH="0" baseline="0" smtClean="0">
                        <a:ln>
                          <a:noFill/>
                        </a:ln>
                        <a:solidFill>
                          <a:schemeClr val="accent2"/>
                        </a:solidFill>
                        <a:effectLst>
                          <a:outerShdw blurRad="38100" dist="38100" dir="2700000" algn="tl">
                            <a:srgbClr val="000000"/>
                          </a:outerShdw>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smtClean="0">
                          <a:ln>
                            <a:noFill/>
                          </a:ln>
                          <a:solidFill>
                            <a:schemeClr val="accent2"/>
                          </a:solidFill>
                          <a:effectLst>
                            <a:outerShdw blurRad="38100" dist="38100" dir="2700000" algn="tl">
                              <a:srgbClr val="000000"/>
                            </a:outerShdw>
                          </a:effectLst>
                          <a:latin typeface="Arial" charset="0"/>
                        </a:rPr>
                        <a:t>VIII</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312738">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 = 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2</a:t>
                      </a:r>
                      <a:endParaRPr kumimoji="0" lang="en-US" sz="14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Li = 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Be= 9.4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 = 11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 = 12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 = 14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O = 16</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F = 19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F = 19</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Na = 23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Mg = 24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Al = 27.3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Si = 28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P = 31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 = 32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 = 35.5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49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K = 39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Ca = 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44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Ti = 48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V = 51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Cr = 52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Mn = 55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Fe  =56,  Co = 59,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Ni = 59</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Cu = 63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Zn = 65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68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72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As = 75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Se = 78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Br = 80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11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Rb = 85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Sr = 87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Yt = 88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Zr = 90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Nb = 94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Mo = 96</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 100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CC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Ru= 104, Rh = 104, Pd = 106</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8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Ag = 108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Cd = 112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In = 113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Sn = 118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Sb = 122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Te = 125</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J = 127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Cs = 133</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Ba = 137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 = 138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?Ce = 140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?Er = 178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?La = 180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Ta = 182</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W = 184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Os = 195, Ir = 197,</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rPr>
                        <a:t>Pt = 198</a:t>
                      </a: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Au = 199</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Hg = 200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Tl = 204</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Pb = 207</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Bi = 208</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3127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rgbClr val="FF3300"/>
                          </a:solidFill>
                          <a:effectLst>
                            <a:outerShdw blurRad="38100" dist="38100" dir="2700000" algn="tl">
                              <a:srgbClr val="000000"/>
                            </a:outerShdw>
                          </a:effectLst>
                          <a:latin typeface="Arial"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Th = 231</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U = 240</a:t>
                      </a: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txBody>
                  <a:tcPr marL="45720" marR="4572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r>
            </a:tbl>
          </a:graphicData>
        </a:graphic>
      </p:graphicFrame>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Text Box 2"/>
          <p:cNvSpPr txBox="1">
            <a:spLocks noChangeArrowheads="1"/>
          </p:cNvSpPr>
          <p:nvPr/>
        </p:nvSpPr>
        <p:spPr bwMode="auto">
          <a:xfrm>
            <a:off x="2297113" y="609600"/>
            <a:ext cx="4992687" cy="457200"/>
          </a:xfrm>
          <a:prstGeom prst="rect">
            <a:avLst/>
          </a:prstGeom>
          <a:noFill/>
          <a:ln w="9525">
            <a:noFill/>
            <a:miter lim="800000"/>
            <a:headEnd/>
            <a:tailEnd/>
          </a:ln>
          <a:effectLst/>
        </p:spPr>
        <p:txBody>
          <a:bodyPr wrap="none">
            <a:spAutoFit/>
          </a:bodyPr>
          <a:lstStyle/>
          <a:p>
            <a:r>
              <a:rPr lang="en-US" sz="2400" b="1"/>
              <a:t>Mendeleev’s Early Periodic Table</a:t>
            </a:r>
          </a:p>
        </p:txBody>
      </p:sp>
      <p:sp>
        <p:nvSpPr>
          <p:cNvPr id="304131" name="Line 3"/>
          <p:cNvSpPr>
            <a:spLocks noChangeShapeType="1"/>
          </p:cNvSpPr>
          <p:nvPr/>
        </p:nvSpPr>
        <p:spPr bwMode="auto">
          <a:xfrm>
            <a:off x="673100" y="1600200"/>
            <a:ext cx="7848600" cy="0"/>
          </a:xfrm>
          <a:prstGeom prst="line">
            <a:avLst/>
          </a:prstGeom>
          <a:noFill/>
          <a:ln w="22225">
            <a:solidFill>
              <a:schemeClr val="tx1"/>
            </a:solidFill>
            <a:round/>
            <a:headEnd/>
            <a:tailEnd/>
          </a:ln>
          <a:effectLst/>
        </p:spPr>
        <p:txBody>
          <a:bodyPr/>
          <a:lstStyle/>
          <a:p>
            <a:endParaRPr lang="en-US"/>
          </a:p>
        </p:txBody>
      </p:sp>
      <p:sp>
        <p:nvSpPr>
          <p:cNvPr id="304132" name="Line 4"/>
          <p:cNvSpPr>
            <a:spLocks noChangeShapeType="1"/>
          </p:cNvSpPr>
          <p:nvPr/>
        </p:nvSpPr>
        <p:spPr bwMode="auto">
          <a:xfrm>
            <a:off x="673100" y="2514600"/>
            <a:ext cx="7848600" cy="0"/>
          </a:xfrm>
          <a:prstGeom prst="line">
            <a:avLst/>
          </a:prstGeom>
          <a:noFill/>
          <a:ln w="22225">
            <a:solidFill>
              <a:schemeClr val="tx1"/>
            </a:solidFill>
            <a:round/>
            <a:headEnd/>
            <a:tailEnd/>
          </a:ln>
          <a:effectLst/>
        </p:spPr>
        <p:txBody>
          <a:bodyPr/>
          <a:lstStyle/>
          <a:p>
            <a:endParaRPr lang="en-US"/>
          </a:p>
        </p:txBody>
      </p:sp>
      <p:sp>
        <p:nvSpPr>
          <p:cNvPr id="304133" name="Line 5"/>
          <p:cNvSpPr>
            <a:spLocks noChangeShapeType="1"/>
          </p:cNvSpPr>
          <p:nvPr/>
        </p:nvSpPr>
        <p:spPr bwMode="auto">
          <a:xfrm>
            <a:off x="1054100" y="1600200"/>
            <a:ext cx="0" cy="4572000"/>
          </a:xfrm>
          <a:prstGeom prst="line">
            <a:avLst/>
          </a:prstGeom>
          <a:noFill/>
          <a:ln w="9525">
            <a:solidFill>
              <a:schemeClr val="tx1"/>
            </a:solidFill>
            <a:round/>
            <a:headEnd/>
            <a:tailEnd/>
          </a:ln>
          <a:effectLst/>
        </p:spPr>
        <p:txBody>
          <a:bodyPr/>
          <a:lstStyle/>
          <a:p>
            <a:endParaRPr lang="en-US"/>
          </a:p>
        </p:txBody>
      </p:sp>
      <p:sp>
        <p:nvSpPr>
          <p:cNvPr id="304134" name="Text Box 6"/>
          <p:cNvSpPr txBox="1">
            <a:spLocks noChangeArrowheads="1"/>
          </p:cNvSpPr>
          <p:nvPr/>
        </p:nvSpPr>
        <p:spPr bwMode="auto">
          <a:xfrm>
            <a:off x="1038225" y="1735138"/>
            <a:ext cx="7648575" cy="701675"/>
          </a:xfrm>
          <a:prstGeom prst="rect">
            <a:avLst/>
          </a:prstGeom>
          <a:noFill/>
          <a:ln w="9525">
            <a:noFill/>
            <a:miter lim="800000"/>
            <a:headEnd/>
            <a:tailEnd/>
          </a:ln>
          <a:effectLst/>
        </p:spPr>
        <p:txBody>
          <a:bodyPr wrap="none">
            <a:spAutoFit/>
          </a:bodyPr>
          <a:lstStyle/>
          <a:p>
            <a:r>
              <a:rPr lang="en-US" sz="1000" b="1"/>
              <a:t> GRUPPE I         GRUPPE II       GRUPPE III        GRUPPE IV      GRUPPE  V       GRUPPE VI      GRUPPE VII         GRUPPE VIII    </a:t>
            </a:r>
          </a:p>
          <a:p>
            <a:r>
              <a:rPr lang="en-US" sz="1000" b="1"/>
              <a:t>      ___                     ___                     ___              				          ___      </a:t>
            </a:r>
          </a:p>
          <a:p>
            <a:r>
              <a:rPr lang="en-US" sz="1000" b="1"/>
              <a:t>			       RH</a:t>
            </a:r>
            <a:r>
              <a:rPr lang="en-US" sz="1000" b="1" baseline="30000"/>
              <a:t>4</a:t>
            </a:r>
            <a:r>
              <a:rPr lang="en-US" sz="1000" b="1"/>
              <a:t>                  RH</a:t>
            </a:r>
            <a:r>
              <a:rPr lang="en-US" sz="1000" b="1" baseline="30000"/>
              <a:t>3</a:t>
            </a:r>
            <a:r>
              <a:rPr lang="en-US" sz="1000" b="1"/>
              <a:t>                    RH</a:t>
            </a:r>
            <a:r>
              <a:rPr lang="en-US" sz="1000" b="1" baseline="30000"/>
              <a:t>2</a:t>
            </a:r>
            <a:r>
              <a:rPr lang="en-US" sz="1000" b="1"/>
              <a:t>                   RH</a:t>
            </a:r>
          </a:p>
          <a:p>
            <a:r>
              <a:rPr lang="en-US" sz="1000" b="1"/>
              <a:t>      R</a:t>
            </a:r>
            <a:r>
              <a:rPr lang="en-US" sz="1000" b="1" baseline="30000"/>
              <a:t>2</a:t>
            </a:r>
            <a:r>
              <a:rPr lang="en-US" sz="1000" b="1"/>
              <a:t>O                     RO                    R</a:t>
            </a:r>
            <a:r>
              <a:rPr lang="en-US" sz="1000" b="1" baseline="30000"/>
              <a:t>2</a:t>
            </a:r>
            <a:r>
              <a:rPr lang="en-US" sz="1000" b="1"/>
              <a:t>O</a:t>
            </a:r>
            <a:r>
              <a:rPr lang="en-US" sz="1000" b="1" baseline="30000"/>
              <a:t>3</a:t>
            </a:r>
            <a:r>
              <a:rPr lang="en-US" sz="1000" b="1"/>
              <a:t>                  RO</a:t>
            </a:r>
            <a:r>
              <a:rPr lang="en-US" sz="1000" b="1" baseline="30000"/>
              <a:t>2</a:t>
            </a:r>
            <a:r>
              <a:rPr lang="en-US" sz="1000" b="1"/>
              <a:t>                  R</a:t>
            </a:r>
            <a:r>
              <a:rPr lang="en-US" sz="1000" b="1" baseline="30000"/>
              <a:t>2</a:t>
            </a:r>
            <a:r>
              <a:rPr lang="en-US" sz="1000" b="1"/>
              <a:t>O</a:t>
            </a:r>
            <a:r>
              <a:rPr lang="en-US" sz="1000" b="1" baseline="30000"/>
              <a:t>5</a:t>
            </a:r>
            <a:r>
              <a:rPr lang="en-US" sz="1000" b="1"/>
              <a:t>                  RO</a:t>
            </a:r>
            <a:r>
              <a:rPr lang="en-US" sz="1000" b="1" baseline="30000"/>
              <a:t>3</a:t>
            </a:r>
            <a:r>
              <a:rPr lang="en-US" sz="1000" b="1"/>
              <a:t>                   R</a:t>
            </a:r>
            <a:r>
              <a:rPr lang="en-US" sz="1000" b="1" baseline="30000"/>
              <a:t>2</a:t>
            </a:r>
            <a:r>
              <a:rPr lang="en-US" sz="1000" b="1"/>
              <a:t>O</a:t>
            </a:r>
            <a:r>
              <a:rPr lang="en-US" sz="1000" b="1" baseline="30000"/>
              <a:t>7</a:t>
            </a:r>
            <a:r>
              <a:rPr lang="en-US" sz="1000" b="1"/>
              <a:t>                       RO</a:t>
            </a:r>
            <a:r>
              <a:rPr lang="en-US" sz="1000" b="1" baseline="30000"/>
              <a:t>4</a:t>
            </a:r>
            <a:r>
              <a:rPr lang="en-US" sz="1000" b="1"/>
              <a:t>             </a:t>
            </a:r>
          </a:p>
        </p:txBody>
      </p:sp>
      <p:sp>
        <p:nvSpPr>
          <p:cNvPr id="304135" name="Text Box 7"/>
          <p:cNvSpPr txBox="1">
            <a:spLocks noChangeArrowheads="1"/>
          </p:cNvSpPr>
          <p:nvPr/>
        </p:nvSpPr>
        <p:spPr bwMode="auto">
          <a:xfrm rot="-5400000">
            <a:off x="523875" y="1962150"/>
            <a:ext cx="663575" cy="244475"/>
          </a:xfrm>
          <a:prstGeom prst="rect">
            <a:avLst/>
          </a:prstGeom>
          <a:noFill/>
          <a:ln w="9525">
            <a:noFill/>
            <a:miter lim="800000"/>
            <a:headEnd/>
            <a:tailEnd/>
          </a:ln>
          <a:effectLst/>
        </p:spPr>
        <p:txBody>
          <a:bodyPr wrap="none">
            <a:spAutoFit/>
          </a:bodyPr>
          <a:lstStyle/>
          <a:p>
            <a:r>
              <a:rPr lang="en-US" sz="1000" b="1"/>
              <a:t>REIHEN</a:t>
            </a:r>
          </a:p>
        </p:txBody>
      </p:sp>
      <p:sp>
        <p:nvSpPr>
          <p:cNvPr id="304136" name="Text Box 8"/>
          <p:cNvSpPr txBox="1">
            <a:spLocks noChangeArrowheads="1"/>
          </p:cNvSpPr>
          <p:nvPr/>
        </p:nvSpPr>
        <p:spPr bwMode="auto">
          <a:xfrm>
            <a:off x="596900" y="2590800"/>
            <a:ext cx="323850" cy="3597275"/>
          </a:xfrm>
          <a:prstGeom prst="rect">
            <a:avLst/>
          </a:prstGeom>
          <a:noFill/>
          <a:ln w="9525">
            <a:noFill/>
            <a:miter lim="800000"/>
            <a:headEnd/>
            <a:tailEnd/>
          </a:ln>
          <a:effectLst/>
        </p:spPr>
        <p:txBody>
          <a:bodyPr wrap="none">
            <a:spAutoFit/>
          </a:bodyPr>
          <a:lstStyle/>
          <a:p>
            <a:r>
              <a:rPr lang="en-US" sz="1000" b="1"/>
              <a:t> 1</a:t>
            </a:r>
          </a:p>
          <a:p>
            <a:endParaRPr lang="en-US" sz="1000" b="1"/>
          </a:p>
          <a:p>
            <a:r>
              <a:rPr lang="en-US" sz="1000" b="1"/>
              <a:t> 2</a:t>
            </a:r>
          </a:p>
          <a:p>
            <a:endParaRPr lang="en-US" sz="1000" b="1"/>
          </a:p>
          <a:p>
            <a:r>
              <a:rPr lang="en-US" sz="1000" b="1"/>
              <a:t> 3</a:t>
            </a:r>
          </a:p>
          <a:p>
            <a:endParaRPr lang="en-US" sz="1000" b="1"/>
          </a:p>
          <a:p>
            <a:r>
              <a:rPr lang="en-US" sz="1000" b="1"/>
              <a:t> 4</a:t>
            </a:r>
          </a:p>
          <a:p>
            <a:endParaRPr lang="en-US" sz="1000" b="1"/>
          </a:p>
          <a:p>
            <a:r>
              <a:rPr lang="en-US" sz="1000" b="1"/>
              <a:t> 5</a:t>
            </a:r>
          </a:p>
          <a:p>
            <a:endParaRPr lang="en-US" sz="1000" b="1"/>
          </a:p>
          <a:p>
            <a:r>
              <a:rPr lang="en-US" sz="1000" b="1"/>
              <a:t> 6</a:t>
            </a:r>
          </a:p>
          <a:p>
            <a:endParaRPr lang="en-US" sz="1000" b="1"/>
          </a:p>
          <a:p>
            <a:r>
              <a:rPr lang="en-US" sz="1000" b="1"/>
              <a:t> 7</a:t>
            </a:r>
          </a:p>
          <a:p>
            <a:endParaRPr lang="en-US" sz="1000" b="1"/>
          </a:p>
          <a:p>
            <a:r>
              <a:rPr lang="en-US" sz="1000" b="1"/>
              <a:t> 8</a:t>
            </a:r>
          </a:p>
          <a:p>
            <a:endParaRPr lang="en-US" sz="1000" b="1"/>
          </a:p>
          <a:p>
            <a:r>
              <a:rPr lang="en-US" sz="1000" b="1"/>
              <a:t> 9</a:t>
            </a:r>
          </a:p>
          <a:p>
            <a:endParaRPr lang="en-US" sz="1000" b="1"/>
          </a:p>
          <a:p>
            <a:r>
              <a:rPr lang="en-US" sz="1000" b="1"/>
              <a:t>10</a:t>
            </a:r>
          </a:p>
          <a:p>
            <a:endParaRPr lang="en-US" sz="1000" b="1"/>
          </a:p>
          <a:p>
            <a:r>
              <a:rPr lang="en-US" sz="1000" b="1"/>
              <a:t>11</a:t>
            </a:r>
          </a:p>
          <a:p>
            <a:endParaRPr lang="en-US" sz="1000" b="1"/>
          </a:p>
          <a:p>
            <a:r>
              <a:rPr lang="en-US" sz="1000" b="1"/>
              <a:t>12</a:t>
            </a:r>
          </a:p>
        </p:txBody>
      </p:sp>
      <p:sp>
        <p:nvSpPr>
          <p:cNvPr id="304137" name="Text Box 9"/>
          <p:cNvSpPr txBox="1">
            <a:spLocks noChangeArrowheads="1"/>
          </p:cNvSpPr>
          <p:nvPr/>
        </p:nvSpPr>
        <p:spPr bwMode="auto">
          <a:xfrm>
            <a:off x="822325" y="6408738"/>
            <a:ext cx="4203700" cy="214312"/>
          </a:xfrm>
          <a:prstGeom prst="rect">
            <a:avLst/>
          </a:prstGeom>
          <a:noFill/>
          <a:ln w="9525">
            <a:noFill/>
            <a:miter lim="800000"/>
            <a:headEnd/>
            <a:tailEnd/>
          </a:ln>
          <a:effectLst/>
        </p:spPr>
        <p:txBody>
          <a:bodyPr wrap="none">
            <a:spAutoFit/>
          </a:bodyPr>
          <a:lstStyle/>
          <a:p>
            <a:r>
              <a:rPr lang="en-US" sz="800"/>
              <a:t>From </a:t>
            </a:r>
            <a:r>
              <a:rPr lang="en-US" sz="800" i="1">
                <a:effectLst>
                  <a:outerShdw blurRad="38100" dist="38100" dir="2700000" algn="tl">
                    <a:srgbClr val="C0C0C0"/>
                  </a:outerShdw>
                </a:effectLst>
              </a:rPr>
              <a:t>Annalen der Chemie und Pharmacie</a:t>
            </a:r>
            <a:r>
              <a:rPr lang="en-US" sz="800"/>
              <a:t>, VIII, Supplementary Volume for 1872, p. 151.</a:t>
            </a:r>
          </a:p>
        </p:txBody>
      </p:sp>
      <p:sp>
        <p:nvSpPr>
          <p:cNvPr id="304138" name="Line 10"/>
          <p:cNvSpPr>
            <a:spLocks noChangeShapeType="1"/>
          </p:cNvSpPr>
          <p:nvPr/>
        </p:nvSpPr>
        <p:spPr bwMode="auto">
          <a:xfrm>
            <a:off x="1054100" y="3200400"/>
            <a:ext cx="6400800" cy="0"/>
          </a:xfrm>
          <a:prstGeom prst="line">
            <a:avLst/>
          </a:prstGeom>
          <a:noFill/>
          <a:ln w="9525">
            <a:solidFill>
              <a:schemeClr val="tx1"/>
            </a:solidFill>
            <a:round/>
            <a:headEnd/>
            <a:tailEnd/>
          </a:ln>
          <a:effectLst/>
        </p:spPr>
        <p:txBody>
          <a:bodyPr/>
          <a:lstStyle/>
          <a:p>
            <a:endParaRPr lang="en-US"/>
          </a:p>
        </p:txBody>
      </p:sp>
      <p:sp>
        <p:nvSpPr>
          <p:cNvPr id="304139" name="Text Box 11"/>
          <p:cNvSpPr txBox="1">
            <a:spLocks noChangeArrowheads="1"/>
          </p:cNvSpPr>
          <p:nvPr/>
        </p:nvSpPr>
        <p:spPr bwMode="auto">
          <a:xfrm>
            <a:off x="1054100" y="2590800"/>
            <a:ext cx="6078538" cy="549275"/>
          </a:xfrm>
          <a:prstGeom prst="rect">
            <a:avLst/>
          </a:prstGeom>
          <a:noFill/>
          <a:ln w="9525">
            <a:noFill/>
            <a:miter lim="800000"/>
            <a:headEnd/>
            <a:tailEnd/>
          </a:ln>
          <a:effectLst/>
        </p:spPr>
        <p:txBody>
          <a:bodyPr wrap="none">
            <a:spAutoFit/>
          </a:bodyPr>
          <a:lstStyle/>
          <a:p>
            <a:r>
              <a:rPr lang="en-US" sz="1000" b="1"/>
              <a:t>             H = 1</a:t>
            </a:r>
          </a:p>
          <a:p>
            <a:endParaRPr lang="en-US" sz="1000" b="1"/>
          </a:p>
          <a:p>
            <a:r>
              <a:rPr lang="en-US" sz="1000" b="1"/>
              <a:t>Li = 7                 Be = 9.4             B = 11               C = 12                N = 14                O = 16               F = 19</a:t>
            </a:r>
          </a:p>
        </p:txBody>
      </p:sp>
      <p:sp>
        <p:nvSpPr>
          <p:cNvPr id="304140" name="Rectangle 12"/>
          <p:cNvSpPr>
            <a:spLocks noChangeArrowheads="1"/>
          </p:cNvSpPr>
          <p:nvPr/>
        </p:nvSpPr>
        <p:spPr bwMode="auto">
          <a:xfrm>
            <a:off x="1054100" y="3184525"/>
            <a:ext cx="6705600" cy="244475"/>
          </a:xfrm>
          <a:prstGeom prst="rect">
            <a:avLst/>
          </a:prstGeom>
          <a:noFill/>
          <a:ln w="9525">
            <a:noFill/>
            <a:miter lim="800000"/>
            <a:headEnd/>
            <a:tailEnd/>
          </a:ln>
          <a:effectLst/>
        </p:spPr>
        <p:txBody>
          <a:bodyPr>
            <a:spAutoFit/>
          </a:bodyPr>
          <a:lstStyle/>
          <a:p>
            <a:pPr>
              <a:spcBef>
                <a:spcPct val="50000"/>
              </a:spcBef>
            </a:pPr>
            <a:r>
              <a:rPr lang="en-US" sz="1000" b="1"/>
              <a:t>         Na = 23            Mg = 24            Al = 27.3               Si = 28               P = 31                S = 32            Cl = 35.5</a:t>
            </a:r>
          </a:p>
        </p:txBody>
      </p:sp>
      <p:sp>
        <p:nvSpPr>
          <p:cNvPr id="304141" name="Rectangle 13"/>
          <p:cNvSpPr>
            <a:spLocks noChangeArrowheads="1"/>
          </p:cNvSpPr>
          <p:nvPr/>
        </p:nvSpPr>
        <p:spPr bwMode="auto">
          <a:xfrm>
            <a:off x="1054100" y="3489325"/>
            <a:ext cx="7764463" cy="473075"/>
          </a:xfrm>
          <a:prstGeom prst="rect">
            <a:avLst/>
          </a:prstGeom>
          <a:noFill/>
          <a:ln w="9525">
            <a:noFill/>
            <a:miter lim="800000"/>
            <a:headEnd/>
            <a:tailEnd/>
          </a:ln>
          <a:effectLst/>
        </p:spPr>
        <p:txBody>
          <a:bodyPr wrap="none">
            <a:spAutoFit/>
          </a:bodyPr>
          <a:lstStyle/>
          <a:p>
            <a:pPr>
              <a:spcBef>
                <a:spcPct val="50000"/>
              </a:spcBef>
            </a:pPr>
            <a:r>
              <a:rPr lang="en-US" sz="1000" b="1"/>
              <a:t>K = 39               Ca = 40             __ = 44                Ti = 48                V = 51                Cr = 52             Mn = 55                Fe = 56, Co = 59,</a:t>
            </a:r>
          </a:p>
          <a:p>
            <a:pPr>
              <a:spcBef>
                <a:spcPct val="50000"/>
              </a:spcBef>
            </a:pPr>
            <a:r>
              <a:rPr lang="en-US" sz="1000" b="1"/>
              <a:t> 							       Ni = 59, Cu = 63</a:t>
            </a:r>
          </a:p>
        </p:txBody>
      </p:sp>
      <p:sp>
        <p:nvSpPr>
          <p:cNvPr id="304142" name="Rectangle 14"/>
          <p:cNvSpPr>
            <a:spLocks noChangeArrowheads="1"/>
          </p:cNvSpPr>
          <p:nvPr/>
        </p:nvSpPr>
        <p:spPr bwMode="auto">
          <a:xfrm>
            <a:off x="1206500" y="3794125"/>
            <a:ext cx="6324600" cy="244475"/>
          </a:xfrm>
          <a:prstGeom prst="rect">
            <a:avLst/>
          </a:prstGeom>
          <a:noFill/>
          <a:ln w="9525">
            <a:noFill/>
            <a:miter lim="800000"/>
            <a:headEnd/>
            <a:tailEnd/>
          </a:ln>
          <a:effectLst/>
        </p:spPr>
        <p:txBody>
          <a:bodyPr wrap="none">
            <a:spAutoFit/>
          </a:bodyPr>
          <a:lstStyle/>
          <a:p>
            <a:pPr>
              <a:spcBef>
                <a:spcPct val="50000"/>
              </a:spcBef>
            </a:pPr>
            <a:r>
              <a:rPr lang="en-US" sz="1000" b="1"/>
              <a:t>(Cu = 63)              Zn = 65            __ = 68               __ = 72               As = 75                Se = 78              Br = 80</a:t>
            </a:r>
          </a:p>
        </p:txBody>
      </p:sp>
      <p:sp>
        <p:nvSpPr>
          <p:cNvPr id="304143" name="Rectangle 15"/>
          <p:cNvSpPr>
            <a:spLocks noChangeArrowheads="1"/>
          </p:cNvSpPr>
          <p:nvPr/>
        </p:nvSpPr>
        <p:spPr bwMode="auto">
          <a:xfrm>
            <a:off x="1063625" y="4114800"/>
            <a:ext cx="8113713" cy="473075"/>
          </a:xfrm>
          <a:prstGeom prst="rect">
            <a:avLst/>
          </a:prstGeom>
          <a:noFill/>
          <a:ln w="9525">
            <a:noFill/>
            <a:miter lim="800000"/>
            <a:headEnd/>
            <a:tailEnd/>
          </a:ln>
          <a:effectLst/>
        </p:spPr>
        <p:txBody>
          <a:bodyPr wrap="none">
            <a:spAutoFit/>
          </a:bodyPr>
          <a:lstStyle/>
          <a:p>
            <a:pPr>
              <a:spcBef>
                <a:spcPct val="50000"/>
              </a:spcBef>
            </a:pPr>
            <a:r>
              <a:rPr lang="en-US" sz="1000" b="1"/>
              <a:t>Rb = 85             Sr = 87               ? Yt = 88             Zr = 90               Nb = 94             Mo = 96           __ = 100                 Ru = 104, Rh = 104,</a:t>
            </a:r>
          </a:p>
          <a:p>
            <a:pPr>
              <a:spcBef>
                <a:spcPct val="50000"/>
              </a:spcBef>
            </a:pPr>
            <a:r>
              <a:rPr lang="en-US" sz="1000" b="1"/>
              <a:t>							        Pd = 106, Ag = 108    </a:t>
            </a:r>
          </a:p>
        </p:txBody>
      </p:sp>
      <p:sp>
        <p:nvSpPr>
          <p:cNvPr id="304144" name="Rectangle 16"/>
          <p:cNvSpPr>
            <a:spLocks noChangeArrowheads="1"/>
          </p:cNvSpPr>
          <p:nvPr/>
        </p:nvSpPr>
        <p:spPr bwMode="auto">
          <a:xfrm>
            <a:off x="1206500" y="4403725"/>
            <a:ext cx="6291263" cy="244475"/>
          </a:xfrm>
          <a:prstGeom prst="rect">
            <a:avLst/>
          </a:prstGeom>
          <a:noFill/>
          <a:ln w="9525">
            <a:noFill/>
            <a:miter lim="800000"/>
            <a:headEnd/>
            <a:tailEnd/>
          </a:ln>
          <a:effectLst/>
        </p:spPr>
        <p:txBody>
          <a:bodyPr wrap="none">
            <a:spAutoFit/>
          </a:bodyPr>
          <a:lstStyle/>
          <a:p>
            <a:pPr>
              <a:spcBef>
                <a:spcPct val="50000"/>
              </a:spcBef>
            </a:pPr>
            <a:r>
              <a:rPr lang="en-US" sz="1000" b="1"/>
              <a:t>(Ag = 108)          Cd = 112            In = 113             Sn = 118            Sb = 122           Te = 125               J = 127</a:t>
            </a:r>
          </a:p>
        </p:txBody>
      </p:sp>
      <p:sp>
        <p:nvSpPr>
          <p:cNvPr id="304145" name="Rectangle 17"/>
          <p:cNvSpPr>
            <a:spLocks noChangeArrowheads="1"/>
          </p:cNvSpPr>
          <p:nvPr/>
        </p:nvSpPr>
        <p:spPr bwMode="auto">
          <a:xfrm>
            <a:off x="1054100" y="4708525"/>
            <a:ext cx="8410575" cy="244475"/>
          </a:xfrm>
          <a:prstGeom prst="rect">
            <a:avLst/>
          </a:prstGeom>
          <a:noFill/>
          <a:ln w="9525">
            <a:noFill/>
            <a:miter lim="800000"/>
            <a:headEnd/>
            <a:tailEnd/>
          </a:ln>
          <a:effectLst/>
        </p:spPr>
        <p:txBody>
          <a:bodyPr wrap="none">
            <a:spAutoFit/>
          </a:bodyPr>
          <a:lstStyle/>
          <a:p>
            <a:pPr>
              <a:spcBef>
                <a:spcPct val="50000"/>
              </a:spcBef>
            </a:pPr>
            <a:r>
              <a:rPr lang="en-US" sz="1000" b="1"/>
              <a:t>Cs = 133            Ba = 137            ? Di = 138          ? Ce = 140        __                      __                      __                             __  __  __  __                      </a:t>
            </a:r>
          </a:p>
        </p:txBody>
      </p:sp>
      <p:sp>
        <p:nvSpPr>
          <p:cNvPr id="304146" name="Rectangle 18"/>
          <p:cNvSpPr>
            <a:spLocks noChangeArrowheads="1"/>
          </p:cNvSpPr>
          <p:nvPr/>
        </p:nvSpPr>
        <p:spPr bwMode="auto">
          <a:xfrm>
            <a:off x="1355725" y="5013325"/>
            <a:ext cx="6242050" cy="244475"/>
          </a:xfrm>
          <a:prstGeom prst="rect">
            <a:avLst/>
          </a:prstGeom>
          <a:noFill/>
          <a:ln w="9525">
            <a:noFill/>
            <a:miter lim="800000"/>
            <a:headEnd/>
            <a:tailEnd/>
          </a:ln>
          <a:effectLst/>
        </p:spPr>
        <p:txBody>
          <a:bodyPr wrap="none">
            <a:spAutoFit/>
          </a:bodyPr>
          <a:lstStyle/>
          <a:p>
            <a:pPr>
              <a:spcBef>
                <a:spcPct val="50000"/>
              </a:spcBef>
            </a:pPr>
            <a:r>
              <a:rPr lang="en-US" sz="1000" b="1"/>
              <a:t>    ( __ )                      __                     __                       __                       __                      __                      __    </a:t>
            </a:r>
          </a:p>
        </p:txBody>
      </p:sp>
      <p:sp>
        <p:nvSpPr>
          <p:cNvPr id="304147" name="Rectangle 19"/>
          <p:cNvSpPr>
            <a:spLocks noChangeArrowheads="1"/>
          </p:cNvSpPr>
          <p:nvPr/>
        </p:nvSpPr>
        <p:spPr bwMode="auto">
          <a:xfrm>
            <a:off x="1050925" y="5318125"/>
            <a:ext cx="7939088" cy="473075"/>
          </a:xfrm>
          <a:prstGeom prst="rect">
            <a:avLst/>
          </a:prstGeom>
          <a:noFill/>
          <a:ln w="9525">
            <a:noFill/>
            <a:miter lim="800000"/>
            <a:headEnd/>
            <a:tailEnd/>
          </a:ln>
          <a:effectLst/>
        </p:spPr>
        <p:txBody>
          <a:bodyPr wrap="none">
            <a:spAutoFit/>
          </a:bodyPr>
          <a:lstStyle/>
          <a:p>
            <a:pPr>
              <a:spcBef>
                <a:spcPct val="50000"/>
              </a:spcBef>
            </a:pPr>
            <a:r>
              <a:rPr lang="en-US" sz="1000" b="1"/>
              <a:t>__                       __                      ? Er = 178         ? La = 180         Ta = 182            W = 184            __                           Os = 195, Ir = 197,</a:t>
            </a:r>
          </a:p>
          <a:p>
            <a:pPr>
              <a:spcBef>
                <a:spcPct val="50000"/>
              </a:spcBef>
            </a:pPr>
            <a:r>
              <a:rPr lang="en-US" sz="1000" b="1"/>
              <a:t>							        Pt = 198, Au = 199</a:t>
            </a:r>
          </a:p>
        </p:txBody>
      </p:sp>
      <p:sp>
        <p:nvSpPr>
          <p:cNvPr id="304148" name="Line 20"/>
          <p:cNvSpPr>
            <a:spLocks noChangeShapeType="1"/>
          </p:cNvSpPr>
          <p:nvPr/>
        </p:nvSpPr>
        <p:spPr bwMode="auto">
          <a:xfrm>
            <a:off x="1968500" y="1600200"/>
            <a:ext cx="0" cy="4572000"/>
          </a:xfrm>
          <a:prstGeom prst="line">
            <a:avLst/>
          </a:prstGeom>
          <a:noFill/>
          <a:ln w="9525">
            <a:solidFill>
              <a:schemeClr val="tx1"/>
            </a:solidFill>
            <a:round/>
            <a:headEnd/>
            <a:tailEnd/>
          </a:ln>
          <a:effectLst/>
        </p:spPr>
        <p:txBody>
          <a:bodyPr/>
          <a:lstStyle/>
          <a:p>
            <a:endParaRPr lang="en-US"/>
          </a:p>
        </p:txBody>
      </p:sp>
      <p:sp>
        <p:nvSpPr>
          <p:cNvPr id="304149" name="Line 21"/>
          <p:cNvSpPr>
            <a:spLocks noChangeShapeType="1"/>
          </p:cNvSpPr>
          <p:nvPr/>
        </p:nvSpPr>
        <p:spPr bwMode="auto">
          <a:xfrm>
            <a:off x="2882900" y="1600200"/>
            <a:ext cx="0" cy="4572000"/>
          </a:xfrm>
          <a:prstGeom prst="line">
            <a:avLst/>
          </a:prstGeom>
          <a:noFill/>
          <a:ln w="9525">
            <a:solidFill>
              <a:schemeClr val="tx1"/>
            </a:solidFill>
            <a:round/>
            <a:headEnd/>
            <a:tailEnd/>
          </a:ln>
          <a:effectLst/>
        </p:spPr>
        <p:txBody>
          <a:bodyPr/>
          <a:lstStyle/>
          <a:p>
            <a:endParaRPr lang="en-US"/>
          </a:p>
        </p:txBody>
      </p:sp>
      <p:sp>
        <p:nvSpPr>
          <p:cNvPr id="304150" name="Line 22"/>
          <p:cNvSpPr>
            <a:spLocks noChangeShapeType="1"/>
          </p:cNvSpPr>
          <p:nvPr/>
        </p:nvSpPr>
        <p:spPr bwMode="auto">
          <a:xfrm>
            <a:off x="3797300" y="1600200"/>
            <a:ext cx="0" cy="4572000"/>
          </a:xfrm>
          <a:prstGeom prst="line">
            <a:avLst/>
          </a:prstGeom>
          <a:noFill/>
          <a:ln w="9525">
            <a:solidFill>
              <a:schemeClr val="tx1"/>
            </a:solidFill>
            <a:round/>
            <a:headEnd/>
            <a:tailEnd/>
          </a:ln>
          <a:effectLst/>
        </p:spPr>
        <p:txBody>
          <a:bodyPr/>
          <a:lstStyle/>
          <a:p>
            <a:endParaRPr lang="en-US"/>
          </a:p>
        </p:txBody>
      </p:sp>
      <p:sp>
        <p:nvSpPr>
          <p:cNvPr id="304151" name="Line 23"/>
          <p:cNvSpPr>
            <a:spLocks noChangeShapeType="1"/>
          </p:cNvSpPr>
          <p:nvPr/>
        </p:nvSpPr>
        <p:spPr bwMode="auto">
          <a:xfrm>
            <a:off x="4711700" y="1600200"/>
            <a:ext cx="0" cy="4572000"/>
          </a:xfrm>
          <a:prstGeom prst="line">
            <a:avLst/>
          </a:prstGeom>
          <a:noFill/>
          <a:ln w="9525">
            <a:solidFill>
              <a:schemeClr val="tx1"/>
            </a:solidFill>
            <a:round/>
            <a:headEnd/>
            <a:tailEnd/>
          </a:ln>
          <a:effectLst/>
        </p:spPr>
        <p:txBody>
          <a:bodyPr/>
          <a:lstStyle/>
          <a:p>
            <a:endParaRPr lang="en-US"/>
          </a:p>
        </p:txBody>
      </p:sp>
      <p:sp>
        <p:nvSpPr>
          <p:cNvPr id="304152" name="Line 24"/>
          <p:cNvSpPr>
            <a:spLocks noChangeShapeType="1"/>
          </p:cNvSpPr>
          <p:nvPr/>
        </p:nvSpPr>
        <p:spPr bwMode="auto">
          <a:xfrm>
            <a:off x="5626100" y="1600200"/>
            <a:ext cx="0" cy="4572000"/>
          </a:xfrm>
          <a:prstGeom prst="line">
            <a:avLst/>
          </a:prstGeom>
          <a:noFill/>
          <a:ln w="9525">
            <a:solidFill>
              <a:schemeClr val="tx1"/>
            </a:solidFill>
            <a:round/>
            <a:headEnd/>
            <a:tailEnd/>
          </a:ln>
          <a:effectLst/>
        </p:spPr>
        <p:txBody>
          <a:bodyPr/>
          <a:lstStyle/>
          <a:p>
            <a:endParaRPr lang="en-US"/>
          </a:p>
        </p:txBody>
      </p:sp>
      <p:sp>
        <p:nvSpPr>
          <p:cNvPr id="304153" name="Line 25"/>
          <p:cNvSpPr>
            <a:spLocks noChangeShapeType="1"/>
          </p:cNvSpPr>
          <p:nvPr/>
        </p:nvSpPr>
        <p:spPr bwMode="auto">
          <a:xfrm>
            <a:off x="6540500" y="1600200"/>
            <a:ext cx="0" cy="4572000"/>
          </a:xfrm>
          <a:prstGeom prst="line">
            <a:avLst/>
          </a:prstGeom>
          <a:noFill/>
          <a:ln w="9525">
            <a:solidFill>
              <a:schemeClr val="tx1"/>
            </a:solidFill>
            <a:round/>
            <a:headEnd/>
            <a:tailEnd/>
          </a:ln>
          <a:effectLst/>
        </p:spPr>
        <p:txBody>
          <a:bodyPr/>
          <a:lstStyle/>
          <a:p>
            <a:endParaRPr lang="en-US"/>
          </a:p>
        </p:txBody>
      </p:sp>
      <p:sp>
        <p:nvSpPr>
          <p:cNvPr id="304154" name="Line 26"/>
          <p:cNvSpPr>
            <a:spLocks noChangeShapeType="1"/>
          </p:cNvSpPr>
          <p:nvPr/>
        </p:nvSpPr>
        <p:spPr bwMode="auto">
          <a:xfrm>
            <a:off x="7607300" y="1600200"/>
            <a:ext cx="0" cy="4572000"/>
          </a:xfrm>
          <a:prstGeom prst="line">
            <a:avLst/>
          </a:prstGeom>
          <a:noFill/>
          <a:ln w="9525">
            <a:solidFill>
              <a:schemeClr val="tx1"/>
            </a:solidFill>
            <a:round/>
            <a:headEnd/>
            <a:tailEnd/>
          </a:ln>
          <a:effectLst/>
        </p:spPr>
        <p:txBody>
          <a:bodyPr/>
          <a:lstStyle/>
          <a:p>
            <a:endParaRPr lang="en-US"/>
          </a:p>
        </p:txBody>
      </p:sp>
      <p:sp>
        <p:nvSpPr>
          <p:cNvPr id="304155" name="Rectangle 27"/>
          <p:cNvSpPr>
            <a:spLocks noChangeArrowheads="1"/>
          </p:cNvSpPr>
          <p:nvPr/>
        </p:nvSpPr>
        <p:spPr bwMode="auto">
          <a:xfrm>
            <a:off x="1143000" y="5622925"/>
            <a:ext cx="6518275" cy="244475"/>
          </a:xfrm>
          <a:prstGeom prst="rect">
            <a:avLst/>
          </a:prstGeom>
          <a:noFill/>
          <a:ln w="9525">
            <a:noFill/>
            <a:miter lim="800000"/>
            <a:headEnd/>
            <a:tailEnd/>
          </a:ln>
          <a:effectLst/>
        </p:spPr>
        <p:txBody>
          <a:bodyPr wrap="none">
            <a:spAutoFit/>
          </a:bodyPr>
          <a:lstStyle/>
          <a:p>
            <a:pPr>
              <a:spcBef>
                <a:spcPct val="50000"/>
              </a:spcBef>
            </a:pPr>
            <a:r>
              <a:rPr lang="en-US" sz="1000" b="1"/>
              <a:t> (Au = 199)            Hg = 200             Tl= 204            Pb = 207             Bi = 208                      __                       __    </a:t>
            </a:r>
          </a:p>
        </p:txBody>
      </p:sp>
      <p:sp>
        <p:nvSpPr>
          <p:cNvPr id="304156" name="Rectangle 28"/>
          <p:cNvSpPr>
            <a:spLocks noChangeArrowheads="1"/>
          </p:cNvSpPr>
          <p:nvPr/>
        </p:nvSpPr>
        <p:spPr bwMode="auto">
          <a:xfrm>
            <a:off x="1066800" y="5927725"/>
            <a:ext cx="7600950" cy="244475"/>
          </a:xfrm>
          <a:prstGeom prst="rect">
            <a:avLst/>
          </a:prstGeom>
          <a:noFill/>
          <a:ln w="9525">
            <a:noFill/>
            <a:miter lim="800000"/>
            <a:headEnd/>
            <a:tailEnd/>
          </a:ln>
          <a:effectLst/>
        </p:spPr>
        <p:txBody>
          <a:bodyPr wrap="none">
            <a:spAutoFit/>
          </a:bodyPr>
          <a:lstStyle/>
          <a:p>
            <a:pPr>
              <a:spcBef>
                <a:spcPct val="50000"/>
              </a:spcBef>
            </a:pPr>
            <a:r>
              <a:rPr lang="en-US" sz="1000" b="1"/>
              <a:t>__                       __                     __                       Th = 231           __                      U = 240             __                              __  __  __  __</a:t>
            </a:r>
          </a:p>
        </p:txBody>
      </p:sp>
      <p:sp>
        <p:nvSpPr>
          <p:cNvPr id="304157" name="Text Box 29"/>
          <p:cNvSpPr txBox="1">
            <a:spLocks noChangeArrowheads="1"/>
          </p:cNvSpPr>
          <p:nvPr/>
        </p:nvSpPr>
        <p:spPr bwMode="auto">
          <a:xfrm>
            <a:off x="746125" y="1328738"/>
            <a:ext cx="1016000" cy="274637"/>
          </a:xfrm>
          <a:prstGeom prst="rect">
            <a:avLst/>
          </a:prstGeom>
          <a:noFill/>
          <a:ln w="9525">
            <a:noFill/>
            <a:miter lim="800000"/>
            <a:headEnd/>
            <a:tailEnd/>
          </a:ln>
          <a:effectLst/>
        </p:spPr>
        <p:txBody>
          <a:bodyPr wrap="none">
            <a:spAutoFit/>
          </a:bodyPr>
          <a:lstStyle/>
          <a:p>
            <a:r>
              <a:rPr lang="en-US" sz="1200" b="1"/>
              <a:t>TABELLE II</a:t>
            </a:r>
          </a:p>
        </p:txBody>
      </p:sp>
      <p:sp>
        <p:nvSpPr>
          <p:cNvPr id="304158" name="AutoShape 3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304162" name="Group 34"/>
          <p:cNvGrpSpPr>
            <a:grpSpLocks/>
          </p:cNvGrpSpPr>
          <p:nvPr/>
        </p:nvGrpSpPr>
        <p:grpSpPr bwMode="auto">
          <a:xfrm>
            <a:off x="2859088" y="3413125"/>
            <a:ext cx="1482725" cy="600075"/>
            <a:chOff x="1801" y="2150"/>
            <a:chExt cx="934" cy="378"/>
          </a:xfrm>
        </p:grpSpPr>
        <p:sp>
          <p:nvSpPr>
            <p:cNvPr id="304159" name="Text Box 31"/>
            <p:cNvSpPr txBox="1">
              <a:spLocks noChangeArrowheads="1"/>
            </p:cNvSpPr>
            <p:nvPr/>
          </p:nvSpPr>
          <p:spPr bwMode="auto">
            <a:xfrm>
              <a:off x="1801" y="2150"/>
              <a:ext cx="184" cy="192"/>
            </a:xfrm>
            <a:prstGeom prst="rect">
              <a:avLst/>
            </a:prstGeom>
            <a:noFill/>
            <a:ln w="9525">
              <a:noFill/>
              <a:miter lim="800000"/>
              <a:headEnd/>
              <a:tailEnd/>
            </a:ln>
            <a:effectLst/>
          </p:spPr>
          <p:txBody>
            <a:bodyPr wrap="none">
              <a:spAutoFit/>
            </a:bodyPr>
            <a:lstStyle/>
            <a:p>
              <a:r>
                <a:rPr lang="en-US" sz="1400" b="1">
                  <a:solidFill>
                    <a:srgbClr val="FF0000"/>
                  </a:solidFill>
                </a:rPr>
                <a:t>?</a:t>
              </a:r>
            </a:p>
          </p:txBody>
        </p:sp>
        <p:sp>
          <p:nvSpPr>
            <p:cNvPr id="304160" name="Text Box 32"/>
            <p:cNvSpPr txBox="1">
              <a:spLocks noChangeArrowheads="1"/>
            </p:cNvSpPr>
            <p:nvPr/>
          </p:nvSpPr>
          <p:spPr bwMode="auto">
            <a:xfrm>
              <a:off x="1950" y="2335"/>
              <a:ext cx="184" cy="192"/>
            </a:xfrm>
            <a:prstGeom prst="rect">
              <a:avLst/>
            </a:prstGeom>
            <a:noFill/>
            <a:ln w="9525">
              <a:noFill/>
              <a:miter lim="800000"/>
              <a:headEnd/>
              <a:tailEnd/>
            </a:ln>
            <a:effectLst/>
          </p:spPr>
          <p:txBody>
            <a:bodyPr wrap="none">
              <a:spAutoFit/>
            </a:bodyPr>
            <a:lstStyle/>
            <a:p>
              <a:r>
                <a:rPr lang="en-US" sz="1400" b="1">
                  <a:solidFill>
                    <a:srgbClr val="FF0000"/>
                  </a:solidFill>
                </a:rPr>
                <a:t>?</a:t>
              </a:r>
            </a:p>
          </p:txBody>
        </p:sp>
        <p:sp>
          <p:nvSpPr>
            <p:cNvPr id="304161" name="Text Box 33"/>
            <p:cNvSpPr txBox="1">
              <a:spLocks noChangeArrowheads="1"/>
            </p:cNvSpPr>
            <p:nvPr/>
          </p:nvSpPr>
          <p:spPr bwMode="auto">
            <a:xfrm>
              <a:off x="2551" y="2336"/>
              <a:ext cx="184" cy="192"/>
            </a:xfrm>
            <a:prstGeom prst="rect">
              <a:avLst/>
            </a:prstGeom>
            <a:noFill/>
            <a:ln w="9525">
              <a:noFill/>
              <a:miter lim="800000"/>
              <a:headEnd/>
              <a:tailEnd/>
            </a:ln>
            <a:effectLst/>
          </p:spPr>
          <p:txBody>
            <a:bodyPr wrap="none">
              <a:spAutoFit/>
            </a:bodyPr>
            <a:lstStyle/>
            <a:p>
              <a:r>
                <a:rPr lang="en-US" sz="1400" b="1">
                  <a:solidFill>
                    <a:srgbClr val="FF0000"/>
                  </a:solidFill>
                </a:rPr>
                <a:t>?</a:t>
              </a:r>
            </a:p>
          </p:txBody>
        </p:sp>
      </p:grpSp>
      <p:pic>
        <p:nvPicPr>
          <p:cNvPr id="304163" name="Picture 35"/>
          <p:cNvPicPr>
            <a:picLocks noChangeAspect="1" noChangeArrowheads="1"/>
          </p:cNvPicPr>
          <p:nvPr/>
        </p:nvPicPr>
        <p:blipFill>
          <a:blip r:embed="rId4" cstate="print">
            <a:lum bright="-6000" contrast="12000"/>
          </a:blip>
          <a:srcRect l="2693" t="775" r="937"/>
          <a:stretch>
            <a:fillRect/>
          </a:stretch>
        </p:blipFill>
        <p:spPr bwMode="auto">
          <a:xfrm>
            <a:off x="7558088" y="74613"/>
            <a:ext cx="1306512" cy="14224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04162"/>
                                        </p:tgtEl>
                                        <p:attrNameLst>
                                          <p:attrName>style.visibility</p:attrName>
                                        </p:attrNameLst>
                                      </p:cBhvr>
                                      <p:to>
                                        <p:strVal val="visible"/>
                                      </p:to>
                                    </p:set>
                                    <p:animEffect transition="in" filter="fade">
                                      <p:cBhvr>
                                        <p:cTn id="7" dur="2000"/>
                                        <p:tgtEl>
                                          <p:spTgt spid="304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533400" y="0"/>
            <a:ext cx="8153400" cy="1143000"/>
          </a:xfrm>
        </p:spPr>
        <p:txBody>
          <a:bodyPr/>
          <a:lstStyle/>
          <a:p>
            <a:r>
              <a:rPr lang="en-US" sz="3600"/>
              <a:t>Elements Properties are Predicted</a:t>
            </a:r>
          </a:p>
        </p:txBody>
      </p:sp>
      <p:graphicFrame>
        <p:nvGraphicFramePr>
          <p:cNvPr id="308227" name="Group 3"/>
          <p:cNvGraphicFramePr>
            <a:graphicFrameLocks noGrp="1"/>
          </p:cNvGraphicFramePr>
          <p:nvPr/>
        </p:nvGraphicFramePr>
        <p:xfrm>
          <a:off x="533400" y="941388"/>
          <a:ext cx="8077200" cy="5583809"/>
        </p:xfrm>
        <a:graphic>
          <a:graphicData uri="http://schemas.openxmlformats.org/drawingml/2006/table">
            <a:tbl>
              <a:tblPr/>
              <a:tblGrid>
                <a:gridCol w="1905000"/>
                <a:gridCol w="3810000"/>
                <a:gridCol w="2362200"/>
              </a:tblGrid>
              <a:tr h="530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tx1"/>
                          </a:solidFill>
                          <a:effectLst/>
                          <a:latin typeface="Arial" charset="0"/>
                        </a:rPr>
                        <a:t>Property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smtClean="0">
                          <a:ln>
                            <a:noFill/>
                          </a:ln>
                          <a:solidFill>
                            <a:schemeClr val="tx1"/>
                          </a:solidFill>
                          <a:effectLst/>
                          <a:latin typeface="Arial" charset="0"/>
                        </a:rPr>
                        <a:t>Mendeleev’s </a:t>
                      </a:r>
                      <a:r>
                        <a:rPr kumimoji="0" lang="en-US" sz="1600" b="1" i="1" u="none" strike="noStrike" cap="none" normalizeH="0" baseline="0" smtClean="0">
                          <a:ln>
                            <a:noFill/>
                          </a:ln>
                          <a:solidFill>
                            <a:schemeClr val="tx1"/>
                          </a:solidFill>
                          <a:effectLst/>
                          <a:latin typeface="Arial" charset="0"/>
                        </a:rPr>
                        <a:t>Predictions</a:t>
                      </a:r>
                      <a:r>
                        <a:rPr kumimoji="0" lang="en-US" sz="1600" b="1" i="0" u="none" strike="noStrike" cap="none" normalizeH="0" baseline="0" smtClean="0">
                          <a:ln>
                            <a:noFill/>
                          </a:ln>
                          <a:solidFill>
                            <a:schemeClr val="tx1"/>
                          </a:solidFill>
                          <a:effectLst/>
                          <a:latin typeface="Arial" charset="0"/>
                        </a:rPr>
                        <a:t> in 1871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1" u="none" strike="noStrike" cap="none" normalizeH="0" baseline="0" smtClean="0">
                          <a:ln>
                            <a:noFill/>
                          </a:ln>
                          <a:solidFill>
                            <a:schemeClr val="tx1"/>
                          </a:solidFill>
                          <a:effectLst/>
                          <a:latin typeface="Arial" charset="0"/>
                        </a:rPr>
                        <a:t>Observed</a:t>
                      </a:r>
                      <a:r>
                        <a:rPr kumimoji="0" lang="en-US" sz="1600" b="1" i="0" u="none" strike="noStrike" cap="none" normalizeH="0" baseline="0" smtClean="0">
                          <a:ln>
                            <a:noFill/>
                          </a:ln>
                          <a:solidFill>
                            <a:schemeClr val="tx1"/>
                          </a:solidFill>
                          <a:effectLst/>
                          <a:latin typeface="Arial" charset="0"/>
                        </a:rPr>
                        <a:t> Properties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oxide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Solubility of oxide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Scandium (Discovered in 1877)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44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3.5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acids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43.7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Sc</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3.86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acids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Melting temperature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Solubility of oxide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Gallium (Discovered in 1875)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68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6.0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Low</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ammonia solution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69.4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5.96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30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Ga</a:t>
                      </a:r>
                      <a:r>
                        <a:rPr kumimoji="0" lang="en-US" sz="1200" b="1" i="0" u="none" strike="noStrike" cap="none" normalizeH="0" baseline="-25000" smtClean="0">
                          <a:ln>
                            <a:noFill/>
                          </a:ln>
                          <a:solidFill>
                            <a:schemeClr val="tx1"/>
                          </a:solidFill>
                          <a:effectLst/>
                          <a:latin typeface="Arial" charset="0"/>
                        </a:rPr>
                        <a:t>2</a:t>
                      </a:r>
                      <a:r>
                        <a:rPr kumimoji="0" lang="en-US" sz="1200" b="1" i="0" u="none" strike="noStrike" cap="none" normalizeH="0" baseline="0" smtClean="0">
                          <a:ln>
                            <a:noFill/>
                          </a:ln>
                          <a:solidFill>
                            <a:schemeClr val="tx1"/>
                          </a:solidFill>
                          <a:effectLst/>
                          <a:latin typeface="Arial" charset="0"/>
                        </a:rPr>
                        <a:t>O</a:t>
                      </a:r>
                      <a:r>
                        <a:rPr kumimoji="0" lang="en-US" sz="1200" b="1" i="0" u="none" strike="noStrike" cap="none" normalizeH="0" baseline="-25000" smtClean="0">
                          <a:ln>
                            <a:noFill/>
                          </a:ln>
                          <a:solidFill>
                            <a:schemeClr val="tx1"/>
                          </a:solidFill>
                          <a:effectLst/>
                          <a:latin typeface="Arial" charset="0"/>
                        </a:rPr>
                        <a:t>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Dissolves in ammonia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9E9"/>
                    </a:solidFill>
                  </a:tcPr>
                </a:tc>
              </a:tr>
              <a:tr h="1016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Molar mass</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Color of metal</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Melting temperature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Oxide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oxide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Chloride formula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Density of chloride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Boiling temperature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  of chloride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smtClean="0">
                          <a:ln>
                            <a:noFill/>
                          </a:ln>
                          <a:solidFill>
                            <a:schemeClr val="tx1"/>
                          </a:solidFill>
                          <a:effectLst/>
                          <a:latin typeface="Arial" charset="0"/>
                        </a:rPr>
                        <a:t>Germanium (Discovered in 1886)</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72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5.5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Dark gray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High</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MO</a:t>
                      </a:r>
                      <a:r>
                        <a:rPr kumimoji="0" lang="en-US" sz="1200" b="1" i="0" u="none" strike="noStrike" cap="none" normalizeH="0" baseline="-25000" smtClean="0">
                          <a:ln>
                            <a:noFill/>
                          </a:ln>
                          <a:solidFill>
                            <a:schemeClr val="tx1"/>
                          </a:solidFill>
                          <a:effectLst/>
                          <a:latin typeface="Arial" charset="0"/>
                        </a:rPr>
                        <a:t>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4.7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MCl</a:t>
                      </a:r>
                      <a:r>
                        <a:rPr kumimoji="0" lang="en-US" sz="1200" b="1" i="0" u="none" strike="noStrike" cap="none" normalizeH="0" baseline="-25000" smtClean="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1.9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Below 100 </a:t>
                      </a:r>
                      <a:r>
                        <a:rPr kumimoji="0" lang="en-US" sz="1200" b="1" i="0" u="none" strike="noStrike" cap="none" normalizeH="0" baseline="30000" smtClean="0">
                          <a:ln>
                            <a:noFill/>
                          </a:ln>
                          <a:solidFill>
                            <a:schemeClr val="tx1"/>
                          </a:solidFill>
                          <a:effectLst/>
                          <a:latin typeface="Arial" charset="0"/>
                        </a:rPr>
                        <a:t>o</a:t>
                      </a:r>
                      <a:r>
                        <a:rPr kumimoji="0" lang="en-US" sz="1200" b="1" i="0" u="none" strike="noStrike" cap="none" normalizeH="0" baseline="0" smtClean="0">
                          <a:ln>
                            <a:noFill/>
                          </a:ln>
                          <a:solidFill>
                            <a:schemeClr val="tx1"/>
                          </a:solidFill>
                          <a:effectLst/>
                          <a:latin typeface="Arial" charset="0"/>
                        </a:rPr>
                        <a: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200" b="1" i="0" u="none" strike="noStrike" cap="none" normalizeH="0" baseline="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71.9 g</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5.47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Grayish, white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900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GeO</a:t>
                      </a:r>
                      <a:r>
                        <a:rPr kumimoji="0" lang="en-US" sz="1200" b="1" i="0" u="none" strike="noStrike" cap="none" normalizeH="0" baseline="-25000" smtClean="0">
                          <a:ln>
                            <a:noFill/>
                          </a:ln>
                          <a:solidFill>
                            <a:schemeClr val="tx1"/>
                          </a:solidFill>
                          <a:effectLst/>
                          <a:latin typeface="Arial" charset="0"/>
                        </a:rPr>
                        <a:t>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4.70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GeCl</a:t>
                      </a:r>
                      <a:r>
                        <a:rPr kumimoji="0" lang="en-US" sz="1200" b="1" i="0" u="none" strike="noStrike" cap="none" normalizeH="0" baseline="-25000" smtClean="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1.89 g / ml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smtClean="0">
                          <a:ln>
                            <a:noFill/>
                          </a:ln>
                          <a:solidFill>
                            <a:schemeClr val="tx1"/>
                          </a:solidFill>
                          <a:effectLst/>
                          <a:latin typeface="Arial" charset="0"/>
                        </a:rPr>
                        <a:t>86 </a:t>
                      </a:r>
                      <a:r>
                        <a:rPr kumimoji="0" lang="en-US" sz="1200" b="1" i="0" u="none" strike="noStrike" cap="none" normalizeH="0" baseline="30000" smtClean="0">
                          <a:ln>
                            <a:noFill/>
                          </a:ln>
                          <a:solidFill>
                            <a:schemeClr val="tx1"/>
                          </a:solidFill>
                          <a:effectLst/>
                          <a:latin typeface="Arial" charset="0"/>
                        </a:rPr>
                        <a:t>0</a:t>
                      </a:r>
                      <a:r>
                        <a:rPr kumimoji="0" lang="en-US" sz="1200" b="1" i="0" u="none" strike="noStrike" cap="none" normalizeH="0" baseline="0" smtClean="0">
                          <a:ln>
                            <a:noFill/>
                          </a:ln>
                          <a:solidFill>
                            <a:schemeClr val="tx1"/>
                          </a:solidFill>
                          <a:effectLst/>
                          <a:latin typeface="Arial" charset="0"/>
                        </a:rPr>
                        <a:t>C</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F2FF"/>
                    </a:solidFill>
                  </a:tcPr>
                </a:tc>
              </a:tr>
            </a:tbl>
          </a:graphicData>
        </a:graphic>
      </p:graphicFrame>
      <p:sp>
        <p:nvSpPr>
          <p:cNvPr id="308249" name="Rectangle 25"/>
          <p:cNvSpPr>
            <a:spLocks noChangeArrowheads="1"/>
          </p:cNvSpPr>
          <p:nvPr/>
        </p:nvSpPr>
        <p:spPr bwMode="auto">
          <a:xfrm>
            <a:off x="76200" y="6567488"/>
            <a:ext cx="4618038" cy="214312"/>
          </a:xfrm>
          <a:prstGeom prst="rect">
            <a:avLst/>
          </a:prstGeom>
          <a:noFill/>
          <a:ln w="9525">
            <a:noFill/>
            <a:miter lim="800000"/>
            <a:headEnd/>
            <a:tailEnd/>
          </a:ln>
          <a:effectLst/>
        </p:spPr>
        <p:txBody>
          <a:bodyPr wrap="none">
            <a:spAutoFit/>
          </a:bodyPr>
          <a:lstStyle/>
          <a:p>
            <a:r>
              <a:rPr lang="en-US" sz="800"/>
              <a:t>O’Connor Davis, MacNab, McClellan,  </a:t>
            </a:r>
            <a:r>
              <a:rPr lang="en-US" sz="800" u="sng"/>
              <a:t>CHEMISTRY Experiments and Principles</a:t>
            </a:r>
            <a:r>
              <a:rPr lang="en-US" sz="800"/>
              <a:t> 1982, page 119, </a:t>
            </a:r>
          </a:p>
        </p:txBody>
      </p:sp>
      <p:sp>
        <p:nvSpPr>
          <p:cNvPr id="308250" name="AutoShape 2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p:txBody>
          <a:bodyPr/>
          <a:lstStyle/>
          <a:p>
            <a:r>
              <a:rPr lang="en-US">
                <a:solidFill>
                  <a:schemeClr val="bg1"/>
                </a:solidFill>
              </a:rPr>
              <a:t>Modern Periodic Table</a:t>
            </a:r>
          </a:p>
        </p:txBody>
      </p:sp>
      <p:sp>
        <p:nvSpPr>
          <p:cNvPr id="109571"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9874" name="Rectangle 1026"/>
          <p:cNvSpPr>
            <a:spLocks noGrp="1" noChangeArrowheads="1"/>
          </p:cNvSpPr>
          <p:nvPr>
            <p:ph type="title"/>
          </p:nvPr>
        </p:nvSpPr>
        <p:spPr>
          <a:xfrm>
            <a:off x="304800" y="457200"/>
            <a:ext cx="7772400" cy="1143000"/>
          </a:xfrm>
          <a:noFill/>
          <a:ln/>
        </p:spPr>
        <p:txBody>
          <a:bodyPr/>
          <a:lstStyle/>
          <a:p>
            <a:r>
              <a:rPr lang="en-US">
                <a:solidFill>
                  <a:schemeClr val="bg1"/>
                </a:solidFill>
              </a:rPr>
              <a:t>Periodic Table of the Elements</a:t>
            </a:r>
          </a:p>
        </p:txBody>
      </p:sp>
      <p:sp>
        <p:nvSpPr>
          <p:cNvPr id="79875" name="Rectangle 1027"/>
          <p:cNvSpPr>
            <a:spLocks noChangeArrowheads="1"/>
          </p:cNvSpPr>
          <p:nvPr/>
        </p:nvSpPr>
        <p:spPr bwMode="auto">
          <a:xfrm>
            <a:off x="1295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Li</a:t>
            </a:r>
            <a:endParaRPr lang="en-US" sz="1000">
              <a:solidFill>
                <a:schemeClr val="bg1"/>
              </a:solidFill>
            </a:endParaRPr>
          </a:p>
          <a:p>
            <a:pPr algn="ctr"/>
            <a:endParaRPr lang="en-US" sz="1000">
              <a:solidFill>
                <a:schemeClr val="bg1"/>
              </a:solidFill>
            </a:endParaRPr>
          </a:p>
          <a:p>
            <a:pPr algn="ctr"/>
            <a:r>
              <a:rPr lang="en-US" sz="1000">
                <a:solidFill>
                  <a:schemeClr val="bg1"/>
                </a:solidFill>
              </a:rPr>
              <a:t>3</a:t>
            </a:r>
            <a:endParaRPr lang="en-US" sz="1000" baseline="30000">
              <a:solidFill>
                <a:schemeClr val="bg1"/>
              </a:solidFill>
            </a:endParaRPr>
          </a:p>
        </p:txBody>
      </p:sp>
      <p:sp>
        <p:nvSpPr>
          <p:cNvPr id="79877" name="Rectangle 1029"/>
          <p:cNvSpPr>
            <a:spLocks noChangeArrowheads="1"/>
          </p:cNvSpPr>
          <p:nvPr/>
        </p:nvSpPr>
        <p:spPr bwMode="auto">
          <a:xfrm>
            <a:off x="7772400" y="1447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He</a:t>
            </a:r>
            <a:endParaRPr lang="en-US" sz="1000">
              <a:solidFill>
                <a:schemeClr val="bg1"/>
              </a:solidFill>
            </a:endParaRPr>
          </a:p>
          <a:p>
            <a:pPr algn="ctr"/>
            <a:endParaRPr lang="en-US" sz="1000">
              <a:solidFill>
                <a:schemeClr val="bg1"/>
              </a:solidFill>
            </a:endParaRPr>
          </a:p>
          <a:p>
            <a:pPr algn="ctr"/>
            <a:r>
              <a:rPr lang="en-US" sz="1000">
                <a:solidFill>
                  <a:schemeClr val="bg1"/>
                </a:solidFill>
              </a:rPr>
              <a:t>2</a:t>
            </a:r>
            <a:endParaRPr lang="en-US" sz="1000" baseline="30000">
              <a:solidFill>
                <a:schemeClr val="bg1"/>
              </a:solidFill>
            </a:endParaRPr>
          </a:p>
        </p:txBody>
      </p:sp>
      <p:sp>
        <p:nvSpPr>
          <p:cNvPr id="79878" name="Rectangle 1030"/>
          <p:cNvSpPr>
            <a:spLocks noChangeArrowheads="1"/>
          </p:cNvSpPr>
          <p:nvPr/>
        </p:nvSpPr>
        <p:spPr bwMode="auto">
          <a:xfrm>
            <a:off x="6248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a:t>
            </a:r>
            <a:endParaRPr lang="en-US" sz="1000">
              <a:solidFill>
                <a:schemeClr val="bg1"/>
              </a:solidFill>
            </a:endParaRPr>
          </a:p>
          <a:p>
            <a:pPr algn="ctr"/>
            <a:endParaRPr lang="en-US" sz="1000">
              <a:solidFill>
                <a:schemeClr val="bg1"/>
              </a:solidFill>
            </a:endParaRPr>
          </a:p>
          <a:p>
            <a:pPr algn="ctr"/>
            <a:r>
              <a:rPr lang="en-US" sz="1000">
                <a:solidFill>
                  <a:schemeClr val="bg1"/>
                </a:solidFill>
              </a:rPr>
              <a:t>6</a:t>
            </a:r>
            <a:endParaRPr lang="en-US" sz="1000" baseline="30000">
              <a:solidFill>
                <a:schemeClr val="bg1"/>
              </a:solidFill>
            </a:endParaRPr>
          </a:p>
        </p:txBody>
      </p:sp>
      <p:sp>
        <p:nvSpPr>
          <p:cNvPr id="79879" name="Rectangle 1031"/>
          <p:cNvSpPr>
            <a:spLocks noChangeArrowheads="1"/>
          </p:cNvSpPr>
          <p:nvPr/>
        </p:nvSpPr>
        <p:spPr bwMode="auto">
          <a:xfrm>
            <a:off x="6629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a:t>
            </a:r>
            <a:endParaRPr lang="en-US" sz="1000">
              <a:solidFill>
                <a:schemeClr val="bg1"/>
              </a:solidFill>
            </a:endParaRPr>
          </a:p>
          <a:p>
            <a:pPr algn="ctr"/>
            <a:endParaRPr lang="en-US" sz="1000">
              <a:solidFill>
                <a:schemeClr val="bg1"/>
              </a:solidFill>
            </a:endParaRPr>
          </a:p>
          <a:p>
            <a:pPr algn="ctr"/>
            <a:r>
              <a:rPr lang="en-US" sz="1000">
                <a:solidFill>
                  <a:schemeClr val="bg1"/>
                </a:solidFill>
              </a:rPr>
              <a:t>7</a:t>
            </a:r>
            <a:endParaRPr lang="en-US" sz="1000" baseline="30000">
              <a:solidFill>
                <a:schemeClr val="bg1"/>
              </a:solidFill>
            </a:endParaRPr>
          </a:p>
        </p:txBody>
      </p:sp>
      <p:sp>
        <p:nvSpPr>
          <p:cNvPr id="79880" name="Rectangle 1032"/>
          <p:cNvSpPr>
            <a:spLocks noChangeArrowheads="1"/>
          </p:cNvSpPr>
          <p:nvPr/>
        </p:nvSpPr>
        <p:spPr bwMode="auto">
          <a:xfrm>
            <a:off x="7010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O</a:t>
            </a:r>
            <a:endParaRPr lang="en-US" sz="1000">
              <a:solidFill>
                <a:schemeClr val="bg1"/>
              </a:solidFill>
            </a:endParaRPr>
          </a:p>
          <a:p>
            <a:pPr algn="ctr"/>
            <a:endParaRPr lang="en-US" sz="1000">
              <a:solidFill>
                <a:schemeClr val="bg1"/>
              </a:solidFill>
            </a:endParaRPr>
          </a:p>
          <a:p>
            <a:pPr algn="ctr"/>
            <a:r>
              <a:rPr lang="en-US" sz="1000">
                <a:solidFill>
                  <a:schemeClr val="bg1"/>
                </a:solidFill>
              </a:rPr>
              <a:t>8</a:t>
            </a:r>
            <a:endParaRPr lang="en-US" sz="1000" baseline="30000">
              <a:solidFill>
                <a:schemeClr val="bg1"/>
              </a:solidFill>
            </a:endParaRPr>
          </a:p>
        </p:txBody>
      </p:sp>
      <p:sp>
        <p:nvSpPr>
          <p:cNvPr id="79881" name="Rectangle 1033"/>
          <p:cNvSpPr>
            <a:spLocks noChangeArrowheads="1"/>
          </p:cNvSpPr>
          <p:nvPr/>
        </p:nvSpPr>
        <p:spPr bwMode="auto">
          <a:xfrm>
            <a:off x="7391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F</a:t>
            </a:r>
            <a:endParaRPr lang="en-US" sz="1000">
              <a:solidFill>
                <a:schemeClr val="bg1"/>
              </a:solidFill>
            </a:endParaRPr>
          </a:p>
          <a:p>
            <a:pPr algn="ctr"/>
            <a:endParaRPr lang="en-US" sz="1000">
              <a:solidFill>
                <a:schemeClr val="bg1"/>
              </a:solidFill>
            </a:endParaRPr>
          </a:p>
          <a:p>
            <a:pPr algn="ctr"/>
            <a:r>
              <a:rPr lang="en-US" sz="1000">
                <a:solidFill>
                  <a:schemeClr val="bg1"/>
                </a:solidFill>
              </a:rPr>
              <a:t>9</a:t>
            </a:r>
            <a:endParaRPr lang="en-US" sz="1000" baseline="30000">
              <a:solidFill>
                <a:schemeClr val="bg1"/>
              </a:solidFill>
            </a:endParaRPr>
          </a:p>
        </p:txBody>
      </p:sp>
      <p:sp>
        <p:nvSpPr>
          <p:cNvPr id="79882" name="Rectangle 1034"/>
          <p:cNvSpPr>
            <a:spLocks noChangeArrowheads="1"/>
          </p:cNvSpPr>
          <p:nvPr/>
        </p:nvSpPr>
        <p:spPr bwMode="auto">
          <a:xfrm>
            <a:off x="7772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Ne</a:t>
            </a:r>
            <a:endParaRPr lang="en-US" sz="1000">
              <a:solidFill>
                <a:schemeClr val="bg1"/>
              </a:solidFill>
            </a:endParaRPr>
          </a:p>
          <a:p>
            <a:pPr algn="ctr"/>
            <a:endParaRPr lang="en-US" sz="1000">
              <a:solidFill>
                <a:schemeClr val="bg1"/>
              </a:solidFill>
            </a:endParaRPr>
          </a:p>
          <a:p>
            <a:pPr algn="ctr"/>
            <a:r>
              <a:rPr lang="en-US" sz="1000">
                <a:solidFill>
                  <a:schemeClr val="bg1"/>
                </a:solidFill>
              </a:rPr>
              <a:t>10</a:t>
            </a:r>
            <a:endParaRPr lang="en-US" sz="1000" baseline="30000">
              <a:solidFill>
                <a:schemeClr val="bg1"/>
              </a:solidFill>
            </a:endParaRPr>
          </a:p>
        </p:txBody>
      </p:sp>
      <p:sp>
        <p:nvSpPr>
          <p:cNvPr id="79883" name="Rectangle 1035"/>
          <p:cNvSpPr>
            <a:spLocks noChangeArrowheads="1"/>
          </p:cNvSpPr>
          <p:nvPr/>
        </p:nvSpPr>
        <p:spPr bwMode="auto">
          <a:xfrm>
            <a:off x="1295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Na</a:t>
            </a:r>
            <a:endParaRPr lang="en-US" sz="1000">
              <a:solidFill>
                <a:schemeClr val="bg1"/>
              </a:solidFill>
            </a:endParaRPr>
          </a:p>
          <a:p>
            <a:pPr algn="ctr"/>
            <a:endParaRPr lang="en-US" sz="1000">
              <a:solidFill>
                <a:schemeClr val="bg1"/>
              </a:solidFill>
            </a:endParaRPr>
          </a:p>
          <a:p>
            <a:pPr algn="ctr"/>
            <a:r>
              <a:rPr lang="en-US" sz="1000">
                <a:solidFill>
                  <a:schemeClr val="bg1"/>
                </a:solidFill>
              </a:rPr>
              <a:t>11</a:t>
            </a:r>
            <a:endParaRPr lang="en-US" sz="1000" baseline="30000">
              <a:solidFill>
                <a:schemeClr val="bg1"/>
              </a:solidFill>
            </a:endParaRPr>
          </a:p>
        </p:txBody>
      </p:sp>
      <p:sp>
        <p:nvSpPr>
          <p:cNvPr id="79884" name="Rectangle 1036"/>
          <p:cNvSpPr>
            <a:spLocks noChangeArrowheads="1"/>
          </p:cNvSpPr>
          <p:nvPr/>
        </p:nvSpPr>
        <p:spPr bwMode="auto">
          <a:xfrm>
            <a:off x="5867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a:t>
            </a:r>
            <a:endParaRPr lang="en-US" sz="1000">
              <a:solidFill>
                <a:schemeClr val="bg1"/>
              </a:solidFill>
            </a:endParaRPr>
          </a:p>
          <a:p>
            <a:pPr algn="ctr"/>
            <a:endParaRPr lang="en-US" sz="1000">
              <a:solidFill>
                <a:schemeClr val="bg1"/>
              </a:solidFill>
            </a:endParaRPr>
          </a:p>
          <a:p>
            <a:pPr algn="ctr"/>
            <a:r>
              <a:rPr lang="en-US" sz="1000">
                <a:solidFill>
                  <a:schemeClr val="bg1"/>
                </a:solidFill>
              </a:rPr>
              <a:t>5</a:t>
            </a:r>
            <a:endParaRPr lang="en-US" sz="1000" baseline="30000">
              <a:solidFill>
                <a:schemeClr val="bg1"/>
              </a:solidFill>
            </a:endParaRPr>
          </a:p>
        </p:txBody>
      </p:sp>
      <p:sp>
        <p:nvSpPr>
          <p:cNvPr id="79885" name="Rectangle 1037"/>
          <p:cNvSpPr>
            <a:spLocks noChangeArrowheads="1"/>
          </p:cNvSpPr>
          <p:nvPr/>
        </p:nvSpPr>
        <p:spPr bwMode="auto">
          <a:xfrm>
            <a:off x="1676400" y="1981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Be</a:t>
            </a:r>
            <a:endParaRPr lang="en-US" sz="1000">
              <a:solidFill>
                <a:schemeClr val="bg1"/>
              </a:solidFill>
            </a:endParaRPr>
          </a:p>
          <a:p>
            <a:pPr algn="ctr"/>
            <a:endParaRPr lang="en-US" sz="1000">
              <a:solidFill>
                <a:schemeClr val="bg1"/>
              </a:solidFill>
            </a:endParaRPr>
          </a:p>
          <a:p>
            <a:pPr algn="ctr"/>
            <a:r>
              <a:rPr lang="en-US" sz="1000">
                <a:solidFill>
                  <a:schemeClr val="bg1"/>
                </a:solidFill>
              </a:rPr>
              <a:t>4</a:t>
            </a:r>
            <a:endParaRPr lang="en-US" sz="1000" baseline="30000">
              <a:solidFill>
                <a:schemeClr val="bg1"/>
              </a:solidFill>
            </a:endParaRPr>
          </a:p>
        </p:txBody>
      </p:sp>
      <p:sp>
        <p:nvSpPr>
          <p:cNvPr id="79886" name="Rectangle 1038"/>
          <p:cNvSpPr>
            <a:spLocks noChangeArrowheads="1"/>
          </p:cNvSpPr>
          <p:nvPr/>
        </p:nvSpPr>
        <p:spPr bwMode="auto">
          <a:xfrm>
            <a:off x="1295400" y="1447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a:t>
            </a:r>
          </a:p>
          <a:p>
            <a:pPr algn="ctr"/>
            <a:endParaRPr lang="en-US" sz="1000">
              <a:solidFill>
                <a:schemeClr val="bg1"/>
              </a:solidFill>
            </a:endParaRPr>
          </a:p>
          <a:p>
            <a:pPr algn="ctr"/>
            <a:r>
              <a:rPr lang="en-US" sz="1000">
                <a:solidFill>
                  <a:schemeClr val="bg1"/>
                </a:solidFill>
              </a:rPr>
              <a:t>1</a:t>
            </a:r>
            <a:endParaRPr lang="en-US" sz="1000" baseline="30000">
              <a:solidFill>
                <a:schemeClr val="bg1"/>
              </a:solidFill>
            </a:endParaRPr>
          </a:p>
        </p:txBody>
      </p:sp>
      <p:sp>
        <p:nvSpPr>
          <p:cNvPr id="79887" name="Rectangle 1039"/>
          <p:cNvSpPr>
            <a:spLocks noChangeArrowheads="1"/>
          </p:cNvSpPr>
          <p:nvPr/>
        </p:nvSpPr>
        <p:spPr bwMode="auto">
          <a:xfrm>
            <a:off x="5867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Al</a:t>
            </a:r>
            <a:endParaRPr lang="en-US" sz="1000">
              <a:solidFill>
                <a:schemeClr val="bg1"/>
              </a:solidFill>
            </a:endParaRPr>
          </a:p>
          <a:p>
            <a:pPr algn="ctr"/>
            <a:endParaRPr lang="en-US" sz="1000">
              <a:solidFill>
                <a:schemeClr val="bg1"/>
              </a:solidFill>
            </a:endParaRPr>
          </a:p>
          <a:p>
            <a:pPr algn="ctr"/>
            <a:r>
              <a:rPr lang="en-US" sz="1000">
                <a:solidFill>
                  <a:schemeClr val="bg1"/>
                </a:solidFill>
              </a:rPr>
              <a:t>13</a:t>
            </a:r>
            <a:endParaRPr lang="en-US" sz="1000" baseline="30000">
              <a:solidFill>
                <a:schemeClr val="bg1"/>
              </a:solidFill>
            </a:endParaRPr>
          </a:p>
        </p:txBody>
      </p:sp>
      <p:sp>
        <p:nvSpPr>
          <p:cNvPr id="79888" name="Rectangle 1040"/>
          <p:cNvSpPr>
            <a:spLocks noChangeArrowheads="1"/>
          </p:cNvSpPr>
          <p:nvPr/>
        </p:nvSpPr>
        <p:spPr bwMode="auto">
          <a:xfrm>
            <a:off x="6248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Si</a:t>
            </a:r>
            <a:endParaRPr lang="en-US" sz="1000">
              <a:solidFill>
                <a:schemeClr val="bg1"/>
              </a:solidFill>
            </a:endParaRPr>
          </a:p>
          <a:p>
            <a:pPr algn="ctr"/>
            <a:endParaRPr lang="en-US" sz="1000">
              <a:solidFill>
                <a:schemeClr val="bg1"/>
              </a:solidFill>
            </a:endParaRPr>
          </a:p>
          <a:p>
            <a:pPr algn="ctr"/>
            <a:r>
              <a:rPr lang="en-US" sz="1000">
                <a:solidFill>
                  <a:schemeClr val="bg1"/>
                </a:solidFill>
              </a:rPr>
              <a:t>14</a:t>
            </a:r>
            <a:endParaRPr lang="en-US" sz="1000" baseline="30000">
              <a:solidFill>
                <a:schemeClr val="bg1"/>
              </a:solidFill>
            </a:endParaRPr>
          </a:p>
        </p:txBody>
      </p:sp>
      <p:sp>
        <p:nvSpPr>
          <p:cNvPr id="79889" name="Rectangle 1041"/>
          <p:cNvSpPr>
            <a:spLocks noChangeArrowheads="1"/>
          </p:cNvSpPr>
          <p:nvPr/>
        </p:nvSpPr>
        <p:spPr bwMode="auto">
          <a:xfrm>
            <a:off x="6629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a:t>
            </a:r>
            <a:endParaRPr lang="en-US" sz="1000">
              <a:solidFill>
                <a:schemeClr val="bg1"/>
              </a:solidFill>
            </a:endParaRPr>
          </a:p>
          <a:p>
            <a:pPr algn="ctr"/>
            <a:endParaRPr lang="en-US" sz="1000">
              <a:solidFill>
                <a:schemeClr val="bg1"/>
              </a:solidFill>
            </a:endParaRPr>
          </a:p>
          <a:p>
            <a:pPr algn="ctr"/>
            <a:r>
              <a:rPr lang="en-US" sz="1000">
                <a:solidFill>
                  <a:schemeClr val="bg1"/>
                </a:solidFill>
              </a:rPr>
              <a:t>15</a:t>
            </a:r>
            <a:endParaRPr lang="en-US" sz="1000" baseline="30000">
              <a:solidFill>
                <a:schemeClr val="bg1"/>
              </a:solidFill>
            </a:endParaRPr>
          </a:p>
        </p:txBody>
      </p:sp>
      <p:sp>
        <p:nvSpPr>
          <p:cNvPr id="79890" name="Rectangle 1042"/>
          <p:cNvSpPr>
            <a:spLocks noChangeArrowheads="1"/>
          </p:cNvSpPr>
          <p:nvPr/>
        </p:nvSpPr>
        <p:spPr bwMode="auto">
          <a:xfrm>
            <a:off x="7010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a:t>
            </a:r>
            <a:endParaRPr lang="en-US" sz="1000">
              <a:solidFill>
                <a:schemeClr val="bg1"/>
              </a:solidFill>
            </a:endParaRPr>
          </a:p>
          <a:p>
            <a:pPr algn="ctr"/>
            <a:endParaRPr lang="en-US" sz="1000">
              <a:solidFill>
                <a:schemeClr val="bg1"/>
              </a:solidFill>
            </a:endParaRPr>
          </a:p>
          <a:p>
            <a:pPr algn="ctr"/>
            <a:r>
              <a:rPr lang="en-US" sz="1000">
                <a:solidFill>
                  <a:schemeClr val="bg1"/>
                </a:solidFill>
              </a:rPr>
              <a:t>16</a:t>
            </a:r>
            <a:endParaRPr lang="en-US" sz="1000" baseline="30000">
              <a:solidFill>
                <a:schemeClr val="bg1"/>
              </a:solidFill>
            </a:endParaRPr>
          </a:p>
        </p:txBody>
      </p:sp>
      <p:sp>
        <p:nvSpPr>
          <p:cNvPr id="79891" name="Rectangle 1043"/>
          <p:cNvSpPr>
            <a:spLocks noChangeArrowheads="1"/>
          </p:cNvSpPr>
          <p:nvPr/>
        </p:nvSpPr>
        <p:spPr bwMode="auto">
          <a:xfrm>
            <a:off x="7391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Cl</a:t>
            </a:r>
            <a:endParaRPr lang="en-US" sz="1000">
              <a:solidFill>
                <a:schemeClr val="bg1"/>
              </a:solidFill>
            </a:endParaRPr>
          </a:p>
          <a:p>
            <a:pPr algn="ctr"/>
            <a:endParaRPr lang="en-US" sz="1000">
              <a:solidFill>
                <a:schemeClr val="bg1"/>
              </a:solidFill>
            </a:endParaRPr>
          </a:p>
          <a:p>
            <a:pPr algn="ctr"/>
            <a:r>
              <a:rPr lang="en-US" sz="1000">
                <a:solidFill>
                  <a:schemeClr val="bg1"/>
                </a:solidFill>
              </a:rPr>
              <a:t>17</a:t>
            </a:r>
            <a:endParaRPr lang="en-US" sz="1000" baseline="30000">
              <a:solidFill>
                <a:schemeClr val="bg1"/>
              </a:solidFill>
            </a:endParaRPr>
          </a:p>
        </p:txBody>
      </p:sp>
      <p:sp>
        <p:nvSpPr>
          <p:cNvPr id="79892" name="Rectangle 1044"/>
          <p:cNvSpPr>
            <a:spLocks noChangeArrowheads="1"/>
          </p:cNvSpPr>
          <p:nvPr/>
        </p:nvSpPr>
        <p:spPr bwMode="auto">
          <a:xfrm>
            <a:off x="7772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Ar</a:t>
            </a:r>
            <a:endParaRPr lang="en-US" sz="1000">
              <a:solidFill>
                <a:schemeClr val="bg1"/>
              </a:solidFill>
            </a:endParaRPr>
          </a:p>
          <a:p>
            <a:pPr algn="ctr"/>
            <a:endParaRPr lang="en-US" sz="1000">
              <a:solidFill>
                <a:schemeClr val="bg1"/>
              </a:solidFill>
            </a:endParaRPr>
          </a:p>
          <a:p>
            <a:pPr algn="ctr"/>
            <a:r>
              <a:rPr lang="en-US" sz="1000">
                <a:solidFill>
                  <a:schemeClr val="bg1"/>
                </a:solidFill>
              </a:rPr>
              <a:t>18</a:t>
            </a:r>
            <a:endParaRPr lang="en-US" sz="1000" baseline="30000">
              <a:solidFill>
                <a:schemeClr val="bg1"/>
              </a:solidFill>
            </a:endParaRPr>
          </a:p>
        </p:txBody>
      </p:sp>
      <p:sp>
        <p:nvSpPr>
          <p:cNvPr id="79893" name="Rectangle 1045"/>
          <p:cNvSpPr>
            <a:spLocks noChangeArrowheads="1"/>
          </p:cNvSpPr>
          <p:nvPr/>
        </p:nvSpPr>
        <p:spPr bwMode="auto">
          <a:xfrm>
            <a:off x="1295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K</a:t>
            </a:r>
            <a:endParaRPr lang="en-US" sz="1000">
              <a:solidFill>
                <a:schemeClr val="bg1"/>
              </a:solidFill>
            </a:endParaRPr>
          </a:p>
          <a:p>
            <a:pPr algn="ctr"/>
            <a:endParaRPr lang="en-US" sz="1000" baseline="30000">
              <a:solidFill>
                <a:schemeClr val="bg1"/>
              </a:solidFill>
            </a:endParaRPr>
          </a:p>
          <a:p>
            <a:pPr algn="ctr"/>
            <a:r>
              <a:rPr lang="en-US" sz="1000">
                <a:solidFill>
                  <a:schemeClr val="bg1"/>
                </a:solidFill>
              </a:rPr>
              <a:t>19</a:t>
            </a:r>
          </a:p>
        </p:txBody>
      </p:sp>
      <p:sp>
        <p:nvSpPr>
          <p:cNvPr id="79894" name="Rectangle 1046"/>
          <p:cNvSpPr>
            <a:spLocks noChangeArrowheads="1"/>
          </p:cNvSpPr>
          <p:nvPr/>
        </p:nvSpPr>
        <p:spPr bwMode="auto">
          <a:xfrm>
            <a:off x="1676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Ca</a:t>
            </a:r>
            <a:endParaRPr lang="en-US" sz="1000">
              <a:solidFill>
                <a:schemeClr val="bg1"/>
              </a:solidFill>
            </a:endParaRPr>
          </a:p>
          <a:p>
            <a:pPr algn="ctr"/>
            <a:endParaRPr lang="en-US" sz="1000">
              <a:solidFill>
                <a:schemeClr val="bg1"/>
              </a:solidFill>
            </a:endParaRPr>
          </a:p>
          <a:p>
            <a:pPr algn="ctr"/>
            <a:r>
              <a:rPr lang="en-US" sz="1000">
                <a:solidFill>
                  <a:schemeClr val="bg1"/>
                </a:solidFill>
              </a:rPr>
              <a:t>20</a:t>
            </a:r>
            <a:endParaRPr lang="en-US" sz="1000" baseline="30000">
              <a:solidFill>
                <a:schemeClr val="bg1"/>
              </a:solidFill>
            </a:endParaRPr>
          </a:p>
        </p:txBody>
      </p:sp>
      <p:sp>
        <p:nvSpPr>
          <p:cNvPr id="79895" name="Rectangle 1047"/>
          <p:cNvSpPr>
            <a:spLocks noChangeArrowheads="1"/>
          </p:cNvSpPr>
          <p:nvPr/>
        </p:nvSpPr>
        <p:spPr bwMode="auto">
          <a:xfrm>
            <a:off x="2057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Sc</a:t>
            </a:r>
            <a:endParaRPr lang="en-US" sz="1000">
              <a:solidFill>
                <a:schemeClr val="bg1"/>
              </a:solidFill>
            </a:endParaRPr>
          </a:p>
          <a:p>
            <a:pPr algn="ctr"/>
            <a:endParaRPr lang="en-US" sz="1000">
              <a:solidFill>
                <a:schemeClr val="bg1"/>
              </a:solidFill>
            </a:endParaRPr>
          </a:p>
          <a:p>
            <a:pPr algn="ctr"/>
            <a:r>
              <a:rPr lang="en-US" sz="1000">
                <a:solidFill>
                  <a:schemeClr val="bg1"/>
                </a:solidFill>
              </a:rPr>
              <a:t>21</a:t>
            </a:r>
            <a:endParaRPr lang="en-US" sz="1000" baseline="30000">
              <a:solidFill>
                <a:schemeClr val="bg1"/>
              </a:solidFill>
            </a:endParaRPr>
          </a:p>
        </p:txBody>
      </p:sp>
      <p:sp>
        <p:nvSpPr>
          <p:cNvPr id="79896" name="Rectangle 1048"/>
          <p:cNvSpPr>
            <a:spLocks noChangeArrowheads="1"/>
          </p:cNvSpPr>
          <p:nvPr/>
        </p:nvSpPr>
        <p:spPr bwMode="auto">
          <a:xfrm>
            <a:off x="2438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Ti</a:t>
            </a:r>
            <a:endParaRPr lang="en-US" sz="1000">
              <a:solidFill>
                <a:schemeClr val="bg1"/>
              </a:solidFill>
            </a:endParaRPr>
          </a:p>
          <a:p>
            <a:pPr algn="ctr"/>
            <a:endParaRPr lang="en-US" sz="1000">
              <a:solidFill>
                <a:schemeClr val="bg1"/>
              </a:solidFill>
            </a:endParaRPr>
          </a:p>
          <a:p>
            <a:pPr algn="ctr"/>
            <a:r>
              <a:rPr lang="en-US" sz="1000">
                <a:solidFill>
                  <a:schemeClr val="bg1"/>
                </a:solidFill>
              </a:rPr>
              <a:t>22</a:t>
            </a:r>
            <a:endParaRPr lang="en-US" sz="1000" baseline="30000">
              <a:solidFill>
                <a:schemeClr val="bg1"/>
              </a:solidFill>
            </a:endParaRPr>
          </a:p>
        </p:txBody>
      </p:sp>
      <p:sp>
        <p:nvSpPr>
          <p:cNvPr id="79897" name="Rectangle 1049"/>
          <p:cNvSpPr>
            <a:spLocks noChangeArrowheads="1"/>
          </p:cNvSpPr>
          <p:nvPr/>
        </p:nvSpPr>
        <p:spPr bwMode="auto">
          <a:xfrm>
            <a:off x="2819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V</a:t>
            </a:r>
            <a:endParaRPr lang="en-US" sz="1000">
              <a:solidFill>
                <a:schemeClr val="bg1"/>
              </a:solidFill>
            </a:endParaRPr>
          </a:p>
          <a:p>
            <a:pPr algn="ctr"/>
            <a:endParaRPr lang="en-US" sz="1000">
              <a:solidFill>
                <a:schemeClr val="bg1"/>
              </a:solidFill>
            </a:endParaRPr>
          </a:p>
          <a:p>
            <a:pPr algn="ctr"/>
            <a:r>
              <a:rPr lang="en-US" sz="1000">
                <a:solidFill>
                  <a:schemeClr val="bg1"/>
                </a:solidFill>
              </a:rPr>
              <a:t>23</a:t>
            </a:r>
            <a:endParaRPr lang="en-US" sz="1000" baseline="30000">
              <a:solidFill>
                <a:schemeClr val="bg1"/>
              </a:solidFill>
            </a:endParaRPr>
          </a:p>
        </p:txBody>
      </p:sp>
      <p:sp>
        <p:nvSpPr>
          <p:cNvPr id="79898" name="Rectangle 1050"/>
          <p:cNvSpPr>
            <a:spLocks noChangeArrowheads="1"/>
          </p:cNvSpPr>
          <p:nvPr/>
        </p:nvSpPr>
        <p:spPr bwMode="auto">
          <a:xfrm>
            <a:off x="3200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Cr</a:t>
            </a:r>
            <a:endParaRPr lang="en-US" sz="1000">
              <a:solidFill>
                <a:schemeClr val="bg1"/>
              </a:solidFill>
            </a:endParaRPr>
          </a:p>
          <a:p>
            <a:pPr algn="ctr"/>
            <a:endParaRPr lang="en-US" sz="1000">
              <a:solidFill>
                <a:schemeClr val="bg1"/>
              </a:solidFill>
            </a:endParaRPr>
          </a:p>
          <a:p>
            <a:pPr algn="ctr"/>
            <a:r>
              <a:rPr lang="en-US" sz="1000">
                <a:solidFill>
                  <a:schemeClr val="bg1"/>
                </a:solidFill>
              </a:rPr>
              <a:t>24</a:t>
            </a:r>
            <a:endParaRPr lang="en-US" sz="1000" baseline="30000">
              <a:solidFill>
                <a:schemeClr val="bg1"/>
              </a:solidFill>
            </a:endParaRPr>
          </a:p>
        </p:txBody>
      </p:sp>
      <p:sp>
        <p:nvSpPr>
          <p:cNvPr id="79899" name="Rectangle 1051"/>
          <p:cNvSpPr>
            <a:spLocks noChangeArrowheads="1"/>
          </p:cNvSpPr>
          <p:nvPr/>
        </p:nvSpPr>
        <p:spPr bwMode="auto">
          <a:xfrm>
            <a:off x="3581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Mn</a:t>
            </a:r>
            <a:endParaRPr lang="en-US" sz="1000">
              <a:solidFill>
                <a:schemeClr val="bg1"/>
              </a:solidFill>
            </a:endParaRPr>
          </a:p>
          <a:p>
            <a:pPr algn="ctr"/>
            <a:endParaRPr lang="en-US" sz="1000">
              <a:solidFill>
                <a:schemeClr val="bg1"/>
              </a:solidFill>
            </a:endParaRPr>
          </a:p>
          <a:p>
            <a:pPr algn="ctr"/>
            <a:r>
              <a:rPr lang="en-US" sz="1000">
                <a:solidFill>
                  <a:schemeClr val="bg1"/>
                </a:solidFill>
              </a:rPr>
              <a:t>25</a:t>
            </a:r>
            <a:endParaRPr lang="en-US" sz="1000" baseline="30000">
              <a:solidFill>
                <a:schemeClr val="bg1"/>
              </a:solidFill>
            </a:endParaRPr>
          </a:p>
        </p:txBody>
      </p:sp>
      <p:sp>
        <p:nvSpPr>
          <p:cNvPr id="79900" name="Rectangle 1052"/>
          <p:cNvSpPr>
            <a:spLocks noChangeArrowheads="1"/>
          </p:cNvSpPr>
          <p:nvPr/>
        </p:nvSpPr>
        <p:spPr bwMode="auto">
          <a:xfrm>
            <a:off x="3962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Fe</a:t>
            </a:r>
            <a:endParaRPr lang="en-US" sz="1000">
              <a:solidFill>
                <a:schemeClr val="bg1"/>
              </a:solidFill>
            </a:endParaRPr>
          </a:p>
          <a:p>
            <a:pPr algn="ctr"/>
            <a:endParaRPr lang="en-US" sz="1000">
              <a:solidFill>
                <a:schemeClr val="bg1"/>
              </a:solidFill>
            </a:endParaRPr>
          </a:p>
          <a:p>
            <a:pPr algn="ctr"/>
            <a:r>
              <a:rPr lang="en-US" sz="1000">
                <a:solidFill>
                  <a:schemeClr val="bg1"/>
                </a:solidFill>
              </a:rPr>
              <a:t>26</a:t>
            </a:r>
            <a:endParaRPr lang="en-US" sz="1000" baseline="30000">
              <a:solidFill>
                <a:schemeClr val="bg1"/>
              </a:solidFill>
            </a:endParaRPr>
          </a:p>
        </p:txBody>
      </p:sp>
      <p:sp>
        <p:nvSpPr>
          <p:cNvPr id="79901" name="Rectangle 1053"/>
          <p:cNvSpPr>
            <a:spLocks noChangeArrowheads="1"/>
          </p:cNvSpPr>
          <p:nvPr/>
        </p:nvSpPr>
        <p:spPr bwMode="auto">
          <a:xfrm>
            <a:off x="4343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Co</a:t>
            </a:r>
            <a:endParaRPr lang="en-US" sz="1000">
              <a:solidFill>
                <a:schemeClr val="bg1"/>
              </a:solidFill>
            </a:endParaRPr>
          </a:p>
          <a:p>
            <a:pPr algn="ctr"/>
            <a:endParaRPr lang="en-US" sz="1000">
              <a:solidFill>
                <a:schemeClr val="bg1"/>
              </a:solidFill>
            </a:endParaRPr>
          </a:p>
          <a:p>
            <a:pPr algn="ctr"/>
            <a:r>
              <a:rPr lang="en-US" sz="1000">
                <a:solidFill>
                  <a:schemeClr val="bg1"/>
                </a:solidFill>
              </a:rPr>
              <a:t>27</a:t>
            </a:r>
            <a:endParaRPr lang="en-US" sz="1000" baseline="30000">
              <a:solidFill>
                <a:schemeClr val="bg1"/>
              </a:solidFill>
            </a:endParaRPr>
          </a:p>
        </p:txBody>
      </p:sp>
      <p:sp>
        <p:nvSpPr>
          <p:cNvPr id="79902" name="Rectangle 1054"/>
          <p:cNvSpPr>
            <a:spLocks noChangeArrowheads="1"/>
          </p:cNvSpPr>
          <p:nvPr/>
        </p:nvSpPr>
        <p:spPr bwMode="auto">
          <a:xfrm>
            <a:off x="4724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Ni</a:t>
            </a:r>
            <a:endParaRPr lang="en-US" sz="1000">
              <a:solidFill>
                <a:schemeClr val="bg1"/>
              </a:solidFill>
            </a:endParaRPr>
          </a:p>
          <a:p>
            <a:pPr algn="ctr"/>
            <a:endParaRPr lang="en-US" sz="1000">
              <a:solidFill>
                <a:schemeClr val="bg1"/>
              </a:solidFill>
            </a:endParaRPr>
          </a:p>
          <a:p>
            <a:pPr algn="ctr"/>
            <a:r>
              <a:rPr lang="en-US" sz="1000">
                <a:solidFill>
                  <a:schemeClr val="bg1"/>
                </a:solidFill>
              </a:rPr>
              <a:t>28</a:t>
            </a:r>
            <a:endParaRPr lang="en-US" sz="1000" baseline="30000">
              <a:solidFill>
                <a:schemeClr val="bg1"/>
              </a:solidFill>
            </a:endParaRPr>
          </a:p>
        </p:txBody>
      </p:sp>
      <p:sp>
        <p:nvSpPr>
          <p:cNvPr id="79903" name="Rectangle 1055"/>
          <p:cNvSpPr>
            <a:spLocks noChangeArrowheads="1"/>
          </p:cNvSpPr>
          <p:nvPr/>
        </p:nvSpPr>
        <p:spPr bwMode="auto">
          <a:xfrm>
            <a:off x="5105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Cu</a:t>
            </a:r>
            <a:endParaRPr lang="en-US" sz="1000">
              <a:solidFill>
                <a:schemeClr val="bg1"/>
              </a:solidFill>
            </a:endParaRPr>
          </a:p>
          <a:p>
            <a:pPr algn="ctr"/>
            <a:endParaRPr lang="en-US" sz="1000">
              <a:solidFill>
                <a:schemeClr val="bg1"/>
              </a:solidFill>
            </a:endParaRPr>
          </a:p>
          <a:p>
            <a:pPr algn="ctr"/>
            <a:r>
              <a:rPr lang="en-US" sz="1000">
                <a:solidFill>
                  <a:schemeClr val="bg1"/>
                </a:solidFill>
              </a:rPr>
              <a:t>29</a:t>
            </a:r>
            <a:endParaRPr lang="en-US" sz="1000" baseline="30000">
              <a:solidFill>
                <a:schemeClr val="bg1"/>
              </a:solidFill>
            </a:endParaRPr>
          </a:p>
        </p:txBody>
      </p:sp>
      <p:sp>
        <p:nvSpPr>
          <p:cNvPr id="79904" name="Rectangle 1056"/>
          <p:cNvSpPr>
            <a:spLocks noChangeArrowheads="1"/>
          </p:cNvSpPr>
          <p:nvPr/>
        </p:nvSpPr>
        <p:spPr bwMode="auto">
          <a:xfrm>
            <a:off x="5486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Zn</a:t>
            </a:r>
            <a:endParaRPr lang="en-US" sz="1000">
              <a:solidFill>
                <a:schemeClr val="bg1"/>
              </a:solidFill>
            </a:endParaRPr>
          </a:p>
          <a:p>
            <a:pPr algn="ctr"/>
            <a:endParaRPr lang="en-US" sz="1000">
              <a:solidFill>
                <a:schemeClr val="bg1"/>
              </a:solidFill>
            </a:endParaRPr>
          </a:p>
          <a:p>
            <a:pPr algn="ctr"/>
            <a:r>
              <a:rPr lang="en-US" sz="1000">
                <a:solidFill>
                  <a:schemeClr val="bg1"/>
                </a:solidFill>
              </a:rPr>
              <a:t>30</a:t>
            </a:r>
            <a:endParaRPr lang="en-US" sz="1000" baseline="30000">
              <a:solidFill>
                <a:schemeClr val="bg1"/>
              </a:solidFill>
            </a:endParaRPr>
          </a:p>
        </p:txBody>
      </p:sp>
      <p:sp>
        <p:nvSpPr>
          <p:cNvPr id="79905" name="Rectangle 1057"/>
          <p:cNvSpPr>
            <a:spLocks noChangeArrowheads="1"/>
          </p:cNvSpPr>
          <p:nvPr/>
        </p:nvSpPr>
        <p:spPr bwMode="auto">
          <a:xfrm>
            <a:off x="5867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Ga</a:t>
            </a:r>
            <a:endParaRPr lang="en-US" sz="1000">
              <a:solidFill>
                <a:schemeClr val="bg1"/>
              </a:solidFill>
            </a:endParaRPr>
          </a:p>
          <a:p>
            <a:pPr algn="ctr"/>
            <a:endParaRPr lang="en-US" sz="1000">
              <a:solidFill>
                <a:schemeClr val="bg1"/>
              </a:solidFill>
            </a:endParaRPr>
          </a:p>
          <a:p>
            <a:pPr algn="ctr"/>
            <a:r>
              <a:rPr lang="en-US" sz="1000">
                <a:solidFill>
                  <a:schemeClr val="bg1"/>
                </a:solidFill>
              </a:rPr>
              <a:t>31</a:t>
            </a:r>
            <a:endParaRPr lang="en-US" sz="1000" baseline="30000">
              <a:solidFill>
                <a:schemeClr val="bg1"/>
              </a:solidFill>
            </a:endParaRPr>
          </a:p>
        </p:txBody>
      </p:sp>
      <p:sp>
        <p:nvSpPr>
          <p:cNvPr id="79906" name="Rectangle 1058"/>
          <p:cNvSpPr>
            <a:spLocks noChangeArrowheads="1"/>
          </p:cNvSpPr>
          <p:nvPr/>
        </p:nvSpPr>
        <p:spPr bwMode="auto">
          <a:xfrm>
            <a:off x="6248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Ge</a:t>
            </a:r>
            <a:endParaRPr lang="en-US" sz="1000">
              <a:solidFill>
                <a:schemeClr val="bg1"/>
              </a:solidFill>
            </a:endParaRPr>
          </a:p>
          <a:p>
            <a:pPr algn="ctr"/>
            <a:endParaRPr lang="en-US" sz="1000">
              <a:solidFill>
                <a:schemeClr val="bg1"/>
              </a:solidFill>
            </a:endParaRPr>
          </a:p>
          <a:p>
            <a:pPr algn="ctr"/>
            <a:r>
              <a:rPr lang="en-US" sz="1000">
                <a:solidFill>
                  <a:schemeClr val="bg1"/>
                </a:solidFill>
              </a:rPr>
              <a:t>32</a:t>
            </a:r>
            <a:endParaRPr lang="en-US" sz="1000" baseline="30000">
              <a:solidFill>
                <a:schemeClr val="bg1"/>
              </a:solidFill>
            </a:endParaRPr>
          </a:p>
        </p:txBody>
      </p:sp>
      <p:sp>
        <p:nvSpPr>
          <p:cNvPr id="79907" name="Rectangle 1059"/>
          <p:cNvSpPr>
            <a:spLocks noChangeArrowheads="1"/>
          </p:cNvSpPr>
          <p:nvPr/>
        </p:nvSpPr>
        <p:spPr bwMode="auto">
          <a:xfrm>
            <a:off x="6629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As</a:t>
            </a:r>
            <a:endParaRPr lang="en-US" sz="1000">
              <a:solidFill>
                <a:schemeClr val="bg1"/>
              </a:solidFill>
            </a:endParaRPr>
          </a:p>
          <a:p>
            <a:pPr algn="ctr"/>
            <a:endParaRPr lang="en-US" sz="1000">
              <a:solidFill>
                <a:schemeClr val="bg1"/>
              </a:solidFill>
            </a:endParaRPr>
          </a:p>
          <a:p>
            <a:pPr algn="ctr"/>
            <a:r>
              <a:rPr lang="en-US" sz="1000">
                <a:solidFill>
                  <a:schemeClr val="bg1"/>
                </a:solidFill>
              </a:rPr>
              <a:t>33</a:t>
            </a:r>
            <a:endParaRPr lang="en-US" sz="1000" baseline="30000">
              <a:solidFill>
                <a:schemeClr val="bg1"/>
              </a:solidFill>
            </a:endParaRPr>
          </a:p>
        </p:txBody>
      </p:sp>
      <p:sp>
        <p:nvSpPr>
          <p:cNvPr id="79908" name="Rectangle 1060"/>
          <p:cNvSpPr>
            <a:spLocks noChangeArrowheads="1"/>
          </p:cNvSpPr>
          <p:nvPr/>
        </p:nvSpPr>
        <p:spPr bwMode="auto">
          <a:xfrm>
            <a:off x="7010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Se</a:t>
            </a:r>
            <a:endParaRPr lang="en-US" sz="1000">
              <a:solidFill>
                <a:schemeClr val="bg1"/>
              </a:solidFill>
            </a:endParaRPr>
          </a:p>
          <a:p>
            <a:pPr algn="ctr"/>
            <a:endParaRPr lang="en-US" sz="1000">
              <a:solidFill>
                <a:schemeClr val="bg1"/>
              </a:solidFill>
            </a:endParaRPr>
          </a:p>
          <a:p>
            <a:pPr algn="ctr"/>
            <a:r>
              <a:rPr lang="en-US" sz="1000">
                <a:solidFill>
                  <a:schemeClr val="bg1"/>
                </a:solidFill>
              </a:rPr>
              <a:t>34</a:t>
            </a:r>
            <a:endParaRPr lang="en-US" sz="1000" baseline="30000">
              <a:solidFill>
                <a:schemeClr val="bg1"/>
              </a:solidFill>
            </a:endParaRPr>
          </a:p>
        </p:txBody>
      </p:sp>
      <p:sp>
        <p:nvSpPr>
          <p:cNvPr id="79909" name="Rectangle 1061"/>
          <p:cNvSpPr>
            <a:spLocks noChangeArrowheads="1"/>
          </p:cNvSpPr>
          <p:nvPr/>
        </p:nvSpPr>
        <p:spPr bwMode="auto">
          <a:xfrm>
            <a:off x="7391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Br</a:t>
            </a:r>
            <a:endParaRPr lang="en-US" sz="1000">
              <a:solidFill>
                <a:schemeClr val="bg1"/>
              </a:solidFill>
            </a:endParaRPr>
          </a:p>
          <a:p>
            <a:pPr algn="ctr"/>
            <a:endParaRPr lang="en-US" sz="1000">
              <a:solidFill>
                <a:schemeClr val="bg1"/>
              </a:solidFill>
            </a:endParaRPr>
          </a:p>
          <a:p>
            <a:pPr algn="ctr"/>
            <a:r>
              <a:rPr lang="en-US" sz="1000">
                <a:solidFill>
                  <a:schemeClr val="bg1"/>
                </a:solidFill>
              </a:rPr>
              <a:t>35</a:t>
            </a:r>
            <a:endParaRPr lang="en-US" sz="1000" baseline="30000">
              <a:solidFill>
                <a:schemeClr val="bg1"/>
              </a:solidFill>
            </a:endParaRPr>
          </a:p>
        </p:txBody>
      </p:sp>
      <p:sp>
        <p:nvSpPr>
          <p:cNvPr id="79910" name="Rectangle 1062"/>
          <p:cNvSpPr>
            <a:spLocks noChangeArrowheads="1"/>
          </p:cNvSpPr>
          <p:nvPr/>
        </p:nvSpPr>
        <p:spPr bwMode="auto">
          <a:xfrm>
            <a:off x="7772400" y="30480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Kr</a:t>
            </a:r>
            <a:endParaRPr lang="en-US" sz="1000">
              <a:solidFill>
                <a:schemeClr val="bg1"/>
              </a:solidFill>
            </a:endParaRPr>
          </a:p>
          <a:p>
            <a:pPr algn="ctr"/>
            <a:endParaRPr lang="en-US" sz="1000">
              <a:solidFill>
                <a:schemeClr val="bg1"/>
              </a:solidFill>
            </a:endParaRPr>
          </a:p>
          <a:p>
            <a:pPr algn="ctr"/>
            <a:r>
              <a:rPr lang="en-US" sz="1000">
                <a:solidFill>
                  <a:schemeClr val="bg1"/>
                </a:solidFill>
              </a:rPr>
              <a:t>36</a:t>
            </a:r>
            <a:endParaRPr lang="en-US" sz="1000" baseline="30000">
              <a:solidFill>
                <a:schemeClr val="bg1"/>
              </a:solidFill>
            </a:endParaRPr>
          </a:p>
        </p:txBody>
      </p:sp>
      <p:sp>
        <p:nvSpPr>
          <p:cNvPr id="79911" name="Rectangle 1063"/>
          <p:cNvSpPr>
            <a:spLocks noChangeArrowheads="1"/>
          </p:cNvSpPr>
          <p:nvPr/>
        </p:nvSpPr>
        <p:spPr bwMode="auto">
          <a:xfrm>
            <a:off x="1295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Rb</a:t>
            </a:r>
            <a:endParaRPr lang="en-US" sz="1000">
              <a:solidFill>
                <a:schemeClr val="bg1"/>
              </a:solidFill>
            </a:endParaRPr>
          </a:p>
          <a:p>
            <a:pPr algn="ctr"/>
            <a:endParaRPr lang="en-US" sz="1000">
              <a:solidFill>
                <a:schemeClr val="bg1"/>
              </a:solidFill>
            </a:endParaRPr>
          </a:p>
          <a:p>
            <a:pPr algn="ctr"/>
            <a:r>
              <a:rPr lang="en-US" sz="1000">
                <a:solidFill>
                  <a:schemeClr val="bg1"/>
                </a:solidFill>
              </a:rPr>
              <a:t>37</a:t>
            </a:r>
            <a:endParaRPr lang="en-US" sz="1000" baseline="30000">
              <a:solidFill>
                <a:schemeClr val="bg1"/>
              </a:solidFill>
            </a:endParaRPr>
          </a:p>
        </p:txBody>
      </p:sp>
      <p:sp>
        <p:nvSpPr>
          <p:cNvPr id="79912" name="Rectangle 1064"/>
          <p:cNvSpPr>
            <a:spLocks noChangeArrowheads="1"/>
          </p:cNvSpPr>
          <p:nvPr/>
        </p:nvSpPr>
        <p:spPr bwMode="auto">
          <a:xfrm>
            <a:off x="1676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Sr</a:t>
            </a:r>
            <a:endParaRPr lang="en-US" sz="1000">
              <a:solidFill>
                <a:schemeClr val="bg1"/>
              </a:solidFill>
            </a:endParaRPr>
          </a:p>
          <a:p>
            <a:pPr algn="ctr"/>
            <a:endParaRPr lang="en-US" sz="1000">
              <a:solidFill>
                <a:schemeClr val="bg1"/>
              </a:solidFill>
            </a:endParaRPr>
          </a:p>
          <a:p>
            <a:pPr algn="ctr"/>
            <a:r>
              <a:rPr lang="en-US" sz="1000">
                <a:solidFill>
                  <a:schemeClr val="bg1"/>
                </a:solidFill>
              </a:rPr>
              <a:t>38</a:t>
            </a:r>
            <a:endParaRPr lang="en-US" sz="1000" baseline="30000">
              <a:solidFill>
                <a:schemeClr val="bg1"/>
              </a:solidFill>
            </a:endParaRPr>
          </a:p>
        </p:txBody>
      </p:sp>
      <p:sp>
        <p:nvSpPr>
          <p:cNvPr id="79913" name="Rectangle 1065"/>
          <p:cNvSpPr>
            <a:spLocks noChangeArrowheads="1"/>
          </p:cNvSpPr>
          <p:nvPr/>
        </p:nvSpPr>
        <p:spPr bwMode="auto">
          <a:xfrm>
            <a:off x="2057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Y</a:t>
            </a:r>
            <a:r>
              <a:rPr lang="en-US" sz="1000" b="1">
                <a:solidFill>
                  <a:schemeClr val="bg1"/>
                </a:solidFill>
              </a:rPr>
              <a:t> </a:t>
            </a:r>
          </a:p>
          <a:p>
            <a:pPr algn="ctr"/>
            <a:endParaRPr lang="en-US" sz="1000">
              <a:solidFill>
                <a:schemeClr val="bg1"/>
              </a:solidFill>
            </a:endParaRPr>
          </a:p>
          <a:p>
            <a:pPr algn="ctr"/>
            <a:r>
              <a:rPr lang="en-US" sz="1000">
                <a:solidFill>
                  <a:schemeClr val="bg1"/>
                </a:solidFill>
              </a:rPr>
              <a:t>39</a:t>
            </a:r>
            <a:endParaRPr lang="en-US" sz="1000" baseline="30000">
              <a:solidFill>
                <a:schemeClr val="bg1"/>
              </a:solidFill>
            </a:endParaRPr>
          </a:p>
        </p:txBody>
      </p:sp>
      <p:sp>
        <p:nvSpPr>
          <p:cNvPr id="79914" name="Rectangle 1066"/>
          <p:cNvSpPr>
            <a:spLocks noChangeArrowheads="1"/>
          </p:cNvSpPr>
          <p:nvPr/>
        </p:nvSpPr>
        <p:spPr bwMode="auto">
          <a:xfrm>
            <a:off x="2438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Zr</a:t>
            </a:r>
            <a:endParaRPr lang="en-US" sz="1000">
              <a:solidFill>
                <a:schemeClr val="bg1"/>
              </a:solidFill>
            </a:endParaRPr>
          </a:p>
          <a:p>
            <a:pPr algn="ctr"/>
            <a:endParaRPr lang="en-US" sz="1000">
              <a:solidFill>
                <a:schemeClr val="bg1"/>
              </a:solidFill>
            </a:endParaRPr>
          </a:p>
          <a:p>
            <a:pPr algn="ctr"/>
            <a:r>
              <a:rPr lang="en-US" sz="1000">
                <a:solidFill>
                  <a:schemeClr val="bg1"/>
                </a:solidFill>
              </a:rPr>
              <a:t>40</a:t>
            </a:r>
            <a:endParaRPr lang="en-US" sz="1000" baseline="30000">
              <a:solidFill>
                <a:schemeClr val="bg1"/>
              </a:solidFill>
            </a:endParaRPr>
          </a:p>
        </p:txBody>
      </p:sp>
      <p:sp>
        <p:nvSpPr>
          <p:cNvPr id="79915" name="Rectangle 1067"/>
          <p:cNvSpPr>
            <a:spLocks noChangeArrowheads="1"/>
          </p:cNvSpPr>
          <p:nvPr/>
        </p:nvSpPr>
        <p:spPr bwMode="auto">
          <a:xfrm>
            <a:off x="2819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Nb</a:t>
            </a:r>
            <a:endParaRPr lang="en-US" sz="1000">
              <a:solidFill>
                <a:schemeClr val="bg1"/>
              </a:solidFill>
            </a:endParaRPr>
          </a:p>
          <a:p>
            <a:pPr algn="ctr"/>
            <a:endParaRPr lang="en-US" sz="1000">
              <a:solidFill>
                <a:schemeClr val="bg1"/>
              </a:solidFill>
            </a:endParaRPr>
          </a:p>
          <a:p>
            <a:pPr algn="ctr"/>
            <a:r>
              <a:rPr lang="en-US" sz="1000">
                <a:solidFill>
                  <a:schemeClr val="bg1"/>
                </a:solidFill>
              </a:rPr>
              <a:t>41</a:t>
            </a:r>
            <a:endParaRPr lang="en-US" sz="1000" baseline="30000">
              <a:solidFill>
                <a:schemeClr val="bg1"/>
              </a:solidFill>
            </a:endParaRPr>
          </a:p>
        </p:txBody>
      </p:sp>
      <p:sp>
        <p:nvSpPr>
          <p:cNvPr id="79916" name="Rectangle 1068"/>
          <p:cNvSpPr>
            <a:spLocks noChangeArrowheads="1"/>
          </p:cNvSpPr>
          <p:nvPr/>
        </p:nvSpPr>
        <p:spPr bwMode="auto">
          <a:xfrm>
            <a:off x="3200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Mo</a:t>
            </a:r>
            <a:endParaRPr lang="en-US" sz="1000">
              <a:solidFill>
                <a:schemeClr val="bg1"/>
              </a:solidFill>
            </a:endParaRPr>
          </a:p>
          <a:p>
            <a:pPr algn="ctr"/>
            <a:endParaRPr lang="en-US" sz="1000">
              <a:solidFill>
                <a:schemeClr val="bg1"/>
              </a:solidFill>
            </a:endParaRPr>
          </a:p>
          <a:p>
            <a:pPr algn="ctr"/>
            <a:r>
              <a:rPr lang="en-US" sz="1000">
                <a:solidFill>
                  <a:schemeClr val="bg1"/>
                </a:solidFill>
              </a:rPr>
              <a:t>42</a:t>
            </a:r>
            <a:endParaRPr lang="en-US" sz="1000" baseline="30000">
              <a:solidFill>
                <a:schemeClr val="bg1"/>
              </a:solidFill>
            </a:endParaRPr>
          </a:p>
        </p:txBody>
      </p:sp>
      <p:sp>
        <p:nvSpPr>
          <p:cNvPr id="79917" name="Rectangle 1069"/>
          <p:cNvSpPr>
            <a:spLocks noChangeArrowheads="1"/>
          </p:cNvSpPr>
          <p:nvPr/>
        </p:nvSpPr>
        <p:spPr bwMode="auto">
          <a:xfrm>
            <a:off x="3581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Tc</a:t>
            </a:r>
            <a:endParaRPr lang="en-US" sz="1000">
              <a:solidFill>
                <a:schemeClr val="bg1"/>
              </a:solidFill>
            </a:endParaRPr>
          </a:p>
          <a:p>
            <a:pPr algn="ctr"/>
            <a:endParaRPr lang="en-US" sz="1000">
              <a:solidFill>
                <a:schemeClr val="bg1"/>
              </a:solidFill>
            </a:endParaRPr>
          </a:p>
          <a:p>
            <a:pPr algn="ctr"/>
            <a:r>
              <a:rPr lang="en-US" sz="1000">
                <a:solidFill>
                  <a:schemeClr val="bg1"/>
                </a:solidFill>
              </a:rPr>
              <a:t>43</a:t>
            </a:r>
            <a:endParaRPr lang="en-US" sz="1000" baseline="30000">
              <a:solidFill>
                <a:schemeClr val="bg1"/>
              </a:solidFill>
            </a:endParaRPr>
          </a:p>
        </p:txBody>
      </p:sp>
      <p:sp>
        <p:nvSpPr>
          <p:cNvPr id="79918" name="Rectangle 1070"/>
          <p:cNvSpPr>
            <a:spLocks noChangeArrowheads="1"/>
          </p:cNvSpPr>
          <p:nvPr/>
        </p:nvSpPr>
        <p:spPr bwMode="auto">
          <a:xfrm>
            <a:off x="3962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Ru</a:t>
            </a:r>
            <a:endParaRPr lang="en-US" sz="1000">
              <a:solidFill>
                <a:schemeClr val="bg1"/>
              </a:solidFill>
            </a:endParaRPr>
          </a:p>
          <a:p>
            <a:pPr algn="ctr"/>
            <a:endParaRPr lang="en-US" sz="1000">
              <a:solidFill>
                <a:schemeClr val="bg1"/>
              </a:solidFill>
            </a:endParaRPr>
          </a:p>
          <a:p>
            <a:pPr algn="ctr"/>
            <a:r>
              <a:rPr lang="en-US" sz="1000">
                <a:solidFill>
                  <a:schemeClr val="bg1"/>
                </a:solidFill>
              </a:rPr>
              <a:t>44</a:t>
            </a:r>
            <a:endParaRPr lang="en-US" sz="1000" baseline="30000">
              <a:solidFill>
                <a:schemeClr val="bg1"/>
              </a:solidFill>
            </a:endParaRPr>
          </a:p>
        </p:txBody>
      </p:sp>
      <p:sp>
        <p:nvSpPr>
          <p:cNvPr id="79919" name="Rectangle 1071"/>
          <p:cNvSpPr>
            <a:spLocks noChangeArrowheads="1"/>
          </p:cNvSpPr>
          <p:nvPr/>
        </p:nvSpPr>
        <p:spPr bwMode="auto">
          <a:xfrm>
            <a:off x="4343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Rh</a:t>
            </a:r>
            <a:endParaRPr lang="en-US" sz="1000">
              <a:solidFill>
                <a:schemeClr val="bg1"/>
              </a:solidFill>
            </a:endParaRPr>
          </a:p>
          <a:p>
            <a:pPr algn="ctr"/>
            <a:endParaRPr lang="en-US" sz="1000">
              <a:solidFill>
                <a:schemeClr val="bg1"/>
              </a:solidFill>
            </a:endParaRPr>
          </a:p>
          <a:p>
            <a:pPr algn="ctr"/>
            <a:r>
              <a:rPr lang="en-US" sz="1000">
                <a:solidFill>
                  <a:schemeClr val="bg1"/>
                </a:solidFill>
              </a:rPr>
              <a:t>45</a:t>
            </a:r>
            <a:endParaRPr lang="en-US" sz="1000" baseline="30000">
              <a:solidFill>
                <a:schemeClr val="bg1"/>
              </a:solidFill>
            </a:endParaRPr>
          </a:p>
        </p:txBody>
      </p:sp>
      <p:sp>
        <p:nvSpPr>
          <p:cNvPr id="79920" name="Rectangle 1072"/>
          <p:cNvSpPr>
            <a:spLocks noChangeArrowheads="1"/>
          </p:cNvSpPr>
          <p:nvPr/>
        </p:nvSpPr>
        <p:spPr bwMode="auto">
          <a:xfrm>
            <a:off x="4724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Pd</a:t>
            </a:r>
            <a:endParaRPr lang="en-US" sz="1000">
              <a:solidFill>
                <a:schemeClr val="bg1"/>
              </a:solidFill>
            </a:endParaRPr>
          </a:p>
          <a:p>
            <a:pPr algn="ctr"/>
            <a:endParaRPr lang="en-US" sz="1000">
              <a:solidFill>
                <a:schemeClr val="bg1"/>
              </a:solidFill>
            </a:endParaRPr>
          </a:p>
          <a:p>
            <a:pPr algn="ctr"/>
            <a:r>
              <a:rPr lang="en-US" sz="1000">
                <a:solidFill>
                  <a:schemeClr val="bg1"/>
                </a:solidFill>
              </a:rPr>
              <a:t>46</a:t>
            </a:r>
            <a:endParaRPr lang="en-US" sz="1000" baseline="30000">
              <a:solidFill>
                <a:schemeClr val="bg1"/>
              </a:solidFill>
            </a:endParaRPr>
          </a:p>
        </p:txBody>
      </p:sp>
      <p:sp>
        <p:nvSpPr>
          <p:cNvPr id="79921" name="Rectangle 1073"/>
          <p:cNvSpPr>
            <a:spLocks noChangeArrowheads="1"/>
          </p:cNvSpPr>
          <p:nvPr/>
        </p:nvSpPr>
        <p:spPr bwMode="auto">
          <a:xfrm>
            <a:off x="5105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Ag</a:t>
            </a:r>
            <a:endParaRPr lang="en-US" sz="1000">
              <a:solidFill>
                <a:schemeClr val="bg1"/>
              </a:solidFill>
            </a:endParaRPr>
          </a:p>
          <a:p>
            <a:pPr algn="ctr"/>
            <a:endParaRPr lang="en-US" sz="1000">
              <a:solidFill>
                <a:schemeClr val="bg1"/>
              </a:solidFill>
            </a:endParaRPr>
          </a:p>
          <a:p>
            <a:pPr algn="ctr"/>
            <a:r>
              <a:rPr lang="en-US" sz="1000">
                <a:solidFill>
                  <a:schemeClr val="bg1"/>
                </a:solidFill>
              </a:rPr>
              <a:t>47</a:t>
            </a:r>
            <a:endParaRPr lang="en-US" sz="1000" baseline="30000">
              <a:solidFill>
                <a:schemeClr val="bg1"/>
              </a:solidFill>
            </a:endParaRPr>
          </a:p>
        </p:txBody>
      </p:sp>
      <p:sp>
        <p:nvSpPr>
          <p:cNvPr id="79922" name="Rectangle 1074"/>
          <p:cNvSpPr>
            <a:spLocks noChangeArrowheads="1"/>
          </p:cNvSpPr>
          <p:nvPr/>
        </p:nvSpPr>
        <p:spPr bwMode="auto">
          <a:xfrm>
            <a:off x="5486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Cd</a:t>
            </a:r>
            <a:endParaRPr lang="en-US" sz="1000">
              <a:solidFill>
                <a:schemeClr val="bg1"/>
              </a:solidFill>
            </a:endParaRPr>
          </a:p>
          <a:p>
            <a:pPr algn="ctr"/>
            <a:endParaRPr lang="en-US" sz="1000">
              <a:solidFill>
                <a:schemeClr val="bg1"/>
              </a:solidFill>
            </a:endParaRPr>
          </a:p>
          <a:p>
            <a:pPr algn="ctr"/>
            <a:r>
              <a:rPr lang="en-US" sz="1000">
                <a:solidFill>
                  <a:schemeClr val="bg1"/>
                </a:solidFill>
              </a:rPr>
              <a:t>48</a:t>
            </a:r>
            <a:endParaRPr lang="en-US" sz="1000" baseline="30000">
              <a:solidFill>
                <a:schemeClr val="bg1"/>
              </a:solidFill>
            </a:endParaRPr>
          </a:p>
        </p:txBody>
      </p:sp>
      <p:sp>
        <p:nvSpPr>
          <p:cNvPr id="79923" name="Rectangle 1075"/>
          <p:cNvSpPr>
            <a:spLocks noChangeArrowheads="1"/>
          </p:cNvSpPr>
          <p:nvPr/>
        </p:nvSpPr>
        <p:spPr bwMode="auto">
          <a:xfrm>
            <a:off x="5867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In</a:t>
            </a:r>
            <a:endParaRPr lang="en-US" sz="1000">
              <a:solidFill>
                <a:schemeClr val="bg1"/>
              </a:solidFill>
            </a:endParaRPr>
          </a:p>
          <a:p>
            <a:pPr algn="ctr"/>
            <a:endParaRPr lang="en-US" sz="1000">
              <a:solidFill>
                <a:schemeClr val="bg1"/>
              </a:solidFill>
            </a:endParaRPr>
          </a:p>
          <a:p>
            <a:pPr algn="ctr"/>
            <a:r>
              <a:rPr lang="en-US" sz="1000">
                <a:solidFill>
                  <a:schemeClr val="bg1"/>
                </a:solidFill>
              </a:rPr>
              <a:t>49</a:t>
            </a:r>
            <a:endParaRPr lang="en-US" sz="1000" baseline="30000">
              <a:solidFill>
                <a:schemeClr val="bg1"/>
              </a:solidFill>
            </a:endParaRPr>
          </a:p>
        </p:txBody>
      </p:sp>
      <p:sp>
        <p:nvSpPr>
          <p:cNvPr id="79924" name="Rectangle 1076"/>
          <p:cNvSpPr>
            <a:spLocks noChangeArrowheads="1"/>
          </p:cNvSpPr>
          <p:nvPr/>
        </p:nvSpPr>
        <p:spPr bwMode="auto">
          <a:xfrm>
            <a:off x="6248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Sn</a:t>
            </a:r>
            <a:endParaRPr lang="en-US" sz="1000">
              <a:solidFill>
                <a:schemeClr val="bg1"/>
              </a:solidFill>
            </a:endParaRPr>
          </a:p>
          <a:p>
            <a:pPr algn="ctr"/>
            <a:endParaRPr lang="en-US" sz="1000">
              <a:solidFill>
                <a:schemeClr val="bg1"/>
              </a:solidFill>
            </a:endParaRPr>
          </a:p>
          <a:p>
            <a:pPr algn="ctr"/>
            <a:r>
              <a:rPr lang="en-US" sz="1000">
                <a:solidFill>
                  <a:schemeClr val="bg1"/>
                </a:solidFill>
              </a:rPr>
              <a:t>50</a:t>
            </a:r>
            <a:endParaRPr lang="en-US" sz="1000" baseline="30000">
              <a:solidFill>
                <a:schemeClr val="bg1"/>
              </a:solidFill>
            </a:endParaRPr>
          </a:p>
        </p:txBody>
      </p:sp>
      <p:sp>
        <p:nvSpPr>
          <p:cNvPr id="79925" name="Rectangle 1077"/>
          <p:cNvSpPr>
            <a:spLocks noChangeArrowheads="1"/>
          </p:cNvSpPr>
          <p:nvPr/>
        </p:nvSpPr>
        <p:spPr bwMode="auto">
          <a:xfrm>
            <a:off x="6629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Sb</a:t>
            </a:r>
            <a:endParaRPr lang="en-US" sz="1000">
              <a:solidFill>
                <a:schemeClr val="bg1"/>
              </a:solidFill>
            </a:endParaRPr>
          </a:p>
          <a:p>
            <a:pPr algn="ctr"/>
            <a:endParaRPr lang="en-US" sz="1000">
              <a:solidFill>
                <a:schemeClr val="bg1"/>
              </a:solidFill>
            </a:endParaRPr>
          </a:p>
          <a:p>
            <a:pPr algn="ctr"/>
            <a:r>
              <a:rPr lang="en-US" sz="1000">
                <a:solidFill>
                  <a:schemeClr val="bg1"/>
                </a:solidFill>
              </a:rPr>
              <a:t>51</a:t>
            </a:r>
            <a:endParaRPr lang="en-US" sz="1000" baseline="30000">
              <a:solidFill>
                <a:schemeClr val="bg1"/>
              </a:solidFill>
            </a:endParaRPr>
          </a:p>
        </p:txBody>
      </p:sp>
      <p:sp>
        <p:nvSpPr>
          <p:cNvPr id="79926" name="Rectangle 1078"/>
          <p:cNvSpPr>
            <a:spLocks noChangeArrowheads="1"/>
          </p:cNvSpPr>
          <p:nvPr/>
        </p:nvSpPr>
        <p:spPr bwMode="auto">
          <a:xfrm>
            <a:off x="7010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Te</a:t>
            </a:r>
            <a:endParaRPr lang="en-US" sz="1000">
              <a:solidFill>
                <a:schemeClr val="bg1"/>
              </a:solidFill>
            </a:endParaRPr>
          </a:p>
          <a:p>
            <a:pPr algn="ctr"/>
            <a:endParaRPr lang="en-US" sz="1000">
              <a:solidFill>
                <a:schemeClr val="bg1"/>
              </a:solidFill>
            </a:endParaRPr>
          </a:p>
          <a:p>
            <a:pPr algn="ctr"/>
            <a:r>
              <a:rPr lang="en-US" sz="1000">
                <a:solidFill>
                  <a:schemeClr val="bg1"/>
                </a:solidFill>
              </a:rPr>
              <a:t>52</a:t>
            </a:r>
            <a:endParaRPr lang="en-US" sz="1000" baseline="30000">
              <a:solidFill>
                <a:schemeClr val="bg1"/>
              </a:solidFill>
            </a:endParaRPr>
          </a:p>
        </p:txBody>
      </p:sp>
      <p:sp>
        <p:nvSpPr>
          <p:cNvPr id="79927" name="Rectangle 1079"/>
          <p:cNvSpPr>
            <a:spLocks noChangeArrowheads="1"/>
          </p:cNvSpPr>
          <p:nvPr/>
        </p:nvSpPr>
        <p:spPr bwMode="auto">
          <a:xfrm>
            <a:off x="7391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I</a:t>
            </a:r>
            <a:endParaRPr lang="en-US" sz="1000">
              <a:solidFill>
                <a:schemeClr val="bg1"/>
              </a:solidFill>
            </a:endParaRPr>
          </a:p>
          <a:p>
            <a:pPr algn="ctr"/>
            <a:endParaRPr lang="en-US" sz="1000">
              <a:solidFill>
                <a:schemeClr val="bg1"/>
              </a:solidFill>
            </a:endParaRPr>
          </a:p>
          <a:p>
            <a:pPr algn="ctr"/>
            <a:r>
              <a:rPr lang="en-US" sz="1000">
                <a:solidFill>
                  <a:schemeClr val="bg1"/>
                </a:solidFill>
              </a:rPr>
              <a:t>53</a:t>
            </a:r>
            <a:endParaRPr lang="en-US" sz="1000" baseline="30000">
              <a:solidFill>
                <a:schemeClr val="bg1"/>
              </a:solidFill>
            </a:endParaRPr>
          </a:p>
        </p:txBody>
      </p:sp>
      <p:sp>
        <p:nvSpPr>
          <p:cNvPr id="79928" name="Rectangle 1080"/>
          <p:cNvSpPr>
            <a:spLocks noChangeArrowheads="1"/>
          </p:cNvSpPr>
          <p:nvPr/>
        </p:nvSpPr>
        <p:spPr bwMode="auto">
          <a:xfrm>
            <a:off x="7772400" y="35814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Xe</a:t>
            </a:r>
            <a:endParaRPr lang="en-US" sz="1000">
              <a:solidFill>
                <a:schemeClr val="bg1"/>
              </a:solidFill>
            </a:endParaRPr>
          </a:p>
          <a:p>
            <a:pPr algn="ctr"/>
            <a:endParaRPr lang="en-US" sz="1000">
              <a:solidFill>
                <a:schemeClr val="bg1"/>
              </a:solidFill>
            </a:endParaRPr>
          </a:p>
          <a:p>
            <a:pPr algn="ctr"/>
            <a:r>
              <a:rPr lang="en-US" sz="1000">
                <a:solidFill>
                  <a:schemeClr val="bg1"/>
                </a:solidFill>
              </a:rPr>
              <a:t>54</a:t>
            </a:r>
            <a:endParaRPr lang="en-US" sz="1000" baseline="30000">
              <a:solidFill>
                <a:schemeClr val="bg1"/>
              </a:solidFill>
            </a:endParaRPr>
          </a:p>
        </p:txBody>
      </p:sp>
      <p:sp>
        <p:nvSpPr>
          <p:cNvPr id="79929" name="Rectangle 1081"/>
          <p:cNvSpPr>
            <a:spLocks noChangeArrowheads="1"/>
          </p:cNvSpPr>
          <p:nvPr/>
        </p:nvSpPr>
        <p:spPr bwMode="auto">
          <a:xfrm>
            <a:off x="1295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Cs</a:t>
            </a:r>
            <a:endParaRPr lang="en-US" sz="1000">
              <a:solidFill>
                <a:schemeClr val="bg1"/>
              </a:solidFill>
            </a:endParaRPr>
          </a:p>
          <a:p>
            <a:pPr algn="ctr"/>
            <a:endParaRPr lang="en-US" sz="1000">
              <a:solidFill>
                <a:schemeClr val="bg1"/>
              </a:solidFill>
            </a:endParaRPr>
          </a:p>
          <a:p>
            <a:pPr algn="ctr"/>
            <a:r>
              <a:rPr lang="en-US" sz="1000">
                <a:solidFill>
                  <a:schemeClr val="bg1"/>
                </a:solidFill>
              </a:rPr>
              <a:t>55</a:t>
            </a:r>
            <a:endParaRPr lang="en-US" sz="1000" baseline="30000">
              <a:solidFill>
                <a:schemeClr val="bg1"/>
              </a:solidFill>
            </a:endParaRPr>
          </a:p>
        </p:txBody>
      </p:sp>
      <p:sp>
        <p:nvSpPr>
          <p:cNvPr id="79930" name="Rectangle 1082"/>
          <p:cNvSpPr>
            <a:spLocks noChangeArrowheads="1"/>
          </p:cNvSpPr>
          <p:nvPr/>
        </p:nvSpPr>
        <p:spPr bwMode="auto">
          <a:xfrm>
            <a:off x="1676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Ba</a:t>
            </a:r>
            <a:endParaRPr lang="en-US" sz="1000">
              <a:solidFill>
                <a:schemeClr val="bg1"/>
              </a:solidFill>
            </a:endParaRPr>
          </a:p>
          <a:p>
            <a:pPr algn="ctr"/>
            <a:endParaRPr lang="en-US" sz="1000">
              <a:solidFill>
                <a:schemeClr val="bg1"/>
              </a:solidFill>
            </a:endParaRPr>
          </a:p>
          <a:p>
            <a:pPr algn="ctr"/>
            <a:r>
              <a:rPr lang="en-US" sz="1000">
                <a:solidFill>
                  <a:schemeClr val="bg1"/>
                </a:solidFill>
              </a:rPr>
              <a:t>56</a:t>
            </a:r>
            <a:endParaRPr lang="en-US" sz="1000" baseline="30000">
              <a:solidFill>
                <a:schemeClr val="bg1"/>
              </a:solidFill>
            </a:endParaRPr>
          </a:p>
        </p:txBody>
      </p:sp>
      <p:sp>
        <p:nvSpPr>
          <p:cNvPr id="79931" name="Rectangle 1083"/>
          <p:cNvSpPr>
            <a:spLocks noChangeArrowheads="1"/>
          </p:cNvSpPr>
          <p:nvPr/>
        </p:nvSpPr>
        <p:spPr bwMode="auto">
          <a:xfrm>
            <a:off x="2057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endParaRPr lang="en-US"/>
          </a:p>
        </p:txBody>
      </p:sp>
      <p:sp>
        <p:nvSpPr>
          <p:cNvPr id="79932" name="Rectangle 1084"/>
          <p:cNvSpPr>
            <a:spLocks noChangeArrowheads="1"/>
          </p:cNvSpPr>
          <p:nvPr/>
        </p:nvSpPr>
        <p:spPr bwMode="auto">
          <a:xfrm>
            <a:off x="2438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Hf</a:t>
            </a:r>
            <a:endParaRPr lang="en-US" sz="1000">
              <a:solidFill>
                <a:schemeClr val="bg1"/>
              </a:solidFill>
            </a:endParaRPr>
          </a:p>
          <a:p>
            <a:pPr algn="ctr"/>
            <a:endParaRPr lang="en-US" sz="1000">
              <a:solidFill>
                <a:schemeClr val="bg1"/>
              </a:solidFill>
            </a:endParaRPr>
          </a:p>
          <a:p>
            <a:pPr algn="ctr"/>
            <a:r>
              <a:rPr lang="en-US" sz="1000">
                <a:solidFill>
                  <a:schemeClr val="bg1"/>
                </a:solidFill>
              </a:rPr>
              <a:t>72</a:t>
            </a:r>
            <a:endParaRPr lang="en-US" sz="1000" baseline="30000">
              <a:solidFill>
                <a:schemeClr val="bg1"/>
              </a:solidFill>
            </a:endParaRPr>
          </a:p>
        </p:txBody>
      </p:sp>
      <p:sp>
        <p:nvSpPr>
          <p:cNvPr id="79933" name="Rectangle 1085"/>
          <p:cNvSpPr>
            <a:spLocks noChangeArrowheads="1"/>
          </p:cNvSpPr>
          <p:nvPr/>
        </p:nvSpPr>
        <p:spPr bwMode="auto">
          <a:xfrm>
            <a:off x="2819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Ta</a:t>
            </a:r>
            <a:endParaRPr lang="en-US" sz="1000">
              <a:solidFill>
                <a:schemeClr val="bg1"/>
              </a:solidFill>
            </a:endParaRPr>
          </a:p>
          <a:p>
            <a:pPr algn="ctr"/>
            <a:endParaRPr lang="en-US" sz="1000">
              <a:solidFill>
                <a:schemeClr val="bg1"/>
              </a:solidFill>
            </a:endParaRPr>
          </a:p>
          <a:p>
            <a:pPr algn="ctr"/>
            <a:r>
              <a:rPr lang="en-US" sz="1000">
                <a:solidFill>
                  <a:schemeClr val="bg1"/>
                </a:solidFill>
              </a:rPr>
              <a:t>73</a:t>
            </a:r>
            <a:endParaRPr lang="en-US" sz="1000" baseline="30000">
              <a:solidFill>
                <a:schemeClr val="bg1"/>
              </a:solidFill>
            </a:endParaRPr>
          </a:p>
        </p:txBody>
      </p:sp>
      <p:sp>
        <p:nvSpPr>
          <p:cNvPr id="79934" name="Rectangle 1086"/>
          <p:cNvSpPr>
            <a:spLocks noChangeArrowheads="1"/>
          </p:cNvSpPr>
          <p:nvPr/>
        </p:nvSpPr>
        <p:spPr bwMode="auto">
          <a:xfrm>
            <a:off x="3200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W</a:t>
            </a:r>
            <a:endParaRPr lang="en-US" sz="1000">
              <a:solidFill>
                <a:schemeClr val="bg1"/>
              </a:solidFill>
            </a:endParaRPr>
          </a:p>
          <a:p>
            <a:pPr algn="ctr"/>
            <a:endParaRPr lang="en-US" sz="1000">
              <a:solidFill>
                <a:schemeClr val="bg1"/>
              </a:solidFill>
            </a:endParaRPr>
          </a:p>
          <a:p>
            <a:pPr algn="ctr"/>
            <a:r>
              <a:rPr lang="en-US" sz="1000">
                <a:solidFill>
                  <a:schemeClr val="bg1"/>
                </a:solidFill>
              </a:rPr>
              <a:t>74</a:t>
            </a:r>
            <a:endParaRPr lang="en-US" sz="1000" baseline="30000">
              <a:solidFill>
                <a:schemeClr val="bg1"/>
              </a:solidFill>
            </a:endParaRPr>
          </a:p>
        </p:txBody>
      </p:sp>
      <p:sp>
        <p:nvSpPr>
          <p:cNvPr id="79935" name="Rectangle 1087"/>
          <p:cNvSpPr>
            <a:spLocks noChangeArrowheads="1"/>
          </p:cNvSpPr>
          <p:nvPr/>
        </p:nvSpPr>
        <p:spPr bwMode="auto">
          <a:xfrm>
            <a:off x="3581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Re</a:t>
            </a:r>
            <a:endParaRPr lang="en-US" sz="1000">
              <a:solidFill>
                <a:schemeClr val="bg1"/>
              </a:solidFill>
            </a:endParaRPr>
          </a:p>
          <a:p>
            <a:pPr algn="ctr"/>
            <a:endParaRPr lang="en-US" sz="1000">
              <a:solidFill>
                <a:schemeClr val="bg1"/>
              </a:solidFill>
            </a:endParaRPr>
          </a:p>
          <a:p>
            <a:pPr algn="ctr"/>
            <a:r>
              <a:rPr lang="en-US" sz="1000">
                <a:solidFill>
                  <a:schemeClr val="bg1"/>
                </a:solidFill>
              </a:rPr>
              <a:t>75</a:t>
            </a:r>
            <a:endParaRPr lang="en-US" sz="1000" baseline="30000">
              <a:solidFill>
                <a:schemeClr val="bg1"/>
              </a:solidFill>
            </a:endParaRPr>
          </a:p>
        </p:txBody>
      </p:sp>
      <p:sp>
        <p:nvSpPr>
          <p:cNvPr id="79936" name="Rectangle 1088"/>
          <p:cNvSpPr>
            <a:spLocks noChangeArrowheads="1"/>
          </p:cNvSpPr>
          <p:nvPr/>
        </p:nvSpPr>
        <p:spPr bwMode="auto">
          <a:xfrm>
            <a:off x="3962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Os</a:t>
            </a:r>
            <a:endParaRPr lang="en-US" sz="1000">
              <a:solidFill>
                <a:schemeClr val="bg1"/>
              </a:solidFill>
            </a:endParaRPr>
          </a:p>
          <a:p>
            <a:pPr algn="ctr"/>
            <a:endParaRPr lang="en-US" sz="1000">
              <a:solidFill>
                <a:schemeClr val="bg1"/>
              </a:solidFill>
            </a:endParaRPr>
          </a:p>
          <a:p>
            <a:pPr algn="ctr"/>
            <a:r>
              <a:rPr lang="en-US" sz="1000">
                <a:solidFill>
                  <a:schemeClr val="bg1"/>
                </a:solidFill>
              </a:rPr>
              <a:t>76</a:t>
            </a:r>
            <a:endParaRPr lang="en-US" sz="1000" baseline="30000">
              <a:solidFill>
                <a:schemeClr val="bg1"/>
              </a:solidFill>
            </a:endParaRPr>
          </a:p>
        </p:txBody>
      </p:sp>
      <p:sp>
        <p:nvSpPr>
          <p:cNvPr id="79937" name="Rectangle 1089"/>
          <p:cNvSpPr>
            <a:spLocks noChangeArrowheads="1"/>
          </p:cNvSpPr>
          <p:nvPr/>
        </p:nvSpPr>
        <p:spPr bwMode="auto">
          <a:xfrm>
            <a:off x="4343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Ir</a:t>
            </a:r>
            <a:endParaRPr lang="en-US" sz="1000">
              <a:solidFill>
                <a:schemeClr val="bg1"/>
              </a:solidFill>
            </a:endParaRPr>
          </a:p>
          <a:p>
            <a:pPr algn="ctr"/>
            <a:endParaRPr lang="en-US" sz="1000">
              <a:solidFill>
                <a:schemeClr val="bg1"/>
              </a:solidFill>
            </a:endParaRPr>
          </a:p>
          <a:p>
            <a:pPr algn="ctr"/>
            <a:r>
              <a:rPr lang="en-US" sz="1000">
                <a:solidFill>
                  <a:schemeClr val="bg1"/>
                </a:solidFill>
              </a:rPr>
              <a:t>77</a:t>
            </a:r>
            <a:endParaRPr lang="en-US" sz="1000" baseline="30000">
              <a:solidFill>
                <a:schemeClr val="bg1"/>
              </a:solidFill>
            </a:endParaRPr>
          </a:p>
        </p:txBody>
      </p:sp>
      <p:sp>
        <p:nvSpPr>
          <p:cNvPr id="79938" name="Rectangle 1090"/>
          <p:cNvSpPr>
            <a:spLocks noChangeArrowheads="1"/>
          </p:cNvSpPr>
          <p:nvPr/>
        </p:nvSpPr>
        <p:spPr bwMode="auto">
          <a:xfrm>
            <a:off x="4724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Pt</a:t>
            </a:r>
            <a:endParaRPr lang="en-US" sz="1000">
              <a:solidFill>
                <a:schemeClr val="bg1"/>
              </a:solidFill>
            </a:endParaRPr>
          </a:p>
          <a:p>
            <a:pPr algn="ctr"/>
            <a:endParaRPr lang="en-US" sz="1000">
              <a:solidFill>
                <a:schemeClr val="bg1"/>
              </a:solidFill>
            </a:endParaRPr>
          </a:p>
          <a:p>
            <a:pPr algn="ctr"/>
            <a:r>
              <a:rPr lang="en-US" sz="1000">
                <a:solidFill>
                  <a:schemeClr val="bg1"/>
                </a:solidFill>
              </a:rPr>
              <a:t>78</a:t>
            </a:r>
            <a:endParaRPr lang="en-US" sz="1000" baseline="30000">
              <a:solidFill>
                <a:schemeClr val="bg1"/>
              </a:solidFill>
            </a:endParaRPr>
          </a:p>
        </p:txBody>
      </p:sp>
      <p:sp>
        <p:nvSpPr>
          <p:cNvPr id="79939" name="Rectangle 1091"/>
          <p:cNvSpPr>
            <a:spLocks noChangeArrowheads="1"/>
          </p:cNvSpPr>
          <p:nvPr/>
        </p:nvSpPr>
        <p:spPr bwMode="auto">
          <a:xfrm>
            <a:off x="5105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Au</a:t>
            </a:r>
            <a:endParaRPr lang="en-US" sz="1000">
              <a:solidFill>
                <a:schemeClr val="bg1"/>
              </a:solidFill>
            </a:endParaRPr>
          </a:p>
          <a:p>
            <a:pPr algn="ctr"/>
            <a:endParaRPr lang="en-US" sz="1000">
              <a:solidFill>
                <a:schemeClr val="bg1"/>
              </a:solidFill>
            </a:endParaRPr>
          </a:p>
          <a:p>
            <a:pPr algn="ctr"/>
            <a:r>
              <a:rPr lang="en-US" sz="1000">
                <a:solidFill>
                  <a:schemeClr val="bg1"/>
                </a:solidFill>
              </a:rPr>
              <a:t>79</a:t>
            </a:r>
            <a:endParaRPr lang="en-US" sz="1000" baseline="30000">
              <a:solidFill>
                <a:schemeClr val="bg1"/>
              </a:solidFill>
            </a:endParaRPr>
          </a:p>
        </p:txBody>
      </p:sp>
      <p:sp>
        <p:nvSpPr>
          <p:cNvPr id="79940" name="Rectangle 1092"/>
          <p:cNvSpPr>
            <a:spLocks noChangeArrowheads="1"/>
          </p:cNvSpPr>
          <p:nvPr/>
        </p:nvSpPr>
        <p:spPr bwMode="auto">
          <a:xfrm>
            <a:off x="5486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Hg</a:t>
            </a:r>
            <a:endParaRPr lang="en-US" sz="1000">
              <a:solidFill>
                <a:schemeClr val="bg1"/>
              </a:solidFill>
            </a:endParaRPr>
          </a:p>
          <a:p>
            <a:pPr algn="ctr"/>
            <a:endParaRPr lang="en-US" sz="1000">
              <a:solidFill>
                <a:schemeClr val="bg1"/>
              </a:solidFill>
            </a:endParaRPr>
          </a:p>
          <a:p>
            <a:pPr algn="ctr"/>
            <a:r>
              <a:rPr lang="en-US" sz="1000">
                <a:solidFill>
                  <a:schemeClr val="bg1"/>
                </a:solidFill>
              </a:rPr>
              <a:t>80</a:t>
            </a:r>
            <a:endParaRPr lang="en-US" sz="1000" baseline="30000">
              <a:solidFill>
                <a:schemeClr val="bg1"/>
              </a:solidFill>
            </a:endParaRPr>
          </a:p>
        </p:txBody>
      </p:sp>
      <p:sp>
        <p:nvSpPr>
          <p:cNvPr id="79941" name="Rectangle 1093"/>
          <p:cNvSpPr>
            <a:spLocks noChangeArrowheads="1"/>
          </p:cNvSpPr>
          <p:nvPr/>
        </p:nvSpPr>
        <p:spPr bwMode="auto">
          <a:xfrm>
            <a:off x="5867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Tl</a:t>
            </a:r>
            <a:endParaRPr lang="en-US" sz="1000">
              <a:solidFill>
                <a:schemeClr val="bg1"/>
              </a:solidFill>
            </a:endParaRPr>
          </a:p>
          <a:p>
            <a:pPr algn="ctr"/>
            <a:endParaRPr lang="en-US" sz="1000">
              <a:solidFill>
                <a:schemeClr val="bg1"/>
              </a:solidFill>
            </a:endParaRPr>
          </a:p>
          <a:p>
            <a:pPr algn="ctr"/>
            <a:r>
              <a:rPr lang="en-US" sz="1000">
                <a:solidFill>
                  <a:schemeClr val="bg1"/>
                </a:solidFill>
              </a:rPr>
              <a:t>81</a:t>
            </a:r>
            <a:endParaRPr lang="en-US" sz="1000" baseline="30000">
              <a:solidFill>
                <a:schemeClr val="bg1"/>
              </a:solidFill>
            </a:endParaRPr>
          </a:p>
        </p:txBody>
      </p:sp>
      <p:sp>
        <p:nvSpPr>
          <p:cNvPr id="79942" name="Rectangle 1094"/>
          <p:cNvSpPr>
            <a:spLocks noChangeArrowheads="1"/>
          </p:cNvSpPr>
          <p:nvPr/>
        </p:nvSpPr>
        <p:spPr bwMode="auto">
          <a:xfrm>
            <a:off x="6248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Pb</a:t>
            </a:r>
            <a:endParaRPr lang="en-US" sz="1000">
              <a:solidFill>
                <a:schemeClr val="bg1"/>
              </a:solidFill>
            </a:endParaRPr>
          </a:p>
          <a:p>
            <a:pPr algn="ctr"/>
            <a:endParaRPr lang="en-US" sz="1000">
              <a:solidFill>
                <a:schemeClr val="bg1"/>
              </a:solidFill>
            </a:endParaRPr>
          </a:p>
          <a:p>
            <a:pPr algn="ctr"/>
            <a:r>
              <a:rPr lang="en-US" sz="1000">
                <a:solidFill>
                  <a:schemeClr val="bg1"/>
                </a:solidFill>
              </a:rPr>
              <a:t>82</a:t>
            </a:r>
            <a:endParaRPr lang="en-US" sz="1000" baseline="30000">
              <a:solidFill>
                <a:schemeClr val="bg1"/>
              </a:solidFill>
            </a:endParaRPr>
          </a:p>
        </p:txBody>
      </p:sp>
      <p:sp>
        <p:nvSpPr>
          <p:cNvPr id="79943" name="Rectangle 1095"/>
          <p:cNvSpPr>
            <a:spLocks noChangeArrowheads="1"/>
          </p:cNvSpPr>
          <p:nvPr/>
        </p:nvSpPr>
        <p:spPr bwMode="auto">
          <a:xfrm>
            <a:off x="6629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Bi</a:t>
            </a:r>
            <a:endParaRPr lang="en-US" sz="1000">
              <a:solidFill>
                <a:schemeClr val="bg1"/>
              </a:solidFill>
            </a:endParaRPr>
          </a:p>
          <a:p>
            <a:pPr algn="ctr"/>
            <a:endParaRPr lang="en-US" sz="1000">
              <a:solidFill>
                <a:schemeClr val="bg1"/>
              </a:solidFill>
            </a:endParaRPr>
          </a:p>
          <a:p>
            <a:pPr algn="ctr"/>
            <a:r>
              <a:rPr lang="en-US" sz="1000">
                <a:solidFill>
                  <a:schemeClr val="bg1"/>
                </a:solidFill>
              </a:rPr>
              <a:t>83</a:t>
            </a:r>
            <a:endParaRPr lang="en-US" sz="1000" baseline="30000">
              <a:solidFill>
                <a:schemeClr val="bg1"/>
              </a:solidFill>
            </a:endParaRPr>
          </a:p>
        </p:txBody>
      </p:sp>
      <p:sp>
        <p:nvSpPr>
          <p:cNvPr id="79944" name="Rectangle 1096"/>
          <p:cNvSpPr>
            <a:spLocks noChangeArrowheads="1"/>
          </p:cNvSpPr>
          <p:nvPr/>
        </p:nvSpPr>
        <p:spPr bwMode="auto">
          <a:xfrm>
            <a:off x="7010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Po</a:t>
            </a:r>
            <a:endParaRPr lang="en-US" sz="1000">
              <a:solidFill>
                <a:schemeClr val="bg1"/>
              </a:solidFill>
            </a:endParaRPr>
          </a:p>
          <a:p>
            <a:pPr algn="ctr"/>
            <a:endParaRPr lang="en-US" sz="1000">
              <a:solidFill>
                <a:schemeClr val="bg1"/>
              </a:solidFill>
            </a:endParaRPr>
          </a:p>
          <a:p>
            <a:pPr algn="ctr"/>
            <a:r>
              <a:rPr lang="en-US" sz="1000">
                <a:solidFill>
                  <a:schemeClr val="bg1"/>
                </a:solidFill>
              </a:rPr>
              <a:t>84</a:t>
            </a:r>
            <a:endParaRPr lang="en-US" sz="1000" baseline="30000">
              <a:solidFill>
                <a:schemeClr val="bg1"/>
              </a:solidFill>
            </a:endParaRPr>
          </a:p>
        </p:txBody>
      </p:sp>
      <p:sp>
        <p:nvSpPr>
          <p:cNvPr id="79945" name="Rectangle 1097"/>
          <p:cNvSpPr>
            <a:spLocks noChangeArrowheads="1"/>
          </p:cNvSpPr>
          <p:nvPr/>
        </p:nvSpPr>
        <p:spPr bwMode="auto">
          <a:xfrm>
            <a:off x="7391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At</a:t>
            </a:r>
            <a:endParaRPr lang="en-US" sz="1000">
              <a:solidFill>
                <a:schemeClr val="bg1"/>
              </a:solidFill>
            </a:endParaRPr>
          </a:p>
          <a:p>
            <a:pPr algn="ctr"/>
            <a:endParaRPr lang="en-US" sz="1000">
              <a:solidFill>
                <a:schemeClr val="bg1"/>
              </a:solidFill>
            </a:endParaRPr>
          </a:p>
          <a:p>
            <a:pPr algn="ctr"/>
            <a:r>
              <a:rPr lang="en-US" sz="1000">
                <a:solidFill>
                  <a:schemeClr val="bg1"/>
                </a:solidFill>
              </a:rPr>
              <a:t>85</a:t>
            </a:r>
            <a:endParaRPr lang="en-US" sz="1000" baseline="30000">
              <a:solidFill>
                <a:schemeClr val="bg1"/>
              </a:solidFill>
            </a:endParaRPr>
          </a:p>
        </p:txBody>
      </p:sp>
      <p:sp>
        <p:nvSpPr>
          <p:cNvPr id="79946" name="Rectangle 1098"/>
          <p:cNvSpPr>
            <a:spLocks noChangeArrowheads="1"/>
          </p:cNvSpPr>
          <p:nvPr/>
        </p:nvSpPr>
        <p:spPr bwMode="auto">
          <a:xfrm>
            <a:off x="7772400" y="4114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Rn</a:t>
            </a:r>
            <a:endParaRPr lang="en-US" sz="1000">
              <a:solidFill>
                <a:schemeClr val="bg1"/>
              </a:solidFill>
            </a:endParaRPr>
          </a:p>
          <a:p>
            <a:pPr algn="ctr"/>
            <a:endParaRPr lang="en-US" sz="1000">
              <a:solidFill>
                <a:schemeClr val="bg1"/>
              </a:solidFill>
            </a:endParaRPr>
          </a:p>
          <a:p>
            <a:pPr algn="ctr"/>
            <a:r>
              <a:rPr lang="en-US" sz="1000">
                <a:solidFill>
                  <a:schemeClr val="bg1"/>
                </a:solidFill>
              </a:rPr>
              <a:t>86</a:t>
            </a:r>
            <a:endParaRPr lang="en-US" sz="1000" baseline="30000">
              <a:solidFill>
                <a:schemeClr val="bg1"/>
              </a:solidFill>
            </a:endParaRPr>
          </a:p>
        </p:txBody>
      </p:sp>
      <p:sp>
        <p:nvSpPr>
          <p:cNvPr id="79947" name="Rectangle 1099"/>
          <p:cNvSpPr>
            <a:spLocks noChangeArrowheads="1"/>
          </p:cNvSpPr>
          <p:nvPr/>
        </p:nvSpPr>
        <p:spPr bwMode="auto">
          <a:xfrm>
            <a:off x="1295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Fr</a:t>
            </a:r>
            <a:endParaRPr lang="en-US" sz="1000">
              <a:solidFill>
                <a:schemeClr val="bg1"/>
              </a:solidFill>
            </a:endParaRPr>
          </a:p>
          <a:p>
            <a:pPr algn="ctr"/>
            <a:endParaRPr lang="en-US" sz="1000">
              <a:solidFill>
                <a:schemeClr val="bg1"/>
              </a:solidFill>
            </a:endParaRPr>
          </a:p>
          <a:p>
            <a:pPr algn="ctr"/>
            <a:r>
              <a:rPr lang="en-US" sz="1000">
                <a:solidFill>
                  <a:schemeClr val="bg1"/>
                </a:solidFill>
              </a:rPr>
              <a:t>87</a:t>
            </a:r>
            <a:endParaRPr lang="en-US" sz="1000" baseline="30000">
              <a:solidFill>
                <a:schemeClr val="bg1"/>
              </a:solidFill>
            </a:endParaRPr>
          </a:p>
        </p:txBody>
      </p:sp>
      <p:sp>
        <p:nvSpPr>
          <p:cNvPr id="79948" name="Rectangle 1100"/>
          <p:cNvSpPr>
            <a:spLocks noChangeArrowheads="1"/>
          </p:cNvSpPr>
          <p:nvPr/>
        </p:nvSpPr>
        <p:spPr bwMode="auto">
          <a:xfrm>
            <a:off x="1676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Ra</a:t>
            </a:r>
            <a:endParaRPr lang="en-US" sz="1000">
              <a:solidFill>
                <a:schemeClr val="bg1"/>
              </a:solidFill>
            </a:endParaRPr>
          </a:p>
          <a:p>
            <a:pPr algn="ctr"/>
            <a:endParaRPr lang="en-US" sz="1000">
              <a:solidFill>
                <a:schemeClr val="bg1"/>
              </a:solidFill>
            </a:endParaRPr>
          </a:p>
          <a:p>
            <a:pPr algn="ctr"/>
            <a:r>
              <a:rPr lang="en-US" sz="1000">
                <a:solidFill>
                  <a:schemeClr val="bg1"/>
                </a:solidFill>
              </a:rPr>
              <a:t>88</a:t>
            </a:r>
            <a:endParaRPr lang="en-US" sz="1000" baseline="30000">
              <a:solidFill>
                <a:schemeClr val="bg1"/>
              </a:solidFill>
            </a:endParaRPr>
          </a:p>
        </p:txBody>
      </p:sp>
      <p:sp>
        <p:nvSpPr>
          <p:cNvPr id="79949" name="Rectangle 1101"/>
          <p:cNvSpPr>
            <a:spLocks noChangeArrowheads="1"/>
          </p:cNvSpPr>
          <p:nvPr/>
        </p:nvSpPr>
        <p:spPr bwMode="auto">
          <a:xfrm>
            <a:off x="2057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endParaRPr lang="en-US"/>
          </a:p>
        </p:txBody>
      </p:sp>
      <p:sp>
        <p:nvSpPr>
          <p:cNvPr id="79950" name="Rectangle 1102"/>
          <p:cNvSpPr>
            <a:spLocks noChangeArrowheads="1"/>
          </p:cNvSpPr>
          <p:nvPr/>
        </p:nvSpPr>
        <p:spPr bwMode="auto">
          <a:xfrm>
            <a:off x="2438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Rf</a:t>
            </a:r>
            <a:endParaRPr lang="en-US" sz="1000">
              <a:solidFill>
                <a:schemeClr val="bg1"/>
              </a:solidFill>
            </a:endParaRPr>
          </a:p>
          <a:p>
            <a:pPr algn="ctr"/>
            <a:endParaRPr lang="en-US" sz="1000">
              <a:solidFill>
                <a:schemeClr val="bg1"/>
              </a:solidFill>
            </a:endParaRPr>
          </a:p>
          <a:p>
            <a:pPr algn="ctr"/>
            <a:r>
              <a:rPr lang="en-US" sz="1000">
                <a:solidFill>
                  <a:schemeClr val="bg1"/>
                </a:solidFill>
              </a:rPr>
              <a:t>104</a:t>
            </a:r>
            <a:endParaRPr lang="en-US" sz="1000" baseline="30000">
              <a:solidFill>
                <a:schemeClr val="bg1"/>
              </a:solidFill>
            </a:endParaRPr>
          </a:p>
        </p:txBody>
      </p:sp>
      <p:sp>
        <p:nvSpPr>
          <p:cNvPr id="79951" name="Rectangle 1103"/>
          <p:cNvSpPr>
            <a:spLocks noChangeArrowheads="1"/>
          </p:cNvSpPr>
          <p:nvPr/>
        </p:nvSpPr>
        <p:spPr bwMode="auto">
          <a:xfrm>
            <a:off x="2819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Db</a:t>
            </a:r>
            <a:endParaRPr lang="en-US" sz="1000">
              <a:solidFill>
                <a:schemeClr val="bg1"/>
              </a:solidFill>
            </a:endParaRPr>
          </a:p>
          <a:p>
            <a:pPr algn="ctr"/>
            <a:endParaRPr lang="en-US" sz="1000">
              <a:solidFill>
                <a:schemeClr val="bg1"/>
              </a:solidFill>
            </a:endParaRPr>
          </a:p>
          <a:p>
            <a:pPr algn="ctr"/>
            <a:r>
              <a:rPr lang="en-US" sz="1000">
                <a:solidFill>
                  <a:schemeClr val="bg1"/>
                </a:solidFill>
              </a:rPr>
              <a:t>105</a:t>
            </a:r>
            <a:endParaRPr lang="en-US" sz="1000" baseline="30000">
              <a:solidFill>
                <a:schemeClr val="bg1"/>
              </a:solidFill>
            </a:endParaRPr>
          </a:p>
        </p:txBody>
      </p:sp>
      <p:sp>
        <p:nvSpPr>
          <p:cNvPr id="79952" name="Rectangle 1104"/>
          <p:cNvSpPr>
            <a:spLocks noChangeArrowheads="1"/>
          </p:cNvSpPr>
          <p:nvPr/>
        </p:nvSpPr>
        <p:spPr bwMode="auto">
          <a:xfrm>
            <a:off x="3200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Sg</a:t>
            </a:r>
            <a:endParaRPr lang="en-US" sz="1000">
              <a:solidFill>
                <a:schemeClr val="bg1"/>
              </a:solidFill>
            </a:endParaRPr>
          </a:p>
          <a:p>
            <a:pPr algn="ctr"/>
            <a:endParaRPr lang="en-US" sz="1000">
              <a:solidFill>
                <a:schemeClr val="bg1"/>
              </a:solidFill>
            </a:endParaRPr>
          </a:p>
          <a:p>
            <a:pPr algn="ctr"/>
            <a:r>
              <a:rPr lang="en-US" sz="1000">
                <a:solidFill>
                  <a:schemeClr val="bg1"/>
                </a:solidFill>
              </a:rPr>
              <a:t>106</a:t>
            </a:r>
            <a:endParaRPr lang="en-US" sz="1000" baseline="30000">
              <a:solidFill>
                <a:schemeClr val="bg1"/>
              </a:solidFill>
            </a:endParaRPr>
          </a:p>
        </p:txBody>
      </p:sp>
      <p:sp>
        <p:nvSpPr>
          <p:cNvPr id="79953" name="Rectangle 1105"/>
          <p:cNvSpPr>
            <a:spLocks noChangeArrowheads="1"/>
          </p:cNvSpPr>
          <p:nvPr/>
        </p:nvSpPr>
        <p:spPr bwMode="auto">
          <a:xfrm>
            <a:off x="3581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Bh</a:t>
            </a:r>
            <a:endParaRPr lang="en-US" sz="1000">
              <a:solidFill>
                <a:schemeClr val="bg1"/>
              </a:solidFill>
            </a:endParaRPr>
          </a:p>
          <a:p>
            <a:pPr algn="ctr"/>
            <a:endParaRPr lang="en-US" sz="1000">
              <a:solidFill>
                <a:schemeClr val="bg1"/>
              </a:solidFill>
            </a:endParaRPr>
          </a:p>
          <a:p>
            <a:pPr algn="ctr"/>
            <a:r>
              <a:rPr lang="en-US" sz="1000">
                <a:solidFill>
                  <a:schemeClr val="bg1"/>
                </a:solidFill>
              </a:rPr>
              <a:t>107</a:t>
            </a:r>
            <a:endParaRPr lang="en-US" sz="1000" baseline="30000">
              <a:solidFill>
                <a:schemeClr val="bg1"/>
              </a:solidFill>
            </a:endParaRPr>
          </a:p>
        </p:txBody>
      </p:sp>
      <p:sp>
        <p:nvSpPr>
          <p:cNvPr id="79954" name="Rectangle 1106"/>
          <p:cNvSpPr>
            <a:spLocks noChangeArrowheads="1"/>
          </p:cNvSpPr>
          <p:nvPr/>
        </p:nvSpPr>
        <p:spPr bwMode="auto">
          <a:xfrm>
            <a:off x="3962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Hs</a:t>
            </a:r>
            <a:endParaRPr lang="en-US" sz="1000">
              <a:solidFill>
                <a:schemeClr val="bg1"/>
              </a:solidFill>
            </a:endParaRPr>
          </a:p>
          <a:p>
            <a:pPr algn="ctr"/>
            <a:endParaRPr lang="en-US" sz="1000">
              <a:solidFill>
                <a:schemeClr val="bg1"/>
              </a:solidFill>
            </a:endParaRPr>
          </a:p>
          <a:p>
            <a:pPr algn="ctr"/>
            <a:r>
              <a:rPr lang="en-US" sz="1000">
                <a:solidFill>
                  <a:schemeClr val="bg1"/>
                </a:solidFill>
              </a:rPr>
              <a:t>108</a:t>
            </a:r>
            <a:endParaRPr lang="en-US" sz="1000" baseline="30000">
              <a:solidFill>
                <a:schemeClr val="bg1"/>
              </a:solidFill>
            </a:endParaRPr>
          </a:p>
        </p:txBody>
      </p:sp>
      <p:sp>
        <p:nvSpPr>
          <p:cNvPr id="79955" name="Rectangle 1107"/>
          <p:cNvSpPr>
            <a:spLocks noChangeArrowheads="1"/>
          </p:cNvSpPr>
          <p:nvPr/>
        </p:nvSpPr>
        <p:spPr bwMode="auto">
          <a:xfrm>
            <a:off x="4343400" y="4648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Mt</a:t>
            </a:r>
            <a:endParaRPr lang="en-US" sz="1000">
              <a:solidFill>
                <a:schemeClr val="bg1"/>
              </a:solidFill>
            </a:endParaRPr>
          </a:p>
          <a:p>
            <a:pPr algn="ctr"/>
            <a:endParaRPr lang="en-US" sz="1000">
              <a:solidFill>
                <a:schemeClr val="bg1"/>
              </a:solidFill>
            </a:endParaRPr>
          </a:p>
          <a:p>
            <a:pPr algn="ctr"/>
            <a:r>
              <a:rPr lang="en-US" sz="1000">
                <a:solidFill>
                  <a:schemeClr val="bg1"/>
                </a:solidFill>
              </a:rPr>
              <a:t>109</a:t>
            </a:r>
            <a:endParaRPr lang="en-US" sz="1000" baseline="30000">
              <a:solidFill>
                <a:schemeClr val="bg1"/>
              </a:solidFill>
            </a:endParaRPr>
          </a:p>
        </p:txBody>
      </p:sp>
      <p:sp>
        <p:nvSpPr>
          <p:cNvPr id="79956" name="Rectangle 1108"/>
          <p:cNvSpPr>
            <a:spLocks noChangeArrowheads="1"/>
          </p:cNvSpPr>
          <p:nvPr/>
        </p:nvSpPr>
        <p:spPr bwMode="auto">
          <a:xfrm>
            <a:off x="1676400" y="25146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Mg</a:t>
            </a:r>
            <a:endParaRPr lang="en-US" sz="1000">
              <a:solidFill>
                <a:schemeClr val="bg1"/>
              </a:solidFill>
            </a:endParaRPr>
          </a:p>
          <a:p>
            <a:pPr algn="ctr"/>
            <a:endParaRPr lang="en-US" sz="1000">
              <a:solidFill>
                <a:schemeClr val="bg1"/>
              </a:solidFill>
            </a:endParaRPr>
          </a:p>
          <a:p>
            <a:pPr algn="ctr"/>
            <a:r>
              <a:rPr lang="en-US" sz="1000">
                <a:solidFill>
                  <a:schemeClr val="bg1"/>
                </a:solidFill>
              </a:rPr>
              <a:t>12</a:t>
            </a:r>
            <a:endParaRPr lang="en-US" sz="1000" baseline="30000">
              <a:solidFill>
                <a:schemeClr val="bg1"/>
              </a:solidFill>
            </a:endParaRPr>
          </a:p>
        </p:txBody>
      </p:sp>
      <p:sp>
        <p:nvSpPr>
          <p:cNvPr id="79957" name="Rectangle 1109"/>
          <p:cNvSpPr>
            <a:spLocks noChangeArrowheads="1"/>
          </p:cNvSpPr>
          <p:nvPr/>
        </p:nvSpPr>
        <p:spPr bwMode="auto">
          <a:xfrm>
            <a:off x="2819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Ce</a:t>
            </a:r>
            <a:endParaRPr lang="en-US" sz="1000">
              <a:solidFill>
                <a:schemeClr val="bg1"/>
              </a:solidFill>
            </a:endParaRPr>
          </a:p>
          <a:p>
            <a:pPr algn="ctr"/>
            <a:endParaRPr lang="en-US" sz="1000">
              <a:solidFill>
                <a:schemeClr val="bg1"/>
              </a:solidFill>
            </a:endParaRPr>
          </a:p>
          <a:p>
            <a:pPr algn="ctr"/>
            <a:r>
              <a:rPr lang="en-US" sz="1000">
                <a:solidFill>
                  <a:schemeClr val="bg1"/>
                </a:solidFill>
              </a:rPr>
              <a:t>58</a:t>
            </a:r>
            <a:endParaRPr lang="en-US" sz="1000" baseline="30000">
              <a:solidFill>
                <a:schemeClr val="bg1"/>
              </a:solidFill>
            </a:endParaRPr>
          </a:p>
        </p:txBody>
      </p:sp>
      <p:sp>
        <p:nvSpPr>
          <p:cNvPr id="79958" name="Rectangle 1110"/>
          <p:cNvSpPr>
            <a:spLocks noChangeArrowheads="1"/>
          </p:cNvSpPr>
          <p:nvPr/>
        </p:nvSpPr>
        <p:spPr bwMode="auto">
          <a:xfrm>
            <a:off x="3200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Pr</a:t>
            </a:r>
            <a:endParaRPr lang="en-US" sz="1000">
              <a:solidFill>
                <a:schemeClr val="bg1"/>
              </a:solidFill>
            </a:endParaRPr>
          </a:p>
          <a:p>
            <a:pPr algn="ctr"/>
            <a:endParaRPr lang="en-US" sz="1000">
              <a:solidFill>
                <a:schemeClr val="bg1"/>
              </a:solidFill>
            </a:endParaRPr>
          </a:p>
          <a:p>
            <a:pPr algn="ctr"/>
            <a:r>
              <a:rPr lang="en-US" sz="1000">
                <a:solidFill>
                  <a:schemeClr val="bg1"/>
                </a:solidFill>
              </a:rPr>
              <a:t>59</a:t>
            </a:r>
            <a:endParaRPr lang="en-US" sz="1000" baseline="30000">
              <a:solidFill>
                <a:schemeClr val="bg1"/>
              </a:solidFill>
            </a:endParaRPr>
          </a:p>
        </p:txBody>
      </p:sp>
      <p:sp>
        <p:nvSpPr>
          <p:cNvPr id="79959" name="Rectangle 1111"/>
          <p:cNvSpPr>
            <a:spLocks noChangeArrowheads="1"/>
          </p:cNvSpPr>
          <p:nvPr/>
        </p:nvSpPr>
        <p:spPr bwMode="auto">
          <a:xfrm>
            <a:off x="3581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Nd</a:t>
            </a:r>
            <a:endParaRPr lang="en-US" sz="1000">
              <a:solidFill>
                <a:schemeClr val="bg1"/>
              </a:solidFill>
            </a:endParaRPr>
          </a:p>
          <a:p>
            <a:pPr algn="ctr"/>
            <a:endParaRPr lang="en-US" sz="1000">
              <a:solidFill>
                <a:schemeClr val="bg1"/>
              </a:solidFill>
            </a:endParaRPr>
          </a:p>
          <a:p>
            <a:pPr algn="ctr"/>
            <a:r>
              <a:rPr lang="en-US" sz="1000">
                <a:solidFill>
                  <a:schemeClr val="bg1"/>
                </a:solidFill>
              </a:rPr>
              <a:t>60</a:t>
            </a:r>
            <a:endParaRPr lang="en-US" sz="1000" baseline="30000">
              <a:solidFill>
                <a:schemeClr val="bg1"/>
              </a:solidFill>
            </a:endParaRPr>
          </a:p>
        </p:txBody>
      </p:sp>
      <p:sp>
        <p:nvSpPr>
          <p:cNvPr id="79960" name="Rectangle 1112"/>
          <p:cNvSpPr>
            <a:spLocks noChangeArrowheads="1"/>
          </p:cNvSpPr>
          <p:nvPr/>
        </p:nvSpPr>
        <p:spPr bwMode="auto">
          <a:xfrm>
            <a:off x="3962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Pm</a:t>
            </a:r>
            <a:endParaRPr lang="en-US" sz="1000">
              <a:solidFill>
                <a:schemeClr val="bg1"/>
              </a:solidFill>
            </a:endParaRPr>
          </a:p>
          <a:p>
            <a:pPr algn="ctr"/>
            <a:endParaRPr lang="en-US" sz="1000">
              <a:solidFill>
                <a:schemeClr val="bg1"/>
              </a:solidFill>
            </a:endParaRPr>
          </a:p>
          <a:p>
            <a:pPr algn="ctr"/>
            <a:r>
              <a:rPr lang="en-US" sz="1000">
                <a:solidFill>
                  <a:schemeClr val="bg1"/>
                </a:solidFill>
              </a:rPr>
              <a:t>61</a:t>
            </a:r>
            <a:endParaRPr lang="en-US" sz="1000" baseline="30000">
              <a:solidFill>
                <a:schemeClr val="bg1"/>
              </a:solidFill>
            </a:endParaRPr>
          </a:p>
        </p:txBody>
      </p:sp>
      <p:sp>
        <p:nvSpPr>
          <p:cNvPr id="79961" name="Rectangle 1113"/>
          <p:cNvSpPr>
            <a:spLocks noChangeArrowheads="1"/>
          </p:cNvSpPr>
          <p:nvPr/>
        </p:nvSpPr>
        <p:spPr bwMode="auto">
          <a:xfrm>
            <a:off x="4343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Sm</a:t>
            </a:r>
            <a:endParaRPr lang="en-US" sz="1000">
              <a:solidFill>
                <a:schemeClr val="bg1"/>
              </a:solidFill>
            </a:endParaRPr>
          </a:p>
          <a:p>
            <a:pPr algn="ctr"/>
            <a:endParaRPr lang="en-US" sz="1000">
              <a:solidFill>
                <a:schemeClr val="bg1"/>
              </a:solidFill>
            </a:endParaRPr>
          </a:p>
          <a:p>
            <a:pPr algn="ctr"/>
            <a:r>
              <a:rPr lang="en-US" sz="1000">
                <a:solidFill>
                  <a:schemeClr val="bg1"/>
                </a:solidFill>
              </a:rPr>
              <a:t>62</a:t>
            </a:r>
            <a:endParaRPr lang="en-US" sz="1000" baseline="30000">
              <a:solidFill>
                <a:schemeClr val="bg1"/>
              </a:solidFill>
            </a:endParaRPr>
          </a:p>
        </p:txBody>
      </p:sp>
      <p:sp>
        <p:nvSpPr>
          <p:cNvPr id="79962" name="Rectangle 1114"/>
          <p:cNvSpPr>
            <a:spLocks noChangeArrowheads="1"/>
          </p:cNvSpPr>
          <p:nvPr/>
        </p:nvSpPr>
        <p:spPr bwMode="auto">
          <a:xfrm>
            <a:off x="4724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Eu</a:t>
            </a:r>
            <a:endParaRPr lang="en-US" sz="1000">
              <a:solidFill>
                <a:schemeClr val="bg1"/>
              </a:solidFill>
            </a:endParaRPr>
          </a:p>
          <a:p>
            <a:pPr algn="ctr"/>
            <a:endParaRPr lang="en-US" sz="1000">
              <a:solidFill>
                <a:schemeClr val="bg1"/>
              </a:solidFill>
            </a:endParaRPr>
          </a:p>
          <a:p>
            <a:pPr algn="ctr"/>
            <a:r>
              <a:rPr lang="en-US" sz="1000">
                <a:solidFill>
                  <a:schemeClr val="bg1"/>
                </a:solidFill>
              </a:rPr>
              <a:t>63</a:t>
            </a:r>
            <a:endParaRPr lang="en-US" sz="1000" baseline="30000">
              <a:solidFill>
                <a:schemeClr val="bg1"/>
              </a:solidFill>
            </a:endParaRPr>
          </a:p>
        </p:txBody>
      </p:sp>
      <p:sp>
        <p:nvSpPr>
          <p:cNvPr id="79963" name="Rectangle 1115"/>
          <p:cNvSpPr>
            <a:spLocks noChangeArrowheads="1"/>
          </p:cNvSpPr>
          <p:nvPr/>
        </p:nvSpPr>
        <p:spPr bwMode="auto">
          <a:xfrm>
            <a:off x="5105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Gd</a:t>
            </a:r>
            <a:endParaRPr lang="en-US" sz="1000">
              <a:solidFill>
                <a:schemeClr val="bg1"/>
              </a:solidFill>
            </a:endParaRPr>
          </a:p>
          <a:p>
            <a:pPr algn="ctr"/>
            <a:endParaRPr lang="en-US" sz="1000">
              <a:solidFill>
                <a:schemeClr val="bg1"/>
              </a:solidFill>
            </a:endParaRPr>
          </a:p>
          <a:p>
            <a:pPr algn="ctr"/>
            <a:r>
              <a:rPr lang="en-US" sz="1000">
                <a:solidFill>
                  <a:schemeClr val="bg1"/>
                </a:solidFill>
              </a:rPr>
              <a:t>64</a:t>
            </a:r>
            <a:endParaRPr lang="en-US" sz="1000" baseline="30000">
              <a:solidFill>
                <a:schemeClr val="bg1"/>
              </a:solidFill>
            </a:endParaRPr>
          </a:p>
        </p:txBody>
      </p:sp>
      <p:sp>
        <p:nvSpPr>
          <p:cNvPr id="79964" name="Rectangle 1116"/>
          <p:cNvSpPr>
            <a:spLocks noChangeArrowheads="1"/>
          </p:cNvSpPr>
          <p:nvPr/>
        </p:nvSpPr>
        <p:spPr bwMode="auto">
          <a:xfrm>
            <a:off x="5486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Tb</a:t>
            </a:r>
            <a:endParaRPr lang="en-US" sz="1000">
              <a:solidFill>
                <a:schemeClr val="bg1"/>
              </a:solidFill>
            </a:endParaRPr>
          </a:p>
          <a:p>
            <a:pPr algn="ctr"/>
            <a:endParaRPr lang="en-US" sz="1000">
              <a:solidFill>
                <a:schemeClr val="bg1"/>
              </a:solidFill>
            </a:endParaRPr>
          </a:p>
          <a:p>
            <a:pPr algn="ctr"/>
            <a:r>
              <a:rPr lang="en-US" sz="1000">
                <a:solidFill>
                  <a:schemeClr val="bg1"/>
                </a:solidFill>
              </a:rPr>
              <a:t>65</a:t>
            </a:r>
            <a:endParaRPr lang="en-US" sz="1000" baseline="30000">
              <a:solidFill>
                <a:schemeClr val="bg1"/>
              </a:solidFill>
            </a:endParaRPr>
          </a:p>
        </p:txBody>
      </p:sp>
      <p:sp>
        <p:nvSpPr>
          <p:cNvPr id="79965" name="Rectangle 1117"/>
          <p:cNvSpPr>
            <a:spLocks noChangeArrowheads="1"/>
          </p:cNvSpPr>
          <p:nvPr/>
        </p:nvSpPr>
        <p:spPr bwMode="auto">
          <a:xfrm>
            <a:off x="5867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Dy</a:t>
            </a:r>
            <a:endParaRPr lang="en-US" sz="1000">
              <a:solidFill>
                <a:schemeClr val="bg1"/>
              </a:solidFill>
            </a:endParaRPr>
          </a:p>
          <a:p>
            <a:pPr algn="ctr"/>
            <a:endParaRPr lang="en-US" sz="1000">
              <a:solidFill>
                <a:schemeClr val="bg1"/>
              </a:solidFill>
            </a:endParaRPr>
          </a:p>
          <a:p>
            <a:pPr algn="ctr"/>
            <a:r>
              <a:rPr lang="en-US" sz="1000">
                <a:solidFill>
                  <a:schemeClr val="bg1"/>
                </a:solidFill>
              </a:rPr>
              <a:t>66</a:t>
            </a:r>
            <a:endParaRPr lang="en-US" sz="1000" baseline="30000">
              <a:solidFill>
                <a:schemeClr val="bg1"/>
              </a:solidFill>
            </a:endParaRPr>
          </a:p>
        </p:txBody>
      </p:sp>
      <p:sp>
        <p:nvSpPr>
          <p:cNvPr id="79966" name="Rectangle 1118"/>
          <p:cNvSpPr>
            <a:spLocks noChangeArrowheads="1"/>
          </p:cNvSpPr>
          <p:nvPr/>
        </p:nvSpPr>
        <p:spPr bwMode="auto">
          <a:xfrm>
            <a:off x="6248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Ho</a:t>
            </a:r>
            <a:endParaRPr lang="en-US" sz="1000">
              <a:solidFill>
                <a:schemeClr val="bg1"/>
              </a:solidFill>
            </a:endParaRPr>
          </a:p>
          <a:p>
            <a:pPr algn="ctr"/>
            <a:endParaRPr lang="en-US" sz="1000">
              <a:solidFill>
                <a:schemeClr val="bg1"/>
              </a:solidFill>
            </a:endParaRPr>
          </a:p>
          <a:p>
            <a:pPr algn="ctr"/>
            <a:r>
              <a:rPr lang="en-US" sz="1000">
                <a:solidFill>
                  <a:schemeClr val="bg1"/>
                </a:solidFill>
              </a:rPr>
              <a:t>67</a:t>
            </a:r>
            <a:endParaRPr lang="en-US" sz="1000" baseline="30000">
              <a:solidFill>
                <a:schemeClr val="bg1"/>
              </a:solidFill>
            </a:endParaRPr>
          </a:p>
        </p:txBody>
      </p:sp>
      <p:sp>
        <p:nvSpPr>
          <p:cNvPr id="79967" name="Rectangle 1119"/>
          <p:cNvSpPr>
            <a:spLocks noChangeArrowheads="1"/>
          </p:cNvSpPr>
          <p:nvPr/>
        </p:nvSpPr>
        <p:spPr bwMode="auto">
          <a:xfrm>
            <a:off x="6629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Er</a:t>
            </a:r>
            <a:endParaRPr lang="en-US" sz="1000">
              <a:solidFill>
                <a:schemeClr val="bg1"/>
              </a:solidFill>
            </a:endParaRPr>
          </a:p>
          <a:p>
            <a:pPr algn="ctr"/>
            <a:endParaRPr lang="en-US" sz="1000">
              <a:solidFill>
                <a:schemeClr val="bg1"/>
              </a:solidFill>
            </a:endParaRPr>
          </a:p>
          <a:p>
            <a:pPr algn="ctr"/>
            <a:r>
              <a:rPr lang="en-US" sz="1000">
                <a:solidFill>
                  <a:schemeClr val="bg1"/>
                </a:solidFill>
              </a:rPr>
              <a:t>68</a:t>
            </a:r>
            <a:endParaRPr lang="en-US" sz="1000" baseline="30000">
              <a:solidFill>
                <a:schemeClr val="bg1"/>
              </a:solidFill>
            </a:endParaRPr>
          </a:p>
        </p:txBody>
      </p:sp>
      <p:sp>
        <p:nvSpPr>
          <p:cNvPr id="79968" name="Rectangle 1120"/>
          <p:cNvSpPr>
            <a:spLocks noChangeArrowheads="1"/>
          </p:cNvSpPr>
          <p:nvPr/>
        </p:nvSpPr>
        <p:spPr bwMode="auto">
          <a:xfrm>
            <a:off x="7010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Tm</a:t>
            </a:r>
            <a:endParaRPr lang="en-US" sz="1000">
              <a:solidFill>
                <a:schemeClr val="bg1"/>
              </a:solidFill>
            </a:endParaRPr>
          </a:p>
          <a:p>
            <a:pPr algn="ctr"/>
            <a:endParaRPr lang="en-US" sz="1000">
              <a:solidFill>
                <a:schemeClr val="bg1"/>
              </a:solidFill>
            </a:endParaRPr>
          </a:p>
          <a:p>
            <a:pPr algn="ctr"/>
            <a:r>
              <a:rPr lang="en-US" sz="1000">
                <a:solidFill>
                  <a:schemeClr val="bg1"/>
                </a:solidFill>
              </a:rPr>
              <a:t>69</a:t>
            </a:r>
            <a:endParaRPr lang="en-US" sz="1000" baseline="30000">
              <a:solidFill>
                <a:schemeClr val="bg1"/>
              </a:solidFill>
            </a:endParaRPr>
          </a:p>
        </p:txBody>
      </p:sp>
      <p:sp>
        <p:nvSpPr>
          <p:cNvPr id="79969" name="Rectangle 1121"/>
          <p:cNvSpPr>
            <a:spLocks noChangeArrowheads="1"/>
          </p:cNvSpPr>
          <p:nvPr/>
        </p:nvSpPr>
        <p:spPr bwMode="auto">
          <a:xfrm>
            <a:off x="7391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Yb</a:t>
            </a:r>
            <a:endParaRPr lang="en-US" sz="1000">
              <a:solidFill>
                <a:schemeClr val="bg1"/>
              </a:solidFill>
            </a:endParaRPr>
          </a:p>
          <a:p>
            <a:pPr algn="ctr"/>
            <a:endParaRPr lang="en-US" sz="1000">
              <a:solidFill>
                <a:schemeClr val="bg1"/>
              </a:solidFill>
            </a:endParaRPr>
          </a:p>
          <a:p>
            <a:pPr algn="ctr"/>
            <a:r>
              <a:rPr lang="en-US" sz="1000">
                <a:solidFill>
                  <a:schemeClr val="bg1"/>
                </a:solidFill>
              </a:rPr>
              <a:t>70</a:t>
            </a:r>
            <a:endParaRPr lang="en-US" sz="1000" baseline="30000">
              <a:solidFill>
                <a:schemeClr val="bg1"/>
              </a:solidFill>
            </a:endParaRPr>
          </a:p>
        </p:txBody>
      </p:sp>
      <p:sp>
        <p:nvSpPr>
          <p:cNvPr id="79970" name="Rectangle 1122"/>
          <p:cNvSpPr>
            <a:spLocks noChangeArrowheads="1"/>
          </p:cNvSpPr>
          <p:nvPr/>
        </p:nvSpPr>
        <p:spPr bwMode="auto">
          <a:xfrm>
            <a:off x="7772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Lu</a:t>
            </a:r>
            <a:endParaRPr lang="en-US" sz="1000">
              <a:solidFill>
                <a:schemeClr val="bg1"/>
              </a:solidFill>
            </a:endParaRPr>
          </a:p>
          <a:p>
            <a:pPr algn="ctr"/>
            <a:endParaRPr lang="en-US" sz="1000">
              <a:solidFill>
                <a:schemeClr val="bg1"/>
              </a:solidFill>
            </a:endParaRPr>
          </a:p>
          <a:p>
            <a:pPr algn="ctr"/>
            <a:r>
              <a:rPr lang="en-US" sz="1000">
                <a:solidFill>
                  <a:schemeClr val="bg1"/>
                </a:solidFill>
              </a:rPr>
              <a:t>71</a:t>
            </a:r>
            <a:endParaRPr lang="en-US" sz="1000" baseline="30000">
              <a:solidFill>
                <a:schemeClr val="bg1"/>
              </a:solidFill>
            </a:endParaRPr>
          </a:p>
        </p:txBody>
      </p:sp>
      <p:sp>
        <p:nvSpPr>
          <p:cNvPr id="79971" name="Rectangle 1123"/>
          <p:cNvSpPr>
            <a:spLocks noChangeArrowheads="1"/>
          </p:cNvSpPr>
          <p:nvPr/>
        </p:nvSpPr>
        <p:spPr bwMode="auto">
          <a:xfrm>
            <a:off x="2819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Th</a:t>
            </a:r>
            <a:endParaRPr lang="en-US" sz="1000">
              <a:solidFill>
                <a:schemeClr val="bg1"/>
              </a:solidFill>
            </a:endParaRPr>
          </a:p>
          <a:p>
            <a:pPr algn="ctr"/>
            <a:endParaRPr lang="en-US" sz="1000">
              <a:solidFill>
                <a:schemeClr val="bg1"/>
              </a:solidFill>
            </a:endParaRPr>
          </a:p>
          <a:p>
            <a:pPr algn="ctr"/>
            <a:r>
              <a:rPr lang="en-US" sz="1000">
                <a:solidFill>
                  <a:schemeClr val="bg1"/>
                </a:solidFill>
              </a:rPr>
              <a:t>90</a:t>
            </a:r>
            <a:endParaRPr lang="en-US" sz="1000" baseline="30000">
              <a:solidFill>
                <a:schemeClr val="bg1"/>
              </a:solidFill>
            </a:endParaRPr>
          </a:p>
        </p:txBody>
      </p:sp>
      <p:sp>
        <p:nvSpPr>
          <p:cNvPr id="79972" name="Rectangle 1124"/>
          <p:cNvSpPr>
            <a:spLocks noChangeArrowheads="1"/>
          </p:cNvSpPr>
          <p:nvPr/>
        </p:nvSpPr>
        <p:spPr bwMode="auto">
          <a:xfrm>
            <a:off x="3200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Pa</a:t>
            </a:r>
            <a:endParaRPr lang="en-US" sz="1000">
              <a:solidFill>
                <a:schemeClr val="bg1"/>
              </a:solidFill>
            </a:endParaRPr>
          </a:p>
          <a:p>
            <a:pPr algn="ctr"/>
            <a:endParaRPr lang="en-US" sz="1000">
              <a:solidFill>
                <a:schemeClr val="bg1"/>
              </a:solidFill>
            </a:endParaRPr>
          </a:p>
          <a:p>
            <a:pPr algn="ctr"/>
            <a:r>
              <a:rPr lang="en-US" sz="1000">
                <a:solidFill>
                  <a:schemeClr val="bg1"/>
                </a:solidFill>
              </a:rPr>
              <a:t>91</a:t>
            </a:r>
            <a:endParaRPr lang="en-US" sz="1000" baseline="30000">
              <a:solidFill>
                <a:schemeClr val="bg1"/>
              </a:solidFill>
            </a:endParaRPr>
          </a:p>
        </p:txBody>
      </p:sp>
      <p:sp>
        <p:nvSpPr>
          <p:cNvPr id="79973" name="Rectangle 1125"/>
          <p:cNvSpPr>
            <a:spLocks noChangeArrowheads="1"/>
          </p:cNvSpPr>
          <p:nvPr/>
        </p:nvSpPr>
        <p:spPr bwMode="auto">
          <a:xfrm>
            <a:off x="3581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U</a:t>
            </a:r>
            <a:endParaRPr lang="en-US" sz="1000">
              <a:solidFill>
                <a:schemeClr val="bg1"/>
              </a:solidFill>
            </a:endParaRPr>
          </a:p>
          <a:p>
            <a:pPr algn="ctr"/>
            <a:endParaRPr lang="en-US" sz="1000">
              <a:solidFill>
                <a:schemeClr val="bg1"/>
              </a:solidFill>
            </a:endParaRPr>
          </a:p>
          <a:p>
            <a:pPr algn="ctr"/>
            <a:r>
              <a:rPr lang="en-US" sz="1000">
                <a:solidFill>
                  <a:schemeClr val="bg1"/>
                </a:solidFill>
              </a:rPr>
              <a:t>92</a:t>
            </a:r>
            <a:endParaRPr lang="en-US" sz="1000" baseline="30000">
              <a:solidFill>
                <a:schemeClr val="bg1"/>
              </a:solidFill>
            </a:endParaRPr>
          </a:p>
        </p:txBody>
      </p:sp>
      <p:sp>
        <p:nvSpPr>
          <p:cNvPr id="79974" name="Rectangle 1126"/>
          <p:cNvSpPr>
            <a:spLocks noChangeArrowheads="1"/>
          </p:cNvSpPr>
          <p:nvPr/>
        </p:nvSpPr>
        <p:spPr bwMode="auto">
          <a:xfrm>
            <a:off x="3962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Np</a:t>
            </a:r>
            <a:endParaRPr lang="en-US" sz="1000">
              <a:solidFill>
                <a:schemeClr val="bg1"/>
              </a:solidFill>
            </a:endParaRPr>
          </a:p>
          <a:p>
            <a:pPr algn="ctr"/>
            <a:endParaRPr lang="en-US" sz="1000">
              <a:solidFill>
                <a:schemeClr val="bg1"/>
              </a:solidFill>
            </a:endParaRPr>
          </a:p>
          <a:p>
            <a:pPr algn="ctr"/>
            <a:r>
              <a:rPr lang="en-US" sz="1000">
                <a:solidFill>
                  <a:schemeClr val="bg1"/>
                </a:solidFill>
              </a:rPr>
              <a:t>93</a:t>
            </a:r>
            <a:endParaRPr lang="en-US" sz="1000" baseline="30000">
              <a:solidFill>
                <a:schemeClr val="bg1"/>
              </a:solidFill>
            </a:endParaRPr>
          </a:p>
        </p:txBody>
      </p:sp>
      <p:sp>
        <p:nvSpPr>
          <p:cNvPr id="79975" name="Rectangle 1127"/>
          <p:cNvSpPr>
            <a:spLocks noChangeArrowheads="1"/>
          </p:cNvSpPr>
          <p:nvPr/>
        </p:nvSpPr>
        <p:spPr bwMode="auto">
          <a:xfrm>
            <a:off x="4343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Pu</a:t>
            </a:r>
            <a:endParaRPr lang="en-US" sz="1000">
              <a:solidFill>
                <a:schemeClr val="bg1"/>
              </a:solidFill>
            </a:endParaRPr>
          </a:p>
          <a:p>
            <a:pPr algn="ctr"/>
            <a:endParaRPr lang="en-US" sz="1000">
              <a:solidFill>
                <a:schemeClr val="bg1"/>
              </a:solidFill>
            </a:endParaRPr>
          </a:p>
          <a:p>
            <a:pPr algn="ctr"/>
            <a:r>
              <a:rPr lang="en-US" sz="1000">
                <a:solidFill>
                  <a:schemeClr val="bg1"/>
                </a:solidFill>
              </a:rPr>
              <a:t>94</a:t>
            </a:r>
            <a:endParaRPr lang="en-US" sz="1000" baseline="30000">
              <a:solidFill>
                <a:schemeClr val="bg1"/>
              </a:solidFill>
            </a:endParaRPr>
          </a:p>
        </p:txBody>
      </p:sp>
      <p:sp>
        <p:nvSpPr>
          <p:cNvPr id="79976" name="Rectangle 1128"/>
          <p:cNvSpPr>
            <a:spLocks noChangeArrowheads="1"/>
          </p:cNvSpPr>
          <p:nvPr/>
        </p:nvSpPr>
        <p:spPr bwMode="auto">
          <a:xfrm>
            <a:off x="4724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Am</a:t>
            </a:r>
            <a:endParaRPr lang="en-US" sz="1000">
              <a:solidFill>
                <a:schemeClr val="bg1"/>
              </a:solidFill>
            </a:endParaRPr>
          </a:p>
          <a:p>
            <a:pPr algn="ctr"/>
            <a:endParaRPr lang="en-US" sz="1000">
              <a:solidFill>
                <a:schemeClr val="bg1"/>
              </a:solidFill>
            </a:endParaRPr>
          </a:p>
          <a:p>
            <a:pPr algn="ctr"/>
            <a:r>
              <a:rPr lang="en-US" sz="1000">
                <a:solidFill>
                  <a:schemeClr val="bg1"/>
                </a:solidFill>
              </a:rPr>
              <a:t>95</a:t>
            </a:r>
            <a:endParaRPr lang="en-US" sz="1000" baseline="30000">
              <a:solidFill>
                <a:schemeClr val="bg1"/>
              </a:solidFill>
            </a:endParaRPr>
          </a:p>
        </p:txBody>
      </p:sp>
      <p:sp>
        <p:nvSpPr>
          <p:cNvPr id="79977" name="Rectangle 1129"/>
          <p:cNvSpPr>
            <a:spLocks noChangeArrowheads="1"/>
          </p:cNvSpPr>
          <p:nvPr/>
        </p:nvSpPr>
        <p:spPr bwMode="auto">
          <a:xfrm>
            <a:off x="5105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Cm</a:t>
            </a:r>
            <a:endParaRPr lang="en-US" sz="1000">
              <a:solidFill>
                <a:schemeClr val="bg1"/>
              </a:solidFill>
            </a:endParaRPr>
          </a:p>
          <a:p>
            <a:pPr algn="ctr"/>
            <a:endParaRPr lang="en-US" sz="1000">
              <a:solidFill>
                <a:schemeClr val="bg1"/>
              </a:solidFill>
            </a:endParaRPr>
          </a:p>
          <a:p>
            <a:pPr algn="ctr"/>
            <a:r>
              <a:rPr lang="en-US" sz="1000">
                <a:solidFill>
                  <a:schemeClr val="bg1"/>
                </a:solidFill>
              </a:rPr>
              <a:t>96</a:t>
            </a:r>
            <a:endParaRPr lang="en-US" sz="1000" baseline="30000">
              <a:solidFill>
                <a:schemeClr val="bg1"/>
              </a:solidFill>
            </a:endParaRPr>
          </a:p>
        </p:txBody>
      </p:sp>
      <p:sp>
        <p:nvSpPr>
          <p:cNvPr id="79978" name="Rectangle 1130"/>
          <p:cNvSpPr>
            <a:spLocks noChangeArrowheads="1"/>
          </p:cNvSpPr>
          <p:nvPr/>
        </p:nvSpPr>
        <p:spPr bwMode="auto">
          <a:xfrm>
            <a:off x="5486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Bk</a:t>
            </a:r>
            <a:endParaRPr lang="en-US" sz="1000">
              <a:solidFill>
                <a:schemeClr val="bg1"/>
              </a:solidFill>
            </a:endParaRPr>
          </a:p>
          <a:p>
            <a:pPr algn="ctr"/>
            <a:endParaRPr lang="en-US" sz="1000">
              <a:solidFill>
                <a:schemeClr val="bg1"/>
              </a:solidFill>
            </a:endParaRPr>
          </a:p>
          <a:p>
            <a:pPr algn="ctr"/>
            <a:r>
              <a:rPr lang="en-US" sz="1000">
                <a:solidFill>
                  <a:schemeClr val="bg1"/>
                </a:solidFill>
              </a:rPr>
              <a:t>97</a:t>
            </a:r>
            <a:endParaRPr lang="en-US" sz="1000" baseline="30000">
              <a:solidFill>
                <a:schemeClr val="bg1"/>
              </a:solidFill>
            </a:endParaRPr>
          </a:p>
        </p:txBody>
      </p:sp>
      <p:sp>
        <p:nvSpPr>
          <p:cNvPr id="79979" name="Rectangle 1131"/>
          <p:cNvSpPr>
            <a:spLocks noChangeArrowheads="1"/>
          </p:cNvSpPr>
          <p:nvPr/>
        </p:nvSpPr>
        <p:spPr bwMode="auto">
          <a:xfrm>
            <a:off x="5867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Cf</a:t>
            </a:r>
            <a:endParaRPr lang="en-US" sz="1000">
              <a:solidFill>
                <a:schemeClr val="bg1"/>
              </a:solidFill>
            </a:endParaRPr>
          </a:p>
          <a:p>
            <a:pPr algn="ctr"/>
            <a:endParaRPr lang="en-US" sz="1000">
              <a:solidFill>
                <a:schemeClr val="bg1"/>
              </a:solidFill>
            </a:endParaRPr>
          </a:p>
          <a:p>
            <a:pPr algn="ctr"/>
            <a:r>
              <a:rPr lang="en-US" sz="1000">
                <a:solidFill>
                  <a:schemeClr val="bg1"/>
                </a:solidFill>
              </a:rPr>
              <a:t>98</a:t>
            </a:r>
            <a:endParaRPr lang="en-US" sz="1000" baseline="30000">
              <a:solidFill>
                <a:schemeClr val="bg1"/>
              </a:solidFill>
            </a:endParaRPr>
          </a:p>
        </p:txBody>
      </p:sp>
      <p:sp>
        <p:nvSpPr>
          <p:cNvPr id="79980" name="Rectangle 1132"/>
          <p:cNvSpPr>
            <a:spLocks noChangeArrowheads="1"/>
          </p:cNvSpPr>
          <p:nvPr/>
        </p:nvSpPr>
        <p:spPr bwMode="auto">
          <a:xfrm>
            <a:off x="6248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Es</a:t>
            </a:r>
            <a:endParaRPr lang="en-US" sz="1000">
              <a:solidFill>
                <a:schemeClr val="bg1"/>
              </a:solidFill>
            </a:endParaRPr>
          </a:p>
          <a:p>
            <a:pPr algn="ctr"/>
            <a:endParaRPr lang="en-US" sz="1000">
              <a:solidFill>
                <a:schemeClr val="bg1"/>
              </a:solidFill>
            </a:endParaRPr>
          </a:p>
          <a:p>
            <a:pPr algn="ctr"/>
            <a:r>
              <a:rPr lang="en-US" sz="1000">
                <a:solidFill>
                  <a:schemeClr val="bg1"/>
                </a:solidFill>
              </a:rPr>
              <a:t>99</a:t>
            </a:r>
            <a:endParaRPr lang="en-US" sz="1000" baseline="30000">
              <a:solidFill>
                <a:schemeClr val="bg1"/>
              </a:solidFill>
            </a:endParaRPr>
          </a:p>
        </p:txBody>
      </p:sp>
      <p:sp>
        <p:nvSpPr>
          <p:cNvPr id="79981" name="Rectangle 1133"/>
          <p:cNvSpPr>
            <a:spLocks noChangeArrowheads="1"/>
          </p:cNvSpPr>
          <p:nvPr/>
        </p:nvSpPr>
        <p:spPr bwMode="auto">
          <a:xfrm>
            <a:off x="6629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Fm</a:t>
            </a:r>
            <a:endParaRPr lang="en-US" sz="1000">
              <a:solidFill>
                <a:schemeClr val="bg1"/>
              </a:solidFill>
            </a:endParaRPr>
          </a:p>
          <a:p>
            <a:pPr algn="ctr"/>
            <a:endParaRPr lang="en-US" sz="1000">
              <a:solidFill>
                <a:schemeClr val="bg1"/>
              </a:solidFill>
            </a:endParaRPr>
          </a:p>
          <a:p>
            <a:pPr algn="ctr"/>
            <a:r>
              <a:rPr lang="en-US" sz="1000">
                <a:solidFill>
                  <a:schemeClr val="bg1"/>
                </a:solidFill>
              </a:rPr>
              <a:t>100</a:t>
            </a:r>
            <a:endParaRPr lang="en-US" sz="1000" baseline="30000">
              <a:solidFill>
                <a:schemeClr val="bg1"/>
              </a:solidFill>
            </a:endParaRPr>
          </a:p>
        </p:txBody>
      </p:sp>
      <p:sp>
        <p:nvSpPr>
          <p:cNvPr id="79982" name="Rectangle 1134"/>
          <p:cNvSpPr>
            <a:spLocks noChangeArrowheads="1"/>
          </p:cNvSpPr>
          <p:nvPr/>
        </p:nvSpPr>
        <p:spPr bwMode="auto">
          <a:xfrm>
            <a:off x="7010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Md</a:t>
            </a:r>
            <a:endParaRPr lang="en-US" sz="1000">
              <a:solidFill>
                <a:schemeClr val="bg1"/>
              </a:solidFill>
            </a:endParaRPr>
          </a:p>
          <a:p>
            <a:pPr algn="ctr"/>
            <a:endParaRPr lang="en-US" sz="1000">
              <a:solidFill>
                <a:schemeClr val="bg1"/>
              </a:solidFill>
            </a:endParaRPr>
          </a:p>
          <a:p>
            <a:pPr algn="ctr"/>
            <a:r>
              <a:rPr lang="en-US" sz="1000">
                <a:solidFill>
                  <a:schemeClr val="bg1"/>
                </a:solidFill>
              </a:rPr>
              <a:t>101</a:t>
            </a:r>
            <a:endParaRPr lang="en-US" sz="1000" baseline="30000">
              <a:solidFill>
                <a:schemeClr val="bg1"/>
              </a:solidFill>
            </a:endParaRPr>
          </a:p>
        </p:txBody>
      </p:sp>
      <p:sp>
        <p:nvSpPr>
          <p:cNvPr id="79983" name="Rectangle 1135"/>
          <p:cNvSpPr>
            <a:spLocks noChangeArrowheads="1"/>
          </p:cNvSpPr>
          <p:nvPr/>
        </p:nvSpPr>
        <p:spPr bwMode="auto">
          <a:xfrm>
            <a:off x="7391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No</a:t>
            </a:r>
            <a:endParaRPr lang="en-US" sz="1000">
              <a:solidFill>
                <a:schemeClr val="bg1"/>
              </a:solidFill>
            </a:endParaRPr>
          </a:p>
          <a:p>
            <a:pPr algn="ctr"/>
            <a:endParaRPr lang="en-US" sz="1000">
              <a:solidFill>
                <a:schemeClr val="bg1"/>
              </a:solidFill>
            </a:endParaRPr>
          </a:p>
          <a:p>
            <a:pPr algn="ctr"/>
            <a:r>
              <a:rPr lang="en-US" sz="1000">
                <a:solidFill>
                  <a:schemeClr val="bg1"/>
                </a:solidFill>
              </a:rPr>
              <a:t>102</a:t>
            </a:r>
            <a:endParaRPr lang="en-US" sz="1000" baseline="30000">
              <a:solidFill>
                <a:schemeClr val="bg1"/>
              </a:solidFill>
            </a:endParaRPr>
          </a:p>
        </p:txBody>
      </p:sp>
      <p:sp>
        <p:nvSpPr>
          <p:cNvPr id="79984" name="Rectangle 1136"/>
          <p:cNvSpPr>
            <a:spLocks noChangeArrowheads="1"/>
          </p:cNvSpPr>
          <p:nvPr/>
        </p:nvSpPr>
        <p:spPr bwMode="auto">
          <a:xfrm>
            <a:off x="7772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Lr</a:t>
            </a:r>
            <a:endParaRPr lang="en-US" sz="1000">
              <a:solidFill>
                <a:schemeClr val="bg1"/>
              </a:solidFill>
            </a:endParaRPr>
          </a:p>
          <a:p>
            <a:pPr algn="ctr"/>
            <a:endParaRPr lang="en-US" sz="1000">
              <a:solidFill>
                <a:schemeClr val="bg1"/>
              </a:solidFill>
            </a:endParaRPr>
          </a:p>
          <a:p>
            <a:pPr algn="ctr"/>
            <a:r>
              <a:rPr lang="en-US" sz="1000">
                <a:solidFill>
                  <a:schemeClr val="bg1"/>
                </a:solidFill>
              </a:rPr>
              <a:t>103</a:t>
            </a:r>
            <a:endParaRPr lang="en-US" sz="1000" baseline="30000">
              <a:solidFill>
                <a:schemeClr val="bg1"/>
              </a:solidFill>
            </a:endParaRPr>
          </a:p>
        </p:txBody>
      </p:sp>
      <p:sp>
        <p:nvSpPr>
          <p:cNvPr id="79985" name="Rectangle 1137"/>
          <p:cNvSpPr>
            <a:spLocks noChangeArrowheads="1"/>
          </p:cNvSpPr>
          <p:nvPr/>
        </p:nvSpPr>
        <p:spPr bwMode="auto">
          <a:xfrm>
            <a:off x="2438400" y="56388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La</a:t>
            </a:r>
            <a:endParaRPr lang="en-US" sz="1000">
              <a:solidFill>
                <a:schemeClr val="bg1"/>
              </a:solidFill>
            </a:endParaRPr>
          </a:p>
          <a:p>
            <a:pPr algn="ctr"/>
            <a:endParaRPr lang="en-US" sz="1000">
              <a:solidFill>
                <a:schemeClr val="bg1"/>
              </a:solidFill>
            </a:endParaRPr>
          </a:p>
          <a:p>
            <a:pPr algn="ctr"/>
            <a:r>
              <a:rPr lang="en-US" sz="1000">
                <a:solidFill>
                  <a:schemeClr val="bg1"/>
                </a:solidFill>
              </a:rPr>
              <a:t>57</a:t>
            </a:r>
            <a:endParaRPr lang="en-US" sz="1000" baseline="30000">
              <a:solidFill>
                <a:schemeClr val="bg1"/>
              </a:solidFill>
            </a:endParaRPr>
          </a:p>
        </p:txBody>
      </p:sp>
      <p:sp>
        <p:nvSpPr>
          <p:cNvPr id="79986" name="Rectangle 1138"/>
          <p:cNvSpPr>
            <a:spLocks noChangeArrowheads="1"/>
          </p:cNvSpPr>
          <p:nvPr/>
        </p:nvSpPr>
        <p:spPr bwMode="auto">
          <a:xfrm>
            <a:off x="2438400" y="6172200"/>
            <a:ext cx="381000" cy="533400"/>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solidFill>
              <a:schemeClr val="bg1"/>
            </a:solidFill>
            <a:miter lim="800000"/>
            <a:headEnd/>
            <a:tailEnd/>
          </a:ln>
          <a:effectLst/>
        </p:spPr>
        <p:txBody>
          <a:bodyPr wrap="none" anchor="ctr"/>
          <a:lstStyle/>
          <a:p>
            <a:pPr algn="ctr"/>
            <a:r>
              <a:rPr lang="en-US" sz="1400" b="1">
                <a:solidFill>
                  <a:schemeClr val="bg1"/>
                </a:solidFill>
              </a:rPr>
              <a:t>Ac</a:t>
            </a:r>
            <a:endParaRPr lang="en-US" sz="1000">
              <a:solidFill>
                <a:schemeClr val="bg1"/>
              </a:solidFill>
            </a:endParaRPr>
          </a:p>
          <a:p>
            <a:pPr algn="ctr"/>
            <a:endParaRPr lang="en-US" sz="1000">
              <a:solidFill>
                <a:schemeClr val="bg1"/>
              </a:solidFill>
            </a:endParaRPr>
          </a:p>
          <a:p>
            <a:pPr algn="ctr"/>
            <a:r>
              <a:rPr lang="en-US" sz="1000">
                <a:solidFill>
                  <a:schemeClr val="bg1"/>
                </a:solidFill>
              </a:rPr>
              <a:t>89</a:t>
            </a:r>
            <a:endParaRPr lang="en-US" sz="1000" baseline="30000">
              <a:solidFill>
                <a:schemeClr val="bg1"/>
              </a:solidFill>
            </a:endParaRPr>
          </a:p>
        </p:txBody>
      </p:sp>
      <p:sp>
        <p:nvSpPr>
          <p:cNvPr id="79987" name="Text Box 1139"/>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1</a:t>
            </a:r>
          </a:p>
        </p:txBody>
      </p:sp>
      <p:sp>
        <p:nvSpPr>
          <p:cNvPr id="79988" name="Text Box 1140"/>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2</a:t>
            </a:r>
          </a:p>
        </p:txBody>
      </p:sp>
      <p:sp>
        <p:nvSpPr>
          <p:cNvPr id="79989" name="Text Box 1141"/>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3</a:t>
            </a:r>
          </a:p>
        </p:txBody>
      </p:sp>
      <p:sp>
        <p:nvSpPr>
          <p:cNvPr id="79990" name="Text Box 1142"/>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4</a:t>
            </a:r>
          </a:p>
        </p:txBody>
      </p:sp>
      <p:sp>
        <p:nvSpPr>
          <p:cNvPr id="79991" name="Text Box 1143"/>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5</a:t>
            </a:r>
          </a:p>
        </p:txBody>
      </p:sp>
      <p:sp>
        <p:nvSpPr>
          <p:cNvPr id="79992" name="Text Box 1144"/>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6</a:t>
            </a:r>
          </a:p>
        </p:txBody>
      </p:sp>
      <p:sp>
        <p:nvSpPr>
          <p:cNvPr id="79993" name="Text Box 1145"/>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solidFill>
                  <a:schemeClr val="bg1"/>
                </a:solidFill>
              </a:rPr>
              <a:t>7</a:t>
            </a:r>
          </a:p>
        </p:txBody>
      </p:sp>
      <p:sp>
        <p:nvSpPr>
          <p:cNvPr id="79994" name="Text Box 1146"/>
          <p:cNvSpPr txBox="1">
            <a:spLocks noChangeArrowheads="1"/>
          </p:cNvSpPr>
          <p:nvPr/>
        </p:nvSpPr>
        <p:spPr bwMode="auto">
          <a:xfrm>
            <a:off x="2117725" y="4222750"/>
            <a:ext cx="260350" cy="274638"/>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noFill/>
            <a:miter lim="800000"/>
            <a:headEnd/>
            <a:tailEnd/>
          </a:ln>
          <a:effectLst/>
        </p:spPr>
        <p:txBody>
          <a:bodyPr wrap="none">
            <a:spAutoFit/>
          </a:bodyPr>
          <a:lstStyle/>
          <a:p>
            <a:r>
              <a:rPr lang="en-US" sz="1200">
                <a:solidFill>
                  <a:schemeClr val="bg1"/>
                </a:solidFill>
                <a:latin typeface="Symbol" pitchFamily="18" charset="2"/>
              </a:rPr>
              <a:t>*</a:t>
            </a:r>
          </a:p>
        </p:txBody>
      </p:sp>
      <p:sp>
        <p:nvSpPr>
          <p:cNvPr id="79995" name="Text Box 1147"/>
          <p:cNvSpPr txBox="1">
            <a:spLocks noChangeArrowheads="1"/>
          </p:cNvSpPr>
          <p:nvPr/>
        </p:nvSpPr>
        <p:spPr bwMode="auto">
          <a:xfrm>
            <a:off x="2117725" y="4756150"/>
            <a:ext cx="301625" cy="274638"/>
          </a:xfrm>
          <a:prstGeom prst="rect">
            <a:avLst/>
          </a:prstGeom>
          <a:gradFill rotWithShape="0">
            <a:gsLst>
              <a:gs pos="0">
                <a:srgbClr val="005C00">
                  <a:gamma/>
                  <a:shade val="46275"/>
                  <a:invGamma/>
                </a:srgbClr>
              </a:gs>
              <a:gs pos="50000">
                <a:srgbClr val="005C00"/>
              </a:gs>
              <a:gs pos="100000">
                <a:srgbClr val="005C00">
                  <a:gamma/>
                  <a:shade val="46275"/>
                  <a:invGamma/>
                </a:srgbClr>
              </a:gs>
            </a:gsLst>
            <a:lin ang="5400000" scaled="1"/>
          </a:gradFill>
          <a:ln w="9525">
            <a:noFill/>
            <a:miter lim="800000"/>
            <a:headEnd/>
            <a:tailEnd/>
          </a:ln>
          <a:effectLst/>
        </p:spPr>
        <p:txBody>
          <a:bodyPr wrap="none">
            <a:spAutoFit/>
          </a:bodyPr>
          <a:lstStyle/>
          <a:p>
            <a:r>
              <a:rPr lang="en-US" sz="1200" b="1">
                <a:solidFill>
                  <a:schemeClr val="bg1"/>
                </a:solidFill>
                <a:latin typeface="Symbol" pitchFamily="18" charset="2"/>
              </a:rPr>
              <a:t>W</a:t>
            </a:r>
          </a:p>
        </p:txBody>
      </p:sp>
      <p:sp>
        <p:nvSpPr>
          <p:cNvPr id="79998" name="AutoShape 1150">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p:txBody>
          <a:bodyPr/>
          <a:lstStyle/>
          <a:p>
            <a:r>
              <a:rPr lang="en-US"/>
              <a:t>Modern Periodic Table</a:t>
            </a:r>
          </a:p>
        </p:txBody>
      </p:sp>
      <p:sp>
        <p:nvSpPr>
          <p:cNvPr id="302083" name="Rectangle 3"/>
          <p:cNvSpPr>
            <a:spLocks noGrp="1" noChangeArrowheads="1"/>
          </p:cNvSpPr>
          <p:nvPr>
            <p:ph type="body" sz="half" idx="1"/>
          </p:nvPr>
        </p:nvSpPr>
        <p:spPr>
          <a:xfrm>
            <a:off x="457200" y="1600200"/>
            <a:ext cx="4033838" cy="4525963"/>
          </a:xfrm>
        </p:spPr>
        <p:txBody>
          <a:bodyPr/>
          <a:lstStyle/>
          <a:p>
            <a:r>
              <a:rPr lang="en-US" sz="2400"/>
              <a:t>Henry G.J. Moseley </a:t>
            </a:r>
          </a:p>
          <a:p>
            <a:r>
              <a:rPr lang="en-US" sz="2400"/>
              <a:t>Determined the atomic numbers of elements from their </a:t>
            </a:r>
            <a:r>
              <a:rPr lang="en-US" sz="2400" i="1">
                <a:latin typeface="Papyrus" pitchFamily="66" charset="0"/>
              </a:rPr>
              <a:t>X</a:t>
            </a:r>
            <a:r>
              <a:rPr lang="en-US" sz="2400"/>
              <a:t>-ray spectra (1914)</a:t>
            </a:r>
          </a:p>
          <a:p>
            <a:r>
              <a:rPr lang="en-US" sz="2400"/>
              <a:t>Arranged elements by increasing atomic number</a:t>
            </a:r>
          </a:p>
          <a:p>
            <a:r>
              <a:rPr lang="en-US" sz="2400"/>
              <a:t>Killed in WW I at age 28</a:t>
            </a:r>
          </a:p>
          <a:p>
            <a:pPr>
              <a:buFontTx/>
              <a:buNone/>
            </a:pPr>
            <a:r>
              <a:rPr lang="en-US" sz="2400"/>
              <a:t>	</a:t>
            </a:r>
            <a:r>
              <a:rPr lang="en-US" sz="2000"/>
              <a:t>(Battle of Gallipoli in Turkey)</a:t>
            </a:r>
          </a:p>
        </p:txBody>
      </p:sp>
      <p:pic>
        <p:nvPicPr>
          <p:cNvPr id="302084" name="Picture 4" descr="Henry Mosely">
            <a:hlinkClick r:id="rId3" tooltip="Wikipedia -  HENRY  M O S E L E Y"/>
          </p:cNvPr>
          <p:cNvPicPr>
            <a:picLocks noChangeAspect="1" noChangeArrowheads="1"/>
          </p:cNvPicPr>
          <p:nvPr/>
        </p:nvPicPr>
        <p:blipFill>
          <a:blip r:embed="rId4" cstate="print">
            <a:lum bright="6000" contrast="-6000"/>
          </a:blip>
          <a:srcRect/>
          <a:stretch>
            <a:fillRect/>
          </a:stretch>
        </p:blipFill>
        <p:spPr bwMode="auto">
          <a:xfrm>
            <a:off x="5078413" y="1905000"/>
            <a:ext cx="2846387" cy="4114800"/>
          </a:xfrm>
          <a:prstGeom prst="rect">
            <a:avLst/>
          </a:prstGeom>
          <a:noFill/>
        </p:spPr>
      </p:pic>
      <p:sp>
        <p:nvSpPr>
          <p:cNvPr id="302085" name="Text Box 5"/>
          <p:cNvSpPr txBox="1">
            <a:spLocks noChangeArrowheads="1"/>
          </p:cNvSpPr>
          <p:nvPr/>
        </p:nvSpPr>
        <p:spPr bwMode="auto">
          <a:xfrm>
            <a:off x="5776913" y="6096000"/>
            <a:ext cx="1538287" cy="396875"/>
          </a:xfrm>
          <a:prstGeom prst="rect">
            <a:avLst/>
          </a:prstGeom>
          <a:noFill/>
          <a:ln w="9525">
            <a:noFill/>
            <a:miter lim="800000"/>
            <a:headEnd/>
            <a:tailEnd/>
          </a:ln>
          <a:effectLst/>
        </p:spPr>
        <p:txBody>
          <a:bodyPr wrap="none">
            <a:spAutoFit/>
          </a:bodyPr>
          <a:lstStyle/>
          <a:p>
            <a:r>
              <a:rPr lang="en-US" sz="2000"/>
              <a:t>1887 - 1915</a:t>
            </a:r>
          </a:p>
        </p:txBody>
      </p:sp>
      <p:sp>
        <p:nvSpPr>
          <p:cNvPr id="302086" name="AutoShape 6">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p:txBody>
          <a:bodyPr/>
          <a:lstStyle/>
          <a:p>
            <a:r>
              <a:rPr lang="en-US" sz="3600"/>
              <a:t>Table of Contents</a:t>
            </a:r>
            <a:r>
              <a:rPr lang="en-US"/>
              <a:t/>
            </a:r>
            <a:br>
              <a:rPr lang="en-US"/>
            </a:br>
            <a:r>
              <a:rPr lang="en-US" sz="2000"/>
              <a:t>‘Periodic Table’</a:t>
            </a:r>
          </a:p>
        </p:txBody>
      </p:sp>
      <p:sp>
        <p:nvSpPr>
          <p:cNvPr id="125955" name="Rectangle 3"/>
          <p:cNvSpPr>
            <a:spLocks noGrp="1" noChangeArrowheads="1"/>
          </p:cNvSpPr>
          <p:nvPr>
            <p:ph type="body" sz="half" idx="1"/>
          </p:nvPr>
        </p:nvSpPr>
        <p:spPr>
          <a:xfrm>
            <a:off x="457200" y="2362200"/>
            <a:ext cx="4267200" cy="4114800"/>
          </a:xfrm>
        </p:spPr>
        <p:txBody>
          <a:bodyPr/>
          <a:lstStyle/>
          <a:p>
            <a:pPr>
              <a:spcBef>
                <a:spcPct val="0"/>
              </a:spcBef>
              <a:buSzPct val="90000"/>
              <a:buFont typeface="Wingdings" pitchFamily="2" charset="2"/>
              <a:buNone/>
            </a:pPr>
            <a:r>
              <a:rPr lang="en-US" sz="2400">
                <a:hlinkClick r:id="rId4" action="ppaction://hlinksldjump"/>
              </a:rPr>
              <a:t>How to Organize Elements</a:t>
            </a:r>
            <a:endParaRPr lang="en-US" sz="2400"/>
          </a:p>
          <a:p>
            <a:pPr>
              <a:spcBef>
                <a:spcPct val="0"/>
              </a:spcBef>
              <a:buSzPct val="90000"/>
              <a:buFont typeface="Wingdings" pitchFamily="2" charset="2"/>
              <a:buNone/>
            </a:pPr>
            <a:r>
              <a:rPr lang="en-US" sz="2400">
                <a:hlinkClick r:id="rId5" action="ppaction://hlinksldjump"/>
              </a:rPr>
              <a:t>Mendeleev’s Periodic Table</a:t>
            </a:r>
            <a:endParaRPr lang="en-US" sz="2400"/>
          </a:p>
          <a:p>
            <a:pPr>
              <a:spcBef>
                <a:spcPct val="0"/>
              </a:spcBef>
              <a:buSzPct val="90000"/>
              <a:buFont typeface="Wingdings" pitchFamily="2" charset="2"/>
              <a:buNone/>
            </a:pPr>
            <a:r>
              <a:rPr lang="en-US" sz="2400">
                <a:hlinkClick r:id="" action="ppaction://customshow?id=2&amp;return=true"/>
              </a:rPr>
              <a:t>Modern Periodic Table</a:t>
            </a:r>
            <a:endParaRPr lang="en-US" sz="2400"/>
          </a:p>
          <a:p>
            <a:pPr>
              <a:spcBef>
                <a:spcPct val="0"/>
              </a:spcBef>
              <a:buSzPct val="90000"/>
              <a:buFont typeface="Wingdings" pitchFamily="2" charset="2"/>
              <a:buNone/>
            </a:pPr>
            <a:r>
              <a:rPr lang="en-US" sz="2400">
                <a:hlinkClick r:id="" action="ppaction://customshow?id=3&amp;return=true"/>
              </a:rPr>
              <a:t>Groups of Elements</a:t>
            </a:r>
            <a:endParaRPr lang="en-US" sz="2400"/>
          </a:p>
          <a:p>
            <a:pPr>
              <a:spcBef>
                <a:spcPct val="0"/>
              </a:spcBef>
              <a:buSzPct val="90000"/>
              <a:buFont typeface="Wingdings" pitchFamily="2" charset="2"/>
              <a:buNone/>
            </a:pPr>
            <a:r>
              <a:rPr lang="en-US" sz="2400">
                <a:hlinkClick r:id="" action="ppaction://noaction"/>
              </a:rPr>
              <a:t>Metals, Nonmetals, Metalloids</a:t>
            </a:r>
            <a:endParaRPr lang="en-US" sz="2400"/>
          </a:p>
          <a:p>
            <a:pPr>
              <a:spcBef>
                <a:spcPct val="0"/>
              </a:spcBef>
              <a:buSzPct val="90000"/>
              <a:buFont typeface="Wingdings" pitchFamily="2" charset="2"/>
              <a:buNone/>
            </a:pPr>
            <a:r>
              <a:rPr lang="en-US" sz="2400">
                <a:hlinkClick r:id="" action="ppaction://customshow?id=5&amp;return=true"/>
              </a:rPr>
              <a:t>Discovering Elements</a:t>
            </a:r>
            <a:endParaRPr lang="en-US" sz="2400"/>
          </a:p>
          <a:p>
            <a:pPr>
              <a:spcBef>
                <a:spcPct val="0"/>
              </a:spcBef>
              <a:buSzPct val="90000"/>
              <a:buFont typeface="Wingdings" pitchFamily="2" charset="2"/>
              <a:buNone/>
            </a:pPr>
            <a:r>
              <a:rPr lang="en-US" sz="2400">
                <a:hlinkClick r:id="" action="ppaction://customshow?id=6&amp;return=true"/>
              </a:rPr>
              <a:t>Origin of Names of Elements</a:t>
            </a:r>
            <a:endParaRPr lang="en-US" sz="2400"/>
          </a:p>
          <a:p>
            <a:pPr>
              <a:spcBef>
                <a:spcPct val="0"/>
              </a:spcBef>
              <a:buSzPct val="90000"/>
              <a:buFont typeface="Wingdings" pitchFamily="2" charset="2"/>
              <a:buNone/>
            </a:pPr>
            <a:r>
              <a:rPr lang="en-US" sz="2400">
                <a:hlinkClick r:id="" action="ppaction://customshow?id=7&amp;return=true"/>
              </a:rPr>
              <a:t>Selected Elements</a:t>
            </a:r>
            <a:endParaRPr lang="en-US"/>
          </a:p>
        </p:txBody>
      </p:sp>
      <p:sp>
        <p:nvSpPr>
          <p:cNvPr id="125956" name="Rectangle 4"/>
          <p:cNvSpPr>
            <a:spLocks noGrp="1" noChangeArrowheads="1"/>
          </p:cNvSpPr>
          <p:nvPr>
            <p:ph type="body" sz="half" idx="2"/>
          </p:nvPr>
        </p:nvSpPr>
        <p:spPr>
          <a:xfrm>
            <a:off x="5029200" y="2362200"/>
            <a:ext cx="4495800" cy="4114800"/>
          </a:xfrm>
        </p:spPr>
        <p:txBody>
          <a:bodyPr/>
          <a:lstStyle/>
          <a:p>
            <a:pPr>
              <a:spcBef>
                <a:spcPct val="0"/>
              </a:spcBef>
              <a:buSzPct val="90000"/>
              <a:buFont typeface="Wingdings" pitchFamily="2" charset="2"/>
              <a:buNone/>
            </a:pPr>
            <a:r>
              <a:rPr lang="en-US" sz="2400">
                <a:hlinkClick r:id="rId6" action="ppaction://hlinksldjump"/>
              </a:rPr>
              <a:t>Electron Filling Order</a:t>
            </a:r>
            <a:endParaRPr lang="en-US" sz="2400"/>
          </a:p>
          <a:p>
            <a:pPr>
              <a:spcBef>
                <a:spcPct val="0"/>
              </a:spcBef>
              <a:buSzPct val="90000"/>
              <a:buFont typeface="Wingdings" pitchFamily="2" charset="2"/>
              <a:buNone/>
            </a:pPr>
            <a:r>
              <a:rPr lang="en-US" sz="2400">
                <a:hlinkClick r:id="" action="ppaction://customshow?id=9&amp;return=true"/>
              </a:rPr>
              <a:t>Diatomic Molecules</a:t>
            </a:r>
            <a:endParaRPr lang="en-US" sz="2400"/>
          </a:p>
          <a:p>
            <a:pPr>
              <a:spcBef>
                <a:spcPct val="0"/>
              </a:spcBef>
              <a:buSzPct val="90000"/>
              <a:buFont typeface="Wingdings" pitchFamily="2" charset="2"/>
              <a:buNone/>
            </a:pPr>
            <a:r>
              <a:rPr lang="en-US" sz="2400">
                <a:hlinkClick r:id="" action="ppaction://customshow?id=10&amp;return=true"/>
              </a:rPr>
              <a:t>Size of Atoms – Trends</a:t>
            </a:r>
            <a:endParaRPr lang="en-US" sz="2400"/>
          </a:p>
          <a:p>
            <a:pPr>
              <a:spcBef>
                <a:spcPct val="0"/>
              </a:spcBef>
              <a:buSzPct val="90000"/>
              <a:buFont typeface="Wingdings" pitchFamily="2" charset="2"/>
              <a:buNone/>
            </a:pPr>
            <a:r>
              <a:rPr lang="en-US" sz="2400">
                <a:hlinkClick r:id="" action="ppaction://customshow?id=11&amp;return=true"/>
              </a:rPr>
              <a:t>Ionization Energy</a:t>
            </a:r>
            <a:endParaRPr lang="en-US" sz="2400"/>
          </a:p>
          <a:p>
            <a:pPr>
              <a:spcBef>
                <a:spcPct val="0"/>
              </a:spcBef>
              <a:buSzPct val="90000"/>
              <a:buFont typeface="Wingdings" pitchFamily="2" charset="2"/>
              <a:buNone/>
            </a:pPr>
            <a:r>
              <a:rPr lang="en-US" sz="2400">
                <a:hlinkClick r:id="" action="ppaction://customshow?id=12&amp;return=true"/>
              </a:rPr>
              <a:t>Summary of Periodic Trends</a:t>
            </a:r>
            <a:endParaRPr lang="en-US" sz="2400"/>
          </a:p>
          <a:p>
            <a:pPr>
              <a:spcBef>
                <a:spcPct val="0"/>
              </a:spcBef>
              <a:buSzPct val="90000"/>
              <a:buFont typeface="Wingdings" pitchFamily="2" charset="2"/>
              <a:buNone/>
            </a:pPr>
            <a:r>
              <a:rPr lang="en-US" sz="2400">
                <a:hlinkClick r:id="" action="ppaction://customshow?id=13&amp;return=true"/>
              </a:rPr>
              <a:t>Essential Elements</a:t>
            </a:r>
            <a:endParaRPr lang="en-US" sz="2400"/>
          </a:p>
          <a:p>
            <a:pPr>
              <a:spcBef>
                <a:spcPct val="0"/>
              </a:spcBef>
              <a:buSzPct val="90000"/>
              <a:buFont typeface="Wingdings" pitchFamily="2" charset="2"/>
              <a:buNone/>
            </a:pPr>
            <a:r>
              <a:rPr lang="en-US" sz="2400">
                <a:hlinkClick r:id="" action="ppaction://customshow?id=14&amp;return=true"/>
              </a:rPr>
              <a:t>Element Project</a:t>
            </a:r>
            <a:endParaRPr lang="en-US" sz="2400"/>
          </a:p>
          <a:p>
            <a:pPr>
              <a:buFontTx/>
              <a:buNone/>
            </a:pPr>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2"/>
          <p:cNvSpPr>
            <a:spLocks noGrp="1" noChangeArrowheads="1"/>
          </p:cNvSpPr>
          <p:nvPr>
            <p:ph type="title"/>
          </p:nvPr>
        </p:nvSpPr>
        <p:spPr>
          <a:xfrm>
            <a:off x="442913" y="22225"/>
            <a:ext cx="8229600" cy="1143000"/>
          </a:xfrm>
        </p:spPr>
        <p:txBody>
          <a:bodyPr/>
          <a:lstStyle/>
          <a:p>
            <a:r>
              <a:rPr lang="en-US" sz="3600" b="1">
                <a:solidFill>
                  <a:srgbClr val="9A2216"/>
                </a:solidFill>
              </a:rPr>
              <a:t>Introduction to the Periodic Table</a:t>
            </a:r>
            <a:endParaRPr lang="en-US" sz="3600" b="1">
              <a:solidFill>
                <a:srgbClr val="CC0000"/>
              </a:solidFill>
            </a:endParaRPr>
          </a:p>
        </p:txBody>
      </p:sp>
      <p:sp>
        <p:nvSpPr>
          <p:cNvPr id="538627" name="Rectangle 3"/>
          <p:cNvSpPr>
            <a:spLocks noGrp="1" noChangeArrowheads="1"/>
          </p:cNvSpPr>
          <p:nvPr>
            <p:ph type="body" idx="1"/>
          </p:nvPr>
        </p:nvSpPr>
        <p:spPr>
          <a:xfrm>
            <a:off x="457200" y="1485900"/>
            <a:ext cx="8229600" cy="4525963"/>
          </a:xfrm>
        </p:spPr>
        <p:txBody>
          <a:bodyPr/>
          <a:lstStyle/>
          <a:p>
            <a:pPr>
              <a:lnSpc>
                <a:spcPct val="80000"/>
              </a:lnSpc>
            </a:pPr>
            <a:r>
              <a:rPr lang="en-US" sz="2400"/>
              <a:t>Elements are arranged in seven horizontal rows, in order of increasing atomic number from left to right and from top to bottom.</a:t>
            </a:r>
          </a:p>
          <a:p>
            <a:pPr>
              <a:lnSpc>
                <a:spcPct val="80000"/>
              </a:lnSpc>
            </a:pPr>
            <a:endParaRPr lang="en-US" sz="1000"/>
          </a:p>
          <a:p>
            <a:pPr>
              <a:lnSpc>
                <a:spcPct val="80000"/>
              </a:lnSpc>
            </a:pPr>
            <a:r>
              <a:rPr lang="en-US" sz="2400"/>
              <a:t>Rows are called</a:t>
            </a:r>
            <a:r>
              <a:rPr lang="en-US" sz="2400" b="1"/>
              <a:t> </a:t>
            </a:r>
            <a:r>
              <a:rPr lang="en-US" sz="2400" b="1" i="1"/>
              <a:t>periods</a:t>
            </a:r>
            <a:r>
              <a:rPr lang="en-US" sz="2400"/>
              <a:t> and are numbered  from 1 to 7.</a:t>
            </a:r>
          </a:p>
          <a:p>
            <a:pPr>
              <a:lnSpc>
                <a:spcPct val="80000"/>
              </a:lnSpc>
            </a:pPr>
            <a:endParaRPr lang="en-US" sz="1000"/>
          </a:p>
          <a:p>
            <a:pPr>
              <a:lnSpc>
                <a:spcPct val="80000"/>
              </a:lnSpc>
            </a:pPr>
            <a:r>
              <a:rPr lang="en-US" sz="2400"/>
              <a:t>Elements  with similar chemical properties form vertical columns, called</a:t>
            </a:r>
            <a:r>
              <a:rPr lang="en-US" sz="2400" b="1"/>
              <a:t> </a:t>
            </a:r>
            <a:r>
              <a:rPr lang="en-US" sz="2400" b="1" i="1"/>
              <a:t>groups</a:t>
            </a:r>
            <a:r>
              <a:rPr lang="en-US" sz="2400" i="1"/>
              <a:t>,</a:t>
            </a:r>
            <a:r>
              <a:rPr lang="en-US" sz="2400"/>
              <a:t> which are numbered from 1 to 18.</a:t>
            </a:r>
          </a:p>
          <a:p>
            <a:pPr>
              <a:lnSpc>
                <a:spcPct val="80000"/>
              </a:lnSpc>
            </a:pPr>
            <a:endParaRPr lang="en-US" sz="1000"/>
          </a:p>
          <a:p>
            <a:pPr>
              <a:lnSpc>
                <a:spcPct val="80000"/>
              </a:lnSpc>
            </a:pPr>
            <a:r>
              <a:rPr lang="en-US" sz="2400"/>
              <a:t>Groups 1, 2, and 13 through 18 are the </a:t>
            </a:r>
            <a:r>
              <a:rPr lang="en-US" sz="2400" b="1"/>
              <a:t>main group elements.</a:t>
            </a:r>
          </a:p>
          <a:p>
            <a:pPr>
              <a:lnSpc>
                <a:spcPct val="80000"/>
              </a:lnSpc>
            </a:pPr>
            <a:endParaRPr lang="en-US" sz="1000" b="1"/>
          </a:p>
          <a:p>
            <a:pPr>
              <a:lnSpc>
                <a:spcPct val="80000"/>
              </a:lnSpc>
            </a:pPr>
            <a:r>
              <a:rPr lang="en-US" sz="2400"/>
              <a:t>Groups 3 through 12 are in the middle of the periodic table and are the </a:t>
            </a:r>
            <a:r>
              <a:rPr lang="en-US" sz="2400" b="1"/>
              <a:t>transition elements.</a:t>
            </a:r>
          </a:p>
          <a:p>
            <a:pPr>
              <a:lnSpc>
                <a:spcPct val="80000"/>
              </a:lnSpc>
            </a:pPr>
            <a:endParaRPr lang="en-US" sz="1000" b="1"/>
          </a:p>
          <a:p>
            <a:pPr>
              <a:lnSpc>
                <a:spcPct val="80000"/>
              </a:lnSpc>
            </a:pPr>
            <a:r>
              <a:rPr lang="en-US" sz="2400"/>
              <a:t>The two rows of 14 elements at the bottom of the periodic are the </a:t>
            </a:r>
            <a:r>
              <a:rPr lang="en-US" sz="2400" i="1"/>
              <a:t>lanthanides</a:t>
            </a:r>
            <a:r>
              <a:rPr lang="en-US" sz="2400"/>
              <a:t> and </a:t>
            </a:r>
            <a:r>
              <a:rPr lang="en-US" sz="2400" i="1"/>
              <a:t>actinides.</a:t>
            </a:r>
          </a:p>
          <a:p>
            <a:pPr>
              <a:lnSpc>
                <a:spcPct val="80000"/>
              </a:lnSpc>
              <a:buFontTx/>
              <a:buNone/>
            </a:pPr>
            <a:r>
              <a:rPr lang="en-US" sz="2400"/>
              <a:t> </a:t>
            </a:r>
          </a:p>
          <a:p>
            <a:pPr>
              <a:lnSpc>
                <a:spcPct val="80000"/>
              </a:lnSpc>
            </a:pPr>
            <a:endParaRPr lang="en-US" sz="2400"/>
          </a:p>
          <a:p>
            <a:pPr>
              <a:lnSpc>
                <a:spcPct val="80000"/>
              </a:lnSpc>
              <a:buFontTx/>
              <a:buNone/>
            </a:pPr>
            <a:r>
              <a:rPr lang="en-US" sz="2800" b="1"/>
              <a:t>  </a:t>
            </a:r>
            <a:endParaRPr lang="en-US" sz="2800"/>
          </a:p>
        </p:txBody>
      </p:sp>
      <p:sp>
        <p:nvSpPr>
          <p:cNvPr id="538628"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p:txBody>
          <a:bodyPr/>
          <a:lstStyle/>
          <a:p>
            <a:r>
              <a:rPr lang="en-US">
                <a:solidFill>
                  <a:schemeClr val="bg1"/>
                </a:solidFill>
              </a:rPr>
              <a:t>Groups of Elements</a:t>
            </a:r>
          </a:p>
        </p:txBody>
      </p:sp>
      <p:sp>
        <p:nvSpPr>
          <p:cNvPr id="110595"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110597" name="Picture 5" descr="periodic table"/>
          <p:cNvPicPr>
            <a:picLocks noChangeAspect="1" noChangeArrowheads="1"/>
          </p:cNvPicPr>
          <p:nvPr/>
        </p:nvPicPr>
        <p:blipFill>
          <a:blip r:embed="rId4" cstate="print"/>
          <a:srcRect/>
          <a:stretch>
            <a:fillRect/>
          </a:stretch>
        </p:blipFill>
        <p:spPr bwMode="auto">
          <a:xfrm>
            <a:off x="2332038" y="2000250"/>
            <a:ext cx="4479925" cy="2857500"/>
          </a:xfrm>
          <a:prstGeom prst="rect">
            <a:avLst/>
          </a:prstGeom>
          <a:noFill/>
        </p:spPr>
      </p:pic>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9" name="Rectangle 3"/>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0" name="Rectangle 4"/>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1" name="Rectangle 5"/>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2" name="Rectangle 6"/>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3" name="Rectangle 7"/>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4" name="Rectangle 8"/>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5" name="Rectangle 9"/>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6" name="Rectangle 10"/>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7" name="Rectangle 11"/>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8" name="Rectangle 12"/>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09" name="Rectangle 13"/>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0" name="Rectangle 14"/>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1" name="Rectangle 15"/>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2" name="Rectangle 16"/>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3" name="Rectangle 17"/>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4" name="Rectangle 18"/>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5" name="Rectangle 19"/>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6" name="Rectangle 20"/>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7" name="Rectangle 21"/>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8" name="Rectangle 22"/>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19" name="Rectangle 23"/>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0" name="Rectangle 24"/>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1" name="Rectangle 25"/>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2" name="Rectangle 26"/>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3" name="Rectangle 27"/>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4" name="Rectangle 28"/>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5" name="Rectangle 29"/>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6" name="Rectangle 30"/>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7" name="Rectangle 31"/>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8" name="Rectangle 32"/>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29" name="Rectangle 33"/>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0" name="Rectangle 34"/>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1" name="Rectangle 35"/>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2" name="Rectangle 36"/>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3" name="Rectangle 37"/>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4" name="Rectangle 38"/>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5" name="Rectangle 39"/>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6" name="Rectangle 40"/>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7" name="Rectangle 41"/>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8" name="Rectangle 42"/>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39" name="Rectangle 43"/>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0" name="Rectangle 44"/>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1" name="Rectangle 45"/>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2" name="Rectangle 46"/>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3" name="Rectangle 47"/>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4" name="Rectangle 48"/>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5" name="Rectangle 49"/>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6" name="Rectangle 50"/>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7" name="Rectangle 51"/>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8" name="Rectangle 52"/>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49" name="Rectangle 53"/>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0" name="Rectangle 54"/>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1" name="Rectangle 55"/>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2" name="Rectangle 56"/>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3" name="Rectangle 57"/>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4" name="Rectangle 58"/>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5" name="Rectangle 59"/>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6" name="Rectangle 60"/>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7" name="Rectangle 61"/>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8" name="Rectangle 62"/>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59" name="Rectangle 63"/>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0" name="Rectangle 64"/>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1" name="Rectangle 65"/>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2" name="Rectangle 66"/>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3" name="Rectangle 67"/>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4" name="Rectangle 68"/>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5" name="Rectangle 69"/>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6" name="Rectangle 70"/>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7" name="Rectangle 71"/>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8" name="Rectangle 72"/>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69" name="Rectangle 73"/>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0" name="Rectangle 74"/>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1" name="Rectangle 75"/>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2" name="Rectangle 76"/>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3" name="Rectangle 77"/>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4" name="Rectangle 78"/>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5" name="Rectangle 79"/>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6" name="Rectangle 80"/>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7" name="Rectangle 81"/>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8" name="Rectangle 82"/>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79" name="Rectangle 83"/>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0" name="Rectangle 84"/>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1" name="Rectangle 85"/>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2" name="Rectangle 86"/>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3" name="Rectangle 87"/>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4" name="Rectangle 88"/>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5" name="Rectangle 89"/>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6" name="Rectangle 90"/>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7" name="Rectangle 91"/>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8" name="Rectangle 92"/>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89" name="Rectangle 93"/>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0" name="Rectangle 94"/>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1" name="Rectangle 95"/>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2" name="Rectangle 96"/>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3" name="Rectangle 97"/>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4" name="Rectangle 98"/>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5" name="Rectangle 99"/>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6" name="Rectangle 100"/>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7" name="Rectangle 101"/>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8" name="Rectangle 102"/>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599" name="Rectangle 103"/>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0" name="Rectangle 104"/>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1" name="Rectangle 105"/>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2" name="Rectangle 106"/>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3" name="Rectangle 107"/>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4" name="Rectangle 108"/>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5" name="Rectangle 109"/>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6" name="Rectangle 110"/>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7" name="Rectangle 111"/>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8" name="Rectangle 112"/>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09" name="Rectangle 113"/>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19" name="Text Box 123"/>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618622" name="Rectangle 126"/>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3" name="Rectangle 127"/>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4" name="Rectangle 128"/>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5" name="Rectangle 129"/>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6" name="Rectangle 130"/>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7" name="Rectangle 131"/>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8" name="Rectangle 132"/>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29" name="Rectangle 133"/>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0" name="Rectangle 134"/>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1" name="Rectangle 135"/>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2" name="Rectangle 136"/>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3" name="Rectangle 137"/>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4" name="Rectangle 138"/>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5" name="Rectangle 139"/>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6" name="Rectangle 140"/>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7" name="Rectangle 141"/>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8" name="Rectangle 142"/>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39" name="Rectangle 143"/>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a:p>
        </p:txBody>
      </p:sp>
      <p:sp>
        <p:nvSpPr>
          <p:cNvPr id="618640" name="Rectangle 144"/>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41" name="Rectangle 145"/>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2" name="Rectangle 146"/>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3" name="Rectangle 147"/>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4" name="Rectangle 148"/>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5" name="Rectangle 149"/>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6" name="Rectangle 150"/>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7" name="Rectangle 151"/>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8" name="Rectangle 152"/>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49" name="Rectangle 153"/>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0" name="Rectangle 154"/>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1" name="Rectangle 155"/>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2" name="Rectangle 156"/>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3" name="Rectangle 157"/>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4" name="Rectangle 158"/>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5" name="Rectangle 159"/>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6" name="Rectangle 160"/>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7" name="Rectangle 161"/>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58" name="Rectangle 162"/>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59" name="Rectangle 163"/>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0" name="Rectangle 164"/>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1" name="Rectangle 165"/>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2" name="Rectangle 166"/>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3" name="Rectangle 167"/>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4" name="Rectangle 168"/>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5" name="Rectangle 169"/>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6" name="Rectangle 170"/>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7" name="Rectangle 171"/>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8" name="Rectangle 172"/>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69" name="Rectangle 173"/>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0" name="Rectangle 174"/>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1" name="Rectangle 175"/>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2" name="Rectangle 176"/>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3" name="Rectangle 177"/>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4" name="Rectangle 178"/>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5" name="Rectangle 179"/>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76" name="Rectangle 180"/>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7" name="Rectangle 181"/>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78" name="Rectangle 182"/>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79" name="Rectangle 183"/>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0" name="Rectangle 184"/>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1" name="Rectangle 185"/>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2" name="Rectangle 186"/>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3" name="Rectangle 187"/>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4" name="Rectangle 188"/>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5" name="Rectangle 189"/>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6" name="Rectangle 190"/>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7" name="Rectangle 191"/>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8" name="Rectangle 192"/>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89" name="Rectangle 193"/>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90" name="Rectangle 194"/>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91" name="Rectangle 195"/>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92" name="Rectangle 196"/>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693" name="Rectangle 197"/>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94" name="Rectangle 198"/>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95" name="Rectangle 199"/>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618696" name="Rectangle 200"/>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97" name="Rectangle 201"/>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98" name="Rectangle 202"/>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699" name="Rectangle 203"/>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00" name="Rectangle 204"/>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01" name="Rectangle 205"/>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02" name="Rectangle 206"/>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3" name="Rectangle 207"/>
          <p:cNvSpPr>
            <a:spLocks noChangeArrowheads="1"/>
          </p:cNvSpPr>
          <p:nvPr/>
        </p:nvSpPr>
        <p:spPr bwMode="auto">
          <a:xfrm>
            <a:off x="2819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4" name="Rectangle 208"/>
          <p:cNvSpPr>
            <a:spLocks noChangeArrowheads="1"/>
          </p:cNvSpPr>
          <p:nvPr/>
        </p:nvSpPr>
        <p:spPr bwMode="auto">
          <a:xfrm>
            <a:off x="3200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5" name="Rectangle 209"/>
          <p:cNvSpPr>
            <a:spLocks noChangeArrowheads="1"/>
          </p:cNvSpPr>
          <p:nvPr/>
        </p:nvSpPr>
        <p:spPr bwMode="auto">
          <a:xfrm>
            <a:off x="3581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6" name="Rectangle 210"/>
          <p:cNvSpPr>
            <a:spLocks noChangeArrowheads="1"/>
          </p:cNvSpPr>
          <p:nvPr/>
        </p:nvSpPr>
        <p:spPr bwMode="auto">
          <a:xfrm>
            <a:off x="3962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7" name="Rectangle 211"/>
          <p:cNvSpPr>
            <a:spLocks noChangeArrowheads="1"/>
          </p:cNvSpPr>
          <p:nvPr/>
        </p:nvSpPr>
        <p:spPr bwMode="auto">
          <a:xfrm>
            <a:off x="4343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8" name="Rectangle 212"/>
          <p:cNvSpPr>
            <a:spLocks noChangeArrowheads="1"/>
          </p:cNvSpPr>
          <p:nvPr/>
        </p:nvSpPr>
        <p:spPr bwMode="auto">
          <a:xfrm>
            <a:off x="4724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09" name="Rectangle 213"/>
          <p:cNvSpPr>
            <a:spLocks noChangeArrowheads="1"/>
          </p:cNvSpPr>
          <p:nvPr/>
        </p:nvSpPr>
        <p:spPr bwMode="auto">
          <a:xfrm>
            <a:off x="5105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10" name="Rectangle 214"/>
          <p:cNvSpPr>
            <a:spLocks noChangeArrowheads="1"/>
          </p:cNvSpPr>
          <p:nvPr/>
        </p:nvSpPr>
        <p:spPr bwMode="auto">
          <a:xfrm>
            <a:off x="5486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11" name="Rectangle 215"/>
          <p:cNvSpPr>
            <a:spLocks noChangeArrowheads="1"/>
          </p:cNvSpPr>
          <p:nvPr/>
        </p:nvSpPr>
        <p:spPr bwMode="auto">
          <a:xfrm>
            <a:off x="5867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12" name="Rectangle 216"/>
          <p:cNvSpPr>
            <a:spLocks noChangeArrowheads="1"/>
          </p:cNvSpPr>
          <p:nvPr/>
        </p:nvSpPr>
        <p:spPr bwMode="auto">
          <a:xfrm>
            <a:off x="6248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3" name="Rectangle 217"/>
          <p:cNvSpPr>
            <a:spLocks noChangeArrowheads="1"/>
          </p:cNvSpPr>
          <p:nvPr/>
        </p:nvSpPr>
        <p:spPr bwMode="auto">
          <a:xfrm>
            <a:off x="6629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4" name="Rectangle 218"/>
          <p:cNvSpPr>
            <a:spLocks noChangeArrowheads="1"/>
          </p:cNvSpPr>
          <p:nvPr/>
        </p:nvSpPr>
        <p:spPr bwMode="auto">
          <a:xfrm>
            <a:off x="7010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5" name="Rectangle 219"/>
          <p:cNvSpPr>
            <a:spLocks noChangeArrowheads="1"/>
          </p:cNvSpPr>
          <p:nvPr/>
        </p:nvSpPr>
        <p:spPr bwMode="auto">
          <a:xfrm>
            <a:off x="7391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6" name="Rectangle 220"/>
          <p:cNvSpPr>
            <a:spLocks noChangeArrowheads="1"/>
          </p:cNvSpPr>
          <p:nvPr/>
        </p:nvSpPr>
        <p:spPr bwMode="auto">
          <a:xfrm>
            <a:off x="7772400" y="56388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7" name="Rectangle 221"/>
          <p:cNvSpPr>
            <a:spLocks noChangeArrowheads="1"/>
          </p:cNvSpPr>
          <p:nvPr/>
        </p:nvSpPr>
        <p:spPr bwMode="auto">
          <a:xfrm>
            <a:off x="281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8" name="Rectangle 222"/>
          <p:cNvSpPr>
            <a:spLocks noChangeArrowheads="1"/>
          </p:cNvSpPr>
          <p:nvPr/>
        </p:nvSpPr>
        <p:spPr bwMode="auto">
          <a:xfrm>
            <a:off x="320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19" name="Rectangle 223"/>
          <p:cNvSpPr>
            <a:spLocks noChangeArrowheads="1"/>
          </p:cNvSpPr>
          <p:nvPr/>
        </p:nvSpPr>
        <p:spPr bwMode="auto">
          <a:xfrm>
            <a:off x="358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0" name="Rectangle 224"/>
          <p:cNvSpPr>
            <a:spLocks noChangeArrowheads="1"/>
          </p:cNvSpPr>
          <p:nvPr/>
        </p:nvSpPr>
        <p:spPr bwMode="auto">
          <a:xfrm>
            <a:off x="396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1" name="Rectangle 225"/>
          <p:cNvSpPr>
            <a:spLocks noChangeArrowheads="1"/>
          </p:cNvSpPr>
          <p:nvPr/>
        </p:nvSpPr>
        <p:spPr bwMode="auto">
          <a:xfrm>
            <a:off x="4343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2" name="Rectangle 226"/>
          <p:cNvSpPr>
            <a:spLocks noChangeArrowheads="1"/>
          </p:cNvSpPr>
          <p:nvPr/>
        </p:nvSpPr>
        <p:spPr bwMode="auto">
          <a:xfrm>
            <a:off x="4724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3" name="Rectangle 227"/>
          <p:cNvSpPr>
            <a:spLocks noChangeArrowheads="1"/>
          </p:cNvSpPr>
          <p:nvPr/>
        </p:nvSpPr>
        <p:spPr bwMode="auto">
          <a:xfrm>
            <a:off x="5105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4" name="Rectangle 228"/>
          <p:cNvSpPr>
            <a:spLocks noChangeArrowheads="1"/>
          </p:cNvSpPr>
          <p:nvPr/>
        </p:nvSpPr>
        <p:spPr bwMode="auto">
          <a:xfrm>
            <a:off x="5486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5" name="Rectangle 229"/>
          <p:cNvSpPr>
            <a:spLocks noChangeArrowheads="1"/>
          </p:cNvSpPr>
          <p:nvPr/>
        </p:nvSpPr>
        <p:spPr bwMode="auto">
          <a:xfrm>
            <a:off x="5867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6" name="Rectangle 230"/>
          <p:cNvSpPr>
            <a:spLocks noChangeArrowheads="1"/>
          </p:cNvSpPr>
          <p:nvPr/>
        </p:nvSpPr>
        <p:spPr bwMode="auto">
          <a:xfrm>
            <a:off x="624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7" name="Rectangle 231"/>
          <p:cNvSpPr>
            <a:spLocks noChangeArrowheads="1"/>
          </p:cNvSpPr>
          <p:nvPr/>
        </p:nvSpPr>
        <p:spPr bwMode="auto">
          <a:xfrm>
            <a:off x="6629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8" name="Rectangle 232"/>
          <p:cNvSpPr>
            <a:spLocks noChangeArrowheads="1"/>
          </p:cNvSpPr>
          <p:nvPr/>
        </p:nvSpPr>
        <p:spPr bwMode="auto">
          <a:xfrm>
            <a:off x="7010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29" name="Rectangle 233"/>
          <p:cNvSpPr>
            <a:spLocks noChangeArrowheads="1"/>
          </p:cNvSpPr>
          <p:nvPr/>
        </p:nvSpPr>
        <p:spPr bwMode="auto">
          <a:xfrm>
            <a:off x="7391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30" name="Rectangle 234"/>
          <p:cNvSpPr>
            <a:spLocks noChangeArrowheads="1"/>
          </p:cNvSpPr>
          <p:nvPr/>
        </p:nvSpPr>
        <p:spPr bwMode="auto">
          <a:xfrm>
            <a:off x="7772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31" name="Rectangle 235"/>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618732" name="Rectangle 236"/>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pPr algn="ctr"/>
            <a:r>
              <a:rPr lang="en-US" sz="1400" b="1"/>
              <a:t> </a:t>
            </a:r>
            <a:endParaRPr lang="en-US" sz="1000" baseline="30000"/>
          </a:p>
        </p:txBody>
      </p:sp>
      <p:sp>
        <p:nvSpPr>
          <p:cNvPr id="618742" name="Text Box 246"/>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618782" name="AutoShape 28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838200" y="304800"/>
            <a:ext cx="7772400" cy="762000"/>
          </a:xfrm>
        </p:spPr>
        <p:txBody>
          <a:bodyPr/>
          <a:lstStyle/>
          <a:p>
            <a:r>
              <a:rPr lang="en-US" sz="4000"/>
              <a:t>Groups of Elements</a:t>
            </a:r>
          </a:p>
        </p:txBody>
      </p:sp>
      <p:sp>
        <p:nvSpPr>
          <p:cNvPr id="77829" name="Rectangle 5"/>
          <p:cNvSpPr>
            <a:spLocks noChangeArrowheads="1"/>
          </p:cNvSpPr>
          <p:nvPr/>
        </p:nvSpPr>
        <p:spPr bwMode="auto">
          <a:xfrm>
            <a:off x="1295400" y="19812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831" name="Rectangle 7"/>
          <p:cNvSpPr>
            <a:spLocks noChangeArrowheads="1"/>
          </p:cNvSpPr>
          <p:nvPr/>
        </p:nvSpPr>
        <p:spPr bwMode="auto">
          <a:xfrm>
            <a:off x="7772400" y="14478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77832" name="Rectangle 8"/>
          <p:cNvSpPr>
            <a:spLocks noChangeArrowheads="1"/>
          </p:cNvSpPr>
          <p:nvPr/>
        </p:nvSpPr>
        <p:spPr bwMode="auto">
          <a:xfrm>
            <a:off x="6248400" y="1981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7833" name="Rectangle 9"/>
          <p:cNvSpPr>
            <a:spLocks noChangeArrowheads="1"/>
          </p:cNvSpPr>
          <p:nvPr/>
        </p:nvSpPr>
        <p:spPr bwMode="auto">
          <a:xfrm>
            <a:off x="6629400" y="1981200"/>
            <a:ext cx="381000" cy="533400"/>
          </a:xfrm>
          <a:prstGeom prst="rect">
            <a:avLst/>
          </a:prstGeom>
          <a:solidFill>
            <a:srgbClr val="FFFF66">
              <a:alpha val="50000"/>
            </a:srgbClr>
          </a:solidFill>
          <a:ln w="9525">
            <a:solidFill>
              <a:schemeClr val="tx1"/>
            </a:solidFill>
            <a:miter lim="800000"/>
            <a:headEnd/>
            <a:tailEnd/>
          </a:ln>
          <a:effectLst/>
        </p:spPr>
        <p:txBody>
          <a:bodyPr wrap="none" anchor="ctr"/>
          <a:lstStyle/>
          <a:p>
            <a:endParaRPr lang="en-US"/>
          </a:p>
        </p:txBody>
      </p:sp>
      <p:sp>
        <p:nvSpPr>
          <p:cNvPr id="77834" name="Rectangle 10"/>
          <p:cNvSpPr>
            <a:spLocks noChangeArrowheads="1"/>
          </p:cNvSpPr>
          <p:nvPr/>
        </p:nvSpPr>
        <p:spPr bwMode="auto">
          <a:xfrm>
            <a:off x="7010400" y="1981200"/>
            <a:ext cx="381000" cy="533400"/>
          </a:xfrm>
          <a:prstGeom prst="rect">
            <a:avLst/>
          </a:prstGeom>
          <a:solidFill>
            <a:srgbClr val="FF6C49">
              <a:alpha val="50000"/>
            </a:srgbClr>
          </a:solidFill>
          <a:ln w="9525">
            <a:solidFill>
              <a:schemeClr val="tx1"/>
            </a:solidFill>
            <a:miter lim="800000"/>
            <a:headEnd/>
            <a:tailEnd/>
          </a:ln>
          <a:effectLst/>
        </p:spPr>
        <p:txBody>
          <a:bodyPr wrap="none" anchor="ctr"/>
          <a:lstStyle/>
          <a:p>
            <a:endParaRPr lang="en-US"/>
          </a:p>
        </p:txBody>
      </p:sp>
      <p:sp>
        <p:nvSpPr>
          <p:cNvPr id="77835" name="Rectangle 11"/>
          <p:cNvSpPr>
            <a:spLocks noChangeArrowheads="1"/>
          </p:cNvSpPr>
          <p:nvPr/>
        </p:nvSpPr>
        <p:spPr bwMode="auto">
          <a:xfrm>
            <a:off x="7391400" y="1981200"/>
            <a:ext cx="381000" cy="533400"/>
          </a:xfrm>
          <a:prstGeom prst="rect">
            <a:avLst/>
          </a:prstGeom>
          <a:solidFill>
            <a:srgbClr val="DD99FF">
              <a:alpha val="50000"/>
            </a:srgbClr>
          </a:solidFill>
          <a:ln w="9525">
            <a:solidFill>
              <a:schemeClr val="tx1"/>
            </a:solidFill>
            <a:miter lim="800000"/>
            <a:headEnd/>
            <a:tailEnd/>
          </a:ln>
          <a:effectLst/>
        </p:spPr>
        <p:txBody>
          <a:bodyPr wrap="none" anchor="ctr"/>
          <a:lstStyle/>
          <a:p>
            <a:endParaRPr lang="en-US"/>
          </a:p>
        </p:txBody>
      </p:sp>
      <p:sp>
        <p:nvSpPr>
          <p:cNvPr id="77836" name="Rectangle 12"/>
          <p:cNvSpPr>
            <a:spLocks noChangeArrowheads="1"/>
          </p:cNvSpPr>
          <p:nvPr/>
        </p:nvSpPr>
        <p:spPr bwMode="auto">
          <a:xfrm>
            <a:off x="7772400" y="19812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77838" name="Rectangle 14"/>
          <p:cNvSpPr>
            <a:spLocks noChangeArrowheads="1"/>
          </p:cNvSpPr>
          <p:nvPr/>
        </p:nvSpPr>
        <p:spPr bwMode="auto">
          <a:xfrm>
            <a:off x="1295400" y="25146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839" name="Rectangle 15"/>
          <p:cNvSpPr>
            <a:spLocks noChangeArrowheads="1"/>
          </p:cNvSpPr>
          <p:nvPr/>
        </p:nvSpPr>
        <p:spPr bwMode="auto">
          <a:xfrm>
            <a:off x="5867400" y="1981200"/>
            <a:ext cx="381000" cy="533400"/>
          </a:xfrm>
          <a:prstGeom prst="rect">
            <a:avLst/>
          </a:prstGeom>
          <a:solidFill>
            <a:srgbClr val="FFD9D9">
              <a:alpha val="50000"/>
            </a:srgbClr>
          </a:solidFill>
          <a:ln w="9525">
            <a:solidFill>
              <a:schemeClr val="tx1"/>
            </a:solidFill>
            <a:miter lim="800000"/>
            <a:headEnd/>
            <a:tailEnd/>
          </a:ln>
          <a:effectLst/>
        </p:spPr>
        <p:txBody>
          <a:bodyPr wrap="none" anchor="ctr"/>
          <a:lstStyle/>
          <a:p>
            <a:endParaRPr lang="en-US"/>
          </a:p>
        </p:txBody>
      </p:sp>
      <p:sp>
        <p:nvSpPr>
          <p:cNvPr id="77840" name="Rectangle 16"/>
          <p:cNvSpPr>
            <a:spLocks noChangeArrowheads="1"/>
          </p:cNvSpPr>
          <p:nvPr/>
        </p:nvSpPr>
        <p:spPr bwMode="auto">
          <a:xfrm>
            <a:off x="1676400" y="19812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841" name="Rectangle 17"/>
          <p:cNvSpPr>
            <a:spLocks noChangeArrowheads="1"/>
          </p:cNvSpPr>
          <p:nvPr/>
        </p:nvSpPr>
        <p:spPr bwMode="auto">
          <a:xfrm>
            <a:off x="1295400" y="1447800"/>
            <a:ext cx="381000" cy="533400"/>
          </a:xfrm>
          <a:prstGeom prst="rect">
            <a:avLst/>
          </a:prstGeom>
          <a:solidFill>
            <a:srgbClr val="F7EEC7">
              <a:alpha val="50000"/>
            </a:srgbClr>
          </a:solidFill>
          <a:ln w="9525">
            <a:solidFill>
              <a:schemeClr val="tx1"/>
            </a:solidFill>
            <a:miter lim="800000"/>
            <a:headEnd/>
            <a:tailEnd/>
          </a:ln>
          <a:effectLst/>
        </p:spPr>
        <p:txBody>
          <a:bodyPr wrap="none" anchor="ctr"/>
          <a:lstStyle/>
          <a:p>
            <a:endParaRPr lang="en-US"/>
          </a:p>
        </p:txBody>
      </p:sp>
      <p:sp>
        <p:nvSpPr>
          <p:cNvPr id="77842" name="Rectangle 18"/>
          <p:cNvSpPr>
            <a:spLocks noChangeArrowheads="1"/>
          </p:cNvSpPr>
          <p:nvPr/>
        </p:nvSpPr>
        <p:spPr bwMode="auto">
          <a:xfrm>
            <a:off x="5867400" y="2514600"/>
            <a:ext cx="381000" cy="533400"/>
          </a:xfrm>
          <a:prstGeom prst="rect">
            <a:avLst/>
          </a:prstGeom>
          <a:solidFill>
            <a:srgbClr val="FFD9D9">
              <a:alpha val="50000"/>
            </a:srgbClr>
          </a:solidFill>
          <a:ln w="9525">
            <a:solidFill>
              <a:schemeClr val="tx1"/>
            </a:solidFill>
            <a:miter lim="800000"/>
            <a:headEnd/>
            <a:tailEnd/>
          </a:ln>
          <a:effectLst/>
        </p:spPr>
        <p:txBody>
          <a:bodyPr wrap="none" anchor="ctr"/>
          <a:lstStyle/>
          <a:p>
            <a:endParaRPr lang="en-US"/>
          </a:p>
        </p:txBody>
      </p:sp>
      <p:sp>
        <p:nvSpPr>
          <p:cNvPr id="77843" name="Rectangle 19"/>
          <p:cNvSpPr>
            <a:spLocks noChangeArrowheads="1"/>
          </p:cNvSpPr>
          <p:nvPr/>
        </p:nvSpPr>
        <p:spPr bwMode="auto">
          <a:xfrm>
            <a:off x="6248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7844" name="Rectangle 20"/>
          <p:cNvSpPr>
            <a:spLocks noChangeArrowheads="1"/>
          </p:cNvSpPr>
          <p:nvPr/>
        </p:nvSpPr>
        <p:spPr bwMode="auto">
          <a:xfrm>
            <a:off x="6629400" y="2514600"/>
            <a:ext cx="381000" cy="533400"/>
          </a:xfrm>
          <a:prstGeom prst="rect">
            <a:avLst/>
          </a:prstGeom>
          <a:solidFill>
            <a:srgbClr val="FFFF66">
              <a:alpha val="50000"/>
            </a:srgbClr>
          </a:solidFill>
          <a:ln w="9525">
            <a:solidFill>
              <a:schemeClr val="tx1"/>
            </a:solidFill>
            <a:miter lim="800000"/>
            <a:headEnd/>
            <a:tailEnd/>
          </a:ln>
          <a:effectLst/>
        </p:spPr>
        <p:txBody>
          <a:bodyPr wrap="none" anchor="ctr"/>
          <a:lstStyle/>
          <a:p>
            <a:endParaRPr lang="en-US"/>
          </a:p>
        </p:txBody>
      </p:sp>
      <p:sp>
        <p:nvSpPr>
          <p:cNvPr id="77845" name="Rectangle 21"/>
          <p:cNvSpPr>
            <a:spLocks noChangeArrowheads="1"/>
          </p:cNvSpPr>
          <p:nvPr/>
        </p:nvSpPr>
        <p:spPr bwMode="auto">
          <a:xfrm>
            <a:off x="7010400" y="2514600"/>
            <a:ext cx="381000" cy="533400"/>
          </a:xfrm>
          <a:prstGeom prst="rect">
            <a:avLst/>
          </a:prstGeom>
          <a:solidFill>
            <a:srgbClr val="FF6C49">
              <a:alpha val="50000"/>
            </a:srgbClr>
          </a:solidFill>
          <a:ln w="9525">
            <a:solidFill>
              <a:schemeClr val="tx1"/>
            </a:solidFill>
            <a:miter lim="800000"/>
            <a:headEnd/>
            <a:tailEnd/>
          </a:ln>
          <a:effectLst/>
        </p:spPr>
        <p:txBody>
          <a:bodyPr wrap="none" anchor="ctr"/>
          <a:lstStyle/>
          <a:p>
            <a:endParaRPr lang="en-US"/>
          </a:p>
        </p:txBody>
      </p:sp>
      <p:sp>
        <p:nvSpPr>
          <p:cNvPr id="77846" name="Rectangle 22"/>
          <p:cNvSpPr>
            <a:spLocks noChangeArrowheads="1"/>
          </p:cNvSpPr>
          <p:nvPr/>
        </p:nvSpPr>
        <p:spPr bwMode="auto">
          <a:xfrm>
            <a:off x="7391400" y="2514600"/>
            <a:ext cx="381000" cy="533400"/>
          </a:xfrm>
          <a:prstGeom prst="rect">
            <a:avLst/>
          </a:prstGeom>
          <a:solidFill>
            <a:srgbClr val="DD99FF">
              <a:alpha val="50000"/>
            </a:srgbClr>
          </a:solidFill>
          <a:ln w="9525">
            <a:solidFill>
              <a:schemeClr val="tx1"/>
            </a:solidFill>
            <a:miter lim="800000"/>
            <a:headEnd/>
            <a:tailEnd/>
          </a:ln>
          <a:effectLst/>
        </p:spPr>
        <p:txBody>
          <a:bodyPr wrap="none" anchor="ctr"/>
          <a:lstStyle/>
          <a:p>
            <a:endParaRPr lang="en-US"/>
          </a:p>
        </p:txBody>
      </p:sp>
      <p:sp>
        <p:nvSpPr>
          <p:cNvPr id="77847" name="Rectangle 23"/>
          <p:cNvSpPr>
            <a:spLocks noChangeArrowheads="1"/>
          </p:cNvSpPr>
          <p:nvPr/>
        </p:nvSpPr>
        <p:spPr bwMode="auto">
          <a:xfrm>
            <a:off x="7772400" y="2514600"/>
            <a:ext cx="381000" cy="533400"/>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77849" name="Rectangle 25"/>
          <p:cNvSpPr>
            <a:spLocks noChangeArrowheads="1"/>
          </p:cNvSpPr>
          <p:nvPr/>
        </p:nvSpPr>
        <p:spPr bwMode="auto">
          <a:xfrm>
            <a:off x="1295400" y="30480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850" name="Rectangle 26"/>
          <p:cNvSpPr>
            <a:spLocks noChangeArrowheads="1"/>
          </p:cNvSpPr>
          <p:nvPr/>
        </p:nvSpPr>
        <p:spPr bwMode="auto">
          <a:xfrm>
            <a:off x="1676400" y="30480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851" name="Rectangle 27"/>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2" name="Rectangle 28"/>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3" name="Rectangle 29"/>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4" name="Rectangle 30"/>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5" name="Rectangle 31"/>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6" name="Rectangle 32"/>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7" name="Rectangle 33"/>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8" name="Rectangle 34"/>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59" name="Rectangle 35"/>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60" name="Rectangle 36"/>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61" name="Rectangle 37"/>
          <p:cNvSpPr>
            <a:spLocks noChangeArrowheads="1"/>
          </p:cNvSpPr>
          <p:nvPr/>
        </p:nvSpPr>
        <p:spPr bwMode="auto">
          <a:xfrm>
            <a:off x="5867400" y="3048000"/>
            <a:ext cx="381000" cy="533400"/>
          </a:xfrm>
          <a:prstGeom prst="rect">
            <a:avLst/>
          </a:prstGeom>
          <a:solidFill>
            <a:srgbClr val="FFD9D9">
              <a:alpha val="50000"/>
            </a:srgbClr>
          </a:solidFill>
          <a:ln w="9525">
            <a:solidFill>
              <a:schemeClr val="tx1"/>
            </a:solidFill>
            <a:miter lim="800000"/>
            <a:headEnd/>
            <a:tailEnd/>
          </a:ln>
          <a:effectLst/>
        </p:spPr>
        <p:txBody>
          <a:bodyPr wrap="none" anchor="ctr"/>
          <a:lstStyle/>
          <a:p>
            <a:endParaRPr lang="en-US"/>
          </a:p>
        </p:txBody>
      </p:sp>
      <p:sp>
        <p:nvSpPr>
          <p:cNvPr id="77862" name="Rectangle 38"/>
          <p:cNvSpPr>
            <a:spLocks noChangeArrowheads="1"/>
          </p:cNvSpPr>
          <p:nvPr/>
        </p:nvSpPr>
        <p:spPr bwMode="auto">
          <a:xfrm>
            <a:off x="6248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7863" name="Rectangle 39"/>
          <p:cNvSpPr>
            <a:spLocks noChangeArrowheads="1"/>
          </p:cNvSpPr>
          <p:nvPr/>
        </p:nvSpPr>
        <p:spPr bwMode="auto">
          <a:xfrm>
            <a:off x="6629400" y="3048000"/>
            <a:ext cx="381000" cy="533400"/>
          </a:xfrm>
          <a:prstGeom prst="rect">
            <a:avLst/>
          </a:prstGeom>
          <a:solidFill>
            <a:srgbClr val="FFFF66">
              <a:alpha val="50000"/>
            </a:srgbClr>
          </a:solidFill>
          <a:ln w="9525">
            <a:solidFill>
              <a:schemeClr val="tx1"/>
            </a:solidFill>
            <a:miter lim="800000"/>
            <a:headEnd/>
            <a:tailEnd/>
          </a:ln>
          <a:effectLst/>
        </p:spPr>
        <p:txBody>
          <a:bodyPr wrap="none" anchor="ctr"/>
          <a:lstStyle/>
          <a:p>
            <a:endParaRPr lang="en-US"/>
          </a:p>
        </p:txBody>
      </p:sp>
      <p:sp>
        <p:nvSpPr>
          <p:cNvPr id="77864" name="Rectangle 40"/>
          <p:cNvSpPr>
            <a:spLocks noChangeArrowheads="1"/>
          </p:cNvSpPr>
          <p:nvPr/>
        </p:nvSpPr>
        <p:spPr bwMode="auto">
          <a:xfrm>
            <a:off x="7010400" y="3048000"/>
            <a:ext cx="381000" cy="533400"/>
          </a:xfrm>
          <a:prstGeom prst="rect">
            <a:avLst/>
          </a:prstGeom>
          <a:solidFill>
            <a:srgbClr val="FF6C49">
              <a:alpha val="50000"/>
            </a:srgbClr>
          </a:solidFill>
          <a:ln w="9525">
            <a:solidFill>
              <a:schemeClr val="tx1"/>
            </a:solidFill>
            <a:miter lim="800000"/>
            <a:headEnd/>
            <a:tailEnd/>
          </a:ln>
          <a:effectLst/>
        </p:spPr>
        <p:txBody>
          <a:bodyPr wrap="none" anchor="ctr"/>
          <a:lstStyle/>
          <a:p>
            <a:endParaRPr lang="en-US"/>
          </a:p>
        </p:txBody>
      </p:sp>
      <p:sp>
        <p:nvSpPr>
          <p:cNvPr id="77865" name="Rectangle 41"/>
          <p:cNvSpPr>
            <a:spLocks noChangeArrowheads="1"/>
          </p:cNvSpPr>
          <p:nvPr/>
        </p:nvSpPr>
        <p:spPr bwMode="auto">
          <a:xfrm>
            <a:off x="7391400" y="3048000"/>
            <a:ext cx="381000" cy="533400"/>
          </a:xfrm>
          <a:prstGeom prst="rect">
            <a:avLst/>
          </a:prstGeom>
          <a:solidFill>
            <a:srgbClr val="DD99FF">
              <a:alpha val="50000"/>
            </a:srgbClr>
          </a:solidFill>
          <a:ln w="9525">
            <a:solidFill>
              <a:schemeClr val="tx1"/>
            </a:solidFill>
            <a:miter lim="800000"/>
            <a:headEnd/>
            <a:tailEnd/>
          </a:ln>
          <a:effectLst/>
        </p:spPr>
        <p:txBody>
          <a:bodyPr wrap="none" anchor="ctr"/>
          <a:lstStyle/>
          <a:p>
            <a:endParaRPr lang="en-US"/>
          </a:p>
        </p:txBody>
      </p:sp>
      <p:sp>
        <p:nvSpPr>
          <p:cNvPr id="77866" name="Rectangle 42"/>
          <p:cNvSpPr>
            <a:spLocks noChangeArrowheads="1"/>
          </p:cNvSpPr>
          <p:nvPr/>
        </p:nvSpPr>
        <p:spPr bwMode="auto">
          <a:xfrm>
            <a:off x="7772400" y="3048000"/>
            <a:ext cx="381000" cy="533400"/>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77868" name="Rectangle 44"/>
          <p:cNvSpPr>
            <a:spLocks noChangeArrowheads="1"/>
          </p:cNvSpPr>
          <p:nvPr/>
        </p:nvSpPr>
        <p:spPr bwMode="auto">
          <a:xfrm>
            <a:off x="1295400" y="35814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869" name="Rectangle 45"/>
          <p:cNvSpPr>
            <a:spLocks noChangeArrowheads="1"/>
          </p:cNvSpPr>
          <p:nvPr/>
        </p:nvSpPr>
        <p:spPr bwMode="auto">
          <a:xfrm>
            <a:off x="1676400" y="35814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870" name="Rectangle 46"/>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1" name="Rectangle 47"/>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2" name="Rectangle 48"/>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3" name="Rectangle 49"/>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4" name="Rectangle 50"/>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5" name="Rectangle 51"/>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6" name="Rectangle 52"/>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7" name="Rectangle 53"/>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8" name="Rectangle 54"/>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79" name="Rectangle 55"/>
          <p:cNvSpPr>
            <a:spLocks noChangeArrowheads="1"/>
          </p:cNvSpPr>
          <p:nvPr/>
        </p:nvSpPr>
        <p:spPr bwMode="auto">
          <a:xfrm>
            <a:off x="5486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80" name="Rectangle 56"/>
          <p:cNvSpPr>
            <a:spLocks noChangeArrowheads="1"/>
          </p:cNvSpPr>
          <p:nvPr/>
        </p:nvSpPr>
        <p:spPr bwMode="auto">
          <a:xfrm>
            <a:off x="5867400" y="3581400"/>
            <a:ext cx="381000" cy="533400"/>
          </a:xfrm>
          <a:prstGeom prst="rect">
            <a:avLst/>
          </a:prstGeom>
          <a:solidFill>
            <a:srgbClr val="FFD9D9">
              <a:alpha val="50000"/>
            </a:srgbClr>
          </a:solidFill>
          <a:ln w="9525">
            <a:solidFill>
              <a:schemeClr val="tx1"/>
            </a:solidFill>
            <a:miter lim="800000"/>
            <a:headEnd/>
            <a:tailEnd/>
          </a:ln>
          <a:effectLst/>
        </p:spPr>
        <p:txBody>
          <a:bodyPr wrap="none" anchor="ctr"/>
          <a:lstStyle/>
          <a:p>
            <a:endParaRPr lang="en-US"/>
          </a:p>
        </p:txBody>
      </p:sp>
      <p:sp>
        <p:nvSpPr>
          <p:cNvPr id="77881" name="Rectangle 57"/>
          <p:cNvSpPr>
            <a:spLocks noChangeArrowheads="1"/>
          </p:cNvSpPr>
          <p:nvPr/>
        </p:nvSpPr>
        <p:spPr bwMode="auto">
          <a:xfrm>
            <a:off x="6248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7882" name="Rectangle 58"/>
          <p:cNvSpPr>
            <a:spLocks noChangeArrowheads="1"/>
          </p:cNvSpPr>
          <p:nvPr/>
        </p:nvSpPr>
        <p:spPr bwMode="auto">
          <a:xfrm>
            <a:off x="6629400" y="3581400"/>
            <a:ext cx="381000" cy="533400"/>
          </a:xfrm>
          <a:prstGeom prst="rect">
            <a:avLst/>
          </a:prstGeom>
          <a:solidFill>
            <a:srgbClr val="FFFF66">
              <a:alpha val="50000"/>
            </a:srgbClr>
          </a:solidFill>
          <a:ln w="9525">
            <a:solidFill>
              <a:schemeClr val="tx1"/>
            </a:solidFill>
            <a:miter lim="800000"/>
            <a:headEnd/>
            <a:tailEnd/>
          </a:ln>
          <a:effectLst/>
        </p:spPr>
        <p:txBody>
          <a:bodyPr wrap="none" anchor="ctr"/>
          <a:lstStyle/>
          <a:p>
            <a:endParaRPr lang="en-US"/>
          </a:p>
        </p:txBody>
      </p:sp>
      <p:sp>
        <p:nvSpPr>
          <p:cNvPr id="77883" name="Rectangle 59"/>
          <p:cNvSpPr>
            <a:spLocks noChangeArrowheads="1"/>
          </p:cNvSpPr>
          <p:nvPr/>
        </p:nvSpPr>
        <p:spPr bwMode="auto">
          <a:xfrm>
            <a:off x="7010400" y="3581400"/>
            <a:ext cx="381000" cy="533400"/>
          </a:xfrm>
          <a:prstGeom prst="rect">
            <a:avLst/>
          </a:prstGeom>
          <a:solidFill>
            <a:srgbClr val="FF6C49">
              <a:alpha val="50000"/>
            </a:srgbClr>
          </a:solidFill>
          <a:ln w="9525">
            <a:solidFill>
              <a:schemeClr val="tx1"/>
            </a:solidFill>
            <a:miter lim="800000"/>
            <a:headEnd/>
            <a:tailEnd/>
          </a:ln>
          <a:effectLst/>
        </p:spPr>
        <p:txBody>
          <a:bodyPr wrap="none" anchor="ctr"/>
          <a:lstStyle/>
          <a:p>
            <a:endParaRPr lang="en-US"/>
          </a:p>
        </p:txBody>
      </p:sp>
      <p:sp>
        <p:nvSpPr>
          <p:cNvPr id="77884" name="Rectangle 60"/>
          <p:cNvSpPr>
            <a:spLocks noChangeArrowheads="1"/>
          </p:cNvSpPr>
          <p:nvPr/>
        </p:nvSpPr>
        <p:spPr bwMode="auto">
          <a:xfrm>
            <a:off x="7391400" y="3581400"/>
            <a:ext cx="381000" cy="533400"/>
          </a:xfrm>
          <a:prstGeom prst="rect">
            <a:avLst/>
          </a:prstGeom>
          <a:solidFill>
            <a:srgbClr val="DD99FF">
              <a:alpha val="50000"/>
            </a:srgbClr>
          </a:solidFill>
          <a:ln w="9525">
            <a:solidFill>
              <a:schemeClr val="tx1"/>
            </a:solidFill>
            <a:miter lim="800000"/>
            <a:headEnd/>
            <a:tailEnd/>
          </a:ln>
          <a:effectLst/>
        </p:spPr>
        <p:txBody>
          <a:bodyPr wrap="none" anchor="ctr"/>
          <a:lstStyle/>
          <a:p>
            <a:endParaRPr lang="en-US"/>
          </a:p>
        </p:txBody>
      </p:sp>
      <p:sp>
        <p:nvSpPr>
          <p:cNvPr id="77885" name="Rectangle 61"/>
          <p:cNvSpPr>
            <a:spLocks noChangeArrowheads="1"/>
          </p:cNvSpPr>
          <p:nvPr/>
        </p:nvSpPr>
        <p:spPr bwMode="auto">
          <a:xfrm>
            <a:off x="7772400" y="35814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77887" name="Rectangle 63"/>
          <p:cNvSpPr>
            <a:spLocks noChangeArrowheads="1"/>
          </p:cNvSpPr>
          <p:nvPr/>
        </p:nvSpPr>
        <p:spPr bwMode="auto">
          <a:xfrm>
            <a:off x="1295400" y="41148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888" name="Rectangle 64"/>
          <p:cNvSpPr>
            <a:spLocks noChangeArrowheads="1"/>
          </p:cNvSpPr>
          <p:nvPr/>
        </p:nvSpPr>
        <p:spPr bwMode="auto">
          <a:xfrm>
            <a:off x="1676400" y="41148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889" name="Rectangle 65"/>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7890" name="Rectangle 66"/>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1" name="Rectangle 67"/>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2" name="Rectangle 68"/>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3" name="Rectangle 69"/>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4" name="Rectangle 70"/>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5" name="Rectangle 71"/>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6" name="Rectangle 72"/>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7" name="Rectangle 73"/>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8" name="Rectangle 74"/>
          <p:cNvSpPr>
            <a:spLocks noChangeArrowheads="1"/>
          </p:cNvSpPr>
          <p:nvPr/>
        </p:nvSpPr>
        <p:spPr bwMode="auto">
          <a:xfrm>
            <a:off x="5486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899" name="Rectangle 75"/>
          <p:cNvSpPr>
            <a:spLocks noChangeArrowheads="1"/>
          </p:cNvSpPr>
          <p:nvPr/>
        </p:nvSpPr>
        <p:spPr bwMode="auto">
          <a:xfrm>
            <a:off x="5867400" y="4114800"/>
            <a:ext cx="381000" cy="533400"/>
          </a:xfrm>
          <a:prstGeom prst="rect">
            <a:avLst/>
          </a:prstGeom>
          <a:solidFill>
            <a:srgbClr val="FFD9D9">
              <a:alpha val="50000"/>
            </a:srgbClr>
          </a:solidFill>
          <a:ln w="9525">
            <a:solidFill>
              <a:schemeClr val="tx1"/>
            </a:solidFill>
            <a:miter lim="800000"/>
            <a:headEnd/>
            <a:tailEnd/>
          </a:ln>
          <a:effectLst/>
        </p:spPr>
        <p:txBody>
          <a:bodyPr wrap="none" anchor="ctr"/>
          <a:lstStyle/>
          <a:p>
            <a:endParaRPr lang="en-US"/>
          </a:p>
        </p:txBody>
      </p:sp>
      <p:sp>
        <p:nvSpPr>
          <p:cNvPr id="77900" name="Rectangle 76"/>
          <p:cNvSpPr>
            <a:spLocks noChangeArrowheads="1"/>
          </p:cNvSpPr>
          <p:nvPr/>
        </p:nvSpPr>
        <p:spPr bwMode="auto">
          <a:xfrm>
            <a:off x="6248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77901" name="Rectangle 77"/>
          <p:cNvSpPr>
            <a:spLocks noChangeArrowheads="1"/>
          </p:cNvSpPr>
          <p:nvPr/>
        </p:nvSpPr>
        <p:spPr bwMode="auto">
          <a:xfrm>
            <a:off x="6629400" y="4114800"/>
            <a:ext cx="381000" cy="533400"/>
          </a:xfrm>
          <a:prstGeom prst="rect">
            <a:avLst/>
          </a:prstGeom>
          <a:solidFill>
            <a:srgbClr val="FFFF66">
              <a:alpha val="50000"/>
            </a:srgbClr>
          </a:solidFill>
          <a:ln w="9525">
            <a:solidFill>
              <a:schemeClr val="tx1"/>
            </a:solidFill>
            <a:miter lim="800000"/>
            <a:headEnd/>
            <a:tailEnd/>
          </a:ln>
          <a:effectLst/>
        </p:spPr>
        <p:txBody>
          <a:bodyPr wrap="none" anchor="ctr"/>
          <a:lstStyle/>
          <a:p>
            <a:endParaRPr lang="en-US"/>
          </a:p>
        </p:txBody>
      </p:sp>
      <p:sp>
        <p:nvSpPr>
          <p:cNvPr id="77902" name="Rectangle 78"/>
          <p:cNvSpPr>
            <a:spLocks noChangeArrowheads="1"/>
          </p:cNvSpPr>
          <p:nvPr/>
        </p:nvSpPr>
        <p:spPr bwMode="auto">
          <a:xfrm>
            <a:off x="7010400" y="4114800"/>
            <a:ext cx="381000" cy="533400"/>
          </a:xfrm>
          <a:prstGeom prst="rect">
            <a:avLst/>
          </a:prstGeom>
          <a:solidFill>
            <a:srgbClr val="FF6C49">
              <a:alpha val="50000"/>
            </a:srgbClr>
          </a:solidFill>
          <a:ln w="9525">
            <a:solidFill>
              <a:schemeClr val="tx1"/>
            </a:solidFill>
            <a:miter lim="800000"/>
            <a:headEnd/>
            <a:tailEnd/>
          </a:ln>
          <a:effectLst/>
        </p:spPr>
        <p:txBody>
          <a:bodyPr wrap="none" anchor="ctr"/>
          <a:lstStyle/>
          <a:p>
            <a:endParaRPr lang="en-US"/>
          </a:p>
        </p:txBody>
      </p:sp>
      <p:sp>
        <p:nvSpPr>
          <p:cNvPr id="77903" name="Rectangle 79"/>
          <p:cNvSpPr>
            <a:spLocks noChangeArrowheads="1"/>
          </p:cNvSpPr>
          <p:nvPr/>
        </p:nvSpPr>
        <p:spPr bwMode="auto">
          <a:xfrm>
            <a:off x="7391400" y="4114800"/>
            <a:ext cx="381000" cy="533400"/>
          </a:xfrm>
          <a:prstGeom prst="rect">
            <a:avLst/>
          </a:prstGeom>
          <a:solidFill>
            <a:srgbClr val="DD99FF">
              <a:alpha val="50000"/>
            </a:srgbClr>
          </a:solidFill>
          <a:ln w="9525">
            <a:solidFill>
              <a:schemeClr val="tx1"/>
            </a:solidFill>
            <a:miter lim="800000"/>
            <a:headEnd/>
            <a:tailEnd/>
          </a:ln>
          <a:effectLst/>
        </p:spPr>
        <p:txBody>
          <a:bodyPr wrap="none" anchor="ctr"/>
          <a:lstStyle/>
          <a:p>
            <a:endParaRPr lang="en-US"/>
          </a:p>
        </p:txBody>
      </p:sp>
      <p:sp>
        <p:nvSpPr>
          <p:cNvPr id="77904" name="Rectangle 80"/>
          <p:cNvSpPr>
            <a:spLocks noChangeArrowheads="1"/>
          </p:cNvSpPr>
          <p:nvPr/>
        </p:nvSpPr>
        <p:spPr bwMode="auto">
          <a:xfrm>
            <a:off x="7772400" y="4114800"/>
            <a:ext cx="381000" cy="533400"/>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77906" name="Rectangle 82"/>
          <p:cNvSpPr>
            <a:spLocks noChangeArrowheads="1"/>
          </p:cNvSpPr>
          <p:nvPr/>
        </p:nvSpPr>
        <p:spPr bwMode="auto">
          <a:xfrm>
            <a:off x="1295400" y="4648200"/>
            <a:ext cx="381000" cy="533400"/>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77907" name="Rectangle 83"/>
          <p:cNvSpPr>
            <a:spLocks noChangeArrowheads="1"/>
          </p:cNvSpPr>
          <p:nvPr/>
        </p:nvSpPr>
        <p:spPr bwMode="auto">
          <a:xfrm>
            <a:off x="1676400" y="46482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908" name="Rectangle 84"/>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7909" name="Rectangle 85"/>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0" name="Rectangle 86"/>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1" name="Rectangle 87"/>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2" name="Rectangle 88"/>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3" name="Rectangle 89"/>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4" name="Rectangle 90"/>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15" name="Rectangle 91"/>
          <p:cNvSpPr>
            <a:spLocks noChangeArrowheads="1"/>
          </p:cNvSpPr>
          <p:nvPr/>
        </p:nvSpPr>
        <p:spPr bwMode="auto">
          <a:xfrm>
            <a:off x="1676400" y="2514600"/>
            <a:ext cx="381000" cy="533400"/>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77917" name="Rectangle 93"/>
          <p:cNvSpPr>
            <a:spLocks noChangeArrowheads="1"/>
          </p:cNvSpPr>
          <p:nvPr/>
        </p:nvSpPr>
        <p:spPr bwMode="auto">
          <a:xfrm>
            <a:off x="281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18" name="Rectangle 94"/>
          <p:cNvSpPr>
            <a:spLocks noChangeArrowheads="1"/>
          </p:cNvSpPr>
          <p:nvPr/>
        </p:nvSpPr>
        <p:spPr bwMode="auto">
          <a:xfrm>
            <a:off x="320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19" name="Rectangle 95"/>
          <p:cNvSpPr>
            <a:spLocks noChangeArrowheads="1"/>
          </p:cNvSpPr>
          <p:nvPr/>
        </p:nvSpPr>
        <p:spPr bwMode="auto">
          <a:xfrm>
            <a:off x="358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0" name="Rectangle 96"/>
          <p:cNvSpPr>
            <a:spLocks noChangeArrowheads="1"/>
          </p:cNvSpPr>
          <p:nvPr/>
        </p:nvSpPr>
        <p:spPr bwMode="auto">
          <a:xfrm>
            <a:off x="396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1" name="Rectangle 97"/>
          <p:cNvSpPr>
            <a:spLocks noChangeArrowheads="1"/>
          </p:cNvSpPr>
          <p:nvPr/>
        </p:nvSpPr>
        <p:spPr bwMode="auto">
          <a:xfrm>
            <a:off x="4343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2" name="Rectangle 98"/>
          <p:cNvSpPr>
            <a:spLocks noChangeArrowheads="1"/>
          </p:cNvSpPr>
          <p:nvPr/>
        </p:nvSpPr>
        <p:spPr bwMode="auto">
          <a:xfrm>
            <a:off x="4724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3" name="Rectangle 99"/>
          <p:cNvSpPr>
            <a:spLocks noChangeArrowheads="1"/>
          </p:cNvSpPr>
          <p:nvPr/>
        </p:nvSpPr>
        <p:spPr bwMode="auto">
          <a:xfrm>
            <a:off x="5105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4" name="Rectangle 100"/>
          <p:cNvSpPr>
            <a:spLocks noChangeArrowheads="1"/>
          </p:cNvSpPr>
          <p:nvPr/>
        </p:nvSpPr>
        <p:spPr bwMode="auto">
          <a:xfrm>
            <a:off x="5486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5" name="Rectangle 101"/>
          <p:cNvSpPr>
            <a:spLocks noChangeArrowheads="1"/>
          </p:cNvSpPr>
          <p:nvPr/>
        </p:nvSpPr>
        <p:spPr bwMode="auto">
          <a:xfrm>
            <a:off x="5867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6" name="Rectangle 102"/>
          <p:cNvSpPr>
            <a:spLocks noChangeArrowheads="1"/>
          </p:cNvSpPr>
          <p:nvPr/>
        </p:nvSpPr>
        <p:spPr bwMode="auto">
          <a:xfrm>
            <a:off x="6248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7" name="Rectangle 103"/>
          <p:cNvSpPr>
            <a:spLocks noChangeArrowheads="1"/>
          </p:cNvSpPr>
          <p:nvPr/>
        </p:nvSpPr>
        <p:spPr bwMode="auto">
          <a:xfrm>
            <a:off x="662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8" name="Rectangle 104"/>
          <p:cNvSpPr>
            <a:spLocks noChangeArrowheads="1"/>
          </p:cNvSpPr>
          <p:nvPr/>
        </p:nvSpPr>
        <p:spPr bwMode="auto">
          <a:xfrm>
            <a:off x="701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29" name="Rectangle 105"/>
          <p:cNvSpPr>
            <a:spLocks noChangeArrowheads="1"/>
          </p:cNvSpPr>
          <p:nvPr/>
        </p:nvSpPr>
        <p:spPr bwMode="auto">
          <a:xfrm>
            <a:off x="739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0" name="Rectangle 106"/>
          <p:cNvSpPr>
            <a:spLocks noChangeArrowheads="1"/>
          </p:cNvSpPr>
          <p:nvPr/>
        </p:nvSpPr>
        <p:spPr bwMode="auto">
          <a:xfrm>
            <a:off x="777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1" name="Rectangle 107"/>
          <p:cNvSpPr>
            <a:spLocks noChangeArrowheads="1"/>
          </p:cNvSpPr>
          <p:nvPr/>
        </p:nvSpPr>
        <p:spPr bwMode="auto">
          <a:xfrm>
            <a:off x="281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2" name="Rectangle 108"/>
          <p:cNvSpPr>
            <a:spLocks noChangeArrowheads="1"/>
          </p:cNvSpPr>
          <p:nvPr/>
        </p:nvSpPr>
        <p:spPr bwMode="auto">
          <a:xfrm>
            <a:off x="320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3" name="Rectangle 109"/>
          <p:cNvSpPr>
            <a:spLocks noChangeArrowheads="1"/>
          </p:cNvSpPr>
          <p:nvPr/>
        </p:nvSpPr>
        <p:spPr bwMode="auto">
          <a:xfrm>
            <a:off x="358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4" name="Rectangle 110"/>
          <p:cNvSpPr>
            <a:spLocks noChangeArrowheads="1"/>
          </p:cNvSpPr>
          <p:nvPr/>
        </p:nvSpPr>
        <p:spPr bwMode="auto">
          <a:xfrm>
            <a:off x="396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5" name="Rectangle 111"/>
          <p:cNvSpPr>
            <a:spLocks noChangeArrowheads="1"/>
          </p:cNvSpPr>
          <p:nvPr/>
        </p:nvSpPr>
        <p:spPr bwMode="auto">
          <a:xfrm>
            <a:off x="4343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6" name="Rectangle 112"/>
          <p:cNvSpPr>
            <a:spLocks noChangeArrowheads="1"/>
          </p:cNvSpPr>
          <p:nvPr/>
        </p:nvSpPr>
        <p:spPr bwMode="auto">
          <a:xfrm>
            <a:off x="4724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7" name="Rectangle 113"/>
          <p:cNvSpPr>
            <a:spLocks noChangeArrowheads="1"/>
          </p:cNvSpPr>
          <p:nvPr/>
        </p:nvSpPr>
        <p:spPr bwMode="auto">
          <a:xfrm>
            <a:off x="5105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8" name="Rectangle 114"/>
          <p:cNvSpPr>
            <a:spLocks noChangeArrowheads="1"/>
          </p:cNvSpPr>
          <p:nvPr/>
        </p:nvSpPr>
        <p:spPr bwMode="auto">
          <a:xfrm>
            <a:off x="5486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39" name="Rectangle 115"/>
          <p:cNvSpPr>
            <a:spLocks noChangeArrowheads="1"/>
          </p:cNvSpPr>
          <p:nvPr/>
        </p:nvSpPr>
        <p:spPr bwMode="auto">
          <a:xfrm>
            <a:off x="5867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0" name="Rectangle 116"/>
          <p:cNvSpPr>
            <a:spLocks noChangeArrowheads="1"/>
          </p:cNvSpPr>
          <p:nvPr/>
        </p:nvSpPr>
        <p:spPr bwMode="auto">
          <a:xfrm>
            <a:off x="6248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1" name="Rectangle 117"/>
          <p:cNvSpPr>
            <a:spLocks noChangeArrowheads="1"/>
          </p:cNvSpPr>
          <p:nvPr/>
        </p:nvSpPr>
        <p:spPr bwMode="auto">
          <a:xfrm>
            <a:off x="662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2" name="Rectangle 118"/>
          <p:cNvSpPr>
            <a:spLocks noChangeArrowheads="1"/>
          </p:cNvSpPr>
          <p:nvPr/>
        </p:nvSpPr>
        <p:spPr bwMode="auto">
          <a:xfrm>
            <a:off x="701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3" name="Rectangle 119"/>
          <p:cNvSpPr>
            <a:spLocks noChangeArrowheads="1"/>
          </p:cNvSpPr>
          <p:nvPr/>
        </p:nvSpPr>
        <p:spPr bwMode="auto">
          <a:xfrm>
            <a:off x="739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4" name="Rectangle 120"/>
          <p:cNvSpPr>
            <a:spLocks noChangeArrowheads="1"/>
          </p:cNvSpPr>
          <p:nvPr/>
        </p:nvSpPr>
        <p:spPr bwMode="auto">
          <a:xfrm>
            <a:off x="777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77945" name="Rectangle 121"/>
          <p:cNvSpPr>
            <a:spLocks noChangeArrowheads="1"/>
          </p:cNvSpPr>
          <p:nvPr/>
        </p:nvSpPr>
        <p:spPr bwMode="auto">
          <a:xfrm>
            <a:off x="2438400" y="5638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46" name="Rectangle 122"/>
          <p:cNvSpPr>
            <a:spLocks noChangeArrowheads="1"/>
          </p:cNvSpPr>
          <p:nvPr/>
        </p:nvSpPr>
        <p:spPr bwMode="auto">
          <a:xfrm>
            <a:off x="2438400" y="6172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7952" name="Text Box 128"/>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7953" name="Text Box 129"/>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7954" name="Text Box 130"/>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7955" name="Text Box 131"/>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7956" name="Text Box 132"/>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7957" name="Text Box 133"/>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7958" name="Text Box 134"/>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7965" name="Text Box 141"/>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7966" name="Text Box 142"/>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7967" name="Text Box 143"/>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7968" name="Text Box 144"/>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7969" name="Rectangle 145"/>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7973" name="Rectangle 149"/>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77975" name="Rectangle 151"/>
          <p:cNvSpPr>
            <a:spLocks noChangeArrowheads="1"/>
          </p:cNvSpPr>
          <p:nvPr/>
        </p:nvSpPr>
        <p:spPr bwMode="auto">
          <a:xfrm>
            <a:off x="7772400" y="14478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77976" name="Rectangle 152"/>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77977" name="Rectangle 153"/>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77978" name="Rectangle 154"/>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77979" name="Rectangle 155"/>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77980" name="Rectangle 156"/>
          <p:cNvSpPr>
            <a:spLocks noChangeArrowheads="1"/>
          </p:cNvSpPr>
          <p:nvPr/>
        </p:nvSpPr>
        <p:spPr bwMode="auto">
          <a:xfrm>
            <a:off x="7772400" y="19812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77982" name="Rectangle 158"/>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77983" name="Rectangle 159"/>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77984" name="Rectangle 160"/>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77985" name="Rectangle 161"/>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77986" name="Rectangle 162"/>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77987" name="Rectangle 163"/>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77988" name="Rectangle 164"/>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77989" name="Rectangle 165"/>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77990" name="Rectangle 166"/>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77991" name="Rectangle 167"/>
          <p:cNvSpPr>
            <a:spLocks noChangeArrowheads="1"/>
          </p:cNvSpPr>
          <p:nvPr/>
        </p:nvSpPr>
        <p:spPr bwMode="auto">
          <a:xfrm>
            <a:off x="7772400" y="25146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77993" name="Rectangle 169"/>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77994" name="Rectangle 170"/>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77995" name="Rectangle 171"/>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77996" name="Rectangle 172"/>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77997" name="Rectangle 173"/>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77998" name="Rectangle 174"/>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77999" name="Rectangle 175"/>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78000" name="Rectangle 176"/>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78001" name="Rectangle 177"/>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78002" name="Rectangle 178"/>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78003" name="Rectangle 179"/>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78004" name="Rectangle 180"/>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78005" name="Rectangle 181"/>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78006" name="Rectangle 182"/>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78007" name="Rectangle 183"/>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78008" name="Rectangle 184"/>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78009" name="Rectangle 185"/>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78010" name="Rectangle 186"/>
          <p:cNvSpPr>
            <a:spLocks noChangeArrowheads="1"/>
          </p:cNvSpPr>
          <p:nvPr/>
        </p:nvSpPr>
        <p:spPr bwMode="auto">
          <a:xfrm>
            <a:off x="7772400" y="30480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78012" name="Rectangle 188"/>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78013" name="Rectangle 189"/>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78014" name="Rectangle 190"/>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78015" name="Rectangle 191"/>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78016" name="Rectangle 192"/>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78017" name="Rectangle 193"/>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78018" name="Rectangle 194"/>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78019" name="Rectangle 195"/>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78020" name="Rectangle 196"/>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78021" name="Rectangle 197"/>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78022" name="Rectangle 198"/>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78023" name="Rectangle 199"/>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78024" name="Rectangle 200"/>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78025" name="Rectangle 201"/>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78026" name="Rectangle 202"/>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78027" name="Rectangle 203"/>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78028" name="Rectangle 204"/>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78029" name="Rectangle 205"/>
          <p:cNvSpPr>
            <a:spLocks noChangeArrowheads="1"/>
          </p:cNvSpPr>
          <p:nvPr/>
        </p:nvSpPr>
        <p:spPr bwMode="auto">
          <a:xfrm>
            <a:off x="7772400" y="35814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78031" name="Rectangle 207"/>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78032" name="Rectangle 208"/>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78033" name="Rectangle 209"/>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8034" name="Rectangle 210"/>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78035" name="Rectangle 211"/>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78036" name="Rectangle 212"/>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78037" name="Rectangle 213"/>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78038" name="Rectangle 214"/>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78039" name="Rectangle 215"/>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78040" name="Rectangle 216"/>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78041" name="Rectangle 217"/>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78042" name="Rectangle 218"/>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78043" name="Rectangle 219"/>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78044" name="Rectangle 220"/>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78045" name="Rectangle 221"/>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78046" name="Rectangle 222"/>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78047" name="Rectangle 223"/>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78048" name="Rectangle 224"/>
          <p:cNvSpPr>
            <a:spLocks noChangeArrowheads="1"/>
          </p:cNvSpPr>
          <p:nvPr/>
        </p:nvSpPr>
        <p:spPr bwMode="auto">
          <a:xfrm>
            <a:off x="7772400" y="4114800"/>
            <a:ext cx="381000" cy="533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78050" name="Rectangle 226"/>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78051" name="Rectangle 227"/>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78052" name="Rectangle 228"/>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8053" name="Rectangle 229"/>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78054" name="Rectangle 230"/>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78055" name="Rectangle 231"/>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78056" name="Rectangle 232"/>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78057" name="Rectangle 233"/>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78058" name="Rectangle 234"/>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78059" name="Rectangle 235"/>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78061" name="Rectangle 237"/>
          <p:cNvSpPr>
            <a:spLocks noChangeArrowheads="1"/>
          </p:cNvSpPr>
          <p:nvPr/>
        </p:nvSpPr>
        <p:spPr bwMode="auto">
          <a:xfrm>
            <a:off x="281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78062" name="Rectangle 238"/>
          <p:cNvSpPr>
            <a:spLocks noChangeArrowheads="1"/>
          </p:cNvSpPr>
          <p:nvPr/>
        </p:nvSpPr>
        <p:spPr bwMode="auto">
          <a:xfrm>
            <a:off x="320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78063" name="Rectangle 239"/>
          <p:cNvSpPr>
            <a:spLocks noChangeArrowheads="1"/>
          </p:cNvSpPr>
          <p:nvPr/>
        </p:nvSpPr>
        <p:spPr bwMode="auto">
          <a:xfrm>
            <a:off x="358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78064" name="Rectangle 240"/>
          <p:cNvSpPr>
            <a:spLocks noChangeArrowheads="1"/>
          </p:cNvSpPr>
          <p:nvPr/>
        </p:nvSpPr>
        <p:spPr bwMode="auto">
          <a:xfrm>
            <a:off x="396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78065" name="Rectangle 241"/>
          <p:cNvSpPr>
            <a:spLocks noChangeArrowheads="1"/>
          </p:cNvSpPr>
          <p:nvPr/>
        </p:nvSpPr>
        <p:spPr bwMode="auto">
          <a:xfrm>
            <a:off x="4343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78066" name="Rectangle 242"/>
          <p:cNvSpPr>
            <a:spLocks noChangeArrowheads="1"/>
          </p:cNvSpPr>
          <p:nvPr/>
        </p:nvSpPr>
        <p:spPr bwMode="auto">
          <a:xfrm>
            <a:off x="4724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78067" name="Rectangle 243"/>
          <p:cNvSpPr>
            <a:spLocks noChangeArrowheads="1"/>
          </p:cNvSpPr>
          <p:nvPr/>
        </p:nvSpPr>
        <p:spPr bwMode="auto">
          <a:xfrm>
            <a:off x="5105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78068" name="Rectangle 244"/>
          <p:cNvSpPr>
            <a:spLocks noChangeArrowheads="1"/>
          </p:cNvSpPr>
          <p:nvPr/>
        </p:nvSpPr>
        <p:spPr bwMode="auto">
          <a:xfrm>
            <a:off x="5486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78069" name="Rectangle 245"/>
          <p:cNvSpPr>
            <a:spLocks noChangeArrowheads="1"/>
          </p:cNvSpPr>
          <p:nvPr/>
        </p:nvSpPr>
        <p:spPr bwMode="auto">
          <a:xfrm>
            <a:off x="5867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78070" name="Rectangle 246"/>
          <p:cNvSpPr>
            <a:spLocks noChangeArrowheads="1"/>
          </p:cNvSpPr>
          <p:nvPr/>
        </p:nvSpPr>
        <p:spPr bwMode="auto">
          <a:xfrm>
            <a:off x="6248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78071" name="Rectangle 247"/>
          <p:cNvSpPr>
            <a:spLocks noChangeArrowheads="1"/>
          </p:cNvSpPr>
          <p:nvPr/>
        </p:nvSpPr>
        <p:spPr bwMode="auto">
          <a:xfrm>
            <a:off x="662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78072" name="Rectangle 248"/>
          <p:cNvSpPr>
            <a:spLocks noChangeArrowheads="1"/>
          </p:cNvSpPr>
          <p:nvPr/>
        </p:nvSpPr>
        <p:spPr bwMode="auto">
          <a:xfrm>
            <a:off x="701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78073" name="Rectangle 249"/>
          <p:cNvSpPr>
            <a:spLocks noChangeArrowheads="1"/>
          </p:cNvSpPr>
          <p:nvPr/>
        </p:nvSpPr>
        <p:spPr bwMode="auto">
          <a:xfrm>
            <a:off x="739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78074" name="Rectangle 250"/>
          <p:cNvSpPr>
            <a:spLocks noChangeArrowheads="1"/>
          </p:cNvSpPr>
          <p:nvPr/>
        </p:nvSpPr>
        <p:spPr bwMode="auto">
          <a:xfrm>
            <a:off x="777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78075" name="Rectangle 251"/>
          <p:cNvSpPr>
            <a:spLocks noChangeArrowheads="1"/>
          </p:cNvSpPr>
          <p:nvPr/>
        </p:nvSpPr>
        <p:spPr bwMode="auto">
          <a:xfrm>
            <a:off x="281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78076" name="Rectangle 252"/>
          <p:cNvSpPr>
            <a:spLocks noChangeArrowheads="1"/>
          </p:cNvSpPr>
          <p:nvPr/>
        </p:nvSpPr>
        <p:spPr bwMode="auto">
          <a:xfrm>
            <a:off x="320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78077" name="Rectangle 253"/>
          <p:cNvSpPr>
            <a:spLocks noChangeArrowheads="1"/>
          </p:cNvSpPr>
          <p:nvPr/>
        </p:nvSpPr>
        <p:spPr bwMode="auto">
          <a:xfrm>
            <a:off x="358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78078" name="Rectangle 254"/>
          <p:cNvSpPr>
            <a:spLocks noChangeArrowheads="1"/>
          </p:cNvSpPr>
          <p:nvPr/>
        </p:nvSpPr>
        <p:spPr bwMode="auto">
          <a:xfrm>
            <a:off x="396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78079" name="Rectangle 255"/>
          <p:cNvSpPr>
            <a:spLocks noChangeArrowheads="1"/>
          </p:cNvSpPr>
          <p:nvPr/>
        </p:nvSpPr>
        <p:spPr bwMode="auto">
          <a:xfrm>
            <a:off x="4343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78080" name="Rectangle 256"/>
          <p:cNvSpPr>
            <a:spLocks noChangeArrowheads="1"/>
          </p:cNvSpPr>
          <p:nvPr/>
        </p:nvSpPr>
        <p:spPr bwMode="auto">
          <a:xfrm>
            <a:off x="4724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78081" name="Rectangle 257"/>
          <p:cNvSpPr>
            <a:spLocks noChangeArrowheads="1"/>
          </p:cNvSpPr>
          <p:nvPr/>
        </p:nvSpPr>
        <p:spPr bwMode="auto">
          <a:xfrm>
            <a:off x="5105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78082" name="Rectangle 258"/>
          <p:cNvSpPr>
            <a:spLocks noChangeArrowheads="1"/>
          </p:cNvSpPr>
          <p:nvPr/>
        </p:nvSpPr>
        <p:spPr bwMode="auto">
          <a:xfrm>
            <a:off x="5486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78083" name="Rectangle 259"/>
          <p:cNvSpPr>
            <a:spLocks noChangeArrowheads="1"/>
          </p:cNvSpPr>
          <p:nvPr/>
        </p:nvSpPr>
        <p:spPr bwMode="auto">
          <a:xfrm>
            <a:off x="5867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78084" name="Rectangle 260"/>
          <p:cNvSpPr>
            <a:spLocks noChangeArrowheads="1"/>
          </p:cNvSpPr>
          <p:nvPr/>
        </p:nvSpPr>
        <p:spPr bwMode="auto">
          <a:xfrm>
            <a:off x="6248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78085" name="Rectangle 261"/>
          <p:cNvSpPr>
            <a:spLocks noChangeArrowheads="1"/>
          </p:cNvSpPr>
          <p:nvPr/>
        </p:nvSpPr>
        <p:spPr bwMode="auto">
          <a:xfrm>
            <a:off x="662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78086" name="Rectangle 262"/>
          <p:cNvSpPr>
            <a:spLocks noChangeArrowheads="1"/>
          </p:cNvSpPr>
          <p:nvPr/>
        </p:nvSpPr>
        <p:spPr bwMode="auto">
          <a:xfrm>
            <a:off x="701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78087" name="Rectangle 263"/>
          <p:cNvSpPr>
            <a:spLocks noChangeArrowheads="1"/>
          </p:cNvSpPr>
          <p:nvPr/>
        </p:nvSpPr>
        <p:spPr bwMode="auto">
          <a:xfrm>
            <a:off x="739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78088" name="Rectangle 264"/>
          <p:cNvSpPr>
            <a:spLocks noChangeArrowheads="1"/>
          </p:cNvSpPr>
          <p:nvPr/>
        </p:nvSpPr>
        <p:spPr bwMode="auto">
          <a:xfrm>
            <a:off x="777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78089" name="Rectangle 265"/>
          <p:cNvSpPr>
            <a:spLocks noChangeArrowheads="1"/>
          </p:cNvSpPr>
          <p:nvPr/>
        </p:nvSpPr>
        <p:spPr bwMode="auto">
          <a:xfrm>
            <a:off x="2438400" y="5638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78090" name="Rectangle 266"/>
          <p:cNvSpPr>
            <a:spLocks noChangeArrowheads="1"/>
          </p:cNvSpPr>
          <p:nvPr/>
        </p:nvSpPr>
        <p:spPr bwMode="auto">
          <a:xfrm>
            <a:off x="2438400" y="6172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78091" name="Text Box 267"/>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8092" name="Text Box 268"/>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8093" name="Text Box 269"/>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8094" name="Text Box 270"/>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8095" name="Text Box 271"/>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8096" name="Text Box 272"/>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8097" name="Text Box 273"/>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8098" name="Text Box 274"/>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8099" name="Text Box 275"/>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8100" name="Text Box 276"/>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8101" name="Text Box 277"/>
          <p:cNvSpPr txBox="1">
            <a:spLocks noChangeArrowheads="1"/>
          </p:cNvSpPr>
          <p:nvPr/>
        </p:nvSpPr>
        <p:spPr bwMode="auto">
          <a:xfrm>
            <a:off x="1244600" y="1138238"/>
            <a:ext cx="401638" cy="304800"/>
          </a:xfrm>
          <a:prstGeom prst="rect">
            <a:avLst/>
          </a:prstGeom>
          <a:noFill/>
          <a:ln w="9525">
            <a:noFill/>
            <a:miter lim="800000"/>
            <a:headEnd/>
            <a:tailEnd/>
          </a:ln>
          <a:effectLst/>
        </p:spPr>
        <p:txBody>
          <a:bodyPr wrap="none">
            <a:spAutoFit/>
          </a:bodyPr>
          <a:lstStyle/>
          <a:p>
            <a:r>
              <a:rPr lang="en-US" sz="1400"/>
              <a:t>1A</a:t>
            </a:r>
          </a:p>
        </p:txBody>
      </p:sp>
      <p:sp>
        <p:nvSpPr>
          <p:cNvPr id="78102" name="Text Box 278"/>
          <p:cNvSpPr txBox="1">
            <a:spLocks noChangeArrowheads="1"/>
          </p:cNvSpPr>
          <p:nvPr/>
        </p:nvSpPr>
        <p:spPr bwMode="auto">
          <a:xfrm>
            <a:off x="1676400" y="1671638"/>
            <a:ext cx="401638" cy="304800"/>
          </a:xfrm>
          <a:prstGeom prst="rect">
            <a:avLst/>
          </a:prstGeom>
          <a:noFill/>
          <a:ln w="9525">
            <a:noFill/>
            <a:miter lim="800000"/>
            <a:headEnd/>
            <a:tailEnd/>
          </a:ln>
          <a:effectLst/>
        </p:spPr>
        <p:txBody>
          <a:bodyPr wrap="none">
            <a:spAutoFit/>
          </a:bodyPr>
          <a:lstStyle/>
          <a:p>
            <a:r>
              <a:rPr lang="en-US" sz="1400"/>
              <a:t>2A</a:t>
            </a:r>
          </a:p>
        </p:txBody>
      </p:sp>
      <p:sp>
        <p:nvSpPr>
          <p:cNvPr id="78103" name="Rectangle 279"/>
          <p:cNvSpPr>
            <a:spLocks noChangeArrowheads="1"/>
          </p:cNvSpPr>
          <p:nvPr/>
        </p:nvSpPr>
        <p:spPr bwMode="auto">
          <a:xfrm>
            <a:off x="2798763" y="1219200"/>
            <a:ext cx="152400" cy="152400"/>
          </a:xfrm>
          <a:prstGeom prst="rect">
            <a:avLst/>
          </a:prstGeom>
          <a:solidFill>
            <a:srgbClr val="FFFF95">
              <a:alpha val="50000"/>
            </a:srgbClr>
          </a:solidFill>
          <a:ln w="9525">
            <a:solidFill>
              <a:schemeClr val="tx1"/>
            </a:solidFill>
            <a:miter lim="800000"/>
            <a:headEnd/>
            <a:tailEnd/>
          </a:ln>
          <a:effectLst/>
        </p:spPr>
        <p:txBody>
          <a:bodyPr wrap="none" anchor="ctr"/>
          <a:lstStyle/>
          <a:p>
            <a:pPr algn="ctr"/>
            <a:r>
              <a:rPr lang="en-US" sz="800"/>
              <a:t>1A</a:t>
            </a:r>
          </a:p>
        </p:txBody>
      </p:sp>
      <p:sp>
        <p:nvSpPr>
          <p:cNvPr id="78104" name="Rectangle 280"/>
          <p:cNvSpPr>
            <a:spLocks noChangeArrowheads="1"/>
          </p:cNvSpPr>
          <p:nvPr/>
        </p:nvSpPr>
        <p:spPr bwMode="auto">
          <a:xfrm>
            <a:off x="2798763" y="1447800"/>
            <a:ext cx="152400" cy="152400"/>
          </a:xfrm>
          <a:prstGeom prst="rect">
            <a:avLst/>
          </a:prstGeom>
          <a:solidFill>
            <a:srgbClr val="CCFFFF">
              <a:alpha val="50000"/>
            </a:srgbClr>
          </a:solidFill>
          <a:ln w="9525">
            <a:solidFill>
              <a:schemeClr val="tx1"/>
            </a:solidFill>
            <a:miter lim="800000"/>
            <a:headEnd/>
            <a:tailEnd/>
          </a:ln>
          <a:effectLst/>
        </p:spPr>
        <p:txBody>
          <a:bodyPr wrap="none" anchor="ctr"/>
          <a:lstStyle/>
          <a:p>
            <a:pPr algn="ctr"/>
            <a:r>
              <a:rPr lang="en-US" sz="800"/>
              <a:t>2A</a:t>
            </a:r>
          </a:p>
        </p:txBody>
      </p:sp>
      <p:sp>
        <p:nvSpPr>
          <p:cNvPr id="78105" name="Rectangle 281"/>
          <p:cNvSpPr>
            <a:spLocks noChangeArrowheads="1"/>
          </p:cNvSpPr>
          <p:nvPr/>
        </p:nvSpPr>
        <p:spPr bwMode="auto">
          <a:xfrm>
            <a:off x="2798763" y="1676400"/>
            <a:ext cx="152400" cy="152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8106" name="Rectangle 282"/>
          <p:cNvSpPr>
            <a:spLocks noChangeArrowheads="1"/>
          </p:cNvSpPr>
          <p:nvPr/>
        </p:nvSpPr>
        <p:spPr bwMode="auto">
          <a:xfrm>
            <a:off x="2798763" y="1905000"/>
            <a:ext cx="152400" cy="152400"/>
          </a:xfrm>
          <a:prstGeom prst="rect">
            <a:avLst/>
          </a:prstGeom>
          <a:solidFill>
            <a:srgbClr val="FFB3B3">
              <a:alpha val="50000"/>
            </a:srgbClr>
          </a:solidFill>
          <a:ln w="9525">
            <a:solidFill>
              <a:schemeClr val="tx1"/>
            </a:solidFill>
            <a:miter lim="800000"/>
            <a:headEnd/>
            <a:tailEnd/>
          </a:ln>
          <a:effectLst/>
        </p:spPr>
        <p:txBody>
          <a:bodyPr wrap="none" anchor="ctr"/>
          <a:lstStyle/>
          <a:p>
            <a:pPr algn="ctr"/>
            <a:r>
              <a:rPr lang="en-US" sz="800"/>
              <a:t>3A</a:t>
            </a:r>
          </a:p>
        </p:txBody>
      </p:sp>
      <p:sp>
        <p:nvSpPr>
          <p:cNvPr id="78107" name="Rectangle 283"/>
          <p:cNvSpPr>
            <a:spLocks noChangeArrowheads="1"/>
          </p:cNvSpPr>
          <p:nvPr/>
        </p:nvSpPr>
        <p:spPr bwMode="auto">
          <a:xfrm>
            <a:off x="2798763" y="2133600"/>
            <a:ext cx="152400" cy="152400"/>
          </a:xfrm>
          <a:prstGeom prst="rect">
            <a:avLst/>
          </a:prstGeom>
          <a:solidFill>
            <a:srgbClr val="EEEEEE"/>
          </a:solidFill>
          <a:ln w="9525">
            <a:solidFill>
              <a:schemeClr val="tx1"/>
            </a:solidFill>
            <a:miter lim="800000"/>
            <a:headEnd/>
            <a:tailEnd/>
          </a:ln>
          <a:effectLst/>
        </p:spPr>
        <p:txBody>
          <a:bodyPr wrap="none" anchor="ctr"/>
          <a:lstStyle/>
          <a:p>
            <a:pPr algn="ctr"/>
            <a:r>
              <a:rPr lang="en-US" sz="800"/>
              <a:t>4A</a:t>
            </a:r>
          </a:p>
        </p:txBody>
      </p:sp>
      <p:sp>
        <p:nvSpPr>
          <p:cNvPr id="78108" name="Rectangle 284"/>
          <p:cNvSpPr>
            <a:spLocks noChangeArrowheads="1"/>
          </p:cNvSpPr>
          <p:nvPr/>
        </p:nvSpPr>
        <p:spPr bwMode="auto">
          <a:xfrm>
            <a:off x="2798763" y="2362200"/>
            <a:ext cx="152400" cy="152400"/>
          </a:xfrm>
          <a:prstGeom prst="rect">
            <a:avLst/>
          </a:prstGeom>
          <a:solidFill>
            <a:srgbClr val="FF6600">
              <a:alpha val="50000"/>
            </a:srgbClr>
          </a:solidFill>
          <a:ln w="9525">
            <a:solidFill>
              <a:schemeClr val="tx1"/>
            </a:solidFill>
            <a:miter lim="800000"/>
            <a:headEnd/>
            <a:tailEnd/>
          </a:ln>
          <a:effectLst/>
        </p:spPr>
        <p:txBody>
          <a:bodyPr wrap="none" anchor="ctr"/>
          <a:lstStyle/>
          <a:p>
            <a:endParaRPr lang="en-US"/>
          </a:p>
        </p:txBody>
      </p:sp>
      <p:sp>
        <p:nvSpPr>
          <p:cNvPr id="78109" name="Rectangle 285"/>
          <p:cNvSpPr>
            <a:spLocks noChangeArrowheads="1"/>
          </p:cNvSpPr>
          <p:nvPr/>
        </p:nvSpPr>
        <p:spPr bwMode="auto">
          <a:xfrm>
            <a:off x="4229100" y="1219200"/>
            <a:ext cx="152400" cy="152400"/>
          </a:xfrm>
          <a:prstGeom prst="rect">
            <a:avLst/>
          </a:prstGeom>
          <a:solidFill>
            <a:srgbClr val="FFFF99"/>
          </a:solidFill>
          <a:ln w="9525">
            <a:solidFill>
              <a:schemeClr val="tx1"/>
            </a:solidFill>
            <a:miter lim="800000"/>
            <a:headEnd/>
            <a:tailEnd/>
          </a:ln>
          <a:effectLst/>
        </p:spPr>
        <p:txBody>
          <a:bodyPr wrap="none" anchor="ctr"/>
          <a:lstStyle/>
          <a:p>
            <a:pPr algn="ctr"/>
            <a:r>
              <a:rPr lang="en-US" sz="800"/>
              <a:t>5A</a:t>
            </a:r>
          </a:p>
        </p:txBody>
      </p:sp>
      <p:sp>
        <p:nvSpPr>
          <p:cNvPr id="78110" name="Rectangle 286"/>
          <p:cNvSpPr>
            <a:spLocks noChangeArrowheads="1"/>
          </p:cNvSpPr>
          <p:nvPr/>
        </p:nvSpPr>
        <p:spPr bwMode="auto">
          <a:xfrm>
            <a:off x="4229100" y="1447800"/>
            <a:ext cx="152400" cy="152400"/>
          </a:xfrm>
          <a:prstGeom prst="rect">
            <a:avLst/>
          </a:prstGeom>
          <a:solidFill>
            <a:srgbClr val="FF9595">
              <a:alpha val="50000"/>
            </a:srgbClr>
          </a:solidFill>
          <a:ln w="9525">
            <a:solidFill>
              <a:schemeClr val="tx1"/>
            </a:solidFill>
            <a:miter lim="800000"/>
            <a:headEnd/>
            <a:tailEnd/>
          </a:ln>
          <a:effectLst/>
        </p:spPr>
        <p:txBody>
          <a:bodyPr wrap="none" anchor="ctr"/>
          <a:lstStyle/>
          <a:p>
            <a:pPr algn="ctr"/>
            <a:r>
              <a:rPr lang="en-US" sz="800"/>
              <a:t>6A</a:t>
            </a:r>
          </a:p>
        </p:txBody>
      </p:sp>
      <p:sp>
        <p:nvSpPr>
          <p:cNvPr id="78111" name="Rectangle 287"/>
          <p:cNvSpPr>
            <a:spLocks noChangeArrowheads="1"/>
          </p:cNvSpPr>
          <p:nvPr/>
        </p:nvSpPr>
        <p:spPr bwMode="auto">
          <a:xfrm>
            <a:off x="4229100" y="1676400"/>
            <a:ext cx="152400" cy="152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800"/>
              <a:t>7A</a:t>
            </a:r>
          </a:p>
        </p:txBody>
      </p:sp>
      <p:sp>
        <p:nvSpPr>
          <p:cNvPr id="78112" name="Rectangle 288"/>
          <p:cNvSpPr>
            <a:spLocks noChangeArrowheads="1"/>
          </p:cNvSpPr>
          <p:nvPr/>
        </p:nvSpPr>
        <p:spPr bwMode="auto">
          <a:xfrm>
            <a:off x="4229100" y="1905000"/>
            <a:ext cx="152400" cy="152400"/>
          </a:xfrm>
          <a:prstGeom prst="rect">
            <a:avLst/>
          </a:prstGeom>
          <a:solidFill>
            <a:srgbClr val="FF0000">
              <a:alpha val="50000"/>
            </a:srgbClr>
          </a:solidFill>
          <a:ln w="9525">
            <a:solidFill>
              <a:schemeClr val="tx1"/>
            </a:solidFill>
            <a:miter lim="800000"/>
            <a:headEnd/>
            <a:tailEnd/>
          </a:ln>
          <a:effectLst/>
        </p:spPr>
        <p:txBody>
          <a:bodyPr wrap="none" anchor="ctr"/>
          <a:lstStyle/>
          <a:p>
            <a:pPr algn="ctr"/>
            <a:r>
              <a:rPr lang="en-US" sz="800"/>
              <a:t>8A</a:t>
            </a:r>
          </a:p>
        </p:txBody>
      </p:sp>
      <p:sp>
        <p:nvSpPr>
          <p:cNvPr id="78113" name="Rectangle 289"/>
          <p:cNvSpPr>
            <a:spLocks noChangeArrowheads="1"/>
          </p:cNvSpPr>
          <p:nvPr/>
        </p:nvSpPr>
        <p:spPr bwMode="auto">
          <a:xfrm>
            <a:off x="4229100" y="2133600"/>
            <a:ext cx="152400" cy="152400"/>
          </a:xfrm>
          <a:prstGeom prst="rect">
            <a:avLst/>
          </a:prstGeom>
          <a:solidFill>
            <a:srgbClr val="F3D4A1">
              <a:alpha val="50000"/>
            </a:srgbClr>
          </a:solidFill>
          <a:ln w="9525">
            <a:solidFill>
              <a:schemeClr val="tx1"/>
            </a:solidFill>
            <a:miter lim="800000"/>
            <a:headEnd/>
            <a:tailEnd/>
          </a:ln>
          <a:effectLst/>
        </p:spPr>
        <p:txBody>
          <a:bodyPr wrap="none" anchor="ctr"/>
          <a:lstStyle/>
          <a:p>
            <a:endParaRPr lang="en-US"/>
          </a:p>
        </p:txBody>
      </p:sp>
      <p:sp>
        <p:nvSpPr>
          <p:cNvPr id="78114" name="Text Box 290"/>
          <p:cNvSpPr txBox="1">
            <a:spLocks noChangeArrowheads="1"/>
          </p:cNvSpPr>
          <p:nvPr/>
        </p:nvSpPr>
        <p:spPr bwMode="auto">
          <a:xfrm>
            <a:off x="2935288" y="1227138"/>
            <a:ext cx="809625" cy="214312"/>
          </a:xfrm>
          <a:prstGeom prst="rect">
            <a:avLst/>
          </a:prstGeom>
          <a:noFill/>
          <a:ln w="9525">
            <a:noFill/>
            <a:miter lim="800000"/>
            <a:headEnd/>
            <a:tailEnd/>
          </a:ln>
          <a:effectLst/>
        </p:spPr>
        <p:txBody>
          <a:bodyPr wrap="none">
            <a:spAutoFit/>
          </a:bodyPr>
          <a:lstStyle/>
          <a:p>
            <a:r>
              <a:rPr lang="en-US" sz="800" b="1"/>
              <a:t>Alkali metals</a:t>
            </a:r>
          </a:p>
        </p:txBody>
      </p:sp>
      <p:sp>
        <p:nvSpPr>
          <p:cNvPr id="78115" name="Text Box 291"/>
          <p:cNvSpPr txBox="1">
            <a:spLocks noChangeArrowheads="1"/>
          </p:cNvSpPr>
          <p:nvPr/>
        </p:nvSpPr>
        <p:spPr bwMode="auto">
          <a:xfrm>
            <a:off x="2951163" y="1455738"/>
            <a:ext cx="1087437" cy="214312"/>
          </a:xfrm>
          <a:prstGeom prst="rect">
            <a:avLst/>
          </a:prstGeom>
          <a:noFill/>
          <a:ln w="9525">
            <a:noFill/>
            <a:miter lim="800000"/>
            <a:headEnd/>
            <a:tailEnd/>
          </a:ln>
          <a:effectLst/>
        </p:spPr>
        <p:txBody>
          <a:bodyPr wrap="none">
            <a:spAutoFit/>
          </a:bodyPr>
          <a:lstStyle/>
          <a:p>
            <a:r>
              <a:rPr lang="en-US" sz="800" b="1"/>
              <a:t>Alkali earth metals</a:t>
            </a:r>
          </a:p>
        </p:txBody>
      </p:sp>
      <p:sp>
        <p:nvSpPr>
          <p:cNvPr id="78116" name="Text Box 292"/>
          <p:cNvSpPr txBox="1">
            <a:spLocks noChangeArrowheads="1"/>
          </p:cNvSpPr>
          <p:nvPr/>
        </p:nvSpPr>
        <p:spPr bwMode="auto">
          <a:xfrm>
            <a:off x="2951163" y="1684338"/>
            <a:ext cx="1028700" cy="214312"/>
          </a:xfrm>
          <a:prstGeom prst="rect">
            <a:avLst/>
          </a:prstGeom>
          <a:noFill/>
          <a:ln w="9525">
            <a:noFill/>
            <a:miter lim="800000"/>
            <a:headEnd/>
            <a:tailEnd/>
          </a:ln>
          <a:effectLst/>
        </p:spPr>
        <p:txBody>
          <a:bodyPr wrap="none">
            <a:spAutoFit/>
          </a:bodyPr>
          <a:lstStyle/>
          <a:p>
            <a:r>
              <a:rPr lang="en-US" sz="800" b="1"/>
              <a:t>Transition metals</a:t>
            </a:r>
          </a:p>
        </p:txBody>
      </p:sp>
      <p:sp>
        <p:nvSpPr>
          <p:cNvPr id="78117" name="Text Box 293"/>
          <p:cNvSpPr txBox="1">
            <a:spLocks noChangeArrowheads="1"/>
          </p:cNvSpPr>
          <p:nvPr/>
        </p:nvSpPr>
        <p:spPr bwMode="auto">
          <a:xfrm>
            <a:off x="2951163" y="2366963"/>
            <a:ext cx="1277937" cy="214312"/>
          </a:xfrm>
          <a:prstGeom prst="rect">
            <a:avLst/>
          </a:prstGeom>
          <a:noFill/>
          <a:ln w="9525">
            <a:noFill/>
            <a:miter lim="800000"/>
            <a:headEnd/>
            <a:tailEnd/>
          </a:ln>
          <a:effectLst/>
        </p:spPr>
        <p:txBody>
          <a:bodyPr wrap="none">
            <a:spAutoFit/>
          </a:bodyPr>
          <a:lstStyle/>
          <a:p>
            <a:r>
              <a:rPr lang="en-US" sz="800" b="1"/>
              <a:t>Inner transition metals</a:t>
            </a:r>
          </a:p>
        </p:txBody>
      </p:sp>
      <p:sp>
        <p:nvSpPr>
          <p:cNvPr id="78118" name="Text Box 294"/>
          <p:cNvSpPr txBox="1">
            <a:spLocks noChangeArrowheads="1"/>
          </p:cNvSpPr>
          <p:nvPr/>
        </p:nvSpPr>
        <p:spPr bwMode="auto">
          <a:xfrm>
            <a:off x="2951163" y="1912938"/>
            <a:ext cx="827087" cy="214312"/>
          </a:xfrm>
          <a:prstGeom prst="rect">
            <a:avLst/>
          </a:prstGeom>
          <a:noFill/>
          <a:ln w="9525">
            <a:noFill/>
            <a:miter lim="800000"/>
            <a:headEnd/>
            <a:tailEnd/>
          </a:ln>
          <a:effectLst/>
        </p:spPr>
        <p:txBody>
          <a:bodyPr wrap="none">
            <a:spAutoFit/>
          </a:bodyPr>
          <a:lstStyle/>
          <a:p>
            <a:r>
              <a:rPr lang="en-US" sz="800" b="1"/>
              <a:t>Boron group </a:t>
            </a:r>
          </a:p>
        </p:txBody>
      </p:sp>
      <p:sp>
        <p:nvSpPr>
          <p:cNvPr id="78119" name="Text Box 295"/>
          <p:cNvSpPr txBox="1">
            <a:spLocks noChangeArrowheads="1"/>
          </p:cNvSpPr>
          <p:nvPr/>
        </p:nvSpPr>
        <p:spPr bwMode="auto">
          <a:xfrm>
            <a:off x="2951163" y="2141538"/>
            <a:ext cx="884237" cy="214312"/>
          </a:xfrm>
          <a:prstGeom prst="rect">
            <a:avLst/>
          </a:prstGeom>
          <a:noFill/>
          <a:ln w="9525">
            <a:noFill/>
            <a:miter lim="800000"/>
            <a:headEnd/>
            <a:tailEnd/>
          </a:ln>
          <a:effectLst/>
        </p:spPr>
        <p:txBody>
          <a:bodyPr wrap="none">
            <a:spAutoFit/>
          </a:bodyPr>
          <a:lstStyle/>
          <a:p>
            <a:r>
              <a:rPr lang="en-US" sz="800" b="1"/>
              <a:t>Carbon group </a:t>
            </a:r>
          </a:p>
        </p:txBody>
      </p:sp>
      <p:sp>
        <p:nvSpPr>
          <p:cNvPr id="78120" name="Text Box 296"/>
          <p:cNvSpPr txBox="1">
            <a:spLocks noChangeArrowheads="1"/>
          </p:cNvSpPr>
          <p:nvPr/>
        </p:nvSpPr>
        <p:spPr bwMode="auto">
          <a:xfrm>
            <a:off x="4387850" y="1223963"/>
            <a:ext cx="946150" cy="214312"/>
          </a:xfrm>
          <a:prstGeom prst="rect">
            <a:avLst/>
          </a:prstGeom>
          <a:noFill/>
          <a:ln w="9525">
            <a:noFill/>
            <a:miter lim="800000"/>
            <a:headEnd/>
            <a:tailEnd/>
          </a:ln>
          <a:effectLst/>
        </p:spPr>
        <p:txBody>
          <a:bodyPr wrap="none">
            <a:spAutoFit/>
          </a:bodyPr>
          <a:lstStyle/>
          <a:p>
            <a:r>
              <a:rPr lang="en-US" sz="800" b="1"/>
              <a:t>Nitrogen group </a:t>
            </a:r>
          </a:p>
        </p:txBody>
      </p:sp>
      <p:sp>
        <p:nvSpPr>
          <p:cNvPr id="78121" name="Text Box 297"/>
          <p:cNvSpPr txBox="1">
            <a:spLocks noChangeArrowheads="1"/>
          </p:cNvSpPr>
          <p:nvPr/>
        </p:nvSpPr>
        <p:spPr bwMode="auto">
          <a:xfrm>
            <a:off x="4381500" y="1455738"/>
            <a:ext cx="903288" cy="214312"/>
          </a:xfrm>
          <a:prstGeom prst="rect">
            <a:avLst/>
          </a:prstGeom>
          <a:noFill/>
          <a:ln w="9525">
            <a:noFill/>
            <a:miter lim="800000"/>
            <a:headEnd/>
            <a:tailEnd/>
          </a:ln>
          <a:effectLst/>
        </p:spPr>
        <p:txBody>
          <a:bodyPr wrap="none">
            <a:spAutoFit/>
          </a:bodyPr>
          <a:lstStyle/>
          <a:p>
            <a:r>
              <a:rPr lang="en-US" sz="800" b="1"/>
              <a:t>Oxygen group </a:t>
            </a:r>
          </a:p>
        </p:txBody>
      </p:sp>
      <p:sp>
        <p:nvSpPr>
          <p:cNvPr id="78122" name="Text Box 298"/>
          <p:cNvSpPr txBox="1">
            <a:spLocks noChangeArrowheads="1"/>
          </p:cNvSpPr>
          <p:nvPr/>
        </p:nvSpPr>
        <p:spPr bwMode="auto">
          <a:xfrm>
            <a:off x="4381500" y="1681163"/>
            <a:ext cx="671513" cy="214312"/>
          </a:xfrm>
          <a:prstGeom prst="rect">
            <a:avLst/>
          </a:prstGeom>
          <a:noFill/>
          <a:ln w="9525">
            <a:noFill/>
            <a:miter lim="800000"/>
            <a:headEnd/>
            <a:tailEnd/>
          </a:ln>
          <a:effectLst/>
        </p:spPr>
        <p:txBody>
          <a:bodyPr wrap="none">
            <a:spAutoFit/>
          </a:bodyPr>
          <a:lstStyle/>
          <a:p>
            <a:r>
              <a:rPr lang="en-US" sz="800" b="1"/>
              <a:t>Halogens </a:t>
            </a:r>
          </a:p>
        </p:txBody>
      </p:sp>
      <p:sp>
        <p:nvSpPr>
          <p:cNvPr id="78123" name="Text Box 299"/>
          <p:cNvSpPr txBox="1">
            <a:spLocks noChangeArrowheads="1"/>
          </p:cNvSpPr>
          <p:nvPr/>
        </p:nvSpPr>
        <p:spPr bwMode="auto">
          <a:xfrm>
            <a:off x="4395788" y="1909763"/>
            <a:ext cx="814387" cy="214312"/>
          </a:xfrm>
          <a:prstGeom prst="rect">
            <a:avLst/>
          </a:prstGeom>
          <a:noFill/>
          <a:ln w="9525">
            <a:noFill/>
            <a:miter lim="800000"/>
            <a:headEnd/>
            <a:tailEnd/>
          </a:ln>
          <a:effectLst/>
        </p:spPr>
        <p:txBody>
          <a:bodyPr wrap="none">
            <a:spAutoFit/>
          </a:bodyPr>
          <a:lstStyle/>
          <a:p>
            <a:r>
              <a:rPr lang="en-US" sz="800" b="1"/>
              <a:t>Noble gases </a:t>
            </a:r>
          </a:p>
        </p:txBody>
      </p:sp>
      <p:sp>
        <p:nvSpPr>
          <p:cNvPr id="78124" name="Text Box 300"/>
          <p:cNvSpPr txBox="1">
            <a:spLocks noChangeArrowheads="1"/>
          </p:cNvSpPr>
          <p:nvPr/>
        </p:nvSpPr>
        <p:spPr bwMode="auto">
          <a:xfrm>
            <a:off x="4381500" y="2141538"/>
            <a:ext cx="658813" cy="214312"/>
          </a:xfrm>
          <a:prstGeom prst="rect">
            <a:avLst/>
          </a:prstGeom>
          <a:noFill/>
          <a:ln w="9525">
            <a:noFill/>
            <a:miter lim="800000"/>
            <a:headEnd/>
            <a:tailEnd/>
          </a:ln>
          <a:effectLst/>
        </p:spPr>
        <p:txBody>
          <a:bodyPr wrap="none">
            <a:spAutoFit/>
          </a:bodyPr>
          <a:lstStyle/>
          <a:p>
            <a:r>
              <a:rPr lang="en-US" sz="800" b="1"/>
              <a:t>Hydrogen</a:t>
            </a:r>
          </a:p>
        </p:txBody>
      </p:sp>
      <p:sp>
        <p:nvSpPr>
          <p:cNvPr id="78126" name="Text Box 302"/>
          <p:cNvSpPr txBox="1">
            <a:spLocks noChangeArrowheads="1"/>
          </p:cNvSpPr>
          <p:nvPr/>
        </p:nvSpPr>
        <p:spPr bwMode="auto">
          <a:xfrm>
            <a:off x="2057400" y="2738438"/>
            <a:ext cx="401638" cy="304800"/>
          </a:xfrm>
          <a:prstGeom prst="rect">
            <a:avLst/>
          </a:prstGeom>
          <a:noFill/>
          <a:ln w="9525">
            <a:noFill/>
            <a:miter lim="800000"/>
            <a:headEnd/>
            <a:tailEnd/>
          </a:ln>
          <a:effectLst/>
        </p:spPr>
        <p:txBody>
          <a:bodyPr wrap="none">
            <a:spAutoFit/>
          </a:bodyPr>
          <a:lstStyle/>
          <a:p>
            <a:r>
              <a:rPr lang="en-US" sz="1400"/>
              <a:t>3B</a:t>
            </a:r>
          </a:p>
        </p:txBody>
      </p:sp>
      <p:sp>
        <p:nvSpPr>
          <p:cNvPr id="78128" name="Text Box 304"/>
          <p:cNvSpPr txBox="1">
            <a:spLocks noChangeArrowheads="1"/>
          </p:cNvSpPr>
          <p:nvPr/>
        </p:nvSpPr>
        <p:spPr bwMode="auto">
          <a:xfrm>
            <a:off x="2798763" y="2743200"/>
            <a:ext cx="401637" cy="304800"/>
          </a:xfrm>
          <a:prstGeom prst="rect">
            <a:avLst/>
          </a:prstGeom>
          <a:noFill/>
          <a:ln w="9525">
            <a:noFill/>
            <a:miter lim="800000"/>
            <a:headEnd/>
            <a:tailEnd/>
          </a:ln>
          <a:effectLst/>
        </p:spPr>
        <p:txBody>
          <a:bodyPr wrap="none">
            <a:spAutoFit/>
          </a:bodyPr>
          <a:lstStyle/>
          <a:p>
            <a:r>
              <a:rPr lang="en-US" sz="1400"/>
              <a:t>5B</a:t>
            </a:r>
          </a:p>
        </p:txBody>
      </p:sp>
      <p:sp>
        <p:nvSpPr>
          <p:cNvPr id="78129" name="Text Box 305"/>
          <p:cNvSpPr txBox="1">
            <a:spLocks noChangeArrowheads="1"/>
          </p:cNvSpPr>
          <p:nvPr/>
        </p:nvSpPr>
        <p:spPr bwMode="auto">
          <a:xfrm>
            <a:off x="3179763" y="2743200"/>
            <a:ext cx="401637" cy="304800"/>
          </a:xfrm>
          <a:prstGeom prst="rect">
            <a:avLst/>
          </a:prstGeom>
          <a:noFill/>
          <a:ln w="9525">
            <a:noFill/>
            <a:miter lim="800000"/>
            <a:headEnd/>
            <a:tailEnd/>
          </a:ln>
          <a:effectLst/>
        </p:spPr>
        <p:txBody>
          <a:bodyPr wrap="none">
            <a:spAutoFit/>
          </a:bodyPr>
          <a:lstStyle/>
          <a:p>
            <a:r>
              <a:rPr lang="en-US" sz="1400"/>
              <a:t>6B</a:t>
            </a:r>
          </a:p>
        </p:txBody>
      </p:sp>
      <p:sp>
        <p:nvSpPr>
          <p:cNvPr id="78130" name="Text Box 306"/>
          <p:cNvSpPr txBox="1">
            <a:spLocks noChangeArrowheads="1"/>
          </p:cNvSpPr>
          <p:nvPr/>
        </p:nvSpPr>
        <p:spPr bwMode="auto">
          <a:xfrm>
            <a:off x="3560763" y="2743200"/>
            <a:ext cx="401637" cy="304800"/>
          </a:xfrm>
          <a:prstGeom prst="rect">
            <a:avLst/>
          </a:prstGeom>
          <a:noFill/>
          <a:ln w="9525">
            <a:noFill/>
            <a:miter lim="800000"/>
            <a:headEnd/>
            <a:tailEnd/>
          </a:ln>
          <a:effectLst/>
        </p:spPr>
        <p:txBody>
          <a:bodyPr wrap="none">
            <a:spAutoFit/>
          </a:bodyPr>
          <a:lstStyle/>
          <a:p>
            <a:r>
              <a:rPr lang="en-US" sz="1400"/>
              <a:t>7B</a:t>
            </a:r>
          </a:p>
        </p:txBody>
      </p:sp>
      <p:sp>
        <p:nvSpPr>
          <p:cNvPr id="78131" name="Text Box 307"/>
          <p:cNvSpPr txBox="1">
            <a:spLocks noChangeArrowheads="1"/>
          </p:cNvSpPr>
          <p:nvPr/>
        </p:nvSpPr>
        <p:spPr bwMode="auto">
          <a:xfrm>
            <a:off x="4343400" y="2657475"/>
            <a:ext cx="411163" cy="314325"/>
          </a:xfrm>
          <a:prstGeom prst="rect">
            <a:avLst/>
          </a:prstGeom>
          <a:solidFill>
            <a:schemeClr val="bg1"/>
          </a:solidFill>
          <a:ln w="9525">
            <a:solidFill>
              <a:schemeClr val="bg1"/>
            </a:solidFill>
            <a:miter lim="800000"/>
            <a:headEnd/>
            <a:tailEnd/>
          </a:ln>
          <a:effectLst/>
        </p:spPr>
        <p:txBody>
          <a:bodyPr wrap="none">
            <a:spAutoFit/>
          </a:bodyPr>
          <a:lstStyle/>
          <a:p>
            <a:r>
              <a:rPr lang="en-US" sz="1400"/>
              <a:t>8B</a:t>
            </a:r>
          </a:p>
        </p:txBody>
      </p:sp>
      <p:sp>
        <p:nvSpPr>
          <p:cNvPr id="78132" name="Text Box 308"/>
          <p:cNvSpPr txBox="1">
            <a:spLocks noChangeArrowheads="1"/>
          </p:cNvSpPr>
          <p:nvPr/>
        </p:nvSpPr>
        <p:spPr bwMode="auto">
          <a:xfrm>
            <a:off x="5105400" y="2743200"/>
            <a:ext cx="401638" cy="304800"/>
          </a:xfrm>
          <a:prstGeom prst="rect">
            <a:avLst/>
          </a:prstGeom>
          <a:noFill/>
          <a:ln w="9525">
            <a:noFill/>
            <a:miter lim="800000"/>
            <a:headEnd/>
            <a:tailEnd/>
          </a:ln>
          <a:effectLst/>
        </p:spPr>
        <p:txBody>
          <a:bodyPr wrap="none">
            <a:spAutoFit/>
          </a:bodyPr>
          <a:lstStyle/>
          <a:p>
            <a:r>
              <a:rPr lang="en-US" sz="1400"/>
              <a:t>1B</a:t>
            </a:r>
          </a:p>
        </p:txBody>
      </p:sp>
      <p:sp>
        <p:nvSpPr>
          <p:cNvPr id="78133" name="Text Box 309"/>
          <p:cNvSpPr txBox="1">
            <a:spLocks noChangeArrowheads="1"/>
          </p:cNvSpPr>
          <p:nvPr/>
        </p:nvSpPr>
        <p:spPr bwMode="auto">
          <a:xfrm>
            <a:off x="5465763" y="2743200"/>
            <a:ext cx="401637" cy="304800"/>
          </a:xfrm>
          <a:prstGeom prst="rect">
            <a:avLst/>
          </a:prstGeom>
          <a:noFill/>
          <a:ln w="9525">
            <a:noFill/>
            <a:miter lim="800000"/>
            <a:headEnd/>
            <a:tailEnd/>
          </a:ln>
          <a:effectLst/>
        </p:spPr>
        <p:txBody>
          <a:bodyPr wrap="none">
            <a:spAutoFit/>
          </a:bodyPr>
          <a:lstStyle/>
          <a:p>
            <a:r>
              <a:rPr lang="en-US" sz="1400"/>
              <a:t>2B</a:t>
            </a:r>
          </a:p>
        </p:txBody>
      </p:sp>
      <p:sp>
        <p:nvSpPr>
          <p:cNvPr id="78134" name="Text Box 310"/>
          <p:cNvSpPr txBox="1">
            <a:spLocks noChangeArrowheads="1"/>
          </p:cNvSpPr>
          <p:nvPr/>
        </p:nvSpPr>
        <p:spPr bwMode="auto">
          <a:xfrm>
            <a:off x="5846763" y="1676400"/>
            <a:ext cx="401637" cy="304800"/>
          </a:xfrm>
          <a:prstGeom prst="rect">
            <a:avLst/>
          </a:prstGeom>
          <a:noFill/>
          <a:ln w="9525">
            <a:noFill/>
            <a:miter lim="800000"/>
            <a:headEnd/>
            <a:tailEnd/>
          </a:ln>
          <a:effectLst/>
        </p:spPr>
        <p:txBody>
          <a:bodyPr wrap="none">
            <a:spAutoFit/>
          </a:bodyPr>
          <a:lstStyle/>
          <a:p>
            <a:r>
              <a:rPr lang="en-US" sz="1400"/>
              <a:t>3A</a:t>
            </a:r>
          </a:p>
        </p:txBody>
      </p:sp>
      <p:sp>
        <p:nvSpPr>
          <p:cNvPr id="78135" name="Text Box 311"/>
          <p:cNvSpPr txBox="1">
            <a:spLocks noChangeArrowheads="1"/>
          </p:cNvSpPr>
          <p:nvPr/>
        </p:nvSpPr>
        <p:spPr bwMode="auto">
          <a:xfrm>
            <a:off x="6227763" y="1676400"/>
            <a:ext cx="401637" cy="304800"/>
          </a:xfrm>
          <a:prstGeom prst="rect">
            <a:avLst/>
          </a:prstGeom>
          <a:noFill/>
          <a:ln w="9525">
            <a:noFill/>
            <a:miter lim="800000"/>
            <a:headEnd/>
            <a:tailEnd/>
          </a:ln>
          <a:effectLst/>
        </p:spPr>
        <p:txBody>
          <a:bodyPr wrap="none">
            <a:spAutoFit/>
          </a:bodyPr>
          <a:lstStyle/>
          <a:p>
            <a:r>
              <a:rPr lang="en-US" sz="1400"/>
              <a:t>4A</a:t>
            </a:r>
          </a:p>
        </p:txBody>
      </p:sp>
      <p:sp>
        <p:nvSpPr>
          <p:cNvPr id="78136" name="Text Box 312"/>
          <p:cNvSpPr txBox="1">
            <a:spLocks noChangeArrowheads="1"/>
          </p:cNvSpPr>
          <p:nvPr/>
        </p:nvSpPr>
        <p:spPr bwMode="auto">
          <a:xfrm>
            <a:off x="6629400" y="1676400"/>
            <a:ext cx="401638" cy="304800"/>
          </a:xfrm>
          <a:prstGeom prst="rect">
            <a:avLst/>
          </a:prstGeom>
          <a:noFill/>
          <a:ln w="9525">
            <a:noFill/>
            <a:miter lim="800000"/>
            <a:headEnd/>
            <a:tailEnd/>
          </a:ln>
          <a:effectLst/>
        </p:spPr>
        <p:txBody>
          <a:bodyPr wrap="none">
            <a:spAutoFit/>
          </a:bodyPr>
          <a:lstStyle/>
          <a:p>
            <a:r>
              <a:rPr lang="en-US" sz="1400"/>
              <a:t>5A</a:t>
            </a:r>
          </a:p>
        </p:txBody>
      </p:sp>
      <p:sp>
        <p:nvSpPr>
          <p:cNvPr id="78137" name="Text Box 313"/>
          <p:cNvSpPr txBox="1">
            <a:spLocks noChangeArrowheads="1"/>
          </p:cNvSpPr>
          <p:nvPr/>
        </p:nvSpPr>
        <p:spPr bwMode="auto">
          <a:xfrm>
            <a:off x="7010400" y="1676400"/>
            <a:ext cx="401638" cy="304800"/>
          </a:xfrm>
          <a:prstGeom prst="rect">
            <a:avLst/>
          </a:prstGeom>
          <a:noFill/>
          <a:ln w="9525">
            <a:noFill/>
            <a:miter lim="800000"/>
            <a:headEnd/>
            <a:tailEnd/>
          </a:ln>
          <a:effectLst/>
        </p:spPr>
        <p:txBody>
          <a:bodyPr wrap="none">
            <a:spAutoFit/>
          </a:bodyPr>
          <a:lstStyle/>
          <a:p>
            <a:r>
              <a:rPr lang="en-US" sz="1400"/>
              <a:t>6A</a:t>
            </a:r>
          </a:p>
        </p:txBody>
      </p:sp>
      <p:sp>
        <p:nvSpPr>
          <p:cNvPr id="78138" name="Text Box 314"/>
          <p:cNvSpPr txBox="1">
            <a:spLocks noChangeArrowheads="1"/>
          </p:cNvSpPr>
          <p:nvPr/>
        </p:nvSpPr>
        <p:spPr bwMode="auto">
          <a:xfrm>
            <a:off x="7391400" y="1676400"/>
            <a:ext cx="401638" cy="304800"/>
          </a:xfrm>
          <a:prstGeom prst="rect">
            <a:avLst/>
          </a:prstGeom>
          <a:noFill/>
          <a:ln w="9525">
            <a:noFill/>
            <a:miter lim="800000"/>
            <a:headEnd/>
            <a:tailEnd/>
          </a:ln>
          <a:effectLst/>
        </p:spPr>
        <p:txBody>
          <a:bodyPr wrap="none">
            <a:spAutoFit/>
          </a:bodyPr>
          <a:lstStyle/>
          <a:p>
            <a:r>
              <a:rPr lang="en-US" sz="1400"/>
              <a:t>7A</a:t>
            </a:r>
          </a:p>
        </p:txBody>
      </p:sp>
      <p:sp>
        <p:nvSpPr>
          <p:cNvPr id="78139" name="Text Box 315"/>
          <p:cNvSpPr txBox="1">
            <a:spLocks noChangeArrowheads="1"/>
          </p:cNvSpPr>
          <p:nvPr/>
        </p:nvSpPr>
        <p:spPr bwMode="auto">
          <a:xfrm>
            <a:off x="7772400" y="1143000"/>
            <a:ext cx="401638" cy="304800"/>
          </a:xfrm>
          <a:prstGeom prst="rect">
            <a:avLst/>
          </a:prstGeom>
          <a:noFill/>
          <a:ln w="9525">
            <a:noFill/>
            <a:miter lim="800000"/>
            <a:headEnd/>
            <a:tailEnd/>
          </a:ln>
          <a:effectLst/>
        </p:spPr>
        <p:txBody>
          <a:bodyPr wrap="none">
            <a:spAutoFit/>
          </a:bodyPr>
          <a:lstStyle/>
          <a:p>
            <a:r>
              <a:rPr lang="en-US" sz="1400"/>
              <a:t>8A</a:t>
            </a:r>
          </a:p>
        </p:txBody>
      </p:sp>
      <p:sp>
        <p:nvSpPr>
          <p:cNvPr id="78140" name="Text Box 316"/>
          <p:cNvSpPr txBox="1">
            <a:spLocks noChangeArrowheads="1"/>
          </p:cNvSpPr>
          <p:nvPr/>
        </p:nvSpPr>
        <p:spPr bwMode="auto">
          <a:xfrm>
            <a:off x="2438400" y="2743200"/>
            <a:ext cx="401638" cy="304800"/>
          </a:xfrm>
          <a:prstGeom prst="rect">
            <a:avLst/>
          </a:prstGeom>
          <a:noFill/>
          <a:ln w="9525">
            <a:noFill/>
            <a:miter lim="800000"/>
            <a:headEnd/>
            <a:tailEnd/>
          </a:ln>
          <a:effectLst/>
        </p:spPr>
        <p:txBody>
          <a:bodyPr wrap="none">
            <a:spAutoFit/>
          </a:bodyPr>
          <a:lstStyle/>
          <a:p>
            <a:r>
              <a:rPr lang="en-US" sz="1400"/>
              <a:t>4B</a:t>
            </a:r>
          </a:p>
        </p:txBody>
      </p:sp>
      <p:sp>
        <p:nvSpPr>
          <p:cNvPr id="78141" name="AutoShape 317"/>
          <p:cNvSpPr>
            <a:spLocks/>
          </p:cNvSpPr>
          <p:nvPr/>
        </p:nvSpPr>
        <p:spPr bwMode="auto">
          <a:xfrm rot="-5400000">
            <a:off x="4495800" y="2362200"/>
            <a:ext cx="76200" cy="1143000"/>
          </a:xfrm>
          <a:prstGeom prst="rightBracket">
            <a:avLst>
              <a:gd name="adj" fmla="val 125000"/>
            </a:avLst>
          </a:prstGeom>
          <a:noFill/>
          <a:ln w="9525">
            <a:solidFill>
              <a:schemeClr val="tx1"/>
            </a:solidFill>
            <a:round/>
            <a:headEnd/>
            <a:tailEnd/>
          </a:ln>
          <a:effectLst/>
        </p:spPr>
        <p:txBody>
          <a:bodyPr wrap="none" anchor="ctr"/>
          <a:lstStyle/>
          <a:p>
            <a:endParaRPr lang="en-US"/>
          </a:p>
        </p:txBody>
      </p:sp>
      <p:sp>
        <p:nvSpPr>
          <p:cNvPr id="78142" name="AutoShape 318">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2"/>
          <p:cNvSpPr>
            <a:spLocks noGrp="1" noChangeArrowheads="1"/>
          </p:cNvSpPr>
          <p:nvPr>
            <p:ph type="title"/>
          </p:nvPr>
        </p:nvSpPr>
        <p:spPr/>
        <p:txBody>
          <a:bodyPr/>
          <a:lstStyle/>
          <a:p>
            <a:r>
              <a:rPr lang="en-US"/>
              <a:t>Groups of Elements</a:t>
            </a:r>
          </a:p>
        </p:txBody>
      </p:sp>
      <p:sp>
        <p:nvSpPr>
          <p:cNvPr id="310275" name="Rectangle 3"/>
          <p:cNvSpPr>
            <a:spLocks noChangeArrowheads="1"/>
          </p:cNvSpPr>
          <p:nvPr/>
        </p:nvSpPr>
        <p:spPr bwMode="auto">
          <a:xfrm>
            <a:off x="76200" y="6567488"/>
            <a:ext cx="3973513" cy="214312"/>
          </a:xfrm>
          <a:prstGeom prst="rect">
            <a:avLst/>
          </a:prstGeom>
          <a:noFill/>
          <a:ln w="9525">
            <a:noFill/>
            <a:miter lim="800000"/>
            <a:headEnd/>
            <a:tailEnd/>
          </a:ln>
          <a:effectLst/>
        </p:spPr>
        <p:txBody>
          <a:bodyPr wrap="none">
            <a:spAutoFit/>
          </a:bodyPr>
          <a:lstStyle/>
          <a:p>
            <a:r>
              <a:rPr lang="en-US" sz="800"/>
              <a:t>Dorin, Demmin, Gabel, </a:t>
            </a:r>
            <a:r>
              <a:rPr lang="en-US" sz="800" u="sng"/>
              <a:t>Chemistry The Study of Matter </a:t>
            </a:r>
            <a:r>
              <a:rPr lang="en-US" sz="800"/>
              <a:t>, 3</a:t>
            </a:r>
            <a:r>
              <a:rPr lang="en-US" sz="800" baseline="30000"/>
              <a:t>rd</a:t>
            </a:r>
            <a:r>
              <a:rPr lang="en-US" sz="800"/>
              <a:t> Edition, 1990, page 367</a:t>
            </a:r>
          </a:p>
        </p:txBody>
      </p:sp>
      <p:sp>
        <p:nvSpPr>
          <p:cNvPr id="310276"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310277" name="Rectangle 5"/>
          <p:cNvSpPr>
            <a:spLocks noChangeArrowheads="1"/>
          </p:cNvSpPr>
          <p:nvPr/>
        </p:nvSpPr>
        <p:spPr bwMode="auto">
          <a:xfrm>
            <a:off x="3152775" y="360203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278" name="Rectangle 6"/>
          <p:cNvSpPr>
            <a:spLocks noChangeArrowheads="1"/>
          </p:cNvSpPr>
          <p:nvPr/>
        </p:nvSpPr>
        <p:spPr bwMode="auto">
          <a:xfrm>
            <a:off x="3152775" y="3602038"/>
            <a:ext cx="446088"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279" name="Rectangle 7"/>
          <p:cNvSpPr>
            <a:spLocks noChangeArrowheads="1"/>
          </p:cNvSpPr>
          <p:nvPr/>
        </p:nvSpPr>
        <p:spPr bwMode="auto">
          <a:xfrm>
            <a:off x="5208588" y="235108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310280" name="Rectangle 8"/>
          <p:cNvSpPr>
            <a:spLocks noChangeArrowheads="1"/>
          </p:cNvSpPr>
          <p:nvPr/>
        </p:nvSpPr>
        <p:spPr bwMode="auto">
          <a:xfrm>
            <a:off x="4760913" y="23510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1" name="Rectangle 9"/>
          <p:cNvSpPr>
            <a:spLocks noChangeArrowheads="1"/>
          </p:cNvSpPr>
          <p:nvPr/>
        </p:nvSpPr>
        <p:spPr bwMode="auto">
          <a:xfrm>
            <a:off x="1812925" y="1725613"/>
            <a:ext cx="446088" cy="625475"/>
          </a:xfrm>
          <a:prstGeom prst="rect">
            <a:avLst/>
          </a:prstGeom>
          <a:solidFill>
            <a:schemeClr val="bg1"/>
          </a:solidFill>
          <a:ln w="9525">
            <a:solidFill>
              <a:schemeClr val="tx1"/>
            </a:solidFill>
            <a:miter lim="800000"/>
            <a:headEnd/>
            <a:tailEnd/>
          </a:ln>
          <a:effectLst/>
        </p:spPr>
        <p:txBody>
          <a:bodyPr wrap="none" anchor="ctr"/>
          <a:lstStyle/>
          <a:p>
            <a:endParaRPr lang="en-US"/>
          </a:p>
        </p:txBody>
      </p:sp>
      <p:sp>
        <p:nvSpPr>
          <p:cNvPr id="310282" name="Rectangle 10"/>
          <p:cNvSpPr>
            <a:spLocks noChangeArrowheads="1"/>
          </p:cNvSpPr>
          <p:nvPr/>
        </p:nvSpPr>
        <p:spPr bwMode="auto">
          <a:xfrm>
            <a:off x="4760913" y="297656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3" name="Rectangle 11"/>
          <p:cNvSpPr>
            <a:spLocks noChangeArrowheads="1"/>
          </p:cNvSpPr>
          <p:nvPr/>
        </p:nvSpPr>
        <p:spPr bwMode="auto">
          <a:xfrm>
            <a:off x="5208588" y="2976563"/>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310284" name="Rectangle 12"/>
          <p:cNvSpPr>
            <a:spLocks noChangeArrowheads="1"/>
          </p:cNvSpPr>
          <p:nvPr/>
        </p:nvSpPr>
        <p:spPr bwMode="auto">
          <a:xfrm>
            <a:off x="2705100"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5" name="Rectangle 13"/>
          <p:cNvSpPr>
            <a:spLocks noChangeArrowheads="1"/>
          </p:cNvSpPr>
          <p:nvPr/>
        </p:nvSpPr>
        <p:spPr bwMode="auto">
          <a:xfrm>
            <a:off x="4760913"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6" name="Rectangle 14"/>
          <p:cNvSpPr>
            <a:spLocks noChangeArrowheads="1"/>
          </p:cNvSpPr>
          <p:nvPr/>
        </p:nvSpPr>
        <p:spPr bwMode="auto">
          <a:xfrm>
            <a:off x="5208588" y="360203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310287" name="Rectangle 15"/>
          <p:cNvSpPr>
            <a:spLocks noChangeArrowheads="1"/>
          </p:cNvSpPr>
          <p:nvPr/>
        </p:nvSpPr>
        <p:spPr bwMode="auto">
          <a:xfrm>
            <a:off x="270510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8" name="Rectangle 16"/>
          <p:cNvSpPr>
            <a:spLocks noChangeArrowheads="1"/>
          </p:cNvSpPr>
          <p:nvPr/>
        </p:nvSpPr>
        <p:spPr bwMode="auto">
          <a:xfrm>
            <a:off x="4760913"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89" name="Rectangle 17"/>
          <p:cNvSpPr>
            <a:spLocks noChangeArrowheads="1"/>
          </p:cNvSpPr>
          <p:nvPr/>
        </p:nvSpPr>
        <p:spPr bwMode="auto">
          <a:xfrm>
            <a:off x="5208588" y="4227513"/>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310290" name="Rectangle 18"/>
          <p:cNvSpPr>
            <a:spLocks noChangeArrowheads="1"/>
          </p:cNvSpPr>
          <p:nvPr/>
        </p:nvSpPr>
        <p:spPr bwMode="auto">
          <a:xfrm>
            <a:off x="270510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91" name="Rectangle 19"/>
          <p:cNvSpPr>
            <a:spLocks noChangeArrowheads="1"/>
          </p:cNvSpPr>
          <p:nvPr/>
        </p:nvSpPr>
        <p:spPr bwMode="auto">
          <a:xfrm>
            <a:off x="4760913"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92" name="Rectangle 20"/>
          <p:cNvSpPr>
            <a:spLocks noChangeArrowheads="1"/>
          </p:cNvSpPr>
          <p:nvPr/>
        </p:nvSpPr>
        <p:spPr bwMode="auto">
          <a:xfrm>
            <a:off x="5208588" y="4852988"/>
            <a:ext cx="446087" cy="625475"/>
          </a:xfrm>
          <a:prstGeom prst="rect">
            <a:avLst/>
          </a:prstGeom>
          <a:noFill/>
          <a:ln w="9525">
            <a:solidFill>
              <a:schemeClr val="tx1"/>
            </a:solidFill>
            <a:miter lim="800000"/>
            <a:headEnd/>
            <a:tailEnd/>
          </a:ln>
          <a:effectLst/>
        </p:spPr>
        <p:txBody>
          <a:bodyPr wrap="none" anchor="ctr"/>
          <a:lstStyle/>
          <a:p>
            <a:endParaRPr lang="en-US"/>
          </a:p>
        </p:txBody>
      </p:sp>
      <p:sp>
        <p:nvSpPr>
          <p:cNvPr id="310293" name="Rectangle 21"/>
          <p:cNvSpPr>
            <a:spLocks noChangeArrowheads="1"/>
          </p:cNvSpPr>
          <p:nvPr/>
        </p:nvSpPr>
        <p:spPr bwMode="auto">
          <a:xfrm>
            <a:off x="2705100" y="547846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294" name="Rectangle 22"/>
          <p:cNvSpPr>
            <a:spLocks noChangeArrowheads="1"/>
          </p:cNvSpPr>
          <p:nvPr/>
        </p:nvSpPr>
        <p:spPr bwMode="auto">
          <a:xfrm>
            <a:off x="2705100" y="3602038"/>
            <a:ext cx="447675"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295" name="Rectangle 23"/>
          <p:cNvSpPr>
            <a:spLocks noChangeArrowheads="1"/>
          </p:cNvSpPr>
          <p:nvPr/>
        </p:nvSpPr>
        <p:spPr bwMode="auto">
          <a:xfrm>
            <a:off x="2705100" y="4227513"/>
            <a:ext cx="447675"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296" name="Rectangle 24"/>
          <p:cNvSpPr>
            <a:spLocks noChangeArrowheads="1"/>
          </p:cNvSpPr>
          <p:nvPr/>
        </p:nvSpPr>
        <p:spPr bwMode="auto">
          <a:xfrm>
            <a:off x="2705100" y="4852988"/>
            <a:ext cx="447675" cy="625475"/>
          </a:xfrm>
          <a:prstGeom prst="rect">
            <a:avLst/>
          </a:prstGeom>
          <a:noFill/>
          <a:ln w="9525">
            <a:solidFill>
              <a:schemeClr val="tx1"/>
            </a:solidFill>
            <a:miter lim="800000"/>
            <a:headEnd/>
            <a:tailEnd/>
          </a:ln>
          <a:effectLst/>
        </p:spPr>
        <p:txBody>
          <a:bodyPr wrap="none" anchor="ctr"/>
          <a:lstStyle/>
          <a:p>
            <a:endParaRPr lang="en-US"/>
          </a:p>
        </p:txBody>
      </p:sp>
      <p:grpSp>
        <p:nvGrpSpPr>
          <p:cNvPr id="310297" name="Group 25"/>
          <p:cNvGrpSpPr>
            <a:grpSpLocks/>
          </p:cNvGrpSpPr>
          <p:nvPr/>
        </p:nvGrpSpPr>
        <p:grpSpPr bwMode="auto">
          <a:xfrm>
            <a:off x="5654675" y="2351088"/>
            <a:ext cx="447675" cy="3127375"/>
            <a:chOff x="3562" y="1481"/>
            <a:chExt cx="282" cy="1970"/>
          </a:xfrm>
        </p:grpSpPr>
        <p:sp>
          <p:nvSpPr>
            <p:cNvPr id="310298" name="Rectangle 26"/>
            <p:cNvSpPr>
              <a:spLocks noChangeArrowheads="1"/>
            </p:cNvSpPr>
            <p:nvPr/>
          </p:nvSpPr>
          <p:spPr bwMode="auto">
            <a:xfrm>
              <a:off x="3562" y="1481"/>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310299" name="Rectangle 27"/>
            <p:cNvSpPr>
              <a:spLocks noChangeArrowheads="1"/>
            </p:cNvSpPr>
            <p:nvPr/>
          </p:nvSpPr>
          <p:spPr bwMode="auto">
            <a:xfrm>
              <a:off x="3562" y="1875"/>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310300" name="Rectangle 28"/>
            <p:cNvSpPr>
              <a:spLocks noChangeArrowheads="1"/>
            </p:cNvSpPr>
            <p:nvPr/>
          </p:nvSpPr>
          <p:spPr bwMode="auto">
            <a:xfrm>
              <a:off x="3562" y="2269"/>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310301" name="Rectangle 29"/>
            <p:cNvSpPr>
              <a:spLocks noChangeArrowheads="1"/>
            </p:cNvSpPr>
            <p:nvPr/>
          </p:nvSpPr>
          <p:spPr bwMode="auto">
            <a:xfrm>
              <a:off x="3562" y="2663"/>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310302" name="Rectangle 30"/>
            <p:cNvSpPr>
              <a:spLocks noChangeArrowheads="1"/>
            </p:cNvSpPr>
            <p:nvPr/>
          </p:nvSpPr>
          <p:spPr bwMode="auto">
            <a:xfrm>
              <a:off x="3562" y="3057"/>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310303" name="Rectangle 31"/>
            <p:cNvSpPr>
              <a:spLocks noChangeArrowheads="1"/>
            </p:cNvSpPr>
            <p:nvPr/>
          </p:nvSpPr>
          <p:spPr bwMode="auto">
            <a:xfrm>
              <a:off x="3562" y="1481"/>
              <a:ext cx="282" cy="394"/>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310304" name="Rectangle 32"/>
            <p:cNvSpPr>
              <a:spLocks noChangeArrowheads="1"/>
            </p:cNvSpPr>
            <p:nvPr/>
          </p:nvSpPr>
          <p:spPr bwMode="auto">
            <a:xfrm>
              <a:off x="3562" y="1875"/>
              <a:ext cx="282" cy="394"/>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310305" name="Rectangle 33"/>
            <p:cNvSpPr>
              <a:spLocks noChangeArrowheads="1"/>
            </p:cNvSpPr>
            <p:nvPr/>
          </p:nvSpPr>
          <p:spPr bwMode="auto">
            <a:xfrm>
              <a:off x="3562" y="2269"/>
              <a:ext cx="282" cy="394"/>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310306" name="Rectangle 34"/>
            <p:cNvSpPr>
              <a:spLocks noChangeArrowheads="1"/>
            </p:cNvSpPr>
            <p:nvPr/>
          </p:nvSpPr>
          <p:spPr bwMode="auto">
            <a:xfrm>
              <a:off x="3562" y="2663"/>
              <a:ext cx="282" cy="394"/>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310307" name="Rectangle 35"/>
            <p:cNvSpPr>
              <a:spLocks noChangeArrowheads="1"/>
            </p:cNvSpPr>
            <p:nvPr/>
          </p:nvSpPr>
          <p:spPr bwMode="auto">
            <a:xfrm>
              <a:off x="3562" y="3057"/>
              <a:ext cx="282" cy="394"/>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grpSp>
      <p:grpSp>
        <p:nvGrpSpPr>
          <p:cNvPr id="310308" name="Group 36"/>
          <p:cNvGrpSpPr>
            <a:grpSpLocks/>
          </p:cNvGrpSpPr>
          <p:nvPr/>
        </p:nvGrpSpPr>
        <p:grpSpPr bwMode="auto">
          <a:xfrm>
            <a:off x="6102350" y="2351088"/>
            <a:ext cx="446088" cy="3127375"/>
            <a:chOff x="3844" y="1481"/>
            <a:chExt cx="281" cy="1970"/>
          </a:xfrm>
        </p:grpSpPr>
        <p:sp>
          <p:nvSpPr>
            <p:cNvPr id="310309" name="Rectangle 37"/>
            <p:cNvSpPr>
              <a:spLocks noChangeArrowheads="1"/>
            </p:cNvSpPr>
            <p:nvPr/>
          </p:nvSpPr>
          <p:spPr bwMode="auto">
            <a:xfrm>
              <a:off x="3844" y="1481"/>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310310" name="Rectangle 38"/>
            <p:cNvSpPr>
              <a:spLocks noChangeArrowheads="1"/>
            </p:cNvSpPr>
            <p:nvPr/>
          </p:nvSpPr>
          <p:spPr bwMode="auto">
            <a:xfrm>
              <a:off x="3844" y="1875"/>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310311" name="Rectangle 39"/>
            <p:cNvSpPr>
              <a:spLocks noChangeArrowheads="1"/>
            </p:cNvSpPr>
            <p:nvPr/>
          </p:nvSpPr>
          <p:spPr bwMode="auto">
            <a:xfrm>
              <a:off x="3844" y="2269"/>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310312" name="Rectangle 40"/>
            <p:cNvSpPr>
              <a:spLocks noChangeArrowheads="1"/>
            </p:cNvSpPr>
            <p:nvPr/>
          </p:nvSpPr>
          <p:spPr bwMode="auto">
            <a:xfrm>
              <a:off x="3844" y="2663"/>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310313" name="Rectangle 41"/>
            <p:cNvSpPr>
              <a:spLocks noChangeArrowheads="1"/>
            </p:cNvSpPr>
            <p:nvPr/>
          </p:nvSpPr>
          <p:spPr bwMode="auto">
            <a:xfrm>
              <a:off x="3844" y="3057"/>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310314" name="Rectangle 42"/>
            <p:cNvSpPr>
              <a:spLocks noChangeArrowheads="1"/>
            </p:cNvSpPr>
            <p:nvPr/>
          </p:nvSpPr>
          <p:spPr bwMode="auto">
            <a:xfrm>
              <a:off x="3844" y="1481"/>
              <a:ext cx="281" cy="394"/>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310315" name="Rectangle 43"/>
            <p:cNvSpPr>
              <a:spLocks noChangeArrowheads="1"/>
            </p:cNvSpPr>
            <p:nvPr/>
          </p:nvSpPr>
          <p:spPr bwMode="auto">
            <a:xfrm>
              <a:off x="3844" y="1875"/>
              <a:ext cx="281" cy="394"/>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310316" name="Rectangle 44"/>
            <p:cNvSpPr>
              <a:spLocks noChangeArrowheads="1"/>
            </p:cNvSpPr>
            <p:nvPr/>
          </p:nvSpPr>
          <p:spPr bwMode="auto">
            <a:xfrm>
              <a:off x="3844" y="2269"/>
              <a:ext cx="281" cy="394"/>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310317" name="Rectangle 45"/>
            <p:cNvSpPr>
              <a:spLocks noChangeArrowheads="1"/>
            </p:cNvSpPr>
            <p:nvPr/>
          </p:nvSpPr>
          <p:spPr bwMode="auto">
            <a:xfrm>
              <a:off x="3844" y="2663"/>
              <a:ext cx="281" cy="394"/>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310318" name="Rectangle 46"/>
            <p:cNvSpPr>
              <a:spLocks noChangeArrowheads="1"/>
            </p:cNvSpPr>
            <p:nvPr/>
          </p:nvSpPr>
          <p:spPr bwMode="auto">
            <a:xfrm>
              <a:off x="3844" y="3057"/>
              <a:ext cx="281" cy="394"/>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grpSp>
      <p:grpSp>
        <p:nvGrpSpPr>
          <p:cNvPr id="310319" name="Group 47"/>
          <p:cNvGrpSpPr>
            <a:grpSpLocks/>
          </p:cNvGrpSpPr>
          <p:nvPr/>
        </p:nvGrpSpPr>
        <p:grpSpPr bwMode="auto">
          <a:xfrm>
            <a:off x="6548438" y="2351088"/>
            <a:ext cx="447675" cy="3127375"/>
            <a:chOff x="4125" y="1481"/>
            <a:chExt cx="282" cy="1970"/>
          </a:xfrm>
        </p:grpSpPr>
        <p:sp>
          <p:nvSpPr>
            <p:cNvPr id="310320" name="Rectangle 48"/>
            <p:cNvSpPr>
              <a:spLocks noChangeArrowheads="1"/>
            </p:cNvSpPr>
            <p:nvPr/>
          </p:nvSpPr>
          <p:spPr bwMode="auto">
            <a:xfrm>
              <a:off x="4125" y="1481"/>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310321" name="Rectangle 49"/>
            <p:cNvSpPr>
              <a:spLocks noChangeArrowheads="1"/>
            </p:cNvSpPr>
            <p:nvPr/>
          </p:nvSpPr>
          <p:spPr bwMode="auto">
            <a:xfrm>
              <a:off x="4125" y="1875"/>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310322" name="Rectangle 50"/>
            <p:cNvSpPr>
              <a:spLocks noChangeArrowheads="1"/>
            </p:cNvSpPr>
            <p:nvPr/>
          </p:nvSpPr>
          <p:spPr bwMode="auto">
            <a:xfrm>
              <a:off x="4125" y="2269"/>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310323" name="Rectangle 51"/>
            <p:cNvSpPr>
              <a:spLocks noChangeArrowheads="1"/>
            </p:cNvSpPr>
            <p:nvPr/>
          </p:nvSpPr>
          <p:spPr bwMode="auto">
            <a:xfrm>
              <a:off x="4125" y="2663"/>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310324" name="Rectangle 52"/>
            <p:cNvSpPr>
              <a:spLocks noChangeArrowheads="1"/>
            </p:cNvSpPr>
            <p:nvPr/>
          </p:nvSpPr>
          <p:spPr bwMode="auto">
            <a:xfrm>
              <a:off x="4125" y="3057"/>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310325" name="Rectangle 53"/>
            <p:cNvSpPr>
              <a:spLocks noChangeArrowheads="1"/>
            </p:cNvSpPr>
            <p:nvPr/>
          </p:nvSpPr>
          <p:spPr bwMode="auto">
            <a:xfrm>
              <a:off x="4125" y="1481"/>
              <a:ext cx="282" cy="394"/>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310326" name="Rectangle 54"/>
            <p:cNvSpPr>
              <a:spLocks noChangeArrowheads="1"/>
            </p:cNvSpPr>
            <p:nvPr/>
          </p:nvSpPr>
          <p:spPr bwMode="auto">
            <a:xfrm>
              <a:off x="4125" y="1875"/>
              <a:ext cx="282" cy="394"/>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310327" name="Rectangle 55"/>
            <p:cNvSpPr>
              <a:spLocks noChangeArrowheads="1"/>
            </p:cNvSpPr>
            <p:nvPr/>
          </p:nvSpPr>
          <p:spPr bwMode="auto">
            <a:xfrm>
              <a:off x="4125" y="2269"/>
              <a:ext cx="282" cy="394"/>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310328" name="Rectangle 56"/>
            <p:cNvSpPr>
              <a:spLocks noChangeArrowheads="1"/>
            </p:cNvSpPr>
            <p:nvPr/>
          </p:nvSpPr>
          <p:spPr bwMode="auto">
            <a:xfrm>
              <a:off x="4125" y="2663"/>
              <a:ext cx="282" cy="394"/>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310329" name="Rectangle 57"/>
            <p:cNvSpPr>
              <a:spLocks noChangeArrowheads="1"/>
            </p:cNvSpPr>
            <p:nvPr/>
          </p:nvSpPr>
          <p:spPr bwMode="auto">
            <a:xfrm>
              <a:off x="4125" y="3057"/>
              <a:ext cx="282" cy="394"/>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grpSp>
      <p:grpSp>
        <p:nvGrpSpPr>
          <p:cNvPr id="310330" name="Group 58"/>
          <p:cNvGrpSpPr>
            <a:grpSpLocks/>
          </p:cNvGrpSpPr>
          <p:nvPr/>
        </p:nvGrpSpPr>
        <p:grpSpPr bwMode="auto">
          <a:xfrm>
            <a:off x="6996113" y="1725613"/>
            <a:ext cx="446087" cy="3752850"/>
            <a:chOff x="4407" y="1087"/>
            <a:chExt cx="281" cy="2364"/>
          </a:xfrm>
        </p:grpSpPr>
        <p:sp>
          <p:nvSpPr>
            <p:cNvPr id="310331" name="Rectangle 59"/>
            <p:cNvSpPr>
              <a:spLocks noChangeArrowheads="1"/>
            </p:cNvSpPr>
            <p:nvPr/>
          </p:nvSpPr>
          <p:spPr bwMode="auto">
            <a:xfrm>
              <a:off x="4407" y="1087"/>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310332" name="Rectangle 60"/>
            <p:cNvSpPr>
              <a:spLocks noChangeArrowheads="1"/>
            </p:cNvSpPr>
            <p:nvPr/>
          </p:nvSpPr>
          <p:spPr bwMode="auto">
            <a:xfrm>
              <a:off x="4407" y="1481"/>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310333" name="Rectangle 61"/>
            <p:cNvSpPr>
              <a:spLocks noChangeArrowheads="1"/>
            </p:cNvSpPr>
            <p:nvPr/>
          </p:nvSpPr>
          <p:spPr bwMode="auto">
            <a:xfrm>
              <a:off x="4407" y="1875"/>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310334" name="Rectangle 62"/>
            <p:cNvSpPr>
              <a:spLocks noChangeArrowheads="1"/>
            </p:cNvSpPr>
            <p:nvPr/>
          </p:nvSpPr>
          <p:spPr bwMode="auto">
            <a:xfrm>
              <a:off x="4407" y="2269"/>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310335" name="Rectangle 63"/>
            <p:cNvSpPr>
              <a:spLocks noChangeArrowheads="1"/>
            </p:cNvSpPr>
            <p:nvPr/>
          </p:nvSpPr>
          <p:spPr bwMode="auto">
            <a:xfrm>
              <a:off x="4407" y="2663"/>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310336" name="Rectangle 64"/>
            <p:cNvSpPr>
              <a:spLocks noChangeArrowheads="1"/>
            </p:cNvSpPr>
            <p:nvPr/>
          </p:nvSpPr>
          <p:spPr bwMode="auto">
            <a:xfrm>
              <a:off x="4407" y="3057"/>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310337" name="Rectangle 65"/>
            <p:cNvSpPr>
              <a:spLocks noChangeArrowheads="1"/>
            </p:cNvSpPr>
            <p:nvPr/>
          </p:nvSpPr>
          <p:spPr bwMode="auto">
            <a:xfrm>
              <a:off x="4407" y="108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310338" name="Rectangle 66"/>
            <p:cNvSpPr>
              <a:spLocks noChangeArrowheads="1"/>
            </p:cNvSpPr>
            <p:nvPr/>
          </p:nvSpPr>
          <p:spPr bwMode="auto">
            <a:xfrm>
              <a:off x="4407" y="1481"/>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310339" name="Rectangle 67"/>
            <p:cNvSpPr>
              <a:spLocks noChangeArrowheads="1"/>
            </p:cNvSpPr>
            <p:nvPr/>
          </p:nvSpPr>
          <p:spPr bwMode="auto">
            <a:xfrm>
              <a:off x="4407" y="1875"/>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310340" name="Rectangle 68"/>
            <p:cNvSpPr>
              <a:spLocks noChangeArrowheads="1"/>
            </p:cNvSpPr>
            <p:nvPr/>
          </p:nvSpPr>
          <p:spPr bwMode="auto">
            <a:xfrm>
              <a:off x="4407" y="2269"/>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310341" name="Rectangle 69"/>
            <p:cNvSpPr>
              <a:spLocks noChangeArrowheads="1"/>
            </p:cNvSpPr>
            <p:nvPr/>
          </p:nvSpPr>
          <p:spPr bwMode="auto">
            <a:xfrm>
              <a:off x="4407" y="2663"/>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310342" name="Rectangle 70"/>
            <p:cNvSpPr>
              <a:spLocks noChangeArrowheads="1"/>
            </p:cNvSpPr>
            <p:nvPr/>
          </p:nvSpPr>
          <p:spPr bwMode="auto">
            <a:xfrm>
              <a:off x="4407" y="305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grpSp>
      <p:grpSp>
        <p:nvGrpSpPr>
          <p:cNvPr id="310343" name="Group 71"/>
          <p:cNvGrpSpPr>
            <a:grpSpLocks/>
          </p:cNvGrpSpPr>
          <p:nvPr/>
        </p:nvGrpSpPr>
        <p:grpSpPr bwMode="auto">
          <a:xfrm>
            <a:off x="1812925" y="2351088"/>
            <a:ext cx="446088" cy="3752850"/>
            <a:chOff x="1142" y="1481"/>
            <a:chExt cx="281" cy="2364"/>
          </a:xfrm>
        </p:grpSpPr>
        <p:sp>
          <p:nvSpPr>
            <p:cNvPr id="310344" name="Rectangle 72"/>
            <p:cNvSpPr>
              <a:spLocks noChangeArrowheads="1"/>
            </p:cNvSpPr>
            <p:nvPr/>
          </p:nvSpPr>
          <p:spPr bwMode="auto">
            <a:xfrm>
              <a:off x="1142" y="148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45" name="Rectangle 73"/>
            <p:cNvSpPr>
              <a:spLocks noChangeArrowheads="1"/>
            </p:cNvSpPr>
            <p:nvPr/>
          </p:nvSpPr>
          <p:spPr bwMode="auto">
            <a:xfrm>
              <a:off x="1142" y="1875"/>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46" name="Rectangle 74"/>
            <p:cNvSpPr>
              <a:spLocks noChangeArrowheads="1"/>
            </p:cNvSpPr>
            <p:nvPr/>
          </p:nvSpPr>
          <p:spPr bwMode="auto">
            <a:xfrm>
              <a:off x="1142" y="2269"/>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47" name="Rectangle 75"/>
            <p:cNvSpPr>
              <a:spLocks noChangeArrowheads="1"/>
            </p:cNvSpPr>
            <p:nvPr/>
          </p:nvSpPr>
          <p:spPr bwMode="auto">
            <a:xfrm>
              <a:off x="1142" y="2663"/>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48" name="Rectangle 76"/>
            <p:cNvSpPr>
              <a:spLocks noChangeArrowheads="1"/>
            </p:cNvSpPr>
            <p:nvPr/>
          </p:nvSpPr>
          <p:spPr bwMode="auto">
            <a:xfrm>
              <a:off x="1142" y="3057"/>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49" name="Rectangle 77"/>
            <p:cNvSpPr>
              <a:spLocks noChangeArrowheads="1"/>
            </p:cNvSpPr>
            <p:nvPr/>
          </p:nvSpPr>
          <p:spPr bwMode="auto">
            <a:xfrm>
              <a:off x="1142" y="345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310350" name="Rectangle 78"/>
            <p:cNvSpPr>
              <a:spLocks noChangeArrowheads="1"/>
            </p:cNvSpPr>
            <p:nvPr/>
          </p:nvSpPr>
          <p:spPr bwMode="auto">
            <a:xfrm>
              <a:off x="1142" y="1481"/>
              <a:ext cx="281" cy="394"/>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310351" name="Rectangle 79"/>
            <p:cNvSpPr>
              <a:spLocks noChangeArrowheads="1"/>
            </p:cNvSpPr>
            <p:nvPr/>
          </p:nvSpPr>
          <p:spPr bwMode="auto">
            <a:xfrm>
              <a:off x="1142" y="1875"/>
              <a:ext cx="281" cy="394"/>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310352" name="Rectangle 80"/>
            <p:cNvSpPr>
              <a:spLocks noChangeArrowheads="1"/>
            </p:cNvSpPr>
            <p:nvPr/>
          </p:nvSpPr>
          <p:spPr bwMode="auto">
            <a:xfrm>
              <a:off x="1142" y="2269"/>
              <a:ext cx="281" cy="394"/>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310353" name="Rectangle 81"/>
            <p:cNvSpPr>
              <a:spLocks noChangeArrowheads="1"/>
            </p:cNvSpPr>
            <p:nvPr/>
          </p:nvSpPr>
          <p:spPr bwMode="auto">
            <a:xfrm>
              <a:off x="1142" y="2663"/>
              <a:ext cx="281" cy="394"/>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310354" name="Rectangle 82"/>
            <p:cNvSpPr>
              <a:spLocks noChangeArrowheads="1"/>
            </p:cNvSpPr>
            <p:nvPr/>
          </p:nvSpPr>
          <p:spPr bwMode="auto">
            <a:xfrm>
              <a:off x="1142" y="3057"/>
              <a:ext cx="281" cy="394"/>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310355" name="Rectangle 83"/>
            <p:cNvSpPr>
              <a:spLocks noChangeArrowheads="1"/>
            </p:cNvSpPr>
            <p:nvPr/>
          </p:nvSpPr>
          <p:spPr bwMode="auto">
            <a:xfrm>
              <a:off x="1142" y="3451"/>
              <a:ext cx="281" cy="394"/>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grpSp>
      <p:sp>
        <p:nvSpPr>
          <p:cNvPr id="310356" name="Rectangle 84"/>
          <p:cNvSpPr>
            <a:spLocks noChangeArrowheads="1"/>
          </p:cNvSpPr>
          <p:nvPr/>
        </p:nvSpPr>
        <p:spPr bwMode="auto">
          <a:xfrm>
            <a:off x="2705100" y="5478463"/>
            <a:ext cx="447675" cy="625475"/>
          </a:xfrm>
          <a:prstGeom prst="rect">
            <a:avLst/>
          </a:prstGeom>
          <a:noFill/>
          <a:ln w="9525">
            <a:solidFill>
              <a:schemeClr val="tx1"/>
            </a:solidFill>
            <a:miter lim="800000"/>
            <a:headEnd/>
            <a:tailEnd/>
          </a:ln>
          <a:effectLst/>
        </p:spPr>
        <p:txBody>
          <a:bodyPr wrap="none" anchor="ctr"/>
          <a:lstStyle/>
          <a:p>
            <a:endParaRPr lang="en-US"/>
          </a:p>
        </p:txBody>
      </p:sp>
      <p:grpSp>
        <p:nvGrpSpPr>
          <p:cNvPr id="310357" name="Group 85"/>
          <p:cNvGrpSpPr>
            <a:grpSpLocks/>
          </p:cNvGrpSpPr>
          <p:nvPr/>
        </p:nvGrpSpPr>
        <p:grpSpPr bwMode="auto">
          <a:xfrm>
            <a:off x="2259013" y="2351088"/>
            <a:ext cx="446087" cy="3752850"/>
            <a:chOff x="1423" y="1481"/>
            <a:chExt cx="281" cy="2364"/>
          </a:xfrm>
        </p:grpSpPr>
        <p:sp>
          <p:nvSpPr>
            <p:cNvPr id="310358" name="Rectangle 86"/>
            <p:cNvSpPr>
              <a:spLocks noChangeArrowheads="1"/>
            </p:cNvSpPr>
            <p:nvPr/>
          </p:nvSpPr>
          <p:spPr bwMode="auto">
            <a:xfrm>
              <a:off x="1423" y="148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59" name="Rectangle 87"/>
            <p:cNvSpPr>
              <a:spLocks noChangeArrowheads="1"/>
            </p:cNvSpPr>
            <p:nvPr/>
          </p:nvSpPr>
          <p:spPr bwMode="auto">
            <a:xfrm>
              <a:off x="1423" y="2269"/>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60" name="Rectangle 88"/>
            <p:cNvSpPr>
              <a:spLocks noChangeArrowheads="1"/>
            </p:cNvSpPr>
            <p:nvPr/>
          </p:nvSpPr>
          <p:spPr bwMode="auto">
            <a:xfrm>
              <a:off x="1423" y="2663"/>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61" name="Rectangle 89"/>
            <p:cNvSpPr>
              <a:spLocks noChangeArrowheads="1"/>
            </p:cNvSpPr>
            <p:nvPr/>
          </p:nvSpPr>
          <p:spPr bwMode="auto">
            <a:xfrm>
              <a:off x="1423" y="3057"/>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62" name="Rectangle 90"/>
            <p:cNvSpPr>
              <a:spLocks noChangeArrowheads="1"/>
            </p:cNvSpPr>
            <p:nvPr/>
          </p:nvSpPr>
          <p:spPr bwMode="auto">
            <a:xfrm>
              <a:off x="1423" y="345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63" name="Rectangle 91"/>
            <p:cNvSpPr>
              <a:spLocks noChangeArrowheads="1"/>
            </p:cNvSpPr>
            <p:nvPr/>
          </p:nvSpPr>
          <p:spPr bwMode="auto">
            <a:xfrm>
              <a:off x="1423" y="1875"/>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310364" name="Rectangle 92"/>
            <p:cNvSpPr>
              <a:spLocks noChangeArrowheads="1"/>
            </p:cNvSpPr>
            <p:nvPr/>
          </p:nvSpPr>
          <p:spPr bwMode="auto">
            <a:xfrm>
              <a:off x="1423" y="1481"/>
              <a:ext cx="281" cy="394"/>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310365" name="Rectangle 93"/>
            <p:cNvSpPr>
              <a:spLocks noChangeArrowheads="1"/>
            </p:cNvSpPr>
            <p:nvPr/>
          </p:nvSpPr>
          <p:spPr bwMode="auto">
            <a:xfrm>
              <a:off x="1423" y="2269"/>
              <a:ext cx="281" cy="394"/>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310366" name="Rectangle 94"/>
            <p:cNvSpPr>
              <a:spLocks noChangeArrowheads="1"/>
            </p:cNvSpPr>
            <p:nvPr/>
          </p:nvSpPr>
          <p:spPr bwMode="auto">
            <a:xfrm>
              <a:off x="1423" y="2663"/>
              <a:ext cx="281" cy="394"/>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310367" name="Rectangle 95"/>
            <p:cNvSpPr>
              <a:spLocks noChangeArrowheads="1"/>
            </p:cNvSpPr>
            <p:nvPr/>
          </p:nvSpPr>
          <p:spPr bwMode="auto">
            <a:xfrm>
              <a:off x="1423" y="3057"/>
              <a:ext cx="281" cy="394"/>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310368" name="Rectangle 96"/>
            <p:cNvSpPr>
              <a:spLocks noChangeArrowheads="1"/>
            </p:cNvSpPr>
            <p:nvPr/>
          </p:nvSpPr>
          <p:spPr bwMode="auto">
            <a:xfrm>
              <a:off x="1423" y="3451"/>
              <a:ext cx="281" cy="394"/>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310369" name="Rectangle 97"/>
            <p:cNvSpPr>
              <a:spLocks noChangeArrowheads="1"/>
            </p:cNvSpPr>
            <p:nvPr/>
          </p:nvSpPr>
          <p:spPr bwMode="auto">
            <a:xfrm>
              <a:off x="1423" y="1875"/>
              <a:ext cx="281" cy="394"/>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grpSp>
      <p:sp>
        <p:nvSpPr>
          <p:cNvPr id="310370" name="Text Box 98"/>
          <p:cNvSpPr txBox="1">
            <a:spLocks noChangeArrowheads="1"/>
          </p:cNvSpPr>
          <p:nvPr/>
        </p:nvSpPr>
        <p:spPr bwMode="auto">
          <a:xfrm>
            <a:off x="1752600" y="1362075"/>
            <a:ext cx="282575" cy="304800"/>
          </a:xfrm>
          <a:prstGeom prst="rect">
            <a:avLst/>
          </a:prstGeom>
          <a:noFill/>
          <a:ln w="9525">
            <a:noFill/>
            <a:miter lim="800000"/>
            <a:headEnd/>
            <a:tailEnd/>
          </a:ln>
          <a:effectLst/>
        </p:spPr>
        <p:txBody>
          <a:bodyPr wrap="none">
            <a:spAutoFit/>
          </a:bodyPr>
          <a:lstStyle/>
          <a:p>
            <a:r>
              <a:rPr lang="en-US" sz="1400"/>
              <a:t>1</a:t>
            </a:r>
          </a:p>
        </p:txBody>
      </p:sp>
      <p:sp>
        <p:nvSpPr>
          <p:cNvPr id="310371" name="Text Box 99"/>
          <p:cNvSpPr txBox="1">
            <a:spLocks noChangeArrowheads="1"/>
          </p:cNvSpPr>
          <p:nvPr/>
        </p:nvSpPr>
        <p:spPr bwMode="auto">
          <a:xfrm>
            <a:off x="2259013" y="1987550"/>
            <a:ext cx="282575" cy="304800"/>
          </a:xfrm>
          <a:prstGeom prst="rect">
            <a:avLst/>
          </a:prstGeom>
          <a:noFill/>
          <a:ln w="9525">
            <a:noFill/>
            <a:miter lim="800000"/>
            <a:headEnd/>
            <a:tailEnd/>
          </a:ln>
          <a:effectLst/>
        </p:spPr>
        <p:txBody>
          <a:bodyPr wrap="none">
            <a:spAutoFit/>
          </a:bodyPr>
          <a:lstStyle/>
          <a:p>
            <a:r>
              <a:rPr lang="en-US" sz="1400"/>
              <a:t>2</a:t>
            </a:r>
          </a:p>
        </p:txBody>
      </p:sp>
      <p:sp>
        <p:nvSpPr>
          <p:cNvPr id="310372" name="Rectangle 100"/>
          <p:cNvSpPr>
            <a:spLocks noChangeArrowheads="1"/>
          </p:cNvSpPr>
          <p:nvPr/>
        </p:nvSpPr>
        <p:spPr bwMode="auto">
          <a:xfrm>
            <a:off x="4114800" y="5715000"/>
            <a:ext cx="179388" cy="179388"/>
          </a:xfrm>
          <a:prstGeom prst="rect">
            <a:avLst/>
          </a:prstGeom>
          <a:solidFill>
            <a:srgbClr val="FFFF95">
              <a:alpha val="50000"/>
            </a:srgbClr>
          </a:solidFill>
          <a:ln w="9525">
            <a:solidFill>
              <a:schemeClr val="tx1"/>
            </a:solidFill>
            <a:miter lim="800000"/>
            <a:headEnd/>
            <a:tailEnd/>
          </a:ln>
          <a:effectLst/>
        </p:spPr>
        <p:txBody>
          <a:bodyPr wrap="none" anchor="ctr"/>
          <a:lstStyle/>
          <a:p>
            <a:pPr algn="ctr"/>
            <a:r>
              <a:rPr lang="en-US" sz="1000" b="1"/>
              <a:t>1</a:t>
            </a:r>
          </a:p>
        </p:txBody>
      </p:sp>
      <p:sp>
        <p:nvSpPr>
          <p:cNvPr id="310373" name="Rectangle 101"/>
          <p:cNvSpPr>
            <a:spLocks noChangeArrowheads="1"/>
          </p:cNvSpPr>
          <p:nvPr/>
        </p:nvSpPr>
        <p:spPr bwMode="auto">
          <a:xfrm>
            <a:off x="4129088" y="5995988"/>
            <a:ext cx="177800" cy="179387"/>
          </a:xfrm>
          <a:prstGeom prst="rect">
            <a:avLst/>
          </a:prstGeom>
          <a:solidFill>
            <a:srgbClr val="CCFFFF">
              <a:alpha val="50000"/>
            </a:srgbClr>
          </a:solidFill>
          <a:ln w="9525">
            <a:solidFill>
              <a:schemeClr val="tx1"/>
            </a:solidFill>
            <a:miter lim="800000"/>
            <a:headEnd/>
            <a:tailEnd/>
          </a:ln>
          <a:effectLst/>
        </p:spPr>
        <p:txBody>
          <a:bodyPr wrap="none" anchor="ctr"/>
          <a:lstStyle/>
          <a:p>
            <a:pPr algn="ctr"/>
            <a:r>
              <a:rPr lang="en-US" sz="1000" b="1"/>
              <a:t>2</a:t>
            </a:r>
          </a:p>
        </p:txBody>
      </p:sp>
      <p:sp>
        <p:nvSpPr>
          <p:cNvPr id="310374" name="Rectangle 102"/>
          <p:cNvSpPr>
            <a:spLocks noChangeArrowheads="1"/>
          </p:cNvSpPr>
          <p:nvPr/>
        </p:nvSpPr>
        <p:spPr bwMode="auto">
          <a:xfrm>
            <a:off x="4129088" y="6264275"/>
            <a:ext cx="177800" cy="179388"/>
          </a:xfrm>
          <a:prstGeom prst="rect">
            <a:avLst/>
          </a:prstGeom>
          <a:solidFill>
            <a:srgbClr val="CCFFCC"/>
          </a:solidFill>
          <a:ln w="9525">
            <a:solidFill>
              <a:schemeClr val="tx1"/>
            </a:solidFill>
            <a:miter lim="800000"/>
            <a:headEnd/>
            <a:tailEnd/>
          </a:ln>
          <a:effectLst/>
        </p:spPr>
        <p:txBody>
          <a:bodyPr wrap="none" anchor="ctr"/>
          <a:lstStyle/>
          <a:p>
            <a:pPr algn="ctr"/>
            <a:r>
              <a:rPr lang="en-US" sz="1000" b="1"/>
              <a:t>15</a:t>
            </a:r>
          </a:p>
        </p:txBody>
      </p:sp>
      <p:sp>
        <p:nvSpPr>
          <p:cNvPr id="310375" name="Rectangle 103"/>
          <p:cNvSpPr>
            <a:spLocks noChangeArrowheads="1"/>
          </p:cNvSpPr>
          <p:nvPr/>
        </p:nvSpPr>
        <p:spPr bwMode="auto">
          <a:xfrm>
            <a:off x="6067425" y="5721350"/>
            <a:ext cx="179388" cy="177800"/>
          </a:xfrm>
          <a:prstGeom prst="rect">
            <a:avLst/>
          </a:prstGeom>
          <a:solidFill>
            <a:srgbClr val="FF9595"/>
          </a:solidFill>
          <a:ln w="9525">
            <a:solidFill>
              <a:schemeClr val="tx1"/>
            </a:solidFill>
            <a:miter lim="800000"/>
            <a:headEnd/>
            <a:tailEnd/>
          </a:ln>
          <a:effectLst/>
        </p:spPr>
        <p:txBody>
          <a:bodyPr wrap="none" anchor="ctr"/>
          <a:lstStyle/>
          <a:p>
            <a:pPr algn="ctr"/>
            <a:r>
              <a:rPr lang="en-US" sz="1000"/>
              <a:t>16</a:t>
            </a:r>
          </a:p>
        </p:txBody>
      </p:sp>
      <p:sp>
        <p:nvSpPr>
          <p:cNvPr id="310376" name="Rectangle 104"/>
          <p:cNvSpPr>
            <a:spLocks noChangeArrowheads="1"/>
          </p:cNvSpPr>
          <p:nvPr/>
        </p:nvSpPr>
        <p:spPr bwMode="auto">
          <a:xfrm>
            <a:off x="6067425" y="5989638"/>
            <a:ext cx="179388" cy="177800"/>
          </a:xfrm>
          <a:prstGeom prst="rect">
            <a:avLst/>
          </a:prstGeom>
          <a:solidFill>
            <a:srgbClr val="99CCFF"/>
          </a:solidFill>
          <a:ln w="9525">
            <a:solidFill>
              <a:schemeClr val="tx1"/>
            </a:solidFill>
            <a:miter lim="800000"/>
            <a:headEnd/>
            <a:tailEnd/>
          </a:ln>
          <a:effectLst/>
        </p:spPr>
        <p:txBody>
          <a:bodyPr wrap="none" anchor="ctr"/>
          <a:lstStyle/>
          <a:p>
            <a:pPr algn="ctr"/>
            <a:r>
              <a:rPr lang="en-US" sz="1000"/>
              <a:t>17</a:t>
            </a:r>
          </a:p>
        </p:txBody>
      </p:sp>
      <p:sp>
        <p:nvSpPr>
          <p:cNvPr id="310377" name="Rectangle 105"/>
          <p:cNvSpPr>
            <a:spLocks noChangeArrowheads="1"/>
          </p:cNvSpPr>
          <p:nvPr/>
        </p:nvSpPr>
        <p:spPr bwMode="auto">
          <a:xfrm>
            <a:off x="6067425" y="6257925"/>
            <a:ext cx="179388" cy="177800"/>
          </a:xfrm>
          <a:prstGeom prst="rect">
            <a:avLst/>
          </a:prstGeom>
          <a:solidFill>
            <a:srgbClr val="FFCC99"/>
          </a:solidFill>
          <a:ln w="9525">
            <a:solidFill>
              <a:schemeClr val="tx1"/>
            </a:solidFill>
            <a:miter lim="800000"/>
            <a:headEnd/>
            <a:tailEnd/>
          </a:ln>
          <a:effectLst/>
        </p:spPr>
        <p:txBody>
          <a:bodyPr wrap="none" anchor="ctr"/>
          <a:lstStyle/>
          <a:p>
            <a:pPr algn="ctr"/>
            <a:r>
              <a:rPr lang="en-US" sz="1000"/>
              <a:t>18</a:t>
            </a:r>
          </a:p>
        </p:txBody>
      </p:sp>
      <p:sp>
        <p:nvSpPr>
          <p:cNvPr id="310378" name="Text Box 106"/>
          <p:cNvSpPr txBox="1">
            <a:spLocks noChangeArrowheads="1"/>
          </p:cNvSpPr>
          <p:nvPr/>
        </p:nvSpPr>
        <p:spPr bwMode="auto">
          <a:xfrm>
            <a:off x="4275138" y="5673725"/>
            <a:ext cx="1114425" cy="274638"/>
          </a:xfrm>
          <a:prstGeom prst="rect">
            <a:avLst/>
          </a:prstGeom>
          <a:noFill/>
          <a:ln w="9525">
            <a:noFill/>
            <a:miter lim="800000"/>
            <a:headEnd/>
            <a:tailEnd/>
          </a:ln>
          <a:effectLst/>
        </p:spPr>
        <p:txBody>
          <a:bodyPr wrap="none">
            <a:spAutoFit/>
          </a:bodyPr>
          <a:lstStyle/>
          <a:p>
            <a:r>
              <a:rPr lang="en-US" sz="1200" b="1"/>
              <a:t>Alkali metals</a:t>
            </a:r>
          </a:p>
        </p:txBody>
      </p:sp>
      <p:sp>
        <p:nvSpPr>
          <p:cNvPr id="310379" name="Text Box 107"/>
          <p:cNvSpPr txBox="1">
            <a:spLocks noChangeArrowheads="1"/>
          </p:cNvSpPr>
          <p:nvPr/>
        </p:nvSpPr>
        <p:spPr bwMode="auto">
          <a:xfrm>
            <a:off x="4267200" y="5954713"/>
            <a:ext cx="1706563" cy="274637"/>
          </a:xfrm>
          <a:prstGeom prst="rect">
            <a:avLst/>
          </a:prstGeom>
          <a:noFill/>
          <a:ln w="9525">
            <a:noFill/>
            <a:miter lim="800000"/>
            <a:headEnd/>
            <a:tailEnd/>
          </a:ln>
          <a:effectLst/>
        </p:spPr>
        <p:txBody>
          <a:bodyPr wrap="none">
            <a:spAutoFit/>
          </a:bodyPr>
          <a:lstStyle/>
          <a:p>
            <a:r>
              <a:rPr lang="en-US" sz="1200" b="1"/>
              <a:t>Alkaline earth metals</a:t>
            </a:r>
          </a:p>
        </p:txBody>
      </p:sp>
      <p:sp>
        <p:nvSpPr>
          <p:cNvPr id="310380" name="Text Box 108"/>
          <p:cNvSpPr txBox="1">
            <a:spLocks noChangeArrowheads="1"/>
          </p:cNvSpPr>
          <p:nvPr/>
        </p:nvSpPr>
        <p:spPr bwMode="auto">
          <a:xfrm>
            <a:off x="4306888" y="6223000"/>
            <a:ext cx="1293812" cy="274638"/>
          </a:xfrm>
          <a:prstGeom prst="rect">
            <a:avLst/>
          </a:prstGeom>
          <a:noFill/>
          <a:ln w="9525">
            <a:noFill/>
            <a:miter lim="800000"/>
            <a:headEnd/>
            <a:tailEnd/>
          </a:ln>
          <a:effectLst/>
        </p:spPr>
        <p:txBody>
          <a:bodyPr wrap="none">
            <a:spAutoFit/>
          </a:bodyPr>
          <a:lstStyle/>
          <a:p>
            <a:r>
              <a:rPr lang="en-US" sz="1200" b="1"/>
              <a:t>Nitrogen family</a:t>
            </a:r>
          </a:p>
        </p:txBody>
      </p:sp>
      <p:sp>
        <p:nvSpPr>
          <p:cNvPr id="310381" name="Text Box 109"/>
          <p:cNvSpPr txBox="1">
            <a:spLocks noChangeArrowheads="1"/>
          </p:cNvSpPr>
          <p:nvPr/>
        </p:nvSpPr>
        <p:spPr bwMode="auto">
          <a:xfrm>
            <a:off x="6246813" y="5680075"/>
            <a:ext cx="1225550" cy="274638"/>
          </a:xfrm>
          <a:prstGeom prst="rect">
            <a:avLst/>
          </a:prstGeom>
          <a:noFill/>
          <a:ln w="9525">
            <a:noFill/>
            <a:miter lim="800000"/>
            <a:headEnd/>
            <a:tailEnd/>
          </a:ln>
          <a:effectLst/>
        </p:spPr>
        <p:txBody>
          <a:bodyPr wrap="none">
            <a:spAutoFit/>
          </a:bodyPr>
          <a:lstStyle/>
          <a:p>
            <a:r>
              <a:rPr lang="en-US" sz="1200" b="1"/>
              <a:t>Oxygen family</a:t>
            </a:r>
          </a:p>
        </p:txBody>
      </p:sp>
      <p:sp>
        <p:nvSpPr>
          <p:cNvPr id="310382" name="Text Box 110"/>
          <p:cNvSpPr txBox="1">
            <a:spLocks noChangeArrowheads="1"/>
          </p:cNvSpPr>
          <p:nvPr/>
        </p:nvSpPr>
        <p:spPr bwMode="auto">
          <a:xfrm>
            <a:off x="6246813" y="5943600"/>
            <a:ext cx="912812" cy="274638"/>
          </a:xfrm>
          <a:prstGeom prst="rect">
            <a:avLst/>
          </a:prstGeom>
          <a:noFill/>
          <a:ln w="9525">
            <a:noFill/>
            <a:miter lim="800000"/>
            <a:headEnd/>
            <a:tailEnd/>
          </a:ln>
          <a:effectLst/>
        </p:spPr>
        <p:txBody>
          <a:bodyPr wrap="none">
            <a:spAutoFit/>
          </a:bodyPr>
          <a:lstStyle/>
          <a:p>
            <a:r>
              <a:rPr lang="en-US" sz="1200" b="1"/>
              <a:t>Halogens </a:t>
            </a:r>
          </a:p>
        </p:txBody>
      </p:sp>
      <p:sp>
        <p:nvSpPr>
          <p:cNvPr id="310383" name="Text Box 111"/>
          <p:cNvSpPr txBox="1">
            <a:spLocks noChangeArrowheads="1"/>
          </p:cNvSpPr>
          <p:nvPr/>
        </p:nvSpPr>
        <p:spPr bwMode="auto">
          <a:xfrm>
            <a:off x="6262688" y="6211888"/>
            <a:ext cx="1123950" cy="274637"/>
          </a:xfrm>
          <a:prstGeom prst="rect">
            <a:avLst/>
          </a:prstGeom>
          <a:noFill/>
          <a:ln w="9525">
            <a:noFill/>
            <a:miter lim="800000"/>
            <a:headEnd/>
            <a:tailEnd/>
          </a:ln>
          <a:effectLst/>
        </p:spPr>
        <p:txBody>
          <a:bodyPr wrap="none">
            <a:spAutoFit/>
          </a:bodyPr>
          <a:lstStyle/>
          <a:p>
            <a:r>
              <a:rPr lang="en-US" sz="1200" b="1"/>
              <a:t>Noble gases </a:t>
            </a:r>
          </a:p>
        </p:txBody>
      </p:sp>
      <p:sp>
        <p:nvSpPr>
          <p:cNvPr id="310384" name="Text Box 112"/>
          <p:cNvSpPr txBox="1">
            <a:spLocks noChangeArrowheads="1"/>
          </p:cNvSpPr>
          <p:nvPr/>
        </p:nvSpPr>
        <p:spPr bwMode="auto">
          <a:xfrm>
            <a:off x="4737100" y="1993900"/>
            <a:ext cx="381000" cy="304800"/>
          </a:xfrm>
          <a:prstGeom prst="rect">
            <a:avLst/>
          </a:prstGeom>
          <a:noFill/>
          <a:ln w="9525">
            <a:noFill/>
            <a:miter lim="800000"/>
            <a:headEnd/>
            <a:tailEnd/>
          </a:ln>
          <a:effectLst/>
        </p:spPr>
        <p:txBody>
          <a:bodyPr wrap="none">
            <a:spAutoFit/>
          </a:bodyPr>
          <a:lstStyle/>
          <a:p>
            <a:r>
              <a:rPr lang="en-US" sz="1400"/>
              <a:t>13</a:t>
            </a:r>
          </a:p>
        </p:txBody>
      </p:sp>
      <p:sp>
        <p:nvSpPr>
          <p:cNvPr id="310385" name="Text Box 113"/>
          <p:cNvSpPr txBox="1">
            <a:spLocks noChangeArrowheads="1"/>
          </p:cNvSpPr>
          <p:nvPr/>
        </p:nvSpPr>
        <p:spPr bwMode="auto">
          <a:xfrm>
            <a:off x="5183188" y="1993900"/>
            <a:ext cx="381000" cy="304800"/>
          </a:xfrm>
          <a:prstGeom prst="rect">
            <a:avLst/>
          </a:prstGeom>
          <a:noFill/>
          <a:ln w="9525">
            <a:noFill/>
            <a:miter lim="800000"/>
            <a:headEnd/>
            <a:tailEnd/>
          </a:ln>
          <a:effectLst/>
        </p:spPr>
        <p:txBody>
          <a:bodyPr wrap="none">
            <a:spAutoFit/>
          </a:bodyPr>
          <a:lstStyle/>
          <a:p>
            <a:r>
              <a:rPr lang="en-US" sz="1400"/>
              <a:t>14</a:t>
            </a:r>
          </a:p>
        </p:txBody>
      </p:sp>
      <p:sp>
        <p:nvSpPr>
          <p:cNvPr id="310386" name="Text Box 114"/>
          <p:cNvSpPr txBox="1">
            <a:spLocks noChangeArrowheads="1"/>
          </p:cNvSpPr>
          <p:nvPr/>
        </p:nvSpPr>
        <p:spPr bwMode="auto">
          <a:xfrm>
            <a:off x="5654675" y="1993900"/>
            <a:ext cx="382588" cy="304800"/>
          </a:xfrm>
          <a:prstGeom prst="rect">
            <a:avLst/>
          </a:prstGeom>
          <a:noFill/>
          <a:ln w="9525">
            <a:noFill/>
            <a:miter lim="800000"/>
            <a:headEnd/>
            <a:tailEnd/>
          </a:ln>
          <a:effectLst/>
        </p:spPr>
        <p:txBody>
          <a:bodyPr wrap="none">
            <a:spAutoFit/>
          </a:bodyPr>
          <a:lstStyle/>
          <a:p>
            <a:r>
              <a:rPr lang="en-US" sz="1400"/>
              <a:t>15</a:t>
            </a:r>
          </a:p>
        </p:txBody>
      </p:sp>
      <p:sp>
        <p:nvSpPr>
          <p:cNvPr id="310387" name="Text Box 115"/>
          <p:cNvSpPr txBox="1">
            <a:spLocks noChangeArrowheads="1"/>
          </p:cNvSpPr>
          <p:nvPr/>
        </p:nvSpPr>
        <p:spPr bwMode="auto">
          <a:xfrm>
            <a:off x="6102350" y="1993900"/>
            <a:ext cx="381000" cy="304800"/>
          </a:xfrm>
          <a:prstGeom prst="rect">
            <a:avLst/>
          </a:prstGeom>
          <a:noFill/>
          <a:ln w="9525">
            <a:noFill/>
            <a:miter lim="800000"/>
            <a:headEnd/>
            <a:tailEnd/>
          </a:ln>
          <a:effectLst/>
        </p:spPr>
        <p:txBody>
          <a:bodyPr wrap="none">
            <a:spAutoFit/>
          </a:bodyPr>
          <a:lstStyle/>
          <a:p>
            <a:r>
              <a:rPr lang="en-US" sz="1400"/>
              <a:t>16</a:t>
            </a:r>
          </a:p>
        </p:txBody>
      </p:sp>
      <p:sp>
        <p:nvSpPr>
          <p:cNvPr id="310388" name="Text Box 116"/>
          <p:cNvSpPr txBox="1">
            <a:spLocks noChangeArrowheads="1"/>
          </p:cNvSpPr>
          <p:nvPr/>
        </p:nvSpPr>
        <p:spPr bwMode="auto">
          <a:xfrm>
            <a:off x="6548438" y="1993900"/>
            <a:ext cx="381000" cy="304800"/>
          </a:xfrm>
          <a:prstGeom prst="rect">
            <a:avLst/>
          </a:prstGeom>
          <a:noFill/>
          <a:ln w="9525">
            <a:noFill/>
            <a:miter lim="800000"/>
            <a:headEnd/>
            <a:tailEnd/>
          </a:ln>
          <a:effectLst/>
        </p:spPr>
        <p:txBody>
          <a:bodyPr wrap="none">
            <a:spAutoFit/>
          </a:bodyPr>
          <a:lstStyle/>
          <a:p>
            <a:r>
              <a:rPr lang="en-US" sz="1400"/>
              <a:t>17</a:t>
            </a:r>
          </a:p>
        </p:txBody>
      </p:sp>
      <p:sp>
        <p:nvSpPr>
          <p:cNvPr id="310389" name="Text Box 117"/>
          <p:cNvSpPr txBox="1">
            <a:spLocks noChangeArrowheads="1"/>
          </p:cNvSpPr>
          <p:nvPr/>
        </p:nvSpPr>
        <p:spPr bwMode="auto">
          <a:xfrm>
            <a:off x="6996113" y="1368425"/>
            <a:ext cx="381000" cy="304800"/>
          </a:xfrm>
          <a:prstGeom prst="rect">
            <a:avLst/>
          </a:prstGeom>
          <a:noFill/>
          <a:ln w="9525">
            <a:noFill/>
            <a:miter lim="800000"/>
            <a:headEnd/>
            <a:tailEnd/>
          </a:ln>
          <a:effectLst/>
        </p:spPr>
        <p:txBody>
          <a:bodyPr wrap="none">
            <a:spAutoFit/>
          </a:bodyPr>
          <a:lstStyle/>
          <a:p>
            <a:r>
              <a:rPr lang="en-US" sz="1400"/>
              <a:t>18</a:t>
            </a:r>
          </a:p>
        </p:txBody>
      </p:sp>
      <p:sp>
        <p:nvSpPr>
          <p:cNvPr id="310390" name="Rectangle 118"/>
          <p:cNvSpPr>
            <a:spLocks noChangeArrowheads="1"/>
          </p:cNvSpPr>
          <p:nvPr/>
        </p:nvSpPr>
        <p:spPr bwMode="auto">
          <a:xfrm>
            <a:off x="4314825" y="360203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391" name="Rectangle 119"/>
          <p:cNvSpPr>
            <a:spLocks noChangeArrowheads="1"/>
          </p:cNvSpPr>
          <p:nvPr/>
        </p:nvSpPr>
        <p:spPr bwMode="auto">
          <a:xfrm>
            <a:off x="431482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392" name="Rectangle 120"/>
          <p:cNvSpPr>
            <a:spLocks noChangeArrowheads="1"/>
          </p:cNvSpPr>
          <p:nvPr/>
        </p:nvSpPr>
        <p:spPr bwMode="auto">
          <a:xfrm>
            <a:off x="431482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393" name="Rectangle 121"/>
          <p:cNvSpPr>
            <a:spLocks noChangeArrowheads="1"/>
          </p:cNvSpPr>
          <p:nvPr/>
        </p:nvSpPr>
        <p:spPr bwMode="auto">
          <a:xfrm>
            <a:off x="4314825" y="3602038"/>
            <a:ext cx="446088"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394" name="Rectangle 122"/>
          <p:cNvSpPr>
            <a:spLocks noChangeArrowheads="1"/>
          </p:cNvSpPr>
          <p:nvPr/>
        </p:nvSpPr>
        <p:spPr bwMode="auto">
          <a:xfrm>
            <a:off x="431482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395" name="Rectangle 123"/>
          <p:cNvSpPr>
            <a:spLocks noChangeArrowheads="1"/>
          </p:cNvSpPr>
          <p:nvPr/>
        </p:nvSpPr>
        <p:spPr bwMode="auto">
          <a:xfrm>
            <a:off x="431482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396" name="Rectangle 124"/>
          <p:cNvSpPr>
            <a:spLocks noChangeArrowheads="1"/>
          </p:cNvSpPr>
          <p:nvPr/>
        </p:nvSpPr>
        <p:spPr bwMode="auto">
          <a:xfrm>
            <a:off x="3867150" y="360203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397" name="Rectangle 125"/>
          <p:cNvSpPr>
            <a:spLocks noChangeArrowheads="1"/>
          </p:cNvSpPr>
          <p:nvPr/>
        </p:nvSpPr>
        <p:spPr bwMode="auto">
          <a:xfrm>
            <a:off x="386715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398" name="Rectangle 126"/>
          <p:cNvSpPr>
            <a:spLocks noChangeArrowheads="1"/>
          </p:cNvSpPr>
          <p:nvPr/>
        </p:nvSpPr>
        <p:spPr bwMode="auto">
          <a:xfrm>
            <a:off x="386715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399" name="Rectangle 127"/>
          <p:cNvSpPr>
            <a:spLocks noChangeArrowheads="1"/>
          </p:cNvSpPr>
          <p:nvPr/>
        </p:nvSpPr>
        <p:spPr bwMode="auto">
          <a:xfrm>
            <a:off x="3867150" y="3602038"/>
            <a:ext cx="447675"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400" name="Rectangle 128"/>
          <p:cNvSpPr>
            <a:spLocks noChangeArrowheads="1"/>
          </p:cNvSpPr>
          <p:nvPr/>
        </p:nvSpPr>
        <p:spPr bwMode="auto">
          <a:xfrm>
            <a:off x="3867150" y="4227513"/>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401" name="Rectangle 129"/>
          <p:cNvSpPr>
            <a:spLocks noChangeArrowheads="1"/>
          </p:cNvSpPr>
          <p:nvPr/>
        </p:nvSpPr>
        <p:spPr bwMode="auto">
          <a:xfrm>
            <a:off x="3867150" y="4852988"/>
            <a:ext cx="447675" cy="625475"/>
          </a:xfrm>
          <a:prstGeom prst="rect">
            <a:avLst/>
          </a:prstGeom>
          <a:noFill/>
          <a:ln w="9525">
            <a:solidFill>
              <a:schemeClr val="tx1"/>
            </a:solidFill>
            <a:miter lim="800000"/>
            <a:headEnd/>
            <a:tailEnd/>
          </a:ln>
          <a:effectLst/>
        </p:spPr>
        <p:txBody>
          <a:bodyPr wrap="none" anchor="ctr"/>
          <a:lstStyle/>
          <a:p>
            <a:endParaRPr lang="en-US"/>
          </a:p>
        </p:txBody>
      </p:sp>
      <p:sp>
        <p:nvSpPr>
          <p:cNvPr id="310402" name="Rectangle 130"/>
          <p:cNvSpPr>
            <a:spLocks noChangeArrowheads="1"/>
          </p:cNvSpPr>
          <p:nvPr/>
        </p:nvSpPr>
        <p:spPr bwMode="auto">
          <a:xfrm>
            <a:off x="3152775" y="422751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403" name="Rectangle 131"/>
          <p:cNvSpPr>
            <a:spLocks noChangeArrowheads="1"/>
          </p:cNvSpPr>
          <p:nvPr/>
        </p:nvSpPr>
        <p:spPr bwMode="auto">
          <a:xfrm>
            <a:off x="315277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404" name="Rectangle 132"/>
          <p:cNvSpPr>
            <a:spLocks noChangeArrowheads="1"/>
          </p:cNvSpPr>
          <p:nvPr/>
        </p:nvSpPr>
        <p:spPr bwMode="auto">
          <a:xfrm>
            <a:off x="3152775" y="547846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405" name="Rectangle 133"/>
          <p:cNvSpPr>
            <a:spLocks noChangeArrowheads="1"/>
          </p:cNvSpPr>
          <p:nvPr/>
        </p:nvSpPr>
        <p:spPr bwMode="auto">
          <a:xfrm>
            <a:off x="3152775" y="4227513"/>
            <a:ext cx="446088" cy="625475"/>
          </a:xfrm>
          <a:prstGeom prst="rect">
            <a:avLst/>
          </a:prstGeom>
          <a:noFill/>
          <a:ln w="9525">
            <a:solidFill>
              <a:schemeClr val="tx1"/>
            </a:solidFill>
            <a:miter lim="800000"/>
            <a:headEnd/>
            <a:tailEnd/>
          </a:ln>
          <a:effectLst/>
        </p:spPr>
        <p:txBody>
          <a:bodyPr wrap="none" anchor="ctr"/>
          <a:lstStyle/>
          <a:p>
            <a:pPr algn="ctr"/>
            <a:endParaRPr lang="en-US" sz="1000" baseline="30000"/>
          </a:p>
        </p:txBody>
      </p:sp>
      <p:sp>
        <p:nvSpPr>
          <p:cNvPr id="310406" name="Rectangle 134"/>
          <p:cNvSpPr>
            <a:spLocks noChangeArrowheads="1"/>
          </p:cNvSpPr>
          <p:nvPr/>
        </p:nvSpPr>
        <p:spPr bwMode="auto">
          <a:xfrm>
            <a:off x="3152775" y="4852988"/>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407" name="Rectangle 135"/>
          <p:cNvSpPr>
            <a:spLocks noChangeArrowheads="1"/>
          </p:cNvSpPr>
          <p:nvPr/>
        </p:nvSpPr>
        <p:spPr bwMode="auto">
          <a:xfrm>
            <a:off x="3152775" y="5478463"/>
            <a:ext cx="446088" cy="625475"/>
          </a:xfrm>
          <a:prstGeom prst="rect">
            <a:avLst/>
          </a:prstGeom>
          <a:noFill/>
          <a:ln w="9525">
            <a:solidFill>
              <a:schemeClr val="tx1"/>
            </a:solidFill>
            <a:miter lim="800000"/>
            <a:headEnd/>
            <a:tailEnd/>
          </a:ln>
          <a:effectLst/>
        </p:spPr>
        <p:txBody>
          <a:bodyPr wrap="none" anchor="ctr"/>
          <a:lstStyle/>
          <a:p>
            <a:endParaRPr lang="en-US"/>
          </a:p>
        </p:txBody>
      </p:sp>
      <p:sp>
        <p:nvSpPr>
          <p:cNvPr id="310408" name="Freeform 136"/>
          <p:cNvSpPr>
            <a:spLocks/>
          </p:cNvSpPr>
          <p:nvPr/>
        </p:nvSpPr>
        <p:spPr bwMode="auto">
          <a:xfrm>
            <a:off x="3505200" y="3573463"/>
            <a:ext cx="128588" cy="2530475"/>
          </a:xfrm>
          <a:custGeom>
            <a:avLst/>
            <a:gdLst/>
            <a:ahLst/>
            <a:cxnLst>
              <a:cxn ang="0">
                <a:pos x="33" y="12"/>
              </a:cxn>
              <a:cxn ang="0">
                <a:pos x="45" y="21"/>
              </a:cxn>
              <a:cxn ang="0">
                <a:pos x="21" y="138"/>
              </a:cxn>
              <a:cxn ang="0">
                <a:pos x="42" y="348"/>
              </a:cxn>
              <a:cxn ang="0">
                <a:pos x="28" y="527"/>
              </a:cxn>
              <a:cxn ang="0">
                <a:pos x="18" y="582"/>
              </a:cxn>
              <a:cxn ang="0">
                <a:pos x="39" y="681"/>
              </a:cxn>
              <a:cxn ang="0">
                <a:pos x="27" y="789"/>
              </a:cxn>
              <a:cxn ang="0">
                <a:pos x="45" y="1023"/>
              </a:cxn>
              <a:cxn ang="0">
                <a:pos x="0" y="1161"/>
              </a:cxn>
              <a:cxn ang="0">
                <a:pos x="9" y="1258"/>
              </a:cxn>
              <a:cxn ang="0">
                <a:pos x="39" y="1359"/>
              </a:cxn>
            </a:cxnLst>
            <a:rect l="0" t="0" r="r" b="b"/>
            <a:pathLst>
              <a:path w="69" h="1359">
                <a:moveTo>
                  <a:pt x="33" y="12"/>
                </a:moveTo>
                <a:cubicBezTo>
                  <a:pt x="31" y="23"/>
                  <a:pt x="47" y="0"/>
                  <a:pt x="45" y="21"/>
                </a:cubicBezTo>
                <a:cubicBezTo>
                  <a:pt x="43" y="42"/>
                  <a:pt x="21" y="84"/>
                  <a:pt x="21" y="138"/>
                </a:cubicBezTo>
                <a:cubicBezTo>
                  <a:pt x="27" y="196"/>
                  <a:pt x="29" y="295"/>
                  <a:pt x="42" y="348"/>
                </a:cubicBezTo>
                <a:cubicBezTo>
                  <a:pt x="35" y="424"/>
                  <a:pt x="1" y="454"/>
                  <a:pt x="28" y="527"/>
                </a:cubicBezTo>
                <a:cubicBezTo>
                  <a:pt x="25" y="545"/>
                  <a:pt x="27" y="566"/>
                  <a:pt x="18" y="582"/>
                </a:cubicBezTo>
                <a:cubicBezTo>
                  <a:pt x="13" y="590"/>
                  <a:pt x="40" y="672"/>
                  <a:pt x="39" y="681"/>
                </a:cubicBezTo>
                <a:cubicBezTo>
                  <a:pt x="69" y="729"/>
                  <a:pt x="11" y="742"/>
                  <a:pt x="27" y="789"/>
                </a:cubicBezTo>
                <a:cubicBezTo>
                  <a:pt x="23" y="873"/>
                  <a:pt x="31" y="940"/>
                  <a:pt x="45" y="1023"/>
                </a:cubicBezTo>
                <a:cubicBezTo>
                  <a:pt x="38" y="1120"/>
                  <a:pt x="42" y="1050"/>
                  <a:pt x="0" y="1161"/>
                </a:cubicBezTo>
                <a:cubicBezTo>
                  <a:pt x="13" y="1196"/>
                  <a:pt x="7" y="1219"/>
                  <a:pt x="9" y="1258"/>
                </a:cubicBezTo>
                <a:cubicBezTo>
                  <a:pt x="11" y="1298"/>
                  <a:pt x="39" y="1319"/>
                  <a:pt x="39" y="1359"/>
                </a:cubicBezTo>
              </a:path>
            </a:pathLst>
          </a:custGeom>
          <a:noFill/>
          <a:ln w="9525">
            <a:solidFill>
              <a:schemeClr val="tx1"/>
            </a:solidFill>
            <a:round/>
            <a:headEnd/>
            <a:tailEnd/>
          </a:ln>
          <a:effectLst/>
        </p:spPr>
        <p:txBody>
          <a:bodyPr wrap="none" anchor="ctr"/>
          <a:lstStyle/>
          <a:p>
            <a:endParaRPr lang="en-US"/>
          </a:p>
        </p:txBody>
      </p:sp>
      <p:sp>
        <p:nvSpPr>
          <p:cNvPr id="310409" name="Freeform 137"/>
          <p:cNvSpPr>
            <a:spLocks/>
          </p:cNvSpPr>
          <p:nvPr/>
        </p:nvSpPr>
        <p:spPr bwMode="auto">
          <a:xfrm>
            <a:off x="3687763" y="3602038"/>
            <a:ext cx="90487" cy="1965325"/>
          </a:xfrm>
          <a:custGeom>
            <a:avLst/>
            <a:gdLst/>
            <a:ahLst/>
            <a:cxnLst>
              <a:cxn ang="0">
                <a:pos x="64" y="0"/>
              </a:cxn>
              <a:cxn ang="0">
                <a:pos x="37" y="137"/>
              </a:cxn>
              <a:cxn ang="0">
                <a:pos x="64" y="284"/>
              </a:cxn>
              <a:cxn ang="0">
                <a:pos x="74" y="503"/>
              </a:cxn>
              <a:cxn ang="0">
                <a:pos x="64" y="558"/>
              </a:cxn>
              <a:cxn ang="0">
                <a:pos x="37" y="567"/>
              </a:cxn>
              <a:cxn ang="0">
                <a:pos x="55" y="704"/>
              </a:cxn>
              <a:cxn ang="0">
                <a:pos x="46" y="960"/>
              </a:cxn>
              <a:cxn ang="0">
                <a:pos x="0" y="1134"/>
              </a:cxn>
              <a:cxn ang="0">
                <a:pos x="55" y="1234"/>
              </a:cxn>
              <a:cxn ang="0">
                <a:pos x="55" y="1353"/>
              </a:cxn>
            </a:cxnLst>
            <a:rect l="0" t="0" r="r" b="b"/>
            <a:pathLst>
              <a:path w="97" h="1353">
                <a:moveTo>
                  <a:pt x="64" y="0"/>
                </a:moveTo>
                <a:cubicBezTo>
                  <a:pt x="77" y="50"/>
                  <a:pt x="97" y="117"/>
                  <a:pt x="37" y="137"/>
                </a:cubicBezTo>
                <a:cubicBezTo>
                  <a:pt x="43" y="195"/>
                  <a:pt x="51" y="231"/>
                  <a:pt x="64" y="284"/>
                </a:cubicBezTo>
                <a:cubicBezTo>
                  <a:pt x="57" y="360"/>
                  <a:pt x="47" y="430"/>
                  <a:pt x="74" y="503"/>
                </a:cubicBezTo>
                <a:cubicBezTo>
                  <a:pt x="71" y="521"/>
                  <a:pt x="73" y="542"/>
                  <a:pt x="64" y="558"/>
                </a:cubicBezTo>
                <a:cubicBezTo>
                  <a:pt x="59" y="566"/>
                  <a:pt x="38" y="558"/>
                  <a:pt x="37" y="567"/>
                </a:cubicBezTo>
                <a:cubicBezTo>
                  <a:pt x="28" y="629"/>
                  <a:pt x="39" y="657"/>
                  <a:pt x="55" y="704"/>
                </a:cubicBezTo>
                <a:cubicBezTo>
                  <a:pt x="51" y="788"/>
                  <a:pt x="32" y="877"/>
                  <a:pt x="46" y="960"/>
                </a:cubicBezTo>
                <a:cubicBezTo>
                  <a:pt x="39" y="1057"/>
                  <a:pt x="57" y="1080"/>
                  <a:pt x="0" y="1134"/>
                </a:cubicBezTo>
                <a:cubicBezTo>
                  <a:pt x="13" y="1169"/>
                  <a:pt x="53" y="1195"/>
                  <a:pt x="55" y="1234"/>
                </a:cubicBezTo>
                <a:cubicBezTo>
                  <a:pt x="57" y="1274"/>
                  <a:pt x="55" y="1313"/>
                  <a:pt x="55" y="1353"/>
                </a:cubicBezTo>
              </a:path>
            </a:pathLst>
          </a:custGeom>
          <a:noFill/>
          <a:ln w="9525">
            <a:solidFill>
              <a:schemeClr val="tx1"/>
            </a:solidFill>
            <a:round/>
            <a:headEnd/>
            <a:tailEnd/>
          </a:ln>
          <a:effectLst/>
        </p:spPr>
        <p:txBody>
          <a:bodyPr wrap="none" anchor="ctr"/>
          <a:lstStyle/>
          <a:p>
            <a:endParaRPr lang="en-US"/>
          </a:p>
        </p:txBody>
      </p:sp>
      <p:sp>
        <p:nvSpPr>
          <p:cNvPr id="310410" name="Rectangle 138"/>
          <p:cNvSpPr>
            <a:spLocks noChangeArrowheads="1"/>
          </p:cNvSpPr>
          <p:nvPr/>
        </p:nvSpPr>
        <p:spPr bwMode="auto">
          <a:xfrm>
            <a:off x="3598863" y="3244850"/>
            <a:ext cx="358775" cy="2947988"/>
          </a:xfrm>
          <a:prstGeom prst="rect">
            <a:avLst/>
          </a:prstGeom>
          <a:solidFill>
            <a:srgbClr val="FFFFFF"/>
          </a:solidFill>
          <a:ln w="9525">
            <a:solidFill>
              <a:schemeClr val="bg1"/>
            </a:solidFill>
            <a:miter lim="800000"/>
            <a:headEnd/>
            <a:tailEnd/>
          </a:ln>
          <a:effectLst/>
        </p:spPr>
        <p:txBody>
          <a:bodyPr wrap="none" anchor="ctr"/>
          <a:lstStyle/>
          <a:p>
            <a:endParaRPr lang="en-US"/>
          </a:p>
        </p:txBody>
      </p:sp>
      <p:sp>
        <p:nvSpPr>
          <p:cNvPr id="310411" name="Freeform 139"/>
          <p:cNvSpPr>
            <a:spLocks/>
          </p:cNvSpPr>
          <p:nvPr/>
        </p:nvSpPr>
        <p:spPr bwMode="auto">
          <a:xfrm>
            <a:off x="3962400" y="4221163"/>
            <a:ext cx="39688" cy="1252537"/>
          </a:xfrm>
          <a:custGeom>
            <a:avLst/>
            <a:gdLst/>
            <a:ahLst/>
            <a:cxnLst>
              <a:cxn ang="0">
                <a:pos x="0" y="672"/>
              </a:cxn>
              <a:cxn ang="0">
                <a:pos x="15" y="552"/>
              </a:cxn>
              <a:cxn ang="0">
                <a:pos x="12" y="357"/>
              </a:cxn>
              <a:cxn ang="0">
                <a:pos x="6" y="348"/>
              </a:cxn>
              <a:cxn ang="0">
                <a:pos x="3" y="339"/>
              </a:cxn>
              <a:cxn ang="0">
                <a:pos x="21" y="168"/>
              </a:cxn>
              <a:cxn ang="0">
                <a:pos x="18" y="39"/>
              </a:cxn>
              <a:cxn ang="0">
                <a:pos x="6" y="0"/>
              </a:cxn>
            </a:cxnLst>
            <a:rect l="0" t="0" r="r" b="b"/>
            <a:pathLst>
              <a:path w="21" h="672">
                <a:moveTo>
                  <a:pt x="0" y="672"/>
                </a:moveTo>
                <a:cubicBezTo>
                  <a:pt x="3" y="631"/>
                  <a:pt x="2" y="591"/>
                  <a:pt x="15" y="552"/>
                </a:cubicBezTo>
                <a:cubicBezTo>
                  <a:pt x="14" y="487"/>
                  <a:pt x="15" y="422"/>
                  <a:pt x="12" y="357"/>
                </a:cubicBezTo>
                <a:cubicBezTo>
                  <a:pt x="12" y="353"/>
                  <a:pt x="8" y="351"/>
                  <a:pt x="6" y="348"/>
                </a:cubicBezTo>
                <a:cubicBezTo>
                  <a:pt x="5" y="345"/>
                  <a:pt x="4" y="342"/>
                  <a:pt x="3" y="339"/>
                </a:cubicBezTo>
                <a:cubicBezTo>
                  <a:pt x="5" y="278"/>
                  <a:pt x="16" y="227"/>
                  <a:pt x="21" y="168"/>
                </a:cubicBezTo>
                <a:cubicBezTo>
                  <a:pt x="20" y="125"/>
                  <a:pt x="21" y="82"/>
                  <a:pt x="18" y="39"/>
                </a:cubicBezTo>
                <a:cubicBezTo>
                  <a:pt x="17" y="27"/>
                  <a:pt x="6" y="15"/>
                  <a:pt x="6" y="0"/>
                </a:cubicBezTo>
              </a:path>
            </a:pathLst>
          </a:custGeom>
          <a:noFill/>
          <a:ln w="9525">
            <a:solidFill>
              <a:schemeClr val="tx1"/>
            </a:solidFill>
            <a:round/>
            <a:headEnd/>
            <a:tailEnd/>
          </a:ln>
          <a:effectLst/>
        </p:spPr>
        <p:txBody>
          <a:bodyPr wrap="none" anchor="ctr"/>
          <a:lstStyle/>
          <a:p>
            <a:endParaRPr lang="en-US"/>
          </a:p>
        </p:txBody>
      </p:sp>
      <p:sp>
        <p:nvSpPr>
          <p:cNvPr id="310412" name="Freeform 140"/>
          <p:cNvSpPr>
            <a:spLocks/>
          </p:cNvSpPr>
          <p:nvPr/>
        </p:nvSpPr>
        <p:spPr bwMode="auto">
          <a:xfrm>
            <a:off x="3940175" y="3602038"/>
            <a:ext cx="33338" cy="630237"/>
          </a:xfrm>
          <a:custGeom>
            <a:avLst/>
            <a:gdLst/>
            <a:ahLst/>
            <a:cxnLst>
              <a:cxn ang="0">
                <a:pos x="18" y="0"/>
              </a:cxn>
              <a:cxn ang="0">
                <a:pos x="0" y="30"/>
              </a:cxn>
              <a:cxn ang="0">
                <a:pos x="9" y="81"/>
              </a:cxn>
              <a:cxn ang="0">
                <a:pos x="18" y="243"/>
              </a:cxn>
              <a:cxn ang="0">
                <a:pos x="18" y="339"/>
              </a:cxn>
            </a:cxnLst>
            <a:rect l="0" t="0" r="r" b="b"/>
            <a:pathLst>
              <a:path w="18" h="339">
                <a:moveTo>
                  <a:pt x="18" y="0"/>
                </a:moveTo>
                <a:cubicBezTo>
                  <a:pt x="9" y="14"/>
                  <a:pt x="4" y="12"/>
                  <a:pt x="0" y="30"/>
                </a:cubicBezTo>
                <a:cubicBezTo>
                  <a:pt x="2" y="47"/>
                  <a:pt x="3" y="64"/>
                  <a:pt x="9" y="81"/>
                </a:cubicBezTo>
                <a:cubicBezTo>
                  <a:pt x="17" y="135"/>
                  <a:pt x="1" y="192"/>
                  <a:pt x="18" y="243"/>
                </a:cubicBezTo>
                <a:cubicBezTo>
                  <a:pt x="15" y="319"/>
                  <a:pt x="18" y="300"/>
                  <a:pt x="18" y="339"/>
                </a:cubicBezTo>
              </a:path>
            </a:pathLst>
          </a:custGeom>
          <a:noFill/>
          <a:ln w="9525">
            <a:solidFill>
              <a:schemeClr val="tx1"/>
            </a:solidFill>
            <a:round/>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mph" presetSubtype="0" repeatCount="3000" fill="hold" nodeType="clickEffect">
                                  <p:stCondLst>
                                    <p:cond delay="0"/>
                                  </p:stCondLst>
                                  <p:childTnLst>
                                    <p:anim calcmode="discrete" valueType="str">
                                      <p:cBhvr>
                                        <p:cTn id="6" dur="1000" fill="hold"/>
                                        <p:tgtEl>
                                          <p:spTgt spid="310343"/>
                                        </p:tgtEl>
                                        <p:attrNameLst>
                                          <p:attrName>style.visibility</p:attrName>
                                        </p:attrNameLst>
                                      </p:cBhvr>
                                      <p:tavLst>
                                        <p:tav tm="0">
                                          <p:val>
                                            <p:strVal val="hidden"/>
                                          </p:val>
                                        </p:tav>
                                        <p:tav tm="50000">
                                          <p:val>
                                            <p:strVal val="visible"/>
                                          </p:val>
                                        </p:tav>
                                      </p:tavLst>
                                    </p:anim>
                                  </p:childTnLst>
                                </p:cTn>
                              </p:par>
                              <p:par>
                                <p:cTn id="7" presetID="53" presetClass="entr" presetSubtype="0" fill="hold" grpId="0" nodeType="withEffect">
                                  <p:stCondLst>
                                    <p:cond delay="0"/>
                                  </p:stCondLst>
                                  <p:childTnLst>
                                    <p:set>
                                      <p:cBhvr>
                                        <p:cTn id="8" dur="1" fill="hold">
                                          <p:stCondLst>
                                            <p:cond delay="0"/>
                                          </p:stCondLst>
                                        </p:cTn>
                                        <p:tgtEl>
                                          <p:spTgt spid="310378"/>
                                        </p:tgtEl>
                                        <p:attrNameLst>
                                          <p:attrName>style.visibility</p:attrName>
                                        </p:attrNameLst>
                                      </p:cBhvr>
                                      <p:to>
                                        <p:strVal val="visible"/>
                                      </p:to>
                                    </p:set>
                                    <p:anim calcmode="lin" valueType="num">
                                      <p:cBhvr>
                                        <p:cTn id="9" dur="500" fill="hold"/>
                                        <p:tgtEl>
                                          <p:spTgt spid="310378"/>
                                        </p:tgtEl>
                                        <p:attrNameLst>
                                          <p:attrName>ppt_w</p:attrName>
                                        </p:attrNameLst>
                                      </p:cBhvr>
                                      <p:tavLst>
                                        <p:tav tm="0">
                                          <p:val>
                                            <p:fltVal val="0"/>
                                          </p:val>
                                        </p:tav>
                                        <p:tav tm="100000">
                                          <p:val>
                                            <p:strVal val="#ppt_w"/>
                                          </p:val>
                                        </p:tav>
                                      </p:tavLst>
                                    </p:anim>
                                    <p:anim calcmode="lin" valueType="num">
                                      <p:cBhvr>
                                        <p:cTn id="10" dur="500" fill="hold"/>
                                        <p:tgtEl>
                                          <p:spTgt spid="310378"/>
                                        </p:tgtEl>
                                        <p:attrNameLst>
                                          <p:attrName>ppt_h</p:attrName>
                                        </p:attrNameLst>
                                      </p:cBhvr>
                                      <p:tavLst>
                                        <p:tav tm="0">
                                          <p:val>
                                            <p:fltVal val="0"/>
                                          </p:val>
                                        </p:tav>
                                        <p:tav tm="100000">
                                          <p:val>
                                            <p:strVal val="#ppt_h"/>
                                          </p:val>
                                        </p:tav>
                                      </p:tavLst>
                                    </p:anim>
                                    <p:animEffect transition="in" filter="fade">
                                      <p:cBhvr>
                                        <p:cTn id="11" dur="500"/>
                                        <p:tgtEl>
                                          <p:spTgt spid="310378"/>
                                        </p:tgtEl>
                                      </p:cBhvr>
                                    </p:animEffect>
                                  </p:childTnLst>
                                </p:cTn>
                              </p:par>
                            </p:childTnLst>
                          </p:cTn>
                        </p:par>
                      </p:childTnLst>
                    </p:cTn>
                  </p:par>
                  <p:par>
                    <p:cTn id="12" fill="hold">
                      <p:stCondLst>
                        <p:cond delay="indefinite"/>
                      </p:stCondLst>
                      <p:childTnLst>
                        <p:par>
                          <p:cTn id="13" fill="hold">
                            <p:stCondLst>
                              <p:cond delay="0"/>
                            </p:stCondLst>
                            <p:childTnLst>
                              <p:par>
                                <p:cTn id="14" presetID="35" presetClass="emph" presetSubtype="0" repeatCount="3000" fill="hold" nodeType="clickEffect">
                                  <p:stCondLst>
                                    <p:cond delay="0"/>
                                  </p:stCondLst>
                                  <p:childTnLst>
                                    <p:anim calcmode="discrete" valueType="str">
                                      <p:cBhvr>
                                        <p:cTn id="15" dur="1000" fill="hold"/>
                                        <p:tgtEl>
                                          <p:spTgt spid="310357"/>
                                        </p:tgtEl>
                                        <p:attrNameLst>
                                          <p:attrName>style.visibility</p:attrName>
                                        </p:attrNameLst>
                                      </p:cBhvr>
                                      <p:tavLst>
                                        <p:tav tm="0">
                                          <p:val>
                                            <p:strVal val="hidden"/>
                                          </p:val>
                                        </p:tav>
                                        <p:tav tm="50000">
                                          <p:val>
                                            <p:strVal val="visible"/>
                                          </p:val>
                                        </p:tav>
                                      </p:tavLst>
                                    </p:anim>
                                  </p:childTnLst>
                                </p:cTn>
                              </p:par>
                              <p:par>
                                <p:cTn id="16" presetID="53" presetClass="entr" presetSubtype="0" fill="hold" grpId="0" nodeType="withEffect">
                                  <p:stCondLst>
                                    <p:cond delay="0"/>
                                  </p:stCondLst>
                                  <p:childTnLst>
                                    <p:set>
                                      <p:cBhvr>
                                        <p:cTn id="17" dur="1" fill="hold">
                                          <p:stCondLst>
                                            <p:cond delay="0"/>
                                          </p:stCondLst>
                                        </p:cTn>
                                        <p:tgtEl>
                                          <p:spTgt spid="310379"/>
                                        </p:tgtEl>
                                        <p:attrNameLst>
                                          <p:attrName>style.visibility</p:attrName>
                                        </p:attrNameLst>
                                      </p:cBhvr>
                                      <p:to>
                                        <p:strVal val="visible"/>
                                      </p:to>
                                    </p:set>
                                    <p:anim calcmode="lin" valueType="num">
                                      <p:cBhvr>
                                        <p:cTn id="18" dur="500" fill="hold"/>
                                        <p:tgtEl>
                                          <p:spTgt spid="310379"/>
                                        </p:tgtEl>
                                        <p:attrNameLst>
                                          <p:attrName>ppt_w</p:attrName>
                                        </p:attrNameLst>
                                      </p:cBhvr>
                                      <p:tavLst>
                                        <p:tav tm="0">
                                          <p:val>
                                            <p:fltVal val="0"/>
                                          </p:val>
                                        </p:tav>
                                        <p:tav tm="100000">
                                          <p:val>
                                            <p:strVal val="#ppt_w"/>
                                          </p:val>
                                        </p:tav>
                                      </p:tavLst>
                                    </p:anim>
                                    <p:anim calcmode="lin" valueType="num">
                                      <p:cBhvr>
                                        <p:cTn id="19" dur="500" fill="hold"/>
                                        <p:tgtEl>
                                          <p:spTgt spid="310379"/>
                                        </p:tgtEl>
                                        <p:attrNameLst>
                                          <p:attrName>ppt_h</p:attrName>
                                        </p:attrNameLst>
                                      </p:cBhvr>
                                      <p:tavLst>
                                        <p:tav tm="0">
                                          <p:val>
                                            <p:fltVal val="0"/>
                                          </p:val>
                                        </p:tav>
                                        <p:tav tm="100000">
                                          <p:val>
                                            <p:strVal val="#ppt_h"/>
                                          </p:val>
                                        </p:tav>
                                      </p:tavLst>
                                    </p:anim>
                                    <p:animEffect transition="in" filter="fade">
                                      <p:cBhvr>
                                        <p:cTn id="20" dur="500"/>
                                        <p:tgtEl>
                                          <p:spTgt spid="310379"/>
                                        </p:tgtEl>
                                      </p:cBhvr>
                                    </p:animEffect>
                                  </p:childTnLst>
                                </p:cTn>
                              </p:par>
                            </p:childTnLst>
                          </p:cTn>
                        </p:par>
                      </p:childTnLst>
                    </p:cTn>
                  </p:par>
                  <p:par>
                    <p:cTn id="21" fill="hold">
                      <p:stCondLst>
                        <p:cond delay="indefinite"/>
                      </p:stCondLst>
                      <p:childTnLst>
                        <p:par>
                          <p:cTn id="22" fill="hold">
                            <p:stCondLst>
                              <p:cond delay="0"/>
                            </p:stCondLst>
                            <p:childTnLst>
                              <p:par>
                                <p:cTn id="23" presetID="35" presetClass="emph" presetSubtype="0" repeatCount="3000" fill="hold" nodeType="clickEffect">
                                  <p:stCondLst>
                                    <p:cond delay="0"/>
                                  </p:stCondLst>
                                  <p:childTnLst>
                                    <p:anim calcmode="discrete" valueType="str">
                                      <p:cBhvr>
                                        <p:cTn id="24" dur="1000" fill="hold"/>
                                        <p:tgtEl>
                                          <p:spTgt spid="310297"/>
                                        </p:tgtEl>
                                        <p:attrNameLst>
                                          <p:attrName>style.visibility</p:attrName>
                                        </p:attrNameLst>
                                      </p:cBhvr>
                                      <p:tavLst>
                                        <p:tav tm="0">
                                          <p:val>
                                            <p:strVal val="hidden"/>
                                          </p:val>
                                        </p:tav>
                                        <p:tav tm="50000">
                                          <p:val>
                                            <p:strVal val="visible"/>
                                          </p:val>
                                        </p:tav>
                                      </p:tavLst>
                                    </p:anim>
                                  </p:childTnLst>
                                </p:cTn>
                              </p:par>
                              <p:par>
                                <p:cTn id="25" presetID="53" presetClass="entr" presetSubtype="0" fill="hold" grpId="0" nodeType="withEffect">
                                  <p:stCondLst>
                                    <p:cond delay="0"/>
                                  </p:stCondLst>
                                  <p:childTnLst>
                                    <p:set>
                                      <p:cBhvr>
                                        <p:cTn id="26" dur="1" fill="hold">
                                          <p:stCondLst>
                                            <p:cond delay="0"/>
                                          </p:stCondLst>
                                        </p:cTn>
                                        <p:tgtEl>
                                          <p:spTgt spid="310380"/>
                                        </p:tgtEl>
                                        <p:attrNameLst>
                                          <p:attrName>style.visibility</p:attrName>
                                        </p:attrNameLst>
                                      </p:cBhvr>
                                      <p:to>
                                        <p:strVal val="visible"/>
                                      </p:to>
                                    </p:set>
                                    <p:anim calcmode="lin" valueType="num">
                                      <p:cBhvr>
                                        <p:cTn id="27" dur="500" fill="hold"/>
                                        <p:tgtEl>
                                          <p:spTgt spid="310380"/>
                                        </p:tgtEl>
                                        <p:attrNameLst>
                                          <p:attrName>ppt_w</p:attrName>
                                        </p:attrNameLst>
                                      </p:cBhvr>
                                      <p:tavLst>
                                        <p:tav tm="0">
                                          <p:val>
                                            <p:fltVal val="0"/>
                                          </p:val>
                                        </p:tav>
                                        <p:tav tm="100000">
                                          <p:val>
                                            <p:strVal val="#ppt_w"/>
                                          </p:val>
                                        </p:tav>
                                      </p:tavLst>
                                    </p:anim>
                                    <p:anim calcmode="lin" valueType="num">
                                      <p:cBhvr>
                                        <p:cTn id="28" dur="500" fill="hold"/>
                                        <p:tgtEl>
                                          <p:spTgt spid="310380"/>
                                        </p:tgtEl>
                                        <p:attrNameLst>
                                          <p:attrName>ppt_h</p:attrName>
                                        </p:attrNameLst>
                                      </p:cBhvr>
                                      <p:tavLst>
                                        <p:tav tm="0">
                                          <p:val>
                                            <p:fltVal val="0"/>
                                          </p:val>
                                        </p:tav>
                                        <p:tav tm="100000">
                                          <p:val>
                                            <p:strVal val="#ppt_h"/>
                                          </p:val>
                                        </p:tav>
                                      </p:tavLst>
                                    </p:anim>
                                    <p:animEffect transition="in" filter="fade">
                                      <p:cBhvr>
                                        <p:cTn id="29" dur="500"/>
                                        <p:tgtEl>
                                          <p:spTgt spid="310380"/>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emph" presetSubtype="0" repeatCount="3000" fill="hold" nodeType="clickEffect">
                                  <p:stCondLst>
                                    <p:cond delay="0"/>
                                  </p:stCondLst>
                                  <p:childTnLst>
                                    <p:anim calcmode="discrete" valueType="str">
                                      <p:cBhvr>
                                        <p:cTn id="33" dur="1000" fill="hold"/>
                                        <p:tgtEl>
                                          <p:spTgt spid="310308"/>
                                        </p:tgtEl>
                                        <p:attrNameLst>
                                          <p:attrName>style.visibility</p:attrName>
                                        </p:attrNameLst>
                                      </p:cBhvr>
                                      <p:tavLst>
                                        <p:tav tm="0">
                                          <p:val>
                                            <p:strVal val="hidden"/>
                                          </p:val>
                                        </p:tav>
                                        <p:tav tm="50000">
                                          <p:val>
                                            <p:strVal val="visible"/>
                                          </p:val>
                                        </p:tav>
                                      </p:tavLst>
                                    </p:anim>
                                  </p:childTnLst>
                                </p:cTn>
                              </p:par>
                              <p:par>
                                <p:cTn id="34" presetID="53" presetClass="entr" presetSubtype="0" fill="hold" grpId="0" nodeType="withEffect">
                                  <p:stCondLst>
                                    <p:cond delay="0"/>
                                  </p:stCondLst>
                                  <p:childTnLst>
                                    <p:set>
                                      <p:cBhvr>
                                        <p:cTn id="35" dur="1" fill="hold">
                                          <p:stCondLst>
                                            <p:cond delay="0"/>
                                          </p:stCondLst>
                                        </p:cTn>
                                        <p:tgtEl>
                                          <p:spTgt spid="310381"/>
                                        </p:tgtEl>
                                        <p:attrNameLst>
                                          <p:attrName>style.visibility</p:attrName>
                                        </p:attrNameLst>
                                      </p:cBhvr>
                                      <p:to>
                                        <p:strVal val="visible"/>
                                      </p:to>
                                    </p:set>
                                    <p:anim calcmode="lin" valueType="num">
                                      <p:cBhvr>
                                        <p:cTn id="36" dur="500" fill="hold"/>
                                        <p:tgtEl>
                                          <p:spTgt spid="310381"/>
                                        </p:tgtEl>
                                        <p:attrNameLst>
                                          <p:attrName>ppt_w</p:attrName>
                                        </p:attrNameLst>
                                      </p:cBhvr>
                                      <p:tavLst>
                                        <p:tav tm="0">
                                          <p:val>
                                            <p:fltVal val="0"/>
                                          </p:val>
                                        </p:tav>
                                        <p:tav tm="100000">
                                          <p:val>
                                            <p:strVal val="#ppt_w"/>
                                          </p:val>
                                        </p:tav>
                                      </p:tavLst>
                                    </p:anim>
                                    <p:anim calcmode="lin" valueType="num">
                                      <p:cBhvr>
                                        <p:cTn id="37" dur="500" fill="hold"/>
                                        <p:tgtEl>
                                          <p:spTgt spid="310381"/>
                                        </p:tgtEl>
                                        <p:attrNameLst>
                                          <p:attrName>ppt_h</p:attrName>
                                        </p:attrNameLst>
                                      </p:cBhvr>
                                      <p:tavLst>
                                        <p:tav tm="0">
                                          <p:val>
                                            <p:fltVal val="0"/>
                                          </p:val>
                                        </p:tav>
                                        <p:tav tm="100000">
                                          <p:val>
                                            <p:strVal val="#ppt_h"/>
                                          </p:val>
                                        </p:tav>
                                      </p:tavLst>
                                    </p:anim>
                                    <p:animEffect transition="in" filter="fade">
                                      <p:cBhvr>
                                        <p:cTn id="38" dur="500"/>
                                        <p:tgtEl>
                                          <p:spTgt spid="310381"/>
                                        </p:tgtEl>
                                      </p:cBhvr>
                                    </p:animEffect>
                                  </p:childTnLst>
                                </p:cTn>
                              </p:par>
                            </p:childTnLst>
                          </p:cTn>
                        </p:par>
                      </p:childTnLst>
                    </p:cTn>
                  </p:par>
                  <p:par>
                    <p:cTn id="39" fill="hold">
                      <p:stCondLst>
                        <p:cond delay="indefinite"/>
                      </p:stCondLst>
                      <p:childTnLst>
                        <p:par>
                          <p:cTn id="40" fill="hold">
                            <p:stCondLst>
                              <p:cond delay="0"/>
                            </p:stCondLst>
                            <p:childTnLst>
                              <p:par>
                                <p:cTn id="41" presetID="35" presetClass="emph" presetSubtype="0" repeatCount="3000" fill="hold" nodeType="clickEffect">
                                  <p:stCondLst>
                                    <p:cond delay="0"/>
                                  </p:stCondLst>
                                  <p:childTnLst>
                                    <p:anim calcmode="discrete" valueType="str">
                                      <p:cBhvr>
                                        <p:cTn id="42" dur="1000" fill="hold"/>
                                        <p:tgtEl>
                                          <p:spTgt spid="310319"/>
                                        </p:tgtEl>
                                        <p:attrNameLst>
                                          <p:attrName>style.visibility</p:attrName>
                                        </p:attrNameLst>
                                      </p:cBhvr>
                                      <p:tavLst>
                                        <p:tav tm="0">
                                          <p:val>
                                            <p:strVal val="hidden"/>
                                          </p:val>
                                        </p:tav>
                                        <p:tav tm="50000">
                                          <p:val>
                                            <p:strVal val="visible"/>
                                          </p:val>
                                        </p:tav>
                                      </p:tavLst>
                                    </p:anim>
                                  </p:childTnLst>
                                </p:cTn>
                              </p:par>
                              <p:par>
                                <p:cTn id="43" presetID="53" presetClass="entr" presetSubtype="0" fill="hold" grpId="0" nodeType="withEffect">
                                  <p:stCondLst>
                                    <p:cond delay="0"/>
                                  </p:stCondLst>
                                  <p:childTnLst>
                                    <p:set>
                                      <p:cBhvr>
                                        <p:cTn id="44" dur="1" fill="hold">
                                          <p:stCondLst>
                                            <p:cond delay="0"/>
                                          </p:stCondLst>
                                        </p:cTn>
                                        <p:tgtEl>
                                          <p:spTgt spid="310382"/>
                                        </p:tgtEl>
                                        <p:attrNameLst>
                                          <p:attrName>style.visibility</p:attrName>
                                        </p:attrNameLst>
                                      </p:cBhvr>
                                      <p:to>
                                        <p:strVal val="visible"/>
                                      </p:to>
                                    </p:set>
                                    <p:anim calcmode="lin" valueType="num">
                                      <p:cBhvr>
                                        <p:cTn id="45" dur="500" fill="hold"/>
                                        <p:tgtEl>
                                          <p:spTgt spid="310382"/>
                                        </p:tgtEl>
                                        <p:attrNameLst>
                                          <p:attrName>ppt_w</p:attrName>
                                        </p:attrNameLst>
                                      </p:cBhvr>
                                      <p:tavLst>
                                        <p:tav tm="0">
                                          <p:val>
                                            <p:fltVal val="0"/>
                                          </p:val>
                                        </p:tav>
                                        <p:tav tm="100000">
                                          <p:val>
                                            <p:strVal val="#ppt_w"/>
                                          </p:val>
                                        </p:tav>
                                      </p:tavLst>
                                    </p:anim>
                                    <p:anim calcmode="lin" valueType="num">
                                      <p:cBhvr>
                                        <p:cTn id="46" dur="500" fill="hold"/>
                                        <p:tgtEl>
                                          <p:spTgt spid="310382"/>
                                        </p:tgtEl>
                                        <p:attrNameLst>
                                          <p:attrName>ppt_h</p:attrName>
                                        </p:attrNameLst>
                                      </p:cBhvr>
                                      <p:tavLst>
                                        <p:tav tm="0">
                                          <p:val>
                                            <p:fltVal val="0"/>
                                          </p:val>
                                        </p:tav>
                                        <p:tav tm="100000">
                                          <p:val>
                                            <p:strVal val="#ppt_h"/>
                                          </p:val>
                                        </p:tav>
                                      </p:tavLst>
                                    </p:anim>
                                    <p:animEffect transition="in" filter="fade">
                                      <p:cBhvr>
                                        <p:cTn id="47" dur="500"/>
                                        <p:tgtEl>
                                          <p:spTgt spid="310382"/>
                                        </p:tgtEl>
                                      </p:cBhvr>
                                    </p:animEffect>
                                  </p:childTnLst>
                                </p:cTn>
                              </p:par>
                            </p:childTnLst>
                          </p:cTn>
                        </p:par>
                      </p:childTnLst>
                    </p:cTn>
                  </p:par>
                  <p:par>
                    <p:cTn id="48" fill="hold">
                      <p:stCondLst>
                        <p:cond delay="indefinite"/>
                      </p:stCondLst>
                      <p:childTnLst>
                        <p:par>
                          <p:cTn id="49" fill="hold">
                            <p:stCondLst>
                              <p:cond delay="0"/>
                            </p:stCondLst>
                            <p:childTnLst>
                              <p:par>
                                <p:cTn id="50" presetID="35" presetClass="emph" presetSubtype="0" repeatCount="3000" fill="hold" nodeType="clickEffect">
                                  <p:stCondLst>
                                    <p:cond delay="0"/>
                                  </p:stCondLst>
                                  <p:childTnLst>
                                    <p:anim calcmode="discrete" valueType="str">
                                      <p:cBhvr>
                                        <p:cTn id="51" dur="1000" fill="hold"/>
                                        <p:tgtEl>
                                          <p:spTgt spid="310330"/>
                                        </p:tgtEl>
                                        <p:attrNameLst>
                                          <p:attrName>style.visibility</p:attrName>
                                        </p:attrNameLst>
                                      </p:cBhvr>
                                      <p:tavLst>
                                        <p:tav tm="0">
                                          <p:val>
                                            <p:strVal val="hidden"/>
                                          </p:val>
                                        </p:tav>
                                        <p:tav tm="50000">
                                          <p:val>
                                            <p:strVal val="visible"/>
                                          </p:val>
                                        </p:tav>
                                      </p:tavLst>
                                    </p:anim>
                                  </p:childTnLst>
                                </p:cTn>
                              </p:par>
                              <p:par>
                                <p:cTn id="52" presetID="53" presetClass="entr" presetSubtype="0" fill="hold" grpId="0" nodeType="withEffect">
                                  <p:stCondLst>
                                    <p:cond delay="0"/>
                                  </p:stCondLst>
                                  <p:childTnLst>
                                    <p:set>
                                      <p:cBhvr>
                                        <p:cTn id="53" dur="1" fill="hold">
                                          <p:stCondLst>
                                            <p:cond delay="0"/>
                                          </p:stCondLst>
                                        </p:cTn>
                                        <p:tgtEl>
                                          <p:spTgt spid="310383"/>
                                        </p:tgtEl>
                                        <p:attrNameLst>
                                          <p:attrName>style.visibility</p:attrName>
                                        </p:attrNameLst>
                                      </p:cBhvr>
                                      <p:to>
                                        <p:strVal val="visible"/>
                                      </p:to>
                                    </p:set>
                                    <p:anim calcmode="lin" valueType="num">
                                      <p:cBhvr>
                                        <p:cTn id="54" dur="500" fill="hold"/>
                                        <p:tgtEl>
                                          <p:spTgt spid="310383"/>
                                        </p:tgtEl>
                                        <p:attrNameLst>
                                          <p:attrName>ppt_w</p:attrName>
                                        </p:attrNameLst>
                                      </p:cBhvr>
                                      <p:tavLst>
                                        <p:tav tm="0">
                                          <p:val>
                                            <p:fltVal val="0"/>
                                          </p:val>
                                        </p:tav>
                                        <p:tav tm="100000">
                                          <p:val>
                                            <p:strVal val="#ppt_w"/>
                                          </p:val>
                                        </p:tav>
                                      </p:tavLst>
                                    </p:anim>
                                    <p:anim calcmode="lin" valueType="num">
                                      <p:cBhvr>
                                        <p:cTn id="55" dur="500" fill="hold"/>
                                        <p:tgtEl>
                                          <p:spTgt spid="310383"/>
                                        </p:tgtEl>
                                        <p:attrNameLst>
                                          <p:attrName>ppt_h</p:attrName>
                                        </p:attrNameLst>
                                      </p:cBhvr>
                                      <p:tavLst>
                                        <p:tav tm="0">
                                          <p:val>
                                            <p:fltVal val="0"/>
                                          </p:val>
                                        </p:tav>
                                        <p:tav tm="100000">
                                          <p:val>
                                            <p:strVal val="#ppt_h"/>
                                          </p:val>
                                        </p:tav>
                                      </p:tavLst>
                                    </p:anim>
                                    <p:animEffect transition="in" filter="fade">
                                      <p:cBhvr>
                                        <p:cTn id="56" dur="500"/>
                                        <p:tgtEl>
                                          <p:spTgt spid="3103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378" grpId="0"/>
      <p:bldP spid="310379" grpId="0"/>
      <p:bldP spid="310380" grpId="0"/>
      <p:bldP spid="310381" grpId="0"/>
      <p:bldP spid="310382" grpId="0"/>
      <p:bldP spid="31038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68674" name="Rectangle 2"/>
          <p:cNvSpPr>
            <a:spLocks noGrp="1" noChangeArrowheads="1"/>
          </p:cNvSpPr>
          <p:nvPr>
            <p:ph type="title"/>
          </p:nvPr>
        </p:nvSpPr>
        <p:spPr/>
        <p:txBody>
          <a:bodyPr/>
          <a:lstStyle/>
          <a:p>
            <a:r>
              <a:rPr lang="en-US">
                <a:solidFill>
                  <a:schemeClr val="bg1"/>
                </a:solidFill>
              </a:rPr>
              <a:t>Diatomic Elements</a:t>
            </a:r>
          </a:p>
        </p:txBody>
      </p:sp>
      <p:sp>
        <p:nvSpPr>
          <p:cNvPr id="668675"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68676"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677"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678"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79"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68680"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681"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682"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83"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rgbClr val="E5E5E5"/>
          </a:solidFill>
          <a:ln w="9525" cap="rnd">
            <a:noFill/>
            <a:round/>
            <a:headEnd/>
            <a:tailEnd/>
          </a:ln>
          <a:effectLst/>
        </p:spPr>
        <p:txBody>
          <a:bodyPr/>
          <a:lstStyle/>
          <a:p>
            <a:endParaRPr lang="en-US"/>
          </a:p>
        </p:txBody>
      </p:sp>
      <p:sp>
        <p:nvSpPr>
          <p:cNvPr id="668684"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685"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rgbClr val="000000"/>
          </a:solidFill>
          <a:ln w="9525" cap="rnd">
            <a:noFill/>
            <a:round/>
            <a:headEnd/>
            <a:tailEnd/>
          </a:ln>
          <a:effectLst/>
        </p:spPr>
        <p:txBody>
          <a:bodyPr/>
          <a:lstStyle/>
          <a:p>
            <a:endParaRPr lang="en-US"/>
          </a:p>
        </p:txBody>
      </p:sp>
      <p:sp>
        <p:nvSpPr>
          <p:cNvPr id="668686"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87"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68688"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689"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690"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91"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68692"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693"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694"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95"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68696"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697"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698"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699"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700"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01"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702"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703"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68704"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05"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706"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707"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68708"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09"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710"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711"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712"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13"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714"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715"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68716"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17"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718"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719"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8203"/>
          </a:solidFill>
          <a:ln w="9525" cap="rnd">
            <a:noFill/>
            <a:round/>
            <a:headEnd/>
            <a:tailEnd/>
          </a:ln>
          <a:effectLst/>
        </p:spPr>
        <p:txBody>
          <a:bodyPr/>
          <a:lstStyle/>
          <a:p>
            <a:endParaRPr lang="en-US"/>
          </a:p>
        </p:txBody>
      </p:sp>
      <p:sp>
        <p:nvSpPr>
          <p:cNvPr id="668720"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721"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8203"/>
          </a:solidFill>
          <a:ln w="9525" cap="rnd">
            <a:noFill/>
            <a:round/>
            <a:headEnd/>
            <a:tailEnd/>
          </a:ln>
          <a:effectLst/>
        </p:spPr>
        <p:txBody>
          <a:bodyPr/>
          <a:lstStyle/>
          <a:p>
            <a:endParaRPr lang="en-US"/>
          </a:p>
        </p:txBody>
      </p:sp>
      <p:sp>
        <p:nvSpPr>
          <p:cNvPr id="668722"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723"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724"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25"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000000"/>
          </a:solidFill>
          <a:ln w="9525" cap="rnd">
            <a:noFill/>
            <a:round/>
            <a:headEnd/>
            <a:tailEnd/>
          </a:ln>
          <a:effectLst/>
        </p:spPr>
        <p:txBody>
          <a:bodyPr/>
          <a:lstStyle/>
          <a:p>
            <a:endParaRPr lang="en-US"/>
          </a:p>
        </p:txBody>
      </p:sp>
      <p:sp>
        <p:nvSpPr>
          <p:cNvPr id="668726"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727"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68728"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29"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000000"/>
          </a:solidFill>
          <a:ln w="9525" cap="rnd">
            <a:noFill/>
            <a:round/>
            <a:headEnd/>
            <a:tailEnd/>
          </a:ln>
          <a:effectLst/>
        </p:spPr>
        <p:txBody>
          <a:bodyPr/>
          <a:lstStyle/>
          <a:p>
            <a:endParaRPr lang="en-US"/>
          </a:p>
        </p:txBody>
      </p:sp>
      <p:sp>
        <p:nvSpPr>
          <p:cNvPr id="668730"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731"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68732"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33"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rgbClr val="000000"/>
          </a:solidFill>
          <a:ln w="9525" cap="rnd">
            <a:noFill/>
            <a:round/>
            <a:headEnd/>
            <a:tailEnd/>
          </a:ln>
          <a:effectLst/>
        </p:spPr>
        <p:txBody>
          <a:bodyPr/>
          <a:lstStyle/>
          <a:p>
            <a:endParaRPr lang="en-US"/>
          </a:p>
        </p:txBody>
      </p:sp>
      <p:sp>
        <p:nvSpPr>
          <p:cNvPr id="668734"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735"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736"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37"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000000"/>
          </a:solidFill>
          <a:ln w="9525" cap="rnd">
            <a:noFill/>
            <a:round/>
            <a:headEnd/>
            <a:tailEnd/>
          </a:ln>
          <a:effectLst/>
        </p:spPr>
        <p:txBody>
          <a:bodyPr/>
          <a:lstStyle/>
          <a:p>
            <a:endParaRPr lang="en-US"/>
          </a:p>
        </p:txBody>
      </p:sp>
      <p:sp>
        <p:nvSpPr>
          <p:cNvPr id="668738"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739"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E5E5E5"/>
          </a:solidFill>
          <a:ln w="9525" cap="rnd">
            <a:noFill/>
            <a:round/>
            <a:headEnd/>
            <a:tailEnd/>
          </a:ln>
          <a:effectLst/>
        </p:spPr>
        <p:txBody>
          <a:bodyPr/>
          <a:lstStyle/>
          <a:p>
            <a:endParaRPr lang="en-US"/>
          </a:p>
        </p:txBody>
      </p:sp>
      <p:sp>
        <p:nvSpPr>
          <p:cNvPr id="668740"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41"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000000"/>
          </a:solidFill>
          <a:ln w="9525" cap="rnd">
            <a:noFill/>
            <a:round/>
            <a:headEnd/>
            <a:tailEnd/>
          </a:ln>
          <a:effectLst/>
        </p:spPr>
        <p:txBody>
          <a:bodyPr/>
          <a:lstStyle/>
          <a:p>
            <a:endParaRPr lang="en-US"/>
          </a:p>
        </p:txBody>
      </p:sp>
      <p:sp>
        <p:nvSpPr>
          <p:cNvPr id="668742"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743"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744"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45"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68746"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68747"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748"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49"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68750"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68751"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752"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53"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68754"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68755"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68756"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57"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68758"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68759"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68760"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61"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68762"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68763"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68764"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65"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68766"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68767"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768"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69"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68770"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68771"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772"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73"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68774"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68775"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776"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77"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68778"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68779"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68780"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81"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68782"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68783"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68784"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85"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68786"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68787"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68788"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789"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68790"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68791"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792"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793"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68794"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795"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796"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797"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68798"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799"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800"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01"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68802"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03"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804"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05"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06"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07"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68808"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09"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10"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11"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68812"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13"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814"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15"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816"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17"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18"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19"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68820"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21"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22"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23"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68824"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25"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826"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27"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828"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29"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68830"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31"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68832"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33"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68834"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35"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68836"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37"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68838"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39"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840"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41"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42"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43"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844"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45"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46"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47"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848"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49"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850"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51"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852"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53"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68854"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55"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856"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57"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68858"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59"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860"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61"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68862"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63"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864"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65"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66"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67"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68868"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69"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70"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71"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68872"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73"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874"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75"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876"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77"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78"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79"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68880"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81"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82"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83"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884"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85"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86"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87"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68888"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889"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890"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891"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68892"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893"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68894"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68895"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68896"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897"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68898"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68899"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68900"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01"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FF8203"/>
          </a:solidFill>
          <a:ln w="9525" cap="rnd">
            <a:noFill/>
            <a:round/>
            <a:headEnd/>
            <a:tailEnd/>
          </a:ln>
          <a:effectLst/>
        </p:spPr>
        <p:txBody>
          <a:bodyPr/>
          <a:lstStyle/>
          <a:p>
            <a:endParaRPr lang="en-US"/>
          </a:p>
        </p:txBody>
      </p:sp>
      <p:sp>
        <p:nvSpPr>
          <p:cNvPr id="668902"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03"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904"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905"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68906"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68907"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68908"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09"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68910"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68911"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68912"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913"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68914"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68915"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68916"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917"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68918"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68919"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FF8203"/>
          </a:solidFill>
          <a:ln w="9525" cap="rnd">
            <a:noFill/>
            <a:round/>
            <a:headEnd/>
            <a:tailEnd/>
          </a:ln>
          <a:effectLst/>
        </p:spPr>
        <p:txBody>
          <a:bodyPr/>
          <a:lstStyle/>
          <a:p>
            <a:endParaRPr lang="en-US"/>
          </a:p>
        </p:txBody>
      </p:sp>
      <p:sp>
        <p:nvSpPr>
          <p:cNvPr id="668920"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21"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FF8203"/>
          </a:solidFill>
          <a:ln w="9525" cap="rnd">
            <a:noFill/>
            <a:round/>
            <a:headEnd/>
            <a:tailEnd/>
          </a:ln>
          <a:effectLst/>
        </p:spPr>
        <p:txBody>
          <a:bodyPr/>
          <a:lstStyle/>
          <a:p>
            <a:endParaRPr lang="en-US"/>
          </a:p>
        </p:txBody>
      </p:sp>
      <p:sp>
        <p:nvSpPr>
          <p:cNvPr id="668922"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23"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924"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925"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FF8203"/>
          </a:solidFill>
          <a:ln w="9525" cap="rnd">
            <a:noFill/>
            <a:round/>
            <a:headEnd/>
            <a:tailEnd/>
          </a:ln>
          <a:effectLst/>
        </p:spPr>
        <p:txBody>
          <a:bodyPr/>
          <a:lstStyle/>
          <a:p>
            <a:endParaRPr lang="en-US"/>
          </a:p>
        </p:txBody>
      </p:sp>
      <p:sp>
        <p:nvSpPr>
          <p:cNvPr id="668926"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27"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68928"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29"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FF8203"/>
          </a:solidFill>
          <a:ln w="9525" cap="rnd">
            <a:noFill/>
            <a:round/>
            <a:headEnd/>
            <a:tailEnd/>
          </a:ln>
          <a:effectLst/>
        </p:spPr>
        <p:txBody>
          <a:bodyPr/>
          <a:lstStyle/>
          <a:p>
            <a:endParaRPr lang="en-US"/>
          </a:p>
        </p:txBody>
      </p:sp>
      <p:sp>
        <p:nvSpPr>
          <p:cNvPr id="668930"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31"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68932"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68933"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FF8203"/>
          </a:solidFill>
          <a:ln w="9525" cap="rnd">
            <a:noFill/>
            <a:round/>
            <a:headEnd/>
            <a:tailEnd/>
          </a:ln>
          <a:effectLst/>
        </p:spPr>
        <p:txBody>
          <a:bodyPr/>
          <a:lstStyle/>
          <a:p>
            <a:endParaRPr lang="en-US"/>
          </a:p>
        </p:txBody>
      </p:sp>
      <p:sp>
        <p:nvSpPr>
          <p:cNvPr id="668934"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35"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68936"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68937"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FF8203"/>
          </a:solidFill>
          <a:ln w="9525" cap="rnd">
            <a:noFill/>
            <a:round/>
            <a:headEnd/>
            <a:tailEnd/>
          </a:ln>
          <a:effectLst/>
        </p:spPr>
        <p:txBody>
          <a:bodyPr/>
          <a:lstStyle/>
          <a:p>
            <a:endParaRPr lang="en-US"/>
          </a:p>
        </p:txBody>
      </p:sp>
      <p:sp>
        <p:nvSpPr>
          <p:cNvPr id="668938"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39"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rgbClr val="FF8203"/>
          </a:solidFill>
          <a:ln w="9525" cap="rnd">
            <a:noFill/>
            <a:round/>
            <a:headEnd/>
            <a:tailEnd/>
          </a:ln>
          <a:effectLst/>
        </p:spPr>
        <p:txBody>
          <a:bodyPr/>
          <a:lstStyle/>
          <a:p>
            <a:endParaRPr lang="en-US"/>
          </a:p>
        </p:txBody>
      </p:sp>
      <p:sp>
        <p:nvSpPr>
          <p:cNvPr id="668940"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41"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FF8203"/>
          </a:solidFill>
          <a:ln w="9525" cap="rnd">
            <a:noFill/>
            <a:round/>
            <a:headEnd/>
            <a:tailEnd/>
          </a:ln>
          <a:effectLst/>
        </p:spPr>
        <p:txBody>
          <a:bodyPr/>
          <a:lstStyle/>
          <a:p>
            <a:endParaRPr lang="en-US"/>
          </a:p>
        </p:txBody>
      </p:sp>
      <p:sp>
        <p:nvSpPr>
          <p:cNvPr id="668942"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43"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FF8203"/>
          </a:solidFill>
          <a:ln w="9525" cap="rnd">
            <a:noFill/>
            <a:round/>
            <a:headEnd/>
            <a:tailEnd/>
          </a:ln>
          <a:effectLst/>
        </p:spPr>
        <p:txBody>
          <a:bodyPr/>
          <a:lstStyle/>
          <a:p>
            <a:endParaRPr lang="en-US"/>
          </a:p>
        </p:txBody>
      </p:sp>
      <p:sp>
        <p:nvSpPr>
          <p:cNvPr id="668944"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45"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FF8203"/>
          </a:solidFill>
          <a:ln w="9525" cap="rnd">
            <a:noFill/>
            <a:round/>
            <a:headEnd/>
            <a:tailEnd/>
          </a:ln>
          <a:effectLst/>
        </p:spPr>
        <p:txBody>
          <a:bodyPr/>
          <a:lstStyle/>
          <a:p>
            <a:endParaRPr lang="en-US"/>
          </a:p>
        </p:txBody>
      </p:sp>
      <p:sp>
        <p:nvSpPr>
          <p:cNvPr id="668946"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47"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FF8203"/>
          </a:solidFill>
          <a:ln w="9525" cap="rnd">
            <a:noFill/>
            <a:round/>
            <a:headEnd/>
            <a:tailEnd/>
          </a:ln>
          <a:effectLst/>
        </p:spPr>
        <p:txBody>
          <a:bodyPr/>
          <a:lstStyle/>
          <a:p>
            <a:endParaRPr lang="en-US"/>
          </a:p>
        </p:txBody>
      </p:sp>
      <p:sp>
        <p:nvSpPr>
          <p:cNvPr id="668948"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49"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FF8203"/>
          </a:solidFill>
          <a:ln w="9525" cap="rnd">
            <a:noFill/>
            <a:round/>
            <a:headEnd/>
            <a:tailEnd/>
          </a:ln>
          <a:effectLst/>
        </p:spPr>
        <p:txBody>
          <a:bodyPr/>
          <a:lstStyle/>
          <a:p>
            <a:endParaRPr lang="en-US"/>
          </a:p>
        </p:txBody>
      </p:sp>
      <p:sp>
        <p:nvSpPr>
          <p:cNvPr id="668950"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51"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FF8203"/>
          </a:solidFill>
          <a:ln w="9525" cap="rnd">
            <a:noFill/>
            <a:round/>
            <a:headEnd/>
            <a:tailEnd/>
          </a:ln>
          <a:effectLst/>
        </p:spPr>
        <p:txBody>
          <a:bodyPr/>
          <a:lstStyle/>
          <a:p>
            <a:endParaRPr lang="en-US"/>
          </a:p>
        </p:txBody>
      </p:sp>
      <p:sp>
        <p:nvSpPr>
          <p:cNvPr id="668952"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53"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FF8203"/>
          </a:solidFill>
          <a:ln w="9525" cap="rnd">
            <a:noFill/>
            <a:round/>
            <a:headEnd/>
            <a:tailEnd/>
          </a:ln>
          <a:effectLst/>
        </p:spPr>
        <p:txBody>
          <a:bodyPr/>
          <a:lstStyle/>
          <a:p>
            <a:endParaRPr lang="en-US"/>
          </a:p>
        </p:txBody>
      </p:sp>
      <p:sp>
        <p:nvSpPr>
          <p:cNvPr id="668954"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55"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FF8203"/>
          </a:solidFill>
          <a:ln w="9525" cap="rnd">
            <a:noFill/>
            <a:round/>
            <a:headEnd/>
            <a:tailEnd/>
          </a:ln>
          <a:effectLst/>
        </p:spPr>
        <p:txBody>
          <a:bodyPr/>
          <a:lstStyle/>
          <a:p>
            <a:endParaRPr lang="en-US"/>
          </a:p>
        </p:txBody>
      </p:sp>
      <p:sp>
        <p:nvSpPr>
          <p:cNvPr id="668956"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57"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FF8203"/>
          </a:solidFill>
          <a:ln w="9525" cap="rnd">
            <a:noFill/>
            <a:round/>
            <a:headEnd/>
            <a:tailEnd/>
          </a:ln>
          <a:effectLst/>
        </p:spPr>
        <p:txBody>
          <a:bodyPr/>
          <a:lstStyle/>
          <a:p>
            <a:endParaRPr lang="en-US"/>
          </a:p>
        </p:txBody>
      </p:sp>
      <p:sp>
        <p:nvSpPr>
          <p:cNvPr id="668958"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59"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FF8203"/>
          </a:solidFill>
          <a:ln w="9525" cap="rnd">
            <a:noFill/>
            <a:round/>
            <a:headEnd/>
            <a:tailEnd/>
          </a:ln>
          <a:effectLst/>
        </p:spPr>
        <p:txBody>
          <a:bodyPr/>
          <a:lstStyle/>
          <a:p>
            <a:endParaRPr lang="en-US"/>
          </a:p>
        </p:txBody>
      </p:sp>
      <p:sp>
        <p:nvSpPr>
          <p:cNvPr id="668960"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61"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FF8203"/>
          </a:solidFill>
          <a:ln w="9525" cap="rnd">
            <a:noFill/>
            <a:round/>
            <a:headEnd/>
            <a:tailEnd/>
          </a:ln>
          <a:effectLst/>
        </p:spPr>
        <p:txBody>
          <a:bodyPr/>
          <a:lstStyle/>
          <a:p>
            <a:endParaRPr lang="en-US"/>
          </a:p>
        </p:txBody>
      </p:sp>
      <p:sp>
        <p:nvSpPr>
          <p:cNvPr id="668962"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8963"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68964"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65"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68966"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967"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E5E5E5"/>
          </a:solidFill>
          <a:ln w="9525" cap="rnd">
            <a:noFill/>
            <a:round/>
            <a:headEnd/>
            <a:tailEnd/>
          </a:ln>
          <a:effectLst/>
        </p:spPr>
        <p:txBody>
          <a:bodyPr/>
          <a:lstStyle/>
          <a:p>
            <a:endParaRPr lang="en-US"/>
          </a:p>
        </p:txBody>
      </p:sp>
      <p:sp>
        <p:nvSpPr>
          <p:cNvPr id="668968"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69"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000000"/>
          </a:solidFill>
          <a:ln w="9525" cap="rnd">
            <a:noFill/>
            <a:round/>
            <a:headEnd/>
            <a:tailEnd/>
          </a:ln>
          <a:effectLst/>
        </p:spPr>
        <p:txBody>
          <a:bodyPr/>
          <a:lstStyle/>
          <a:p>
            <a:endParaRPr lang="en-US"/>
          </a:p>
        </p:txBody>
      </p:sp>
      <p:sp>
        <p:nvSpPr>
          <p:cNvPr id="668970"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68971"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68972"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68973"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68974"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975"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68976"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77"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68978"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979"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68980"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81"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68982"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8983"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68984"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85"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68986"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68987"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68988"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89"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68990"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68991"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8992"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93"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8994"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68995"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8996"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8997"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8998"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68999"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00"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01"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9002"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69003"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04"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05"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9006"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69007"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08"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09"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69010"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69011"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12"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13"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69014"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69015"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69016"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17"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69018"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69019"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69020"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21"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69022"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69023"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69024"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25"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9026"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69027"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69028"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29"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9030"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69031"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69032"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33"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9034"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69035"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69036"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37"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9038"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69039"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40"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41"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69042"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69043"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44"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45"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69046"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69047"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48"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49"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69050"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69051"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52"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53"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69054"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69055"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56"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57"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69058"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69059"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60"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61"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69062"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69063"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64"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65"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9066"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69067"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68"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69"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9070"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69071"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69072"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73"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69074"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69075"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69076"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77"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69078"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69079"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69080"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81"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69082"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69083"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69084"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85"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69086"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69087"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69088"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89"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69090"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9091"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69092"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69093"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69094"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69095"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096"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097"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098"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099"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rgbClr val="FFFFFF"/>
          </a:solidFill>
          <a:ln w="9525" cap="rnd">
            <a:noFill/>
            <a:round/>
            <a:headEnd/>
            <a:tailEnd/>
          </a:ln>
          <a:effectLst/>
        </p:spPr>
        <p:txBody>
          <a:bodyPr/>
          <a:lstStyle/>
          <a:p>
            <a:endParaRPr lang="en-US"/>
          </a:p>
        </p:txBody>
      </p:sp>
      <p:sp>
        <p:nvSpPr>
          <p:cNvPr id="669100"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699" cap="rnd" cmpd="sng">
            <a:solidFill>
              <a:srgbClr val="000000"/>
            </a:solidFill>
            <a:prstDash val="solid"/>
            <a:round/>
            <a:headEnd/>
            <a:tailEnd/>
          </a:ln>
          <a:effectLst/>
        </p:spPr>
        <p:txBody>
          <a:bodyPr/>
          <a:lstStyle/>
          <a:p>
            <a:endParaRPr lang="en-US"/>
          </a:p>
        </p:txBody>
      </p:sp>
      <p:sp>
        <p:nvSpPr>
          <p:cNvPr id="669101"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02"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03"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104"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05"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06"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07"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108"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09"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10"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11"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12"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13"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114"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15"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69116"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117"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8203"/>
          </a:solidFill>
          <a:ln w="9525" cap="rnd">
            <a:noFill/>
            <a:round/>
            <a:headEnd/>
            <a:tailEnd/>
          </a:ln>
          <a:effectLst/>
        </p:spPr>
        <p:txBody>
          <a:bodyPr/>
          <a:lstStyle/>
          <a:p>
            <a:endParaRPr lang="en-US"/>
          </a:p>
        </p:txBody>
      </p:sp>
      <p:sp>
        <p:nvSpPr>
          <p:cNvPr id="669118"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119"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20"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21"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22"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23"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24"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25"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26"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27"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128"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129"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130"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31"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32"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33"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34"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35"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69136"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37"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38"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39"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40"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41"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42"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43"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44"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45"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46"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47"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69148"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49"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50"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51"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52"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53"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154"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55"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56"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57"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58"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59"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60"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61"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62"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63"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64"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65"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66"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67"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68"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69"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70"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71"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69172"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73"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74"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75"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69176"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77"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178"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79"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80"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81"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182"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83"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84"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85"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86"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87"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88"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90"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91"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92"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93"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194"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195"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196"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197"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198"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199"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200"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01"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202"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03"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69204"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05"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206"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07"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208"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209"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210"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11"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212"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13"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214"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15"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216"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17"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8203"/>
          </a:solidFill>
          <a:ln w="9525" cap="rnd">
            <a:noFill/>
            <a:round/>
            <a:headEnd/>
            <a:tailEnd/>
          </a:ln>
          <a:effectLst/>
        </p:spPr>
        <p:txBody>
          <a:bodyPr/>
          <a:lstStyle/>
          <a:p>
            <a:endParaRPr lang="en-US"/>
          </a:p>
        </p:txBody>
      </p:sp>
      <p:sp>
        <p:nvSpPr>
          <p:cNvPr id="669218"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19"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220"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21"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222"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23"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69224"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69226"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69227"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8203"/>
          </a:solidFill>
          <a:ln w="9525" cap="rnd">
            <a:noFill/>
            <a:round/>
            <a:headEnd/>
            <a:tailEnd/>
          </a:ln>
          <a:effectLst/>
        </p:spPr>
        <p:txBody>
          <a:bodyPr/>
          <a:lstStyle/>
          <a:p>
            <a:endParaRPr lang="en-US"/>
          </a:p>
        </p:txBody>
      </p:sp>
      <p:sp>
        <p:nvSpPr>
          <p:cNvPr id="669228"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29"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8203"/>
          </a:solidFill>
          <a:ln w="9525" cap="rnd">
            <a:noFill/>
            <a:round/>
            <a:headEnd/>
            <a:tailEnd/>
          </a:ln>
          <a:effectLst/>
        </p:spPr>
        <p:txBody>
          <a:bodyPr/>
          <a:lstStyle/>
          <a:p>
            <a:endParaRPr lang="en-US"/>
          </a:p>
        </p:txBody>
      </p:sp>
      <p:sp>
        <p:nvSpPr>
          <p:cNvPr id="669230"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31"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8203"/>
          </a:solidFill>
          <a:ln w="9525" cap="rnd">
            <a:noFill/>
            <a:round/>
            <a:headEnd/>
            <a:tailEnd/>
          </a:ln>
          <a:effectLst/>
        </p:spPr>
        <p:txBody>
          <a:bodyPr/>
          <a:lstStyle/>
          <a:p>
            <a:endParaRPr lang="en-US"/>
          </a:p>
        </p:txBody>
      </p:sp>
      <p:sp>
        <p:nvSpPr>
          <p:cNvPr id="669232"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33"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8203"/>
          </a:solidFill>
          <a:ln w="9525" cap="rnd">
            <a:noFill/>
            <a:round/>
            <a:headEnd/>
            <a:tailEnd/>
          </a:ln>
          <a:effectLst/>
        </p:spPr>
        <p:txBody>
          <a:bodyPr/>
          <a:lstStyle/>
          <a:p>
            <a:endParaRPr lang="en-US"/>
          </a:p>
        </p:txBody>
      </p:sp>
      <p:sp>
        <p:nvSpPr>
          <p:cNvPr id="669234"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35"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8203"/>
          </a:solidFill>
          <a:ln w="9525" cap="rnd">
            <a:noFill/>
            <a:round/>
            <a:headEnd/>
            <a:tailEnd/>
          </a:ln>
          <a:effectLst/>
        </p:spPr>
        <p:txBody>
          <a:bodyPr/>
          <a:lstStyle/>
          <a:p>
            <a:endParaRPr lang="en-US"/>
          </a:p>
        </p:txBody>
      </p:sp>
      <p:sp>
        <p:nvSpPr>
          <p:cNvPr id="669236"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37"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rgbClr val="FF8203"/>
          </a:solidFill>
          <a:ln w="9525" cap="rnd">
            <a:noFill/>
            <a:round/>
            <a:headEnd/>
            <a:tailEnd/>
          </a:ln>
          <a:effectLst/>
        </p:spPr>
        <p:txBody>
          <a:bodyPr/>
          <a:lstStyle/>
          <a:p>
            <a:endParaRPr lang="en-US"/>
          </a:p>
        </p:txBody>
      </p:sp>
      <p:sp>
        <p:nvSpPr>
          <p:cNvPr id="669238"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rgbClr val="FF8203"/>
          </a:solidFill>
          <a:ln w="12699" cap="rnd" cmpd="sng">
            <a:solidFill>
              <a:srgbClr val="000000"/>
            </a:solidFill>
            <a:prstDash val="solid"/>
            <a:round/>
            <a:headEnd/>
            <a:tailEnd/>
          </a:ln>
          <a:effectLst/>
        </p:spPr>
        <p:txBody>
          <a:bodyPr/>
          <a:lstStyle/>
          <a:p>
            <a:endParaRPr lang="en-US"/>
          </a:p>
        </p:txBody>
      </p:sp>
      <p:sp>
        <p:nvSpPr>
          <p:cNvPr id="669239"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69240"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241"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69242"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243"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69244"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69245"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46"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47"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48"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49"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69250"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51"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69252"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53"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54"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55"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56"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57"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58"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59"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60"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61"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62"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63"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64"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65"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66"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67"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68"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69"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70"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71"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72"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73"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69274"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75"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69276"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77"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78"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79"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80"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81"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69282"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83"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69284"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85"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86"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87"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288"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89"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69290"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91"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69292"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93"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69294"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95"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69296"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297"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298"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299"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300"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301"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69302"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69303"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69304"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69305" name="Text Box 633"/>
          <p:cNvSpPr txBox="1">
            <a:spLocks noChangeArrowheads="1"/>
          </p:cNvSpPr>
          <p:nvPr/>
        </p:nvSpPr>
        <p:spPr bwMode="auto">
          <a:xfrm>
            <a:off x="665163" y="1350963"/>
            <a:ext cx="460375" cy="396875"/>
          </a:xfrm>
          <a:prstGeom prst="rect">
            <a:avLst/>
          </a:prstGeom>
          <a:noFill/>
          <a:ln w="9525">
            <a:noFill/>
            <a:miter lim="800000"/>
            <a:headEnd/>
            <a:tailEnd/>
          </a:ln>
          <a:effectLst/>
        </p:spPr>
        <p:txBody>
          <a:bodyPr wrap="none">
            <a:spAutoFit/>
          </a:bodyPr>
          <a:lstStyle/>
          <a:p>
            <a:r>
              <a:rPr lang="en-US" sz="2000"/>
              <a:t>H</a:t>
            </a:r>
            <a:r>
              <a:rPr lang="en-US" sz="2000" baseline="-25000"/>
              <a:t>2</a:t>
            </a:r>
          </a:p>
        </p:txBody>
      </p:sp>
      <p:sp>
        <p:nvSpPr>
          <p:cNvPr id="669306" name="Text Box 634"/>
          <p:cNvSpPr txBox="1">
            <a:spLocks noChangeArrowheads="1"/>
          </p:cNvSpPr>
          <p:nvPr/>
        </p:nvSpPr>
        <p:spPr bwMode="auto">
          <a:xfrm>
            <a:off x="6554788" y="1960563"/>
            <a:ext cx="460375" cy="396875"/>
          </a:xfrm>
          <a:prstGeom prst="rect">
            <a:avLst/>
          </a:prstGeom>
          <a:noFill/>
          <a:ln w="9525">
            <a:noFill/>
            <a:miter lim="800000"/>
            <a:headEnd/>
            <a:tailEnd/>
          </a:ln>
          <a:effectLst/>
        </p:spPr>
        <p:txBody>
          <a:bodyPr wrap="none">
            <a:spAutoFit/>
          </a:bodyPr>
          <a:lstStyle/>
          <a:p>
            <a:r>
              <a:rPr lang="en-US" sz="2000"/>
              <a:t>N</a:t>
            </a:r>
            <a:r>
              <a:rPr lang="en-US" sz="2000" baseline="-25000"/>
              <a:t>2</a:t>
            </a:r>
          </a:p>
        </p:txBody>
      </p:sp>
      <p:sp>
        <p:nvSpPr>
          <p:cNvPr id="669307" name="Text Box 635"/>
          <p:cNvSpPr txBox="1">
            <a:spLocks noChangeArrowheads="1"/>
          </p:cNvSpPr>
          <p:nvPr/>
        </p:nvSpPr>
        <p:spPr bwMode="auto">
          <a:xfrm>
            <a:off x="6985000" y="1957388"/>
            <a:ext cx="473075" cy="396875"/>
          </a:xfrm>
          <a:prstGeom prst="rect">
            <a:avLst/>
          </a:prstGeom>
          <a:noFill/>
          <a:ln w="9525">
            <a:noFill/>
            <a:miter lim="800000"/>
            <a:headEnd/>
            <a:tailEnd/>
          </a:ln>
          <a:effectLst/>
        </p:spPr>
        <p:txBody>
          <a:bodyPr wrap="none">
            <a:spAutoFit/>
          </a:bodyPr>
          <a:lstStyle/>
          <a:p>
            <a:r>
              <a:rPr lang="en-US" sz="2000"/>
              <a:t>O</a:t>
            </a:r>
            <a:r>
              <a:rPr lang="en-US" sz="2000" baseline="-25000"/>
              <a:t>2</a:t>
            </a:r>
          </a:p>
        </p:txBody>
      </p:sp>
      <p:sp>
        <p:nvSpPr>
          <p:cNvPr id="669308" name="Text Box 636"/>
          <p:cNvSpPr txBox="1">
            <a:spLocks noChangeArrowheads="1"/>
          </p:cNvSpPr>
          <p:nvPr/>
        </p:nvSpPr>
        <p:spPr bwMode="auto">
          <a:xfrm>
            <a:off x="7407275" y="1957388"/>
            <a:ext cx="431800" cy="396875"/>
          </a:xfrm>
          <a:prstGeom prst="rect">
            <a:avLst/>
          </a:prstGeom>
          <a:noFill/>
          <a:ln w="9525">
            <a:noFill/>
            <a:miter lim="800000"/>
            <a:headEnd/>
            <a:tailEnd/>
          </a:ln>
          <a:effectLst/>
        </p:spPr>
        <p:txBody>
          <a:bodyPr wrap="none">
            <a:spAutoFit/>
          </a:bodyPr>
          <a:lstStyle/>
          <a:p>
            <a:r>
              <a:rPr lang="en-US" sz="2000"/>
              <a:t>F</a:t>
            </a:r>
            <a:r>
              <a:rPr lang="en-US" sz="2000" baseline="-25000"/>
              <a:t>2</a:t>
            </a:r>
          </a:p>
        </p:txBody>
      </p:sp>
      <p:sp>
        <p:nvSpPr>
          <p:cNvPr id="669309" name="Text Box 637"/>
          <p:cNvSpPr txBox="1">
            <a:spLocks noChangeArrowheads="1"/>
          </p:cNvSpPr>
          <p:nvPr/>
        </p:nvSpPr>
        <p:spPr bwMode="auto">
          <a:xfrm>
            <a:off x="7385050" y="2546350"/>
            <a:ext cx="517525" cy="396875"/>
          </a:xfrm>
          <a:prstGeom prst="rect">
            <a:avLst/>
          </a:prstGeom>
          <a:noFill/>
          <a:ln w="9525">
            <a:noFill/>
            <a:miter lim="800000"/>
            <a:headEnd/>
            <a:tailEnd/>
          </a:ln>
          <a:effectLst/>
        </p:spPr>
        <p:txBody>
          <a:bodyPr wrap="none">
            <a:spAutoFit/>
          </a:bodyPr>
          <a:lstStyle/>
          <a:p>
            <a:r>
              <a:rPr lang="en-US" sz="2000"/>
              <a:t>Cl</a:t>
            </a:r>
            <a:r>
              <a:rPr lang="en-US" sz="2000" baseline="-25000"/>
              <a:t>2</a:t>
            </a:r>
          </a:p>
        </p:txBody>
      </p:sp>
      <p:sp>
        <p:nvSpPr>
          <p:cNvPr id="669310" name="Text Box 638"/>
          <p:cNvSpPr txBox="1">
            <a:spLocks noChangeArrowheads="1"/>
          </p:cNvSpPr>
          <p:nvPr/>
        </p:nvSpPr>
        <p:spPr bwMode="auto">
          <a:xfrm>
            <a:off x="7359650" y="3098800"/>
            <a:ext cx="530225" cy="396875"/>
          </a:xfrm>
          <a:prstGeom prst="rect">
            <a:avLst/>
          </a:prstGeom>
          <a:noFill/>
          <a:ln w="9525">
            <a:noFill/>
            <a:miter lim="800000"/>
            <a:headEnd/>
            <a:tailEnd/>
          </a:ln>
          <a:effectLst/>
        </p:spPr>
        <p:txBody>
          <a:bodyPr wrap="none">
            <a:spAutoFit/>
          </a:bodyPr>
          <a:lstStyle/>
          <a:p>
            <a:r>
              <a:rPr lang="en-US" sz="2000"/>
              <a:t>Br</a:t>
            </a:r>
            <a:r>
              <a:rPr lang="en-US" sz="2000" baseline="-25000"/>
              <a:t>2</a:t>
            </a:r>
          </a:p>
        </p:txBody>
      </p:sp>
      <p:sp>
        <p:nvSpPr>
          <p:cNvPr id="669311" name="Text Box 639"/>
          <p:cNvSpPr txBox="1">
            <a:spLocks noChangeArrowheads="1"/>
          </p:cNvSpPr>
          <p:nvPr/>
        </p:nvSpPr>
        <p:spPr bwMode="auto">
          <a:xfrm>
            <a:off x="7464425" y="3709988"/>
            <a:ext cx="346075" cy="396875"/>
          </a:xfrm>
          <a:prstGeom prst="rect">
            <a:avLst/>
          </a:prstGeom>
          <a:noFill/>
          <a:ln w="9525">
            <a:noFill/>
            <a:miter lim="800000"/>
            <a:headEnd/>
            <a:tailEnd/>
          </a:ln>
          <a:effectLst/>
        </p:spPr>
        <p:txBody>
          <a:bodyPr wrap="none">
            <a:spAutoFit/>
          </a:bodyPr>
          <a:lstStyle/>
          <a:p>
            <a:r>
              <a:rPr lang="en-US" sz="2000"/>
              <a:t>I</a:t>
            </a:r>
            <a:r>
              <a:rPr lang="en-US" sz="2000" baseline="-25000"/>
              <a:t>2</a:t>
            </a:r>
          </a:p>
        </p:txBody>
      </p:sp>
      <p:sp>
        <p:nvSpPr>
          <p:cNvPr id="669379" name="Text Box 70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t>Tl</a:t>
            </a:r>
            <a:endParaRPr lang="en-US" sz="2000" baseline="-25000"/>
          </a:p>
        </p:txBody>
      </p:sp>
      <p:sp>
        <p:nvSpPr>
          <p:cNvPr id="669383" name="Text Box 71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t>At</a:t>
            </a:r>
            <a:endParaRPr lang="en-US" sz="2000" baseline="-25000"/>
          </a:p>
        </p:txBody>
      </p:sp>
      <p:sp>
        <p:nvSpPr>
          <p:cNvPr id="669388" name="Text Box 716"/>
          <p:cNvSpPr txBox="1">
            <a:spLocks noChangeArrowheads="1"/>
          </p:cNvSpPr>
          <p:nvPr/>
        </p:nvSpPr>
        <p:spPr bwMode="auto">
          <a:xfrm>
            <a:off x="7042150" y="2543175"/>
            <a:ext cx="354013" cy="396875"/>
          </a:xfrm>
          <a:prstGeom prst="rect">
            <a:avLst/>
          </a:prstGeom>
          <a:noFill/>
          <a:ln w="9525">
            <a:noFill/>
            <a:miter lim="800000"/>
            <a:headEnd/>
            <a:tailEnd/>
          </a:ln>
          <a:effectLst/>
        </p:spPr>
        <p:txBody>
          <a:bodyPr wrap="none">
            <a:spAutoFit/>
          </a:bodyPr>
          <a:lstStyle/>
          <a:p>
            <a:r>
              <a:rPr lang="en-US" sz="2000"/>
              <a:t>S</a:t>
            </a:r>
            <a:endParaRPr lang="en-US" sz="2000" baseline="-25000"/>
          </a:p>
        </p:txBody>
      </p:sp>
      <p:sp>
        <p:nvSpPr>
          <p:cNvPr id="669189"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69225"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69312"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69313"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69314"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69317" name="Text Box 645"/>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69318" name="Text Box 646"/>
          <p:cNvSpPr txBox="1">
            <a:spLocks noChangeArrowheads="1"/>
          </p:cNvSpPr>
          <p:nvPr/>
        </p:nvSpPr>
        <p:spPr bwMode="auto">
          <a:xfrm>
            <a:off x="1101725"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69319" name="Text Box 647"/>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69320" name="Text Box 648"/>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69323" name="Text Box 651"/>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69324" name="Text Box 652"/>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69327" name="Text Box 655"/>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69328" name="Text Box 656"/>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69329" name="Text Box 657"/>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69330" name="Text Box 658"/>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69331" name="Text Box 659"/>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69333" name="Text Box 661"/>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69335" name="Text Box 663"/>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69336" name="Text Box 664"/>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69337" name="Text Box 665"/>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69338" name="Text Box 666"/>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69339" name="Text Box 667"/>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69340" name="Text Box 668"/>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69341" name="Text Box 669"/>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69342" name="Text Box 670"/>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69343" name="Text Box 671"/>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69344" name="Text Box 672"/>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69345" name="Text Box 673"/>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69346" name="Text Box 674"/>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69348" name="Text Box 676"/>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69349" name="Text Box 677"/>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69350" name="Text Box 678"/>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69351" name="Text Box 679"/>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69352" name="Text Box 680"/>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69353" name="Text Box 681"/>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69354" name="Text Box 682"/>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69355" name="Text Box 683"/>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69356" name="Text Box 684"/>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69357" name="Text Box 685"/>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69358" name="Text Box 686"/>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69359" name="Text Box 687"/>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69360" name="Text Box 688"/>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69361" name="Text Box 689"/>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69362" name="Text Box 690"/>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69363" name="Text Box 691"/>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69364" name="Text Box 692"/>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69365" name="Text Box 693"/>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69366" name="Text Box 694"/>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69367" name="Text Box 695"/>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69368" name="Text Box 696"/>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69370" name="Text Box 69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69371" name="Text Box 69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69372" name="Text Box 70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69373" name="Text Box 70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69374" name="Text Box 70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69375" name="Text Box 70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69376" name="Text Box 70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69377" name="Text Box 70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69378" name="Text Box 70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69380" name="Text Box 70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69381" name="Text Box 70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69382" name="Text Box 71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69385" name="Text Box 713"/>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69386" name="Text Box 714"/>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69387" name="Text Box 715"/>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69389" name="Text Box 717"/>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69390" name="Text Box 718"/>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69391" name="Text Box 719"/>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69392" name="Text Box 720"/>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69393" name="Text Box 721"/>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69394" name="Text Box 722"/>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69395" name="Text Box 723"/>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69396" name="Text Box 724"/>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69397" name="Text Box 725"/>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69398" name="Text Box 726"/>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69399" name="Text Box 727"/>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69400" name="Text Box 728"/>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69401" name="Text Box 729"/>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69402" name="Text Box 730"/>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69403" name="Text Box 731"/>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69404" name="Text Box 732"/>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69406" name="Text Box 734"/>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69407" name="Text Box 735"/>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69408" name="Text Box 736"/>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69409" name="Text Box 737"/>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69410" name="Text Box 738"/>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69411" name="Text Box 739"/>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69412" name="Text Box 740"/>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69413" name="Text Box 741"/>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69414" name="Text Box 742"/>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69415" name="Text Box 743"/>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69416" name="Text Box 744"/>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69417" name="Text Box 745"/>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69418" name="Text Box 746"/>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69419" name="Text Box 747"/>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
        <p:nvSpPr>
          <p:cNvPr id="669421" name="Text Box 749"/>
          <p:cNvSpPr txBox="1">
            <a:spLocks noChangeArrowheads="1"/>
          </p:cNvSpPr>
          <p:nvPr/>
        </p:nvSpPr>
        <p:spPr bwMode="auto">
          <a:xfrm>
            <a:off x="7026275" y="2552700"/>
            <a:ext cx="354013" cy="396875"/>
          </a:xfrm>
          <a:prstGeom prst="rect">
            <a:avLst/>
          </a:prstGeom>
          <a:no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69422" name="Text Box 750"/>
          <p:cNvSpPr txBox="1">
            <a:spLocks noChangeArrowheads="1"/>
          </p:cNvSpPr>
          <p:nvPr/>
        </p:nvSpPr>
        <p:spPr bwMode="auto">
          <a:xfrm>
            <a:off x="5730875" y="4241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9305"/>
                                        </p:tgtEl>
                                        <p:attrNameLst>
                                          <p:attrName>style.visibility</p:attrName>
                                        </p:attrNameLst>
                                      </p:cBhvr>
                                      <p:to>
                                        <p:strVal val="visible"/>
                                      </p:to>
                                    </p:set>
                                    <p:animEffect transition="in" filter="dissolve">
                                      <p:cBhvr>
                                        <p:cTn id="7" dur="500"/>
                                        <p:tgtEl>
                                          <p:spTgt spid="66930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69306"/>
                                        </p:tgtEl>
                                        <p:attrNameLst>
                                          <p:attrName>style.visibility</p:attrName>
                                        </p:attrNameLst>
                                      </p:cBhvr>
                                      <p:to>
                                        <p:strVal val="visible"/>
                                      </p:to>
                                    </p:set>
                                    <p:animEffect transition="in" filter="dissolve">
                                      <p:cBhvr>
                                        <p:cTn id="10" dur="500"/>
                                        <p:tgtEl>
                                          <p:spTgt spid="66930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669307"/>
                                        </p:tgtEl>
                                        <p:attrNameLst>
                                          <p:attrName>style.visibility</p:attrName>
                                        </p:attrNameLst>
                                      </p:cBhvr>
                                      <p:to>
                                        <p:strVal val="visible"/>
                                      </p:to>
                                    </p:set>
                                    <p:animEffect transition="in" filter="dissolve">
                                      <p:cBhvr>
                                        <p:cTn id="13" dur="500"/>
                                        <p:tgtEl>
                                          <p:spTgt spid="669307"/>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69308"/>
                                        </p:tgtEl>
                                        <p:attrNameLst>
                                          <p:attrName>style.visibility</p:attrName>
                                        </p:attrNameLst>
                                      </p:cBhvr>
                                      <p:to>
                                        <p:strVal val="visible"/>
                                      </p:to>
                                    </p:set>
                                    <p:animEffect transition="in" filter="dissolve">
                                      <p:cBhvr>
                                        <p:cTn id="16" dur="500"/>
                                        <p:tgtEl>
                                          <p:spTgt spid="669308"/>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669309"/>
                                        </p:tgtEl>
                                        <p:attrNameLst>
                                          <p:attrName>style.visibility</p:attrName>
                                        </p:attrNameLst>
                                      </p:cBhvr>
                                      <p:to>
                                        <p:strVal val="visible"/>
                                      </p:to>
                                    </p:set>
                                    <p:animEffect transition="in" filter="dissolve">
                                      <p:cBhvr>
                                        <p:cTn id="19" dur="500"/>
                                        <p:tgtEl>
                                          <p:spTgt spid="669309"/>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669310"/>
                                        </p:tgtEl>
                                        <p:attrNameLst>
                                          <p:attrName>style.visibility</p:attrName>
                                        </p:attrNameLst>
                                      </p:cBhvr>
                                      <p:to>
                                        <p:strVal val="visible"/>
                                      </p:to>
                                    </p:set>
                                    <p:animEffect transition="in" filter="dissolve">
                                      <p:cBhvr>
                                        <p:cTn id="22" dur="500"/>
                                        <p:tgtEl>
                                          <p:spTgt spid="669310"/>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69311"/>
                                        </p:tgtEl>
                                        <p:attrNameLst>
                                          <p:attrName>style.visibility</p:attrName>
                                        </p:attrNameLst>
                                      </p:cBhvr>
                                      <p:to>
                                        <p:strVal val="visible"/>
                                      </p:to>
                                    </p:set>
                                    <p:animEffect transition="in" filter="dissolve">
                                      <p:cBhvr>
                                        <p:cTn id="25" dur="500"/>
                                        <p:tgtEl>
                                          <p:spTgt spid="66931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669383">
                                            <p:txEl>
                                              <p:pRg st="0" end="0"/>
                                            </p:txEl>
                                          </p:spTgt>
                                        </p:tgtEl>
                                        <p:attrNameLst>
                                          <p:attrName>style.visibility</p:attrName>
                                        </p:attrNameLst>
                                      </p:cBhvr>
                                      <p:to>
                                        <p:strVal val="visible"/>
                                      </p:to>
                                    </p:set>
                                    <p:animEffect transition="in" filter="dissolve">
                                      <p:cBhvr>
                                        <p:cTn id="28" dur="500"/>
                                        <p:tgtEl>
                                          <p:spTgt spid="669383">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mph" presetSubtype="0" nodeType="clickEffect">
                                  <p:stCondLst>
                                    <p:cond delay="0"/>
                                  </p:stCondLst>
                                  <p:childTnLst>
                                    <p:set>
                                      <p:cBhvr rctx="PPT">
                                        <p:cTn id="32" dur="indefinite"/>
                                        <p:tgtEl>
                                          <p:spTgt spid="669383">
                                            <p:txEl>
                                              <p:pRg st="0" end="0"/>
                                            </p:txEl>
                                          </p:spTgt>
                                        </p:tgtEl>
                                        <p:attrNameLst>
                                          <p:attrName>style.opacity</p:attrName>
                                        </p:attrNameLst>
                                      </p:cBhvr>
                                      <p:to>
                                        <p:strVal val="0.5"/>
                                      </p:to>
                                    </p:set>
                                    <p:animEffect filter="image" prLst="opacity: 0.5">
                                      <p:cBhvr rctx="IE">
                                        <p:cTn id="33" dur="indefinite"/>
                                        <p:tgtEl>
                                          <p:spTgt spid="669383">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669328"/>
                                        </p:tgtEl>
                                        <p:attrNameLst>
                                          <p:attrName>style.visibility</p:attrName>
                                        </p:attrNameLst>
                                      </p:cBhvr>
                                      <p:to>
                                        <p:strVal val="visible"/>
                                      </p:to>
                                    </p:set>
                                    <p:anim calcmode="lin" valueType="num">
                                      <p:cBhvr>
                                        <p:cTn id="38" dur="500" fill="hold"/>
                                        <p:tgtEl>
                                          <p:spTgt spid="669328"/>
                                        </p:tgtEl>
                                        <p:attrNameLst>
                                          <p:attrName>ppt_w</p:attrName>
                                        </p:attrNameLst>
                                      </p:cBhvr>
                                      <p:tavLst>
                                        <p:tav tm="0">
                                          <p:val>
                                            <p:fltVal val="0"/>
                                          </p:val>
                                        </p:tav>
                                        <p:tav tm="100000">
                                          <p:val>
                                            <p:strVal val="#ppt_w"/>
                                          </p:val>
                                        </p:tav>
                                      </p:tavLst>
                                    </p:anim>
                                    <p:anim calcmode="lin" valueType="num">
                                      <p:cBhvr>
                                        <p:cTn id="39" dur="500" fill="hold"/>
                                        <p:tgtEl>
                                          <p:spTgt spid="669328"/>
                                        </p:tgtEl>
                                        <p:attrNameLst>
                                          <p:attrName>ppt_h</p:attrName>
                                        </p:attrNameLst>
                                      </p:cBhvr>
                                      <p:tavLst>
                                        <p:tav tm="0">
                                          <p:val>
                                            <p:fltVal val="0"/>
                                          </p:val>
                                        </p:tav>
                                        <p:tav tm="100000">
                                          <p:val>
                                            <p:strVal val="#ppt_h"/>
                                          </p:val>
                                        </p:tav>
                                      </p:tavLst>
                                    </p:anim>
                                    <p:animEffect transition="in" filter="fade">
                                      <p:cBhvr>
                                        <p:cTn id="40" dur="500"/>
                                        <p:tgtEl>
                                          <p:spTgt spid="669328"/>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669312"/>
                                        </p:tgtEl>
                                        <p:attrNameLst>
                                          <p:attrName>style.visibility</p:attrName>
                                        </p:attrNameLst>
                                      </p:cBhvr>
                                      <p:to>
                                        <p:strVal val="visible"/>
                                      </p:to>
                                    </p:set>
                                    <p:anim calcmode="lin" valueType="num">
                                      <p:cBhvr>
                                        <p:cTn id="43" dur="500" fill="hold"/>
                                        <p:tgtEl>
                                          <p:spTgt spid="669312"/>
                                        </p:tgtEl>
                                        <p:attrNameLst>
                                          <p:attrName>ppt_w</p:attrName>
                                        </p:attrNameLst>
                                      </p:cBhvr>
                                      <p:tavLst>
                                        <p:tav tm="0">
                                          <p:val>
                                            <p:fltVal val="0"/>
                                          </p:val>
                                        </p:tav>
                                        <p:tav tm="100000">
                                          <p:val>
                                            <p:strVal val="#ppt_w"/>
                                          </p:val>
                                        </p:tav>
                                      </p:tavLst>
                                    </p:anim>
                                    <p:anim calcmode="lin" valueType="num">
                                      <p:cBhvr>
                                        <p:cTn id="44" dur="500" fill="hold"/>
                                        <p:tgtEl>
                                          <p:spTgt spid="669312"/>
                                        </p:tgtEl>
                                        <p:attrNameLst>
                                          <p:attrName>ppt_h</p:attrName>
                                        </p:attrNameLst>
                                      </p:cBhvr>
                                      <p:tavLst>
                                        <p:tav tm="0">
                                          <p:val>
                                            <p:fltVal val="0"/>
                                          </p:val>
                                        </p:tav>
                                        <p:tav tm="100000">
                                          <p:val>
                                            <p:strVal val="#ppt_h"/>
                                          </p:val>
                                        </p:tav>
                                      </p:tavLst>
                                    </p:anim>
                                    <p:animEffect transition="in" filter="fade">
                                      <p:cBhvr>
                                        <p:cTn id="45" dur="500"/>
                                        <p:tgtEl>
                                          <p:spTgt spid="669312"/>
                                        </p:tgtEl>
                                      </p:cBhvr>
                                    </p:animEffect>
                                  </p:childTnLst>
                                </p:cTn>
                              </p:par>
                              <p:par>
                                <p:cTn id="46" presetID="53" presetClass="entr" presetSubtype="0" fill="hold" grpId="0" nodeType="withEffect">
                                  <p:stCondLst>
                                    <p:cond delay="0"/>
                                  </p:stCondLst>
                                  <p:childTnLst>
                                    <p:set>
                                      <p:cBhvr>
                                        <p:cTn id="47" dur="1" fill="hold">
                                          <p:stCondLst>
                                            <p:cond delay="0"/>
                                          </p:stCondLst>
                                        </p:cTn>
                                        <p:tgtEl>
                                          <p:spTgt spid="669318"/>
                                        </p:tgtEl>
                                        <p:attrNameLst>
                                          <p:attrName>style.visibility</p:attrName>
                                        </p:attrNameLst>
                                      </p:cBhvr>
                                      <p:to>
                                        <p:strVal val="visible"/>
                                      </p:to>
                                    </p:set>
                                    <p:anim calcmode="lin" valueType="num">
                                      <p:cBhvr>
                                        <p:cTn id="48" dur="500" fill="hold"/>
                                        <p:tgtEl>
                                          <p:spTgt spid="669318"/>
                                        </p:tgtEl>
                                        <p:attrNameLst>
                                          <p:attrName>ppt_w</p:attrName>
                                        </p:attrNameLst>
                                      </p:cBhvr>
                                      <p:tavLst>
                                        <p:tav tm="0">
                                          <p:val>
                                            <p:fltVal val="0"/>
                                          </p:val>
                                        </p:tav>
                                        <p:tav tm="100000">
                                          <p:val>
                                            <p:strVal val="#ppt_w"/>
                                          </p:val>
                                        </p:tav>
                                      </p:tavLst>
                                    </p:anim>
                                    <p:anim calcmode="lin" valueType="num">
                                      <p:cBhvr>
                                        <p:cTn id="49" dur="500" fill="hold"/>
                                        <p:tgtEl>
                                          <p:spTgt spid="669318"/>
                                        </p:tgtEl>
                                        <p:attrNameLst>
                                          <p:attrName>ppt_h</p:attrName>
                                        </p:attrNameLst>
                                      </p:cBhvr>
                                      <p:tavLst>
                                        <p:tav tm="0">
                                          <p:val>
                                            <p:fltVal val="0"/>
                                          </p:val>
                                        </p:tav>
                                        <p:tav tm="100000">
                                          <p:val>
                                            <p:strVal val="#ppt_h"/>
                                          </p:val>
                                        </p:tav>
                                      </p:tavLst>
                                    </p:anim>
                                    <p:animEffect transition="in" filter="fade">
                                      <p:cBhvr>
                                        <p:cTn id="50" dur="500"/>
                                        <p:tgtEl>
                                          <p:spTgt spid="669318"/>
                                        </p:tgtEl>
                                      </p:cBhvr>
                                    </p:animEffect>
                                  </p:childTnLst>
                                </p:cTn>
                              </p:par>
                              <p:par>
                                <p:cTn id="51" presetID="53" presetClass="entr" presetSubtype="0" fill="hold" grpId="0" nodeType="withEffect">
                                  <p:stCondLst>
                                    <p:cond delay="0"/>
                                  </p:stCondLst>
                                  <p:childTnLst>
                                    <p:set>
                                      <p:cBhvr>
                                        <p:cTn id="52" dur="1" fill="hold">
                                          <p:stCondLst>
                                            <p:cond delay="0"/>
                                          </p:stCondLst>
                                        </p:cTn>
                                        <p:tgtEl>
                                          <p:spTgt spid="669389"/>
                                        </p:tgtEl>
                                        <p:attrNameLst>
                                          <p:attrName>style.visibility</p:attrName>
                                        </p:attrNameLst>
                                      </p:cBhvr>
                                      <p:to>
                                        <p:strVal val="visible"/>
                                      </p:to>
                                    </p:set>
                                    <p:anim calcmode="lin" valueType="num">
                                      <p:cBhvr>
                                        <p:cTn id="53" dur="500" fill="hold"/>
                                        <p:tgtEl>
                                          <p:spTgt spid="669389"/>
                                        </p:tgtEl>
                                        <p:attrNameLst>
                                          <p:attrName>ppt_w</p:attrName>
                                        </p:attrNameLst>
                                      </p:cBhvr>
                                      <p:tavLst>
                                        <p:tav tm="0">
                                          <p:val>
                                            <p:fltVal val="0"/>
                                          </p:val>
                                        </p:tav>
                                        <p:tav tm="100000">
                                          <p:val>
                                            <p:strVal val="#ppt_w"/>
                                          </p:val>
                                        </p:tav>
                                      </p:tavLst>
                                    </p:anim>
                                    <p:anim calcmode="lin" valueType="num">
                                      <p:cBhvr>
                                        <p:cTn id="54" dur="500" fill="hold"/>
                                        <p:tgtEl>
                                          <p:spTgt spid="669389"/>
                                        </p:tgtEl>
                                        <p:attrNameLst>
                                          <p:attrName>ppt_h</p:attrName>
                                        </p:attrNameLst>
                                      </p:cBhvr>
                                      <p:tavLst>
                                        <p:tav tm="0">
                                          <p:val>
                                            <p:fltVal val="0"/>
                                          </p:val>
                                        </p:tav>
                                        <p:tav tm="100000">
                                          <p:val>
                                            <p:strVal val="#ppt_h"/>
                                          </p:val>
                                        </p:tav>
                                      </p:tavLst>
                                    </p:anim>
                                    <p:animEffect transition="in" filter="fade">
                                      <p:cBhvr>
                                        <p:cTn id="55" dur="500"/>
                                        <p:tgtEl>
                                          <p:spTgt spid="669389"/>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69390"/>
                                        </p:tgtEl>
                                        <p:attrNameLst>
                                          <p:attrName>style.visibility</p:attrName>
                                        </p:attrNameLst>
                                      </p:cBhvr>
                                      <p:to>
                                        <p:strVal val="visible"/>
                                      </p:to>
                                    </p:set>
                                    <p:anim calcmode="lin" valueType="num">
                                      <p:cBhvr>
                                        <p:cTn id="58" dur="500" fill="hold"/>
                                        <p:tgtEl>
                                          <p:spTgt spid="669390"/>
                                        </p:tgtEl>
                                        <p:attrNameLst>
                                          <p:attrName>ppt_w</p:attrName>
                                        </p:attrNameLst>
                                      </p:cBhvr>
                                      <p:tavLst>
                                        <p:tav tm="0">
                                          <p:val>
                                            <p:fltVal val="0"/>
                                          </p:val>
                                        </p:tav>
                                        <p:tav tm="100000">
                                          <p:val>
                                            <p:strVal val="#ppt_w"/>
                                          </p:val>
                                        </p:tav>
                                      </p:tavLst>
                                    </p:anim>
                                    <p:anim calcmode="lin" valueType="num">
                                      <p:cBhvr>
                                        <p:cTn id="59" dur="500" fill="hold"/>
                                        <p:tgtEl>
                                          <p:spTgt spid="669390"/>
                                        </p:tgtEl>
                                        <p:attrNameLst>
                                          <p:attrName>ppt_h</p:attrName>
                                        </p:attrNameLst>
                                      </p:cBhvr>
                                      <p:tavLst>
                                        <p:tav tm="0">
                                          <p:val>
                                            <p:fltVal val="0"/>
                                          </p:val>
                                        </p:tav>
                                        <p:tav tm="100000">
                                          <p:val>
                                            <p:strVal val="#ppt_h"/>
                                          </p:val>
                                        </p:tav>
                                      </p:tavLst>
                                    </p:anim>
                                    <p:animEffect transition="in" filter="fade">
                                      <p:cBhvr>
                                        <p:cTn id="60" dur="500"/>
                                        <p:tgtEl>
                                          <p:spTgt spid="669390"/>
                                        </p:tgtEl>
                                      </p:cBhvr>
                                    </p:animEffect>
                                  </p:childTnLst>
                                </p:cTn>
                              </p:par>
                              <p:par>
                                <p:cTn id="61" presetID="53" presetClass="entr" presetSubtype="0" fill="hold" grpId="0" nodeType="withEffect">
                                  <p:stCondLst>
                                    <p:cond delay="0"/>
                                  </p:stCondLst>
                                  <p:childTnLst>
                                    <p:set>
                                      <p:cBhvr>
                                        <p:cTn id="62" dur="1" fill="hold">
                                          <p:stCondLst>
                                            <p:cond delay="0"/>
                                          </p:stCondLst>
                                        </p:cTn>
                                        <p:tgtEl>
                                          <p:spTgt spid="669329"/>
                                        </p:tgtEl>
                                        <p:attrNameLst>
                                          <p:attrName>style.visibility</p:attrName>
                                        </p:attrNameLst>
                                      </p:cBhvr>
                                      <p:to>
                                        <p:strVal val="visible"/>
                                      </p:to>
                                    </p:set>
                                    <p:anim calcmode="lin" valueType="num">
                                      <p:cBhvr>
                                        <p:cTn id="63" dur="500" fill="hold"/>
                                        <p:tgtEl>
                                          <p:spTgt spid="669329"/>
                                        </p:tgtEl>
                                        <p:attrNameLst>
                                          <p:attrName>ppt_w</p:attrName>
                                        </p:attrNameLst>
                                      </p:cBhvr>
                                      <p:tavLst>
                                        <p:tav tm="0">
                                          <p:val>
                                            <p:fltVal val="0"/>
                                          </p:val>
                                        </p:tav>
                                        <p:tav tm="100000">
                                          <p:val>
                                            <p:strVal val="#ppt_w"/>
                                          </p:val>
                                        </p:tav>
                                      </p:tavLst>
                                    </p:anim>
                                    <p:anim calcmode="lin" valueType="num">
                                      <p:cBhvr>
                                        <p:cTn id="64" dur="500" fill="hold"/>
                                        <p:tgtEl>
                                          <p:spTgt spid="669329"/>
                                        </p:tgtEl>
                                        <p:attrNameLst>
                                          <p:attrName>ppt_h</p:attrName>
                                        </p:attrNameLst>
                                      </p:cBhvr>
                                      <p:tavLst>
                                        <p:tav tm="0">
                                          <p:val>
                                            <p:fltVal val="0"/>
                                          </p:val>
                                        </p:tav>
                                        <p:tav tm="100000">
                                          <p:val>
                                            <p:strVal val="#ppt_h"/>
                                          </p:val>
                                        </p:tav>
                                      </p:tavLst>
                                    </p:anim>
                                    <p:animEffect transition="in" filter="fade">
                                      <p:cBhvr>
                                        <p:cTn id="65" dur="500"/>
                                        <p:tgtEl>
                                          <p:spTgt spid="669329"/>
                                        </p:tgtEl>
                                      </p:cBhvr>
                                    </p:animEffect>
                                  </p:childTnLst>
                                </p:cTn>
                              </p:par>
                              <p:par>
                                <p:cTn id="66" presetID="53" presetClass="entr" presetSubtype="0" fill="hold" grpId="0" nodeType="withEffect">
                                  <p:stCondLst>
                                    <p:cond delay="0"/>
                                  </p:stCondLst>
                                  <p:childTnLst>
                                    <p:set>
                                      <p:cBhvr>
                                        <p:cTn id="67" dur="1" fill="hold">
                                          <p:stCondLst>
                                            <p:cond delay="0"/>
                                          </p:stCondLst>
                                        </p:cTn>
                                        <p:tgtEl>
                                          <p:spTgt spid="669313"/>
                                        </p:tgtEl>
                                        <p:attrNameLst>
                                          <p:attrName>style.visibility</p:attrName>
                                        </p:attrNameLst>
                                      </p:cBhvr>
                                      <p:to>
                                        <p:strVal val="visible"/>
                                      </p:to>
                                    </p:set>
                                    <p:anim calcmode="lin" valueType="num">
                                      <p:cBhvr>
                                        <p:cTn id="68" dur="500" fill="hold"/>
                                        <p:tgtEl>
                                          <p:spTgt spid="669313"/>
                                        </p:tgtEl>
                                        <p:attrNameLst>
                                          <p:attrName>ppt_w</p:attrName>
                                        </p:attrNameLst>
                                      </p:cBhvr>
                                      <p:tavLst>
                                        <p:tav tm="0">
                                          <p:val>
                                            <p:fltVal val="0"/>
                                          </p:val>
                                        </p:tav>
                                        <p:tav tm="100000">
                                          <p:val>
                                            <p:strVal val="#ppt_w"/>
                                          </p:val>
                                        </p:tav>
                                      </p:tavLst>
                                    </p:anim>
                                    <p:anim calcmode="lin" valueType="num">
                                      <p:cBhvr>
                                        <p:cTn id="69" dur="500" fill="hold"/>
                                        <p:tgtEl>
                                          <p:spTgt spid="669313"/>
                                        </p:tgtEl>
                                        <p:attrNameLst>
                                          <p:attrName>ppt_h</p:attrName>
                                        </p:attrNameLst>
                                      </p:cBhvr>
                                      <p:tavLst>
                                        <p:tav tm="0">
                                          <p:val>
                                            <p:fltVal val="0"/>
                                          </p:val>
                                        </p:tav>
                                        <p:tav tm="100000">
                                          <p:val>
                                            <p:strVal val="#ppt_h"/>
                                          </p:val>
                                        </p:tav>
                                      </p:tavLst>
                                    </p:anim>
                                    <p:animEffect transition="in" filter="fade">
                                      <p:cBhvr>
                                        <p:cTn id="70" dur="500"/>
                                        <p:tgtEl>
                                          <p:spTgt spid="669313"/>
                                        </p:tgtEl>
                                      </p:cBhvr>
                                    </p:animEffect>
                                  </p:childTnLst>
                                </p:cTn>
                              </p:par>
                              <p:par>
                                <p:cTn id="71" presetID="53" presetClass="entr" presetSubtype="0" fill="hold" grpId="0" nodeType="withEffect">
                                  <p:stCondLst>
                                    <p:cond delay="0"/>
                                  </p:stCondLst>
                                  <p:childTnLst>
                                    <p:set>
                                      <p:cBhvr>
                                        <p:cTn id="72" dur="1" fill="hold">
                                          <p:stCondLst>
                                            <p:cond delay="0"/>
                                          </p:stCondLst>
                                        </p:cTn>
                                        <p:tgtEl>
                                          <p:spTgt spid="669319"/>
                                        </p:tgtEl>
                                        <p:attrNameLst>
                                          <p:attrName>style.visibility</p:attrName>
                                        </p:attrNameLst>
                                      </p:cBhvr>
                                      <p:to>
                                        <p:strVal val="visible"/>
                                      </p:to>
                                    </p:set>
                                    <p:anim calcmode="lin" valueType="num">
                                      <p:cBhvr>
                                        <p:cTn id="73" dur="500" fill="hold"/>
                                        <p:tgtEl>
                                          <p:spTgt spid="669319"/>
                                        </p:tgtEl>
                                        <p:attrNameLst>
                                          <p:attrName>ppt_w</p:attrName>
                                        </p:attrNameLst>
                                      </p:cBhvr>
                                      <p:tavLst>
                                        <p:tav tm="0">
                                          <p:val>
                                            <p:fltVal val="0"/>
                                          </p:val>
                                        </p:tav>
                                        <p:tav tm="100000">
                                          <p:val>
                                            <p:strVal val="#ppt_w"/>
                                          </p:val>
                                        </p:tav>
                                      </p:tavLst>
                                    </p:anim>
                                    <p:anim calcmode="lin" valueType="num">
                                      <p:cBhvr>
                                        <p:cTn id="74" dur="500" fill="hold"/>
                                        <p:tgtEl>
                                          <p:spTgt spid="669319"/>
                                        </p:tgtEl>
                                        <p:attrNameLst>
                                          <p:attrName>ppt_h</p:attrName>
                                        </p:attrNameLst>
                                      </p:cBhvr>
                                      <p:tavLst>
                                        <p:tav tm="0">
                                          <p:val>
                                            <p:fltVal val="0"/>
                                          </p:val>
                                        </p:tav>
                                        <p:tav tm="100000">
                                          <p:val>
                                            <p:strVal val="#ppt_h"/>
                                          </p:val>
                                        </p:tav>
                                      </p:tavLst>
                                    </p:anim>
                                    <p:animEffect transition="in" filter="fade">
                                      <p:cBhvr>
                                        <p:cTn id="75" dur="500"/>
                                        <p:tgtEl>
                                          <p:spTgt spid="669319"/>
                                        </p:tgtEl>
                                      </p:cBhvr>
                                    </p:animEffect>
                                  </p:childTnLst>
                                </p:cTn>
                              </p:par>
                              <p:par>
                                <p:cTn id="76" presetID="53" presetClass="entr" presetSubtype="0" fill="hold" grpId="0" nodeType="withEffect">
                                  <p:stCondLst>
                                    <p:cond delay="0"/>
                                  </p:stCondLst>
                                  <p:childTnLst>
                                    <p:set>
                                      <p:cBhvr>
                                        <p:cTn id="77" dur="1" fill="hold">
                                          <p:stCondLst>
                                            <p:cond delay="0"/>
                                          </p:stCondLst>
                                        </p:cTn>
                                        <p:tgtEl>
                                          <p:spTgt spid="669385"/>
                                        </p:tgtEl>
                                        <p:attrNameLst>
                                          <p:attrName>style.visibility</p:attrName>
                                        </p:attrNameLst>
                                      </p:cBhvr>
                                      <p:to>
                                        <p:strVal val="visible"/>
                                      </p:to>
                                    </p:set>
                                    <p:anim calcmode="lin" valueType="num">
                                      <p:cBhvr>
                                        <p:cTn id="78" dur="500" fill="hold"/>
                                        <p:tgtEl>
                                          <p:spTgt spid="669385"/>
                                        </p:tgtEl>
                                        <p:attrNameLst>
                                          <p:attrName>ppt_w</p:attrName>
                                        </p:attrNameLst>
                                      </p:cBhvr>
                                      <p:tavLst>
                                        <p:tav tm="0">
                                          <p:val>
                                            <p:fltVal val="0"/>
                                          </p:val>
                                        </p:tav>
                                        <p:tav tm="100000">
                                          <p:val>
                                            <p:strVal val="#ppt_w"/>
                                          </p:val>
                                        </p:tav>
                                      </p:tavLst>
                                    </p:anim>
                                    <p:anim calcmode="lin" valueType="num">
                                      <p:cBhvr>
                                        <p:cTn id="79" dur="500" fill="hold"/>
                                        <p:tgtEl>
                                          <p:spTgt spid="669385"/>
                                        </p:tgtEl>
                                        <p:attrNameLst>
                                          <p:attrName>ppt_h</p:attrName>
                                        </p:attrNameLst>
                                      </p:cBhvr>
                                      <p:tavLst>
                                        <p:tav tm="0">
                                          <p:val>
                                            <p:fltVal val="0"/>
                                          </p:val>
                                        </p:tav>
                                        <p:tav tm="100000">
                                          <p:val>
                                            <p:strVal val="#ppt_h"/>
                                          </p:val>
                                        </p:tav>
                                      </p:tavLst>
                                    </p:anim>
                                    <p:animEffect transition="in" filter="fade">
                                      <p:cBhvr>
                                        <p:cTn id="80" dur="500"/>
                                        <p:tgtEl>
                                          <p:spTgt spid="669385"/>
                                        </p:tgtEl>
                                      </p:cBhvr>
                                    </p:animEffect>
                                  </p:childTnLst>
                                </p:cTn>
                              </p:par>
                              <p:par>
                                <p:cTn id="81" presetID="53" presetClass="entr" presetSubtype="0" fill="hold" grpId="0" nodeType="withEffect">
                                  <p:stCondLst>
                                    <p:cond delay="0"/>
                                  </p:stCondLst>
                                  <p:childTnLst>
                                    <p:set>
                                      <p:cBhvr>
                                        <p:cTn id="82" dur="1" fill="hold">
                                          <p:stCondLst>
                                            <p:cond delay="0"/>
                                          </p:stCondLst>
                                        </p:cTn>
                                        <p:tgtEl>
                                          <p:spTgt spid="669386"/>
                                        </p:tgtEl>
                                        <p:attrNameLst>
                                          <p:attrName>style.visibility</p:attrName>
                                        </p:attrNameLst>
                                      </p:cBhvr>
                                      <p:to>
                                        <p:strVal val="visible"/>
                                      </p:to>
                                    </p:set>
                                    <p:anim calcmode="lin" valueType="num">
                                      <p:cBhvr>
                                        <p:cTn id="83" dur="500" fill="hold"/>
                                        <p:tgtEl>
                                          <p:spTgt spid="669386"/>
                                        </p:tgtEl>
                                        <p:attrNameLst>
                                          <p:attrName>ppt_w</p:attrName>
                                        </p:attrNameLst>
                                      </p:cBhvr>
                                      <p:tavLst>
                                        <p:tav tm="0">
                                          <p:val>
                                            <p:fltVal val="0"/>
                                          </p:val>
                                        </p:tav>
                                        <p:tav tm="100000">
                                          <p:val>
                                            <p:strVal val="#ppt_w"/>
                                          </p:val>
                                        </p:tav>
                                      </p:tavLst>
                                    </p:anim>
                                    <p:anim calcmode="lin" valueType="num">
                                      <p:cBhvr>
                                        <p:cTn id="84" dur="500" fill="hold"/>
                                        <p:tgtEl>
                                          <p:spTgt spid="669386"/>
                                        </p:tgtEl>
                                        <p:attrNameLst>
                                          <p:attrName>ppt_h</p:attrName>
                                        </p:attrNameLst>
                                      </p:cBhvr>
                                      <p:tavLst>
                                        <p:tav tm="0">
                                          <p:val>
                                            <p:fltVal val="0"/>
                                          </p:val>
                                        </p:tav>
                                        <p:tav tm="100000">
                                          <p:val>
                                            <p:strVal val="#ppt_h"/>
                                          </p:val>
                                        </p:tav>
                                      </p:tavLst>
                                    </p:anim>
                                    <p:animEffect transition="in" filter="fade">
                                      <p:cBhvr>
                                        <p:cTn id="85" dur="500"/>
                                        <p:tgtEl>
                                          <p:spTgt spid="669386"/>
                                        </p:tgtEl>
                                      </p:cBhvr>
                                    </p:animEffect>
                                  </p:childTnLst>
                                </p:cTn>
                              </p:par>
                              <p:par>
                                <p:cTn id="86" presetID="53" presetClass="entr" presetSubtype="0" fill="hold" grpId="0" nodeType="withEffect">
                                  <p:stCondLst>
                                    <p:cond delay="0"/>
                                  </p:stCondLst>
                                  <p:childTnLst>
                                    <p:set>
                                      <p:cBhvr>
                                        <p:cTn id="87" dur="1" fill="hold">
                                          <p:stCondLst>
                                            <p:cond delay="0"/>
                                          </p:stCondLst>
                                        </p:cTn>
                                        <p:tgtEl>
                                          <p:spTgt spid="669387"/>
                                        </p:tgtEl>
                                        <p:attrNameLst>
                                          <p:attrName>style.visibility</p:attrName>
                                        </p:attrNameLst>
                                      </p:cBhvr>
                                      <p:to>
                                        <p:strVal val="visible"/>
                                      </p:to>
                                    </p:set>
                                    <p:anim calcmode="lin" valueType="num">
                                      <p:cBhvr>
                                        <p:cTn id="88" dur="500" fill="hold"/>
                                        <p:tgtEl>
                                          <p:spTgt spid="669387"/>
                                        </p:tgtEl>
                                        <p:attrNameLst>
                                          <p:attrName>ppt_w</p:attrName>
                                        </p:attrNameLst>
                                      </p:cBhvr>
                                      <p:tavLst>
                                        <p:tav tm="0">
                                          <p:val>
                                            <p:fltVal val="0"/>
                                          </p:val>
                                        </p:tav>
                                        <p:tav tm="100000">
                                          <p:val>
                                            <p:strVal val="#ppt_w"/>
                                          </p:val>
                                        </p:tav>
                                      </p:tavLst>
                                    </p:anim>
                                    <p:anim calcmode="lin" valueType="num">
                                      <p:cBhvr>
                                        <p:cTn id="89" dur="500" fill="hold"/>
                                        <p:tgtEl>
                                          <p:spTgt spid="669387"/>
                                        </p:tgtEl>
                                        <p:attrNameLst>
                                          <p:attrName>ppt_h</p:attrName>
                                        </p:attrNameLst>
                                      </p:cBhvr>
                                      <p:tavLst>
                                        <p:tav tm="0">
                                          <p:val>
                                            <p:fltVal val="0"/>
                                          </p:val>
                                        </p:tav>
                                        <p:tav tm="100000">
                                          <p:val>
                                            <p:strVal val="#ppt_h"/>
                                          </p:val>
                                        </p:tav>
                                      </p:tavLst>
                                    </p:anim>
                                    <p:animEffect transition="in" filter="fade">
                                      <p:cBhvr>
                                        <p:cTn id="90" dur="500"/>
                                        <p:tgtEl>
                                          <p:spTgt spid="669387"/>
                                        </p:tgtEl>
                                      </p:cBhvr>
                                    </p:animEffect>
                                  </p:childTnLst>
                                </p:cTn>
                              </p:par>
                              <p:par>
                                <p:cTn id="91" presetID="53" presetClass="entr" presetSubtype="0" fill="hold" grpId="0" nodeType="withEffect">
                                  <p:stCondLst>
                                    <p:cond delay="0"/>
                                  </p:stCondLst>
                                  <p:childTnLst>
                                    <p:set>
                                      <p:cBhvr>
                                        <p:cTn id="92" dur="1" fill="hold">
                                          <p:stCondLst>
                                            <p:cond delay="0"/>
                                          </p:stCondLst>
                                        </p:cTn>
                                        <p:tgtEl>
                                          <p:spTgt spid="669421"/>
                                        </p:tgtEl>
                                        <p:attrNameLst>
                                          <p:attrName>style.visibility</p:attrName>
                                        </p:attrNameLst>
                                      </p:cBhvr>
                                      <p:to>
                                        <p:strVal val="visible"/>
                                      </p:to>
                                    </p:set>
                                    <p:anim calcmode="lin" valueType="num">
                                      <p:cBhvr>
                                        <p:cTn id="93" dur="500" fill="hold"/>
                                        <p:tgtEl>
                                          <p:spTgt spid="669421"/>
                                        </p:tgtEl>
                                        <p:attrNameLst>
                                          <p:attrName>ppt_w</p:attrName>
                                        </p:attrNameLst>
                                      </p:cBhvr>
                                      <p:tavLst>
                                        <p:tav tm="0">
                                          <p:val>
                                            <p:fltVal val="0"/>
                                          </p:val>
                                        </p:tav>
                                        <p:tav tm="100000">
                                          <p:val>
                                            <p:strVal val="#ppt_w"/>
                                          </p:val>
                                        </p:tav>
                                      </p:tavLst>
                                    </p:anim>
                                    <p:anim calcmode="lin" valueType="num">
                                      <p:cBhvr>
                                        <p:cTn id="94" dur="500" fill="hold"/>
                                        <p:tgtEl>
                                          <p:spTgt spid="669421"/>
                                        </p:tgtEl>
                                        <p:attrNameLst>
                                          <p:attrName>ppt_h</p:attrName>
                                        </p:attrNameLst>
                                      </p:cBhvr>
                                      <p:tavLst>
                                        <p:tav tm="0">
                                          <p:val>
                                            <p:fltVal val="0"/>
                                          </p:val>
                                        </p:tav>
                                        <p:tav tm="100000">
                                          <p:val>
                                            <p:strVal val="#ppt_h"/>
                                          </p:val>
                                        </p:tav>
                                      </p:tavLst>
                                    </p:anim>
                                    <p:animEffect transition="in" filter="fade">
                                      <p:cBhvr>
                                        <p:cTn id="95" dur="500"/>
                                        <p:tgtEl>
                                          <p:spTgt spid="669421"/>
                                        </p:tgtEl>
                                      </p:cBhvr>
                                    </p:animEffect>
                                  </p:childTnLst>
                                </p:cTn>
                              </p:par>
                              <p:par>
                                <p:cTn id="96" presetID="53" presetClass="entr" presetSubtype="0" fill="hold" grpId="0" nodeType="withEffect">
                                  <p:stCondLst>
                                    <p:cond delay="0"/>
                                  </p:stCondLst>
                                  <p:childTnLst>
                                    <p:set>
                                      <p:cBhvr>
                                        <p:cTn id="97" dur="1" fill="hold">
                                          <p:stCondLst>
                                            <p:cond delay="0"/>
                                          </p:stCondLst>
                                        </p:cTn>
                                        <p:tgtEl>
                                          <p:spTgt spid="669330"/>
                                        </p:tgtEl>
                                        <p:attrNameLst>
                                          <p:attrName>style.visibility</p:attrName>
                                        </p:attrNameLst>
                                      </p:cBhvr>
                                      <p:to>
                                        <p:strVal val="visible"/>
                                      </p:to>
                                    </p:set>
                                    <p:anim calcmode="lin" valueType="num">
                                      <p:cBhvr>
                                        <p:cTn id="98" dur="500" fill="hold"/>
                                        <p:tgtEl>
                                          <p:spTgt spid="669330"/>
                                        </p:tgtEl>
                                        <p:attrNameLst>
                                          <p:attrName>ppt_w</p:attrName>
                                        </p:attrNameLst>
                                      </p:cBhvr>
                                      <p:tavLst>
                                        <p:tav tm="0">
                                          <p:val>
                                            <p:fltVal val="0"/>
                                          </p:val>
                                        </p:tav>
                                        <p:tav tm="100000">
                                          <p:val>
                                            <p:strVal val="#ppt_w"/>
                                          </p:val>
                                        </p:tav>
                                      </p:tavLst>
                                    </p:anim>
                                    <p:anim calcmode="lin" valueType="num">
                                      <p:cBhvr>
                                        <p:cTn id="99" dur="500" fill="hold"/>
                                        <p:tgtEl>
                                          <p:spTgt spid="669330"/>
                                        </p:tgtEl>
                                        <p:attrNameLst>
                                          <p:attrName>ppt_h</p:attrName>
                                        </p:attrNameLst>
                                      </p:cBhvr>
                                      <p:tavLst>
                                        <p:tav tm="0">
                                          <p:val>
                                            <p:fltVal val="0"/>
                                          </p:val>
                                        </p:tav>
                                        <p:tav tm="100000">
                                          <p:val>
                                            <p:strVal val="#ppt_h"/>
                                          </p:val>
                                        </p:tav>
                                      </p:tavLst>
                                    </p:anim>
                                    <p:animEffect transition="in" filter="fade">
                                      <p:cBhvr>
                                        <p:cTn id="100" dur="500"/>
                                        <p:tgtEl>
                                          <p:spTgt spid="669330"/>
                                        </p:tgtEl>
                                      </p:cBhvr>
                                    </p:animEffect>
                                  </p:childTnLst>
                                </p:cTn>
                              </p:par>
                              <p:par>
                                <p:cTn id="101" presetID="53" presetClass="entr" presetSubtype="0" fill="hold" grpId="0" nodeType="withEffect">
                                  <p:stCondLst>
                                    <p:cond delay="0"/>
                                  </p:stCondLst>
                                  <p:childTnLst>
                                    <p:set>
                                      <p:cBhvr>
                                        <p:cTn id="102" dur="1" fill="hold">
                                          <p:stCondLst>
                                            <p:cond delay="0"/>
                                          </p:stCondLst>
                                        </p:cTn>
                                        <p:tgtEl>
                                          <p:spTgt spid="669314"/>
                                        </p:tgtEl>
                                        <p:attrNameLst>
                                          <p:attrName>style.visibility</p:attrName>
                                        </p:attrNameLst>
                                      </p:cBhvr>
                                      <p:to>
                                        <p:strVal val="visible"/>
                                      </p:to>
                                    </p:set>
                                    <p:anim calcmode="lin" valueType="num">
                                      <p:cBhvr>
                                        <p:cTn id="103" dur="500" fill="hold"/>
                                        <p:tgtEl>
                                          <p:spTgt spid="669314"/>
                                        </p:tgtEl>
                                        <p:attrNameLst>
                                          <p:attrName>ppt_w</p:attrName>
                                        </p:attrNameLst>
                                      </p:cBhvr>
                                      <p:tavLst>
                                        <p:tav tm="0">
                                          <p:val>
                                            <p:fltVal val="0"/>
                                          </p:val>
                                        </p:tav>
                                        <p:tav tm="100000">
                                          <p:val>
                                            <p:strVal val="#ppt_w"/>
                                          </p:val>
                                        </p:tav>
                                      </p:tavLst>
                                    </p:anim>
                                    <p:anim calcmode="lin" valueType="num">
                                      <p:cBhvr>
                                        <p:cTn id="104" dur="500" fill="hold"/>
                                        <p:tgtEl>
                                          <p:spTgt spid="669314"/>
                                        </p:tgtEl>
                                        <p:attrNameLst>
                                          <p:attrName>ppt_h</p:attrName>
                                        </p:attrNameLst>
                                      </p:cBhvr>
                                      <p:tavLst>
                                        <p:tav tm="0">
                                          <p:val>
                                            <p:fltVal val="0"/>
                                          </p:val>
                                        </p:tav>
                                        <p:tav tm="100000">
                                          <p:val>
                                            <p:strVal val="#ppt_h"/>
                                          </p:val>
                                        </p:tav>
                                      </p:tavLst>
                                    </p:anim>
                                    <p:animEffect transition="in" filter="fade">
                                      <p:cBhvr>
                                        <p:cTn id="105" dur="500"/>
                                        <p:tgtEl>
                                          <p:spTgt spid="669314"/>
                                        </p:tgtEl>
                                      </p:cBhvr>
                                    </p:animEffect>
                                  </p:childTnLst>
                                </p:cTn>
                              </p:par>
                              <p:par>
                                <p:cTn id="106" presetID="53" presetClass="entr" presetSubtype="0" fill="hold" grpId="0" nodeType="withEffect">
                                  <p:stCondLst>
                                    <p:cond delay="0"/>
                                  </p:stCondLst>
                                  <p:childTnLst>
                                    <p:set>
                                      <p:cBhvr>
                                        <p:cTn id="107" dur="1" fill="hold">
                                          <p:stCondLst>
                                            <p:cond delay="0"/>
                                          </p:stCondLst>
                                        </p:cTn>
                                        <p:tgtEl>
                                          <p:spTgt spid="669320"/>
                                        </p:tgtEl>
                                        <p:attrNameLst>
                                          <p:attrName>style.visibility</p:attrName>
                                        </p:attrNameLst>
                                      </p:cBhvr>
                                      <p:to>
                                        <p:strVal val="visible"/>
                                      </p:to>
                                    </p:set>
                                    <p:anim calcmode="lin" valueType="num">
                                      <p:cBhvr>
                                        <p:cTn id="108" dur="500" fill="hold"/>
                                        <p:tgtEl>
                                          <p:spTgt spid="669320"/>
                                        </p:tgtEl>
                                        <p:attrNameLst>
                                          <p:attrName>ppt_w</p:attrName>
                                        </p:attrNameLst>
                                      </p:cBhvr>
                                      <p:tavLst>
                                        <p:tav tm="0">
                                          <p:val>
                                            <p:fltVal val="0"/>
                                          </p:val>
                                        </p:tav>
                                        <p:tav tm="100000">
                                          <p:val>
                                            <p:strVal val="#ppt_w"/>
                                          </p:val>
                                        </p:tav>
                                      </p:tavLst>
                                    </p:anim>
                                    <p:anim calcmode="lin" valueType="num">
                                      <p:cBhvr>
                                        <p:cTn id="109" dur="500" fill="hold"/>
                                        <p:tgtEl>
                                          <p:spTgt spid="669320"/>
                                        </p:tgtEl>
                                        <p:attrNameLst>
                                          <p:attrName>ppt_h</p:attrName>
                                        </p:attrNameLst>
                                      </p:cBhvr>
                                      <p:tavLst>
                                        <p:tav tm="0">
                                          <p:val>
                                            <p:fltVal val="0"/>
                                          </p:val>
                                        </p:tav>
                                        <p:tav tm="100000">
                                          <p:val>
                                            <p:strVal val="#ppt_h"/>
                                          </p:val>
                                        </p:tav>
                                      </p:tavLst>
                                    </p:anim>
                                    <p:animEffect transition="in" filter="fade">
                                      <p:cBhvr>
                                        <p:cTn id="110" dur="500"/>
                                        <p:tgtEl>
                                          <p:spTgt spid="669320"/>
                                        </p:tgtEl>
                                      </p:cBhvr>
                                    </p:animEffect>
                                  </p:childTnLst>
                                </p:cTn>
                              </p:par>
                              <p:par>
                                <p:cTn id="111" presetID="53" presetClass="entr" presetSubtype="0" fill="hold" grpId="0" nodeType="withEffect">
                                  <p:stCondLst>
                                    <p:cond delay="0"/>
                                  </p:stCondLst>
                                  <p:childTnLst>
                                    <p:set>
                                      <p:cBhvr>
                                        <p:cTn id="112" dur="1" fill="hold">
                                          <p:stCondLst>
                                            <p:cond delay="0"/>
                                          </p:stCondLst>
                                        </p:cTn>
                                        <p:tgtEl>
                                          <p:spTgt spid="669324"/>
                                        </p:tgtEl>
                                        <p:attrNameLst>
                                          <p:attrName>style.visibility</p:attrName>
                                        </p:attrNameLst>
                                      </p:cBhvr>
                                      <p:to>
                                        <p:strVal val="visible"/>
                                      </p:to>
                                    </p:set>
                                    <p:anim calcmode="lin" valueType="num">
                                      <p:cBhvr>
                                        <p:cTn id="113" dur="500" fill="hold"/>
                                        <p:tgtEl>
                                          <p:spTgt spid="669324"/>
                                        </p:tgtEl>
                                        <p:attrNameLst>
                                          <p:attrName>ppt_w</p:attrName>
                                        </p:attrNameLst>
                                      </p:cBhvr>
                                      <p:tavLst>
                                        <p:tav tm="0">
                                          <p:val>
                                            <p:fltVal val="0"/>
                                          </p:val>
                                        </p:tav>
                                        <p:tav tm="100000">
                                          <p:val>
                                            <p:strVal val="#ppt_w"/>
                                          </p:val>
                                        </p:tav>
                                      </p:tavLst>
                                    </p:anim>
                                    <p:anim calcmode="lin" valueType="num">
                                      <p:cBhvr>
                                        <p:cTn id="114" dur="500" fill="hold"/>
                                        <p:tgtEl>
                                          <p:spTgt spid="669324"/>
                                        </p:tgtEl>
                                        <p:attrNameLst>
                                          <p:attrName>ppt_h</p:attrName>
                                        </p:attrNameLst>
                                      </p:cBhvr>
                                      <p:tavLst>
                                        <p:tav tm="0">
                                          <p:val>
                                            <p:fltVal val="0"/>
                                          </p:val>
                                        </p:tav>
                                        <p:tav tm="100000">
                                          <p:val>
                                            <p:strVal val="#ppt_h"/>
                                          </p:val>
                                        </p:tav>
                                      </p:tavLst>
                                    </p:anim>
                                    <p:animEffect transition="in" filter="fade">
                                      <p:cBhvr>
                                        <p:cTn id="115" dur="500"/>
                                        <p:tgtEl>
                                          <p:spTgt spid="669324"/>
                                        </p:tgtEl>
                                      </p:cBhvr>
                                    </p:animEffect>
                                  </p:childTnLst>
                                </p:cTn>
                              </p:par>
                              <p:par>
                                <p:cTn id="116" presetID="53" presetClass="entr" presetSubtype="0" fill="hold" grpId="0" nodeType="withEffect">
                                  <p:stCondLst>
                                    <p:cond delay="0"/>
                                  </p:stCondLst>
                                  <p:childTnLst>
                                    <p:set>
                                      <p:cBhvr>
                                        <p:cTn id="117" dur="1" fill="hold">
                                          <p:stCondLst>
                                            <p:cond delay="0"/>
                                          </p:stCondLst>
                                        </p:cTn>
                                        <p:tgtEl>
                                          <p:spTgt spid="669335"/>
                                        </p:tgtEl>
                                        <p:attrNameLst>
                                          <p:attrName>style.visibility</p:attrName>
                                        </p:attrNameLst>
                                      </p:cBhvr>
                                      <p:to>
                                        <p:strVal val="visible"/>
                                      </p:to>
                                    </p:set>
                                    <p:anim calcmode="lin" valueType="num">
                                      <p:cBhvr>
                                        <p:cTn id="118" dur="500" fill="hold"/>
                                        <p:tgtEl>
                                          <p:spTgt spid="669335"/>
                                        </p:tgtEl>
                                        <p:attrNameLst>
                                          <p:attrName>ppt_w</p:attrName>
                                        </p:attrNameLst>
                                      </p:cBhvr>
                                      <p:tavLst>
                                        <p:tav tm="0">
                                          <p:val>
                                            <p:fltVal val="0"/>
                                          </p:val>
                                        </p:tav>
                                        <p:tav tm="100000">
                                          <p:val>
                                            <p:strVal val="#ppt_w"/>
                                          </p:val>
                                        </p:tav>
                                      </p:tavLst>
                                    </p:anim>
                                    <p:anim calcmode="lin" valueType="num">
                                      <p:cBhvr>
                                        <p:cTn id="119" dur="500" fill="hold"/>
                                        <p:tgtEl>
                                          <p:spTgt spid="669335"/>
                                        </p:tgtEl>
                                        <p:attrNameLst>
                                          <p:attrName>ppt_h</p:attrName>
                                        </p:attrNameLst>
                                      </p:cBhvr>
                                      <p:tavLst>
                                        <p:tav tm="0">
                                          <p:val>
                                            <p:fltVal val="0"/>
                                          </p:val>
                                        </p:tav>
                                        <p:tav tm="100000">
                                          <p:val>
                                            <p:strVal val="#ppt_h"/>
                                          </p:val>
                                        </p:tav>
                                      </p:tavLst>
                                    </p:anim>
                                    <p:animEffect transition="in" filter="fade">
                                      <p:cBhvr>
                                        <p:cTn id="120" dur="500"/>
                                        <p:tgtEl>
                                          <p:spTgt spid="669335"/>
                                        </p:tgtEl>
                                      </p:cBhvr>
                                    </p:animEffect>
                                  </p:childTnLst>
                                </p:cTn>
                              </p:par>
                              <p:par>
                                <p:cTn id="121" presetID="53" presetClass="entr" presetSubtype="0" fill="hold" grpId="0" nodeType="withEffect">
                                  <p:stCondLst>
                                    <p:cond delay="0"/>
                                  </p:stCondLst>
                                  <p:childTnLst>
                                    <p:set>
                                      <p:cBhvr>
                                        <p:cTn id="122" dur="1" fill="hold">
                                          <p:stCondLst>
                                            <p:cond delay="0"/>
                                          </p:stCondLst>
                                        </p:cTn>
                                        <p:tgtEl>
                                          <p:spTgt spid="669336"/>
                                        </p:tgtEl>
                                        <p:attrNameLst>
                                          <p:attrName>style.visibility</p:attrName>
                                        </p:attrNameLst>
                                      </p:cBhvr>
                                      <p:to>
                                        <p:strVal val="visible"/>
                                      </p:to>
                                    </p:set>
                                    <p:anim calcmode="lin" valueType="num">
                                      <p:cBhvr>
                                        <p:cTn id="123" dur="500" fill="hold"/>
                                        <p:tgtEl>
                                          <p:spTgt spid="669336"/>
                                        </p:tgtEl>
                                        <p:attrNameLst>
                                          <p:attrName>ppt_w</p:attrName>
                                        </p:attrNameLst>
                                      </p:cBhvr>
                                      <p:tavLst>
                                        <p:tav tm="0">
                                          <p:val>
                                            <p:fltVal val="0"/>
                                          </p:val>
                                        </p:tav>
                                        <p:tav tm="100000">
                                          <p:val>
                                            <p:strVal val="#ppt_w"/>
                                          </p:val>
                                        </p:tav>
                                      </p:tavLst>
                                    </p:anim>
                                    <p:anim calcmode="lin" valueType="num">
                                      <p:cBhvr>
                                        <p:cTn id="124" dur="500" fill="hold"/>
                                        <p:tgtEl>
                                          <p:spTgt spid="669336"/>
                                        </p:tgtEl>
                                        <p:attrNameLst>
                                          <p:attrName>ppt_h</p:attrName>
                                        </p:attrNameLst>
                                      </p:cBhvr>
                                      <p:tavLst>
                                        <p:tav tm="0">
                                          <p:val>
                                            <p:fltVal val="0"/>
                                          </p:val>
                                        </p:tav>
                                        <p:tav tm="100000">
                                          <p:val>
                                            <p:strVal val="#ppt_h"/>
                                          </p:val>
                                        </p:tav>
                                      </p:tavLst>
                                    </p:anim>
                                    <p:animEffect transition="in" filter="fade">
                                      <p:cBhvr>
                                        <p:cTn id="125" dur="500"/>
                                        <p:tgtEl>
                                          <p:spTgt spid="669336"/>
                                        </p:tgtEl>
                                      </p:cBhvr>
                                    </p:animEffect>
                                  </p:childTnLst>
                                </p:cTn>
                              </p:par>
                              <p:par>
                                <p:cTn id="126" presetID="53" presetClass="entr" presetSubtype="0" fill="hold" grpId="0" nodeType="withEffect">
                                  <p:stCondLst>
                                    <p:cond delay="0"/>
                                  </p:stCondLst>
                                  <p:childTnLst>
                                    <p:set>
                                      <p:cBhvr>
                                        <p:cTn id="127" dur="1" fill="hold">
                                          <p:stCondLst>
                                            <p:cond delay="0"/>
                                          </p:stCondLst>
                                        </p:cTn>
                                        <p:tgtEl>
                                          <p:spTgt spid="669337"/>
                                        </p:tgtEl>
                                        <p:attrNameLst>
                                          <p:attrName>style.visibility</p:attrName>
                                        </p:attrNameLst>
                                      </p:cBhvr>
                                      <p:to>
                                        <p:strVal val="visible"/>
                                      </p:to>
                                    </p:set>
                                    <p:anim calcmode="lin" valueType="num">
                                      <p:cBhvr>
                                        <p:cTn id="128" dur="500" fill="hold"/>
                                        <p:tgtEl>
                                          <p:spTgt spid="669337"/>
                                        </p:tgtEl>
                                        <p:attrNameLst>
                                          <p:attrName>ppt_w</p:attrName>
                                        </p:attrNameLst>
                                      </p:cBhvr>
                                      <p:tavLst>
                                        <p:tav tm="0">
                                          <p:val>
                                            <p:fltVal val="0"/>
                                          </p:val>
                                        </p:tav>
                                        <p:tav tm="100000">
                                          <p:val>
                                            <p:strVal val="#ppt_w"/>
                                          </p:val>
                                        </p:tav>
                                      </p:tavLst>
                                    </p:anim>
                                    <p:anim calcmode="lin" valueType="num">
                                      <p:cBhvr>
                                        <p:cTn id="129" dur="500" fill="hold"/>
                                        <p:tgtEl>
                                          <p:spTgt spid="669337"/>
                                        </p:tgtEl>
                                        <p:attrNameLst>
                                          <p:attrName>ppt_h</p:attrName>
                                        </p:attrNameLst>
                                      </p:cBhvr>
                                      <p:tavLst>
                                        <p:tav tm="0">
                                          <p:val>
                                            <p:fltVal val="0"/>
                                          </p:val>
                                        </p:tav>
                                        <p:tav tm="100000">
                                          <p:val>
                                            <p:strVal val="#ppt_h"/>
                                          </p:val>
                                        </p:tav>
                                      </p:tavLst>
                                    </p:anim>
                                    <p:animEffect transition="in" filter="fade">
                                      <p:cBhvr>
                                        <p:cTn id="130" dur="500"/>
                                        <p:tgtEl>
                                          <p:spTgt spid="669337"/>
                                        </p:tgtEl>
                                      </p:cBhvr>
                                    </p:animEffect>
                                  </p:childTnLst>
                                </p:cTn>
                              </p:par>
                              <p:par>
                                <p:cTn id="131" presetID="53" presetClass="entr" presetSubtype="0" fill="hold" grpId="0" nodeType="withEffect">
                                  <p:stCondLst>
                                    <p:cond delay="0"/>
                                  </p:stCondLst>
                                  <p:childTnLst>
                                    <p:set>
                                      <p:cBhvr>
                                        <p:cTn id="132" dur="1" fill="hold">
                                          <p:stCondLst>
                                            <p:cond delay="0"/>
                                          </p:stCondLst>
                                        </p:cTn>
                                        <p:tgtEl>
                                          <p:spTgt spid="669338"/>
                                        </p:tgtEl>
                                        <p:attrNameLst>
                                          <p:attrName>style.visibility</p:attrName>
                                        </p:attrNameLst>
                                      </p:cBhvr>
                                      <p:to>
                                        <p:strVal val="visible"/>
                                      </p:to>
                                    </p:set>
                                    <p:anim calcmode="lin" valueType="num">
                                      <p:cBhvr>
                                        <p:cTn id="133" dur="500" fill="hold"/>
                                        <p:tgtEl>
                                          <p:spTgt spid="669338"/>
                                        </p:tgtEl>
                                        <p:attrNameLst>
                                          <p:attrName>ppt_w</p:attrName>
                                        </p:attrNameLst>
                                      </p:cBhvr>
                                      <p:tavLst>
                                        <p:tav tm="0">
                                          <p:val>
                                            <p:fltVal val="0"/>
                                          </p:val>
                                        </p:tav>
                                        <p:tav tm="100000">
                                          <p:val>
                                            <p:strVal val="#ppt_w"/>
                                          </p:val>
                                        </p:tav>
                                      </p:tavLst>
                                    </p:anim>
                                    <p:anim calcmode="lin" valueType="num">
                                      <p:cBhvr>
                                        <p:cTn id="134" dur="500" fill="hold"/>
                                        <p:tgtEl>
                                          <p:spTgt spid="669338"/>
                                        </p:tgtEl>
                                        <p:attrNameLst>
                                          <p:attrName>ppt_h</p:attrName>
                                        </p:attrNameLst>
                                      </p:cBhvr>
                                      <p:tavLst>
                                        <p:tav tm="0">
                                          <p:val>
                                            <p:fltVal val="0"/>
                                          </p:val>
                                        </p:tav>
                                        <p:tav tm="100000">
                                          <p:val>
                                            <p:strVal val="#ppt_h"/>
                                          </p:val>
                                        </p:tav>
                                      </p:tavLst>
                                    </p:anim>
                                    <p:animEffect transition="in" filter="fade">
                                      <p:cBhvr>
                                        <p:cTn id="135" dur="500"/>
                                        <p:tgtEl>
                                          <p:spTgt spid="669338"/>
                                        </p:tgtEl>
                                      </p:cBhvr>
                                    </p:animEffect>
                                  </p:childTnLst>
                                </p:cTn>
                              </p:par>
                              <p:par>
                                <p:cTn id="136" presetID="53" presetClass="entr" presetSubtype="0" fill="hold" grpId="0" nodeType="withEffect">
                                  <p:stCondLst>
                                    <p:cond delay="0"/>
                                  </p:stCondLst>
                                  <p:childTnLst>
                                    <p:set>
                                      <p:cBhvr>
                                        <p:cTn id="137" dur="1" fill="hold">
                                          <p:stCondLst>
                                            <p:cond delay="0"/>
                                          </p:stCondLst>
                                        </p:cTn>
                                        <p:tgtEl>
                                          <p:spTgt spid="669339"/>
                                        </p:tgtEl>
                                        <p:attrNameLst>
                                          <p:attrName>style.visibility</p:attrName>
                                        </p:attrNameLst>
                                      </p:cBhvr>
                                      <p:to>
                                        <p:strVal val="visible"/>
                                      </p:to>
                                    </p:set>
                                    <p:anim calcmode="lin" valueType="num">
                                      <p:cBhvr>
                                        <p:cTn id="138" dur="500" fill="hold"/>
                                        <p:tgtEl>
                                          <p:spTgt spid="669339"/>
                                        </p:tgtEl>
                                        <p:attrNameLst>
                                          <p:attrName>ppt_w</p:attrName>
                                        </p:attrNameLst>
                                      </p:cBhvr>
                                      <p:tavLst>
                                        <p:tav tm="0">
                                          <p:val>
                                            <p:fltVal val="0"/>
                                          </p:val>
                                        </p:tav>
                                        <p:tav tm="100000">
                                          <p:val>
                                            <p:strVal val="#ppt_w"/>
                                          </p:val>
                                        </p:tav>
                                      </p:tavLst>
                                    </p:anim>
                                    <p:anim calcmode="lin" valueType="num">
                                      <p:cBhvr>
                                        <p:cTn id="139" dur="500" fill="hold"/>
                                        <p:tgtEl>
                                          <p:spTgt spid="669339"/>
                                        </p:tgtEl>
                                        <p:attrNameLst>
                                          <p:attrName>ppt_h</p:attrName>
                                        </p:attrNameLst>
                                      </p:cBhvr>
                                      <p:tavLst>
                                        <p:tav tm="0">
                                          <p:val>
                                            <p:fltVal val="0"/>
                                          </p:val>
                                        </p:tav>
                                        <p:tav tm="100000">
                                          <p:val>
                                            <p:strVal val="#ppt_h"/>
                                          </p:val>
                                        </p:tav>
                                      </p:tavLst>
                                    </p:anim>
                                    <p:animEffect transition="in" filter="fade">
                                      <p:cBhvr>
                                        <p:cTn id="140" dur="500"/>
                                        <p:tgtEl>
                                          <p:spTgt spid="669339"/>
                                        </p:tgtEl>
                                      </p:cBhvr>
                                    </p:animEffect>
                                  </p:childTnLst>
                                </p:cTn>
                              </p:par>
                              <p:par>
                                <p:cTn id="141" presetID="53" presetClass="entr" presetSubtype="0" fill="hold" grpId="0" nodeType="withEffect">
                                  <p:stCondLst>
                                    <p:cond delay="0"/>
                                  </p:stCondLst>
                                  <p:childTnLst>
                                    <p:set>
                                      <p:cBhvr>
                                        <p:cTn id="142" dur="1" fill="hold">
                                          <p:stCondLst>
                                            <p:cond delay="0"/>
                                          </p:stCondLst>
                                        </p:cTn>
                                        <p:tgtEl>
                                          <p:spTgt spid="669340"/>
                                        </p:tgtEl>
                                        <p:attrNameLst>
                                          <p:attrName>style.visibility</p:attrName>
                                        </p:attrNameLst>
                                      </p:cBhvr>
                                      <p:to>
                                        <p:strVal val="visible"/>
                                      </p:to>
                                    </p:set>
                                    <p:anim calcmode="lin" valueType="num">
                                      <p:cBhvr>
                                        <p:cTn id="143" dur="500" fill="hold"/>
                                        <p:tgtEl>
                                          <p:spTgt spid="669340"/>
                                        </p:tgtEl>
                                        <p:attrNameLst>
                                          <p:attrName>ppt_w</p:attrName>
                                        </p:attrNameLst>
                                      </p:cBhvr>
                                      <p:tavLst>
                                        <p:tav tm="0">
                                          <p:val>
                                            <p:fltVal val="0"/>
                                          </p:val>
                                        </p:tav>
                                        <p:tav tm="100000">
                                          <p:val>
                                            <p:strVal val="#ppt_w"/>
                                          </p:val>
                                        </p:tav>
                                      </p:tavLst>
                                    </p:anim>
                                    <p:anim calcmode="lin" valueType="num">
                                      <p:cBhvr>
                                        <p:cTn id="144" dur="500" fill="hold"/>
                                        <p:tgtEl>
                                          <p:spTgt spid="669340"/>
                                        </p:tgtEl>
                                        <p:attrNameLst>
                                          <p:attrName>ppt_h</p:attrName>
                                        </p:attrNameLst>
                                      </p:cBhvr>
                                      <p:tavLst>
                                        <p:tav tm="0">
                                          <p:val>
                                            <p:fltVal val="0"/>
                                          </p:val>
                                        </p:tav>
                                        <p:tav tm="100000">
                                          <p:val>
                                            <p:strVal val="#ppt_h"/>
                                          </p:val>
                                        </p:tav>
                                      </p:tavLst>
                                    </p:anim>
                                    <p:animEffect transition="in" filter="fade">
                                      <p:cBhvr>
                                        <p:cTn id="145" dur="500"/>
                                        <p:tgtEl>
                                          <p:spTgt spid="669340"/>
                                        </p:tgtEl>
                                      </p:cBhvr>
                                    </p:animEffect>
                                  </p:childTnLst>
                                </p:cTn>
                              </p:par>
                              <p:par>
                                <p:cTn id="146" presetID="53" presetClass="entr" presetSubtype="0" fill="hold" grpId="0" nodeType="withEffect">
                                  <p:stCondLst>
                                    <p:cond delay="0"/>
                                  </p:stCondLst>
                                  <p:childTnLst>
                                    <p:set>
                                      <p:cBhvr>
                                        <p:cTn id="147" dur="1" fill="hold">
                                          <p:stCondLst>
                                            <p:cond delay="0"/>
                                          </p:stCondLst>
                                        </p:cTn>
                                        <p:tgtEl>
                                          <p:spTgt spid="669341"/>
                                        </p:tgtEl>
                                        <p:attrNameLst>
                                          <p:attrName>style.visibility</p:attrName>
                                        </p:attrNameLst>
                                      </p:cBhvr>
                                      <p:to>
                                        <p:strVal val="visible"/>
                                      </p:to>
                                    </p:set>
                                    <p:anim calcmode="lin" valueType="num">
                                      <p:cBhvr>
                                        <p:cTn id="148" dur="500" fill="hold"/>
                                        <p:tgtEl>
                                          <p:spTgt spid="669341"/>
                                        </p:tgtEl>
                                        <p:attrNameLst>
                                          <p:attrName>ppt_w</p:attrName>
                                        </p:attrNameLst>
                                      </p:cBhvr>
                                      <p:tavLst>
                                        <p:tav tm="0">
                                          <p:val>
                                            <p:fltVal val="0"/>
                                          </p:val>
                                        </p:tav>
                                        <p:tav tm="100000">
                                          <p:val>
                                            <p:strVal val="#ppt_w"/>
                                          </p:val>
                                        </p:tav>
                                      </p:tavLst>
                                    </p:anim>
                                    <p:anim calcmode="lin" valueType="num">
                                      <p:cBhvr>
                                        <p:cTn id="149" dur="500" fill="hold"/>
                                        <p:tgtEl>
                                          <p:spTgt spid="669341"/>
                                        </p:tgtEl>
                                        <p:attrNameLst>
                                          <p:attrName>ppt_h</p:attrName>
                                        </p:attrNameLst>
                                      </p:cBhvr>
                                      <p:tavLst>
                                        <p:tav tm="0">
                                          <p:val>
                                            <p:fltVal val="0"/>
                                          </p:val>
                                        </p:tav>
                                        <p:tav tm="100000">
                                          <p:val>
                                            <p:strVal val="#ppt_h"/>
                                          </p:val>
                                        </p:tav>
                                      </p:tavLst>
                                    </p:anim>
                                    <p:animEffect transition="in" filter="fade">
                                      <p:cBhvr>
                                        <p:cTn id="150" dur="500"/>
                                        <p:tgtEl>
                                          <p:spTgt spid="669341"/>
                                        </p:tgtEl>
                                      </p:cBhvr>
                                    </p:animEffect>
                                  </p:childTnLst>
                                </p:cTn>
                              </p:par>
                              <p:par>
                                <p:cTn id="151" presetID="53" presetClass="entr" presetSubtype="0" fill="hold" grpId="0" nodeType="withEffect">
                                  <p:stCondLst>
                                    <p:cond delay="0"/>
                                  </p:stCondLst>
                                  <p:childTnLst>
                                    <p:set>
                                      <p:cBhvr>
                                        <p:cTn id="152" dur="1" fill="hold">
                                          <p:stCondLst>
                                            <p:cond delay="0"/>
                                          </p:stCondLst>
                                        </p:cTn>
                                        <p:tgtEl>
                                          <p:spTgt spid="669342"/>
                                        </p:tgtEl>
                                        <p:attrNameLst>
                                          <p:attrName>style.visibility</p:attrName>
                                        </p:attrNameLst>
                                      </p:cBhvr>
                                      <p:to>
                                        <p:strVal val="visible"/>
                                      </p:to>
                                    </p:set>
                                    <p:anim calcmode="lin" valueType="num">
                                      <p:cBhvr>
                                        <p:cTn id="153" dur="500" fill="hold"/>
                                        <p:tgtEl>
                                          <p:spTgt spid="669342"/>
                                        </p:tgtEl>
                                        <p:attrNameLst>
                                          <p:attrName>ppt_w</p:attrName>
                                        </p:attrNameLst>
                                      </p:cBhvr>
                                      <p:tavLst>
                                        <p:tav tm="0">
                                          <p:val>
                                            <p:fltVal val="0"/>
                                          </p:val>
                                        </p:tav>
                                        <p:tav tm="100000">
                                          <p:val>
                                            <p:strVal val="#ppt_w"/>
                                          </p:val>
                                        </p:tav>
                                      </p:tavLst>
                                    </p:anim>
                                    <p:anim calcmode="lin" valueType="num">
                                      <p:cBhvr>
                                        <p:cTn id="154" dur="500" fill="hold"/>
                                        <p:tgtEl>
                                          <p:spTgt spid="669342"/>
                                        </p:tgtEl>
                                        <p:attrNameLst>
                                          <p:attrName>ppt_h</p:attrName>
                                        </p:attrNameLst>
                                      </p:cBhvr>
                                      <p:tavLst>
                                        <p:tav tm="0">
                                          <p:val>
                                            <p:fltVal val="0"/>
                                          </p:val>
                                        </p:tav>
                                        <p:tav tm="100000">
                                          <p:val>
                                            <p:strVal val="#ppt_h"/>
                                          </p:val>
                                        </p:tav>
                                      </p:tavLst>
                                    </p:anim>
                                    <p:animEffect transition="in" filter="fade">
                                      <p:cBhvr>
                                        <p:cTn id="155" dur="500"/>
                                        <p:tgtEl>
                                          <p:spTgt spid="669342"/>
                                        </p:tgtEl>
                                      </p:cBhvr>
                                    </p:animEffect>
                                  </p:childTnLst>
                                </p:cTn>
                              </p:par>
                              <p:par>
                                <p:cTn id="156" presetID="53" presetClass="entr" presetSubtype="0" fill="hold" grpId="0" nodeType="withEffect">
                                  <p:stCondLst>
                                    <p:cond delay="0"/>
                                  </p:stCondLst>
                                  <p:childTnLst>
                                    <p:set>
                                      <p:cBhvr>
                                        <p:cTn id="157" dur="1" fill="hold">
                                          <p:stCondLst>
                                            <p:cond delay="0"/>
                                          </p:stCondLst>
                                        </p:cTn>
                                        <p:tgtEl>
                                          <p:spTgt spid="669343"/>
                                        </p:tgtEl>
                                        <p:attrNameLst>
                                          <p:attrName>style.visibility</p:attrName>
                                        </p:attrNameLst>
                                      </p:cBhvr>
                                      <p:to>
                                        <p:strVal val="visible"/>
                                      </p:to>
                                    </p:set>
                                    <p:anim calcmode="lin" valueType="num">
                                      <p:cBhvr>
                                        <p:cTn id="158" dur="500" fill="hold"/>
                                        <p:tgtEl>
                                          <p:spTgt spid="669343"/>
                                        </p:tgtEl>
                                        <p:attrNameLst>
                                          <p:attrName>ppt_w</p:attrName>
                                        </p:attrNameLst>
                                      </p:cBhvr>
                                      <p:tavLst>
                                        <p:tav tm="0">
                                          <p:val>
                                            <p:fltVal val="0"/>
                                          </p:val>
                                        </p:tav>
                                        <p:tav tm="100000">
                                          <p:val>
                                            <p:strVal val="#ppt_w"/>
                                          </p:val>
                                        </p:tav>
                                      </p:tavLst>
                                    </p:anim>
                                    <p:anim calcmode="lin" valueType="num">
                                      <p:cBhvr>
                                        <p:cTn id="159" dur="500" fill="hold"/>
                                        <p:tgtEl>
                                          <p:spTgt spid="669343"/>
                                        </p:tgtEl>
                                        <p:attrNameLst>
                                          <p:attrName>ppt_h</p:attrName>
                                        </p:attrNameLst>
                                      </p:cBhvr>
                                      <p:tavLst>
                                        <p:tav tm="0">
                                          <p:val>
                                            <p:fltVal val="0"/>
                                          </p:val>
                                        </p:tav>
                                        <p:tav tm="100000">
                                          <p:val>
                                            <p:strVal val="#ppt_h"/>
                                          </p:val>
                                        </p:tav>
                                      </p:tavLst>
                                    </p:anim>
                                    <p:animEffect transition="in" filter="fade">
                                      <p:cBhvr>
                                        <p:cTn id="160" dur="500"/>
                                        <p:tgtEl>
                                          <p:spTgt spid="669343"/>
                                        </p:tgtEl>
                                      </p:cBhvr>
                                    </p:animEffect>
                                  </p:childTnLst>
                                </p:cTn>
                              </p:par>
                              <p:par>
                                <p:cTn id="161" presetID="53" presetClass="entr" presetSubtype="0" fill="hold" grpId="0" nodeType="withEffect">
                                  <p:stCondLst>
                                    <p:cond delay="0"/>
                                  </p:stCondLst>
                                  <p:childTnLst>
                                    <p:set>
                                      <p:cBhvr>
                                        <p:cTn id="162" dur="1" fill="hold">
                                          <p:stCondLst>
                                            <p:cond delay="0"/>
                                          </p:stCondLst>
                                        </p:cTn>
                                        <p:tgtEl>
                                          <p:spTgt spid="669344"/>
                                        </p:tgtEl>
                                        <p:attrNameLst>
                                          <p:attrName>style.visibility</p:attrName>
                                        </p:attrNameLst>
                                      </p:cBhvr>
                                      <p:to>
                                        <p:strVal val="visible"/>
                                      </p:to>
                                    </p:set>
                                    <p:anim calcmode="lin" valueType="num">
                                      <p:cBhvr>
                                        <p:cTn id="163" dur="500" fill="hold"/>
                                        <p:tgtEl>
                                          <p:spTgt spid="669344"/>
                                        </p:tgtEl>
                                        <p:attrNameLst>
                                          <p:attrName>ppt_w</p:attrName>
                                        </p:attrNameLst>
                                      </p:cBhvr>
                                      <p:tavLst>
                                        <p:tav tm="0">
                                          <p:val>
                                            <p:fltVal val="0"/>
                                          </p:val>
                                        </p:tav>
                                        <p:tav tm="100000">
                                          <p:val>
                                            <p:strVal val="#ppt_w"/>
                                          </p:val>
                                        </p:tav>
                                      </p:tavLst>
                                    </p:anim>
                                    <p:anim calcmode="lin" valueType="num">
                                      <p:cBhvr>
                                        <p:cTn id="164" dur="500" fill="hold"/>
                                        <p:tgtEl>
                                          <p:spTgt spid="669344"/>
                                        </p:tgtEl>
                                        <p:attrNameLst>
                                          <p:attrName>ppt_h</p:attrName>
                                        </p:attrNameLst>
                                      </p:cBhvr>
                                      <p:tavLst>
                                        <p:tav tm="0">
                                          <p:val>
                                            <p:fltVal val="0"/>
                                          </p:val>
                                        </p:tav>
                                        <p:tav tm="100000">
                                          <p:val>
                                            <p:strVal val="#ppt_h"/>
                                          </p:val>
                                        </p:tav>
                                      </p:tavLst>
                                    </p:anim>
                                    <p:animEffect transition="in" filter="fade">
                                      <p:cBhvr>
                                        <p:cTn id="165" dur="500"/>
                                        <p:tgtEl>
                                          <p:spTgt spid="669344"/>
                                        </p:tgtEl>
                                      </p:cBhvr>
                                    </p:animEffect>
                                  </p:childTnLst>
                                </p:cTn>
                              </p:par>
                              <p:par>
                                <p:cTn id="166" presetID="53" presetClass="entr" presetSubtype="0" fill="hold" grpId="0" nodeType="withEffect">
                                  <p:stCondLst>
                                    <p:cond delay="0"/>
                                  </p:stCondLst>
                                  <p:childTnLst>
                                    <p:set>
                                      <p:cBhvr>
                                        <p:cTn id="167" dur="1" fill="hold">
                                          <p:stCondLst>
                                            <p:cond delay="0"/>
                                          </p:stCondLst>
                                        </p:cTn>
                                        <p:tgtEl>
                                          <p:spTgt spid="669345"/>
                                        </p:tgtEl>
                                        <p:attrNameLst>
                                          <p:attrName>style.visibility</p:attrName>
                                        </p:attrNameLst>
                                      </p:cBhvr>
                                      <p:to>
                                        <p:strVal val="visible"/>
                                      </p:to>
                                    </p:set>
                                    <p:anim calcmode="lin" valueType="num">
                                      <p:cBhvr>
                                        <p:cTn id="168" dur="500" fill="hold"/>
                                        <p:tgtEl>
                                          <p:spTgt spid="669345"/>
                                        </p:tgtEl>
                                        <p:attrNameLst>
                                          <p:attrName>ppt_w</p:attrName>
                                        </p:attrNameLst>
                                      </p:cBhvr>
                                      <p:tavLst>
                                        <p:tav tm="0">
                                          <p:val>
                                            <p:fltVal val="0"/>
                                          </p:val>
                                        </p:tav>
                                        <p:tav tm="100000">
                                          <p:val>
                                            <p:strVal val="#ppt_w"/>
                                          </p:val>
                                        </p:tav>
                                      </p:tavLst>
                                    </p:anim>
                                    <p:anim calcmode="lin" valueType="num">
                                      <p:cBhvr>
                                        <p:cTn id="169" dur="500" fill="hold"/>
                                        <p:tgtEl>
                                          <p:spTgt spid="669345"/>
                                        </p:tgtEl>
                                        <p:attrNameLst>
                                          <p:attrName>ppt_h</p:attrName>
                                        </p:attrNameLst>
                                      </p:cBhvr>
                                      <p:tavLst>
                                        <p:tav tm="0">
                                          <p:val>
                                            <p:fltVal val="0"/>
                                          </p:val>
                                        </p:tav>
                                        <p:tav tm="100000">
                                          <p:val>
                                            <p:strVal val="#ppt_h"/>
                                          </p:val>
                                        </p:tav>
                                      </p:tavLst>
                                    </p:anim>
                                    <p:animEffect transition="in" filter="fade">
                                      <p:cBhvr>
                                        <p:cTn id="170" dur="500"/>
                                        <p:tgtEl>
                                          <p:spTgt spid="669345"/>
                                        </p:tgtEl>
                                      </p:cBhvr>
                                    </p:animEffect>
                                  </p:childTnLst>
                                </p:cTn>
                              </p:par>
                              <p:par>
                                <p:cTn id="171" presetID="53" presetClass="entr" presetSubtype="0" fill="hold" grpId="0" nodeType="withEffect">
                                  <p:stCondLst>
                                    <p:cond delay="0"/>
                                  </p:stCondLst>
                                  <p:childTnLst>
                                    <p:set>
                                      <p:cBhvr>
                                        <p:cTn id="172" dur="1" fill="hold">
                                          <p:stCondLst>
                                            <p:cond delay="0"/>
                                          </p:stCondLst>
                                        </p:cTn>
                                        <p:tgtEl>
                                          <p:spTgt spid="669346"/>
                                        </p:tgtEl>
                                        <p:attrNameLst>
                                          <p:attrName>style.visibility</p:attrName>
                                        </p:attrNameLst>
                                      </p:cBhvr>
                                      <p:to>
                                        <p:strVal val="visible"/>
                                      </p:to>
                                    </p:set>
                                    <p:anim calcmode="lin" valueType="num">
                                      <p:cBhvr>
                                        <p:cTn id="173" dur="500" fill="hold"/>
                                        <p:tgtEl>
                                          <p:spTgt spid="669346"/>
                                        </p:tgtEl>
                                        <p:attrNameLst>
                                          <p:attrName>ppt_w</p:attrName>
                                        </p:attrNameLst>
                                      </p:cBhvr>
                                      <p:tavLst>
                                        <p:tav tm="0">
                                          <p:val>
                                            <p:fltVal val="0"/>
                                          </p:val>
                                        </p:tav>
                                        <p:tav tm="100000">
                                          <p:val>
                                            <p:strVal val="#ppt_w"/>
                                          </p:val>
                                        </p:tav>
                                      </p:tavLst>
                                    </p:anim>
                                    <p:anim calcmode="lin" valueType="num">
                                      <p:cBhvr>
                                        <p:cTn id="174" dur="500" fill="hold"/>
                                        <p:tgtEl>
                                          <p:spTgt spid="669346"/>
                                        </p:tgtEl>
                                        <p:attrNameLst>
                                          <p:attrName>ppt_h</p:attrName>
                                        </p:attrNameLst>
                                      </p:cBhvr>
                                      <p:tavLst>
                                        <p:tav tm="0">
                                          <p:val>
                                            <p:fltVal val="0"/>
                                          </p:val>
                                        </p:tav>
                                        <p:tav tm="100000">
                                          <p:val>
                                            <p:strVal val="#ppt_h"/>
                                          </p:val>
                                        </p:tav>
                                      </p:tavLst>
                                    </p:anim>
                                    <p:animEffect transition="in" filter="fade">
                                      <p:cBhvr>
                                        <p:cTn id="175" dur="500"/>
                                        <p:tgtEl>
                                          <p:spTgt spid="669346"/>
                                        </p:tgtEl>
                                      </p:cBhvr>
                                    </p:animEffect>
                                  </p:childTnLst>
                                </p:cTn>
                              </p:par>
                              <p:par>
                                <p:cTn id="176" presetID="53" presetClass="entr" presetSubtype="0" fill="hold" grpId="0" nodeType="withEffect">
                                  <p:stCondLst>
                                    <p:cond delay="0"/>
                                  </p:stCondLst>
                                  <p:childTnLst>
                                    <p:set>
                                      <p:cBhvr>
                                        <p:cTn id="177" dur="1" fill="hold">
                                          <p:stCondLst>
                                            <p:cond delay="0"/>
                                          </p:stCondLst>
                                        </p:cTn>
                                        <p:tgtEl>
                                          <p:spTgt spid="669348"/>
                                        </p:tgtEl>
                                        <p:attrNameLst>
                                          <p:attrName>style.visibility</p:attrName>
                                        </p:attrNameLst>
                                      </p:cBhvr>
                                      <p:to>
                                        <p:strVal val="visible"/>
                                      </p:to>
                                    </p:set>
                                    <p:anim calcmode="lin" valueType="num">
                                      <p:cBhvr>
                                        <p:cTn id="178" dur="500" fill="hold"/>
                                        <p:tgtEl>
                                          <p:spTgt spid="669348"/>
                                        </p:tgtEl>
                                        <p:attrNameLst>
                                          <p:attrName>ppt_w</p:attrName>
                                        </p:attrNameLst>
                                      </p:cBhvr>
                                      <p:tavLst>
                                        <p:tav tm="0">
                                          <p:val>
                                            <p:fltVal val="0"/>
                                          </p:val>
                                        </p:tav>
                                        <p:tav tm="100000">
                                          <p:val>
                                            <p:strVal val="#ppt_w"/>
                                          </p:val>
                                        </p:tav>
                                      </p:tavLst>
                                    </p:anim>
                                    <p:anim calcmode="lin" valueType="num">
                                      <p:cBhvr>
                                        <p:cTn id="179" dur="500" fill="hold"/>
                                        <p:tgtEl>
                                          <p:spTgt spid="669348"/>
                                        </p:tgtEl>
                                        <p:attrNameLst>
                                          <p:attrName>ppt_h</p:attrName>
                                        </p:attrNameLst>
                                      </p:cBhvr>
                                      <p:tavLst>
                                        <p:tav tm="0">
                                          <p:val>
                                            <p:fltVal val="0"/>
                                          </p:val>
                                        </p:tav>
                                        <p:tav tm="100000">
                                          <p:val>
                                            <p:strVal val="#ppt_h"/>
                                          </p:val>
                                        </p:tav>
                                      </p:tavLst>
                                    </p:anim>
                                    <p:animEffect transition="in" filter="fade">
                                      <p:cBhvr>
                                        <p:cTn id="180" dur="500"/>
                                        <p:tgtEl>
                                          <p:spTgt spid="669348"/>
                                        </p:tgtEl>
                                      </p:cBhvr>
                                    </p:animEffect>
                                  </p:childTnLst>
                                </p:cTn>
                              </p:par>
                              <p:par>
                                <p:cTn id="181" presetID="53" presetClass="entr" presetSubtype="0" fill="hold" grpId="0" nodeType="withEffect">
                                  <p:stCondLst>
                                    <p:cond delay="0"/>
                                  </p:stCondLst>
                                  <p:childTnLst>
                                    <p:set>
                                      <p:cBhvr>
                                        <p:cTn id="182" dur="1" fill="hold">
                                          <p:stCondLst>
                                            <p:cond delay="0"/>
                                          </p:stCondLst>
                                        </p:cTn>
                                        <p:tgtEl>
                                          <p:spTgt spid="669331"/>
                                        </p:tgtEl>
                                        <p:attrNameLst>
                                          <p:attrName>style.visibility</p:attrName>
                                        </p:attrNameLst>
                                      </p:cBhvr>
                                      <p:to>
                                        <p:strVal val="visible"/>
                                      </p:to>
                                    </p:set>
                                    <p:anim calcmode="lin" valueType="num">
                                      <p:cBhvr>
                                        <p:cTn id="183" dur="500" fill="hold"/>
                                        <p:tgtEl>
                                          <p:spTgt spid="669331"/>
                                        </p:tgtEl>
                                        <p:attrNameLst>
                                          <p:attrName>ppt_w</p:attrName>
                                        </p:attrNameLst>
                                      </p:cBhvr>
                                      <p:tavLst>
                                        <p:tav tm="0">
                                          <p:val>
                                            <p:fltVal val="0"/>
                                          </p:val>
                                        </p:tav>
                                        <p:tav tm="100000">
                                          <p:val>
                                            <p:strVal val="#ppt_w"/>
                                          </p:val>
                                        </p:tav>
                                      </p:tavLst>
                                    </p:anim>
                                    <p:anim calcmode="lin" valueType="num">
                                      <p:cBhvr>
                                        <p:cTn id="184" dur="500" fill="hold"/>
                                        <p:tgtEl>
                                          <p:spTgt spid="669331"/>
                                        </p:tgtEl>
                                        <p:attrNameLst>
                                          <p:attrName>ppt_h</p:attrName>
                                        </p:attrNameLst>
                                      </p:cBhvr>
                                      <p:tavLst>
                                        <p:tav tm="0">
                                          <p:val>
                                            <p:fltVal val="0"/>
                                          </p:val>
                                        </p:tav>
                                        <p:tav tm="100000">
                                          <p:val>
                                            <p:strVal val="#ppt_h"/>
                                          </p:val>
                                        </p:tav>
                                      </p:tavLst>
                                    </p:anim>
                                    <p:animEffect transition="in" filter="fade">
                                      <p:cBhvr>
                                        <p:cTn id="185" dur="500"/>
                                        <p:tgtEl>
                                          <p:spTgt spid="669331"/>
                                        </p:tgtEl>
                                      </p:cBhvr>
                                    </p:animEffect>
                                  </p:childTnLst>
                                </p:cTn>
                              </p:par>
                              <p:par>
                                <p:cTn id="186" presetID="53" presetClass="entr" presetSubtype="0" fill="hold" grpId="0" nodeType="withEffect">
                                  <p:stCondLst>
                                    <p:cond delay="0"/>
                                  </p:stCondLst>
                                  <p:childTnLst>
                                    <p:set>
                                      <p:cBhvr>
                                        <p:cTn id="187" dur="1" fill="hold">
                                          <p:stCondLst>
                                            <p:cond delay="0"/>
                                          </p:stCondLst>
                                        </p:cTn>
                                        <p:tgtEl>
                                          <p:spTgt spid="669349"/>
                                        </p:tgtEl>
                                        <p:attrNameLst>
                                          <p:attrName>style.visibility</p:attrName>
                                        </p:attrNameLst>
                                      </p:cBhvr>
                                      <p:to>
                                        <p:strVal val="visible"/>
                                      </p:to>
                                    </p:set>
                                    <p:anim calcmode="lin" valueType="num">
                                      <p:cBhvr>
                                        <p:cTn id="188" dur="500" fill="hold"/>
                                        <p:tgtEl>
                                          <p:spTgt spid="669349"/>
                                        </p:tgtEl>
                                        <p:attrNameLst>
                                          <p:attrName>ppt_w</p:attrName>
                                        </p:attrNameLst>
                                      </p:cBhvr>
                                      <p:tavLst>
                                        <p:tav tm="0">
                                          <p:val>
                                            <p:fltVal val="0"/>
                                          </p:val>
                                        </p:tav>
                                        <p:tav tm="100000">
                                          <p:val>
                                            <p:strVal val="#ppt_w"/>
                                          </p:val>
                                        </p:tav>
                                      </p:tavLst>
                                    </p:anim>
                                    <p:anim calcmode="lin" valueType="num">
                                      <p:cBhvr>
                                        <p:cTn id="189" dur="500" fill="hold"/>
                                        <p:tgtEl>
                                          <p:spTgt spid="669349"/>
                                        </p:tgtEl>
                                        <p:attrNameLst>
                                          <p:attrName>ppt_h</p:attrName>
                                        </p:attrNameLst>
                                      </p:cBhvr>
                                      <p:tavLst>
                                        <p:tav tm="0">
                                          <p:val>
                                            <p:fltVal val="0"/>
                                          </p:val>
                                        </p:tav>
                                        <p:tav tm="100000">
                                          <p:val>
                                            <p:strVal val="#ppt_h"/>
                                          </p:val>
                                        </p:tav>
                                      </p:tavLst>
                                    </p:anim>
                                    <p:animEffect transition="in" filter="fade">
                                      <p:cBhvr>
                                        <p:cTn id="190" dur="500"/>
                                        <p:tgtEl>
                                          <p:spTgt spid="669349"/>
                                        </p:tgtEl>
                                      </p:cBhvr>
                                    </p:animEffect>
                                  </p:childTnLst>
                                </p:cTn>
                              </p:par>
                              <p:par>
                                <p:cTn id="191" presetID="53" presetClass="entr" presetSubtype="0" fill="hold" grpId="0" nodeType="withEffect">
                                  <p:stCondLst>
                                    <p:cond delay="0"/>
                                  </p:stCondLst>
                                  <p:childTnLst>
                                    <p:set>
                                      <p:cBhvr>
                                        <p:cTn id="192" dur="1" fill="hold">
                                          <p:stCondLst>
                                            <p:cond delay="0"/>
                                          </p:stCondLst>
                                        </p:cTn>
                                        <p:tgtEl>
                                          <p:spTgt spid="669350"/>
                                        </p:tgtEl>
                                        <p:attrNameLst>
                                          <p:attrName>style.visibility</p:attrName>
                                        </p:attrNameLst>
                                      </p:cBhvr>
                                      <p:to>
                                        <p:strVal val="visible"/>
                                      </p:to>
                                    </p:set>
                                    <p:anim calcmode="lin" valueType="num">
                                      <p:cBhvr>
                                        <p:cTn id="193" dur="500" fill="hold"/>
                                        <p:tgtEl>
                                          <p:spTgt spid="669350"/>
                                        </p:tgtEl>
                                        <p:attrNameLst>
                                          <p:attrName>ppt_w</p:attrName>
                                        </p:attrNameLst>
                                      </p:cBhvr>
                                      <p:tavLst>
                                        <p:tav tm="0">
                                          <p:val>
                                            <p:fltVal val="0"/>
                                          </p:val>
                                        </p:tav>
                                        <p:tav tm="100000">
                                          <p:val>
                                            <p:strVal val="#ppt_w"/>
                                          </p:val>
                                        </p:tav>
                                      </p:tavLst>
                                    </p:anim>
                                    <p:anim calcmode="lin" valueType="num">
                                      <p:cBhvr>
                                        <p:cTn id="194" dur="500" fill="hold"/>
                                        <p:tgtEl>
                                          <p:spTgt spid="669350"/>
                                        </p:tgtEl>
                                        <p:attrNameLst>
                                          <p:attrName>ppt_h</p:attrName>
                                        </p:attrNameLst>
                                      </p:cBhvr>
                                      <p:tavLst>
                                        <p:tav tm="0">
                                          <p:val>
                                            <p:fltVal val="0"/>
                                          </p:val>
                                        </p:tav>
                                        <p:tav tm="100000">
                                          <p:val>
                                            <p:strVal val="#ppt_h"/>
                                          </p:val>
                                        </p:tav>
                                      </p:tavLst>
                                    </p:anim>
                                    <p:animEffect transition="in" filter="fade">
                                      <p:cBhvr>
                                        <p:cTn id="195" dur="500"/>
                                        <p:tgtEl>
                                          <p:spTgt spid="669350"/>
                                        </p:tgtEl>
                                      </p:cBhvr>
                                    </p:animEffect>
                                  </p:childTnLst>
                                </p:cTn>
                              </p:par>
                              <p:par>
                                <p:cTn id="196" presetID="53" presetClass="entr" presetSubtype="0" fill="hold" grpId="0" nodeType="withEffect">
                                  <p:stCondLst>
                                    <p:cond delay="0"/>
                                  </p:stCondLst>
                                  <p:childTnLst>
                                    <p:set>
                                      <p:cBhvr>
                                        <p:cTn id="197" dur="1" fill="hold">
                                          <p:stCondLst>
                                            <p:cond delay="0"/>
                                          </p:stCondLst>
                                        </p:cTn>
                                        <p:tgtEl>
                                          <p:spTgt spid="669351"/>
                                        </p:tgtEl>
                                        <p:attrNameLst>
                                          <p:attrName>style.visibility</p:attrName>
                                        </p:attrNameLst>
                                      </p:cBhvr>
                                      <p:to>
                                        <p:strVal val="visible"/>
                                      </p:to>
                                    </p:set>
                                    <p:anim calcmode="lin" valueType="num">
                                      <p:cBhvr>
                                        <p:cTn id="198" dur="500" fill="hold"/>
                                        <p:tgtEl>
                                          <p:spTgt spid="669351"/>
                                        </p:tgtEl>
                                        <p:attrNameLst>
                                          <p:attrName>ppt_w</p:attrName>
                                        </p:attrNameLst>
                                      </p:cBhvr>
                                      <p:tavLst>
                                        <p:tav tm="0">
                                          <p:val>
                                            <p:fltVal val="0"/>
                                          </p:val>
                                        </p:tav>
                                        <p:tav tm="100000">
                                          <p:val>
                                            <p:strVal val="#ppt_w"/>
                                          </p:val>
                                        </p:tav>
                                      </p:tavLst>
                                    </p:anim>
                                    <p:anim calcmode="lin" valueType="num">
                                      <p:cBhvr>
                                        <p:cTn id="199" dur="500" fill="hold"/>
                                        <p:tgtEl>
                                          <p:spTgt spid="669351"/>
                                        </p:tgtEl>
                                        <p:attrNameLst>
                                          <p:attrName>ppt_h</p:attrName>
                                        </p:attrNameLst>
                                      </p:cBhvr>
                                      <p:tavLst>
                                        <p:tav tm="0">
                                          <p:val>
                                            <p:fltVal val="0"/>
                                          </p:val>
                                        </p:tav>
                                        <p:tav tm="100000">
                                          <p:val>
                                            <p:strVal val="#ppt_h"/>
                                          </p:val>
                                        </p:tav>
                                      </p:tavLst>
                                    </p:anim>
                                    <p:animEffect transition="in" filter="fade">
                                      <p:cBhvr>
                                        <p:cTn id="200" dur="500"/>
                                        <p:tgtEl>
                                          <p:spTgt spid="669351"/>
                                        </p:tgtEl>
                                      </p:cBhvr>
                                    </p:animEffect>
                                  </p:childTnLst>
                                </p:cTn>
                              </p:par>
                              <p:par>
                                <p:cTn id="201" presetID="53" presetClass="entr" presetSubtype="0" fill="hold" grpId="0" nodeType="withEffect">
                                  <p:stCondLst>
                                    <p:cond delay="0"/>
                                  </p:stCondLst>
                                  <p:childTnLst>
                                    <p:set>
                                      <p:cBhvr>
                                        <p:cTn id="202" dur="1" fill="hold">
                                          <p:stCondLst>
                                            <p:cond delay="0"/>
                                          </p:stCondLst>
                                        </p:cTn>
                                        <p:tgtEl>
                                          <p:spTgt spid="669353"/>
                                        </p:tgtEl>
                                        <p:attrNameLst>
                                          <p:attrName>style.visibility</p:attrName>
                                        </p:attrNameLst>
                                      </p:cBhvr>
                                      <p:to>
                                        <p:strVal val="visible"/>
                                      </p:to>
                                    </p:set>
                                    <p:anim calcmode="lin" valueType="num">
                                      <p:cBhvr>
                                        <p:cTn id="203" dur="500" fill="hold"/>
                                        <p:tgtEl>
                                          <p:spTgt spid="669353"/>
                                        </p:tgtEl>
                                        <p:attrNameLst>
                                          <p:attrName>ppt_w</p:attrName>
                                        </p:attrNameLst>
                                      </p:cBhvr>
                                      <p:tavLst>
                                        <p:tav tm="0">
                                          <p:val>
                                            <p:fltVal val="0"/>
                                          </p:val>
                                        </p:tav>
                                        <p:tav tm="100000">
                                          <p:val>
                                            <p:strVal val="#ppt_w"/>
                                          </p:val>
                                        </p:tav>
                                      </p:tavLst>
                                    </p:anim>
                                    <p:anim calcmode="lin" valueType="num">
                                      <p:cBhvr>
                                        <p:cTn id="204" dur="500" fill="hold"/>
                                        <p:tgtEl>
                                          <p:spTgt spid="669353"/>
                                        </p:tgtEl>
                                        <p:attrNameLst>
                                          <p:attrName>ppt_h</p:attrName>
                                        </p:attrNameLst>
                                      </p:cBhvr>
                                      <p:tavLst>
                                        <p:tav tm="0">
                                          <p:val>
                                            <p:fltVal val="0"/>
                                          </p:val>
                                        </p:tav>
                                        <p:tav tm="100000">
                                          <p:val>
                                            <p:strVal val="#ppt_h"/>
                                          </p:val>
                                        </p:tav>
                                      </p:tavLst>
                                    </p:anim>
                                    <p:animEffect transition="in" filter="fade">
                                      <p:cBhvr>
                                        <p:cTn id="205" dur="500"/>
                                        <p:tgtEl>
                                          <p:spTgt spid="669353"/>
                                        </p:tgtEl>
                                      </p:cBhvr>
                                    </p:animEffect>
                                  </p:childTnLst>
                                </p:cTn>
                              </p:par>
                              <p:par>
                                <p:cTn id="206" presetID="53" presetClass="entr" presetSubtype="0" fill="hold" grpId="0" nodeType="withEffect">
                                  <p:stCondLst>
                                    <p:cond delay="0"/>
                                  </p:stCondLst>
                                  <p:childTnLst>
                                    <p:set>
                                      <p:cBhvr>
                                        <p:cTn id="207" dur="1" fill="hold">
                                          <p:stCondLst>
                                            <p:cond delay="0"/>
                                          </p:stCondLst>
                                        </p:cTn>
                                        <p:tgtEl>
                                          <p:spTgt spid="669354"/>
                                        </p:tgtEl>
                                        <p:attrNameLst>
                                          <p:attrName>style.visibility</p:attrName>
                                        </p:attrNameLst>
                                      </p:cBhvr>
                                      <p:to>
                                        <p:strVal val="visible"/>
                                      </p:to>
                                    </p:set>
                                    <p:anim calcmode="lin" valueType="num">
                                      <p:cBhvr>
                                        <p:cTn id="208" dur="500" fill="hold"/>
                                        <p:tgtEl>
                                          <p:spTgt spid="669354"/>
                                        </p:tgtEl>
                                        <p:attrNameLst>
                                          <p:attrName>ppt_w</p:attrName>
                                        </p:attrNameLst>
                                      </p:cBhvr>
                                      <p:tavLst>
                                        <p:tav tm="0">
                                          <p:val>
                                            <p:fltVal val="0"/>
                                          </p:val>
                                        </p:tav>
                                        <p:tav tm="100000">
                                          <p:val>
                                            <p:strVal val="#ppt_w"/>
                                          </p:val>
                                        </p:tav>
                                      </p:tavLst>
                                    </p:anim>
                                    <p:anim calcmode="lin" valueType="num">
                                      <p:cBhvr>
                                        <p:cTn id="209" dur="500" fill="hold"/>
                                        <p:tgtEl>
                                          <p:spTgt spid="669354"/>
                                        </p:tgtEl>
                                        <p:attrNameLst>
                                          <p:attrName>ppt_h</p:attrName>
                                        </p:attrNameLst>
                                      </p:cBhvr>
                                      <p:tavLst>
                                        <p:tav tm="0">
                                          <p:val>
                                            <p:fltVal val="0"/>
                                          </p:val>
                                        </p:tav>
                                        <p:tav tm="100000">
                                          <p:val>
                                            <p:strVal val="#ppt_h"/>
                                          </p:val>
                                        </p:tav>
                                      </p:tavLst>
                                    </p:anim>
                                    <p:animEffect transition="in" filter="fade">
                                      <p:cBhvr>
                                        <p:cTn id="210" dur="500"/>
                                        <p:tgtEl>
                                          <p:spTgt spid="669354"/>
                                        </p:tgtEl>
                                      </p:cBhvr>
                                    </p:animEffect>
                                  </p:childTnLst>
                                </p:cTn>
                              </p:par>
                              <p:par>
                                <p:cTn id="211" presetID="53" presetClass="entr" presetSubtype="0" fill="hold" grpId="0" nodeType="withEffect">
                                  <p:stCondLst>
                                    <p:cond delay="0"/>
                                  </p:stCondLst>
                                  <p:childTnLst>
                                    <p:set>
                                      <p:cBhvr>
                                        <p:cTn id="212" dur="1" fill="hold">
                                          <p:stCondLst>
                                            <p:cond delay="0"/>
                                          </p:stCondLst>
                                        </p:cTn>
                                        <p:tgtEl>
                                          <p:spTgt spid="669355"/>
                                        </p:tgtEl>
                                        <p:attrNameLst>
                                          <p:attrName>style.visibility</p:attrName>
                                        </p:attrNameLst>
                                      </p:cBhvr>
                                      <p:to>
                                        <p:strVal val="visible"/>
                                      </p:to>
                                    </p:set>
                                    <p:anim calcmode="lin" valueType="num">
                                      <p:cBhvr>
                                        <p:cTn id="213" dur="500" fill="hold"/>
                                        <p:tgtEl>
                                          <p:spTgt spid="669355"/>
                                        </p:tgtEl>
                                        <p:attrNameLst>
                                          <p:attrName>ppt_w</p:attrName>
                                        </p:attrNameLst>
                                      </p:cBhvr>
                                      <p:tavLst>
                                        <p:tav tm="0">
                                          <p:val>
                                            <p:fltVal val="0"/>
                                          </p:val>
                                        </p:tav>
                                        <p:tav tm="100000">
                                          <p:val>
                                            <p:strVal val="#ppt_w"/>
                                          </p:val>
                                        </p:tav>
                                      </p:tavLst>
                                    </p:anim>
                                    <p:anim calcmode="lin" valueType="num">
                                      <p:cBhvr>
                                        <p:cTn id="214" dur="500" fill="hold"/>
                                        <p:tgtEl>
                                          <p:spTgt spid="669355"/>
                                        </p:tgtEl>
                                        <p:attrNameLst>
                                          <p:attrName>ppt_h</p:attrName>
                                        </p:attrNameLst>
                                      </p:cBhvr>
                                      <p:tavLst>
                                        <p:tav tm="0">
                                          <p:val>
                                            <p:fltVal val="0"/>
                                          </p:val>
                                        </p:tav>
                                        <p:tav tm="100000">
                                          <p:val>
                                            <p:strVal val="#ppt_h"/>
                                          </p:val>
                                        </p:tav>
                                      </p:tavLst>
                                    </p:anim>
                                    <p:animEffect transition="in" filter="fade">
                                      <p:cBhvr>
                                        <p:cTn id="215" dur="500"/>
                                        <p:tgtEl>
                                          <p:spTgt spid="669355"/>
                                        </p:tgtEl>
                                      </p:cBhvr>
                                    </p:animEffect>
                                  </p:childTnLst>
                                </p:cTn>
                              </p:par>
                              <p:par>
                                <p:cTn id="216" presetID="53" presetClass="entr" presetSubtype="0" fill="hold" grpId="0" nodeType="withEffect">
                                  <p:stCondLst>
                                    <p:cond delay="0"/>
                                  </p:stCondLst>
                                  <p:childTnLst>
                                    <p:set>
                                      <p:cBhvr>
                                        <p:cTn id="217" dur="1" fill="hold">
                                          <p:stCondLst>
                                            <p:cond delay="0"/>
                                          </p:stCondLst>
                                        </p:cTn>
                                        <p:tgtEl>
                                          <p:spTgt spid="669356"/>
                                        </p:tgtEl>
                                        <p:attrNameLst>
                                          <p:attrName>style.visibility</p:attrName>
                                        </p:attrNameLst>
                                      </p:cBhvr>
                                      <p:to>
                                        <p:strVal val="visible"/>
                                      </p:to>
                                    </p:set>
                                    <p:anim calcmode="lin" valueType="num">
                                      <p:cBhvr>
                                        <p:cTn id="218" dur="500" fill="hold"/>
                                        <p:tgtEl>
                                          <p:spTgt spid="669356"/>
                                        </p:tgtEl>
                                        <p:attrNameLst>
                                          <p:attrName>ppt_w</p:attrName>
                                        </p:attrNameLst>
                                      </p:cBhvr>
                                      <p:tavLst>
                                        <p:tav tm="0">
                                          <p:val>
                                            <p:fltVal val="0"/>
                                          </p:val>
                                        </p:tav>
                                        <p:tav tm="100000">
                                          <p:val>
                                            <p:strVal val="#ppt_w"/>
                                          </p:val>
                                        </p:tav>
                                      </p:tavLst>
                                    </p:anim>
                                    <p:anim calcmode="lin" valueType="num">
                                      <p:cBhvr>
                                        <p:cTn id="219" dur="500" fill="hold"/>
                                        <p:tgtEl>
                                          <p:spTgt spid="669356"/>
                                        </p:tgtEl>
                                        <p:attrNameLst>
                                          <p:attrName>ppt_h</p:attrName>
                                        </p:attrNameLst>
                                      </p:cBhvr>
                                      <p:tavLst>
                                        <p:tav tm="0">
                                          <p:val>
                                            <p:fltVal val="0"/>
                                          </p:val>
                                        </p:tav>
                                        <p:tav tm="100000">
                                          <p:val>
                                            <p:strVal val="#ppt_h"/>
                                          </p:val>
                                        </p:tav>
                                      </p:tavLst>
                                    </p:anim>
                                    <p:animEffect transition="in" filter="fade">
                                      <p:cBhvr>
                                        <p:cTn id="220" dur="500"/>
                                        <p:tgtEl>
                                          <p:spTgt spid="669356"/>
                                        </p:tgtEl>
                                      </p:cBhvr>
                                    </p:animEffect>
                                  </p:childTnLst>
                                </p:cTn>
                              </p:par>
                              <p:par>
                                <p:cTn id="221" presetID="53" presetClass="entr" presetSubtype="0" fill="hold" grpId="0" nodeType="withEffect">
                                  <p:stCondLst>
                                    <p:cond delay="0"/>
                                  </p:stCondLst>
                                  <p:childTnLst>
                                    <p:set>
                                      <p:cBhvr>
                                        <p:cTn id="222" dur="1" fill="hold">
                                          <p:stCondLst>
                                            <p:cond delay="0"/>
                                          </p:stCondLst>
                                        </p:cTn>
                                        <p:tgtEl>
                                          <p:spTgt spid="669357"/>
                                        </p:tgtEl>
                                        <p:attrNameLst>
                                          <p:attrName>style.visibility</p:attrName>
                                        </p:attrNameLst>
                                      </p:cBhvr>
                                      <p:to>
                                        <p:strVal val="visible"/>
                                      </p:to>
                                    </p:set>
                                    <p:anim calcmode="lin" valueType="num">
                                      <p:cBhvr>
                                        <p:cTn id="223" dur="500" fill="hold"/>
                                        <p:tgtEl>
                                          <p:spTgt spid="669357"/>
                                        </p:tgtEl>
                                        <p:attrNameLst>
                                          <p:attrName>ppt_w</p:attrName>
                                        </p:attrNameLst>
                                      </p:cBhvr>
                                      <p:tavLst>
                                        <p:tav tm="0">
                                          <p:val>
                                            <p:fltVal val="0"/>
                                          </p:val>
                                        </p:tav>
                                        <p:tav tm="100000">
                                          <p:val>
                                            <p:strVal val="#ppt_w"/>
                                          </p:val>
                                        </p:tav>
                                      </p:tavLst>
                                    </p:anim>
                                    <p:anim calcmode="lin" valueType="num">
                                      <p:cBhvr>
                                        <p:cTn id="224" dur="500" fill="hold"/>
                                        <p:tgtEl>
                                          <p:spTgt spid="669357"/>
                                        </p:tgtEl>
                                        <p:attrNameLst>
                                          <p:attrName>ppt_h</p:attrName>
                                        </p:attrNameLst>
                                      </p:cBhvr>
                                      <p:tavLst>
                                        <p:tav tm="0">
                                          <p:val>
                                            <p:fltVal val="0"/>
                                          </p:val>
                                        </p:tav>
                                        <p:tav tm="100000">
                                          <p:val>
                                            <p:strVal val="#ppt_h"/>
                                          </p:val>
                                        </p:tav>
                                      </p:tavLst>
                                    </p:anim>
                                    <p:animEffect transition="in" filter="fade">
                                      <p:cBhvr>
                                        <p:cTn id="225" dur="500"/>
                                        <p:tgtEl>
                                          <p:spTgt spid="669357"/>
                                        </p:tgtEl>
                                      </p:cBhvr>
                                    </p:animEffect>
                                  </p:childTnLst>
                                </p:cTn>
                              </p:par>
                              <p:par>
                                <p:cTn id="226" presetID="53" presetClass="entr" presetSubtype="0" fill="hold" grpId="0" nodeType="withEffect">
                                  <p:stCondLst>
                                    <p:cond delay="0"/>
                                  </p:stCondLst>
                                  <p:childTnLst>
                                    <p:set>
                                      <p:cBhvr>
                                        <p:cTn id="227" dur="1" fill="hold">
                                          <p:stCondLst>
                                            <p:cond delay="0"/>
                                          </p:stCondLst>
                                        </p:cTn>
                                        <p:tgtEl>
                                          <p:spTgt spid="669358"/>
                                        </p:tgtEl>
                                        <p:attrNameLst>
                                          <p:attrName>style.visibility</p:attrName>
                                        </p:attrNameLst>
                                      </p:cBhvr>
                                      <p:to>
                                        <p:strVal val="visible"/>
                                      </p:to>
                                    </p:set>
                                    <p:anim calcmode="lin" valueType="num">
                                      <p:cBhvr>
                                        <p:cTn id="228" dur="500" fill="hold"/>
                                        <p:tgtEl>
                                          <p:spTgt spid="669358"/>
                                        </p:tgtEl>
                                        <p:attrNameLst>
                                          <p:attrName>ppt_w</p:attrName>
                                        </p:attrNameLst>
                                      </p:cBhvr>
                                      <p:tavLst>
                                        <p:tav tm="0">
                                          <p:val>
                                            <p:fltVal val="0"/>
                                          </p:val>
                                        </p:tav>
                                        <p:tav tm="100000">
                                          <p:val>
                                            <p:strVal val="#ppt_w"/>
                                          </p:val>
                                        </p:tav>
                                      </p:tavLst>
                                    </p:anim>
                                    <p:anim calcmode="lin" valueType="num">
                                      <p:cBhvr>
                                        <p:cTn id="229" dur="500" fill="hold"/>
                                        <p:tgtEl>
                                          <p:spTgt spid="669358"/>
                                        </p:tgtEl>
                                        <p:attrNameLst>
                                          <p:attrName>ppt_h</p:attrName>
                                        </p:attrNameLst>
                                      </p:cBhvr>
                                      <p:tavLst>
                                        <p:tav tm="0">
                                          <p:val>
                                            <p:fltVal val="0"/>
                                          </p:val>
                                        </p:tav>
                                        <p:tav tm="100000">
                                          <p:val>
                                            <p:strVal val="#ppt_h"/>
                                          </p:val>
                                        </p:tav>
                                      </p:tavLst>
                                    </p:anim>
                                    <p:animEffect transition="in" filter="fade">
                                      <p:cBhvr>
                                        <p:cTn id="230" dur="500"/>
                                        <p:tgtEl>
                                          <p:spTgt spid="669358"/>
                                        </p:tgtEl>
                                      </p:cBhvr>
                                    </p:animEffect>
                                  </p:childTnLst>
                                </p:cTn>
                              </p:par>
                              <p:par>
                                <p:cTn id="231" presetID="53" presetClass="entr" presetSubtype="0" fill="hold" grpId="0" nodeType="withEffect">
                                  <p:stCondLst>
                                    <p:cond delay="0"/>
                                  </p:stCondLst>
                                  <p:childTnLst>
                                    <p:set>
                                      <p:cBhvr>
                                        <p:cTn id="232" dur="1" fill="hold">
                                          <p:stCondLst>
                                            <p:cond delay="0"/>
                                          </p:stCondLst>
                                        </p:cTn>
                                        <p:tgtEl>
                                          <p:spTgt spid="669359"/>
                                        </p:tgtEl>
                                        <p:attrNameLst>
                                          <p:attrName>style.visibility</p:attrName>
                                        </p:attrNameLst>
                                      </p:cBhvr>
                                      <p:to>
                                        <p:strVal val="visible"/>
                                      </p:to>
                                    </p:set>
                                    <p:anim calcmode="lin" valueType="num">
                                      <p:cBhvr>
                                        <p:cTn id="233" dur="500" fill="hold"/>
                                        <p:tgtEl>
                                          <p:spTgt spid="669359"/>
                                        </p:tgtEl>
                                        <p:attrNameLst>
                                          <p:attrName>ppt_w</p:attrName>
                                        </p:attrNameLst>
                                      </p:cBhvr>
                                      <p:tavLst>
                                        <p:tav tm="0">
                                          <p:val>
                                            <p:fltVal val="0"/>
                                          </p:val>
                                        </p:tav>
                                        <p:tav tm="100000">
                                          <p:val>
                                            <p:strVal val="#ppt_w"/>
                                          </p:val>
                                        </p:tav>
                                      </p:tavLst>
                                    </p:anim>
                                    <p:anim calcmode="lin" valueType="num">
                                      <p:cBhvr>
                                        <p:cTn id="234" dur="500" fill="hold"/>
                                        <p:tgtEl>
                                          <p:spTgt spid="669359"/>
                                        </p:tgtEl>
                                        <p:attrNameLst>
                                          <p:attrName>ppt_h</p:attrName>
                                        </p:attrNameLst>
                                      </p:cBhvr>
                                      <p:tavLst>
                                        <p:tav tm="0">
                                          <p:val>
                                            <p:fltVal val="0"/>
                                          </p:val>
                                        </p:tav>
                                        <p:tav tm="100000">
                                          <p:val>
                                            <p:strVal val="#ppt_h"/>
                                          </p:val>
                                        </p:tav>
                                      </p:tavLst>
                                    </p:anim>
                                    <p:animEffect transition="in" filter="fade">
                                      <p:cBhvr>
                                        <p:cTn id="235" dur="500"/>
                                        <p:tgtEl>
                                          <p:spTgt spid="669359"/>
                                        </p:tgtEl>
                                      </p:cBhvr>
                                    </p:animEffect>
                                  </p:childTnLst>
                                </p:cTn>
                              </p:par>
                              <p:par>
                                <p:cTn id="236" presetID="53" presetClass="entr" presetSubtype="0" fill="hold" grpId="0" nodeType="withEffect">
                                  <p:stCondLst>
                                    <p:cond delay="0"/>
                                  </p:stCondLst>
                                  <p:childTnLst>
                                    <p:set>
                                      <p:cBhvr>
                                        <p:cTn id="237" dur="1" fill="hold">
                                          <p:stCondLst>
                                            <p:cond delay="0"/>
                                          </p:stCondLst>
                                        </p:cTn>
                                        <p:tgtEl>
                                          <p:spTgt spid="669360"/>
                                        </p:tgtEl>
                                        <p:attrNameLst>
                                          <p:attrName>style.visibility</p:attrName>
                                        </p:attrNameLst>
                                      </p:cBhvr>
                                      <p:to>
                                        <p:strVal val="visible"/>
                                      </p:to>
                                    </p:set>
                                    <p:anim calcmode="lin" valueType="num">
                                      <p:cBhvr>
                                        <p:cTn id="238" dur="500" fill="hold"/>
                                        <p:tgtEl>
                                          <p:spTgt spid="669360"/>
                                        </p:tgtEl>
                                        <p:attrNameLst>
                                          <p:attrName>ppt_w</p:attrName>
                                        </p:attrNameLst>
                                      </p:cBhvr>
                                      <p:tavLst>
                                        <p:tav tm="0">
                                          <p:val>
                                            <p:fltVal val="0"/>
                                          </p:val>
                                        </p:tav>
                                        <p:tav tm="100000">
                                          <p:val>
                                            <p:strVal val="#ppt_w"/>
                                          </p:val>
                                        </p:tav>
                                      </p:tavLst>
                                    </p:anim>
                                    <p:anim calcmode="lin" valueType="num">
                                      <p:cBhvr>
                                        <p:cTn id="239" dur="500" fill="hold"/>
                                        <p:tgtEl>
                                          <p:spTgt spid="669360"/>
                                        </p:tgtEl>
                                        <p:attrNameLst>
                                          <p:attrName>ppt_h</p:attrName>
                                        </p:attrNameLst>
                                      </p:cBhvr>
                                      <p:tavLst>
                                        <p:tav tm="0">
                                          <p:val>
                                            <p:fltVal val="0"/>
                                          </p:val>
                                        </p:tav>
                                        <p:tav tm="100000">
                                          <p:val>
                                            <p:strVal val="#ppt_h"/>
                                          </p:val>
                                        </p:tav>
                                      </p:tavLst>
                                    </p:anim>
                                    <p:animEffect transition="in" filter="fade">
                                      <p:cBhvr>
                                        <p:cTn id="240" dur="500"/>
                                        <p:tgtEl>
                                          <p:spTgt spid="669360"/>
                                        </p:tgtEl>
                                      </p:cBhvr>
                                    </p:animEffect>
                                  </p:childTnLst>
                                </p:cTn>
                              </p:par>
                              <p:par>
                                <p:cTn id="241" presetID="53" presetClass="entr" presetSubtype="0" fill="hold" grpId="0" nodeType="withEffect">
                                  <p:stCondLst>
                                    <p:cond delay="0"/>
                                  </p:stCondLst>
                                  <p:childTnLst>
                                    <p:set>
                                      <p:cBhvr>
                                        <p:cTn id="242" dur="1" fill="hold">
                                          <p:stCondLst>
                                            <p:cond delay="0"/>
                                          </p:stCondLst>
                                        </p:cTn>
                                        <p:tgtEl>
                                          <p:spTgt spid="669361"/>
                                        </p:tgtEl>
                                        <p:attrNameLst>
                                          <p:attrName>style.visibility</p:attrName>
                                        </p:attrNameLst>
                                      </p:cBhvr>
                                      <p:to>
                                        <p:strVal val="visible"/>
                                      </p:to>
                                    </p:set>
                                    <p:anim calcmode="lin" valueType="num">
                                      <p:cBhvr>
                                        <p:cTn id="243" dur="500" fill="hold"/>
                                        <p:tgtEl>
                                          <p:spTgt spid="669361"/>
                                        </p:tgtEl>
                                        <p:attrNameLst>
                                          <p:attrName>ppt_w</p:attrName>
                                        </p:attrNameLst>
                                      </p:cBhvr>
                                      <p:tavLst>
                                        <p:tav tm="0">
                                          <p:val>
                                            <p:fltVal val="0"/>
                                          </p:val>
                                        </p:tav>
                                        <p:tav tm="100000">
                                          <p:val>
                                            <p:strVal val="#ppt_w"/>
                                          </p:val>
                                        </p:tav>
                                      </p:tavLst>
                                    </p:anim>
                                    <p:anim calcmode="lin" valueType="num">
                                      <p:cBhvr>
                                        <p:cTn id="244" dur="500" fill="hold"/>
                                        <p:tgtEl>
                                          <p:spTgt spid="669361"/>
                                        </p:tgtEl>
                                        <p:attrNameLst>
                                          <p:attrName>ppt_h</p:attrName>
                                        </p:attrNameLst>
                                      </p:cBhvr>
                                      <p:tavLst>
                                        <p:tav tm="0">
                                          <p:val>
                                            <p:fltVal val="0"/>
                                          </p:val>
                                        </p:tav>
                                        <p:tav tm="100000">
                                          <p:val>
                                            <p:strVal val="#ppt_h"/>
                                          </p:val>
                                        </p:tav>
                                      </p:tavLst>
                                    </p:anim>
                                    <p:animEffect transition="in" filter="fade">
                                      <p:cBhvr>
                                        <p:cTn id="245" dur="500"/>
                                        <p:tgtEl>
                                          <p:spTgt spid="669361"/>
                                        </p:tgtEl>
                                      </p:cBhvr>
                                    </p:animEffect>
                                  </p:childTnLst>
                                </p:cTn>
                              </p:par>
                              <p:par>
                                <p:cTn id="246" presetID="53" presetClass="entr" presetSubtype="0" fill="hold" grpId="0" nodeType="withEffect">
                                  <p:stCondLst>
                                    <p:cond delay="0"/>
                                  </p:stCondLst>
                                  <p:childTnLst>
                                    <p:set>
                                      <p:cBhvr>
                                        <p:cTn id="247" dur="1" fill="hold">
                                          <p:stCondLst>
                                            <p:cond delay="0"/>
                                          </p:stCondLst>
                                        </p:cTn>
                                        <p:tgtEl>
                                          <p:spTgt spid="669362"/>
                                        </p:tgtEl>
                                        <p:attrNameLst>
                                          <p:attrName>style.visibility</p:attrName>
                                        </p:attrNameLst>
                                      </p:cBhvr>
                                      <p:to>
                                        <p:strVal val="visible"/>
                                      </p:to>
                                    </p:set>
                                    <p:anim calcmode="lin" valueType="num">
                                      <p:cBhvr>
                                        <p:cTn id="248" dur="500" fill="hold"/>
                                        <p:tgtEl>
                                          <p:spTgt spid="669362"/>
                                        </p:tgtEl>
                                        <p:attrNameLst>
                                          <p:attrName>ppt_w</p:attrName>
                                        </p:attrNameLst>
                                      </p:cBhvr>
                                      <p:tavLst>
                                        <p:tav tm="0">
                                          <p:val>
                                            <p:fltVal val="0"/>
                                          </p:val>
                                        </p:tav>
                                        <p:tav tm="100000">
                                          <p:val>
                                            <p:strVal val="#ppt_w"/>
                                          </p:val>
                                        </p:tav>
                                      </p:tavLst>
                                    </p:anim>
                                    <p:anim calcmode="lin" valueType="num">
                                      <p:cBhvr>
                                        <p:cTn id="249" dur="500" fill="hold"/>
                                        <p:tgtEl>
                                          <p:spTgt spid="669362"/>
                                        </p:tgtEl>
                                        <p:attrNameLst>
                                          <p:attrName>ppt_h</p:attrName>
                                        </p:attrNameLst>
                                      </p:cBhvr>
                                      <p:tavLst>
                                        <p:tav tm="0">
                                          <p:val>
                                            <p:fltVal val="0"/>
                                          </p:val>
                                        </p:tav>
                                        <p:tav tm="100000">
                                          <p:val>
                                            <p:strVal val="#ppt_h"/>
                                          </p:val>
                                        </p:tav>
                                      </p:tavLst>
                                    </p:anim>
                                    <p:animEffect transition="in" filter="fade">
                                      <p:cBhvr>
                                        <p:cTn id="250" dur="500"/>
                                        <p:tgtEl>
                                          <p:spTgt spid="669362"/>
                                        </p:tgtEl>
                                      </p:cBhvr>
                                    </p:animEffect>
                                  </p:childTnLst>
                                </p:cTn>
                              </p:par>
                              <p:par>
                                <p:cTn id="251" presetID="53" presetClass="entr" presetSubtype="0" fill="hold" grpId="0" nodeType="withEffect">
                                  <p:stCondLst>
                                    <p:cond delay="0"/>
                                  </p:stCondLst>
                                  <p:childTnLst>
                                    <p:set>
                                      <p:cBhvr>
                                        <p:cTn id="252" dur="1" fill="hold">
                                          <p:stCondLst>
                                            <p:cond delay="0"/>
                                          </p:stCondLst>
                                        </p:cTn>
                                        <p:tgtEl>
                                          <p:spTgt spid="669363"/>
                                        </p:tgtEl>
                                        <p:attrNameLst>
                                          <p:attrName>style.visibility</p:attrName>
                                        </p:attrNameLst>
                                      </p:cBhvr>
                                      <p:to>
                                        <p:strVal val="visible"/>
                                      </p:to>
                                    </p:set>
                                    <p:anim calcmode="lin" valueType="num">
                                      <p:cBhvr>
                                        <p:cTn id="253" dur="500" fill="hold"/>
                                        <p:tgtEl>
                                          <p:spTgt spid="669363"/>
                                        </p:tgtEl>
                                        <p:attrNameLst>
                                          <p:attrName>ppt_w</p:attrName>
                                        </p:attrNameLst>
                                      </p:cBhvr>
                                      <p:tavLst>
                                        <p:tav tm="0">
                                          <p:val>
                                            <p:fltVal val="0"/>
                                          </p:val>
                                        </p:tav>
                                        <p:tav tm="100000">
                                          <p:val>
                                            <p:strVal val="#ppt_w"/>
                                          </p:val>
                                        </p:tav>
                                      </p:tavLst>
                                    </p:anim>
                                    <p:anim calcmode="lin" valueType="num">
                                      <p:cBhvr>
                                        <p:cTn id="254" dur="500" fill="hold"/>
                                        <p:tgtEl>
                                          <p:spTgt spid="669363"/>
                                        </p:tgtEl>
                                        <p:attrNameLst>
                                          <p:attrName>ppt_h</p:attrName>
                                        </p:attrNameLst>
                                      </p:cBhvr>
                                      <p:tavLst>
                                        <p:tav tm="0">
                                          <p:val>
                                            <p:fltVal val="0"/>
                                          </p:val>
                                        </p:tav>
                                        <p:tav tm="100000">
                                          <p:val>
                                            <p:strVal val="#ppt_h"/>
                                          </p:val>
                                        </p:tav>
                                      </p:tavLst>
                                    </p:anim>
                                    <p:animEffect transition="in" filter="fade">
                                      <p:cBhvr>
                                        <p:cTn id="255" dur="500"/>
                                        <p:tgtEl>
                                          <p:spTgt spid="669363"/>
                                        </p:tgtEl>
                                      </p:cBhvr>
                                    </p:animEffect>
                                  </p:childTnLst>
                                </p:cTn>
                              </p:par>
                              <p:par>
                                <p:cTn id="256" presetID="53" presetClass="entr" presetSubtype="0" fill="hold" grpId="0" nodeType="withEffect">
                                  <p:stCondLst>
                                    <p:cond delay="0"/>
                                  </p:stCondLst>
                                  <p:childTnLst>
                                    <p:set>
                                      <p:cBhvr>
                                        <p:cTn id="257" dur="1" fill="hold">
                                          <p:stCondLst>
                                            <p:cond delay="0"/>
                                          </p:stCondLst>
                                        </p:cTn>
                                        <p:tgtEl>
                                          <p:spTgt spid="669364"/>
                                        </p:tgtEl>
                                        <p:attrNameLst>
                                          <p:attrName>style.visibility</p:attrName>
                                        </p:attrNameLst>
                                      </p:cBhvr>
                                      <p:to>
                                        <p:strVal val="visible"/>
                                      </p:to>
                                    </p:set>
                                    <p:anim calcmode="lin" valueType="num">
                                      <p:cBhvr>
                                        <p:cTn id="258" dur="500" fill="hold"/>
                                        <p:tgtEl>
                                          <p:spTgt spid="669364"/>
                                        </p:tgtEl>
                                        <p:attrNameLst>
                                          <p:attrName>ppt_w</p:attrName>
                                        </p:attrNameLst>
                                      </p:cBhvr>
                                      <p:tavLst>
                                        <p:tav tm="0">
                                          <p:val>
                                            <p:fltVal val="0"/>
                                          </p:val>
                                        </p:tav>
                                        <p:tav tm="100000">
                                          <p:val>
                                            <p:strVal val="#ppt_w"/>
                                          </p:val>
                                        </p:tav>
                                      </p:tavLst>
                                    </p:anim>
                                    <p:anim calcmode="lin" valueType="num">
                                      <p:cBhvr>
                                        <p:cTn id="259" dur="500" fill="hold"/>
                                        <p:tgtEl>
                                          <p:spTgt spid="669364"/>
                                        </p:tgtEl>
                                        <p:attrNameLst>
                                          <p:attrName>ppt_h</p:attrName>
                                        </p:attrNameLst>
                                      </p:cBhvr>
                                      <p:tavLst>
                                        <p:tav tm="0">
                                          <p:val>
                                            <p:fltVal val="0"/>
                                          </p:val>
                                        </p:tav>
                                        <p:tav tm="100000">
                                          <p:val>
                                            <p:strVal val="#ppt_h"/>
                                          </p:val>
                                        </p:tav>
                                      </p:tavLst>
                                    </p:anim>
                                    <p:animEffect transition="in" filter="fade">
                                      <p:cBhvr>
                                        <p:cTn id="260" dur="500"/>
                                        <p:tgtEl>
                                          <p:spTgt spid="669364"/>
                                        </p:tgtEl>
                                      </p:cBhvr>
                                    </p:animEffect>
                                  </p:childTnLst>
                                </p:cTn>
                              </p:par>
                              <p:par>
                                <p:cTn id="261" presetID="53" presetClass="entr" presetSubtype="0" fill="hold" grpId="0" nodeType="withEffect">
                                  <p:stCondLst>
                                    <p:cond delay="0"/>
                                  </p:stCondLst>
                                  <p:childTnLst>
                                    <p:set>
                                      <p:cBhvr>
                                        <p:cTn id="262" dur="1" fill="hold">
                                          <p:stCondLst>
                                            <p:cond delay="0"/>
                                          </p:stCondLst>
                                        </p:cTn>
                                        <p:tgtEl>
                                          <p:spTgt spid="669365"/>
                                        </p:tgtEl>
                                        <p:attrNameLst>
                                          <p:attrName>style.visibility</p:attrName>
                                        </p:attrNameLst>
                                      </p:cBhvr>
                                      <p:to>
                                        <p:strVal val="visible"/>
                                      </p:to>
                                    </p:set>
                                    <p:anim calcmode="lin" valueType="num">
                                      <p:cBhvr>
                                        <p:cTn id="263" dur="500" fill="hold"/>
                                        <p:tgtEl>
                                          <p:spTgt spid="669365"/>
                                        </p:tgtEl>
                                        <p:attrNameLst>
                                          <p:attrName>ppt_w</p:attrName>
                                        </p:attrNameLst>
                                      </p:cBhvr>
                                      <p:tavLst>
                                        <p:tav tm="0">
                                          <p:val>
                                            <p:fltVal val="0"/>
                                          </p:val>
                                        </p:tav>
                                        <p:tav tm="100000">
                                          <p:val>
                                            <p:strVal val="#ppt_w"/>
                                          </p:val>
                                        </p:tav>
                                      </p:tavLst>
                                    </p:anim>
                                    <p:anim calcmode="lin" valueType="num">
                                      <p:cBhvr>
                                        <p:cTn id="264" dur="500" fill="hold"/>
                                        <p:tgtEl>
                                          <p:spTgt spid="669365"/>
                                        </p:tgtEl>
                                        <p:attrNameLst>
                                          <p:attrName>ppt_h</p:attrName>
                                        </p:attrNameLst>
                                      </p:cBhvr>
                                      <p:tavLst>
                                        <p:tav tm="0">
                                          <p:val>
                                            <p:fltVal val="0"/>
                                          </p:val>
                                        </p:tav>
                                        <p:tav tm="100000">
                                          <p:val>
                                            <p:strVal val="#ppt_h"/>
                                          </p:val>
                                        </p:tav>
                                      </p:tavLst>
                                    </p:anim>
                                    <p:animEffect transition="in" filter="fade">
                                      <p:cBhvr>
                                        <p:cTn id="265" dur="500"/>
                                        <p:tgtEl>
                                          <p:spTgt spid="669365"/>
                                        </p:tgtEl>
                                      </p:cBhvr>
                                    </p:animEffect>
                                  </p:childTnLst>
                                </p:cTn>
                              </p:par>
                              <p:par>
                                <p:cTn id="266" presetID="53" presetClass="entr" presetSubtype="0" fill="hold" grpId="0" nodeType="withEffect">
                                  <p:stCondLst>
                                    <p:cond delay="0"/>
                                  </p:stCondLst>
                                  <p:childTnLst>
                                    <p:set>
                                      <p:cBhvr>
                                        <p:cTn id="267" dur="1" fill="hold">
                                          <p:stCondLst>
                                            <p:cond delay="0"/>
                                          </p:stCondLst>
                                        </p:cTn>
                                        <p:tgtEl>
                                          <p:spTgt spid="669352"/>
                                        </p:tgtEl>
                                        <p:attrNameLst>
                                          <p:attrName>style.visibility</p:attrName>
                                        </p:attrNameLst>
                                      </p:cBhvr>
                                      <p:to>
                                        <p:strVal val="visible"/>
                                      </p:to>
                                    </p:set>
                                    <p:anim calcmode="lin" valueType="num">
                                      <p:cBhvr>
                                        <p:cTn id="268" dur="500" fill="hold"/>
                                        <p:tgtEl>
                                          <p:spTgt spid="669352"/>
                                        </p:tgtEl>
                                        <p:attrNameLst>
                                          <p:attrName>ppt_w</p:attrName>
                                        </p:attrNameLst>
                                      </p:cBhvr>
                                      <p:tavLst>
                                        <p:tav tm="0">
                                          <p:val>
                                            <p:fltVal val="0"/>
                                          </p:val>
                                        </p:tav>
                                        <p:tav tm="100000">
                                          <p:val>
                                            <p:strVal val="#ppt_w"/>
                                          </p:val>
                                        </p:tav>
                                      </p:tavLst>
                                    </p:anim>
                                    <p:anim calcmode="lin" valueType="num">
                                      <p:cBhvr>
                                        <p:cTn id="269" dur="500" fill="hold"/>
                                        <p:tgtEl>
                                          <p:spTgt spid="669352"/>
                                        </p:tgtEl>
                                        <p:attrNameLst>
                                          <p:attrName>ppt_h</p:attrName>
                                        </p:attrNameLst>
                                      </p:cBhvr>
                                      <p:tavLst>
                                        <p:tav tm="0">
                                          <p:val>
                                            <p:fltVal val="0"/>
                                          </p:val>
                                        </p:tav>
                                        <p:tav tm="100000">
                                          <p:val>
                                            <p:strVal val="#ppt_h"/>
                                          </p:val>
                                        </p:tav>
                                      </p:tavLst>
                                    </p:anim>
                                    <p:animEffect transition="in" filter="fade">
                                      <p:cBhvr>
                                        <p:cTn id="270" dur="500"/>
                                        <p:tgtEl>
                                          <p:spTgt spid="669352"/>
                                        </p:tgtEl>
                                      </p:cBhvr>
                                    </p:animEffect>
                                  </p:childTnLst>
                                </p:cTn>
                              </p:par>
                              <p:par>
                                <p:cTn id="271" presetID="53" presetClass="entr" presetSubtype="0" fill="hold" grpId="0" nodeType="withEffect">
                                  <p:stCondLst>
                                    <p:cond delay="0"/>
                                  </p:stCondLst>
                                  <p:childTnLst>
                                    <p:set>
                                      <p:cBhvr>
                                        <p:cTn id="272" dur="1" fill="hold">
                                          <p:stCondLst>
                                            <p:cond delay="0"/>
                                          </p:stCondLst>
                                        </p:cTn>
                                        <p:tgtEl>
                                          <p:spTgt spid="669366"/>
                                        </p:tgtEl>
                                        <p:attrNameLst>
                                          <p:attrName>style.visibility</p:attrName>
                                        </p:attrNameLst>
                                      </p:cBhvr>
                                      <p:to>
                                        <p:strVal val="visible"/>
                                      </p:to>
                                    </p:set>
                                    <p:anim calcmode="lin" valueType="num">
                                      <p:cBhvr>
                                        <p:cTn id="273" dur="500" fill="hold"/>
                                        <p:tgtEl>
                                          <p:spTgt spid="669366"/>
                                        </p:tgtEl>
                                        <p:attrNameLst>
                                          <p:attrName>ppt_w</p:attrName>
                                        </p:attrNameLst>
                                      </p:cBhvr>
                                      <p:tavLst>
                                        <p:tav tm="0">
                                          <p:val>
                                            <p:fltVal val="0"/>
                                          </p:val>
                                        </p:tav>
                                        <p:tav tm="100000">
                                          <p:val>
                                            <p:strVal val="#ppt_w"/>
                                          </p:val>
                                        </p:tav>
                                      </p:tavLst>
                                    </p:anim>
                                    <p:anim calcmode="lin" valueType="num">
                                      <p:cBhvr>
                                        <p:cTn id="274" dur="500" fill="hold"/>
                                        <p:tgtEl>
                                          <p:spTgt spid="669366"/>
                                        </p:tgtEl>
                                        <p:attrNameLst>
                                          <p:attrName>ppt_h</p:attrName>
                                        </p:attrNameLst>
                                      </p:cBhvr>
                                      <p:tavLst>
                                        <p:tav tm="0">
                                          <p:val>
                                            <p:fltVal val="0"/>
                                          </p:val>
                                        </p:tav>
                                        <p:tav tm="100000">
                                          <p:val>
                                            <p:strVal val="#ppt_h"/>
                                          </p:val>
                                        </p:tav>
                                      </p:tavLst>
                                    </p:anim>
                                    <p:animEffect transition="in" filter="fade">
                                      <p:cBhvr>
                                        <p:cTn id="275" dur="500"/>
                                        <p:tgtEl>
                                          <p:spTgt spid="669366"/>
                                        </p:tgtEl>
                                      </p:cBhvr>
                                    </p:animEffect>
                                  </p:childTnLst>
                                </p:cTn>
                              </p:par>
                              <p:par>
                                <p:cTn id="276" presetID="53" presetClass="entr" presetSubtype="0" fill="hold" grpId="0" nodeType="withEffect">
                                  <p:stCondLst>
                                    <p:cond delay="0"/>
                                  </p:stCondLst>
                                  <p:childTnLst>
                                    <p:set>
                                      <p:cBhvr>
                                        <p:cTn id="277" dur="1" fill="hold">
                                          <p:stCondLst>
                                            <p:cond delay="0"/>
                                          </p:stCondLst>
                                        </p:cTn>
                                        <p:tgtEl>
                                          <p:spTgt spid="669367"/>
                                        </p:tgtEl>
                                        <p:attrNameLst>
                                          <p:attrName>style.visibility</p:attrName>
                                        </p:attrNameLst>
                                      </p:cBhvr>
                                      <p:to>
                                        <p:strVal val="visible"/>
                                      </p:to>
                                    </p:set>
                                    <p:anim calcmode="lin" valueType="num">
                                      <p:cBhvr>
                                        <p:cTn id="278" dur="500" fill="hold"/>
                                        <p:tgtEl>
                                          <p:spTgt spid="669367"/>
                                        </p:tgtEl>
                                        <p:attrNameLst>
                                          <p:attrName>ppt_w</p:attrName>
                                        </p:attrNameLst>
                                      </p:cBhvr>
                                      <p:tavLst>
                                        <p:tav tm="0">
                                          <p:val>
                                            <p:fltVal val="0"/>
                                          </p:val>
                                        </p:tav>
                                        <p:tav tm="100000">
                                          <p:val>
                                            <p:strVal val="#ppt_w"/>
                                          </p:val>
                                        </p:tav>
                                      </p:tavLst>
                                    </p:anim>
                                    <p:anim calcmode="lin" valueType="num">
                                      <p:cBhvr>
                                        <p:cTn id="279" dur="500" fill="hold"/>
                                        <p:tgtEl>
                                          <p:spTgt spid="669367"/>
                                        </p:tgtEl>
                                        <p:attrNameLst>
                                          <p:attrName>ppt_h</p:attrName>
                                        </p:attrNameLst>
                                      </p:cBhvr>
                                      <p:tavLst>
                                        <p:tav tm="0">
                                          <p:val>
                                            <p:fltVal val="0"/>
                                          </p:val>
                                        </p:tav>
                                        <p:tav tm="100000">
                                          <p:val>
                                            <p:strVal val="#ppt_h"/>
                                          </p:val>
                                        </p:tav>
                                      </p:tavLst>
                                    </p:anim>
                                    <p:animEffect transition="in" filter="fade">
                                      <p:cBhvr>
                                        <p:cTn id="280" dur="500"/>
                                        <p:tgtEl>
                                          <p:spTgt spid="669367"/>
                                        </p:tgtEl>
                                      </p:cBhvr>
                                    </p:animEffect>
                                  </p:childTnLst>
                                </p:cTn>
                              </p:par>
                              <p:par>
                                <p:cTn id="281" presetID="53" presetClass="entr" presetSubtype="0" fill="hold" grpId="0" nodeType="withEffect">
                                  <p:stCondLst>
                                    <p:cond delay="0"/>
                                  </p:stCondLst>
                                  <p:childTnLst>
                                    <p:set>
                                      <p:cBhvr>
                                        <p:cTn id="282" dur="1" fill="hold">
                                          <p:stCondLst>
                                            <p:cond delay="0"/>
                                          </p:stCondLst>
                                        </p:cTn>
                                        <p:tgtEl>
                                          <p:spTgt spid="669368"/>
                                        </p:tgtEl>
                                        <p:attrNameLst>
                                          <p:attrName>style.visibility</p:attrName>
                                        </p:attrNameLst>
                                      </p:cBhvr>
                                      <p:to>
                                        <p:strVal val="visible"/>
                                      </p:to>
                                    </p:set>
                                    <p:anim calcmode="lin" valueType="num">
                                      <p:cBhvr>
                                        <p:cTn id="283" dur="500" fill="hold"/>
                                        <p:tgtEl>
                                          <p:spTgt spid="669368"/>
                                        </p:tgtEl>
                                        <p:attrNameLst>
                                          <p:attrName>ppt_w</p:attrName>
                                        </p:attrNameLst>
                                      </p:cBhvr>
                                      <p:tavLst>
                                        <p:tav tm="0">
                                          <p:val>
                                            <p:fltVal val="0"/>
                                          </p:val>
                                        </p:tav>
                                        <p:tav tm="100000">
                                          <p:val>
                                            <p:strVal val="#ppt_w"/>
                                          </p:val>
                                        </p:tav>
                                      </p:tavLst>
                                    </p:anim>
                                    <p:anim calcmode="lin" valueType="num">
                                      <p:cBhvr>
                                        <p:cTn id="284" dur="500" fill="hold"/>
                                        <p:tgtEl>
                                          <p:spTgt spid="669368"/>
                                        </p:tgtEl>
                                        <p:attrNameLst>
                                          <p:attrName>ppt_h</p:attrName>
                                        </p:attrNameLst>
                                      </p:cBhvr>
                                      <p:tavLst>
                                        <p:tav tm="0">
                                          <p:val>
                                            <p:fltVal val="0"/>
                                          </p:val>
                                        </p:tav>
                                        <p:tav tm="100000">
                                          <p:val>
                                            <p:strVal val="#ppt_h"/>
                                          </p:val>
                                        </p:tav>
                                      </p:tavLst>
                                    </p:anim>
                                    <p:animEffect transition="in" filter="fade">
                                      <p:cBhvr>
                                        <p:cTn id="285" dur="500"/>
                                        <p:tgtEl>
                                          <p:spTgt spid="669368"/>
                                        </p:tgtEl>
                                      </p:cBhvr>
                                    </p:animEffect>
                                  </p:childTnLst>
                                </p:cTn>
                              </p:par>
                              <p:par>
                                <p:cTn id="286" presetID="53" presetClass="entr" presetSubtype="0" fill="hold" grpId="0" nodeType="withEffect">
                                  <p:stCondLst>
                                    <p:cond delay="0"/>
                                  </p:stCondLst>
                                  <p:childTnLst>
                                    <p:set>
                                      <p:cBhvr>
                                        <p:cTn id="287" dur="1" fill="hold">
                                          <p:stCondLst>
                                            <p:cond delay="0"/>
                                          </p:stCondLst>
                                        </p:cTn>
                                        <p:tgtEl>
                                          <p:spTgt spid="669370"/>
                                        </p:tgtEl>
                                        <p:attrNameLst>
                                          <p:attrName>style.visibility</p:attrName>
                                        </p:attrNameLst>
                                      </p:cBhvr>
                                      <p:to>
                                        <p:strVal val="visible"/>
                                      </p:to>
                                    </p:set>
                                    <p:anim calcmode="lin" valueType="num">
                                      <p:cBhvr>
                                        <p:cTn id="288" dur="500" fill="hold"/>
                                        <p:tgtEl>
                                          <p:spTgt spid="669370"/>
                                        </p:tgtEl>
                                        <p:attrNameLst>
                                          <p:attrName>ppt_w</p:attrName>
                                        </p:attrNameLst>
                                      </p:cBhvr>
                                      <p:tavLst>
                                        <p:tav tm="0">
                                          <p:val>
                                            <p:fltVal val="0"/>
                                          </p:val>
                                        </p:tav>
                                        <p:tav tm="100000">
                                          <p:val>
                                            <p:strVal val="#ppt_w"/>
                                          </p:val>
                                        </p:tav>
                                      </p:tavLst>
                                    </p:anim>
                                    <p:anim calcmode="lin" valueType="num">
                                      <p:cBhvr>
                                        <p:cTn id="289" dur="500" fill="hold"/>
                                        <p:tgtEl>
                                          <p:spTgt spid="669370"/>
                                        </p:tgtEl>
                                        <p:attrNameLst>
                                          <p:attrName>ppt_h</p:attrName>
                                        </p:attrNameLst>
                                      </p:cBhvr>
                                      <p:tavLst>
                                        <p:tav tm="0">
                                          <p:val>
                                            <p:fltVal val="0"/>
                                          </p:val>
                                        </p:tav>
                                        <p:tav tm="100000">
                                          <p:val>
                                            <p:strVal val="#ppt_h"/>
                                          </p:val>
                                        </p:tav>
                                      </p:tavLst>
                                    </p:anim>
                                    <p:animEffect transition="in" filter="fade">
                                      <p:cBhvr>
                                        <p:cTn id="290" dur="500"/>
                                        <p:tgtEl>
                                          <p:spTgt spid="669370"/>
                                        </p:tgtEl>
                                      </p:cBhvr>
                                    </p:animEffect>
                                  </p:childTnLst>
                                </p:cTn>
                              </p:par>
                              <p:par>
                                <p:cTn id="291" presetID="53" presetClass="entr" presetSubtype="0" fill="hold" grpId="0" nodeType="withEffect">
                                  <p:stCondLst>
                                    <p:cond delay="0"/>
                                  </p:stCondLst>
                                  <p:childTnLst>
                                    <p:set>
                                      <p:cBhvr>
                                        <p:cTn id="292" dur="1" fill="hold">
                                          <p:stCondLst>
                                            <p:cond delay="0"/>
                                          </p:stCondLst>
                                        </p:cTn>
                                        <p:tgtEl>
                                          <p:spTgt spid="669371"/>
                                        </p:tgtEl>
                                        <p:attrNameLst>
                                          <p:attrName>style.visibility</p:attrName>
                                        </p:attrNameLst>
                                      </p:cBhvr>
                                      <p:to>
                                        <p:strVal val="visible"/>
                                      </p:to>
                                    </p:set>
                                    <p:anim calcmode="lin" valueType="num">
                                      <p:cBhvr>
                                        <p:cTn id="293" dur="500" fill="hold"/>
                                        <p:tgtEl>
                                          <p:spTgt spid="669371"/>
                                        </p:tgtEl>
                                        <p:attrNameLst>
                                          <p:attrName>ppt_w</p:attrName>
                                        </p:attrNameLst>
                                      </p:cBhvr>
                                      <p:tavLst>
                                        <p:tav tm="0">
                                          <p:val>
                                            <p:fltVal val="0"/>
                                          </p:val>
                                        </p:tav>
                                        <p:tav tm="100000">
                                          <p:val>
                                            <p:strVal val="#ppt_w"/>
                                          </p:val>
                                        </p:tav>
                                      </p:tavLst>
                                    </p:anim>
                                    <p:anim calcmode="lin" valueType="num">
                                      <p:cBhvr>
                                        <p:cTn id="294" dur="500" fill="hold"/>
                                        <p:tgtEl>
                                          <p:spTgt spid="669371"/>
                                        </p:tgtEl>
                                        <p:attrNameLst>
                                          <p:attrName>ppt_h</p:attrName>
                                        </p:attrNameLst>
                                      </p:cBhvr>
                                      <p:tavLst>
                                        <p:tav tm="0">
                                          <p:val>
                                            <p:fltVal val="0"/>
                                          </p:val>
                                        </p:tav>
                                        <p:tav tm="100000">
                                          <p:val>
                                            <p:strVal val="#ppt_h"/>
                                          </p:val>
                                        </p:tav>
                                      </p:tavLst>
                                    </p:anim>
                                    <p:animEffect transition="in" filter="fade">
                                      <p:cBhvr>
                                        <p:cTn id="295" dur="500"/>
                                        <p:tgtEl>
                                          <p:spTgt spid="669371"/>
                                        </p:tgtEl>
                                      </p:cBhvr>
                                    </p:animEffect>
                                  </p:childTnLst>
                                </p:cTn>
                              </p:par>
                              <p:par>
                                <p:cTn id="296" presetID="53" presetClass="entr" presetSubtype="0" fill="hold" grpId="0" nodeType="withEffect">
                                  <p:stCondLst>
                                    <p:cond delay="0"/>
                                  </p:stCondLst>
                                  <p:childTnLst>
                                    <p:set>
                                      <p:cBhvr>
                                        <p:cTn id="297" dur="1" fill="hold">
                                          <p:stCondLst>
                                            <p:cond delay="0"/>
                                          </p:stCondLst>
                                        </p:cTn>
                                        <p:tgtEl>
                                          <p:spTgt spid="669372"/>
                                        </p:tgtEl>
                                        <p:attrNameLst>
                                          <p:attrName>style.visibility</p:attrName>
                                        </p:attrNameLst>
                                      </p:cBhvr>
                                      <p:to>
                                        <p:strVal val="visible"/>
                                      </p:to>
                                    </p:set>
                                    <p:anim calcmode="lin" valueType="num">
                                      <p:cBhvr>
                                        <p:cTn id="298" dur="500" fill="hold"/>
                                        <p:tgtEl>
                                          <p:spTgt spid="669372"/>
                                        </p:tgtEl>
                                        <p:attrNameLst>
                                          <p:attrName>ppt_w</p:attrName>
                                        </p:attrNameLst>
                                      </p:cBhvr>
                                      <p:tavLst>
                                        <p:tav tm="0">
                                          <p:val>
                                            <p:fltVal val="0"/>
                                          </p:val>
                                        </p:tav>
                                        <p:tav tm="100000">
                                          <p:val>
                                            <p:strVal val="#ppt_w"/>
                                          </p:val>
                                        </p:tav>
                                      </p:tavLst>
                                    </p:anim>
                                    <p:anim calcmode="lin" valueType="num">
                                      <p:cBhvr>
                                        <p:cTn id="299" dur="500" fill="hold"/>
                                        <p:tgtEl>
                                          <p:spTgt spid="669372"/>
                                        </p:tgtEl>
                                        <p:attrNameLst>
                                          <p:attrName>ppt_h</p:attrName>
                                        </p:attrNameLst>
                                      </p:cBhvr>
                                      <p:tavLst>
                                        <p:tav tm="0">
                                          <p:val>
                                            <p:fltVal val="0"/>
                                          </p:val>
                                        </p:tav>
                                        <p:tav tm="100000">
                                          <p:val>
                                            <p:strVal val="#ppt_h"/>
                                          </p:val>
                                        </p:tav>
                                      </p:tavLst>
                                    </p:anim>
                                    <p:animEffect transition="in" filter="fade">
                                      <p:cBhvr>
                                        <p:cTn id="300" dur="500"/>
                                        <p:tgtEl>
                                          <p:spTgt spid="669372"/>
                                        </p:tgtEl>
                                      </p:cBhvr>
                                    </p:animEffect>
                                  </p:childTnLst>
                                </p:cTn>
                              </p:par>
                              <p:par>
                                <p:cTn id="301" presetID="53" presetClass="entr" presetSubtype="0" fill="hold" grpId="0" nodeType="withEffect">
                                  <p:stCondLst>
                                    <p:cond delay="0"/>
                                  </p:stCondLst>
                                  <p:childTnLst>
                                    <p:set>
                                      <p:cBhvr>
                                        <p:cTn id="302" dur="1" fill="hold">
                                          <p:stCondLst>
                                            <p:cond delay="0"/>
                                          </p:stCondLst>
                                        </p:cTn>
                                        <p:tgtEl>
                                          <p:spTgt spid="669373"/>
                                        </p:tgtEl>
                                        <p:attrNameLst>
                                          <p:attrName>style.visibility</p:attrName>
                                        </p:attrNameLst>
                                      </p:cBhvr>
                                      <p:to>
                                        <p:strVal val="visible"/>
                                      </p:to>
                                    </p:set>
                                    <p:anim calcmode="lin" valueType="num">
                                      <p:cBhvr>
                                        <p:cTn id="303" dur="500" fill="hold"/>
                                        <p:tgtEl>
                                          <p:spTgt spid="669373"/>
                                        </p:tgtEl>
                                        <p:attrNameLst>
                                          <p:attrName>ppt_w</p:attrName>
                                        </p:attrNameLst>
                                      </p:cBhvr>
                                      <p:tavLst>
                                        <p:tav tm="0">
                                          <p:val>
                                            <p:fltVal val="0"/>
                                          </p:val>
                                        </p:tav>
                                        <p:tav tm="100000">
                                          <p:val>
                                            <p:strVal val="#ppt_w"/>
                                          </p:val>
                                        </p:tav>
                                      </p:tavLst>
                                    </p:anim>
                                    <p:anim calcmode="lin" valueType="num">
                                      <p:cBhvr>
                                        <p:cTn id="304" dur="500" fill="hold"/>
                                        <p:tgtEl>
                                          <p:spTgt spid="669373"/>
                                        </p:tgtEl>
                                        <p:attrNameLst>
                                          <p:attrName>ppt_h</p:attrName>
                                        </p:attrNameLst>
                                      </p:cBhvr>
                                      <p:tavLst>
                                        <p:tav tm="0">
                                          <p:val>
                                            <p:fltVal val="0"/>
                                          </p:val>
                                        </p:tav>
                                        <p:tav tm="100000">
                                          <p:val>
                                            <p:strVal val="#ppt_h"/>
                                          </p:val>
                                        </p:tav>
                                      </p:tavLst>
                                    </p:anim>
                                    <p:animEffect transition="in" filter="fade">
                                      <p:cBhvr>
                                        <p:cTn id="305" dur="500"/>
                                        <p:tgtEl>
                                          <p:spTgt spid="669373"/>
                                        </p:tgtEl>
                                      </p:cBhvr>
                                    </p:animEffect>
                                  </p:childTnLst>
                                </p:cTn>
                              </p:par>
                              <p:par>
                                <p:cTn id="306" presetID="53" presetClass="entr" presetSubtype="0" fill="hold" grpId="0" nodeType="withEffect">
                                  <p:stCondLst>
                                    <p:cond delay="0"/>
                                  </p:stCondLst>
                                  <p:childTnLst>
                                    <p:set>
                                      <p:cBhvr>
                                        <p:cTn id="307" dur="1" fill="hold">
                                          <p:stCondLst>
                                            <p:cond delay="0"/>
                                          </p:stCondLst>
                                        </p:cTn>
                                        <p:tgtEl>
                                          <p:spTgt spid="669374"/>
                                        </p:tgtEl>
                                        <p:attrNameLst>
                                          <p:attrName>style.visibility</p:attrName>
                                        </p:attrNameLst>
                                      </p:cBhvr>
                                      <p:to>
                                        <p:strVal val="visible"/>
                                      </p:to>
                                    </p:set>
                                    <p:anim calcmode="lin" valueType="num">
                                      <p:cBhvr>
                                        <p:cTn id="308" dur="500" fill="hold"/>
                                        <p:tgtEl>
                                          <p:spTgt spid="669374"/>
                                        </p:tgtEl>
                                        <p:attrNameLst>
                                          <p:attrName>ppt_w</p:attrName>
                                        </p:attrNameLst>
                                      </p:cBhvr>
                                      <p:tavLst>
                                        <p:tav tm="0">
                                          <p:val>
                                            <p:fltVal val="0"/>
                                          </p:val>
                                        </p:tav>
                                        <p:tav tm="100000">
                                          <p:val>
                                            <p:strVal val="#ppt_w"/>
                                          </p:val>
                                        </p:tav>
                                      </p:tavLst>
                                    </p:anim>
                                    <p:anim calcmode="lin" valueType="num">
                                      <p:cBhvr>
                                        <p:cTn id="309" dur="500" fill="hold"/>
                                        <p:tgtEl>
                                          <p:spTgt spid="669374"/>
                                        </p:tgtEl>
                                        <p:attrNameLst>
                                          <p:attrName>ppt_h</p:attrName>
                                        </p:attrNameLst>
                                      </p:cBhvr>
                                      <p:tavLst>
                                        <p:tav tm="0">
                                          <p:val>
                                            <p:fltVal val="0"/>
                                          </p:val>
                                        </p:tav>
                                        <p:tav tm="100000">
                                          <p:val>
                                            <p:strVal val="#ppt_h"/>
                                          </p:val>
                                        </p:tav>
                                      </p:tavLst>
                                    </p:anim>
                                    <p:animEffect transition="in" filter="fade">
                                      <p:cBhvr>
                                        <p:cTn id="310" dur="500"/>
                                        <p:tgtEl>
                                          <p:spTgt spid="669374"/>
                                        </p:tgtEl>
                                      </p:cBhvr>
                                    </p:animEffect>
                                  </p:childTnLst>
                                </p:cTn>
                              </p:par>
                              <p:par>
                                <p:cTn id="311" presetID="53" presetClass="entr" presetSubtype="0" fill="hold" grpId="0" nodeType="withEffect">
                                  <p:stCondLst>
                                    <p:cond delay="0"/>
                                  </p:stCondLst>
                                  <p:childTnLst>
                                    <p:set>
                                      <p:cBhvr>
                                        <p:cTn id="312" dur="1" fill="hold">
                                          <p:stCondLst>
                                            <p:cond delay="0"/>
                                          </p:stCondLst>
                                        </p:cTn>
                                        <p:tgtEl>
                                          <p:spTgt spid="669375"/>
                                        </p:tgtEl>
                                        <p:attrNameLst>
                                          <p:attrName>style.visibility</p:attrName>
                                        </p:attrNameLst>
                                      </p:cBhvr>
                                      <p:to>
                                        <p:strVal val="visible"/>
                                      </p:to>
                                    </p:set>
                                    <p:anim calcmode="lin" valueType="num">
                                      <p:cBhvr>
                                        <p:cTn id="313" dur="500" fill="hold"/>
                                        <p:tgtEl>
                                          <p:spTgt spid="669375"/>
                                        </p:tgtEl>
                                        <p:attrNameLst>
                                          <p:attrName>ppt_w</p:attrName>
                                        </p:attrNameLst>
                                      </p:cBhvr>
                                      <p:tavLst>
                                        <p:tav tm="0">
                                          <p:val>
                                            <p:fltVal val="0"/>
                                          </p:val>
                                        </p:tav>
                                        <p:tav tm="100000">
                                          <p:val>
                                            <p:strVal val="#ppt_w"/>
                                          </p:val>
                                        </p:tav>
                                      </p:tavLst>
                                    </p:anim>
                                    <p:anim calcmode="lin" valueType="num">
                                      <p:cBhvr>
                                        <p:cTn id="314" dur="500" fill="hold"/>
                                        <p:tgtEl>
                                          <p:spTgt spid="669375"/>
                                        </p:tgtEl>
                                        <p:attrNameLst>
                                          <p:attrName>ppt_h</p:attrName>
                                        </p:attrNameLst>
                                      </p:cBhvr>
                                      <p:tavLst>
                                        <p:tav tm="0">
                                          <p:val>
                                            <p:fltVal val="0"/>
                                          </p:val>
                                        </p:tav>
                                        <p:tav tm="100000">
                                          <p:val>
                                            <p:strVal val="#ppt_h"/>
                                          </p:val>
                                        </p:tav>
                                      </p:tavLst>
                                    </p:anim>
                                    <p:animEffect transition="in" filter="fade">
                                      <p:cBhvr>
                                        <p:cTn id="315" dur="500"/>
                                        <p:tgtEl>
                                          <p:spTgt spid="669375"/>
                                        </p:tgtEl>
                                      </p:cBhvr>
                                    </p:animEffect>
                                  </p:childTnLst>
                                </p:cTn>
                              </p:par>
                              <p:par>
                                <p:cTn id="316" presetID="53" presetClass="entr" presetSubtype="0" fill="hold" grpId="0" nodeType="withEffect">
                                  <p:stCondLst>
                                    <p:cond delay="0"/>
                                  </p:stCondLst>
                                  <p:childTnLst>
                                    <p:set>
                                      <p:cBhvr>
                                        <p:cTn id="317" dur="1" fill="hold">
                                          <p:stCondLst>
                                            <p:cond delay="0"/>
                                          </p:stCondLst>
                                        </p:cTn>
                                        <p:tgtEl>
                                          <p:spTgt spid="669376"/>
                                        </p:tgtEl>
                                        <p:attrNameLst>
                                          <p:attrName>style.visibility</p:attrName>
                                        </p:attrNameLst>
                                      </p:cBhvr>
                                      <p:to>
                                        <p:strVal val="visible"/>
                                      </p:to>
                                    </p:set>
                                    <p:anim calcmode="lin" valueType="num">
                                      <p:cBhvr>
                                        <p:cTn id="318" dur="500" fill="hold"/>
                                        <p:tgtEl>
                                          <p:spTgt spid="669376"/>
                                        </p:tgtEl>
                                        <p:attrNameLst>
                                          <p:attrName>ppt_w</p:attrName>
                                        </p:attrNameLst>
                                      </p:cBhvr>
                                      <p:tavLst>
                                        <p:tav tm="0">
                                          <p:val>
                                            <p:fltVal val="0"/>
                                          </p:val>
                                        </p:tav>
                                        <p:tav tm="100000">
                                          <p:val>
                                            <p:strVal val="#ppt_w"/>
                                          </p:val>
                                        </p:tav>
                                      </p:tavLst>
                                    </p:anim>
                                    <p:anim calcmode="lin" valueType="num">
                                      <p:cBhvr>
                                        <p:cTn id="319" dur="500" fill="hold"/>
                                        <p:tgtEl>
                                          <p:spTgt spid="669376"/>
                                        </p:tgtEl>
                                        <p:attrNameLst>
                                          <p:attrName>ppt_h</p:attrName>
                                        </p:attrNameLst>
                                      </p:cBhvr>
                                      <p:tavLst>
                                        <p:tav tm="0">
                                          <p:val>
                                            <p:fltVal val="0"/>
                                          </p:val>
                                        </p:tav>
                                        <p:tav tm="100000">
                                          <p:val>
                                            <p:strVal val="#ppt_h"/>
                                          </p:val>
                                        </p:tav>
                                      </p:tavLst>
                                    </p:anim>
                                    <p:animEffect transition="in" filter="fade">
                                      <p:cBhvr>
                                        <p:cTn id="320" dur="500"/>
                                        <p:tgtEl>
                                          <p:spTgt spid="669376"/>
                                        </p:tgtEl>
                                      </p:cBhvr>
                                    </p:animEffect>
                                  </p:childTnLst>
                                </p:cTn>
                              </p:par>
                              <p:par>
                                <p:cTn id="321" presetID="53" presetClass="entr" presetSubtype="0" fill="hold" grpId="0" nodeType="withEffect">
                                  <p:stCondLst>
                                    <p:cond delay="0"/>
                                  </p:stCondLst>
                                  <p:childTnLst>
                                    <p:set>
                                      <p:cBhvr>
                                        <p:cTn id="322" dur="1" fill="hold">
                                          <p:stCondLst>
                                            <p:cond delay="0"/>
                                          </p:stCondLst>
                                        </p:cTn>
                                        <p:tgtEl>
                                          <p:spTgt spid="669377"/>
                                        </p:tgtEl>
                                        <p:attrNameLst>
                                          <p:attrName>style.visibility</p:attrName>
                                        </p:attrNameLst>
                                      </p:cBhvr>
                                      <p:to>
                                        <p:strVal val="visible"/>
                                      </p:to>
                                    </p:set>
                                    <p:anim calcmode="lin" valueType="num">
                                      <p:cBhvr>
                                        <p:cTn id="323" dur="500" fill="hold"/>
                                        <p:tgtEl>
                                          <p:spTgt spid="669377"/>
                                        </p:tgtEl>
                                        <p:attrNameLst>
                                          <p:attrName>ppt_w</p:attrName>
                                        </p:attrNameLst>
                                      </p:cBhvr>
                                      <p:tavLst>
                                        <p:tav tm="0">
                                          <p:val>
                                            <p:fltVal val="0"/>
                                          </p:val>
                                        </p:tav>
                                        <p:tav tm="100000">
                                          <p:val>
                                            <p:strVal val="#ppt_w"/>
                                          </p:val>
                                        </p:tav>
                                      </p:tavLst>
                                    </p:anim>
                                    <p:anim calcmode="lin" valueType="num">
                                      <p:cBhvr>
                                        <p:cTn id="324" dur="500" fill="hold"/>
                                        <p:tgtEl>
                                          <p:spTgt spid="669377"/>
                                        </p:tgtEl>
                                        <p:attrNameLst>
                                          <p:attrName>ppt_h</p:attrName>
                                        </p:attrNameLst>
                                      </p:cBhvr>
                                      <p:tavLst>
                                        <p:tav tm="0">
                                          <p:val>
                                            <p:fltVal val="0"/>
                                          </p:val>
                                        </p:tav>
                                        <p:tav tm="100000">
                                          <p:val>
                                            <p:strVal val="#ppt_h"/>
                                          </p:val>
                                        </p:tav>
                                      </p:tavLst>
                                    </p:anim>
                                    <p:animEffect transition="in" filter="fade">
                                      <p:cBhvr>
                                        <p:cTn id="325" dur="500"/>
                                        <p:tgtEl>
                                          <p:spTgt spid="669377"/>
                                        </p:tgtEl>
                                      </p:cBhvr>
                                    </p:animEffect>
                                  </p:childTnLst>
                                </p:cTn>
                              </p:par>
                              <p:par>
                                <p:cTn id="326" presetID="53" presetClass="entr" presetSubtype="0" fill="hold" grpId="0" nodeType="withEffect">
                                  <p:stCondLst>
                                    <p:cond delay="0"/>
                                  </p:stCondLst>
                                  <p:childTnLst>
                                    <p:set>
                                      <p:cBhvr>
                                        <p:cTn id="327" dur="1" fill="hold">
                                          <p:stCondLst>
                                            <p:cond delay="0"/>
                                          </p:stCondLst>
                                        </p:cTn>
                                        <p:tgtEl>
                                          <p:spTgt spid="669378"/>
                                        </p:tgtEl>
                                        <p:attrNameLst>
                                          <p:attrName>style.visibility</p:attrName>
                                        </p:attrNameLst>
                                      </p:cBhvr>
                                      <p:to>
                                        <p:strVal val="visible"/>
                                      </p:to>
                                    </p:set>
                                    <p:anim calcmode="lin" valueType="num">
                                      <p:cBhvr>
                                        <p:cTn id="328" dur="500" fill="hold"/>
                                        <p:tgtEl>
                                          <p:spTgt spid="669378"/>
                                        </p:tgtEl>
                                        <p:attrNameLst>
                                          <p:attrName>ppt_w</p:attrName>
                                        </p:attrNameLst>
                                      </p:cBhvr>
                                      <p:tavLst>
                                        <p:tav tm="0">
                                          <p:val>
                                            <p:fltVal val="0"/>
                                          </p:val>
                                        </p:tav>
                                        <p:tav tm="100000">
                                          <p:val>
                                            <p:strVal val="#ppt_w"/>
                                          </p:val>
                                        </p:tav>
                                      </p:tavLst>
                                    </p:anim>
                                    <p:anim calcmode="lin" valueType="num">
                                      <p:cBhvr>
                                        <p:cTn id="329" dur="500" fill="hold"/>
                                        <p:tgtEl>
                                          <p:spTgt spid="669378"/>
                                        </p:tgtEl>
                                        <p:attrNameLst>
                                          <p:attrName>ppt_h</p:attrName>
                                        </p:attrNameLst>
                                      </p:cBhvr>
                                      <p:tavLst>
                                        <p:tav tm="0">
                                          <p:val>
                                            <p:fltVal val="0"/>
                                          </p:val>
                                        </p:tav>
                                        <p:tav tm="100000">
                                          <p:val>
                                            <p:strVal val="#ppt_h"/>
                                          </p:val>
                                        </p:tav>
                                      </p:tavLst>
                                    </p:anim>
                                    <p:animEffect transition="in" filter="fade">
                                      <p:cBhvr>
                                        <p:cTn id="330" dur="500"/>
                                        <p:tgtEl>
                                          <p:spTgt spid="669378"/>
                                        </p:tgtEl>
                                      </p:cBhvr>
                                    </p:animEffect>
                                  </p:childTnLst>
                                </p:cTn>
                              </p:par>
                              <p:par>
                                <p:cTn id="331" presetID="53" presetClass="entr" presetSubtype="0" fill="hold" grpId="0" nodeType="withEffect">
                                  <p:stCondLst>
                                    <p:cond delay="0"/>
                                  </p:stCondLst>
                                  <p:childTnLst>
                                    <p:set>
                                      <p:cBhvr>
                                        <p:cTn id="332" dur="1" fill="hold">
                                          <p:stCondLst>
                                            <p:cond delay="0"/>
                                          </p:stCondLst>
                                        </p:cTn>
                                        <p:tgtEl>
                                          <p:spTgt spid="669422"/>
                                        </p:tgtEl>
                                        <p:attrNameLst>
                                          <p:attrName>style.visibility</p:attrName>
                                        </p:attrNameLst>
                                      </p:cBhvr>
                                      <p:to>
                                        <p:strVal val="visible"/>
                                      </p:to>
                                    </p:set>
                                    <p:anim calcmode="lin" valueType="num">
                                      <p:cBhvr>
                                        <p:cTn id="333" dur="500" fill="hold"/>
                                        <p:tgtEl>
                                          <p:spTgt spid="669422"/>
                                        </p:tgtEl>
                                        <p:attrNameLst>
                                          <p:attrName>ppt_w</p:attrName>
                                        </p:attrNameLst>
                                      </p:cBhvr>
                                      <p:tavLst>
                                        <p:tav tm="0">
                                          <p:val>
                                            <p:fltVal val="0"/>
                                          </p:val>
                                        </p:tav>
                                        <p:tav tm="100000">
                                          <p:val>
                                            <p:strVal val="#ppt_w"/>
                                          </p:val>
                                        </p:tav>
                                      </p:tavLst>
                                    </p:anim>
                                    <p:anim calcmode="lin" valueType="num">
                                      <p:cBhvr>
                                        <p:cTn id="334" dur="500" fill="hold"/>
                                        <p:tgtEl>
                                          <p:spTgt spid="669422"/>
                                        </p:tgtEl>
                                        <p:attrNameLst>
                                          <p:attrName>ppt_h</p:attrName>
                                        </p:attrNameLst>
                                      </p:cBhvr>
                                      <p:tavLst>
                                        <p:tav tm="0">
                                          <p:val>
                                            <p:fltVal val="0"/>
                                          </p:val>
                                        </p:tav>
                                        <p:tav tm="100000">
                                          <p:val>
                                            <p:strVal val="#ppt_h"/>
                                          </p:val>
                                        </p:tav>
                                      </p:tavLst>
                                    </p:anim>
                                    <p:animEffect transition="in" filter="fade">
                                      <p:cBhvr>
                                        <p:cTn id="335" dur="500"/>
                                        <p:tgtEl>
                                          <p:spTgt spid="669422"/>
                                        </p:tgtEl>
                                      </p:cBhvr>
                                    </p:animEffect>
                                  </p:childTnLst>
                                </p:cTn>
                              </p:par>
                              <p:par>
                                <p:cTn id="336" presetID="53" presetClass="entr" presetSubtype="0" fill="hold" grpId="0" nodeType="withEffect">
                                  <p:stCondLst>
                                    <p:cond delay="0"/>
                                  </p:stCondLst>
                                  <p:childTnLst>
                                    <p:set>
                                      <p:cBhvr>
                                        <p:cTn id="337" dur="1" fill="hold">
                                          <p:stCondLst>
                                            <p:cond delay="0"/>
                                          </p:stCondLst>
                                        </p:cTn>
                                        <p:tgtEl>
                                          <p:spTgt spid="669380"/>
                                        </p:tgtEl>
                                        <p:attrNameLst>
                                          <p:attrName>style.visibility</p:attrName>
                                        </p:attrNameLst>
                                      </p:cBhvr>
                                      <p:to>
                                        <p:strVal val="visible"/>
                                      </p:to>
                                    </p:set>
                                    <p:anim calcmode="lin" valueType="num">
                                      <p:cBhvr>
                                        <p:cTn id="338" dur="500" fill="hold"/>
                                        <p:tgtEl>
                                          <p:spTgt spid="669380"/>
                                        </p:tgtEl>
                                        <p:attrNameLst>
                                          <p:attrName>ppt_w</p:attrName>
                                        </p:attrNameLst>
                                      </p:cBhvr>
                                      <p:tavLst>
                                        <p:tav tm="0">
                                          <p:val>
                                            <p:fltVal val="0"/>
                                          </p:val>
                                        </p:tav>
                                        <p:tav tm="100000">
                                          <p:val>
                                            <p:strVal val="#ppt_w"/>
                                          </p:val>
                                        </p:tav>
                                      </p:tavLst>
                                    </p:anim>
                                    <p:anim calcmode="lin" valueType="num">
                                      <p:cBhvr>
                                        <p:cTn id="339" dur="500" fill="hold"/>
                                        <p:tgtEl>
                                          <p:spTgt spid="669380"/>
                                        </p:tgtEl>
                                        <p:attrNameLst>
                                          <p:attrName>ppt_h</p:attrName>
                                        </p:attrNameLst>
                                      </p:cBhvr>
                                      <p:tavLst>
                                        <p:tav tm="0">
                                          <p:val>
                                            <p:fltVal val="0"/>
                                          </p:val>
                                        </p:tav>
                                        <p:tav tm="100000">
                                          <p:val>
                                            <p:strVal val="#ppt_h"/>
                                          </p:val>
                                        </p:tav>
                                      </p:tavLst>
                                    </p:anim>
                                    <p:animEffect transition="in" filter="fade">
                                      <p:cBhvr>
                                        <p:cTn id="340" dur="500"/>
                                        <p:tgtEl>
                                          <p:spTgt spid="669380"/>
                                        </p:tgtEl>
                                      </p:cBhvr>
                                    </p:animEffect>
                                  </p:childTnLst>
                                </p:cTn>
                              </p:par>
                              <p:par>
                                <p:cTn id="341" presetID="53" presetClass="entr" presetSubtype="0" fill="hold" grpId="0" nodeType="withEffect">
                                  <p:stCondLst>
                                    <p:cond delay="0"/>
                                  </p:stCondLst>
                                  <p:childTnLst>
                                    <p:set>
                                      <p:cBhvr>
                                        <p:cTn id="342" dur="1" fill="hold">
                                          <p:stCondLst>
                                            <p:cond delay="0"/>
                                          </p:stCondLst>
                                        </p:cTn>
                                        <p:tgtEl>
                                          <p:spTgt spid="669381"/>
                                        </p:tgtEl>
                                        <p:attrNameLst>
                                          <p:attrName>style.visibility</p:attrName>
                                        </p:attrNameLst>
                                      </p:cBhvr>
                                      <p:to>
                                        <p:strVal val="visible"/>
                                      </p:to>
                                    </p:set>
                                    <p:anim calcmode="lin" valueType="num">
                                      <p:cBhvr>
                                        <p:cTn id="343" dur="500" fill="hold"/>
                                        <p:tgtEl>
                                          <p:spTgt spid="669381"/>
                                        </p:tgtEl>
                                        <p:attrNameLst>
                                          <p:attrName>ppt_w</p:attrName>
                                        </p:attrNameLst>
                                      </p:cBhvr>
                                      <p:tavLst>
                                        <p:tav tm="0">
                                          <p:val>
                                            <p:fltVal val="0"/>
                                          </p:val>
                                        </p:tav>
                                        <p:tav tm="100000">
                                          <p:val>
                                            <p:strVal val="#ppt_w"/>
                                          </p:val>
                                        </p:tav>
                                      </p:tavLst>
                                    </p:anim>
                                    <p:anim calcmode="lin" valueType="num">
                                      <p:cBhvr>
                                        <p:cTn id="344" dur="500" fill="hold"/>
                                        <p:tgtEl>
                                          <p:spTgt spid="669381"/>
                                        </p:tgtEl>
                                        <p:attrNameLst>
                                          <p:attrName>ppt_h</p:attrName>
                                        </p:attrNameLst>
                                      </p:cBhvr>
                                      <p:tavLst>
                                        <p:tav tm="0">
                                          <p:val>
                                            <p:fltVal val="0"/>
                                          </p:val>
                                        </p:tav>
                                        <p:tav tm="100000">
                                          <p:val>
                                            <p:strVal val="#ppt_h"/>
                                          </p:val>
                                        </p:tav>
                                      </p:tavLst>
                                    </p:anim>
                                    <p:animEffect transition="in" filter="fade">
                                      <p:cBhvr>
                                        <p:cTn id="345" dur="500"/>
                                        <p:tgtEl>
                                          <p:spTgt spid="669381"/>
                                        </p:tgtEl>
                                      </p:cBhvr>
                                    </p:animEffect>
                                  </p:childTnLst>
                                </p:cTn>
                              </p:par>
                              <p:par>
                                <p:cTn id="346" presetID="53" presetClass="entr" presetSubtype="0" fill="hold" grpId="0" nodeType="withEffect">
                                  <p:stCondLst>
                                    <p:cond delay="0"/>
                                  </p:stCondLst>
                                  <p:childTnLst>
                                    <p:set>
                                      <p:cBhvr>
                                        <p:cTn id="347" dur="1" fill="hold">
                                          <p:stCondLst>
                                            <p:cond delay="0"/>
                                          </p:stCondLst>
                                        </p:cTn>
                                        <p:tgtEl>
                                          <p:spTgt spid="669382"/>
                                        </p:tgtEl>
                                        <p:attrNameLst>
                                          <p:attrName>style.visibility</p:attrName>
                                        </p:attrNameLst>
                                      </p:cBhvr>
                                      <p:to>
                                        <p:strVal val="visible"/>
                                      </p:to>
                                    </p:set>
                                    <p:anim calcmode="lin" valueType="num">
                                      <p:cBhvr>
                                        <p:cTn id="348" dur="500" fill="hold"/>
                                        <p:tgtEl>
                                          <p:spTgt spid="669382"/>
                                        </p:tgtEl>
                                        <p:attrNameLst>
                                          <p:attrName>ppt_w</p:attrName>
                                        </p:attrNameLst>
                                      </p:cBhvr>
                                      <p:tavLst>
                                        <p:tav tm="0">
                                          <p:val>
                                            <p:fltVal val="0"/>
                                          </p:val>
                                        </p:tav>
                                        <p:tav tm="100000">
                                          <p:val>
                                            <p:strVal val="#ppt_w"/>
                                          </p:val>
                                        </p:tav>
                                      </p:tavLst>
                                    </p:anim>
                                    <p:anim calcmode="lin" valueType="num">
                                      <p:cBhvr>
                                        <p:cTn id="349" dur="500" fill="hold"/>
                                        <p:tgtEl>
                                          <p:spTgt spid="669382"/>
                                        </p:tgtEl>
                                        <p:attrNameLst>
                                          <p:attrName>ppt_h</p:attrName>
                                        </p:attrNameLst>
                                      </p:cBhvr>
                                      <p:tavLst>
                                        <p:tav tm="0">
                                          <p:val>
                                            <p:fltVal val="0"/>
                                          </p:val>
                                        </p:tav>
                                        <p:tav tm="100000">
                                          <p:val>
                                            <p:strVal val="#ppt_h"/>
                                          </p:val>
                                        </p:tav>
                                      </p:tavLst>
                                    </p:anim>
                                    <p:animEffect transition="in" filter="fade">
                                      <p:cBhvr>
                                        <p:cTn id="350" dur="500"/>
                                        <p:tgtEl>
                                          <p:spTgt spid="669382"/>
                                        </p:tgtEl>
                                      </p:cBhvr>
                                    </p:animEffect>
                                  </p:childTnLst>
                                </p:cTn>
                              </p:par>
                              <p:par>
                                <p:cTn id="351" presetID="53" presetClass="entr" presetSubtype="0" fill="hold" grpId="0" nodeType="withEffect">
                                  <p:stCondLst>
                                    <p:cond delay="0"/>
                                  </p:stCondLst>
                                  <p:childTnLst>
                                    <p:set>
                                      <p:cBhvr>
                                        <p:cTn id="352" dur="1" fill="hold">
                                          <p:stCondLst>
                                            <p:cond delay="0"/>
                                          </p:stCondLst>
                                        </p:cTn>
                                        <p:tgtEl>
                                          <p:spTgt spid="669333"/>
                                        </p:tgtEl>
                                        <p:attrNameLst>
                                          <p:attrName>style.visibility</p:attrName>
                                        </p:attrNameLst>
                                      </p:cBhvr>
                                      <p:to>
                                        <p:strVal val="visible"/>
                                      </p:to>
                                    </p:set>
                                    <p:anim calcmode="lin" valueType="num">
                                      <p:cBhvr>
                                        <p:cTn id="353" dur="500" fill="hold"/>
                                        <p:tgtEl>
                                          <p:spTgt spid="669333"/>
                                        </p:tgtEl>
                                        <p:attrNameLst>
                                          <p:attrName>ppt_w</p:attrName>
                                        </p:attrNameLst>
                                      </p:cBhvr>
                                      <p:tavLst>
                                        <p:tav tm="0">
                                          <p:val>
                                            <p:fltVal val="0"/>
                                          </p:val>
                                        </p:tav>
                                        <p:tav tm="100000">
                                          <p:val>
                                            <p:strVal val="#ppt_w"/>
                                          </p:val>
                                        </p:tav>
                                      </p:tavLst>
                                    </p:anim>
                                    <p:anim calcmode="lin" valueType="num">
                                      <p:cBhvr>
                                        <p:cTn id="354" dur="500" fill="hold"/>
                                        <p:tgtEl>
                                          <p:spTgt spid="669333"/>
                                        </p:tgtEl>
                                        <p:attrNameLst>
                                          <p:attrName>ppt_h</p:attrName>
                                        </p:attrNameLst>
                                      </p:cBhvr>
                                      <p:tavLst>
                                        <p:tav tm="0">
                                          <p:val>
                                            <p:fltVal val="0"/>
                                          </p:val>
                                        </p:tav>
                                        <p:tav tm="100000">
                                          <p:val>
                                            <p:strVal val="#ppt_h"/>
                                          </p:val>
                                        </p:tav>
                                      </p:tavLst>
                                    </p:anim>
                                    <p:animEffect transition="in" filter="fade">
                                      <p:cBhvr>
                                        <p:cTn id="355" dur="500"/>
                                        <p:tgtEl>
                                          <p:spTgt spid="669333"/>
                                        </p:tgtEl>
                                      </p:cBhvr>
                                    </p:animEffect>
                                  </p:childTnLst>
                                </p:cTn>
                              </p:par>
                              <p:par>
                                <p:cTn id="356" presetID="53" presetClass="entr" presetSubtype="0" fill="hold" grpId="0" nodeType="withEffect">
                                  <p:stCondLst>
                                    <p:cond delay="0"/>
                                  </p:stCondLst>
                                  <p:childTnLst>
                                    <p:set>
                                      <p:cBhvr>
                                        <p:cTn id="357" dur="1" fill="hold">
                                          <p:stCondLst>
                                            <p:cond delay="0"/>
                                          </p:stCondLst>
                                        </p:cTn>
                                        <p:tgtEl>
                                          <p:spTgt spid="669317"/>
                                        </p:tgtEl>
                                        <p:attrNameLst>
                                          <p:attrName>style.visibility</p:attrName>
                                        </p:attrNameLst>
                                      </p:cBhvr>
                                      <p:to>
                                        <p:strVal val="visible"/>
                                      </p:to>
                                    </p:set>
                                    <p:anim calcmode="lin" valueType="num">
                                      <p:cBhvr>
                                        <p:cTn id="358" dur="500" fill="hold"/>
                                        <p:tgtEl>
                                          <p:spTgt spid="669317"/>
                                        </p:tgtEl>
                                        <p:attrNameLst>
                                          <p:attrName>ppt_w</p:attrName>
                                        </p:attrNameLst>
                                      </p:cBhvr>
                                      <p:tavLst>
                                        <p:tav tm="0">
                                          <p:val>
                                            <p:fltVal val="0"/>
                                          </p:val>
                                        </p:tav>
                                        <p:tav tm="100000">
                                          <p:val>
                                            <p:strVal val="#ppt_w"/>
                                          </p:val>
                                        </p:tav>
                                      </p:tavLst>
                                    </p:anim>
                                    <p:anim calcmode="lin" valueType="num">
                                      <p:cBhvr>
                                        <p:cTn id="359" dur="500" fill="hold"/>
                                        <p:tgtEl>
                                          <p:spTgt spid="669317"/>
                                        </p:tgtEl>
                                        <p:attrNameLst>
                                          <p:attrName>ppt_h</p:attrName>
                                        </p:attrNameLst>
                                      </p:cBhvr>
                                      <p:tavLst>
                                        <p:tav tm="0">
                                          <p:val>
                                            <p:fltVal val="0"/>
                                          </p:val>
                                        </p:tav>
                                        <p:tav tm="100000">
                                          <p:val>
                                            <p:strVal val="#ppt_h"/>
                                          </p:val>
                                        </p:tav>
                                      </p:tavLst>
                                    </p:anim>
                                    <p:animEffect transition="in" filter="fade">
                                      <p:cBhvr>
                                        <p:cTn id="360" dur="500"/>
                                        <p:tgtEl>
                                          <p:spTgt spid="669317"/>
                                        </p:tgtEl>
                                      </p:cBhvr>
                                    </p:animEffect>
                                  </p:childTnLst>
                                </p:cTn>
                              </p:par>
                              <p:par>
                                <p:cTn id="361" presetID="53" presetClass="entr" presetSubtype="0" fill="hold" grpId="0" nodeType="withEffect">
                                  <p:stCondLst>
                                    <p:cond delay="0"/>
                                  </p:stCondLst>
                                  <p:childTnLst>
                                    <p:set>
                                      <p:cBhvr>
                                        <p:cTn id="362" dur="1" fill="hold">
                                          <p:stCondLst>
                                            <p:cond delay="0"/>
                                          </p:stCondLst>
                                        </p:cTn>
                                        <p:tgtEl>
                                          <p:spTgt spid="669323"/>
                                        </p:tgtEl>
                                        <p:attrNameLst>
                                          <p:attrName>style.visibility</p:attrName>
                                        </p:attrNameLst>
                                      </p:cBhvr>
                                      <p:to>
                                        <p:strVal val="visible"/>
                                      </p:to>
                                    </p:set>
                                    <p:anim calcmode="lin" valueType="num">
                                      <p:cBhvr>
                                        <p:cTn id="363" dur="500" fill="hold"/>
                                        <p:tgtEl>
                                          <p:spTgt spid="669323"/>
                                        </p:tgtEl>
                                        <p:attrNameLst>
                                          <p:attrName>ppt_w</p:attrName>
                                        </p:attrNameLst>
                                      </p:cBhvr>
                                      <p:tavLst>
                                        <p:tav tm="0">
                                          <p:val>
                                            <p:fltVal val="0"/>
                                          </p:val>
                                        </p:tav>
                                        <p:tav tm="100000">
                                          <p:val>
                                            <p:strVal val="#ppt_w"/>
                                          </p:val>
                                        </p:tav>
                                      </p:tavLst>
                                    </p:anim>
                                    <p:anim calcmode="lin" valueType="num">
                                      <p:cBhvr>
                                        <p:cTn id="364" dur="500" fill="hold"/>
                                        <p:tgtEl>
                                          <p:spTgt spid="669323"/>
                                        </p:tgtEl>
                                        <p:attrNameLst>
                                          <p:attrName>ppt_h</p:attrName>
                                        </p:attrNameLst>
                                      </p:cBhvr>
                                      <p:tavLst>
                                        <p:tav tm="0">
                                          <p:val>
                                            <p:fltVal val="0"/>
                                          </p:val>
                                        </p:tav>
                                        <p:tav tm="100000">
                                          <p:val>
                                            <p:strVal val="#ppt_h"/>
                                          </p:val>
                                        </p:tav>
                                      </p:tavLst>
                                    </p:anim>
                                    <p:animEffect transition="in" filter="fade">
                                      <p:cBhvr>
                                        <p:cTn id="365" dur="500"/>
                                        <p:tgtEl>
                                          <p:spTgt spid="669323"/>
                                        </p:tgtEl>
                                      </p:cBhvr>
                                    </p:animEffect>
                                  </p:childTnLst>
                                </p:cTn>
                              </p:par>
                              <p:par>
                                <p:cTn id="366" presetID="53" presetClass="entr" presetSubtype="0" fill="hold" grpId="0" nodeType="withEffect">
                                  <p:stCondLst>
                                    <p:cond delay="0"/>
                                  </p:stCondLst>
                                  <p:childTnLst>
                                    <p:set>
                                      <p:cBhvr>
                                        <p:cTn id="367" dur="1" fill="hold">
                                          <p:stCondLst>
                                            <p:cond delay="0"/>
                                          </p:stCondLst>
                                        </p:cTn>
                                        <p:tgtEl>
                                          <p:spTgt spid="669327"/>
                                        </p:tgtEl>
                                        <p:attrNameLst>
                                          <p:attrName>style.visibility</p:attrName>
                                        </p:attrNameLst>
                                      </p:cBhvr>
                                      <p:to>
                                        <p:strVal val="visible"/>
                                      </p:to>
                                    </p:set>
                                    <p:anim calcmode="lin" valueType="num">
                                      <p:cBhvr>
                                        <p:cTn id="368" dur="500" fill="hold"/>
                                        <p:tgtEl>
                                          <p:spTgt spid="669327"/>
                                        </p:tgtEl>
                                        <p:attrNameLst>
                                          <p:attrName>ppt_w</p:attrName>
                                        </p:attrNameLst>
                                      </p:cBhvr>
                                      <p:tavLst>
                                        <p:tav tm="0">
                                          <p:val>
                                            <p:fltVal val="0"/>
                                          </p:val>
                                        </p:tav>
                                        <p:tav tm="100000">
                                          <p:val>
                                            <p:strVal val="#ppt_w"/>
                                          </p:val>
                                        </p:tav>
                                      </p:tavLst>
                                    </p:anim>
                                    <p:anim calcmode="lin" valueType="num">
                                      <p:cBhvr>
                                        <p:cTn id="369" dur="500" fill="hold"/>
                                        <p:tgtEl>
                                          <p:spTgt spid="669327"/>
                                        </p:tgtEl>
                                        <p:attrNameLst>
                                          <p:attrName>ppt_h</p:attrName>
                                        </p:attrNameLst>
                                      </p:cBhvr>
                                      <p:tavLst>
                                        <p:tav tm="0">
                                          <p:val>
                                            <p:fltVal val="0"/>
                                          </p:val>
                                        </p:tav>
                                        <p:tav tm="100000">
                                          <p:val>
                                            <p:strVal val="#ppt_h"/>
                                          </p:val>
                                        </p:tav>
                                      </p:tavLst>
                                    </p:anim>
                                    <p:animEffect transition="in" filter="fade">
                                      <p:cBhvr>
                                        <p:cTn id="370" dur="500"/>
                                        <p:tgtEl>
                                          <p:spTgt spid="669327"/>
                                        </p:tgtEl>
                                      </p:cBhvr>
                                    </p:animEffect>
                                  </p:childTnLst>
                                </p:cTn>
                              </p:par>
                            </p:childTnLst>
                          </p:cTn>
                        </p:par>
                      </p:childTnLst>
                    </p:cTn>
                  </p:par>
                  <p:par>
                    <p:cTn id="371" fill="hold">
                      <p:stCondLst>
                        <p:cond delay="indefinite"/>
                      </p:stCondLst>
                      <p:childTnLst>
                        <p:par>
                          <p:cTn id="372" fill="hold">
                            <p:stCondLst>
                              <p:cond delay="0"/>
                            </p:stCondLst>
                            <p:childTnLst>
                              <p:par>
                                <p:cTn id="373" presetID="53" presetClass="entr" presetSubtype="0" fill="hold" grpId="0" nodeType="clickEffect">
                                  <p:stCondLst>
                                    <p:cond delay="0"/>
                                  </p:stCondLst>
                                  <p:childTnLst>
                                    <p:set>
                                      <p:cBhvr>
                                        <p:cTn id="374" dur="1" fill="hold">
                                          <p:stCondLst>
                                            <p:cond delay="0"/>
                                          </p:stCondLst>
                                        </p:cTn>
                                        <p:tgtEl>
                                          <p:spTgt spid="669391"/>
                                        </p:tgtEl>
                                        <p:attrNameLst>
                                          <p:attrName>style.visibility</p:attrName>
                                        </p:attrNameLst>
                                      </p:cBhvr>
                                      <p:to>
                                        <p:strVal val="visible"/>
                                      </p:to>
                                    </p:set>
                                    <p:anim calcmode="lin" valueType="num">
                                      <p:cBhvr>
                                        <p:cTn id="375" dur="500" fill="hold"/>
                                        <p:tgtEl>
                                          <p:spTgt spid="669391"/>
                                        </p:tgtEl>
                                        <p:attrNameLst>
                                          <p:attrName>ppt_w</p:attrName>
                                        </p:attrNameLst>
                                      </p:cBhvr>
                                      <p:tavLst>
                                        <p:tav tm="0">
                                          <p:val>
                                            <p:fltVal val="0"/>
                                          </p:val>
                                        </p:tav>
                                        <p:tav tm="100000">
                                          <p:val>
                                            <p:strVal val="#ppt_w"/>
                                          </p:val>
                                        </p:tav>
                                      </p:tavLst>
                                    </p:anim>
                                    <p:anim calcmode="lin" valueType="num">
                                      <p:cBhvr>
                                        <p:cTn id="376" dur="500" fill="hold"/>
                                        <p:tgtEl>
                                          <p:spTgt spid="669391"/>
                                        </p:tgtEl>
                                        <p:attrNameLst>
                                          <p:attrName>ppt_h</p:attrName>
                                        </p:attrNameLst>
                                      </p:cBhvr>
                                      <p:tavLst>
                                        <p:tav tm="0">
                                          <p:val>
                                            <p:fltVal val="0"/>
                                          </p:val>
                                        </p:tav>
                                        <p:tav tm="100000">
                                          <p:val>
                                            <p:strVal val="#ppt_h"/>
                                          </p:val>
                                        </p:tav>
                                      </p:tavLst>
                                    </p:anim>
                                    <p:animEffect transition="in" filter="fade">
                                      <p:cBhvr>
                                        <p:cTn id="377" dur="500"/>
                                        <p:tgtEl>
                                          <p:spTgt spid="669391"/>
                                        </p:tgtEl>
                                      </p:cBhvr>
                                    </p:animEffect>
                                  </p:childTnLst>
                                </p:cTn>
                              </p:par>
                              <p:par>
                                <p:cTn id="378" presetID="53" presetClass="entr" presetSubtype="0" fill="hold" grpId="0" nodeType="withEffect">
                                  <p:stCondLst>
                                    <p:cond delay="0"/>
                                  </p:stCondLst>
                                  <p:childTnLst>
                                    <p:set>
                                      <p:cBhvr>
                                        <p:cTn id="379" dur="1" fill="hold">
                                          <p:stCondLst>
                                            <p:cond delay="0"/>
                                          </p:stCondLst>
                                        </p:cTn>
                                        <p:tgtEl>
                                          <p:spTgt spid="669392"/>
                                        </p:tgtEl>
                                        <p:attrNameLst>
                                          <p:attrName>style.visibility</p:attrName>
                                        </p:attrNameLst>
                                      </p:cBhvr>
                                      <p:to>
                                        <p:strVal val="visible"/>
                                      </p:to>
                                    </p:set>
                                    <p:anim calcmode="lin" valueType="num">
                                      <p:cBhvr>
                                        <p:cTn id="380" dur="500" fill="hold"/>
                                        <p:tgtEl>
                                          <p:spTgt spid="669392"/>
                                        </p:tgtEl>
                                        <p:attrNameLst>
                                          <p:attrName>ppt_w</p:attrName>
                                        </p:attrNameLst>
                                      </p:cBhvr>
                                      <p:tavLst>
                                        <p:tav tm="0">
                                          <p:val>
                                            <p:fltVal val="0"/>
                                          </p:val>
                                        </p:tav>
                                        <p:tav tm="100000">
                                          <p:val>
                                            <p:strVal val="#ppt_w"/>
                                          </p:val>
                                        </p:tav>
                                      </p:tavLst>
                                    </p:anim>
                                    <p:anim calcmode="lin" valueType="num">
                                      <p:cBhvr>
                                        <p:cTn id="381" dur="500" fill="hold"/>
                                        <p:tgtEl>
                                          <p:spTgt spid="669392"/>
                                        </p:tgtEl>
                                        <p:attrNameLst>
                                          <p:attrName>ppt_h</p:attrName>
                                        </p:attrNameLst>
                                      </p:cBhvr>
                                      <p:tavLst>
                                        <p:tav tm="0">
                                          <p:val>
                                            <p:fltVal val="0"/>
                                          </p:val>
                                        </p:tav>
                                        <p:tav tm="100000">
                                          <p:val>
                                            <p:strVal val="#ppt_h"/>
                                          </p:val>
                                        </p:tav>
                                      </p:tavLst>
                                    </p:anim>
                                    <p:animEffect transition="in" filter="fade">
                                      <p:cBhvr>
                                        <p:cTn id="382" dur="500"/>
                                        <p:tgtEl>
                                          <p:spTgt spid="669392"/>
                                        </p:tgtEl>
                                      </p:cBhvr>
                                    </p:animEffect>
                                  </p:childTnLst>
                                </p:cTn>
                              </p:par>
                              <p:par>
                                <p:cTn id="383" presetID="53" presetClass="entr" presetSubtype="0" fill="hold" grpId="0" nodeType="withEffect">
                                  <p:stCondLst>
                                    <p:cond delay="0"/>
                                  </p:stCondLst>
                                  <p:childTnLst>
                                    <p:set>
                                      <p:cBhvr>
                                        <p:cTn id="384" dur="1" fill="hold">
                                          <p:stCondLst>
                                            <p:cond delay="0"/>
                                          </p:stCondLst>
                                        </p:cTn>
                                        <p:tgtEl>
                                          <p:spTgt spid="669393"/>
                                        </p:tgtEl>
                                        <p:attrNameLst>
                                          <p:attrName>style.visibility</p:attrName>
                                        </p:attrNameLst>
                                      </p:cBhvr>
                                      <p:to>
                                        <p:strVal val="visible"/>
                                      </p:to>
                                    </p:set>
                                    <p:anim calcmode="lin" valueType="num">
                                      <p:cBhvr>
                                        <p:cTn id="385" dur="500" fill="hold"/>
                                        <p:tgtEl>
                                          <p:spTgt spid="669393"/>
                                        </p:tgtEl>
                                        <p:attrNameLst>
                                          <p:attrName>ppt_w</p:attrName>
                                        </p:attrNameLst>
                                      </p:cBhvr>
                                      <p:tavLst>
                                        <p:tav tm="0">
                                          <p:val>
                                            <p:fltVal val="0"/>
                                          </p:val>
                                        </p:tav>
                                        <p:tav tm="100000">
                                          <p:val>
                                            <p:strVal val="#ppt_w"/>
                                          </p:val>
                                        </p:tav>
                                      </p:tavLst>
                                    </p:anim>
                                    <p:anim calcmode="lin" valueType="num">
                                      <p:cBhvr>
                                        <p:cTn id="386" dur="500" fill="hold"/>
                                        <p:tgtEl>
                                          <p:spTgt spid="669393"/>
                                        </p:tgtEl>
                                        <p:attrNameLst>
                                          <p:attrName>ppt_h</p:attrName>
                                        </p:attrNameLst>
                                      </p:cBhvr>
                                      <p:tavLst>
                                        <p:tav tm="0">
                                          <p:val>
                                            <p:fltVal val="0"/>
                                          </p:val>
                                        </p:tav>
                                        <p:tav tm="100000">
                                          <p:val>
                                            <p:strVal val="#ppt_h"/>
                                          </p:val>
                                        </p:tav>
                                      </p:tavLst>
                                    </p:anim>
                                    <p:animEffect transition="in" filter="fade">
                                      <p:cBhvr>
                                        <p:cTn id="387" dur="500"/>
                                        <p:tgtEl>
                                          <p:spTgt spid="669393"/>
                                        </p:tgtEl>
                                      </p:cBhvr>
                                    </p:animEffect>
                                  </p:childTnLst>
                                </p:cTn>
                              </p:par>
                              <p:par>
                                <p:cTn id="388" presetID="53" presetClass="entr" presetSubtype="0" fill="hold" grpId="0" nodeType="withEffect">
                                  <p:stCondLst>
                                    <p:cond delay="0"/>
                                  </p:stCondLst>
                                  <p:childTnLst>
                                    <p:set>
                                      <p:cBhvr>
                                        <p:cTn id="389" dur="1" fill="hold">
                                          <p:stCondLst>
                                            <p:cond delay="0"/>
                                          </p:stCondLst>
                                        </p:cTn>
                                        <p:tgtEl>
                                          <p:spTgt spid="669394"/>
                                        </p:tgtEl>
                                        <p:attrNameLst>
                                          <p:attrName>style.visibility</p:attrName>
                                        </p:attrNameLst>
                                      </p:cBhvr>
                                      <p:to>
                                        <p:strVal val="visible"/>
                                      </p:to>
                                    </p:set>
                                    <p:anim calcmode="lin" valueType="num">
                                      <p:cBhvr>
                                        <p:cTn id="390" dur="500" fill="hold"/>
                                        <p:tgtEl>
                                          <p:spTgt spid="669394"/>
                                        </p:tgtEl>
                                        <p:attrNameLst>
                                          <p:attrName>ppt_w</p:attrName>
                                        </p:attrNameLst>
                                      </p:cBhvr>
                                      <p:tavLst>
                                        <p:tav tm="0">
                                          <p:val>
                                            <p:fltVal val="0"/>
                                          </p:val>
                                        </p:tav>
                                        <p:tav tm="100000">
                                          <p:val>
                                            <p:strVal val="#ppt_w"/>
                                          </p:val>
                                        </p:tav>
                                      </p:tavLst>
                                    </p:anim>
                                    <p:anim calcmode="lin" valueType="num">
                                      <p:cBhvr>
                                        <p:cTn id="391" dur="500" fill="hold"/>
                                        <p:tgtEl>
                                          <p:spTgt spid="669394"/>
                                        </p:tgtEl>
                                        <p:attrNameLst>
                                          <p:attrName>ppt_h</p:attrName>
                                        </p:attrNameLst>
                                      </p:cBhvr>
                                      <p:tavLst>
                                        <p:tav tm="0">
                                          <p:val>
                                            <p:fltVal val="0"/>
                                          </p:val>
                                        </p:tav>
                                        <p:tav tm="100000">
                                          <p:val>
                                            <p:strVal val="#ppt_h"/>
                                          </p:val>
                                        </p:tav>
                                      </p:tavLst>
                                    </p:anim>
                                    <p:animEffect transition="in" filter="fade">
                                      <p:cBhvr>
                                        <p:cTn id="392" dur="500"/>
                                        <p:tgtEl>
                                          <p:spTgt spid="669394"/>
                                        </p:tgtEl>
                                      </p:cBhvr>
                                    </p:animEffect>
                                  </p:childTnLst>
                                </p:cTn>
                              </p:par>
                              <p:par>
                                <p:cTn id="393" presetID="53" presetClass="entr" presetSubtype="0" fill="hold" grpId="0" nodeType="withEffect">
                                  <p:stCondLst>
                                    <p:cond delay="0"/>
                                  </p:stCondLst>
                                  <p:childTnLst>
                                    <p:set>
                                      <p:cBhvr>
                                        <p:cTn id="394" dur="1" fill="hold">
                                          <p:stCondLst>
                                            <p:cond delay="0"/>
                                          </p:stCondLst>
                                        </p:cTn>
                                        <p:tgtEl>
                                          <p:spTgt spid="669395"/>
                                        </p:tgtEl>
                                        <p:attrNameLst>
                                          <p:attrName>style.visibility</p:attrName>
                                        </p:attrNameLst>
                                      </p:cBhvr>
                                      <p:to>
                                        <p:strVal val="visible"/>
                                      </p:to>
                                    </p:set>
                                    <p:anim calcmode="lin" valueType="num">
                                      <p:cBhvr>
                                        <p:cTn id="395" dur="500" fill="hold"/>
                                        <p:tgtEl>
                                          <p:spTgt spid="669395"/>
                                        </p:tgtEl>
                                        <p:attrNameLst>
                                          <p:attrName>ppt_w</p:attrName>
                                        </p:attrNameLst>
                                      </p:cBhvr>
                                      <p:tavLst>
                                        <p:tav tm="0">
                                          <p:val>
                                            <p:fltVal val="0"/>
                                          </p:val>
                                        </p:tav>
                                        <p:tav tm="100000">
                                          <p:val>
                                            <p:strVal val="#ppt_w"/>
                                          </p:val>
                                        </p:tav>
                                      </p:tavLst>
                                    </p:anim>
                                    <p:anim calcmode="lin" valueType="num">
                                      <p:cBhvr>
                                        <p:cTn id="396" dur="500" fill="hold"/>
                                        <p:tgtEl>
                                          <p:spTgt spid="669395"/>
                                        </p:tgtEl>
                                        <p:attrNameLst>
                                          <p:attrName>ppt_h</p:attrName>
                                        </p:attrNameLst>
                                      </p:cBhvr>
                                      <p:tavLst>
                                        <p:tav tm="0">
                                          <p:val>
                                            <p:fltVal val="0"/>
                                          </p:val>
                                        </p:tav>
                                        <p:tav tm="100000">
                                          <p:val>
                                            <p:strVal val="#ppt_h"/>
                                          </p:val>
                                        </p:tav>
                                      </p:tavLst>
                                    </p:anim>
                                    <p:animEffect transition="in" filter="fade">
                                      <p:cBhvr>
                                        <p:cTn id="397" dur="500"/>
                                        <p:tgtEl>
                                          <p:spTgt spid="669395"/>
                                        </p:tgtEl>
                                      </p:cBhvr>
                                    </p:animEffect>
                                  </p:childTnLst>
                                </p:cTn>
                              </p:par>
                              <p:par>
                                <p:cTn id="398" presetID="53" presetClass="entr" presetSubtype="0" fill="hold" grpId="0" nodeType="withEffect">
                                  <p:stCondLst>
                                    <p:cond delay="0"/>
                                  </p:stCondLst>
                                  <p:childTnLst>
                                    <p:set>
                                      <p:cBhvr>
                                        <p:cTn id="399" dur="1" fill="hold">
                                          <p:stCondLst>
                                            <p:cond delay="0"/>
                                          </p:stCondLst>
                                        </p:cTn>
                                        <p:tgtEl>
                                          <p:spTgt spid="669396"/>
                                        </p:tgtEl>
                                        <p:attrNameLst>
                                          <p:attrName>style.visibility</p:attrName>
                                        </p:attrNameLst>
                                      </p:cBhvr>
                                      <p:to>
                                        <p:strVal val="visible"/>
                                      </p:to>
                                    </p:set>
                                    <p:anim calcmode="lin" valueType="num">
                                      <p:cBhvr>
                                        <p:cTn id="400" dur="500" fill="hold"/>
                                        <p:tgtEl>
                                          <p:spTgt spid="669396"/>
                                        </p:tgtEl>
                                        <p:attrNameLst>
                                          <p:attrName>ppt_w</p:attrName>
                                        </p:attrNameLst>
                                      </p:cBhvr>
                                      <p:tavLst>
                                        <p:tav tm="0">
                                          <p:val>
                                            <p:fltVal val="0"/>
                                          </p:val>
                                        </p:tav>
                                        <p:tav tm="100000">
                                          <p:val>
                                            <p:strVal val="#ppt_w"/>
                                          </p:val>
                                        </p:tav>
                                      </p:tavLst>
                                    </p:anim>
                                    <p:anim calcmode="lin" valueType="num">
                                      <p:cBhvr>
                                        <p:cTn id="401" dur="500" fill="hold"/>
                                        <p:tgtEl>
                                          <p:spTgt spid="669396"/>
                                        </p:tgtEl>
                                        <p:attrNameLst>
                                          <p:attrName>ppt_h</p:attrName>
                                        </p:attrNameLst>
                                      </p:cBhvr>
                                      <p:tavLst>
                                        <p:tav tm="0">
                                          <p:val>
                                            <p:fltVal val="0"/>
                                          </p:val>
                                        </p:tav>
                                        <p:tav tm="100000">
                                          <p:val>
                                            <p:strVal val="#ppt_h"/>
                                          </p:val>
                                        </p:tav>
                                      </p:tavLst>
                                    </p:anim>
                                    <p:animEffect transition="in" filter="fade">
                                      <p:cBhvr>
                                        <p:cTn id="402" dur="500"/>
                                        <p:tgtEl>
                                          <p:spTgt spid="669396"/>
                                        </p:tgtEl>
                                      </p:cBhvr>
                                    </p:animEffect>
                                  </p:childTnLst>
                                </p:cTn>
                              </p:par>
                              <p:par>
                                <p:cTn id="403" presetID="53" presetClass="entr" presetSubtype="0" fill="hold" grpId="0" nodeType="withEffect">
                                  <p:stCondLst>
                                    <p:cond delay="0"/>
                                  </p:stCondLst>
                                  <p:childTnLst>
                                    <p:set>
                                      <p:cBhvr>
                                        <p:cTn id="404" dur="1" fill="hold">
                                          <p:stCondLst>
                                            <p:cond delay="0"/>
                                          </p:stCondLst>
                                        </p:cTn>
                                        <p:tgtEl>
                                          <p:spTgt spid="669397"/>
                                        </p:tgtEl>
                                        <p:attrNameLst>
                                          <p:attrName>style.visibility</p:attrName>
                                        </p:attrNameLst>
                                      </p:cBhvr>
                                      <p:to>
                                        <p:strVal val="visible"/>
                                      </p:to>
                                    </p:set>
                                    <p:anim calcmode="lin" valueType="num">
                                      <p:cBhvr>
                                        <p:cTn id="405" dur="500" fill="hold"/>
                                        <p:tgtEl>
                                          <p:spTgt spid="669397"/>
                                        </p:tgtEl>
                                        <p:attrNameLst>
                                          <p:attrName>ppt_w</p:attrName>
                                        </p:attrNameLst>
                                      </p:cBhvr>
                                      <p:tavLst>
                                        <p:tav tm="0">
                                          <p:val>
                                            <p:fltVal val="0"/>
                                          </p:val>
                                        </p:tav>
                                        <p:tav tm="100000">
                                          <p:val>
                                            <p:strVal val="#ppt_w"/>
                                          </p:val>
                                        </p:tav>
                                      </p:tavLst>
                                    </p:anim>
                                    <p:anim calcmode="lin" valueType="num">
                                      <p:cBhvr>
                                        <p:cTn id="406" dur="500" fill="hold"/>
                                        <p:tgtEl>
                                          <p:spTgt spid="669397"/>
                                        </p:tgtEl>
                                        <p:attrNameLst>
                                          <p:attrName>ppt_h</p:attrName>
                                        </p:attrNameLst>
                                      </p:cBhvr>
                                      <p:tavLst>
                                        <p:tav tm="0">
                                          <p:val>
                                            <p:fltVal val="0"/>
                                          </p:val>
                                        </p:tav>
                                        <p:tav tm="100000">
                                          <p:val>
                                            <p:strVal val="#ppt_h"/>
                                          </p:val>
                                        </p:tav>
                                      </p:tavLst>
                                    </p:anim>
                                    <p:animEffect transition="in" filter="fade">
                                      <p:cBhvr>
                                        <p:cTn id="407" dur="500"/>
                                        <p:tgtEl>
                                          <p:spTgt spid="669397"/>
                                        </p:tgtEl>
                                      </p:cBhvr>
                                    </p:animEffect>
                                  </p:childTnLst>
                                </p:cTn>
                              </p:par>
                              <p:par>
                                <p:cTn id="408" presetID="53" presetClass="entr" presetSubtype="0" fill="hold" grpId="0" nodeType="withEffect">
                                  <p:stCondLst>
                                    <p:cond delay="0"/>
                                  </p:stCondLst>
                                  <p:childTnLst>
                                    <p:set>
                                      <p:cBhvr>
                                        <p:cTn id="409" dur="1" fill="hold">
                                          <p:stCondLst>
                                            <p:cond delay="0"/>
                                          </p:stCondLst>
                                        </p:cTn>
                                        <p:tgtEl>
                                          <p:spTgt spid="669398"/>
                                        </p:tgtEl>
                                        <p:attrNameLst>
                                          <p:attrName>style.visibility</p:attrName>
                                        </p:attrNameLst>
                                      </p:cBhvr>
                                      <p:to>
                                        <p:strVal val="visible"/>
                                      </p:to>
                                    </p:set>
                                    <p:anim calcmode="lin" valueType="num">
                                      <p:cBhvr>
                                        <p:cTn id="410" dur="500" fill="hold"/>
                                        <p:tgtEl>
                                          <p:spTgt spid="669398"/>
                                        </p:tgtEl>
                                        <p:attrNameLst>
                                          <p:attrName>ppt_w</p:attrName>
                                        </p:attrNameLst>
                                      </p:cBhvr>
                                      <p:tavLst>
                                        <p:tav tm="0">
                                          <p:val>
                                            <p:fltVal val="0"/>
                                          </p:val>
                                        </p:tav>
                                        <p:tav tm="100000">
                                          <p:val>
                                            <p:strVal val="#ppt_w"/>
                                          </p:val>
                                        </p:tav>
                                      </p:tavLst>
                                    </p:anim>
                                    <p:anim calcmode="lin" valueType="num">
                                      <p:cBhvr>
                                        <p:cTn id="411" dur="500" fill="hold"/>
                                        <p:tgtEl>
                                          <p:spTgt spid="669398"/>
                                        </p:tgtEl>
                                        <p:attrNameLst>
                                          <p:attrName>ppt_h</p:attrName>
                                        </p:attrNameLst>
                                      </p:cBhvr>
                                      <p:tavLst>
                                        <p:tav tm="0">
                                          <p:val>
                                            <p:fltVal val="0"/>
                                          </p:val>
                                        </p:tav>
                                        <p:tav tm="100000">
                                          <p:val>
                                            <p:strVal val="#ppt_h"/>
                                          </p:val>
                                        </p:tav>
                                      </p:tavLst>
                                    </p:anim>
                                    <p:animEffect transition="in" filter="fade">
                                      <p:cBhvr>
                                        <p:cTn id="412" dur="500"/>
                                        <p:tgtEl>
                                          <p:spTgt spid="669398"/>
                                        </p:tgtEl>
                                      </p:cBhvr>
                                    </p:animEffect>
                                  </p:childTnLst>
                                </p:cTn>
                              </p:par>
                              <p:par>
                                <p:cTn id="413" presetID="53" presetClass="entr" presetSubtype="0" fill="hold" grpId="0" nodeType="withEffect">
                                  <p:stCondLst>
                                    <p:cond delay="0"/>
                                  </p:stCondLst>
                                  <p:childTnLst>
                                    <p:set>
                                      <p:cBhvr>
                                        <p:cTn id="414" dur="1" fill="hold">
                                          <p:stCondLst>
                                            <p:cond delay="0"/>
                                          </p:stCondLst>
                                        </p:cTn>
                                        <p:tgtEl>
                                          <p:spTgt spid="669399"/>
                                        </p:tgtEl>
                                        <p:attrNameLst>
                                          <p:attrName>style.visibility</p:attrName>
                                        </p:attrNameLst>
                                      </p:cBhvr>
                                      <p:to>
                                        <p:strVal val="visible"/>
                                      </p:to>
                                    </p:set>
                                    <p:anim calcmode="lin" valueType="num">
                                      <p:cBhvr>
                                        <p:cTn id="415" dur="500" fill="hold"/>
                                        <p:tgtEl>
                                          <p:spTgt spid="669399"/>
                                        </p:tgtEl>
                                        <p:attrNameLst>
                                          <p:attrName>ppt_w</p:attrName>
                                        </p:attrNameLst>
                                      </p:cBhvr>
                                      <p:tavLst>
                                        <p:tav tm="0">
                                          <p:val>
                                            <p:fltVal val="0"/>
                                          </p:val>
                                        </p:tav>
                                        <p:tav tm="100000">
                                          <p:val>
                                            <p:strVal val="#ppt_w"/>
                                          </p:val>
                                        </p:tav>
                                      </p:tavLst>
                                    </p:anim>
                                    <p:anim calcmode="lin" valueType="num">
                                      <p:cBhvr>
                                        <p:cTn id="416" dur="500" fill="hold"/>
                                        <p:tgtEl>
                                          <p:spTgt spid="669399"/>
                                        </p:tgtEl>
                                        <p:attrNameLst>
                                          <p:attrName>ppt_h</p:attrName>
                                        </p:attrNameLst>
                                      </p:cBhvr>
                                      <p:tavLst>
                                        <p:tav tm="0">
                                          <p:val>
                                            <p:fltVal val="0"/>
                                          </p:val>
                                        </p:tav>
                                        <p:tav tm="100000">
                                          <p:val>
                                            <p:strVal val="#ppt_h"/>
                                          </p:val>
                                        </p:tav>
                                      </p:tavLst>
                                    </p:anim>
                                    <p:animEffect transition="in" filter="fade">
                                      <p:cBhvr>
                                        <p:cTn id="417" dur="500"/>
                                        <p:tgtEl>
                                          <p:spTgt spid="669399"/>
                                        </p:tgtEl>
                                      </p:cBhvr>
                                    </p:animEffect>
                                  </p:childTnLst>
                                </p:cTn>
                              </p:par>
                              <p:par>
                                <p:cTn id="418" presetID="53" presetClass="entr" presetSubtype="0" fill="hold" grpId="0" nodeType="withEffect">
                                  <p:stCondLst>
                                    <p:cond delay="0"/>
                                  </p:stCondLst>
                                  <p:childTnLst>
                                    <p:set>
                                      <p:cBhvr>
                                        <p:cTn id="419" dur="1" fill="hold">
                                          <p:stCondLst>
                                            <p:cond delay="0"/>
                                          </p:stCondLst>
                                        </p:cTn>
                                        <p:tgtEl>
                                          <p:spTgt spid="669400"/>
                                        </p:tgtEl>
                                        <p:attrNameLst>
                                          <p:attrName>style.visibility</p:attrName>
                                        </p:attrNameLst>
                                      </p:cBhvr>
                                      <p:to>
                                        <p:strVal val="visible"/>
                                      </p:to>
                                    </p:set>
                                    <p:anim calcmode="lin" valueType="num">
                                      <p:cBhvr>
                                        <p:cTn id="420" dur="500" fill="hold"/>
                                        <p:tgtEl>
                                          <p:spTgt spid="669400"/>
                                        </p:tgtEl>
                                        <p:attrNameLst>
                                          <p:attrName>ppt_w</p:attrName>
                                        </p:attrNameLst>
                                      </p:cBhvr>
                                      <p:tavLst>
                                        <p:tav tm="0">
                                          <p:val>
                                            <p:fltVal val="0"/>
                                          </p:val>
                                        </p:tav>
                                        <p:tav tm="100000">
                                          <p:val>
                                            <p:strVal val="#ppt_w"/>
                                          </p:val>
                                        </p:tav>
                                      </p:tavLst>
                                    </p:anim>
                                    <p:anim calcmode="lin" valueType="num">
                                      <p:cBhvr>
                                        <p:cTn id="421" dur="500" fill="hold"/>
                                        <p:tgtEl>
                                          <p:spTgt spid="669400"/>
                                        </p:tgtEl>
                                        <p:attrNameLst>
                                          <p:attrName>ppt_h</p:attrName>
                                        </p:attrNameLst>
                                      </p:cBhvr>
                                      <p:tavLst>
                                        <p:tav tm="0">
                                          <p:val>
                                            <p:fltVal val="0"/>
                                          </p:val>
                                        </p:tav>
                                        <p:tav tm="100000">
                                          <p:val>
                                            <p:strVal val="#ppt_h"/>
                                          </p:val>
                                        </p:tav>
                                      </p:tavLst>
                                    </p:anim>
                                    <p:animEffect transition="in" filter="fade">
                                      <p:cBhvr>
                                        <p:cTn id="422" dur="500"/>
                                        <p:tgtEl>
                                          <p:spTgt spid="669400"/>
                                        </p:tgtEl>
                                      </p:cBhvr>
                                    </p:animEffect>
                                  </p:childTnLst>
                                </p:cTn>
                              </p:par>
                              <p:par>
                                <p:cTn id="423" presetID="53" presetClass="entr" presetSubtype="0" fill="hold" grpId="0" nodeType="withEffect">
                                  <p:stCondLst>
                                    <p:cond delay="0"/>
                                  </p:stCondLst>
                                  <p:childTnLst>
                                    <p:set>
                                      <p:cBhvr>
                                        <p:cTn id="424" dur="1" fill="hold">
                                          <p:stCondLst>
                                            <p:cond delay="0"/>
                                          </p:stCondLst>
                                        </p:cTn>
                                        <p:tgtEl>
                                          <p:spTgt spid="669401"/>
                                        </p:tgtEl>
                                        <p:attrNameLst>
                                          <p:attrName>style.visibility</p:attrName>
                                        </p:attrNameLst>
                                      </p:cBhvr>
                                      <p:to>
                                        <p:strVal val="visible"/>
                                      </p:to>
                                    </p:set>
                                    <p:anim calcmode="lin" valueType="num">
                                      <p:cBhvr>
                                        <p:cTn id="425" dur="500" fill="hold"/>
                                        <p:tgtEl>
                                          <p:spTgt spid="669401"/>
                                        </p:tgtEl>
                                        <p:attrNameLst>
                                          <p:attrName>ppt_w</p:attrName>
                                        </p:attrNameLst>
                                      </p:cBhvr>
                                      <p:tavLst>
                                        <p:tav tm="0">
                                          <p:val>
                                            <p:fltVal val="0"/>
                                          </p:val>
                                        </p:tav>
                                        <p:tav tm="100000">
                                          <p:val>
                                            <p:strVal val="#ppt_w"/>
                                          </p:val>
                                        </p:tav>
                                      </p:tavLst>
                                    </p:anim>
                                    <p:anim calcmode="lin" valueType="num">
                                      <p:cBhvr>
                                        <p:cTn id="426" dur="500" fill="hold"/>
                                        <p:tgtEl>
                                          <p:spTgt spid="669401"/>
                                        </p:tgtEl>
                                        <p:attrNameLst>
                                          <p:attrName>ppt_h</p:attrName>
                                        </p:attrNameLst>
                                      </p:cBhvr>
                                      <p:tavLst>
                                        <p:tav tm="0">
                                          <p:val>
                                            <p:fltVal val="0"/>
                                          </p:val>
                                        </p:tav>
                                        <p:tav tm="100000">
                                          <p:val>
                                            <p:strVal val="#ppt_h"/>
                                          </p:val>
                                        </p:tav>
                                      </p:tavLst>
                                    </p:anim>
                                    <p:animEffect transition="in" filter="fade">
                                      <p:cBhvr>
                                        <p:cTn id="427" dur="500"/>
                                        <p:tgtEl>
                                          <p:spTgt spid="669401"/>
                                        </p:tgtEl>
                                      </p:cBhvr>
                                    </p:animEffect>
                                  </p:childTnLst>
                                </p:cTn>
                              </p:par>
                              <p:par>
                                <p:cTn id="428" presetID="53" presetClass="entr" presetSubtype="0" fill="hold" grpId="0" nodeType="withEffect">
                                  <p:stCondLst>
                                    <p:cond delay="0"/>
                                  </p:stCondLst>
                                  <p:childTnLst>
                                    <p:set>
                                      <p:cBhvr>
                                        <p:cTn id="429" dur="1" fill="hold">
                                          <p:stCondLst>
                                            <p:cond delay="0"/>
                                          </p:stCondLst>
                                        </p:cTn>
                                        <p:tgtEl>
                                          <p:spTgt spid="669402"/>
                                        </p:tgtEl>
                                        <p:attrNameLst>
                                          <p:attrName>style.visibility</p:attrName>
                                        </p:attrNameLst>
                                      </p:cBhvr>
                                      <p:to>
                                        <p:strVal val="visible"/>
                                      </p:to>
                                    </p:set>
                                    <p:anim calcmode="lin" valueType="num">
                                      <p:cBhvr>
                                        <p:cTn id="430" dur="500" fill="hold"/>
                                        <p:tgtEl>
                                          <p:spTgt spid="669402"/>
                                        </p:tgtEl>
                                        <p:attrNameLst>
                                          <p:attrName>ppt_w</p:attrName>
                                        </p:attrNameLst>
                                      </p:cBhvr>
                                      <p:tavLst>
                                        <p:tav tm="0">
                                          <p:val>
                                            <p:fltVal val="0"/>
                                          </p:val>
                                        </p:tav>
                                        <p:tav tm="100000">
                                          <p:val>
                                            <p:strVal val="#ppt_w"/>
                                          </p:val>
                                        </p:tav>
                                      </p:tavLst>
                                    </p:anim>
                                    <p:anim calcmode="lin" valueType="num">
                                      <p:cBhvr>
                                        <p:cTn id="431" dur="500" fill="hold"/>
                                        <p:tgtEl>
                                          <p:spTgt spid="669402"/>
                                        </p:tgtEl>
                                        <p:attrNameLst>
                                          <p:attrName>ppt_h</p:attrName>
                                        </p:attrNameLst>
                                      </p:cBhvr>
                                      <p:tavLst>
                                        <p:tav tm="0">
                                          <p:val>
                                            <p:fltVal val="0"/>
                                          </p:val>
                                        </p:tav>
                                        <p:tav tm="100000">
                                          <p:val>
                                            <p:strVal val="#ppt_h"/>
                                          </p:val>
                                        </p:tav>
                                      </p:tavLst>
                                    </p:anim>
                                    <p:animEffect transition="in" filter="fade">
                                      <p:cBhvr>
                                        <p:cTn id="432" dur="500"/>
                                        <p:tgtEl>
                                          <p:spTgt spid="669402"/>
                                        </p:tgtEl>
                                      </p:cBhvr>
                                    </p:animEffect>
                                  </p:childTnLst>
                                </p:cTn>
                              </p:par>
                              <p:par>
                                <p:cTn id="433" presetID="53" presetClass="entr" presetSubtype="0" fill="hold" grpId="0" nodeType="withEffect">
                                  <p:stCondLst>
                                    <p:cond delay="0"/>
                                  </p:stCondLst>
                                  <p:childTnLst>
                                    <p:set>
                                      <p:cBhvr>
                                        <p:cTn id="434" dur="1" fill="hold">
                                          <p:stCondLst>
                                            <p:cond delay="0"/>
                                          </p:stCondLst>
                                        </p:cTn>
                                        <p:tgtEl>
                                          <p:spTgt spid="669403"/>
                                        </p:tgtEl>
                                        <p:attrNameLst>
                                          <p:attrName>style.visibility</p:attrName>
                                        </p:attrNameLst>
                                      </p:cBhvr>
                                      <p:to>
                                        <p:strVal val="visible"/>
                                      </p:to>
                                    </p:set>
                                    <p:anim calcmode="lin" valueType="num">
                                      <p:cBhvr>
                                        <p:cTn id="435" dur="500" fill="hold"/>
                                        <p:tgtEl>
                                          <p:spTgt spid="669403"/>
                                        </p:tgtEl>
                                        <p:attrNameLst>
                                          <p:attrName>ppt_w</p:attrName>
                                        </p:attrNameLst>
                                      </p:cBhvr>
                                      <p:tavLst>
                                        <p:tav tm="0">
                                          <p:val>
                                            <p:fltVal val="0"/>
                                          </p:val>
                                        </p:tav>
                                        <p:tav tm="100000">
                                          <p:val>
                                            <p:strVal val="#ppt_w"/>
                                          </p:val>
                                        </p:tav>
                                      </p:tavLst>
                                    </p:anim>
                                    <p:anim calcmode="lin" valueType="num">
                                      <p:cBhvr>
                                        <p:cTn id="436" dur="500" fill="hold"/>
                                        <p:tgtEl>
                                          <p:spTgt spid="669403"/>
                                        </p:tgtEl>
                                        <p:attrNameLst>
                                          <p:attrName>ppt_h</p:attrName>
                                        </p:attrNameLst>
                                      </p:cBhvr>
                                      <p:tavLst>
                                        <p:tav tm="0">
                                          <p:val>
                                            <p:fltVal val="0"/>
                                          </p:val>
                                        </p:tav>
                                        <p:tav tm="100000">
                                          <p:val>
                                            <p:strVal val="#ppt_h"/>
                                          </p:val>
                                        </p:tav>
                                      </p:tavLst>
                                    </p:anim>
                                    <p:animEffect transition="in" filter="fade">
                                      <p:cBhvr>
                                        <p:cTn id="437" dur="500"/>
                                        <p:tgtEl>
                                          <p:spTgt spid="669403"/>
                                        </p:tgtEl>
                                      </p:cBhvr>
                                    </p:animEffect>
                                  </p:childTnLst>
                                </p:cTn>
                              </p:par>
                              <p:par>
                                <p:cTn id="438" presetID="53" presetClass="entr" presetSubtype="0" fill="hold" grpId="0" nodeType="withEffect">
                                  <p:stCondLst>
                                    <p:cond delay="0"/>
                                  </p:stCondLst>
                                  <p:childTnLst>
                                    <p:set>
                                      <p:cBhvr>
                                        <p:cTn id="439" dur="1" fill="hold">
                                          <p:stCondLst>
                                            <p:cond delay="0"/>
                                          </p:stCondLst>
                                        </p:cTn>
                                        <p:tgtEl>
                                          <p:spTgt spid="669404"/>
                                        </p:tgtEl>
                                        <p:attrNameLst>
                                          <p:attrName>style.visibility</p:attrName>
                                        </p:attrNameLst>
                                      </p:cBhvr>
                                      <p:to>
                                        <p:strVal val="visible"/>
                                      </p:to>
                                    </p:set>
                                    <p:anim calcmode="lin" valueType="num">
                                      <p:cBhvr>
                                        <p:cTn id="440" dur="500" fill="hold"/>
                                        <p:tgtEl>
                                          <p:spTgt spid="669404"/>
                                        </p:tgtEl>
                                        <p:attrNameLst>
                                          <p:attrName>ppt_w</p:attrName>
                                        </p:attrNameLst>
                                      </p:cBhvr>
                                      <p:tavLst>
                                        <p:tav tm="0">
                                          <p:val>
                                            <p:fltVal val="0"/>
                                          </p:val>
                                        </p:tav>
                                        <p:tav tm="100000">
                                          <p:val>
                                            <p:strVal val="#ppt_w"/>
                                          </p:val>
                                        </p:tav>
                                      </p:tavLst>
                                    </p:anim>
                                    <p:anim calcmode="lin" valueType="num">
                                      <p:cBhvr>
                                        <p:cTn id="441" dur="500" fill="hold"/>
                                        <p:tgtEl>
                                          <p:spTgt spid="669404"/>
                                        </p:tgtEl>
                                        <p:attrNameLst>
                                          <p:attrName>ppt_h</p:attrName>
                                        </p:attrNameLst>
                                      </p:cBhvr>
                                      <p:tavLst>
                                        <p:tav tm="0">
                                          <p:val>
                                            <p:fltVal val="0"/>
                                          </p:val>
                                        </p:tav>
                                        <p:tav tm="100000">
                                          <p:val>
                                            <p:strVal val="#ppt_h"/>
                                          </p:val>
                                        </p:tav>
                                      </p:tavLst>
                                    </p:anim>
                                    <p:animEffect transition="in" filter="fade">
                                      <p:cBhvr>
                                        <p:cTn id="442" dur="500"/>
                                        <p:tgtEl>
                                          <p:spTgt spid="669404"/>
                                        </p:tgtEl>
                                      </p:cBhvr>
                                    </p:animEffect>
                                  </p:childTnLst>
                                </p:cTn>
                              </p:par>
                              <p:par>
                                <p:cTn id="443" presetID="53" presetClass="entr" presetSubtype="0" fill="hold" grpId="0" nodeType="withEffect">
                                  <p:stCondLst>
                                    <p:cond delay="0"/>
                                  </p:stCondLst>
                                  <p:childTnLst>
                                    <p:set>
                                      <p:cBhvr>
                                        <p:cTn id="444" dur="1" fill="hold">
                                          <p:stCondLst>
                                            <p:cond delay="0"/>
                                          </p:stCondLst>
                                        </p:cTn>
                                        <p:tgtEl>
                                          <p:spTgt spid="669406"/>
                                        </p:tgtEl>
                                        <p:attrNameLst>
                                          <p:attrName>style.visibility</p:attrName>
                                        </p:attrNameLst>
                                      </p:cBhvr>
                                      <p:to>
                                        <p:strVal val="visible"/>
                                      </p:to>
                                    </p:set>
                                    <p:anim calcmode="lin" valueType="num">
                                      <p:cBhvr>
                                        <p:cTn id="445" dur="500" fill="hold"/>
                                        <p:tgtEl>
                                          <p:spTgt spid="669406"/>
                                        </p:tgtEl>
                                        <p:attrNameLst>
                                          <p:attrName>ppt_w</p:attrName>
                                        </p:attrNameLst>
                                      </p:cBhvr>
                                      <p:tavLst>
                                        <p:tav tm="0">
                                          <p:val>
                                            <p:fltVal val="0"/>
                                          </p:val>
                                        </p:tav>
                                        <p:tav tm="100000">
                                          <p:val>
                                            <p:strVal val="#ppt_w"/>
                                          </p:val>
                                        </p:tav>
                                      </p:tavLst>
                                    </p:anim>
                                    <p:anim calcmode="lin" valueType="num">
                                      <p:cBhvr>
                                        <p:cTn id="446" dur="500" fill="hold"/>
                                        <p:tgtEl>
                                          <p:spTgt spid="669406"/>
                                        </p:tgtEl>
                                        <p:attrNameLst>
                                          <p:attrName>ppt_h</p:attrName>
                                        </p:attrNameLst>
                                      </p:cBhvr>
                                      <p:tavLst>
                                        <p:tav tm="0">
                                          <p:val>
                                            <p:fltVal val="0"/>
                                          </p:val>
                                        </p:tav>
                                        <p:tav tm="100000">
                                          <p:val>
                                            <p:strVal val="#ppt_h"/>
                                          </p:val>
                                        </p:tav>
                                      </p:tavLst>
                                    </p:anim>
                                    <p:animEffect transition="in" filter="fade">
                                      <p:cBhvr>
                                        <p:cTn id="447" dur="500"/>
                                        <p:tgtEl>
                                          <p:spTgt spid="669406"/>
                                        </p:tgtEl>
                                      </p:cBhvr>
                                    </p:animEffect>
                                  </p:childTnLst>
                                </p:cTn>
                              </p:par>
                              <p:par>
                                <p:cTn id="448" presetID="53" presetClass="entr" presetSubtype="0" fill="hold" grpId="0" nodeType="withEffect">
                                  <p:stCondLst>
                                    <p:cond delay="0"/>
                                  </p:stCondLst>
                                  <p:childTnLst>
                                    <p:set>
                                      <p:cBhvr>
                                        <p:cTn id="449" dur="1" fill="hold">
                                          <p:stCondLst>
                                            <p:cond delay="0"/>
                                          </p:stCondLst>
                                        </p:cTn>
                                        <p:tgtEl>
                                          <p:spTgt spid="669407"/>
                                        </p:tgtEl>
                                        <p:attrNameLst>
                                          <p:attrName>style.visibility</p:attrName>
                                        </p:attrNameLst>
                                      </p:cBhvr>
                                      <p:to>
                                        <p:strVal val="visible"/>
                                      </p:to>
                                    </p:set>
                                    <p:anim calcmode="lin" valueType="num">
                                      <p:cBhvr>
                                        <p:cTn id="450" dur="500" fill="hold"/>
                                        <p:tgtEl>
                                          <p:spTgt spid="669407"/>
                                        </p:tgtEl>
                                        <p:attrNameLst>
                                          <p:attrName>ppt_w</p:attrName>
                                        </p:attrNameLst>
                                      </p:cBhvr>
                                      <p:tavLst>
                                        <p:tav tm="0">
                                          <p:val>
                                            <p:fltVal val="0"/>
                                          </p:val>
                                        </p:tav>
                                        <p:tav tm="100000">
                                          <p:val>
                                            <p:strVal val="#ppt_w"/>
                                          </p:val>
                                        </p:tav>
                                      </p:tavLst>
                                    </p:anim>
                                    <p:anim calcmode="lin" valueType="num">
                                      <p:cBhvr>
                                        <p:cTn id="451" dur="500" fill="hold"/>
                                        <p:tgtEl>
                                          <p:spTgt spid="669407"/>
                                        </p:tgtEl>
                                        <p:attrNameLst>
                                          <p:attrName>ppt_h</p:attrName>
                                        </p:attrNameLst>
                                      </p:cBhvr>
                                      <p:tavLst>
                                        <p:tav tm="0">
                                          <p:val>
                                            <p:fltVal val="0"/>
                                          </p:val>
                                        </p:tav>
                                        <p:tav tm="100000">
                                          <p:val>
                                            <p:strVal val="#ppt_h"/>
                                          </p:val>
                                        </p:tav>
                                      </p:tavLst>
                                    </p:anim>
                                    <p:animEffect transition="in" filter="fade">
                                      <p:cBhvr>
                                        <p:cTn id="452" dur="500"/>
                                        <p:tgtEl>
                                          <p:spTgt spid="669407"/>
                                        </p:tgtEl>
                                      </p:cBhvr>
                                    </p:animEffect>
                                  </p:childTnLst>
                                </p:cTn>
                              </p:par>
                              <p:par>
                                <p:cTn id="453" presetID="53" presetClass="entr" presetSubtype="0" fill="hold" grpId="0" nodeType="withEffect">
                                  <p:stCondLst>
                                    <p:cond delay="0"/>
                                  </p:stCondLst>
                                  <p:childTnLst>
                                    <p:set>
                                      <p:cBhvr>
                                        <p:cTn id="454" dur="1" fill="hold">
                                          <p:stCondLst>
                                            <p:cond delay="0"/>
                                          </p:stCondLst>
                                        </p:cTn>
                                        <p:tgtEl>
                                          <p:spTgt spid="669408"/>
                                        </p:tgtEl>
                                        <p:attrNameLst>
                                          <p:attrName>style.visibility</p:attrName>
                                        </p:attrNameLst>
                                      </p:cBhvr>
                                      <p:to>
                                        <p:strVal val="visible"/>
                                      </p:to>
                                    </p:set>
                                    <p:anim calcmode="lin" valueType="num">
                                      <p:cBhvr>
                                        <p:cTn id="455" dur="500" fill="hold"/>
                                        <p:tgtEl>
                                          <p:spTgt spid="669408"/>
                                        </p:tgtEl>
                                        <p:attrNameLst>
                                          <p:attrName>ppt_w</p:attrName>
                                        </p:attrNameLst>
                                      </p:cBhvr>
                                      <p:tavLst>
                                        <p:tav tm="0">
                                          <p:val>
                                            <p:fltVal val="0"/>
                                          </p:val>
                                        </p:tav>
                                        <p:tav tm="100000">
                                          <p:val>
                                            <p:strVal val="#ppt_w"/>
                                          </p:val>
                                        </p:tav>
                                      </p:tavLst>
                                    </p:anim>
                                    <p:anim calcmode="lin" valueType="num">
                                      <p:cBhvr>
                                        <p:cTn id="456" dur="500" fill="hold"/>
                                        <p:tgtEl>
                                          <p:spTgt spid="669408"/>
                                        </p:tgtEl>
                                        <p:attrNameLst>
                                          <p:attrName>ppt_h</p:attrName>
                                        </p:attrNameLst>
                                      </p:cBhvr>
                                      <p:tavLst>
                                        <p:tav tm="0">
                                          <p:val>
                                            <p:fltVal val="0"/>
                                          </p:val>
                                        </p:tav>
                                        <p:tav tm="100000">
                                          <p:val>
                                            <p:strVal val="#ppt_h"/>
                                          </p:val>
                                        </p:tav>
                                      </p:tavLst>
                                    </p:anim>
                                    <p:animEffect transition="in" filter="fade">
                                      <p:cBhvr>
                                        <p:cTn id="457" dur="500"/>
                                        <p:tgtEl>
                                          <p:spTgt spid="669408"/>
                                        </p:tgtEl>
                                      </p:cBhvr>
                                    </p:animEffect>
                                  </p:childTnLst>
                                </p:cTn>
                              </p:par>
                              <p:par>
                                <p:cTn id="458" presetID="53" presetClass="entr" presetSubtype="0" fill="hold" grpId="0" nodeType="withEffect">
                                  <p:stCondLst>
                                    <p:cond delay="0"/>
                                  </p:stCondLst>
                                  <p:childTnLst>
                                    <p:set>
                                      <p:cBhvr>
                                        <p:cTn id="459" dur="1" fill="hold">
                                          <p:stCondLst>
                                            <p:cond delay="0"/>
                                          </p:stCondLst>
                                        </p:cTn>
                                        <p:tgtEl>
                                          <p:spTgt spid="669409"/>
                                        </p:tgtEl>
                                        <p:attrNameLst>
                                          <p:attrName>style.visibility</p:attrName>
                                        </p:attrNameLst>
                                      </p:cBhvr>
                                      <p:to>
                                        <p:strVal val="visible"/>
                                      </p:to>
                                    </p:set>
                                    <p:anim calcmode="lin" valueType="num">
                                      <p:cBhvr>
                                        <p:cTn id="460" dur="500" fill="hold"/>
                                        <p:tgtEl>
                                          <p:spTgt spid="669409"/>
                                        </p:tgtEl>
                                        <p:attrNameLst>
                                          <p:attrName>ppt_w</p:attrName>
                                        </p:attrNameLst>
                                      </p:cBhvr>
                                      <p:tavLst>
                                        <p:tav tm="0">
                                          <p:val>
                                            <p:fltVal val="0"/>
                                          </p:val>
                                        </p:tav>
                                        <p:tav tm="100000">
                                          <p:val>
                                            <p:strVal val="#ppt_w"/>
                                          </p:val>
                                        </p:tav>
                                      </p:tavLst>
                                    </p:anim>
                                    <p:anim calcmode="lin" valueType="num">
                                      <p:cBhvr>
                                        <p:cTn id="461" dur="500" fill="hold"/>
                                        <p:tgtEl>
                                          <p:spTgt spid="669409"/>
                                        </p:tgtEl>
                                        <p:attrNameLst>
                                          <p:attrName>ppt_h</p:attrName>
                                        </p:attrNameLst>
                                      </p:cBhvr>
                                      <p:tavLst>
                                        <p:tav tm="0">
                                          <p:val>
                                            <p:fltVal val="0"/>
                                          </p:val>
                                        </p:tav>
                                        <p:tav tm="100000">
                                          <p:val>
                                            <p:strVal val="#ppt_h"/>
                                          </p:val>
                                        </p:tav>
                                      </p:tavLst>
                                    </p:anim>
                                    <p:animEffect transition="in" filter="fade">
                                      <p:cBhvr>
                                        <p:cTn id="462" dur="500"/>
                                        <p:tgtEl>
                                          <p:spTgt spid="669409"/>
                                        </p:tgtEl>
                                      </p:cBhvr>
                                    </p:animEffect>
                                  </p:childTnLst>
                                </p:cTn>
                              </p:par>
                              <p:par>
                                <p:cTn id="463" presetID="53" presetClass="entr" presetSubtype="0" fill="hold" grpId="0" nodeType="withEffect">
                                  <p:stCondLst>
                                    <p:cond delay="0"/>
                                  </p:stCondLst>
                                  <p:childTnLst>
                                    <p:set>
                                      <p:cBhvr>
                                        <p:cTn id="464" dur="1" fill="hold">
                                          <p:stCondLst>
                                            <p:cond delay="0"/>
                                          </p:stCondLst>
                                        </p:cTn>
                                        <p:tgtEl>
                                          <p:spTgt spid="669410"/>
                                        </p:tgtEl>
                                        <p:attrNameLst>
                                          <p:attrName>style.visibility</p:attrName>
                                        </p:attrNameLst>
                                      </p:cBhvr>
                                      <p:to>
                                        <p:strVal val="visible"/>
                                      </p:to>
                                    </p:set>
                                    <p:anim calcmode="lin" valueType="num">
                                      <p:cBhvr>
                                        <p:cTn id="465" dur="500" fill="hold"/>
                                        <p:tgtEl>
                                          <p:spTgt spid="669410"/>
                                        </p:tgtEl>
                                        <p:attrNameLst>
                                          <p:attrName>ppt_w</p:attrName>
                                        </p:attrNameLst>
                                      </p:cBhvr>
                                      <p:tavLst>
                                        <p:tav tm="0">
                                          <p:val>
                                            <p:fltVal val="0"/>
                                          </p:val>
                                        </p:tav>
                                        <p:tav tm="100000">
                                          <p:val>
                                            <p:strVal val="#ppt_w"/>
                                          </p:val>
                                        </p:tav>
                                      </p:tavLst>
                                    </p:anim>
                                    <p:anim calcmode="lin" valueType="num">
                                      <p:cBhvr>
                                        <p:cTn id="466" dur="500" fill="hold"/>
                                        <p:tgtEl>
                                          <p:spTgt spid="669410"/>
                                        </p:tgtEl>
                                        <p:attrNameLst>
                                          <p:attrName>ppt_h</p:attrName>
                                        </p:attrNameLst>
                                      </p:cBhvr>
                                      <p:tavLst>
                                        <p:tav tm="0">
                                          <p:val>
                                            <p:fltVal val="0"/>
                                          </p:val>
                                        </p:tav>
                                        <p:tav tm="100000">
                                          <p:val>
                                            <p:strVal val="#ppt_h"/>
                                          </p:val>
                                        </p:tav>
                                      </p:tavLst>
                                    </p:anim>
                                    <p:animEffect transition="in" filter="fade">
                                      <p:cBhvr>
                                        <p:cTn id="467" dur="500"/>
                                        <p:tgtEl>
                                          <p:spTgt spid="669410"/>
                                        </p:tgtEl>
                                      </p:cBhvr>
                                    </p:animEffect>
                                  </p:childTnLst>
                                </p:cTn>
                              </p:par>
                              <p:par>
                                <p:cTn id="468" presetID="53" presetClass="entr" presetSubtype="0" fill="hold" grpId="0" nodeType="withEffect">
                                  <p:stCondLst>
                                    <p:cond delay="0"/>
                                  </p:stCondLst>
                                  <p:childTnLst>
                                    <p:set>
                                      <p:cBhvr>
                                        <p:cTn id="469" dur="1" fill="hold">
                                          <p:stCondLst>
                                            <p:cond delay="0"/>
                                          </p:stCondLst>
                                        </p:cTn>
                                        <p:tgtEl>
                                          <p:spTgt spid="669411"/>
                                        </p:tgtEl>
                                        <p:attrNameLst>
                                          <p:attrName>style.visibility</p:attrName>
                                        </p:attrNameLst>
                                      </p:cBhvr>
                                      <p:to>
                                        <p:strVal val="visible"/>
                                      </p:to>
                                    </p:set>
                                    <p:anim calcmode="lin" valueType="num">
                                      <p:cBhvr>
                                        <p:cTn id="470" dur="500" fill="hold"/>
                                        <p:tgtEl>
                                          <p:spTgt spid="669411"/>
                                        </p:tgtEl>
                                        <p:attrNameLst>
                                          <p:attrName>ppt_w</p:attrName>
                                        </p:attrNameLst>
                                      </p:cBhvr>
                                      <p:tavLst>
                                        <p:tav tm="0">
                                          <p:val>
                                            <p:fltVal val="0"/>
                                          </p:val>
                                        </p:tav>
                                        <p:tav tm="100000">
                                          <p:val>
                                            <p:strVal val="#ppt_w"/>
                                          </p:val>
                                        </p:tav>
                                      </p:tavLst>
                                    </p:anim>
                                    <p:anim calcmode="lin" valueType="num">
                                      <p:cBhvr>
                                        <p:cTn id="471" dur="500" fill="hold"/>
                                        <p:tgtEl>
                                          <p:spTgt spid="669411"/>
                                        </p:tgtEl>
                                        <p:attrNameLst>
                                          <p:attrName>ppt_h</p:attrName>
                                        </p:attrNameLst>
                                      </p:cBhvr>
                                      <p:tavLst>
                                        <p:tav tm="0">
                                          <p:val>
                                            <p:fltVal val="0"/>
                                          </p:val>
                                        </p:tav>
                                        <p:tav tm="100000">
                                          <p:val>
                                            <p:strVal val="#ppt_h"/>
                                          </p:val>
                                        </p:tav>
                                      </p:tavLst>
                                    </p:anim>
                                    <p:animEffect transition="in" filter="fade">
                                      <p:cBhvr>
                                        <p:cTn id="472" dur="500"/>
                                        <p:tgtEl>
                                          <p:spTgt spid="669411"/>
                                        </p:tgtEl>
                                      </p:cBhvr>
                                    </p:animEffect>
                                  </p:childTnLst>
                                </p:cTn>
                              </p:par>
                              <p:par>
                                <p:cTn id="473" presetID="53" presetClass="entr" presetSubtype="0" fill="hold" grpId="0" nodeType="withEffect">
                                  <p:stCondLst>
                                    <p:cond delay="0"/>
                                  </p:stCondLst>
                                  <p:childTnLst>
                                    <p:set>
                                      <p:cBhvr>
                                        <p:cTn id="474" dur="1" fill="hold">
                                          <p:stCondLst>
                                            <p:cond delay="0"/>
                                          </p:stCondLst>
                                        </p:cTn>
                                        <p:tgtEl>
                                          <p:spTgt spid="669412"/>
                                        </p:tgtEl>
                                        <p:attrNameLst>
                                          <p:attrName>style.visibility</p:attrName>
                                        </p:attrNameLst>
                                      </p:cBhvr>
                                      <p:to>
                                        <p:strVal val="visible"/>
                                      </p:to>
                                    </p:set>
                                    <p:anim calcmode="lin" valueType="num">
                                      <p:cBhvr>
                                        <p:cTn id="475" dur="500" fill="hold"/>
                                        <p:tgtEl>
                                          <p:spTgt spid="669412"/>
                                        </p:tgtEl>
                                        <p:attrNameLst>
                                          <p:attrName>ppt_w</p:attrName>
                                        </p:attrNameLst>
                                      </p:cBhvr>
                                      <p:tavLst>
                                        <p:tav tm="0">
                                          <p:val>
                                            <p:fltVal val="0"/>
                                          </p:val>
                                        </p:tav>
                                        <p:tav tm="100000">
                                          <p:val>
                                            <p:strVal val="#ppt_w"/>
                                          </p:val>
                                        </p:tav>
                                      </p:tavLst>
                                    </p:anim>
                                    <p:anim calcmode="lin" valueType="num">
                                      <p:cBhvr>
                                        <p:cTn id="476" dur="500" fill="hold"/>
                                        <p:tgtEl>
                                          <p:spTgt spid="669412"/>
                                        </p:tgtEl>
                                        <p:attrNameLst>
                                          <p:attrName>ppt_h</p:attrName>
                                        </p:attrNameLst>
                                      </p:cBhvr>
                                      <p:tavLst>
                                        <p:tav tm="0">
                                          <p:val>
                                            <p:fltVal val="0"/>
                                          </p:val>
                                        </p:tav>
                                        <p:tav tm="100000">
                                          <p:val>
                                            <p:strVal val="#ppt_h"/>
                                          </p:val>
                                        </p:tav>
                                      </p:tavLst>
                                    </p:anim>
                                    <p:animEffect transition="in" filter="fade">
                                      <p:cBhvr>
                                        <p:cTn id="477" dur="500"/>
                                        <p:tgtEl>
                                          <p:spTgt spid="669412"/>
                                        </p:tgtEl>
                                      </p:cBhvr>
                                    </p:animEffect>
                                  </p:childTnLst>
                                </p:cTn>
                              </p:par>
                              <p:par>
                                <p:cTn id="478" presetID="53" presetClass="entr" presetSubtype="0" fill="hold" grpId="0" nodeType="withEffect">
                                  <p:stCondLst>
                                    <p:cond delay="0"/>
                                  </p:stCondLst>
                                  <p:childTnLst>
                                    <p:set>
                                      <p:cBhvr>
                                        <p:cTn id="479" dur="1" fill="hold">
                                          <p:stCondLst>
                                            <p:cond delay="0"/>
                                          </p:stCondLst>
                                        </p:cTn>
                                        <p:tgtEl>
                                          <p:spTgt spid="669413"/>
                                        </p:tgtEl>
                                        <p:attrNameLst>
                                          <p:attrName>style.visibility</p:attrName>
                                        </p:attrNameLst>
                                      </p:cBhvr>
                                      <p:to>
                                        <p:strVal val="visible"/>
                                      </p:to>
                                    </p:set>
                                    <p:anim calcmode="lin" valueType="num">
                                      <p:cBhvr>
                                        <p:cTn id="480" dur="500" fill="hold"/>
                                        <p:tgtEl>
                                          <p:spTgt spid="669413"/>
                                        </p:tgtEl>
                                        <p:attrNameLst>
                                          <p:attrName>ppt_w</p:attrName>
                                        </p:attrNameLst>
                                      </p:cBhvr>
                                      <p:tavLst>
                                        <p:tav tm="0">
                                          <p:val>
                                            <p:fltVal val="0"/>
                                          </p:val>
                                        </p:tav>
                                        <p:tav tm="100000">
                                          <p:val>
                                            <p:strVal val="#ppt_w"/>
                                          </p:val>
                                        </p:tav>
                                      </p:tavLst>
                                    </p:anim>
                                    <p:anim calcmode="lin" valueType="num">
                                      <p:cBhvr>
                                        <p:cTn id="481" dur="500" fill="hold"/>
                                        <p:tgtEl>
                                          <p:spTgt spid="669413"/>
                                        </p:tgtEl>
                                        <p:attrNameLst>
                                          <p:attrName>ppt_h</p:attrName>
                                        </p:attrNameLst>
                                      </p:cBhvr>
                                      <p:tavLst>
                                        <p:tav tm="0">
                                          <p:val>
                                            <p:fltVal val="0"/>
                                          </p:val>
                                        </p:tav>
                                        <p:tav tm="100000">
                                          <p:val>
                                            <p:strVal val="#ppt_h"/>
                                          </p:val>
                                        </p:tav>
                                      </p:tavLst>
                                    </p:anim>
                                    <p:animEffect transition="in" filter="fade">
                                      <p:cBhvr>
                                        <p:cTn id="482" dur="500"/>
                                        <p:tgtEl>
                                          <p:spTgt spid="669413"/>
                                        </p:tgtEl>
                                      </p:cBhvr>
                                    </p:animEffect>
                                  </p:childTnLst>
                                </p:cTn>
                              </p:par>
                              <p:par>
                                <p:cTn id="483" presetID="53" presetClass="entr" presetSubtype="0" fill="hold" grpId="0" nodeType="withEffect">
                                  <p:stCondLst>
                                    <p:cond delay="0"/>
                                  </p:stCondLst>
                                  <p:childTnLst>
                                    <p:set>
                                      <p:cBhvr>
                                        <p:cTn id="484" dur="1" fill="hold">
                                          <p:stCondLst>
                                            <p:cond delay="0"/>
                                          </p:stCondLst>
                                        </p:cTn>
                                        <p:tgtEl>
                                          <p:spTgt spid="669414"/>
                                        </p:tgtEl>
                                        <p:attrNameLst>
                                          <p:attrName>style.visibility</p:attrName>
                                        </p:attrNameLst>
                                      </p:cBhvr>
                                      <p:to>
                                        <p:strVal val="visible"/>
                                      </p:to>
                                    </p:set>
                                    <p:anim calcmode="lin" valueType="num">
                                      <p:cBhvr>
                                        <p:cTn id="485" dur="500" fill="hold"/>
                                        <p:tgtEl>
                                          <p:spTgt spid="669414"/>
                                        </p:tgtEl>
                                        <p:attrNameLst>
                                          <p:attrName>ppt_w</p:attrName>
                                        </p:attrNameLst>
                                      </p:cBhvr>
                                      <p:tavLst>
                                        <p:tav tm="0">
                                          <p:val>
                                            <p:fltVal val="0"/>
                                          </p:val>
                                        </p:tav>
                                        <p:tav tm="100000">
                                          <p:val>
                                            <p:strVal val="#ppt_w"/>
                                          </p:val>
                                        </p:tav>
                                      </p:tavLst>
                                    </p:anim>
                                    <p:anim calcmode="lin" valueType="num">
                                      <p:cBhvr>
                                        <p:cTn id="486" dur="500" fill="hold"/>
                                        <p:tgtEl>
                                          <p:spTgt spid="669414"/>
                                        </p:tgtEl>
                                        <p:attrNameLst>
                                          <p:attrName>ppt_h</p:attrName>
                                        </p:attrNameLst>
                                      </p:cBhvr>
                                      <p:tavLst>
                                        <p:tav tm="0">
                                          <p:val>
                                            <p:fltVal val="0"/>
                                          </p:val>
                                        </p:tav>
                                        <p:tav tm="100000">
                                          <p:val>
                                            <p:strVal val="#ppt_h"/>
                                          </p:val>
                                        </p:tav>
                                      </p:tavLst>
                                    </p:anim>
                                    <p:animEffect transition="in" filter="fade">
                                      <p:cBhvr>
                                        <p:cTn id="487" dur="500"/>
                                        <p:tgtEl>
                                          <p:spTgt spid="669414"/>
                                        </p:tgtEl>
                                      </p:cBhvr>
                                    </p:animEffect>
                                  </p:childTnLst>
                                </p:cTn>
                              </p:par>
                              <p:par>
                                <p:cTn id="488" presetID="53" presetClass="entr" presetSubtype="0" fill="hold" grpId="0" nodeType="withEffect">
                                  <p:stCondLst>
                                    <p:cond delay="0"/>
                                  </p:stCondLst>
                                  <p:childTnLst>
                                    <p:set>
                                      <p:cBhvr>
                                        <p:cTn id="489" dur="1" fill="hold">
                                          <p:stCondLst>
                                            <p:cond delay="0"/>
                                          </p:stCondLst>
                                        </p:cTn>
                                        <p:tgtEl>
                                          <p:spTgt spid="669415"/>
                                        </p:tgtEl>
                                        <p:attrNameLst>
                                          <p:attrName>style.visibility</p:attrName>
                                        </p:attrNameLst>
                                      </p:cBhvr>
                                      <p:to>
                                        <p:strVal val="visible"/>
                                      </p:to>
                                    </p:set>
                                    <p:anim calcmode="lin" valueType="num">
                                      <p:cBhvr>
                                        <p:cTn id="490" dur="500" fill="hold"/>
                                        <p:tgtEl>
                                          <p:spTgt spid="669415"/>
                                        </p:tgtEl>
                                        <p:attrNameLst>
                                          <p:attrName>ppt_w</p:attrName>
                                        </p:attrNameLst>
                                      </p:cBhvr>
                                      <p:tavLst>
                                        <p:tav tm="0">
                                          <p:val>
                                            <p:fltVal val="0"/>
                                          </p:val>
                                        </p:tav>
                                        <p:tav tm="100000">
                                          <p:val>
                                            <p:strVal val="#ppt_w"/>
                                          </p:val>
                                        </p:tav>
                                      </p:tavLst>
                                    </p:anim>
                                    <p:anim calcmode="lin" valueType="num">
                                      <p:cBhvr>
                                        <p:cTn id="491" dur="500" fill="hold"/>
                                        <p:tgtEl>
                                          <p:spTgt spid="669415"/>
                                        </p:tgtEl>
                                        <p:attrNameLst>
                                          <p:attrName>ppt_h</p:attrName>
                                        </p:attrNameLst>
                                      </p:cBhvr>
                                      <p:tavLst>
                                        <p:tav tm="0">
                                          <p:val>
                                            <p:fltVal val="0"/>
                                          </p:val>
                                        </p:tav>
                                        <p:tav tm="100000">
                                          <p:val>
                                            <p:strVal val="#ppt_h"/>
                                          </p:val>
                                        </p:tav>
                                      </p:tavLst>
                                    </p:anim>
                                    <p:animEffect transition="in" filter="fade">
                                      <p:cBhvr>
                                        <p:cTn id="492" dur="500"/>
                                        <p:tgtEl>
                                          <p:spTgt spid="669415"/>
                                        </p:tgtEl>
                                      </p:cBhvr>
                                    </p:animEffect>
                                  </p:childTnLst>
                                </p:cTn>
                              </p:par>
                              <p:par>
                                <p:cTn id="493" presetID="53" presetClass="entr" presetSubtype="0" fill="hold" grpId="0" nodeType="withEffect">
                                  <p:stCondLst>
                                    <p:cond delay="0"/>
                                  </p:stCondLst>
                                  <p:childTnLst>
                                    <p:set>
                                      <p:cBhvr>
                                        <p:cTn id="494" dur="1" fill="hold">
                                          <p:stCondLst>
                                            <p:cond delay="0"/>
                                          </p:stCondLst>
                                        </p:cTn>
                                        <p:tgtEl>
                                          <p:spTgt spid="669416"/>
                                        </p:tgtEl>
                                        <p:attrNameLst>
                                          <p:attrName>style.visibility</p:attrName>
                                        </p:attrNameLst>
                                      </p:cBhvr>
                                      <p:to>
                                        <p:strVal val="visible"/>
                                      </p:to>
                                    </p:set>
                                    <p:anim calcmode="lin" valueType="num">
                                      <p:cBhvr>
                                        <p:cTn id="495" dur="500" fill="hold"/>
                                        <p:tgtEl>
                                          <p:spTgt spid="669416"/>
                                        </p:tgtEl>
                                        <p:attrNameLst>
                                          <p:attrName>ppt_w</p:attrName>
                                        </p:attrNameLst>
                                      </p:cBhvr>
                                      <p:tavLst>
                                        <p:tav tm="0">
                                          <p:val>
                                            <p:fltVal val="0"/>
                                          </p:val>
                                        </p:tav>
                                        <p:tav tm="100000">
                                          <p:val>
                                            <p:strVal val="#ppt_w"/>
                                          </p:val>
                                        </p:tav>
                                      </p:tavLst>
                                    </p:anim>
                                    <p:anim calcmode="lin" valueType="num">
                                      <p:cBhvr>
                                        <p:cTn id="496" dur="500" fill="hold"/>
                                        <p:tgtEl>
                                          <p:spTgt spid="669416"/>
                                        </p:tgtEl>
                                        <p:attrNameLst>
                                          <p:attrName>ppt_h</p:attrName>
                                        </p:attrNameLst>
                                      </p:cBhvr>
                                      <p:tavLst>
                                        <p:tav tm="0">
                                          <p:val>
                                            <p:fltVal val="0"/>
                                          </p:val>
                                        </p:tav>
                                        <p:tav tm="100000">
                                          <p:val>
                                            <p:strVal val="#ppt_h"/>
                                          </p:val>
                                        </p:tav>
                                      </p:tavLst>
                                    </p:anim>
                                    <p:animEffect transition="in" filter="fade">
                                      <p:cBhvr>
                                        <p:cTn id="497" dur="500"/>
                                        <p:tgtEl>
                                          <p:spTgt spid="669416"/>
                                        </p:tgtEl>
                                      </p:cBhvr>
                                    </p:animEffect>
                                  </p:childTnLst>
                                </p:cTn>
                              </p:par>
                              <p:par>
                                <p:cTn id="498" presetID="53" presetClass="entr" presetSubtype="0" fill="hold" grpId="0" nodeType="withEffect">
                                  <p:stCondLst>
                                    <p:cond delay="0"/>
                                  </p:stCondLst>
                                  <p:childTnLst>
                                    <p:set>
                                      <p:cBhvr>
                                        <p:cTn id="499" dur="1" fill="hold">
                                          <p:stCondLst>
                                            <p:cond delay="0"/>
                                          </p:stCondLst>
                                        </p:cTn>
                                        <p:tgtEl>
                                          <p:spTgt spid="669417"/>
                                        </p:tgtEl>
                                        <p:attrNameLst>
                                          <p:attrName>style.visibility</p:attrName>
                                        </p:attrNameLst>
                                      </p:cBhvr>
                                      <p:to>
                                        <p:strVal val="visible"/>
                                      </p:to>
                                    </p:set>
                                    <p:anim calcmode="lin" valueType="num">
                                      <p:cBhvr>
                                        <p:cTn id="500" dur="500" fill="hold"/>
                                        <p:tgtEl>
                                          <p:spTgt spid="669417"/>
                                        </p:tgtEl>
                                        <p:attrNameLst>
                                          <p:attrName>ppt_w</p:attrName>
                                        </p:attrNameLst>
                                      </p:cBhvr>
                                      <p:tavLst>
                                        <p:tav tm="0">
                                          <p:val>
                                            <p:fltVal val="0"/>
                                          </p:val>
                                        </p:tav>
                                        <p:tav tm="100000">
                                          <p:val>
                                            <p:strVal val="#ppt_w"/>
                                          </p:val>
                                        </p:tav>
                                      </p:tavLst>
                                    </p:anim>
                                    <p:anim calcmode="lin" valueType="num">
                                      <p:cBhvr>
                                        <p:cTn id="501" dur="500" fill="hold"/>
                                        <p:tgtEl>
                                          <p:spTgt spid="669417"/>
                                        </p:tgtEl>
                                        <p:attrNameLst>
                                          <p:attrName>ppt_h</p:attrName>
                                        </p:attrNameLst>
                                      </p:cBhvr>
                                      <p:tavLst>
                                        <p:tav tm="0">
                                          <p:val>
                                            <p:fltVal val="0"/>
                                          </p:val>
                                        </p:tav>
                                        <p:tav tm="100000">
                                          <p:val>
                                            <p:strVal val="#ppt_h"/>
                                          </p:val>
                                        </p:tav>
                                      </p:tavLst>
                                    </p:anim>
                                    <p:animEffect transition="in" filter="fade">
                                      <p:cBhvr>
                                        <p:cTn id="502" dur="500"/>
                                        <p:tgtEl>
                                          <p:spTgt spid="669417"/>
                                        </p:tgtEl>
                                      </p:cBhvr>
                                    </p:animEffect>
                                  </p:childTnLst>
                                </p:cTn>
                              </p:par>
                              <p:par>
                                <p:cTn id="503" presetID="53" presetClass="entr" presetSubtype="0" fill="hold" grpId="0" nodeType="withEffect">
                                  <p:stCondLst>
                                    <p:cond delay="0"/>
                                  </p:stCondLst>
                                  <p:childTnLst>
                                    <p:set>
                                      <p:cBhvr>
                                        <p:cTn id="504" dur="1" fill="hold">
                                          <p:stCondLst>
                                            <p:cond delay="0"/>
                                          </p:stCondLst>
                                        </p:cTn>
                                        <p:tgtEl>
                                          <p:spTgt spid="669418"/>
                                        </p:tgtEl>
                                        <p:attrNameLst>
                                          <p:attrName>style.visibility</p:attrName>
                                        </p:attrNameLst>
                                      </p:cBhvr>
                                      <p:to>
                                        <p:strVal val="visible"/>
                                      </p:to>
                                    </p:set>
                                    <p:anim calcmode="lin" valueType="num">
                                      <p:cBhvr>
                                        <p:cTn id="505" dur="500" fill="hold"/>
                                        <p:tgtEl>
                                          <p:spTgt spid="669418"/>
                                        </p:tgtEl>
                                        <p:attrNameLst>
                                          <p:attrName>ppt_w</p:attrName>
                                        </p:attrNameLst>
                                      </p:cBhvr>
                                      <p:tavLst>
                                        <p:tav tm="0">
                                          <p:val>
                                            <p:fltVal val="0"/>
                                          </p:val>
                                        </p:tav>
                                        <p:tav tm="100000">
                                          <p:val>
                                            <p:strVal val="#ppt_w"/>
                                          </p:val>
                                        </p:tav>
                                      </p:tavLst>
                                    </p:anim>
                                    <p:anim calcmode="lin" valueType="num">
                                      <p:cBhvr>
                                        <p:cTn id="506" dur="500" fill="hold"/>
                                        <p:tgtEl>
                                          <p:spTgt spid="669418"/>
                                        </p:tgtEl>
                                        <p:attrNameLst>
                                          <p:attrName>ppt_h</p:attrName>
                                        </p:attrNameLst>
                                      </p:cBhvr>
                                      <p:tavLst>
                                        <p:tav tm="0">
                                          <p:val>
                                            <p:fltVal val="0"/>
                                          </p:val>
                                        </p:tav>
                                        <p:tav tm="100000">
                                          <p:val>
                                            <p:strVal val="#ppt_h"/>
                                          </p:val>
                                        </p:tav>
                                      </p:tavLst>
                                    </p:anim>
                                    <p:animEffect transition="in" filter="fade">
                                      <p:cBhvr>
                                        <p:cTn id="507" dur="500"/>
                                        <p:tgtEl>
                                          <p:spTgt spid="669418"/>
                                        </p:tgtEl>
                                      </p:cBhvr>
                                    </p:animEffect>
                                  </p:childTnLst>
                                </p:cTn>
                              </p:par>
                              <p:par>
                                <p:cTn id="508" presetID="53" presetClass="entr" presetSubtype="0" fill="hold" grpId="0" nodeType="withEffect">
                                  <p:stCondLst>
                                    <p:cond delay="0"/>
                                  </p:stCondLst>
                                  <p:childTnLst>
                                    <p:set>
                                      <p:cBhvr>
                                        <p:cTn id="509" dur="1" fill="hold">
                                          <p:stCondLst>
                                            <p:cond delay="0"/>
                                          </p:stCondLst>
                                        </p:cTn>
                                        <p:tgtEl>
                                          <p:spTgt spid="669419"/>
                                        </p:tgtEl>
                                        <p:attrNameLst>
                                          <p:attrName>style.visibility</p:attrName>
                                        </p:attrNameLst>
                                      </p:cBhvr>
                                      <p:to>
                                        <p:strVal val="visible"/>
                                      </p:to>
                                    </p:set>
                                    <p:anim calcmode="lin" valueType="num">
                                      <p:cBhvr>
                                        <p:cTn id="510" dur="500" fill="hold"/>
                                        <p:tgtEl>
                                          <p:spTgt spid="669419"/>
                                        </p:tgtEl>
                                        <p:attrNameLst>
                                          <p:attrName>ppt_w</p:attrName>
                                        </p:attrNameLst>
                                      </p:cBhvr>
                                      <p:tavLst>
                                        <p:tav tm="0">
                                          <p:val>
                                            <p:fltVal val="0"/>
                                          </p:val>
                                        </p:tav>
                                        <p:tav tm="100000">
                                          <p:val>
                                            <p:strVal val="#ppt_w"/>
                                          </p:val>
                                        </p:tav>
                                      </p:tavLst>
                                    </p:anim>
                                    <p:anim calcmode="lin" valueType="num">
                                      <p:cBhvr>
                                        <p:cTn id="511" dur="500" fill="hold"/>
                                        <p:tgtEl>
                                          <p:spTgt spid="669419"/>
                                        </p:tgtEl>
                                        <p:attrNameLst>
                                          <p:attrName>ppt_h</p:attrName>
                                        </p:attrNameLst>
                                      </p:cBhvr>
                                      <p:tavLst>
                                        <p:tav tm="0">
                                          <p:val>
                                            <p:fltVal val="0"/>
                                          </p:val>
                                        </p:tav>
                                        <p:tav tm="100000">
                                          <p:val>
                                            <p:strVal val="#ppt_h"/>
                                          </p:val>
                                        </p:tav>
                                      </p:tavLst>
                                    </p:anim>
                                    <p:animEffect transition="in" filter="fade">
                                      <p:cBhvr>
                                        <p:cTn id="512" dur="500"/>
                                        <p:tgtEl>
                                          <p:spTgt spid="669419"/>
                                        </p:tgtEl>
                                      </p:cBhvr>
                                    </p:animEffect>
                                  </p:childTnLst>
                                </p:cTn>
                              </p:par>
                            </p:childTnLst>
                          </p:cTn>
                        </p:par>
                      </p:childTnLst>
                    </p:cTn>
                  </p:par>
                  <p:par>
                    <p:cTn id="513" fill="hold">
                      <p:stCondLst>
                        <p:cond delay="indefinite"/>
                      </p:stCondLst>
                      <p:childTnLst>
                        <p:par>
                          <p:cTn id="514" fill="hold">
                            <p:stCondLst>
                              <p:cond delay="0"/>
                            </p:stCondLst>
                            <p:childTnLst>
                              <p:par>
                                <p:cTn id="515" presetID="9" presetClass="entr" presetSubtype="0" fill="hold" grpId="0" nodeType="clickEffect">
                                  <p:stCondLst>
                                    <p:cond delay="0"/>
                                  </p:stCondLst>
                                  <p:childTnLst>
                                    <p:set>
                                      <p:cBhvr>
                                        <p:cTn id="516" dur="1" fill="hold">
                                          <p:stCondLst>
                                            <p:cond delay="0"/>
                                          </p:stCondLst>
                                        </p:cTn>
                                        <p:tgtEl>
                                          <p:spTgt spid="668975"/>
                                        </p:tgtEl>
                                        <p:attrNameLst>
                                          <p:attrName>style.visibility</p:attrName>
                                        </p:attrNameLst>
                                      </p:cBhvr>
                                      <p:to>
                                        <p:strVal val="visible"/>
                                      </p:to>
                                    </p:set>
                                    <p:animEffect transition="in" filter="dissolve">
                                      <p:cBhvr>
                                        <p:cTn id="517" dur="500"/>
                                        <p:tgtEl>
                                          <p:spTgt spid="668975"/>
                                        </p:tgtEl>
                                      </p:cBhvr>
                                    </p:animEffect>
                                  </p:childTnLst>
                                </p:cTn>
                              </p:par>
                              <p:par>
                                <p:cTn id="518" presetID="9" presetClass="entr" presetSubtype="0" fill="hold" grpId="0" nodeType="withEffect">
                                  <p:stCondLst>
                                    <p:cond delay="0"/>
                                  </p:stCondLst>
                                  <p:childTnLst>
                                    <p:set>
                                      <p:cBhvr>
                                        <p:cTn id="519" dur="1" fill="hold">
                                          <p:stCondLst>
                                            <p:cond delay="0"/>
                                          </p:stCondLst>
                                        </p:cTn>
                                        <p:tgtEl>
                                          <p:spTgt spid="668976"/>
                                        </p:tgtEl>
                                        <p:attrNameLst>
                                          <p:attrName>style.visibility</p:attrName>
                                        </p:attrNameLst>
                                      </p:cBhvr>
                                      <p:to>
                                        <p:strVal val="visible"/>
                                      </p:to>
                                    </p:set>
                                    <p:animEffect transition="in" filter="dissolve">
                                      <p:cBhvr>
                                        <p:cTn id="520" dur="500"/>
                                        <p:tgtEl>
                                          <p:spTgt spid="668976"/>
                                        </p:tgtEl>
                                      </p:cBhvr>
                                    </p:animEffect>
                                  </p:childTnLst>
                                </p:cTn>
                              </p:par>
                              <p:par>
                                <p:cTn id="521" presetID="9" presetClass="entr" presetSubtype="0" fill="hold" grpId="0" nodeType="withEffect">
                                  <p:stCondLst>
                                    <p:cond delay="0"/>
                                  </p:stCondLst>
                                  <p:childTnLst>
                                    <p:set>
                                      <p:cBhvr>
                                        <p:cTn id="522" dur="1" fill="hold">
                                          <p:stCondLst>
                                            <p:cond delay="0"/>
                                          </p:stCondLst>
                                        </p:cTn>
                                        <p:tgtEl>
                                          <p:spTgt spid="668977"/>
                                        </p:tgtEl>
                                        <p:attrNameLst>
                                          <p:attrName>style.visibility</p:attrName>
                                        </p:attrNameLst>
                                      </p:cBhvr>
                                      <p:to>
                                        <p:strVal val="visible"/>
                                      </p:to>
                                    </p:set>
                                    <p:animEffect transition="in" filter="dissolve">
                                      <p:cBhvr>
                                        <p:cTn id="523" dur="500"/>
                                        <p:tgtEl>
                                          <p:spTgt spid="668977"/>
                                        </p:tgtEl>
                                      </p:cBhvr>
                                    </p:animEffect>
                                  </p:childTnLst>
                                </p:cTn>
                              </p:par>
                              <p:par>
                                <p:cTn id="524" presetID="9" presetClass="entr" presetSubtype="0" fill="hold" grpId="0" nodeType="withEffect">
                                  <p:stCondLst>
                                    <p:cond delay="0"/>
                                  </p:stCondLst>
                                  <p:childTnLst>
                                    <p:set>
                                      <p:cBhvr>
                                        <p:cTn id="525" dur="1" fill="hold">
                                          <p:stCondLst>
                                            <p:cond delay="0"/>
                                          </p:stCondLst>
                                        </p:cTn>
                                        <p:tgtEl>
                                          <p:spTgt spid="668978"/>
                                        </p:tgtEl>
                                        <p:attrNameLst>
                                          <p:attrName>style.visibility</p:attrName>
                                        </p:attrNameLst>
                                      </p:cBhvr>
                                      <p:to>
                                        <p:strVal val="visible"/>
                                      </p:to>
                                    </p:set>
                                    <p:animEffect transition="in" filter="dissolve">
                                      <p:cBhvr>
                                        <p:cTn id="526" dur="500"/>
                                        <p:tgtEl>
                                          <p:spTgt spid="668978"/>
                                        </p:tgtEl>
                                      </p:cBhvr>
                                    </p:animEffect>
                                  </p:childTnLst>
                                </p:cTn>
                              </p:par>
                              <p:par>
                                <p:cTn id="527" presetID="9" presetClass="entr" presetSubtype="0" fill="hold" grpId="0" nodeType="withEffect">
                                  <p:stCondLst>
                                    <p:cond delay="0"/>
                                  </p:stCondLst>
                                  <p:childTnLst>
                                    <p:set>
                                      <p:cBhvr>
                                        <p:cTn id="528" dur="1" fill="hold">
                                          <p:stCondLst>
                                            <p:cond delay="0"/>
                                          </p:stCondLst>
                                        </p:cTn>
                                        <p:tgtEl>
                                          <p:spTgt spid="668979"/>
                                        </p:tgtEl>
                                        <p:attrNameLst>
                                          <p:attrName>style.visibility</p:attrName>
                                        </p:attrNameLst>
                                      </p:cBhvr>
                                      <p:to>
                                        <p:strVal val="visible"/>
                                      </p:to>
                                    </p:set>
                                    <p:animEffect transition="in" filter="dissolve">
                                      <p:cBhvr>
                                        <p:cTn id="529" dur="500"/>
                                        <p:tgtEl>
                                          <p:spTgt spid="668979"/>
                                        </p:tgtEl>
                                      </p:cBhvr>
                                    </p:animEffect>
                                  </p:childTnLst>
                                </p:cTn>
                              </p:par>
                              <p:par>
                                <p:cTn id="530" presetID="9" presetClass="entr" presetSubtype="0" fill="hold" grpId="0" nodeType="withEffect">
                                  <p:stCondLst>
                                    <p:cond delay="0"/>
                                  </p:stCondLst>
                                  <p:childTnLst>
                                    <p:set>
                                      <p:cBhvr>
                                        <p:cTn id="531" dur="1" fill="hold">
                                          <p:stCondLst>
                                            <p:cond delay="0"/>
                                          </p:stCondLst>
                                        </p:cTn>
                                        <p:tgtEl>
                                          <p:spTgt spid="668980"/>
                                        </p:tgtEl>
                                        <p:attrNameLst>
                                          <p:attrName>style.visibility</p:attrName>
                                        </p:attrNameLst>
                                      </p:cBhvr>
                                      <p:to>
                                        <p:strVal val="visible"/>
                                      </p:to>
                                    </p:set>
                                    <p:animEffect transition="in" filter="dissolve">
                                      <p:cBhvr>
                                        <p:cTn id="532" dur="500"/>
                                        <p:tgtEl>
                                          <p:spTgt spid="668980"/>
                                        </p:tgtEl>
                                      </p:cBhvr>
                                    </p:animEffect>
                                  </p:childTnLst>
                                </p:cTn>
                              </p:par>
                              <p:par>
                                <p:cTn id="533" presetID="9" presetClass="entr" presetSubtype="0" fill="hold" grpId="0" nodeType="withEffect">
                                  <p:stCondLst>
                                    <p:cond delay="0"/>
                                  </p:stCondLst>
                                  <p:childTnLst>
                                    <p:set>
                                      <p:cBhvr>
                                        <p:cTn id="534" dur="1" fill="hold">
                                          <p:stCondLst>
                                            <p:cond delay="0"/>
                                          </p:stCondLst>
                                        </p:cTn>
                                        <p:tgtEl>
                                          <p:spTgt spid="668981"/>
                                        </p:tgtEl>
                                        <p:attrNameLst>
                                          <p:attrName>style.visibility</p:attrName>
                                        </p:attrNameLst>
                                      </p:cBhvr>
                                      <p:to>
                                        <p:strVal val="visible"/>
                                      </p:to>
                                    </p:set>
                                    <p:animEffect transition="in" filter="dissolve">
                                      <p:cBhvr>
                                        <p:cTn id="535" dur="500"/>
                                        <p:tgtEl>
                                          <p:spTgt spid="668981"/>
                                        </p:tgtEl>
                                      </p:cBhvr>
                                    </p:animEffect>
                                  </p:childTnLst>
                                </p:cTn>
                              </p:par>
                              <p:par>
                                <p:cTn id="536" presetID="9" presetClass="entr" presetSubtype="0" fill="hold" grpId="0" nodeType="withEffect">
                                  <p:stCondLst>
                                    <p:cond delay="0"/>
                                  </p:stCondLst>
                                  <p:childTnLst>
                                    <p:set>
                                      <p:cBhvr>
                                        <p:cTn id="537" dur="1" fill="hold">
                                          <p:stCondLst>
                                            <p:cond delay="0"/>
                                          </p:stCondLst>
                                        </p:cTn>
                                        <p:tgtEl>
                                          <p:spTgt spid="668982"/>
                                        </p:tgtEl>
                                        <p:attrNameLst>
                                          <p:attrName>style.visibility</p:attrName>
                                        </p:attrNameLst>
                                      </p:cBhvr>
                                      <p:to>
                                        <p:strVal val="visible"/>
                                      </p:to>
                                    </p:set>
                                    <p:animEffect transition="in" filter="dissolve">
                                      <p:cBhvr>
                                        <p:cTn id="538" dur="500"/>
                                        <p:tgtEl>
                                          <p:spTgt spid="668982"/>
                                        </p:tgtEl>
                                      </p:cBhvr>
                                    </p:animEffect>
                                  </p:childTnLst>
                                </p:cTn>
                              </p:par>
                              <p:par>
                                <p:cTn id="539" presetID="9" presetClass="entr" presetSubtype="0" fill="hold" grpId="0" nodeType="withEffect">
                                  <p:stCondLst>
                                    <p:cond delay="0"/>
                                  </p:stCondLst>
                                  <p:childTnLst>
                                    <p:set>
                                      <p:cBhvr>
                                        <p:cTn id="540" dur="1" fill="hold">
                                          <p:stCondLst>
                                            <p:cond delay="0"/>
                                          </p:stCondLst>
                                        </p:cTn>
                                        <p:tgtEl>
                                          <p:spTgt spid="669245"/>
                                        </p:tgtEl>
                                        <p:attrNameLst>
                                          <p:attrName>style.visibility</p:attrName>
                                        </p:attrNameLst>
                                      </p:cBhvr>
                                      <p:to>
                                        <p:strVal val="visible"/>
                                      </p:to>
                                    </p:set>
                                    <p:animEffect transition="in" filter="dissolve">
                                      <p:cBhvr>
                                        <p:cTn id="541" dur="500"/>
                                        <p:tgtEl>
                                          <p:spTgt spid="669245"/>
                                        </p:tgtEl>
                                      </p:cBhvr>
                                    </p:animEffect>
                                  </p:childTnLst>
                                </p:cTn>
                              </p:par>
                              <p:par>
                                <p:cTn id="542" presetID="9" presetClass="entr" presetSubtype="0" fill="hold" grpId="0" nodeType="withEffect">
                                  <p:stCondLst>
                                    <p:cond delay="0"/>
                                  </p:stCondLst>
                                  <p:childTnLst>
                                    <p:set>
                                      <p:cBhvr>
                                        <p:cTn id="543" dur="1" fill="hold">
                                          <p:stCondLst>
                                            <p:cond delay="0"/>
                                          </p:stCondLst>
                                        </p:cTn>
                                        <p:tgtEl>
                                          <p:spTgt spid="669246"/>
                                        </p:tgtEl>
                                        <p:attrNameLst>
                                          <p:attrName>style.visibility</p:attrName>
                                        </p:attrNameLst>
                                      </p:cBhvr>
                                      <p:to>
                                        <p:strVal val="visible"/>
                                      </p:to>
                                    </p:set>
                                    <p:animEffect transition="in" filter="dissolve">
                                      <p:cBhvr>
                                        <p:cTn id="544" dur="500"/>
                                        <p:tgtEl>
                                          <p:spTgt spid="669246"/>
                                        </p:tgtEl>
                                      </p:cBhvr>
                                    </p:animEffect>
                                  </p:childTnLst>
                                </p:cTn>
                              </p:par>
                              <p:par>
                                <p:cTn id="545" presetID="9" presetClass="entr" presetSubtype="0" fill="hold" grpId="0" nodeType="withEffect">
                                  <p:stCondLst>
                                    <p:cond delay="0"/>
                                  </p:stCondLst>
                                  <p:childTnLst>
                                    <p:set>
                                      <p:cBhvr>
                                        <p:cTn id="546" dur="1" fill="hold">
                                          <p:stCondLst>
                                            <p:cond delay="0"/>
                                          </p:stCondLst>
                                        </p:cTn>
                                        <p:tgtEl>
                                          <p:spTgt spid="669247"/>
                                        </p:tgtEl>
                                        <p:attrNameLst>
                                          <p:attrName>style.visibility</p:attrName>
                                        </p:attrNameLst>
                                      </p:cBhvr>
                                      <p:to>
                                        <p:strVal val="visible"/>
                                      </p:to>
                                    </p:set>
                                    <p:animEffect transition="in" filter="dissolve">
                                      <p:cBhvr>
                                        <p:cTn id="547" dur="500"/>
                                        <p:tgtEl>
                                          <p:spTgt spid="669247"/>
                                        </p:tgtEl>
                                      </p:cBhvr>
                                    </p:animEffect>
                                  </p:childTnLst>
                                </p:cTn>
                              </p:par>
                              <p:par>
                                <p:cTn id="548" presetID="9" presetClass="entr" presetSubtype="0" fill="hold" grpId="0" nodeType="withEffect">
                                  <p:stCondLst>
                                    <p:cond delay="0"/>
                                  </p:stCondLst>
                                  <p:childTnLst>
                                    <p:set>
                                      <p:cBhvr>
                                        <p:cTn id="549" dur="1" fill="hold">
                                          <p:stCondLst>
                                            <p:cond delay="0"/>
                                          </p:stCondLst>
                                        </p:cTn>
                                        <p:tgtEl>
                                          <p:spTgt spid="669248"/>
                                        </p:tgtEl>
                                        <p:attrNameLst>
                                          <p:attrName>style.visibility</p:attrName>
                                        </p:attrNameLst>
                                      </p:cBhvr>
                                      <p:to>
                                        <p:strVal val="visible"/>
                                      </p:to>
                                    </p:set>
                                    <p:animEffect transition="in" filter="dissolve">
                                      <p:cBhvr>
                                        <p:cTn id="550" dur="500"/>
                                        <p:tgtEl>
                                          <p:spTgt spid="669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8975" grpId="0" animBg="1"/>
      <p:bldP spid="668976" grpId="0" animBg="1"/>
      <p:bldP spid="668977" grpId="0" animBg="1"/>
      <p:bldP spid="668978" grpId="0" animBg="1"/>
      <p:bldP spid="668979" grpId="0" animBg="1"/>
      <p:bldP spid="668980" grpId="0" animBg="1"/>
      <p:bldP spid="668981" grpId="0" animBg="1"/>
      <p:bldP spid="668982" grpId="0" animBg="1"/>
      <p:bldP spid="669245" grpId="0" animBg="1"/>
      <p:bldP spid="669246" grpId="0" animBg="1"/>
      <p:bldP spid="669247" grpId="0" animBg="1"/>
      <p:bldP spid="669248" grpId="0" animBg="1"/>
      <p:bldP spid="669305" grpId="0"/>
      <p:bldP spid="669306" grpId="0"/>
      <p:bldP spid="669307" grpId="0"/>
      <p:bldP spid="669308" grpId="0"/>
      <p:bldP spid="669309" grpId="0"/>
      <p:bldP spid="669310" grpId="0"/>
      <p:bldP spid="669311" grpId="0"/>
      <p:bldP spid="669383" grpId="0" build="allAtOnce"/>
      <p:bldP spid="669312" grpId="0"/>
      <p:bldP spid="669313" grpId="0"/>
      <p:bldP spid="669314" grpId="0"/>
      <p:bldP spid="669317" grpId="0"/>
      <p:bldP spid="669318" grpId="0"/>
      <p:bldP spid="669319" grpId="0"/>
      <p:bldP spid="669320" grpId="0"/>
      <p:bldP spid="669323" grpId="0"/>
      <p:bldP spid="669324" grpId="0"/>
      <p:bldP spid="669327" grpId="0"/>
      <p:bldP spid="669328" grpId="0"/>
      <p:bldP spid="669329" grpId="0"/>
      <p:bldP spid="669330" grpId="0"/>
      <p:bldP spid="669331" grpId="0"/>
      <p:bldP spid="669333" grpId="0"/>
      <p:bldP spid="669335" grpId="0"/>
      <p:bldP spid="669336" grpId="0"/>
      <p:bldP spid="669337" grpId="0"/>
      <p:bldP spid="669338" grpId="0"/>
      <p:bldP spid="669339" grpId="0"/>
      <p:bldP spid="669340" grpId="0"/>
      <p:bldP spid="669341" grpId="0"/>
      <p:bldP spid="669342" grpId="0"/>
      <p:bldP spid="669343" grpId="0"/>
      <p:bldP spid="669344" grpId="0"/>
      <p:bldP spid="669345" grpId="0"/>
      <p:bldP spid="669346" grpId="0"/>
      <p:bldP spid="669348" grpId="0"/>
      <p:bldP spid="669349" grpId="0"/>
      <p:bldP spid="669350" grpId="0"/>
      <p:bldP spid="669351" grpId="0"/>
      <p:bldP spid="669352" grpId="0"/>
      <p:bldP spid="669353" grpId="0"/>
      <p:bldP spid="669354" grpId="0"/>
      <p:bldP spid="669355" grpId="0"/>
      <p:bldP spid="669356" grpId="0"/>
      <p:bldP spid="669357" grpId="0"/>
      <p:bldP spid="669358" grpId="0"/>
      <p:bldP spid="669359" grpId="0"/>
      <p:bldP spid="669360" grpId="0"/>
      <p:bldP spid="669361" grpId="0"/>
      <p:bldP spid="669362" grpId="0"/>
      <p:bldP spid="669363" grpId="0"/>
      <p:bldP spid="669364" grpId="0"/>
      <p:bldP spid="669365" grpId="0"/>
      <p:bldP spid="669366" grpId="0"/>
      <p:bldP spid="669367" grpId="0"/>
      <p:bldP spid="669368" grpId="0"/>
      <p:bldP spid="669370" grpId="0"/>
      <p:bldP spid="669371" grpId="0"/>
      <p:bldP spid="669372" grpId="0"/>
      <p:bldP spid="669373" grpId="0"/>
      <p:bldP spid="669374" grpId="0"/>
      <p:bldP spid="669375" grpId="0"/>
      <p:bldP spid="669376" grpId="0"/>
      <p:bldP spid="669377" grpId="0"/>
      <p:bldP spid="669378" grpId="0"/>
      <p:bldP spid="669380" grpId="0"/>
      <p:bldP spid="669381" grpId="0"/>
      <p:bldP spid="669382" grpId="0"/>
      <p:bldP spid="669385" grpId="0"/>
      <p:bldP spid="669386" grpId="0"/>
      <p:bldP spid="669387" grpId="0"/>
      <p:bldP spid="669389" grpId="0"/>
      <p:bldP spid="669390" grpId="0"/>
      <p:bldP spid="669391" grpId="0"/>
      <p:bldP spid="669392" grpId="0"/>
      <p:bldP spid="669393" grpId="0"/>
      <p:bldP spid="669394" grpId="0"/>
      <p:bldP spid="669395" grpId="0"/>
      <p:bldP spid="669396" grpId="0"/>
      <p:bldP spid="669397" grpId="0"/>
      <p:bldP spid="669398" grpId="0"/>
      <p:bldP spid="669399" grpId="0"/>
      <p:bldP spid="669400" grpId="0"/>
      <p:bldP spid="669401" grpId="0"/>
      <p:bldP spid="669402" grpId="0"/>
      <p:bldP spid="669403" grpId="0"/>
      <p:bldP spid="669404" grpId="0"/>
      <p:bldP spid="669406" grpId="0"/>
      <p:bldP spid="669407" grpId="0"/>
      <p:bldP spid="669408" grpId="0"/>
      <p:bldP spid="669409" grpId="0"/>
      <p:bldP spid="669410" grpId="0"/>
      <p:bldP spid="669411" grpId="0"/>
      <p:bldP spid="669412" grpId="0"/>
      <p:bldP spid="669413" grpId="0"/>
      <p:bldP spid="669414" grpId="0"/>
      <p:bldP spid="669415" grpId="0"/>
      <p:bldP spid="669416" grpId="0"/>
      <p:bldP spid="669417" grpId="0"/>
      <p:bldP spid="669418" grpId="0"/>
      <p:bldP spid="669419" grpId="0"/>
      <p:bldP spid="669421" grpId="0"/>
      <p:bldP spid="669422" grpId="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34" name="Rectangle 14"/>
          <p:cNvSpPr>
            <a:spLocks noChangeArrowheads="1"/>
          </p:cNvSpPr>
          <p:nvPr/>
        </p:nvSpPr>
        <p:spPr bwMode="auto">
          <a:xfrm>
            <a:off x="5376863" y="3373438"/>
            <a:ext cx="2659062" cy="519112"/>
          </a:xfrm>
          <a:prstGeom prst="rect">
            <a:avLst/>
          </a:prstGeom>
          <a:noFill/>
          <a:ln w="9525">
            <a:noFill/>
            <a:miter lim="800000"/>
            <a:headEnd/>
            <a:tailEnd/>
          </a:ln>
          <a:effectLst/>
        </p:spPr>
        <p:txBody>
          <a:bodyPr wrap="none">
            <a:spAutoFit/>
          </a:bodyPr>
          <a:lstStyle/>
          <a:p>
            <a:r>
              <a:rPr lang="en-US" sz="2800" b="1"/>
              <a:t>alkaline earths</a:t>
            </a:r>
          </a:p>
        </p:txBody>
      </p:sp>
      <p:sp>
        <p:nvSpPr>
          <p:cNvPr id="542736" name="Rectangle 16"/>
          <p:cNvSpPr>
            <a:spLocks noChangeArrowheads="1"/>
          </p:cNvSpPr>
          <p:nvPr/>
        </p:nvSpPr>
        <p:spPr bwMode="auto">
          <a:xfrm>
            <a:off x="5562600" y="4075113"/>
            <a:ext cx="1747838" cy="519112"/>
          </a:xfrm>
          <a:prstGeom prst="rect">
            <a:avLst/>
          </a:prstGeom>
          <a:noFill/>
          <a:ln w="9525">
            <a:noFill/>
            <a:miter lim="800000"/>
            <a:headEnd/>
            <a:tailEnd/>
          </a:ln>
          <a:effectLst/>
        </p:spPr>
        <p:txBody>
          <a:bodyPr wrap="none">
            <a:spAutoFit/>
          </a:bodyPr>
          <a:lstStyle/>
          <a:p>
            <a:r>
              <a:rPr lang="en-US" sz="2800" b="1"/>
              <a:t>halogens</a:t>
            </a:r>
          </a:p>
        </p:txBody>
      </p:sp>
      <p:sp>
        <p:nvSpPr>
          <p:cNvPr id="542723" name="Rectangle 3"/>
          <p:cNvSpPr>
            <a:spLocks noGrp="1" noChangeArrowheads="1"/>
          </p:cNvSpPr>
          <p:nvPr>
            <p:ph type="body" idx="1"/>
          </p:nvPr>
        </p:nvSpPr>
        <p:spPr>
          <a:xfrm>
            <a:off x="457200" y="1528763"/>
            <a:ext cx="8229600" cy="4525962"/>
          </a:xfrm>
        </p:spPr>
        <p:txBody>
          <a:bodyPr/>
          <a:lstStyle/>
          <a:p>
            <a:r>
              <a:rPr lang="en-US" sz="2800"/>
              <a:t>Elements with similar chemical behavior are in the same group.</a:t>
            </a:r>
          </a:p>
          <a:p>
            <a:endParaRPr lang="en-US" sz="1200"/>
          </a:p>
          <a:p>
            <a:r>
              <a:rPr lang="en-US" sz="2800"/>
              <a:t>Elements of Group 1 are                       </a:t>
            </a:r>
            <a:r>
              <a:rPr lang="en-US" sz="2800" b="1"/>
              <a:t>.</a:t>
            </a:r>
          </a:p>
          <a:p>
            <a:endParaRPr lang="en-US" sz="1000" b="1"/>
          </a:p>
          <a:p>
            <a:r>
              <a:rPr lang="en-US" sz="2800"/>
              <a:t>Elements of Group 2 are the</a:t>
            </a:r>
            <a:r>
              <a:rPr lang="en-US" sz="900"/>
              <a:t> </a:t>
            </a:r>
            <a:r>
              <a:rPr lang="en-US" sz="2800"/>
              <a:t>    </a:t>
            </a:r>
            <a:r>
              <a:rPr lang="en-US" sz="2800" b="1"/>
              <a:t>                      .</a:t>
            </a:r>
          </a:p>
          <a:p>
            <a:endParaRPr lang="en-US" sz="1000" b="1"/>
          </a:p>
          <a:p>
            <a:r>
              <a:rPr lang="en-US" sz="2800"/>
              <a:t>Elements of Group 17 are the  </a:t>
            </a:r>
            <a:r>
              <a:rPr lang="en-US" sz="2800" b="1"/>
              <a:t>               .</a:t>
            </a:r>
          </a:p>
          <a:p>
            <a:endParaRPr lang="en-US" sz="1000" b="1"/>
          </a:p>
          <a:p>
            <a:r>
              <a:rPr lang="en-US" sz="2800"/>
              <a:t>Elements of Group 18 are the </a:t>
            </a:r>
            <a:r>
              <a:rPr lang="en-US" sz="2800" b="1"/>
              <a:t>                     .</a:t>
            </a:r>
            <a:endParaRPr lang="en-US" sz="2800"/>
          </a:p>
        </p:txBody>
      </p:sp>
      <p:sp>
        <p:nvSpPr>
          <p:cNvPr id="542727" name="Rectangle 7">
            <a:hlinkClick r:id="rId3" tooltip="Wikipedia -  H A L O G E N"/>
          </p:cNvPr>
          <p:cNvSpPr>
            <a:spLocks noChangeArrowheads="1"/>
          </p:cNvSpPr>
          <p:nvPr/>
        </p:nvSpPr>
        <p:spPr bwMode="auto">
          <a:xfrm>
            <a:off x="5640388" y="4186238"/>
            <a:ext cx="1609725" cy="360362"/>
          </a:xfrm>
          <a:prstGeom prst="rect">
            <a:avLst/>
          </a:prstGeom>
          <a:noFill/>
          <a:ln w="9525">
            <a:noFill/>
            <a:miter lim="800000"/>
            <a:headEnd/>
            <a:tailEnd/>
          </a:ln>
          <a:effectLst/>
        </p:spPr>
        <p:txBody>
          <a:bodyPr wrap="none" anchor="ctr"/>
          <a:lstStyle/>
          <a:p>
            <a:endParaRPr lang="en-US"/>
          </a:p>
        </p:txBody>
      </p:sp>
      <p:sp>
        <p:nvSpPr>
          <p:cNvPr id="542739" name="Rectangle 19"/>
          <p:cNvSpPr>
            <a:spLocks noChangeArrowheads="1"/>
          </p:cNvSpPr>
          <p:nvPr/>
        </p:nvSpPr>
        <p:spPr bwMode="auto">
          <a:xfrm>
            <a:off x="5581650" y="4775200"/>
            <a:ext cx="2243138" cy="519113"/>
          </a:xfrm>
          <a:prstGeom prst="rect">
            <a:avLst/>
          </a:prstGeom>
          <a:noFill/>
          <a:ln w="9525">
            <a:noFill/>
            <a:miter lim="800000"/>
            <a:headEnd/>
            <a:tailEnd/>
          </a:ln>
          <a:effectLst/>
        </p:spPr>
        <p:txBody>
          <a:bodyPr wrap="none">
            <a:spAutoFit/>
          </a:bodyPr>
          <a:lstStyle/>
          <a:p>
            <a:r>
              <a:rPr lang="en-US" sz="2800" b="1"/>
              <a:t>noble gases</a:t>
            </a:r>
          </a:p>
        </p:txBody>
      </p:sp>
      <p:sp>
        <p:nvSpPr>
          <p:cNvPr id="542731" name="Line 11"/>
          <p:cNvSpPr>
            <a:spLocks noChangeShapeType="1"/>
          </p:cNvSpPr>
          <p:nvPr/>
        </p:nvSpPr>
        <p:spPr bwMode="auto">
          <a:xfrm>
            <a:off x="4830763" y="3141663"/>
            <a:ext cx="2171700" cy="0"/>
          </a:xfrm>
          <a:prstGeom prst="line">
            <a:avLst/>
          </a:prstGeom>
          <a:noFill/>
          <a:ln w="9525">
            <a:solidFill>
              <a:schemeClr val="tx1"/>
            </a:solidFill>
            <a:round/>
            <a:headEnd/>
            <a:tailEnd/>
          </a:ln>
          <a:effectLst/>
        </p:spPr>
        <p:txBody>
          <a:bodyPr wrap="none" anchor="ctr"/>
          <a:lstStyle/>
          <a:p>
            <a:endParaRPr lang="en-US"/>
          </a:p>
        </p:txBody>
      </p:sp>
      <p:sp>
        <p:nvSpPr>
          <p:cNvPr id="542730" name="Rectangle 10"/>
          <p:cNvSpPr>
            <a:spLocks noChangeArrowheads="1"/>
          </p:cNvSpPr>
          <p:nvPr/>
        </p:nvSpPr>
        <p:spPr bwMode="auto">
          <a:xfrm>
            <a:off x="4778375" y="2687638"/>
            <a:ext cx="2301875" cy="519112"/>
          </a:xfrm>
          <a:prstGeom prst="rect">
            <a:avLst/>
          </a:prstGeom>
          <a:noFill/>
          <a:ln w="9525">
            <a:noFill/>
            <a:miter lim="800000"/>
            <a:headEnd/>
            <a:tailEnd/>
          </a:ln>
          <a:effectLst/>
        </p:spPr>
        <p:txBody>
          <a:bodyPr wrap="none">
            <a:spAutoFit/>
          </a:bodyPr>
          <a:lstStyle/>
          <a:p>
            <a:r>
              <a:rPr lang="en-US" sz="2800" b="1"/>
              <a:t>alkali metals</a:t>
            </a:r>
          </a:p>
        </p:txBody>
      </p:sp>
      <p:sp>
        <p:nvSpPr>
          <p:cNvPr id="542722" name="Rectangle 2"/>
          <p:cNvSpPr>
            <a:spLocks noGrp="1" noChangeArrowheads="1"/>
          </p:cNvSpPr>
          <p:nvPr>
            <p:ph type="title"/>
          </p:nvPr>
        </p:nvSpPr>
        <p:spPr>
          <a:xfrm>
            <a:off x="446088" y="22225"/>
            <a:ext cx="8229600" cy="1143000"/>
          </a:xfrm>
        </p:spPr>
        <p:txBody>
          <a:bodyPr/>
          <a:lstStyle/>
          <a:p>
            <a:r>
              <a:rPr lang="en-US" sz="3600" b="1">
                <a:solidFill>
                  <a:srgbClr val="9A2216"/>
                </a:solidFill>
              </a:rPr>
              <a:t>Chemistry of the Groups</a:t>
            </a:r>
            <a:endParaRPr lang="en-US" sz="3600" b="1">
              <a:solidFill>
                <a:srgbClr val="CC0000"/>
              </a:solidFill>
            </a:endParaRPr>
          </a:p>
        </p:txBody>
      </p:sp>
      <p:sp>
        <p:nvSpPr>
          <p:cNvPr id="542724"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
        <p:nvSpPr>
          <p:cNvPr id="542725" name="Rectangle 5">
            <a:hlinkClick r:id="rId4" tooltip="Wikipedia -  A L K A L I   M E T A L"/>
          </p:cNvPr>
          <p:cNvSpPr>
            <a:spLocks noChangeArrowheads="1"/>
          </p:cNvSpPr>
          <p:nvPr/>
        </p:nvSpPr>
        <p:spPr bwMode="auto">
          <a:xfrm>
            <a:off x="4829175" y="2768600"/>
            <a:ext cx="2216150" cy="400050"/>
          </a:xfrm>
          <a:prstGeom prst="rect">
            <a:avLst/>
          </a:prstGeom>
          <a:noFill/>
          <a:ln w="9525">
            <a:noFill/>
            <a:miter lim="800000"/>
            <a:headEnd/>
            <a:tailEnd/>
          </a:ln>
          <a:effectLst/>
        </p:spPr>
        <p:txBody>
          <a:bodyPr wrap="none" anchor="ctr"/>
          <a:lstStyle/>
          <a:p>
            <a:endParaRPr lang="en-US"/>
          </a:p>
        </p:txBody>
      </p:sp>
      <p:sp>
        <p:nvSpPr>
          <p:cNvPr id="542726" name="Rectangle 6">
            <a:hlinkClick r:id="rId5" tooltip="Wikipedia -  A L K A L I N E   E A R T H   Metals"/>
          </p:cNvPr>
          <p:cNvSpPr>
            <a:spLocks noChangeArrowheads="1"/>
          </p:cNvSpPr>
          <p:nvPr/>
        </p:nvSpPr>
        <p:spPr bwMode="auto">
          <a:xfrm>
            <a:off x="5421313" y="3429000"/>
            <a:ext cx="2551112" cy="422275"/>
          </a:xfrm>
          <a:prstGeom prst="rect">
            <a:avLst/>
          </a:prstGeom>
          <a:noFill/>
          <a:ln w="9525">
            <a:noFill/>
            <a:miter lim="800000"/>
            <a:headEnd/>
            <a:tailEnd/>
          </a:ln>
          <a:effectLst/>
        </p:spPr>
        <p:txBody>
          <a:bodyPr wrap="none" anchor="ctr"/>
          <a:lstStyle/>
          <a:p>
            <a:endParaRPr lang="en-US"/>
          </a:p>
        </p:txBody>
      </p:sp>
      <p:sp>
        <p:nvSpPr>
          <p:cNvPr id="542728" name="Rectangle 8">
            <a:hlinkClick r:id="rId6" tooltip="Wikipedia -  N O B L E   G A S"/>
          </p:cNvPr>
          <p:cNvSpPr>
            <a:spLocks noChangeArrowheads="1"/>
          </p:cNvSpPr>
          <p:nvPr/>
        </p:nvSpPr>
        <p:spPr bwMode="auto">
          <a:xfrm>
            <a:off x="5667375" y="4894263"/>
            <a:ext cx="2073275" cy="347662"/>
          </a:xfrm>
          <a:prstGeom prst="rect">
            <a:avLst/>
          </a:prstGeom>
          <a:noFill/>
          <a:ln w="9525">
            <a:noFill/>
            <a:miter lim="800000"/>
            <a:headEnd/>
            <a:tailEnd/>
          </a:ln>
          <a:effectLst/>
        </p:spPr>
        <p:txBody>
          <a:bodyPr wrap="none" anchor="ctr"/>
          <a:lstStyle/>
          <a:p>
            <a:endParaRPr lang="en-US"/>
          </a:p>
        </p:txBody>
      </p:sp>
      <p:sp>
        <p:nvSpPr>
          <p:cNvPr id="542732" name="Line 12"/>
          <p:cNvSpPr>
            <a:spLocks noChangeShapeType="1"/>
          </p:cNvSpPr>
          <p:nvPr/>
        </p:nvSpPr>
        <p:spPr bwMode="auto">
          <a:xfrm>
            <a:off x="5467350" y="3843338"/>
            <a:ext cx="2451100" cy="0"/>
          </a:xfrm>
          <a:prstGeom prst="line">
            <a:avLst/>
          </a:prstGeom>
          <a:noFill/>
          <a:ln w="9525">
            <a:solidFill>
              <a:schemeClr val="tx1"/>
            </a:solidFill>
            <a:round/>
            <a:headEnd/>
            <a:tailEnd/>
          </a:ln>
          <a:effectLst/>
        </p:spPr>
        <p:txBody>
          <a:bodyPr wrap="none" anchor="ctr"/>
          <a:lstStyle/>
          <a:p>
            <a:endParaRPr lang="en-US"/>
          </a:p>
        </p:txBody>
      </p:sp>
      <p:sp>
        <p:nvSpPr>
          <p:cNvPr id="542737" name="Line 17"/>
          <p:cNvSpPr>
            <a:spLocks noChangeShapeType="1"/>
          </p:cNvSpPr>
          <p:nvPr/>
        </p:nvSpPr>
        <p:spPr bwMode="auto">
          <a:xfrm>
            <a:off x="5657850" y="4518025"/>
            <a:ext cx="1560513" cy="0"/>
          </a:xfrm>
          <a:prstGeom prst="line">
            <a:avLst/>
          </a:prstGeom>
          <a:noFill/>
          <a:ln w="9525">
            <a:solidFill>
              <a:schemeClr val="tx1"/>
            </a:solidFill>
            <a:round/>
            <a:headEnd/>
            <a:tailEnd/>
          </a:ln>
          <a:effectLst/>
        </p:spPr>
        <p:txBody>
          <a:bodyPr wrap="none" anchor="ctr"/>
          <a:lstStyle/>
          <a:p>
            <a:endParaRPr lang="en-US"/>
          </a:p>
        </p:txBody>
      </p:sp>
      <p:sp>
        <p:nvSpPr>
          <p:cNvPr id="542740" name="Line 20"/>
          <p:cNvSpPr>
            <a:spLocks noChangeShapeType="1"/>
          </p:cNvSpPr>
          <p:nvPr/>
        </p:nvSpPr>
        <p:spPr bwMode="auto">
          <a:xfrm>
            <a:off x="5680075" y="5207000"/>
            <a:ext cx="2033588" cy="0"/>
          </a:xfrm>
          <a:prstGeom prst="line">
            <a:avLst/>
          </a:prstGeom>
          <a:noFill/>
          <a:ln w="9525">
            <a:solidFill>
              <a:schemeClr val="tx1"/>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2730"/>
                                        </p:tgtEl>
                                        <p:attrNameLst>
                                          <p:attrName>style.visibility</p:attrName>
                                        </p:attrNameLst>
                                      </p:cBhvr>
                                      <p:to>
                                        <p:strVal val="visible"/>
                                      </p:to>
                                    </p:set>
                                    <p:animEffect transition="in" filter="dissolve">
                                      <p:cBhvr>
                                        <p:cTn id="7" dur="500"/>
                                        <p:tgtEl>
                                          <p:spTgt spid="542730"/>
                                        </p:tgtEl>
                                      </p:cBhvr>
                                    </p:animEffect>
                                  </p:childTnLst>
                                </p:cTn>
                              </p:par>
                              <p:par>
                                <p:cTn id="8" presetID="10" presetClass="exit" presetSubtype="0" fill="hold" grpId="0" nodeType="withEffect">
                                  <p:stCondLst>
                                    <p:cond delay="0"/>
                                  </p:stCondLst>
                                  <p:childTnLst>
                                    <p:animEffect transition="out" filter="fade">
                                      <p:cBhvr>
                                        <p:cTn id="9" dur="2000"/>
                                        <p:tgtEl>
                                          <p:spTgt spid="542731"/>
                                        </p:tgtEl>
                                      </p:cBhvr>
                                    </p:animEffect>
                                    <p:set>
                                      <p:cBhvr>
                                        <p:cTn id="10" dur="1" fill="hold">
                                          <p:stCondLst>
                                            <p:cond delay="1999"/>
                                          </p:stCondLst>
                                        </p:cTn>
                                        <p:tgtEl>
                                          <p:spTgt spid="54273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42734"/>
                                        </p:tgtEl>
                                        <p:attrNameLst>
                                          <p:attrName>style.visibility</p:attrName>
                                        </p:attrNameLst>
                                      </p:cBhvr>
                                      <p:to>
                                        <p:strVal val="visible"/>
                                      </p:to>
                                    </p:set>
                                    <p:animEffect transition="in" filter="dissolve">
                                      <p:cBhvr>
                                        <p:cTn id="15" dur="500"/>
                                        <p:tgtEl>
                                          <p:spTgt spid="542734"/>
                                        </p:tgtEl>
                                      </p:cBhvr>
                                    </p:animEffect>
                                  </p:childTnLst>
                                </p:cTn>
                              </p:par>
                              <p:par>
                                <p:cTn id="16" presetID="10" presetClass="exit" presetSubtype="0" fill="hold" grpId="0" nodeType="withEffect">
                                  <p:stCondLst>
                                    <p:cond delay="0"/>
                                  </p:stCondLst>
                                  <p:childTnLst>
                                    <p:animEffect transition="out" filter="fade">
                                      <p:cBhvr>
                                        <p:cTn id="17" dur="2000"/>
                                        <p:tgtEl>
                                          <p:spTgt spid="542732"/>
                                        </p:tgtEl>
                                      </p:cBhvr>
                                    </p:animEffect>
                                    <p:set>
                                      <p:cBhvr>
                                        <p:cTn id="18" dur="1" fill="hold">
                                          <p:stCondLst>
                                            <p:cond delay="1999"/>
                                          </p:stCondLst>
                                        </p:cTn>
                                        <p:tgtEl>
                                          <p:spTgt spid="54273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42736"/>
                                        </p:tgtEl>
                                        <p:attrNameLst>
                                          <p:attrName>style.visibility</p:attrName>
                                        </p:attrNameLst>
                                      </p:cBhvr>
                                      <p:to>
                                        <p:strVal val="visible"/>
                                      </p:to>
                                    </p:set>
                                    <p:animEffect transition="in" filter="dissolve">
                                      <p:cBhvr>
                                        <p:cTn id="23" dur="500"/>
                                        <p:tgtEl>
                                          <p:spTgt spid="542736"/>
                                        </p:tgtEl>
                                      </p:cBhvr>
                                    </p:animEffect>
                                  </p:childTnLst>
                                </p:cTn>
                              </p:par>
                              <p:par>
                                <p:cTn id="24" presetID="10" presetClass="exit" presetSubtype="0" fill="hold" grpId="0" nodeType="withEffect">
                                  <p:stCondLst>
                                    <p:cond delay="0"/>
                                  </p:stCondLst>
                                  <p:childTnLst>
                                    <p:animEffect transition="out" filter="fade">
                                      <p:cBhvr>
                                        <p:cTn id="25" dur="2000"/>
                                        <p:tgtEl>
                                          <p:spTgt spid="542737"/>
                                        </p:tgtEl>
                                      </p:cBhvr>
                                    </p:animEffect>
                                    <p:set>
                                      <p:cBhvr>
                                        <p:cTn id="26" dur="1" fill="hold">
                                          <p:stCondLst>
                                            <p:cond delay="1999"/>
                                          </p:stCondLst>
                                        </p:cTn>
                                        <p:tgtEl>
                                          <p:spTgt spid="54273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42739"/>
                                        </p:tgtEl>
                                        <p:attrNameLst>
                                          <p:attrName>style.visibility</p:attrName>
                                        </p:attrNameLst>
                                      </p:cBhvr>
                                      <p:to>
                                        <p:strVal val="visible"/>
                                      </p:to>
                                    </p:set>
                                    <p:animEffect transition="in" filter="dissolve">
                                      <p:cBhvr>
                                        <p:cTn id="31" dur="500"/>
                                        <p:tgtEl>
                                          <p:spTgt spid="542739"/>
                                        </p:tgtEl>
                                      </p:cBhvr>
                                    </p:animEffect>
                                  </p:childTnLst>
                                </p:cTn>
                              </p:par>
                              <p:par>
                                <p:cTn id="32" presetID="10" presetClass="exit" presetSubtype="0" fill="hold" grpId="0" nodeType="withEffect">
                                  <p:stCondLst>
                                    <p:cond delay="0"/>
                                  </p:stCondLst>
                                  <p:childTnLst>
                                    <p:animEffect transition="out" filter="fade">
                                      <p:cBhvr>
                                        <p:cTn id="33" dur="2000"/>
                                        <p:tgtEl>
                                          <p:spTgt spid="542740"/>
                                        </p:tgtEl>
                                      </p:cBhvr>
                                    </p:animEffect>
                                    <p:set>
                                      <p:cBhvr>
                                        <p:cTn id="34" dur="1" fill="hold">
                                          <p:stCondLst>
                                            <p:cond delay="1999"/>
                                          </p:stCondLst>
                                        </p:cTn>
                                        <p:tgtEl>
                                          <p:spTgt spid="5427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34" grpId="0"/>
      <p:bldP spid="542736" grpId="0"/>
      <p:bldP spid="542739" grpId="0"/>
      <p:bldP spid="542731" grpId="0" animBg="1"/>
      <p:bldP spid="542730" grpId="0"/>
      <p:bldP spid="542732" grpId="0" animBg="1"/>
      <p:bldP spid="542737" grpId="0" animBg="1"/>
      <p:bldP spid="54274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2770" name="Rectangle 2"/>
          <p:cNvSpPr>
            <a:spLocks noGrp="1" noChangeArrowheads="1"/>
          </p:cNvSpPr>
          <p:nvPr>
            <p:ph type="title"/>
          </p:nvPr>
        </p:nvSpPr>
        <p:spPr/>
        <p:txBody>
          <a:bodyPr/>
          <a:lstStyle/>
          <a:p>
            <a:r>
              <a:rPr lang="en-US">
                <a:solidFill>
                  <a:schemeClr val="bg1"/>
                </a:solidFill>
              </a:rPr>
              <a:t>Alkali Metals, Group 1</a:t>
            </a:r>
          </a:p>
        </p:txBody>
      </p:sp>
      <p:sp>
        <p:nvSpPr>
          <p:cNvPr id="672771"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2772"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773"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72774"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775"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2776"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777"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72778"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779"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rgbClr val="E5E5E5"/>
          </a:solidFill>
          <a:ln w="9525" cap="rnd">
            <a:noFill/>
            <a:round/>
            <a:headEnd/>
            <a:tailEnd/>
          </a:ln>
          <a:effectLst/>
        </p:spPr>
        <p:txBody>
          <a:bodyPr/>
          <a:lstStyle/>
          <a:p>
            <a:endParaRPr lang="en-US"/>
          </a:p>
        </p:txBody>
      </p:sp>
      <p:sp>
        <p:nvSpPr>
          <p:cNvPr id="672780"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781"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rgbClr val="333333"/>
          </a:solidFill>
          <a:ln w="9525" cap="rnd">
            <a:noFill/>
            <a:round/>
            <a:headEnd/>
            <a:tailEnd/>
          </a:ln>
          <a:effectLst/>
        </p:spPr>
        <p:txBody>
          <a:bodyPr/>
          <a:lstStyle/>
          <a:p>
            <a:endParaRPr lang="en-US"/>
          </a:p>
        </p:txBody>
      </p:sp>
      <p:sp>
        <p:nvSpPr>
          <p:cNvPr id="672782"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783"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2784"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785"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72786"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787"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2788"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789"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72790"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791"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2792"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793"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794"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2795"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72796"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797"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FF6600"/>
          </a:solidFill>
          <a:ln w="9525" cap="rnd">
            <a:noFill/>
            <a:round/>
            <a:headEnd/>
            <a:tailEnd/>
          </a:ln>
          <a:effectLst/>
        </p:spPr>
        <p:txBody>
          <a:bodyPr/>
          <a:lstStyle/>
          <a:p>
            <a:endParaRPr lang="en-US"/>
          </a:p>
        </p:txBody>
      </p:sp>
      <p:sp>
        <p:nvSpPr>
          <p:cNvPr id="672798"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799"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FF6600"/>
          </a:solidFill>
          <a:ln w="9525" cap="rnd">
            <a:noFill/>
            <a:round/>
            <a:headEnd/>
            <a:tailEnd/>
          </a:ln>
          <a:effectLst/>
        </p:spPr>
        <p:txBody>
          <a:bodyPr/>
          <a:lstStyle/>
          <a:p>
            <a:endParaRPr lang="en-US"/>
          </a:p>
        </p:txBody>
      </p:sp>
      <p:sp>
        <p:nvSpPr>
          <p:cNvPr id="672800"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01"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FF6600"/>
          </a:solidFill>
          <a:ln w="9525" cap="rnd">
            <a:noFill/>
            <a:round/>
            <a:headEnd/>
            <a:tailEnd/>
          </a:ln>
          <a:effectLst/>
        </p:spPr>
        <p:txBody>
          <a:bodyPr/>
          <a:lstStyle/>
          <a:p>
            <a:endParaRPr lang="en-US"/>
          </a:p>
        </p:txBody>
      </p:sp>
      <p:sp>
        <p:nvSpPr>
          <p:cNvPr id="672802"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03"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FF6600"/>
          </a:solidFill>
          <a:ln w="9525" cap="rnd">
            <a:noFill/>
            <a:round/>
            <a:headEnd/>
            <a:tailEnd/>
          </a:ln>
          <a:effectLst/>
        </p:spPr>
        <p:txBody>
          <a:bodyPr/>
          <a:lstStyle/>
          <a:p>
            <a:endParaRPr lang="en-US"/>
          </a:p>
        </p:txBody>
      </p:sp>
      <p:sp>
        <p:nvSpPr>
          <p:cNvPr id="672804"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05"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72806"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07"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72808"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09"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FF6600"/>
          </a:solidFill>
          <a:ln w="9525" cap="rnd">
            <a:noFill/>
            <a:round/>
            <a:headEnd/>
            <a:tailEnd/>
          </a:ln>
          <a:effectLst/>
        </p:spPr>
        <p:txBody>
          <a:bodyPr/>
          <a:lstStyle/>
          <a:p>
            <a:endParaRPr lang="en-US"/>
          </a:p>
        </p:txBody>
      </p:sp>
      <p:sp>
        <p:nvSpPr>
          <p:cNvPr id="672810"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11"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FF6600"/>
          </a:solidFill>
          <a:ln w="9525" cap="rnd">
            <a:noFill/>
            <a:round/>
            <a:headEnd/>
            <a:tailEnd/>
          </a:ln>
          <a:effectLst/>
        </p:spPr>
        <p:txBody>
          <a:bodyPr/>
          <a:lstStyle/>
          <a:p>
            <a:endParaRPr lang="en-US"/>
          </a:p>
        </p:txBody>
      </p:sp>
      <p:sp>
        <p:nvSpPr>
          <p:cNvPr id="672812"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13"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FF6600"/>
          </a:solidFill>
          <a:ln w="9525" cap="rnd">
            <a:noFill/>
            <a:round/>
            <a:headEnd/>
            <a:tailEnd/>
          </a:ln>
          <a:effectLst/>
        </p:spPr>
        <p:txBody>
          <a:bodyPr/>
          <a:lstStyle/>
          <a:p>
            <a:endParaRPr lang="en-US"/>
          </a:p>
        </p:txBody>
      </p:sp>
      <p:sp>
        <p:nvSpPr>
          <p:cNvPr id="672814"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2815"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72816"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2817"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72818"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2819"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2820"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21"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000000"/>
          </a:solidFill>
          <a:ln w="9525" cap="rnd">
            <a:noFill/>
            <a:round/>
            <a:headEnd/>
            <a:tailEnd/>
          </a:ln>
          <a:effectLst/>
        </p:spPr>
        <p:txBody>
          <a:bodyPr/>
          <a:lstStyle/>
          <a:p>
            <a:endParaRPr lang="en-US"/>
          </a:p>
        </p:txBody>
      </p:sp>
      <p:sp>
        <p:nvSpPr>
          <p:cNvPr id="672822"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823"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2824"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25"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000000"/>
          </a:solidFill>
          <a:ln w="9525" cap="rnd">
            <a:noFill/>
            <a:round/>
            <a:headEnd/>
            <a:tailEnd/>
          </a:ln>
          <a:effectLst/>
        </p:spPr>
        <p:txBody>
          <a:bodyPr/>
          <a:lstStyle/>
          <a:p>
            <a:endParaRPr lang="en-US"/>
          </a:p>
        </p:txBody>
      </p:sp>
      <p:sp>
        <p:nvSpPr>
          <p:cNvPr id="672826"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827"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2828"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29"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rgbClr val="000000"/>
          </a:solidFill>
          <a:ln w="9525" cap="rnd">
            <a:noFill/>
            <a:round/>
            <a:headEnd/>
            <a:tailEnd/>
          </a:ln>
          <a:effectLst/>
        </p:spPr>
        <p:txBody>
          <a:bodyPr/>
          <a:lstStyle/>
          <a:p>
            <a:endParaRPr lang="en-US"/>
          </a:p>
        </p:txBody>
      </p:sp>
      <p:sp>
        <p:nvSpPr>
          <p:cNvPr id="672830"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831"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2832"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33"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333333"/>
          </a:solidFill>
          <a:ln w="9525" cap="rnd">
            <a:noFill/>
            <a:round/>
            <a:headEnd/>
            <a:tailEnd/>
          </a:ln>
          <a:effectLst/>
        </p:spPr>
        <p:txBody>
          <a:bodyPr/>
          <a:lstStyle/>
          <a:p>
            <a:endParaRPr lang="en-US"/>
          </a:p>
        </p:txBody>
      </p:sp>
      <p:sp>
        <p:nvSpPr>
          <p:cNvPr id="672834"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835"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E5E5E5"/>
          </a:solidFill>
          <a:ln w="9525" cap="rnd">
            <a:noFill/>
            <a:round/>
            <a:headEnd/>
            <a:tailEnd/>
          </a:ln>
          <a:effectLst/>
        </p:spPr>
        <p:txBody>
          <a:bodyPr/>
          <a:lstStyle/>
          <a:p>
            <a:endParaRPr lang="en-US"/>
          </a:p>
        </p:txBody>
      </p:sp>
      <p:sp>
        <p:nvSpPr>
          <p:cNvPr id="672836"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37"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333333"/>
          </a:solidFill>
          <a:ln w="9525" cap="rnd">
            <a:noFill/>
            <a:round/>
            <a:headEnd/>
            <a:tailEnd/>
          </a:ln>
          <a:effectLst/>
        </p:spPr>
        <p:txBody>
          <a:bodyPr/>
          <a:lstStyle/>
          <a:p>
            <a:endParaRPr lang="en-US"/>
          </a:p>
        </p:txBody>
      </p:sp>
      <p:sp>
        <p:nvSpPr>
          <p:cNvPr id="672838"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839"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840"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41"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2842"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2843"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844"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45"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2846"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2847"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848"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49"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2850"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2851"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72852"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53"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2854"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72855"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72856"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57"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2858"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72859"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72860"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61"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2862"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72863"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864"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65"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2866"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2867"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868"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69"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2870"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2871"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872"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73"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2874"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2875"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72876"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77"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2878"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72879"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72880"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81"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2882"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72883"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72884"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85"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2886"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72887"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888"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889"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2890"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891"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892"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893"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2894"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895"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896"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897"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2898"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899"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2900"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01"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02"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03"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2904"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05"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06"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07"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2908"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09"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2910"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11"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2912"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13"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14"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15"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2916"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17"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18"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19"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2920"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21"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2922"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23"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2924"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25"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72926"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27"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2928"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29"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72930"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31"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2932"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33"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72934"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35"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936"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37"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38"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39"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940"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41"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42"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43"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944"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45"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2946"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47"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948"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49"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72950"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51"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952"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53"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72954"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55"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956"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57"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72958"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59"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2960"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61"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62"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63"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2964"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65"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66"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67"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2968"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69"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2970"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71"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2972"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73"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74"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75"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72976"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77"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78"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79"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980"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81"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82"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83"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2984"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2985"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2986"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2987"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2988"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2989"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2990"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2991"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2992"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2993"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2994"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2995"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72996"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72997"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72998"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2999"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3000"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3001"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3002"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3003"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3004"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3005"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3006"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3007"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3008"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3009"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3010"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3011"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3012"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3013"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3014"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3015"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3016"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17"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73018"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19"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3020"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3021"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73022"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23"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3024"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3025"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73026"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27"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3028"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3029"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73030"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31"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3032"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3033"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73034"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35"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73036"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37"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73038"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39"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3040"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41"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73042"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43"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73044"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45"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73046"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47"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73048"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49"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73050"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51"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3052"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53"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73054"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55"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3056"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3057"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73058"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059"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FF6600"/>
          </a:solidFill>
          <a:ln w="9525" cap="rnd">
            <a:noFill/>
            <a:round/>
            <a:headEnd/>
            <a:tailEnd/>
          </a:ln>
          <a:effectLst/>
        </p:spPr>
        <p:txBody>
          <a:bodyPr/>
          <a:lstStyle/>
          <a:p>
            <a:endParaRPr lang="en-US"/>
          </a:p>
        </p:txBody>
      </p:sp>
      <p:sp>
        <p:nvSpPr>
          <p:cNvPr id="673060"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061"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FF6600"/>
          </a:solidFill>
          <a:ln w="9525" cap="rnd">
            <a:noFill/>
            <a:round/>
            <a:headEnd/>
            <a:tailEnd/>
          </a:ln>
          <a:effectLst/>
        </p:spPr>
        <p:txBody>
          <a:bodyPr/>
          <a:lstStyle/>
          <a:p>
            <a:endParaRPr lang="en-US"/>
          </a:p>
        </p:txBody>
      </p:sp>
      <p:sp>
        <p:nvSpPr>
          <p:cNvPr id="673062"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063"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E5E5E5"/>
          </a:solidFill>
          <a:ln w="9525" cap="rnd">
            <a:noFill/>
            <a:round/>
            <a:headEnd/>
            <a:tailEnd/>
          </a:ln>
          <a:effectLst/>
        </p:spPr>
        <p:txBody>
          <a:bodyPr/>
          <a:lstStyle/>
          <a:p>
            <a:endParaRPr lang="en-US"/>
          </a:p>
        </p:txBody>
      </p:sp>
      <p:sp>
        <p:nvSpPr>
          <p:cNvPr id="673064"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3065"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000000"/>
          </a:solidFill>
          <a:ln w="9525" cap="rnd">
            <a:noFill/>
            <a:round/>
            <a:headEnd/>
            <a:tailEnd/>
          </a:ln>
          <a:effectLst/>
        </p:spPr>
        <p:txBody>
          <a:bodyPr/>
          <a:lstStyle/>
          <a:p>
            <a:endParaRPr lang="en-US"/>
          </a:p>
        </p:txBody>
      </p:sp>
      <p:sp>
        <p:nvSpPr>
          <p:cNvPr id="673066"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3067"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73068"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3069"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3070"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3071"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3072"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73"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3074"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3075"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3076"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77"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3078"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3079"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3080"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81"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3082"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3083"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3084"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85"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3086"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3087"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088"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89"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090"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3091"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092"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93"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094"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3095"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096"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097"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098"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3099"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00"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01"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102"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3103"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04"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05"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3106"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3107"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08"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09"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3110"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3111"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3112"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13"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3114"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3115"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3116"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17"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3118"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3119"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73120"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21"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122"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3123"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73124"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25"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126"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3127"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3128"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29"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130"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3131"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3132"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33"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134"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3135"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36"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37"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3138"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3139"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40"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41"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3142"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3143"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44"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45"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3146"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3147"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48"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49"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3150"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3151"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52"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53"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3154"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3155"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56"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57"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3158"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3159"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60"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61"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162"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3163"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64"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65"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166"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3167"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3168"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69"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73170"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3171"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3172"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73"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73174"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3175"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3176"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77"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3178"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3179"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3180"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81"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3182"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3183"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3184"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85"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73186"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3187"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3188"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3189"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73190"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3191"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192"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193"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194"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3195"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rgbClr val="FFFFFF"/>
          </a:solidFill>
          <a:ln w="9525" cap="rnd">
            <a:noFill/>
            <a:round/>
            <a:headEnd/>
            <a:tailEnd/>
          </a:ln>
          <a:effectLst/>
        </p:spPr>
        <p:txBody>
          <a:bodyPr/>
          <a:lstStyle/>
          <a:p>
            <a:endParaRPr lang="en-US"/>
          </a:p>
        </p:txBody>
      </p:sp>
      <p:sp>
        <p:nvSpPr>
          <p:cNvPr id="673196"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699" cap="rnd" cmpd="sng">
            <a:solidFill>
              <a:srgbClr val="000000"/>
            </a:solidFill>
            <a:prstDash val="solid"/>
            <a:round/>
            <a:headEnd/>
            <a:tailEnd/>
          </a:ln>
          <a:effectLst/>
        </p:spPr>
        <p:txBody>
          <a:bodyPr/>
          <a:lstStyle/>
          <a:p>
            <a:endParaRPr lang="en-US"/>
          </a:p>
        </p:txBody>
      </p:sp>
      <p:sp>
        <p:nvSpPr>
          <p:cNvPr id="673197"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198"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199"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200"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01"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02"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03"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73204"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205"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73206"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207"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73208"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209"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73210"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211"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6600"/>
          </a:solidFill>
          <a:ln w="9525" cap="rnd">
            <a:noFill/>
            <a:round/>
            <a:headEnd/>
            <a:tailEnd/>
          </a:ln>
          <a:effectLst/>
        </p:spPr>
        <p:txBody>
          <a:bodyPr/>
          <a:lstStyle/>
          <a:p>
            <a:endParaRPr lang="en-US"/>
          </a:p>
        </p:txBody>
      </p:sp>
      <p:sp>
        <p:nvSpPr>
          <p:cNvPr id="673212"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213"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73214"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73215"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16"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17"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18"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19"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20"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21"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22"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23"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224"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3225"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226"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27"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28"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29"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30"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31"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3232"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33"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34"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35"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36"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37"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38"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39"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40"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41"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42"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43"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3244"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45"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46"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47"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48"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49"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250"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51"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52"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53"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54"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55"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56"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57"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58"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59"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60"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61"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62"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63"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64"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65"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66"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67"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3268"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69"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70"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71"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3272"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73"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274"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75"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76"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77"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278"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79"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80"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81"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82"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83"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84"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85"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86"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87"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88"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89"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90"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91"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92"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93"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294"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3295"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296"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297"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298"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299"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3300"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301"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3302"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303"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73304"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05"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306"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307"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308"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309"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310"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311"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312"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313"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3314"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15"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316"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317"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318"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319"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3320"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3321"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3322"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3323"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3324"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25"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73326"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27"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73328"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29"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73330"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31"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73332"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33"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73334"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3335"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6600"/>
          </a:solidFill>
          <a:ln w="9525" cap="rnd">
            <a:noFill/>
            <a:round/>
            <a:headEnd/>
            <a:tailEnd/>
          </a:ln>
          <a:effectLst/>
        </p:spPr>
        <p:txBody>
          <a:bodyPr/>
          <a:lstStyle/>
          <a:p>
            <a:endParaRPr lang="en-US"/>
          </a:p>
        </p:txBody>
      </p:sp>
      <p:sp>
        <p:nvSpPr>
          <p:cNvPr id="673336"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3337"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3338"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3339"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73340"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3341"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42"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43"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44"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45"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3346"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47"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3348"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49"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50"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51"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52"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53"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54"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55"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56"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57"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58"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59"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60"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61"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62"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63"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64"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65"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66"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67"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68"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69"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3370"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71"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3372"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73"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74"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75"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76"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77"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3378"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79"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3380"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81"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82"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83"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84"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85"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3386"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87"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3388"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89"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3390"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91"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3392"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93"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94"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95"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396"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397"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3398"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3399"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3400"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3401"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t>H</a:t>
            </a:r>
            <a:endParaRPr lang="en-US" sz="2000" baseline="-25000"/>
          </a:p>
        </p:txBody>
      </p:sp>
      <p:sp>
        <p:nvSpPr>
          <p:cNvPr id="673402"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73403" name="Text Box 635"/>
          <p:cNvSpPr txBox="1">
            <a:spLocks noChangeArrowheads="1"/>
          </p:cNvSpPr>
          <p:nvPr/>
        </p:nvSpPr>
        <p:spPr bwMode="auto">
          <a:xfrm>
            <a:off x="7023100" y="1957388"/>
            <a:ext cx="381000" cy="396875"/>
          </a:xfrm>
          <a:prstGeom prst="rect">
            <a:avLst/>
          </a:prstGeom>
          <a:no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73404"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73405"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73406"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73407"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73408"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t>Li</a:t>
            </a:r>
            <a:endParaRPr lang="en-US" sz="2000" baseline="-25000"/>
          </a:p>
        </p:txBody>
      </p:sp>
      <p:sp>
        <p:nvSpPr>
          <p:cNvPr id="673409"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t>Na</a:t>
            </a:r>
            <a:endParaRPr lang="en-US" sz="2000" baseline="-25000"/>
          </a:p>
        </p:txBody>
      </p:sp>
      <p:sp>
        <p:nvSpPr>
          <p:cNvPr id="673410"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t>K</a:t>
            </a:r>
            <a:endParaRPr lang="en-US" sz="2000" baseline="-25000"/>
          </a:p>
        </p:txBody>
      </p:sp>
      <p:sp>
        <p:nvSpPr>
          <p:cNvPr id="673411"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t>Fr</a:t>
            </a:r>
            <a:endParaRPr lang="en-US" sz="2000" baseline="-25000"/>
          </a:p>
        </p:txBody>
      </p:sp>
      <p:sp>
        <p:nvSpPr>
          <p:cNvPr id="673412"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73413"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73414"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73415"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73416"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73417"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73418"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73419"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73420"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73421"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73422"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73423"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73424"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73425"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73426"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73427"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73428"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73429"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73430"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73431"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73432"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73433"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73434"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73435"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73436"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t>Rb</a:t>
            </a:r>
            <a:endParaRPr lang="en-US" sz="2000" baseline="-25000"/>
          </a:p>
        </p:txBody>
      </p:sp>
      <p:sp>
        <p:nvSpPr>
          <p:cNvPr id="673437"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73438"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73439"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73440"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73441"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73442"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73443"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73444"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73445"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73446"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73447"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73448"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73449"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73450"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73451"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73452"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73453"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t>Cs</a:t>
            </a:r>
            <a:endParaRPr lang="en-US" sz="2000" baseline="-25000"/>
          </a:p>
        </p:txBody>
      </p:sp>
      <p:sp>
        <p:nvSpPr>
          <p:cNvPr id="673454"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73455"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73456"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73457"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73458"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73459"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73460"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73461"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73462"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73463"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73464"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73465"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73466"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73467"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73468"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73469"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73470"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73471"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73472"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73473" name="Text Box 705"/>
          <p:cNvSpPr txBox="1">
            <a:spLocks noChangeArrowheads="1"/>
          </p:cNvSpPr>
          <p:nvPr/>
        </p:nvSpPr>
        <p:spPr bwMode="auto">
          <a:xfrm>
            <a:off x="7042150" y="2543175"/>
            <a:ext cx="354013" cy="396875"/>
          </a:xfrm>
          <a:prstGeom prst="rect">
            <a:avLst/>
          </a:prstGeom>
          <a:no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73474"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73475"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73476"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73477"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73478"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73479"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73480"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73481"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73482"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73483"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73484"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73485"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73486"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73487"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73488"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73489"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73490"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73491"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73492"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73493"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73494"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73495"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73496"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73497"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73498"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73499"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73500"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73501"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73502"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73503"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3747" name="Rectangle 3"/>
          <p:cNvSpPr>
            <a:spLocks noGrp="1" noChangeArrowheads="1"/>
          </p:cNvSpPr>
          <p:nvPr>
            <p:ph type="body" idx="1"/>
          </p:nvPr>
        </p:nvSpPr>
        <p:spPr>
          <a:xfrm>
            <a:off x="457200" y="1528763"/>
            <a:ext cx="8229600" cy="4525962"/>
          </a:xfrm>
        </p:spPr>
        <p:txBody>
          <a:bodyPr/>
          <a:lstStyle/>
          <a:p>
            <a:pPr>
              <a:buFontTx/>
              <a:buNone/>
            </a:pPr>
            <a:r>
              <a:rPr lang="en-US" sz="2800" b="1"/>
              <a:t>The alkali metals (Group 1)</a:t>
            </a:r>
          </a:p>
          <a:p>
            <a:endParaRPr lang="en-US" sz="1000" b="1"/>
          </a:p>
          <a:p>
            <a:pPr lvl="2">
              <a:buFontTx/>
              <a:buNone/>
            </a:pPr>
            <a:r>
              <a:rPr lang="en-US" sz="2000" b="1"/>
              <a:t>       </a:t>
            </a:r>
            <a:r>
              <a:rPr lang="en-US" sz="2000"/>
              <a:t>- The alkali metals are lithium (Li), sodium (Na), potassium 	(K), rubidium (Rb), cesium (Cs), and francium (Fr).</a:t>
            </a:r>
          </a:p>
          <a:p>
            <a:pPr lvl="2">
              <a:buFontTx/>
              <a:buNone/>
            </a:pPr>
            <a:r>
              <a:rPr lang="en-US" sz="2000"/>
              <a:t>      - Hydrogen is placed in Group 1 but is not a metal.</a:t>
            </a:r>
          </a:p>
          <a:p>
            <a:pPr lvl="2">
              <a:buFontTx/>
              <a:buNone/>
            </a:pPr>
            <a:r>
              <a:rPr lang="en-US" sz="2000"/>
              <a:t>      - The alkali metals react readily with nonmetals to give ions 	with a +1 charge.</a:t>
            </a:r>
          </a:p>
          <a:p>
            <a:pPr lvl="2">
              <a:buFontTx/>
              <a:buNone/>
            </a:pPr>
            <a:r>
              <a:rPr lang="en-US" sz="2000"/>
              <a:t>      - Compounds of alkali metals are common in nature and 	daily life.</a:t>
            </a:r>
          </a:p>
          <a:p>
            <a:pPr>
              <a:buFontTx/>
              <a:buNone/>
            </a:pPr>
            <a:r>
              <a:rPr lang="en-US"/>
              <a:t>      </a:t>
            </a:r>
          </a:p>
        </p:txBody>
      </p:sp>
      <p:sp>
        <p:nvSpPr>
          <p:cNvPr id="543746" name="Rectangle 2"/>
          <p:cNvSpPr>
            <a:spLocks noGrp="1" noChangeArrowheads="1"/>
          </p:cNvSpPr>
          <p:nvPr>
            <p:ph type="title"/>
          </p:nvPr>
        </p:nvSpPr>
        <p:spPr>
          <a:xfrm>
            <a:off x="442913" y="22225"/>
            <a:ext cx="8229600" cy="1143000"/>
          </a:xfrm>
        </p:spPr>
        <p:txBody>
          <a:bodyPr/>
          <a:lstStyle/>
          <a:p>
            <a:r>
              <a:rPr lang="en-US" sz="3600" b="1">
                <a:solidFill>
                  <a:srgbClr val="9A2216"/>
                </a:solidFill>
              </a:rPr>
              <a:t>Chemistry of the Groups</a:t>
            </a:r>
            <a:endParaRPr lang="en-US" sz="3600" b="1">
              <a:solidFill>
                <a:srgbClr val="CC0000"/>
              </a:solidFill>
            </a:endParaRPr>
          </a:p>
        </p:txBody>
      </p:sp>
      <p:sp>
        <p:nvSpPr>
          <p:cNvPr id="543748"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
        <p:nvSpPr>
          <p:cNvPr id="543749" name="Rectangle 5">
            <a:hlinkClick r:id="rId3" tooltip="Wikipedia -  A L K A L I   M E T A L"/>
          </p:cNvPr>
          <p:cNvSpPr>
            <a:spLocks noChangeArrowheads="1"/>
          </p:cNvSpPr>
          <p:nvPr/>
        </p:nvSpPr>
        <p:spPr bwMode="auto">
          <a:xfrm>
            <a:off x="1235075" y="1597025"/>
            <a:ext cx="2216150" cy="400050"/>
          </a:xfrm>
          <a:prstGeom prst="rect">
            <a:avLst/>
          </a:prstGeom>
          <a:noFill/>
          <a:ln w="9525">
            <a:noFill/>
            <a:miter lim="800000"/>
            <a:headEnd/>
            <a:tailEnd/>
          </a:ln>
          <a:effectLst/>
        </p:spPr>
        <p:txBody>
          <a:bodyPr wrap="none" anchor="ctr"/>
          <a:lstStyle/>
          <a:p>
            <a:endParaRPr lang="en-US"/>
          </a:p>
        </p:txBody>
      </p:sp>
      <p:sp>
        <p:nvSpPr>
          <p:cNvPr id="543750" name="Rectangle 6"/>
          <p:cNvSpPr>
            <a:spLocks noChangeArrowheads="1"/>
          </p:cNvSpPr>
          <p:nvPr/>
        </p:nvSpPr>
        <p:spPr bwMode="auto">
          <a:xfrm>
            <a:off x="1023938" y="2070100"/>
            <a:ext cx="446087" cy="625475"/>
          </a:xfrm>
          <a:prstGeom prst="rect">
            <a:avLst/>
          </a:prstGeom>
          <a:solidFill>
            <a:srgbClr val="DDDDDD"/>
          </a:solidFill>
          <a:ln w="9525">
            <a:solidFill>
              <a:schemeClr val="tx1"/>
            </a:solidFill>
            <a:miter lim="800000"/>
            <a:headEnd/>
            <a:tailEnd/>
          </a:ln>
          <a:effectLst/>
        </p:spPr>
        <p:txBody>
          <a:bodyPr wrap="none" anchor="ctr"/>
          <a:lstStyle/>
          <a:p>
            <a:pPr algn="ctr"/>
            <a:r>
              <a:rPr lang="en-US"/>
              <a:t>H</a:t>
            </a:r>
          </a:p>
          <a:p>
            <a:pPr algn="ctr"/>
            <a:endParaRPr lang="en-US" sz="1000"/>
          </a:p>
          <a:p>
            <a:pPr algn="ctr"/>
            <a:r>
              <a:rPr lang="en-US" sz="1000"/>
              <a:t>1</a:t>
            </a:r>
          </a:p>
        </p:txBody>
      </p:sp>
      <p:grpSp>
        <p:nvGrpSpPr>
          <p:cNvPr id="543751" name="Group 7"/>
          <p:cNvGrpSpPr>
            <a:grpSpLocks/>
          </p:cNvGrpSpPr>
          <p:nvPr/>
        </p:nvGrpSpPr>
        <p:grpSpPr bwMode="auto">
          <a:xfrm>
            <a:off x="1023938" y="2695575"/>
            <a:ext cx="446087" cy="3752850"/>
            <a:chOff x="1142" y="1481"/>
            <a:chExt cx="281" cy="2364"/>
          </a:xfrm>
        </p:grpSpPr>
        <p:sp>
          <p:nvSpPr>
            <p:cNvPr id="543752" name="Rectangle 8"/>
            <p:cNvSpPr>
              <a:spLocks noChangeArrowheads="1"/>
            </p:cNvSpPr>
            <p:nvPr/>
          </p:nvSpPr>
          <p:spPr bwMode="auto">
            <a:xfrm>
              <a:off x="1142" y="148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3" name="Rectangle 9"/>
            <p:cNvSpPr>
              <a:spLocks noChangeArrowheads="1"/>
            </p:cNvSpPr>
            <p:nvPr/>
          </p:nvSpPr>
          <p:spPr bwMode="auto">
            <a:xfrm>
              <a:off x="1142" y="1875"/>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4" name="Rectangle 10"/>
            <p:cNvSpPr>
              <a:spLocks noChangeArrowheads="1"/>
            </p:cNvSpPr>
            <p:nvPr/>
          </p:nvSpPr>
          <p:spPr bwMode="auto">
            <a:xfrm>
              <a:off x="1142" y="2269"/>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5" name="Rectangle 11"/>
            <p:cNvSpPr>
              <a:spLocks noChangeArrowheads="1"/>
            </p:cNvSpPr>
            <p:nvPr/>
          </p:nvSpPr>
          <p:spPr bwMode="auto">
            <a:xfrm>
              <a:off x="1142" y="2663"/>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6" name="Rectangle 12"/>
            <p:cNvSpPr>
              <a:spLocks noChangeArrowheads="1"/>
            </p:cNvSpPr>
            <p:nvPr/>
          </p:nvSpPr>
          <p:spPr bwMode="auto">
            <a:xfrm>
              <a:off x="1142" y="3057"/>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7" name="Rectangle 13"/>
            <p:cNvSpPr>
              <a:spLocks noChangeArrowheads="1"/>
            </p:cNvSpPr>
            <p:nvPr/>
          </p:nvSpPr>
          <p:spPr bwMode="auto">
            <a:xfrm>
              <a:off x="1142" y="3451"/>
              <a:ext cx="281" cy="394"/>
            </a:xfrm>
            <a:prstGeom prst="rect">
              <a:avLst/>
            </a:prstGeom>
            <a:solidFill>
              <a:srgbClr val="FFFF95">
                <a:alpha val="50000"/>
              </a:srgbClr>
            </a:solidFill>
            <a:ln w="9525">
              <a:solidFill>
                <a:schemeClr val="tx1"/>
              </a:solidFill>
              <a:miter lim="800000"/>
              <a:headEnd/>
              <a:tailEnd/>
            </a:ln>
            <a:effectLst/>
          </p:spPr>
          <p:txBody>
            <a:bodyPr wrap="none" anchor="ctr"/>
            <a:lstStyle/>
            <a:p>
              <a:endParaRPr lang="en-US"/>
            </a:p>
          </p:txBody>
        </p:sp>
        <p:sp>
          <p:nvSpPr>
            <p:cNvPr id="543758" name="Rectangle 14"/>
            <p:cNvSpPr>
              <a:spLocks noChangeArrowheads="1"/>
            </p:cNvSpPr>
            <p:nvPr/>
          </p:nvSpPr>
          <p:spPr bwMode="auto">
            <a:xfrm>
              <a:off x="1142" y="1481"/>
              <a:ext cx="281" cy="394"/>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543759" name="Rectangle 15"/>
            <p:cNvSpPr>
              <a:spLocks noChangeArrowheads="1"/>
            </p:cNvSpPr>
            <p:nvPr/>
          </p:nvSpPr>
          <p:spPr bwMode="auto">
            <a:xfrm>
              <a:off x="1142" y="1875"/>
              <a:ext cx="281" cy="394"/>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543760" name="Rectangle 16"/>
            <p:cNvSpPr>
              <a:spLocks noChangeArrowheads="1"/>
            </p:cNvSpPr>
            <p:nvPr/>
          </p:nvSpPr>
          <p:spPr bwMode="auto">
            <a:xfrm>
              <a:off x="1142" y="2269"/>
              <a:ext cx="281" cy="394"/>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543761" name="Rectangle 17"/>
            <p:cNvSpPr>
              <a:spLocks noChangeArrowheads="1"/>
            </p:cNvSpPr>
            <p:nvPr/>
          </p:nvSpPr>
          <p:spPr bwMode="auto">
            <a:xfrm>
              <a:off x="1142" y="2663"/>
              <a:ext cx="281" cy="394"/>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543762" name="Rectangle 18"/>
            <p:cNvSpPr>
              <a:spLocks noChangeArrowheads="1"/>
            </p:cNvSpPr>
            <p:nvPr/>
          </p:nvSpPr>
          <p:spPr bwMode="auto">
            <a:xfrm>
              <a:off x="1142" y="3057"/>
              <a:ext cx="281" cy="394"/>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543763" name="Rectangle 19"/>
            <p:cNvSpPr>
              <a:spLocks noChangeArrowheads="1"/>
            </p:cNvSpPr>
            <p:nvPr/>
          </p:nvSpPr>
          <p:spPr bwMode="auto">
            <a:xfrm>
              <a:off x="1142" y="3451"/>
              <a:ext cx="281" cy="394"/>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grpSp>
      <p:sp>
        <p:nvSpPr>
          <p:cNvPr id="543764" name="Text Box 20"/>
          <p:cNvSpPr txBox="1">
            <a:spLocks noChangeArrowheads="1"/>
          </p:cNvSpPr>
          <p:nvPr/>
        </p:nvSpPr>
        <p:spPr bwMode="auto">
          <a:xfrm>
            <a:off x="963613" y="1706563"/>
            <a:ext cx="282575" cy="304800"/>
          </a:xfrm>
          <a:prstGeom prst="rect">
            <a:avLst/>
          </a:prstGeom>
          <a:noFill/>
          <a:ln w="9525">
            <a:noFill/>
            <a:miter lim="800000"/>
            <a:headEnd/>
            <a:tailEnd/>
          </a:ln>
          <a:effectLst/>
        </p:spPr>
        <p:txBody>
          <a:bodyPr wrap="none">
            <a:spAutoFit/>
          </a:bodyPr>
          <a:lstStyle/>
          <a:p>
            <a:r>
              <a:rPr lang="en-US" sz="1400"/>
              <a:t>1</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43747">
                                            <p:txEl>
                                              <p:pRg st="2" end="2"/>
                                            </p:txEl>
                                          </p:spTgt>
                                        </p:tgtEl>
                                        <p:attrNameLst>
                                          <p:attrName>style.visibility</p:attrName>
                                        </p:attrNameLst>
                                      </p:cBhvr>
                                      <p:to>
                                        <p:strVal val="visible"/>
                                      </p:to>
                                    </p:set>
                                    <p:animEffect transition="in" filter="wipe(left)">
                                      <p:cBhvr>
                                        <p:cTn id="7" dur="500"/>
                                        <p:tgtEl>
                                          <p:spTgt spid="543747">
                                            <p:txEl>
                                              <p:pRg st="2" end="2"/>
                                            </p:txEl>
                                          </p:spTgt>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543751"/>
                                        </p:tgtEl>
                                        <p:attrNameLst>
                                          <p:attrName>style.visibility</p:attrName>
                                        </p:attrNameLst>
                                      </p:cBhvr>
                                      <p:to>
                                        <p:strVal val="visible"/>
                                      </p:to>
                                    </p:set>
                                    <p:animEffect transition="in" filter="dissolve">
                                      <p:cBhvr>
                                        <p:cTn id="11" dur="500"/>
                                        <p:tgtEl>
                                          <p:spTgt spid="54375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543747">
                                            <p:txEl>
                                              <p:pRg st="3" end="3"/>
                                            </p:txEl>
                                          </p:spTgt>
                                        </p:tgtEl>
                                        <p:attrNameLst>
                                          <p:attrName>style.visibility</p:attrName>
                                        </p:attrNameLst>
                                      </p:cBhvr>
                                      <p:to>
                                        <p:strVal val="visible"/>
                                      </p:to>
                                    </p:set>
                                    <p:animEffect transition="in" filter="wipe(left)">
                                      <p:cBhvr>
                                        <p:cTn id="16" dur="500"/>
                                        <p:tgtEl>
                                          <p:spTgt spid="543747">
                                            <p:txEl>
                                              <p:pRg st="3" end="3"/>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543750"/>
                                        </p:tgtEl>
                                        <p:attrNameLst>
                                          <p:attrName>style.visibility</p:attrName>
                                        </p:attrNameLst>
                                      </p:cBhvr>
                                      <p:to>
                                        <p:strVal val="visible"/>
                                      </p:to>
                                    </p:set>
                                    <p:animEffect transition="in" filter="dissolve">
                                      <p:cBhvr>
                                        <p:cTn id="20" dur="500"/>
                                        <p:tgtEl>
                                          <p:spTgt spid="54375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43747">
                                            <p:txEl>
                                              <p:pRg st="4" end="4"/>
                                            </p:txEl>
                                          </p:spTgt>
                                        </p:tgtEl>
                                        <p:attrNameLst>
                                          <p:attrName>style.visibility</p:attrName>
                                        </p:attrNameLst>
                                      </p:cBhvr>
                                      <p:to>
                                        <p:strVal val="visible"/>
                                      </p:to>
                                    </p:set>
                                    <p:animEffect transition="in" filter="wipe(left)">
                                      <p:cBhvr>
                                        <p:cTn id="25" dur="500"/>
                                        <p:tgtEl>
                                          <p:spTgt spid="543747">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43747">
                                            <p:txEl>
                                              <p:pRg st="5" end="5"/>
                                            </p:txEl>
                                          </p:spTgt>
                                        </p:tgtEl>
                                        <p:attrNameLst>
                                          <p:attrName>style.visibility</p:attrName>
                                        </p:attrNameLst>
                                      </p:cBhvr>
                                      <p:to>
                                        <p:strVal val="visible"/>
                                      </p:to>
                                    </p:set>
                                    <p:animEffect transition="in" filter="wipe(left)">
                                      <p:cBhvr>
                                        <p:cTn id="30" dur="500"/>
                                        <p:tgtEl>
                                          <p:spTgt spid="5437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75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6866" name="Rectangle 2"/>
          <p:cNvSpPr>
            <a:spLocks noGrp="1" noChangeArrowheads="1"/>
          </p:cNvSpPr>
          <p:nvPr>
            <p:ph type="title"/>
          </p:nvPr>
        </p:nvSpPr>
        <p:spPr/>
        <p:txBody>
          <a:bodyPr/>
          <a:lstStyle/>
          <a:p>
            <a:r>
              <a:rPr lang="en-US">
                <a:solidFill>
                  <a:schemeClr val="bg1"/>
                </a:solidFill>
              </a:rPr>
              <a:t>Alkaline Earth Metals, Group 2</a:t>
            </a:r>
          </a:p>
        </p:txBody>
      </p:sp>
      <p:sp>
        <p:nvSpPr>
          <p:cNvPr id="676867"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6868"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869"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76870"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6871"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6872"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873"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76874"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6875"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rgbClr val="E5E5E5"/>
          </a:solidFill>
          <a:ln w="9525" cap="rnd">
            <a:noFill/>
            <a:round/>
            <a:headEnd/>
            <a:tailEnd/>
          </a:ln>
          <a:effectLst/>
        </p:spPr>
        <p:txBody>
          <a:bodyPr/>
          <a:lstStyle/>
          <a:p>
            <a:endParaRPr lang="en-US"/>
          </a:p>
        </p:txBody>
      </p:sp>
      <p:sp>
        <p:nvSpPr>
          <p:cNvPr id="676876"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877"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rgbClr val="333333"/>
          </a:solidFill>
          <a:ln w="9525" cap="rnd">
            <a:noFill/>
            <a:round/>
            <a:headEnd/>
            <a:tailEnd/>
          </a:ln>
          <a:effectLst/>
        </p:spPr>
        <p:txBody>
          <a:bodyPr/>
          <a:lstStyle/>
          <a:p>
            <a:endParaRPr lang="en-US"/>
          </a:p>
        </p:txBody>
      </p:sp>
      <p:sp>
        <p:nvSpPr>
          <p:cNvPr id="676878"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6879"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6880"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881"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76882"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6883"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6884"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885"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76886"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6887"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76888"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889"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6890"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6891"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6892"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893"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76894"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6895"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76896"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897"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76898"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6899"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76900"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901"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76902"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6903"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6904"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905"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76906"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6907"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6908"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909"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76910"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6911"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76912"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6913"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76914"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6915"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FF6600"/>
          </a:solidFill>
          <a:ln w="9525" cap="rnd">
            <a:noFill/>
            <a:round/>
            <a:headEnd/>
            <a:tailEnd/>
          </a:ln>
          <a:effectLst/>
        </p:spPr>
        <p:txBody>
          <a:bodyPr/>
          <a:lstStyle/>
          <a:p>
            <a:endParaRPr lang="en-US"/>
          </a:p>
        </p:txBody>
      </p:sp>
      <p:sp>
        <p:nvSpPr>
          <p:cNvPr id="676916"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17"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FF6600"/>
          </a:solidFill>
          <a:ln w="9525" cap="rnd">
            <a:noFill/>
            <a:round/>
            <a:headEnd/>
            <a:tailEnd/>
          </a:ln>
          <a:effectLst/>
        </p:spPr>
        <p:txBody>
          <a:bodyPr/>
          <a:lstStyle/>
          <a:p>
            <a:endParaRPr lang="en-US"/>
          </a:p>
        </p:txBody>
      </p:sp>
      <p:sp>
        <p:nvSpPr>
          <p:cNvPr id="676918"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19"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rgbClr val="FF6600"/>
          </a:solidFill>
          <a:ln w="9525" cap="rnd">
            <a:noFill/>
            <a:round/>
            <a:headEnd/>
            <a:tailEnd/>
          </a:ln>
          <a:effectLst/>
        </p:spPr>
        <p:txBody>
          <a:bodyPr/>
          <a:lstStyle/>
          <a:p>
            <a:endParaRPr lang="en-US"/>
          </a:p>
        </p:txBody>
      </p:sp>
      <p:sp>
        <p:nvSpPr>
          <p:cNvPr id="676920"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21"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FF6600"/>
          </a:solidFill>
          <a:ln w="9525" cap="rnd">
            <a:noFill/>
            <a:round/>
            <a:headEnd/>
            <a:tailEnd/>
          </a:ln>
          <a:effectLst/>
        </p:spPr>
        <p:txBody>
          <a:bodyPr/>
          <a:lstStyle/>
          <a:p>
            <a:endParaRPr lang="en-US"/>
          </a:p>
        </p:txBody>
      </p:sp>
      <p:sp>
        <p:nvSpPr>
          <p:cNvPr id="676922"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23"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rgbClr val="FF6600"/>
          </a:solidFill>
          <a:ln w="9525" cap="rnd">
            <a:noFill/>
            <a:round/>
            <a:headEnd/>
            <a:tailEnd/>
          </a:ln>
          <a:effectLst/>
        </p:spPr>
        <p:txBody>
          <a:bodyPr/>
          <a:lstStyle/>
          <a:p>
            <a:endParaRPr lang="en-US"/>
          </a:p>
        </p:txBody>
      </p:sp>
      <p:sp>
        <p:nvSpPr>
          <p:cNvPr id="676924"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25"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rgbClr val="FF6600"/>
          </a:solidFill>
          <a:ln w="9525" cap="rnd">
            <a:noFill/>
            <a:round/>
            <a:headEnd/>
            <a:tailEnd/>
          </a:ln>
          <a:effectLst/>
        </p:spPr>
        <p:txBody>
          <a:bodyPr/>
          <a:lstStyle/>
          <a:p>
            <a:endParaRPr lang="en-US"/>
          </a:p>
        </p:txBody>
      </p:sp>
      <p:sp>
        <p:nvSpPr>
          <p:cNvPr id="676926"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27"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rgbClr val="FF6600"/>
          </a:solidFill>
          <a:ln w="9525" cap="rnd">
            <a:noFill/>
            <a:round/>
            <a:headEnd/>
            <a:tailEnd/>
          </a:ln>
          <a:effectLst/>
        </p:spPr>
        <p:txBody>
          <a:bodyPr/>
          <a:lstStyle/>
          <a:p>
            <a:endParaRPr lang="en-US"/>
          </a:p>
        </p:txBody>
      </p:sp>
      <p:sp>
        <p:nvSpPr>
          <p:cNvPr id="676928"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29"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rgbClr val="FF6600"/>
          </a:solidFill>
          <a:ln w="9525" cap="rnd">
            <a:noFill/>
            <a:round/>
            <a:headEnd/>
            <a:tailEnd/>
          </a:ln>
          <a:effectLst/>
        </p:spPr>
        <p:txBody>
          <a:bodyPr/>
          <a:lstStyle/>
          <a:p>
            <a:endParaRPr lang="en-US"/>
          </a:p>
        </p:txBody>
      </p:sp>
      <p:sp>
        <p:nvSpPr>
          <p:cNvPr id="676930"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31"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FF6600"/>
          </a:solidFill>
          <a:ln w="9525" cap="rnd">
            <a:noFill/>
            <a:round/>
            <a:headEnd/>
            <a:tailEnd/>
          </a:ln>
          <a:effectLst/>
        </p:spPr>
        <p:txBody>
          <a:bodyPr/>
          <a:lstStyle/>
          <a:p>
            <a:endParaRPr lang="en-US"/>
          </a:p>
        </p:txBody>
      </p:sp>
      <p:sp>
        <p:nvSpPr>
          <p:cNvPr id="676932"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33"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FF6600"/>
          </a:solidFill>
          <a:ln w="9525" cap="rnd">
            <a:noFill/>
            <a:round/>
            <a:headEnd/>
            <a:tailEnd/>
          </a:ln>
          <a:effectLst/>
        </p:spPr>
        <p:txBody>
          <a:bodyPr/>
          <a:lstStyle/>
          <a:p>
            <a:endParaRPr lang="en-US"/>
          </a:p>
        </p:txBody>
      </p:sp>
      <p:sp>
        <p:nvSpPr>
          <p:cNvPr id="676934"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6935"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6936"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37"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6938"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6939"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6940"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6941"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6942"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6943"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6944"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945"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6946"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6947"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76948"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49"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6950"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76951"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76952"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6953"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6954"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76955"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76956"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957"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6958"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76959"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6960"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61"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6962"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6963"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6964"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6965"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6966"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6967"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6968"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969"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6970"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6971"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76972"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73"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6974"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76975"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76976"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6977"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6978"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76979"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76980"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981"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6982"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76983"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6984"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85"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76986"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6987"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6988"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6989"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76990"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6991"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6992"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6993"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76994"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6995"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6996"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6997"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6998"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6999"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7000"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01"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02"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03"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7004"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05"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7006"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07"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7008"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09"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10"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11"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7012"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13"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14"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15"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7016"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17"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7018"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19"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7020"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21"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77022"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23"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7024"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25"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77026"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27"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7028"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29"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77030"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31"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7032"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33"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34"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35"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7036"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37"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38"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39"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7040"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41"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7042"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43"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7044"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45"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77046"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47"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7048"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49"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77050"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51"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7052"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53"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77054"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55"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7056"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57"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58"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59"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7060"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61"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62"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63"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7064"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65"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7066"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67"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7068"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69"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70"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71"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77072"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73"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74"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75"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7076"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77"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78"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79"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77080"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081"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77082"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77083"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77084"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085"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77086"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77087"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77088"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89"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77090"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77091"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77092"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77093"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77094"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095"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7096"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097"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7098"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7099"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77100"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101"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7102"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77103"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77104"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105"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77106"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77107"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77108"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109"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77110"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77111"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7112"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13"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77114"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15"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7116"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117"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77118"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19"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77120"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121"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77122"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23"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77124"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77125"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77126"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27"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77128"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77129"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77130"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31"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77132"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33"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77134"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35"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7136"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37"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77138"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39"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77140"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41"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77142"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43"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77144"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45"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77146"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47"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77148"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49"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77150"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51"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7152"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53"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77154"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55"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77156"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77157"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77158"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159"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rgbClr val="FF6600"/>
          </a:solidFill>
          <a:ln w="9525" cap="rnd">
            <a:noFill/>
            <a:round/>
            <a:headEnd/>
            <a:tailEnd/>
          </a:ln>
          <a:effectLst/>
        </p:spPr>
        <p:txBody>
          <a:bodyPr/>
          <a:lstStyle/>
          <a:p>
            <a:endParaRPr lang="en-US"/>
          </a:p>
        </p:txBody>
      </p:sp>
      <p:sp>
        <p:nvSpPr>
          <p:cNvPr id="677160"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161"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rgbClr val="FF6600"/>
          </a:solidFill>
          <a:ln w="9525" cap="rnd">
            <a:noFill/>
            <a:round/>
            <a:headEnd/>
            <a:tailEnd/>
          </a:ln>
          <a:effectLst/>
        </p:spPr>
        <p:txBody>
          <a:bodyPr/>
          <a:lstStyle/>
          <a:p>
            <a:endParaRPr lang="en-US"/>
          </a:p>
        </p:txBody>
      </p:sp>
      <p:sp>
        <p:nvSpPr>
          <p:cNvPr id="677162"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163"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77164"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77165"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77166"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7167"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7168"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69"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7170"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7171"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7172"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73"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7174"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7175"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7176"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77"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7178"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7179"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7180"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81"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7182"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7183"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184"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85"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186"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7187"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188"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89"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190"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7191"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192"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93"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194"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7195"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196"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197"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198"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7199"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00"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01"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7202"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7203"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04"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05"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7206"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7207"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7208"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09"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7210"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7211"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7212"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13"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7214"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7215"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77216"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17"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218"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7219"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77220"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21"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222"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7223"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77224"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25"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226"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7227"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77228"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29"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230"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7231"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32"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33"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77234"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7235"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36"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37"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77238"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7239"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40"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41"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7242"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7243"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44"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45"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7246"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7247"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48"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49"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77250"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77251"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52"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53"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77254"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77255"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56"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57"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258"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7259"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60"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61"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262"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7263"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77264"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65"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77266"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77267"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77268"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69"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77270"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77271"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7272"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73"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77274"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77275"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7276"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77"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77278"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77279"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77280"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81"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77282"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7283"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77284"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77285"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77286"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77287"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7288"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289"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7290"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7291"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rgbClr val="FFFFFF"/>
          </a:solidFill>
          <a:ln w="9525" cap="rnd">
            <a:noFill/>
            <a:round/>
            <a:headEnd/>
            <a:tailEnd/>
          </a:ln>
          <a:effectLst/>
        </p:spPr>
        <p:txBody>
          <a:bodyPr/>
          <a:lstStyle/>
          <a:p>
            <a:endParaRPr lang="en-US"/>
          </a:p>
        </p:txBody>
      </p:sp>
      <p:sp>
        <p:nvSpPr>
          <p:cNvPr id="677292"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699" cap="rnd" cmpd="sng">
            <a:solidFill>
              <a:srgbClr val="000000"/>
            </a:solidFill>
            <a:prstDash val="solid"/>
            <a:round/>
            <a:headEnd/>
            <a:tailEnd/>
          </a:ln>
          <a:effectLst/>
        </p:spPr>
        <p:txBody>
          <a:bodyPr/>
          <a:lstStyle/>
          <a:p>
            <a:endParaRPr lang="en-US"/>
          </a:p>
        </p:txBody>
      </p:sp>
      <p:sp>
        <p:nvSpPr>
          <p:cNvPr id="677293"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294"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295"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7296"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297"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298"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299"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77300"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301"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77302"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303"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77304"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305"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77306"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307"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7308"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309"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77310"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77311"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6600"/>
          </a:solidFill>
          <a:ln w="9525" cap="rnd">
            <a:noFill/>
            <a:round/>
            <a:headEnd/>
            <a:tailEnd/>
          </a:ln>
          <a:effectLst/>
        </p:spPr>
        <p:txBody>
          <a:bodyPr/>
          <a:lstStyle/>
          <a:p>
            <a:endParaRPr lang="en-US"/>
          </a:p>
        </p:txBody>
      </p:sp>
      <p:sp>
        <p:nvSpPr>
          <p:cNvPr id="677312"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313"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6600"/>
          </a:solidFill>
          <a:ln w="9525" cap="rnd">
            <a:noFill/>
            <a:round/>
            <a:headEnd/>
            <a:tailEnd/>
          </a:ln>
          <a:effectLst/>
        </p:spPr>
        <p:txBody>
          <a:bodyPr/>
          <a:lstStyle/>
          <a:p>
            <a:endParaRPr lang="en-US"/>
          </a:p>
        </p:txBody>
      </p:sp>
      <p:sp>
        <p:nvSpPr>
          <p:cNvPr id="677314"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315"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6600"/>
          </a:solidFill>
          <a:ln w="9525" cap="rnd">
            <a:noFill/>
            <a:round/>
            <a:headEnd/>
            <a:tailEnd/>
          </a:ln>
          <a:effectLst/>
        </p:spPr>
        <p:txBody>
          <a:bodyPr/>
          <a:lstStyle/>
          <a:p>
            <a:endParaRPr lang="en-US"/>
          </a:p>
        </p:txBody>
      </p:sp>
      <p:sp>
        <p:nvSpPr>
          <p:cNvPr id="677316"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317"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6600"/>
          </a:solidFill>
          <a:ln w="9525" cap="rnd">
            <a:noFill/>
            <a:round/>
            <a:headEnd/>
            <a:tailEnd/>
          </a:ln>
          <a:effectLst/>
        </p:spPr>
        <p:txBody>
          <a:bodyPr/>
          <a:lstStyle/>
          <a:p>
            <a:endParaRPr lang="en-US"/>
          </a:p>
        </p:txBody>
      </p:sp>
      <p:sp>
        <p:nvSpPr>
          <p:cNvPr id="677318"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319"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6600"/>
          </a:solidFill>
          <a:ln w="9525" cap="rnd">
            <a:noFill/>
            <a:round/>
            <a:headEnd/>
            <a:tailEnd/>
          </a:ln>
          <a:effectLst/>
        </p:spPr>
        <p:txBody>
          <a:bodyPr/>
          <a:lstStyle/>
          <a:p>
            <a:endParaRPr lang="en-US"/>
          </a:p>
        </p:txBody>
      </p:sp>
      <p:sp>
        <p:nvSpPr>
          <p:cNvPr id="677320"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321"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322"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23"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24"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25"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26"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27"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7328"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29"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30"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31"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32"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33"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34"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35"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36"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37"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38"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39"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7340"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41"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42"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43"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44"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45"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346"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47"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48"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49"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50"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51"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52"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53"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54"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55"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56"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57"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58"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59"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60"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61"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62"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63"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77364"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65"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66"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67"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77368"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69"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370"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71"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72"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73"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374"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75"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76"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77"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78"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79"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80"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81"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82"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83"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84"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85"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86"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87"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88"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89"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77390"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7391"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92"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93"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94"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95"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77396"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397"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77398"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399"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77400"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01"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402"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403"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404"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405"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406"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407"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408"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409"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7410"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11"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412"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413"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414"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415"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77416"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77417"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77418"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77419"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7420"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21"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77422"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23"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77424"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25"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77426"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27"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77428"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29"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77430"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31"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77432"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77433"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6600"/>
          </a:solidFill>
          <a:ln w="9525" cap="rnd">
            <a:noFill/>
            <a:round/>
            <a:headEnd/>
            <a:tailEnd/>
          </a:ln>
          <a:effectLst/>
        </p:spPr>
        <p:txBody>
          <a:bodyPr/>
          <a:lstStyle/>
          <a:p>
            <a:endParaRPr lang="en-US"/>
          </a:p>
        </p:txBody>
      </p:sp>
      <p:sp>
        <p:nvSpPr>
          <p:cNvPr id="677434"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77435"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77436"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77437"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38"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39"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40"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41"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7442"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43"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7444"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45"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46"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47"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48"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49"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50"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51"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52"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53"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54"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55"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56"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57"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58"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59"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60"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61"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62"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63"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64"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65"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7466"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67"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7468"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69"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70"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71"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72"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73"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7474"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75"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7476"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77"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78"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79"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80"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81"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7482"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83"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7484"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85"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77486"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87"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77488"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89"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90"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91"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92"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93"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77494"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77495"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77496"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77497"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77498"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77499" name="Text Box 635"/>
          <p:cNvSpPr txBox="1">
            <a:spLocks noChangeArrowheads="1"/>
          </p:cNvSpPr>
          <p:nvPr/>
        </p:nvSpPr>
        <p:spPr bwMode="auto">
          <a:xfrm>
            <a:off x="7023100" y="1957388"/>
            <a:ext cx="381000" cy="396875"/>
          </a:xfrm>
          <a:prstGeom prst="rect">
            <a:avLst/>
          </a:prstGeom>
          <a:no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77500"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77501"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77502"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77503"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77504"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77505"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77506"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77507"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77508"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t>Be</a:t>
            </a:r>
            <a:endParaRPr lang="en-US" sz="2000" baseline="-25000"/>
          </a:p>
        </p:txBody>
      </p:sp>
      <p:sp>
        <p:nvSpPr>
          <p:cNvPr id="677509"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t>Mg</a:t>
            </a:r>
            <a:endParaRPr lang="en-US" sz="2000" baseline="-25000"/>
          </a:p>
        </p:txBody>
      </p:sp>
      <p:sp>
        <p:nvSpPr>
          <p:cNvPr id="677510"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t>Ca</a:t>
            </a:r>
            <a:endParaRPr lang="en-US" sz="2000" baseline="-25000"/>
          </a:p>
        </p:txBody>
      </p:sp>
      <p:sp>
        <p:nvSpPr>
          <p:cNvPr id="677511"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t>Ra</a:t>
            </a:r>
            <a:endParaRPr lang="en-US" sz="2000" baseline="-25000"/>
          </a:p>
        </p:txBody>
      </p:sp>
      <p:sp>
        <p:nvSpPr>
          <p:cNvPr id="677512"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77513"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77514"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77515"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77516"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77517"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77518"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77519"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77520"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77521"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77522"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77523"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77524"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77525"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77526"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77527"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77528"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77529"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77530"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77531"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77532"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77533"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t>Sr</a:t>
            </a:r>
            <a:endParaRPr lang="en-US" sz="2000" baseline="-25000"/>
          </a:p>
        </p:txBody>
      </p:sp>
      <p:sp>
        <p:nvSpPr>
          <p:cNvPr id="677534"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77535"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77536"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77537"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77538"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77539"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77540"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77541"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77542"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77543"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77544"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77545"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77546"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77547"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77548"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77549"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77550"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t>Ba</a:t>
            </a:r>
            <a:endParaRPr lang="en-US" sz="2000" baseline="-25000"/>
          </a:p>
        </p:txBody>
      </p:sp>
      <p:sp>
        <p:nvSpPr>
          <p:cNvPr id="677551"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77552"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77553"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77554"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77555"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77556"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77557"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77558"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77559"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77560"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77561"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77562"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77563"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77564"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77565"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77566"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77567"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77568"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77569" name="Text Box 705"/>
          <p:cNvSpPr txBox="1">
            <a:spLocks noChangeArrowheads="1"/>
          </p:cNvSpPr>
          <p:nvPr/>
        </p:nvSpPr>
        <p:spPr bwMode="auto">
          <a:xfrm>
            <a:off x="7042150" y="2543175"/>
            <a:ext cx="354013" cy="396875"/>
          </a:xfrm>
          <a:prstGeom prst="rect">
            <a:avLst/>
          </a:prstGeom>
          <a:no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77570"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77571"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77572"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77573"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77574"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77575"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77576"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77577"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77578"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77579"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77580"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77581"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77582"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77583"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77584"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77585"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77586"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77587"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77588"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77589"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77590"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77591"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77592"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77593"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77594"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77595"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77596"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77597"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77598"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77599"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p:txBody>
          <a:bodyPr/>
          <a:lstStyle/>
          <a:p>
            <a:r>
              <a:rPr lang="en-US" sz="4000"/>
              <a:t>Atomic Structure and Periodicity</a:t>
            </a:r>
          </a:p>
        </p:txBody>
      </p:sp>
      <p:sp>
        <p:nvSpPr>
          <p:cNvPr id="526339" name="Text Box 3"/>
          <p:cNvSpPr txBox="1">
            <a:spLocks noChangeArrowheads="1"/>
          </p:cNvSpPr>
          <p:nvPr/>
        </p:nvSpPr>
        <p:spPr bwMode="auto">
          <a:xfrm>
            <a:off x="546100" y="1404938"/>
            <a:ext cx="8226425" cy="5156200"/>
          </a:xfrm>
          <a:prstGeom prst="rect">
            <a:avLst/>
          </a:prstGeom>
          <a:noFill/>
          <a:ln w="9525">
            <a:noFill/>
            <a:miter lim="800000"/>
            <a:headEnd/>
            <a:tailEnd/>
          </a:ln>
          <a:effectLst/>
        </p:spPr>
        <p:txBody>
          <a:bodyPr wrap="none">
            <a:spAutoFit/>
          </a:bodyPr>
          <a:lstStyle/>
          <a:p>
            <a:r>
              <a:rPr lang="en-US"/>
              <a:t>You should be able to</a:t>
            </a:r>
          </a:p>
          <a:p>
            <a:endParaRPr lang="en-US"/>
          </a:p>
          <a:p>
            <a:pPr lvl="1">
              <a:buFont typeface="Wingdings" pitchFamily="2" charset="2"/>
              <a:buChar char="Ø"/>
            </a:pPr>
            <a:r>
              <a:rPr lang="en-US"/>
              <a:t>Identify characteristics of and perform calculations with frequency and </a:t>
            </a:r>
          </a:p>
          <a:p>
            <a:pPr lvl="2">
              <a:buFont typeface="Wingdings" pitchFamily="2" charset="2"/>
              <a:buNone/>
            </a:pPr>
            <a:r>
              <a:rPr lang="en-US"/>
              <a:t>wavelength.</a:t>
            </a:r>
          </a:p>
          <a:p>
            <a:pPr lvl="2">
              <a:buFont typeface="Wingdings" pitchFamily="2" charset="2"/>
              <a:buNone/>
            </a:pPr>
            <a:endParaRPr lang="en-US" sz="1000"/>
          </a:p>
          <a:p>
            <a:pPr lvl="1">
              <a:buFont typeface="Wingdings" pitchFamily="2" charset="2"/>
              <a:buChar char="Ø"/>
            </a:pPr>
            <a:r>
              <a:rPr lang="en-US"/>
              <a:t>Know the relationship between types of electromagnetic radiation and </a:t>
            </a:r>
          </a:p>
          <a:p>
            <a:pPr lvl="2">
              <a:buFont typeface="Wingdings" pitchFamily="2" charset="2"/>
              <a:buNone/>
            </a:pPr>
            <a:r>
              <a:rPr lang="en-US"/>
              <a:t>Energy; for example, gamma rays are the most damaging.</a:t>
            </a:r>
          </a:p>
          <a:p>
            <a:pPr lvl="2">
              <a:buFont typeface="Wingdings" pitchFamily="2" charset="2"/>
              <a:buNone/>
            </a:pPr>
            <a:endParaRPr lang="en-US" sz="1000"/>
          </a:p>
          <a:p>
            <a:pPr lvl="1">
              <a:buFont typeface="Wingdings" pitchFamily="2" charset="2"/>
              <a:buChar char="Ø"/>
            </a:pPr>
            <a:r>
              <a:rPr lang="en-US"/>
              <a:t>Know what exhibits continuous and line spectra.</a:t>
            </a:r>
          </a:p>
          <a:p>
            <a:pPr lvl="1">
              <a:buFont typeface="Wingdings" pitchFamily="2" charset="2"/>
              <a:buChar char="Ø"/>
            </a:pPr>
            <a:endParaRPr lang="en-US" sz="1000"/>
          </a:p>
          <a:p>
            <a:pPr lvl="1">
              <a:buFont typeface="Wingdings" pitchFamily="2" charset="2"/>
              <a:buChar char="Ø"/>
            </a:pPr>
            <a:r>
              <a:rPr lang="en-US"/>
              <a:t>Know what each of the four quantum numbers </a:t>
            </a:r>
            <a:r>
              <a:rPr lang="en-US" i="1"/>
              <a:t>n, l, m</a:t>
            </a:r>
            <a:r>
              <a:rPr lang="en-US"/>
              <a:t>, and </a:t>
            </a:r>
            <a:r>
              <a:rPr lang="en-US" i="1"/>
              <a:t>m</a:t>
            </a:r>
            <a:r>
              <a:rPr lang="en-US" i="1" baseline="-25000"/>
              <a:t>s</a:t>
            </a:r>
            <a:r>
              <a:rPr lang="en-US"/>
              <a:t> represents.</a:t>
            </a:r>
          </a:p>
          <a:p>
            <a:pPr lvl="1">
              <a:buFont typeface="Wingdings" pitchFamily="2" charset="2"/>
              <a:buNone/>
            </a:pPr>
            <a:endParaRPr lang="en-US" sz="1000"/>
          </a:p>
          <a:p>
            <a:pPr lvl="1">
              <a:buFont typeface="Wingdings" pitchFamily="2" charset="2"/>
              <a:buChar char="Ø"/>
            </a:pPr>
            <a:r>
              <a:rPr lang="en-US"/>
              <a:t>Identify the four quantum numbers for an electron in an atom.</a:t>
            </a:r>
          </a:p>
          <a:p>
            <a:pPr lvl="1">
              <a:buFont typeface="Wingdings" pitchFamily="2" charset="2"/>
              <a:buChar char="Ø"/>
            </a:pPr>
            <a:endParaRPr lang="en-US" sz="1000"/>
          </a:p>
          <a:p>
            <a:pPr lvl="1">
              <a:buFont typeface="Wingdings" pitchFamily="2" charset="2"/>
              <a:buChar char="Ø"/>
            </a:pPr>
            <a:r>
              <a:rPr lang="en-US"/>
              <a:t>Write complete and shorthand electron configurations as well as orbital</a:t>
            </a:r>
          </a:p>
          <a:p>
            <a:pPr lvl="2">
              <a:buFont typeface="Wingdings" pitchFamily="2" charset="2"/>
              <a:buNone/>
            </a:pPr>
            <a:r>
              <a:rPr lang="en-US"/>
              <a:t>diagrams for an atom or ion of an element.</a:t>
            </a:r>
          </a:p>
          <a:p>
            <a:pPr lvl="1">
              <a:buFont typeface="Wingdings" pitchFamily="2" charset="2"/>
              <a:buChar char="Ø"/>
            </a:pPr>
            <a:endParaRPr lang="en-US" sz="1000"/>
          </a:p>
          <a:p>
            <a:pPr lvl="1">
              <a:buFont typeface="Wingdings" pitchFamily="2" charset="2"/>
              <a:buChar char="Ø"/>
            </a:pPr>
            <a:r>
              <a:rPr lang="en-US"/>
              <a:t>Identify the number and location of the valence electrons in an atom.</a:t>
            </a:r>
          </a:p>
          <a:p>
            <a:pPr lvl="1">
              <a:buFont typeface="Wingdings" pitchFamily="2" charset="2"/>
              <a:buChar char="Ø"/>
            </a:pPr>
            <a:endParaRPr lang="en-US" sz="1000"/>
          </a:p>
          <a:p>
            <a:pPr lvl="1">
              <a:buFont typeface="Wingdings" pitchFamily="2" charset="2"/>
              <a:buChar char="Ø"/>
            </a:pPr>
            <a:r>
              <a:rPr lang="en-US"/>
              <a:t>Apply the trends in atomic properties such as atomic radii, ionization</a:t>
            </a:r>
          </a:p>
          <a:p>
            <a:pPr lvl="1">
              <a:buFont typeface="Wingdings" pitchFamily="2" charset="2"/>
              <a:buNone/>
            </a:pPr>
            <a:r>
              <a:rPr lang="en-US"/>
              <a:t>	energy, electronegativity, electron affinity, and ionic size.</a:t>
            </a:r>
          </a:p>
          <a:p>
            <a:pPr lvl="1">
              <a:buFont typeface="Wingdings" pitchFamily="2" charset="2"/>
              <a:buNone/>
            </a:pPr>
            <a:endParaRPr lang="en-US" sz="100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4771" name="Rectangle 3"/>
          <p:cNvSpPr>
            <a:spLocks noGrp="1" noChangeArrowheads="1"/>
          </p:cNvSpPr>
          <p:nvPr>
            <p:ph type="body" idx="1"/>
          </p:nvPr>
        </p:nvSpPr>
        <p:spPr>
          <a:xfrm>
            <a:off x="457200" y="1528763"/>
            <a:ext cx="8229600" cy="4525962"/>
          </a:xfrm>
        </p:spPr>
        <p:txBody>
          <a:bodyPr/>
          <a:lstStyle/>
          <a:p>
            <a:pPr>
              <a:buFontTx/>
              <a:buNone/>
            </a:pPr>
            <a:r>
              <a:rPr lang="en-US" sz="2800" b="1"/>
              <a:t>The alkaline earths (Group 2)</a:t>
            </a:r>
          </a:p>
          <a:p>
            <a:endParaRPr lang="en-US" sz="1000" b="1"/>
          </a:p>
          <a:p>
            <a:pPr lvl="2">
              <a:buFontTx/>
              <a:buNone/>
            </a:pPr>
            <a:r>
              <a:rPr lang="en-US" sz="2000"/>
              <a:t>      - The alkaline earths are beryllium (Be), magnesium (Mg), 	calcium (Ca), strontium (Sr), barium (Ba), and 	radium (Ra).</a:t>
            </a:r>
          </a:p>
          <a:p>
            <a:pPr lvl="2">
              <a:buFontTx/>
              <a:buNone/>
            </a:pPr>
            <a:r>
              <a:rPr lang="en-US" sz="2000"/>
              <a:t>      - All are metals that react readily with nonmetals to give 	ions with a </a:t>
            </a:r>
            <a:r>
              <a:rPr lang="en-US" sz="2000">
                <a:sym typeface="Symbol" pitchFamily="18" charset="2"/>
              </a:rPr>
              <a:t></a:t>
            </a:r>
            <a:r>
              <a:rPr lang="en-US" sz="2000"/>
              <a:t>2 charge.</a:t>
            </a:r>
          </a:p>
          <a:p>
            <a:pPr>
              <a:buFontTx/>
              <a:buNone/>
            </a:pPr>
            <a:r>
              <a:rPr lang="en-US" sz="2800" b="1"/>
              <a:t>      </a:t>
            </a:r>
            <a:endParaRPr lang="en-US" sz="2800"/>
          </a:p>
          <a:p>
            <a:pPr>
              <a:buFontTx/>
              <a:buNone/>
            </a:pPr>
            <a:r>
              <a:rPr lang="en-US" sz="2800"/>
              <a:t>      </a:t>
            </a:r>
          </a:p>
        </p:txBody>
      </p:sp>
      <p:sp>
        <p:nvSpPr>
          <p:cNvPr id="544770" name="Rectangle 2"/>
          <p:cNvSpPr>
            <a:spLocks noGrp="1" noChangeArrowheads="1"/>
          </p:cNvSpPr>
          <p:nvPr>
            <p:ph type="title"/>
          </p:nvPr>
        </p:nvSpPr>
        <p:spPr>
          <a:xfrm>
            <a:off x="442913" y="22225"/>
            <a:ext cx="8229600" cy="1143000"/>
          </a:xfrm>
        </p:spPr>
        <p:txBody>
          <a:bodyPr/>
          <a:lstStyle/>
          <a:p>
            <a:r>
              <a:rPr lang="en-US" sz="3600" b="1">
                <a:solidFill>
                  <a:srgbClr val="9A2216"/>
                </a:solidFill>
              </a:rPr>
              <a:t>Chemistry of the Groups</a:t>
            </a:r>
            <a:endParaRPr lang="en-US" sz="3600" b="1">
              <a:solidFill>
                <a:srgbClr val="CC0000"/>
              </a:solidFill>
            </a:endParaRPr>
          </a:p>
        </p:txBody>
      </p:sp>
      <p:sp>
        <p:nvSpPr>
          <p:cNvPr id="544772"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
        <p:nvSpPr>
          <p:cNvPr id="544773" name="Rectangle 5">
            <a:hlinkClick r:id="rId3" tooltip="Wikipedia -  A L K A L I N E   E A R T H   Metals"/>
          </p:cNvPr>
          <p:cNvSpPr>
            <a:spLocks noChangeArrowheads="1"/>
          </p:cNvSpPr>
          <p:nvPr/>
        </p:nvSpPr>
        <p:spPr bwMode="auto">
          <a:xfrm>
            <a:off x="1249363" y="1587500"/>
            <a:ext cx="2551112" cy="422275"/>
          </a:xfrm>
          <a:prstGeom prst="rect">
            <a:avLst/>
          </a:prstGeom>
          <a:noFill/>
          <a:ln w="9525">
            <a:noFill/>
            <a:miter lim="800000"/>
            <a:headEnd/>
            <a:tailEnd/>
          </a:ln>
          <a:effectLst/>
        </p:spPr>
        <p:txBody>
          <a:bodyPr wrap="none" anchor="ctr"/>
          <a:lstStyle/>
          <a:p>
            <a:endParaRPr lang="en-US"/>
          </a:p>
        </p:txBody>
      </p:sp>
      <p:grpSp>
        <p:nvGrpSpPr>
          <p:cNvPr id="544775" name="Group 7"/>
          <p:cNvGrpSpPr>
            <a:grpSpLocks/>
          </p:cNvGrpSpPr>
          <p:nvPr/>
        </p:nvGrpSpPr>
        <p:grpSpPr bwMode="auto">
          <a:xfrm>
            <a:off x="1022350" y="2503488"/>
            <a:ext cx="446088" cy="3752850"/>
            <a:chOff x="1423" y="1481"/>
            <a:chExt cx="281" cy="2364"/>
          </a:xfrm>
        </p:grpSpPr>
        <p:sp>
          <p:nvSpPr>
            <p:cNvPr id="544776" name="Rectangle 8"/>
            <p:cNvSpPr>
              <a:spLocks noChangeArrowheads="1"/>
            </p:cNvSpPr>
            <p:nvPr/>
          </p:nvSpPr>
          <p:spPr bwMode="auto">
            <a:xfrm>
              <a:off x="1423" y="148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77" name="Rectangle 9"/>
            <p:cNvSpPr>
              <a:spLocks noChangeArrowheads="1"/>
            </p:cNvSpPr>
            <p:nvPr/>
          </p:nvSpPr>
          <p:spPr bwMode="auto">
            <a:xfrm>
              <a:off x="1423" y="2269"/>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78" name="Rectangle 10"/>
            <p:cNvSpPr>
              <a:spLocks noChangeArrowheads="1"/>
            </p:cNvSpPr>
            <p:nvPr/>
          </p:nvSpPr>
          <p:spPr bwMode="auto">
            <a:xfrm>
              <a:off x="1423" y="2663"/>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79" name="Rectangle 11"/>
            <p:cNvSpPr>
              <a:spLocks noChangeArrowheads="1"/>
            </p:cNvSpPr>
            <p:nvPr/>
          </p:nvSpPr>
          <p:spPr bwMode="auto">
            <a:xfrm>
              <a:off x="1423" y="3057"/>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80" name="Rectangle 12"/>
            <p:cNvSpPr>
              <a:spLocks noChangeArrowheads="1"/>
            </p:cNvSpPr>
            <p:nvPr/>
          </p:nvSpPr>
          <p:spPr bwMode="auto">
            <a:xfrm>
              <a:off x="1423" y="3451"/>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81" name="Rectangle 13"/>
            <p:cNvSpPr>
              <a:spLocks noChangeArrowheads="1"/>
            </p:cNvSpPr>
            <p:nvPr/>
          </p:nvSpPr>
          <p:spPr bwMode="auto">
            <a:xfrm>
              <a:off x="1423" y="1875"/>
              <a:ext cx="281" cy="394"/>
            </a:xfrm>
            <a:prstGeom prst="rect">
              <a:avLst/>
            </a:prstGeom>
            <a:solidFill>
              <a:srgbClr val="CCFFFF">
                <a:alpha val="50000"/>
              </a:srgbClr>
            </a:solidFill>
            <a:ln w="9525">
              <a:solidFill>
                <a:schemeClr val="tx1"/>
              </a:solidFill>
              <a:miter lim="800000"/>
              <a:headEnd/>
              <a:tailEnd/>
            </a:ln>
            <a:effectLst/>
          </p:spPr>
          <p:txBody>
            <a:bodyPr wrap="none" anchor="ctr"/>
            <a:lstStyle/>
            <a:p>
              <a:endParaRPr lang="en-US"/>
            </a:p>
          </p:txBody>
        </p:sp>
        <p:sp>
          <p:nvSpPr>
            <p:cNvPr id="544782" name="Rectangle 14"/>
            <p:cNvSpPr>
              <a:spLocks noChangeArrowheads="1"/>
            </p:cNvSpPr>
            <p:nvPr/>
          </p:nvSpPr>
          <p:spPr bwMode="auto">
            <a:xfrm>
              <a:off x="1423" y="1481"/>
              <a:ext cx="281" cy="394"/>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544783" name="Rectangle 15"/>
            <p:cNvSpPr>
              <a:spLocks noChangeArrowheads="1"/>
            </p:cNvSpPr>
            <p:nvPr/>
          </p:nvSpPr>
          <p:spPr bwMode="auto">
            <a:xfrm>
              <a:off x="1423" y="2269"/>
              <a:ext cx="281" cy="394"/>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544784" name="Rectangle 16"/>
            <p:cNvSpPr>
              <a:spLocks noChangeArrowheads="1"/>
            </p:cNvSpPr>
            <p:nvPr/>
          </p:nvSpPr>
          <p:spPr bwMode="auto">
            <a:xfrm>
              <a:off x="1423" y="2663"/>
              <a:ext cx="281" cy="394"/>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544785" name="Rectangle 17"/>
            <p:cNvSpPr>
              <a:spLocks noChangeArrowheads="1"/>
            </p:cNvSpPr>
            <p:nvPr/>
          </p:nvSpPr>
          <p:spPr bwMode="auto">
            <a:xfrm>
              <a:off x="1423" y="3057"/>
              <a:ext cx="281" cy="394"/>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544786" name="Rectangle 18"/>
            <p:cNvSpPr>
              <a:spLocks noChangeArrowheads="1"/>
            </p:cNvSpPr>
            <p:nvPr/>
          </p:nvSpPr>
          <p:spPr bwMode="auto">
            <a:xfrm>
              <a:off x="1423" y="3451"/>
              <a:ext cx="281" cy="394"/>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544787" name="Rectangle 19"/>
            <p:cNvSpPr>
              <a:spLocks noChangeArrowheads="1"/>
            </p:cNvSpPr>
            <p:nvPr/>
          </p:nvSpPr>
          <p:spPr bwMode="auto">
            <a:xfrm>
              <a:off x="1423" y="1875"/>
              <a:ext cx="281" cy="394"/>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grpSp>
      <p:sp>
        <p:nvSpPr>
          <p:cNvPr id="544788" name="Text Box 20"/>
          <p:cNvSpPr txBox="1">
            <a:spLocks noChangeArrowheads="1"/>
          </p:cNvSpPr>
          <p:nvPr/>
        </p:nvSpPr>
        <p:spPr bwMode="auto">
          <a:xfrm>
            <a:off x="1022350" y="2139950"/>
            <a:ext cx="282575" cy="304800"/>
          </a:xfrm>
          <a:prstGeom prst="rect">
            <a:avLst/>
          </a:prstGeom>
          <a:noFill/>
          <a:ln w="9525">
            <a:noFill/>
            <a:miter lim="800000"/>
            <a:headEnd/>
            <a:tailEnd/>
          </a:ln>
          <a:effectLst/>
        </p:spPr>
        <p:txBody>
          <a:bodyPr wrap="none">
            <a:spAutoFit/>
          </a:bodyPr>
          <a:lstStyle/>
          <a:p>
            <a:r>
              <a:rPr lang="en-US" sz="1400"/>
              <a:t>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44771">
                                            <p:txEl>
                                              <p:pRg st="2" end="2"/>
                                            </p:txEl>
                                          </p:spTgt>
                                        </p:tgtEl>
                                        <p:attrNameLst>
                                          <p:attrName>style.visibility</p:attrName>
                                        </p:attrNameLst>
                                      </p:cBhvr>
                                      <p:to>
                                        <p:strVal val="visible"/>
                                      </p:to>
                                    </p:set>
                                    <p:animEffect transition="in" filter="wipe(left)">
                                      <p:cBhvr>
                                        <p:cTn id="7" dur="500"/>
                                        <p:tgtEl>
                                          <p:spTgt spid="544771">
                                            <p:txEl>
                                              <p:pRg st="2" end="2"/>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44775"/>
                                        </p:tgtEl>
                                        <p:attrNameLst>
                                          <p:attrName>style.visibility</p:attrName>
                                        </p:attrNameLst>
                                      </p:cBhvr>
                                      <p:to>
                                        <p:strVal val="visible"/>
                                      </p:to>
                                    </p:set>
                                    <p:animEffect transition="in" filter="dissolve">
                                      <p:cBhvr>
                                        <p:cTn id="11" dur="500"/>
                                        <p:tgtEl>
                                          <p:spTgt spid="54477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44788"/>
                                        </p:tgtEl>
                                        <p:attrNameLst>
                                          <p:attrName>style.visibility</p:attrName>
                                        </p:attrNameLst>
                                      </p:cBhvr>
                                      <p:to>
                                        <p:strVal val="visible"/>
                                      </p:to>
                                    </p:set>
                                    <p:animEffect transition="in" filter="dissolve">
                                      <p:cBhvr>
                                        <p:cTn id="15" dur="500"/>
                                        <p:tgtEl>
                                          <p:spTgt spid="54478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544771">
                                            <p:txEl>
                                              <p:pRg st="3" end="3"/>
                                            </p:txEl>
                                          </p:spTgt>
                                        </p:tgtEl>
                                        <p:attrNameLst>
                                          <p:attrName>style.visibility</p:attrName>
                                        </p:attrNameLst>
                                      </p:cBhvr>
                                      <p:to>
                                        <p:strVal val="visible"/>
                                      </p:to>
                                    </p:set>
                                    <p:animEffect transition="in" filter="wipe(left)">
                                      <p:cBhvr>
                                        <p:cTn id="20" dur="500"/>
                                        <p:tgtEl>
                                          <p:spTgt spid="54477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78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80962" name="Rectangle 2"/>
          <p:cNvSpPr>
            <a:spLocks noGrp="1" noChangeArrowheads="1"/>
          </p:cNvSpPr>
          <p:nvPr>
            <p:ph type="title"/>
          </p:nvPr>
        </p:nvSpPr>
        <p:spPr/>
        <p:txBody>
          <a:bodyPr/>
          <a:lstStyle/>
          <a:p>
            <a:r>
              <a:rPr lang="en-US">
                <a:solidFill>
                  <a:schemeClr val="bg1"/>
                </a:solidFill>
              </a:rPr>
              <a:t>Halogens, Group 17</a:t>
            </a:r>
          </a:p>
        </p:txBody>
      </p:sp>
      <p:sp>
        <p:nvSpPr>
          <p:cNvPr id="680963"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80964"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0965"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80966"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0967"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0968"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0969"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80970"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0971"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rgbClr val="E5E5E5"/>
          </a:solidFill>
          <a:ln w="9525" cap="rnd">
            <a:noFill/>
            <a:round/>
            <a:headEnd/>
            <a:tailEnd/>
          </a:ln>
          <a:effectLst/>
        </p:spPr>
        <p:txBody>
          <a:bodyPr/>
          <a:lstStyle/>
          <a:p>
            <a:endParaRPr lang="en-US"/>
          </a:p>
        </p:txBody>
      </p:sp>
      <p:sp>
        <p:nvSpPr>
          <p:cNvPr id="680972"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0973"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rgbClr val="333333"/>
          </a:solidFill>
          <a:ln w="9525" cap="rnd">
            <a:noFill/>
            <a:round/>
            <a:headEnd/>
            <a:tailEnd/>
          </a:ln>
          <a:effectLst/>
        </p:spPr>
        <p:txBody>
          <a:bodyPr/>
          <a:lstStyle/>
          <a:p>
            <a:endParaRPr lang="en-US"/>
          </a:p>
        </p:txBody>
      </p:sp>
      <p:sp>
        <p:nvSpPr>
          <p:cNvPr id="680974"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0975"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80976"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0977"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333333"/>
          </a:solidFill>
          <a:ln w="9525" cap="rnd">
            <a:noFill/>
            <a:round/>
            <a:headEnd/>
            <a:tailEnd/>
          </a:ln>
          <a:effectLst/>
        </p:spPr>
        <p:txBody>
          <a:bodyPr/>
          <a:lstStyle/>
          <a:p>
            <a:endParaRPr lang="en-US"/>
          </a:p>
        </p:txBody>
      </p:sp>
      <p:sp>
        <p:nvSpPr>
          <p:cNvPr id="680978"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0979"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80980"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0981"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333333"/>
          </a:solidFill>
          <a:ln w="9525" cap="rnd">
            <a:noFill/>
            <a:round/>
            <a:headEnd/>
            <a:tailEnd/>
          </a:ln>
          <a:effectLst/>
        </p:spPr>
        <p:txBody>
          <a:bodyPr/>
          <a:lstStyle/>
          <a:p>
            <a:endParaRPr lang="en-US"/>
          </a:p>
        </p:txBody>
      </p:sp>
      <p:sp>
        <p:nvSpPr>
          <p:cNvPr id="680982"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0983"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E5E5E5"/>
          </a:solidFill>
          <a:ln w="9525" cap="rnd">
            <a:noFill/>
            <a:round/>
            <a:headEnd/>
            <a:tailEnd/>
          </a:ln>
          <a:effectLst/>
        </p:spPr>
        <p:txBody>
          <a:bodyPr/>
          <a:lstStyle/>
          <a:p>
            <a:endParaRPr lang="en-US"/>
          </a:p>
        </p:txBody>
      </p:sp>
      <p:sp>
        <p:nvSpPr>
          <p:cNvPr id="680984"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0985"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0986"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0987"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0988"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0989"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0990"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0991"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0992"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0993"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0994"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0995"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80996"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0997"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80998"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0999"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1000"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01"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1002"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003"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1004"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05"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1006"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007"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1008"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09"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81010"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011"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1012"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13"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1014"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015"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81016"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17"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1018"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019"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81020"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21"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681022"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023"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1024"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25"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1026"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027"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1028"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029"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1030"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031"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032"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33"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1034"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1035"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036"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37"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1038"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1039"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040"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041"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1042"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1043"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1044"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45"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1046"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1047"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1048"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49"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1050"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1051"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1052"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053"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1054"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1055"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056"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57"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1058"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1059"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060"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61"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1062"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1063"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064"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065"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1066"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1067"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1068"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69"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1070"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1071"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1072"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73"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1074"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1075"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1076"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077"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1078"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1079"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080"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81"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1082"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083"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084"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85"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1086"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087"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088"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089"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1090"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091"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1092"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093"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094"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095"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1096"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097"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098"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099"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1100"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01"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1102"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03"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1104"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05"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06"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07"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1108"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09"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110"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11"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1112"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13"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1114"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15"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1116"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17"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81118"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19"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1120"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21"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81122"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23"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1124"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25"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81126"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27"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128"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29"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30"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31"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132"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33"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134"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35"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136"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37"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1138"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39"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140"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41"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81142"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43"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144"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45"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81146"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47"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148"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49"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81150"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51"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1152"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53"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54"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55"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1156"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57"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158"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59"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1160"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61"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1162"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63"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1164"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65"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66"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67"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81168"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69"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170"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71"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172"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73"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74"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75"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1176"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77"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1178"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1179"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1180"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181"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1182"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1183"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1184"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85"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1186"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1187"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81188"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81189"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1190"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191"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1192"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193"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1194"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1195"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1196"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197"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1198"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1199"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1200"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201"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1202"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1203"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1204"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205"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1206"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1207"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1208"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209"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81210"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11"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1212"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213"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81214"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15"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1216"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217"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81218"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19"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1220"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1221"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81222"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23"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1224"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1225"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81226"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27"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1228"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229"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81230"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31"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81232"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1233"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FF6600"/>
          </a:solidFill>
          <a:ln w="9525" cap="rnd">
            <a:noFill/>
            <a:round/>
            <a:headEnd/>
            <a:tailEnd/>
          </a:ln>
          <a:effectLst/>
        </p:spPr>
        <p:txBody>
          <a:bodyPr/>
          <a:lstStyle/>
          <a:p>
            <a:endParaRPr lang="en-US"/>
          </a:p>
        </p:txBody>
      </p:sp>
      <p:sp>
        <p:nvSpPr>
          <p:cNvPr id="681234"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235"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FF6600"/>
          </a:solidFill>
          <a:ln w="9525" cap="rnd">
            <a:noFill/>
            <a:round/>
            <a:headEnd/>
            <a:tailEnd/>
          </a:ln>
          <a:effectLst/>
        </p:spPr>
        <p:txBody>
          <a:bodyPr/>
          <a:lstStyle/>
          <a:p>
            <a:endParaRPr lang="en-US"/>
          </a:p>
        </p:txBody>
      </p:sp>
      <p:sp>
        <p:nvSpPr>
          <p:cNvPr id="681236"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1237"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FF6600"/>
          </a:solidFill>
          <a:ln w="9525" cap="rnd">
            <a:noFill/>
            <a:round/>
            <a:headEnd/>
            <a:tailEnd/>
          </a:ln>
          <a:effectLst/>
        </p:spPr>
        <p:txBody>
          <a:bodyPr/>
          <a:lstStyle/>
          <a:p>
            <a:endParaRPr lang="en-US"/>
          </a:p>
        </p:txBody>
      </p:sp>
      <p:sp>
        <p:nvSpPr>
          <p:cNvPr id="681238"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239"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FF6600"/>
          </a:solidFill>
          <a:ln w="9525" cap="rnd">
            <a:noFill/>
            <a:round/>
            <a:headEnd/>
            <a:tailEnd/>
          </a:ln>
          <a:effectLst/>
        </p:spPr>
        <p:txBody>
          <a:bodyPr/>
          <a:lstStyle/>
          <a:p>
            <a:endParaRPr lang="en-US"/>
          </a:p>
        </p:txBody>
      </p:sp>
      <p:sp>
        <p:nvSpPr>
          <p:cNvPr id="681240"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1241"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FF6600"/>
          </a:solidFill>
          <a:ln w="9525" cap="rnd">
            <a:noFill/>
            <a:round/>
            <a:headEnd/>
            <a:tailEnd/>
          </a:ln>
          <a:effectLst/>
        </p:spPr>
        <p:txBody>
          <a:bodyPr/>
          <a:lstStyle/>
          <a:p>
            <a:endParaRPr lang="en-US"/>
          </a:p>
        </p:txBody>
      </p:sp>
      <p:sp>
        <p:nvSpPr>
          <p:cNvPr id="681242"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243"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81244"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1245"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FF6600"/>
          </a:solidFill>
          <a:ln w="9525" cap="rnd">
            <a:noFill/>
            <a:round/>
            <a:headEnd/>
            <a:tailEnd/>
          </a:ln>
          <a:effectLst/>
        </p:spPr>
        <p:txBody>
          <a:bodyPr/>
          <a:lstStyle/>
          <a:p>
            <a:endParaRPr lang="en-US"/>
          </a:p>
        </p:txBody>
      </p:sp>
      <p:sp>
        <p:nvSpPr>
          <p:cNvPr id="681246"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247"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FF6600"/>
          </a:solidFill>
          <a:ln w="9525" cap="rnd">
            <a:noFill/>
            <a:round/>
            <a:headEnd/>
            <a:tailEnd/>
          </a:ln>
          <a:effectLst/>
        </p:spPr>
        <p:txBody>
          <a:bodyPr/>
          <a:lstStyle/>
          <a:p>
            <a:endParaRPr lang="en-US"/>
          </a:p>
        </p:txBody>
      </p:sp>
      <p:sp>
        <p:nvSpPr>
          <p:cNvPr id="681248"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1249"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FF6600"/>
          </a:solidFill>
          <a:ln w="9525" cap="rnd">
            <a:noFill/>
            <a:round/>
            <a:headEnd/>
            <a:tailEnd/>
          </a:ln>
          <a:effectLst/>
        </p:spPr>
        <p:txBody>
          <a:bodyPr/>
          <a:lstStyle/>
          <a:p>
            <a:endParaRPr lang="en-US"/>
          </a:p>
        </p:txBody>
      </p:sp>
      <p:sp>
        <p:nvSpPr>
          <p:cNvPr id="681250"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251"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1252"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253"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1254"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55"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1256"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1257"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1258"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259"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81260"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1261"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1262"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263"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1264"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65"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1266"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1267"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1268"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69"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1270"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1271"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1272"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73"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1274"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1275"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1276"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77"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1278"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1279"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280"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81"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282"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1283"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284"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85"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286"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1287"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288"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89"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290"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1291"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292"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93"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294"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1295"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296"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297"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1298"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1299"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00"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01"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1302"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1303"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1304"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05"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1306"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1307"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1308"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09"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1310"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1311"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81312"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13"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314"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1315"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81316"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17"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318"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1319"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1320"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21"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322"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1323"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1324"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25"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326"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1327"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328"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29"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1330"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1331"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32"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33"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1334"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1335"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336"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37"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1338"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1339"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40"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41"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1342"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1343"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344"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45"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1346"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1347"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48"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49"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1350"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1351"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352"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53"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354"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1355"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56"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57"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358"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1359"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1360"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61"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81362"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1363"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1364"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65"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81366"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1367"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1368"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69"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1370"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1371"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1372"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73"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1374"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1375"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1376"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77"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81378"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379"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1380"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1381"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81382"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1383"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1384"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385"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1386"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1387"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rgbClr val="FFFFFF"/>
          </a:solidFill>
          <a:ln w="9525" cap="rnd">
            <a:noFill/>
            <a:round/>
            <a:headEnd/>
            <a:tailEnd/>
          </a:ln>
          <a:effectLst/>
        </p:spPr>
        <p:txBody>
          <a:bodyPr/>
          <a:lstStyle/>
          <a:p>
            <a:endParaRPr lang="en-US"/>
          </a:p>
        </p:txBody>
      </p:sp>
      <p:sp>
        <p:nvSpPr>
          <p:cNvPr id="681388"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699" cap="rnd" cmpd="sng">
            <a:solidFill>
              <a:srgbClr val="000000"/>
            </a:solidFill>
            <a:prstDash val="solid"/>
            <a:round/>
            <a:headEnd/>
            <a:tailEnd/>
          </a:ln>
          <a:effectLst/>
        </p:spPr>
        <p:txBody>
          <a:bodyPr/>
          <a:lstStyle/>
          <a:p>
            <a:endParaRPr lang="en-US"/>
          </a:p>
        </p:txBody>
      </p:sp>
      <p:sp>
        <p:nvSpPr>
          <p:cNvPr id="681389"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390"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391"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1392"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393"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394"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395"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1396"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397"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1398"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399"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1400"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01"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1402"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03"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1404"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05"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81406"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81407"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1408"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09"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1410"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11"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1412"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13"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1414"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15"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1416"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17"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418"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19"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20"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21"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22"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23"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1424"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25"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26"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27"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28"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29"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30"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31"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32"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33"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34"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35"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1436"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37"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38"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39"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40"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41"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442"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43"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44"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45"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46"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47"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48"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49"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50"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51"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52"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53"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54"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55"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56"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57"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58"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59"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1460"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61"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62"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63"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1464"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65"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466"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67"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68"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69"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470"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71"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72"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73"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74"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75"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76"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77"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78"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79"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80"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81"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82"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83"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84"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85"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1486"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1487"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88"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89"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90"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91"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1492"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493"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1494"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95"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1496"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497"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498"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499"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500"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501"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502"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503"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504"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505"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1506"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507"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508"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509"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510"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511"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1512"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1513"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1514"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1515"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1516"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517"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6600"/>
          </a:solidFill>
          <a:ln w="9525" cap="rnd">
            <a:noFill/>
            <a:round/>
            <a:headEnd/>
            <a:tailEnd/>
          </a:ln>
          <a:effectLst/>
        </p:spPr>
        <p:txBody>
          <a:bodyPr/>
          <a:lstStyle/>
          <a:p>
            <a:endParaRPr lang="en-US"/>
          </a:p>
        </p:txBody>
      </p:sp>
      <p:sp>
        <p:nvSpPr>
          <p:cNvPr id="681518"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519"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6600"/>
          </a:solidFill>
          <a:ln w="9525" cap="rnd">
            <a:noFill/>
            <a:round/>
            <a:headEnd/>
            <a:tailEnd/>
          </a:ln>
          <a:effectLst/>
        </p:spPr>
        <p:txBody>
          <a:bodyPr/>
          <a:lstStyle/>
          <a:p>
            <a:endParaRPr lang="en-US"/>
          </a:p>
        </p:txBody>
      </p:sp>
      <p:sp>
        <p:nvSpPr>
          <p:cNvPr id="681520"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521"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6600"/>
          </a:solidFill>
          <a:ln w="9525" cap="rnd">
            <a:noFill/>
            <a:round/>
            <a:headEnd/>
            <a:tailEnd/>
          </a:ln>
          <a:effectLst/>
        </p:spPr>
        <p:txBody>
          <a:bodyPr/>
          <a:lstStyle/>
          <a:p>
            <a:endParaRPr lang="en-US"/>
          </a:p>
        </p:txBody>
      </p:sp>
      <p:sp>
        <p:nvSpPr>
          <p:cNvPr id="681522"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523"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6600"/>
          </a:solidFill>
          <a:ln w="9525" cap="rnd">
            <a:noFill/>
            <a:round/>
            <a:headEnd/>
            <a:tailEnd/>
          </a:ln>
          <a:effectLst/>
        </p:spPr>
        <p:txBody>
          <a:bodyPr/>
          <a:lstStyle/>
          <a:p>
            <a:endParaRPr lang="en-US"/>
          </a:p>
        </p:txBody>
      </p:sp>
      <p:sp>
        <p:nvSpPr>
          <p:cNvPr id="681524"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525"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rgbClr val="FF6600"/>
          </a:solidFill>
          <a:ln w="9525" cap="rnd">
            <a:noFill/>
            <a:round/>
            <a:headEnd/>
            <a:tailEnd/>
          </a:ln>
          <a:effectLst/>
        </p:spPr>
        <p:txBody>
          <a:bodyPr/>
          <a:lstStyle/>
          <a:p>
            <a:endParaRPr lang="en-US"/>
          </a:p>
        </p:txBody>
      </p:sp>
      <p:sp>
        <p:nvSpPr>
          <p:cNvPr id="681526"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1527"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1528"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529"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1530"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1531"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81532"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1533"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34"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35"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36"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37"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1538"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39"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1540"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41"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42"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43"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44"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45"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46"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47"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48"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49"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50"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51"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52"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53"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54"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55"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56"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57"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58"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59"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60"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61"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1562"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63"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1564"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65"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66"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67"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68"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69"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1570"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71"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1572"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73"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74"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75"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76"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77"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1578"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79"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1580"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81"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1582"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83"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1584"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85"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86"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87"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88"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89"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1590"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1591"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1592"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1593"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81594"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81595" name="Text Box 635"/>
          <p:cNvSpPr txBox="1">
            <a:spLocks noChangeArrowheads="1"/>
          </p:cNvSpPr>
          <p:nvPr/>
        </p:nvSpPr>
        <p:spPr bwMode="auto">
          <a:xfrm>
            <a:off x="7023100" y="1957388"/>
            <a:ext cx="381000" cy="396875"/>
          </a:xfrm>
          <a:prstGeom prst="rect">
            <a:avLst/>
          </a:prstGeom>
          <a:no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81596"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t>F</a:t>
            </a:r>
            <a:endParaRPr lang="en-US" sz="2000" baseline="-25000"/>
          </a:p>
        </p:txBody>
      </p:sp>
      <p:sp>
        <p:nvSpPr>
          <p:cNvPr id="681597"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t>Cl</a:t>
            </a:r>
            <a:endParaRPr lang="en-US" sz="2000" baseline="-25000"/>
          </a:p>
        </p:txBody>
      </p:sp>
      <p:sp>
        <p:nvSpPr>
          <p:cNvPr id="681598"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t>Br</a:t>
            </a:r>
            <a:endParaRPr lang="en-US" sz="2000" baseline="-25000"/>
          </a:p>
        </p:txBody>
      </p:sp>
      <p:sp>
        <p:nvSpPr>
          <p:cNvPr id="681599"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t>I</a:t>
            </a:r>
            <a:endParaRPr lang="en-US" sz="2000" baseline="-25000"/>
          </a:p>
        </p:txBody>
      </p:sp>
      <p:sp>
        <p:nvSpPr>
          <p:cNvPr id="681600"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81601"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81602"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81603"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81604"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81605"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81606"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81607"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81608"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81609"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81610"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81611"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81612"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81613"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81614"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81615"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81616"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81617"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81618"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81619"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81620"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81621"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81622"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81623"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81624"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81625"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81626"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81627"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81628"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81629"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81630"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81631"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81632"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81633"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81634"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81635"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81636"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81637"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81638"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81639"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81640"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81641"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81642"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81643"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81644"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81645"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81646"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81647"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81648"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81649"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81650"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81651"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81652"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81653"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81654"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81655"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81656"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81657"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81658"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81659"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81660"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81661"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t>At</a:t>
            </a:r>
            <a:endParaRPr lang="en-US" sz="2000" baseline="-25000"/>
          </a:p>
        </p:txBody>
      </p:sp>
      <p:sp>
        <p:nvSpPr>
          <p:cNvPr id="681662"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81663"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81664"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81665" name="Text Box 705"/>
          <p:cNvSpPr txBox="1">
            <a:spLocks noChangeArrowheads="1"/>
          </p:cNvSpPr>
          <p:nvPr/>
        </p:nvSpPr>
        <p:spPr bwMode="auto">
          <a:xfrm>
            <a:off x="7042150" y="2543175"/>
            <a:ext cx="354013" cy="396875"/>
          </a:xfrm>
          <a:prstGeom prst="rect">
            <a:avLst/>
          </a:prstGeom>
          <a:no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81666"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81667"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81668"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81669"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81670"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81671"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81672"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81673"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81674"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81675"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81676"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81677"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81678"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81679"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81680"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81681"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81682"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81683"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81684"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81685"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81686"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81687"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81688"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81689"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81690"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81691"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81692"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81693"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81694"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81695"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5795" name="Rectangle 3"/>
          <p:cNvSpPr>
            <a:spLocks noGrp="1" noChangeArrowheads="1"/>
          </p:cNvSpPr>
          <p:nvPr>
            <p:ph type="body" idx="1"/>
          </p:nvPr>
        </p:nvSpPr>
        <p:spPr>
          <a:xfrm>
            <a:off x="457200" y="1528763"/>
            <a:ext cx="8229600" cy="4525962"/>
          </a:xfrm>
        </p:spPr>
        <p:txBody>
          <a:bodyPr/>
          <a:lstStyle/>
          <a:p>
            <a:pPr>
              <a:buFontTx/>
              <a:buNone/>
            </a:pPr>
            <a:r>
              <a:rPr lang="en-US" sz="2800" b="1"/>
              <a:t>The halogens (Group 17)</a:t>
            </a:r>
          </a:p>
          <a:p>
            <a:endParaRPr lang="en-US" sz="1000" b="1"/>
          </a:p>
          <a:p>
            <a:pPr lvl="2">
              <a:buFontTx/>
              <a:buNone/>
            </a:pPr>
            <a:r>
              <a:rPr lang="en-US" sz="2000" b="1"/>
              <a:t>     </a:t>
            </a:r>
            <a:r>
              <a:rPr lang="en-US" sz="2000"/>
              <a:t>- The halogens are fluorine (F), chlorine (Cl), bromine (Br) 	iodine (</a:t>
            </a:r>
            <a:r>
              <a:rPr lang="en-US" sz="2000">
                <a:sym typeface="Symbol" pitchFamily="18" charset="2"/>
              </a:rPr>
              <a:t>), and astatine (At).</a:t>
            </a:r>
          </a:p>
          <a:p>
            <a:pPr lvl="2">
              <a:buFontTx/>
              <a:buNone/>
            </a:pPr>
            <a:r>
              <a:rPr lang="en-US" sz="2000" b="1">
                <a:sym typeface="Symbol" pitchFamily="18" charset="2"/>
              </a:rPr>
              <a:t>     </a:t>
            </a:r>
            <a:r>
              <a:rPr lang="en-US" sz="2000">
                <a:sym typeface="Symbol" pitchFamily="18" charset="2"/>
              </a:rPr>
              <a:t>- They react readily with metals to form ions with a 1 	charge.</a:t>
            </a:r>
          </a:p>
          <a:p>
            <a:pPr>
              <a:buFontTx/>
              <a:buNone/>
            </a:pPr>
            <a:r>
              <a:rPr lang="en-US" b="1">
                <a:sym typeface="Symbol" pitchFamily="18" charset="2"/>
              </a:rPr>
              <a:t>     </a:t>
            </a:r>
          </a:p>
          <a:p>
            <a:pPr>
              <a:buFontTx/>
              <a:buNone/>
            </a:pPr>
            <a:r>
              <a:rPr lang="en-US" sz="2000" b="1"/>
              <a:t>      </a:t>
            </a:r>
            <a:endParaRPr lang="en-US" sz="2000"/>
          </a:p>
          <a:p>
            <a:pPr>
              <a:buFontTx/>
              <a:buNone/>
            </a:pPr>
            <a:endParaRPr lang="en-US" sz="1800"/>
          </a:p>
          <a:p>
            <a:pPr>
              <a:buFontTx/>
              <a:buNone/>
            </a:pPr>
            <a:r>
              <a:rPr lang="en-US" sz="1600" b="1"/>
              <a:t>      </a:t>
            </a:r>
            <a:endParaRPr lang="en-US" sz="1600"/>
          </a:p>
          <a:p>
            <a:pPr>
              <a:buFontTx/>
              <a:buNone/>
            </a:pPr>
            <a:r>
              <a:rPr lang="en-US" sz="1600"/>
              <a:t>      </a:t>
            </a:r>
          </a:p>
        </p:txBody>
      </p:sp>
      <p:sp>
        <p:nvSpPr>
          <p:cNvPr id="545794" name="Rectangle 2"/>
          <p:cNvSpPr>
            <a:spLocks noGrp="1" noChangeArrowheads="1"/>
          </p:cNvSpPr>
          <p:nvPr>
            <p:ph type="title"/>
          </p:nvPr>
        </p:nvSpPr>
        <p:spPr>
          <a:xfrm>
            <a:off x="176213" y="22225"/>
            <a:ext cx="8763000" cy="1143000"/>
          </a:xfrm>
        </p:spPr>
        <p:txBody>
          <a:bodyPr/>
          <a:lstStyle/>
          <a:p>
            <a:r>
              <a:rPr lang="en-US" sz="3600" b="1">
                <a:solidFill>
                  <a:srgbClr val="9A2216"/>
                </a:solidFill>
              </a:rPr>
              <a:t>Chemistry of the Groups</a:t>
            </a:r>
            <a:endParaRPr lang="en-US" sz="3600" b="1">
              <a:solidFill>
                <a:srgbClr val="CC0000"/>
              </a:solidFill>
            </a:endParaRPr>
          </a:p>
        </p:txBody>
      </p:sp>
      <p:sp>
        <p:nvSpPr>
          <p:cNvPr id="545796" name="Rectangle 4"/>
          <p:cNvSpPr>
            <a:spLocks noChangeArrowheads="1"/>
          </p:cNvSpPr>
          <p:nvPr/>
        </p:nvSpPr>
        <p:spPr bwMode="auto">
          <a:xfrm>
            <a:off x="76200" y="6554788"/>
            <a:ext cx="3186113" cy="214312"/>
          </a:xfrm>
          <a:prstGeom prst="rect">
            <a:avLst/>
          </a:prstGeom>
          <a:noFill/>
          <a:ln w="9525">
            <a:noFill/>
            <a:miter lim="800000"/>
            <a:headEnd/>
            <a:tailEnd/>
          </a:ln>
          <a:effectLst/>
        </p:spPr>
        <p:txBody>
          <a:bodyPr wrap="none">
            <a:spAutoFit/>
          </a:bodyPr>
          <a:lstStyle/>
          <a:p>
            <a:r>
              <a:rPr lang="en-US" sz="800"/>
              <a:t>Copyright 2007 Pearson Benjamin Cummings.  All rights reserved.</a:t>
            </a:r>
          </a:p>
        </p:txBody>
      </p:sp>
      <p:sp>
        <p:nvSpPr>
          <p:cNvPr id="545797" name="Rectangle 5">
            <a:hlinkClick r:id="rId3" tooltip="Wikipedia -  H A L O G E N"/>
          </p:cNvPr>
          <p:cNvSpPr>
            <a:spLocks noChangeArrowheads="1"/>
          </p:cNvSpPr>
          <p:nvPr/>
        </p:nvSpPr>
        <p:spPr bwMode="auto">
          <a:xfrm>
            <a:off x="1260475" y="1622425"/>
            <a:ext cx="1609725" cy="360363"/>
          </a:xfrm>
          <a:prstGeom prst="rect">
            <a:avLst/>
          </a:prstGeom>
          <a:noFill/>
          <a:ln w="9525">
            <a:noFill/>
            <a:miter lim="800000"/>
            <a:headEnd/>
            <a:tailEnd/>
          </a:ln>
          <a:effectLst/>
        </p:spPr>
        <p:txBody>
          <a:bodyPr wrap="none" anchor="ctr"/>
          <a:lstStyle/>
          <a:p>
            <a:endParaRPr lang="en-US"/>
          </a:p>
        </p:txBody>
      </p:sp>
      <p:grpSp>
        <p:nvGrpSpPr>
          <p:cNvPr id="545799" name="Group 7"/>
          <p:cNvGrpSpPr>
            <a:grpSpLocks/>
          </p:cNvGrpSpPr>
          <p:nvPr/>
        </p:nvGrpSpPr>
        <p:grpSpPr bwMode="auto">
          <a:xfrm>
            <a:off x="1022350" y="2503488"/>
            <a:ext cx="447675" cy="3127375"/>
            <a:chOff x="4125" y="1481"/>
            <a:chExt cx="282" cy="1970"/>
          </a:xfrm>
        </p:grpSpPr>
        <p:sp>
          <p:nvSpPr>
            <p:cNvPr id="545800" name="Rectangle 8"/>
            <p:cNvSpPr>
              <a:spLocks noChangeArrowheads="1"/>
            </p:cNvSpPr>
            <p:nvPr/>
          </p:nvSpPr>
          <p:spPr bwMode="auto">
            <a:xfrm>
              <a:off x="4125" y="1481"/>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545801" name="Rectangle 9"/>
            <p:cNvSpPr>
              <a:spLocks noChangeArrowheads="1"/>
            </p:cNvSpPr>
            <p:nvPr/>
          </p:nvSpPr>
          <p:spPr bwMode="auto">
            <a:xfrm>
              <a:off x="4125" y="1875"/>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545802" name="Rectangle 10"/>
            <p:cNvSpPr>
              <a:spLocks noChangeArrowheads="1"/>
            </p:cNvSpPr>
            <p:nvPr/>
          </p:nvSpPr>
          <p:spPr bwMode="auto">
            <a:xfrm>
              <a:off x="4125" y="2269"/>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545803" name="Rectangle 11"/>
            <p:cNvSpPr>
              <a:spLocks noChangeArrowheads="1"/>
            </p:cNvSpPr>
            <p:nvPr/>
          </p:nvSpPr>
          <p:spPr bwMode="auto">
            <a:xfrm>
              <a:off x="4125" y="2663"/>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545804" name="Rectangle 12"/>
            <p:cNvSpPr>
              <a:spLocks noChangeArrowheads="1"/>
            </p:cNvSpPr>
            <p:nvPr/>
          </p:nvSpPr>
          <p:spPr bwMode="auto">
            <a:xfrm>
              <a:off x="4125" y="3057"/>
              <a:ext cx="282" cy="394"/>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545805" name="Rectangle 13"/>
            <p:cNvSpPr>
              <a:spLocks noChangeArrowheads="1"/>
            </p:cNvSpPr>
            <p:nvPr/>
          </p:nvSpPr>
          <p:spPr bwMode="auto">
            <a:xfrm>
              <a:off x="4125" y="1481"/>
              <a:ext cx="282" cy="394"/>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545806" name="Rectangle 14"/>
            <p:cNvSpPr>
              <a:spLocks noChangeArrowheads="1"/>
            </p:cNvSpPr>
            <p:nvPr/>
          </p:nvSpPr>
          <p:spPr bwMode="auto">
            <a:xfrm>
              <a:off x="4125" y="1875"/>
              <a:ext cx="282" cy="394"/>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545807" name="Rectangle 15"/>
            <p:cNvSpPr>
              <a:spLocks noChangeArrowheads="1"/>
            </p:cNvSpPr>
            <p:nvPr/>
          </p:nvSpPr>
          <p:spPr bwMode="auto">
            <a:xfrm>
              <a:off x="4125" y="2269"/>
              <a:ext cx="282" cy="394"/>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545808" name="Rectangle 16"/>
            <p:cNvSpPr>
              <a:spLocks noChangeArrowheads="1"/>
            </p:cNvSpPr>
            <p:nvPr/>
          </p:nvSpPr>
          <p:spPr bwMode="auto">
            <a:xfrm>
              <a:off x="4125" y="2663"/>
              <a:ext cx="282" cy="394"/>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545809" name="Rectangle 17"/>
            <p:cNvSpPr>
              <a:spLocks noChangeArrowheads="1"/>
            </p:cNvSpPr>
            <p:nvPr/>
          </p:nvSpPr>
          <p:spPr bwMode="auto">
            <a:xfrm>
              <a:off x="4125" y="3057"/>
              <a:ext cx="282" cy="394"/>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grpSp>
      <p:sp>
        <p:nvSpPr>
          <p:cNvPr id="545810" name="Text Box 18"/>
          <p:cNvSpPr txBox="1">
            <a:spLocks noChangeArrowheads="1"/>
          </p:cNvSpPr>
          <p:nvPr/>
        </p:nvSpPr>
        <p:spPr bwMode="auto">
          <a:xfrm>
            <a:off x="1022350" y="2146300"/>
            <a:ext cx="381000" cy="304800"/>
          </a:xfrm>
          <a:prstGeom prst="rect">
            <a:avLst/>
          </a:prstGeom>
          <a:noFill/>
          <a:ln w="9525">
            <a:noFill/>
            <a:miter lim="800000"/>
            <a:headEnd/>
            <a:tailEnd/>
          </a:ln>
          <a:effectLst/>
        </p:spPr>
        <p:txBody>
          <a:bodyPr wrap="none">
            <a:spAutoFit/>
          </a:bodyPr>
          <a:lstStyle/>
          <a:p>
            <a:r>
              <a:rPr lang="en-US" sz="1400"/>
              <a:t>17</a:t>
            </a:r>
          </a:p>
        </p:txBody>
      </p:sp>
      <p:sp>
        <p:nvSpPr>
          <p:cNvPr id="545811" name="Rectangle 19"/>
          <p:cNvSpPr>
            <a:spLocks noChangeArrowheads="1"/>
          </p:cNvSpPr>
          <p:nvPr/>
        </p:nvSpPr>
        <p:spPr bwMode="auto">
          <a:xfrm>
            <a:off x="2767013" y="3789363"/>
            <a:ext cx="5041900" cy="2106612"/>
          </a:xfrm>
          <a:prstGeom prst="rect">
            <a:avLst/>
          </a:prstGeom>
          <a:solidFill>
            <a:srgbClr val="C0C0C0">
              <a:alpha val="12000"/>
            </a:srgbClr>
          </a:solidFill>
          <a:ln w="12700">
            <a:solidFill>
              <a:schemeClr val="tx1"/>
            </a:solidFill>
            <a:miter lim="800000"/>
            <a:headEnd/>
            <a:tailEnd/>
          </a:ln>
          <a:effectLst/>
        </p:spPr>
        <p:txBody>
          <a:bodyPr wrap="none" anchor="ctr"/>
          <a:lstStyle/>
          <a:p>
            <a:endParaRPr lang="en-US"/>
          </a:p>
        </p:txBody>
      </p:sp>
      <p:sp>
        <p:nvSpPr>
          <p:cNvPr id="545812" name="Line 20"/>
          <p:cNvSpPr>
            <a:spLocks noChangeShapeType="1"/>
          </p:cNvSpPr>
          <p:nvPr/>
        </p:nvSpPr>
        <p:spPr bwMode="auto">
          <a:xfrm>
            <a:off x="4040188" y="3798888"/>
            <a:ext cx="0" cy="2103437"/>
          </a:xfrm>
          <a:prstGeom prst="line">
            <a:avLst/>
          </a:prstGeom>
          <a:noFill/>
          <a:ln w="9525">
            <a:solidFill>
              <a:schemeClr val="tx1"/>
            </a:solidFill>
            <a:round/>
            <a:headEnd/>
            <a:tailEnd/>
          </a:ln>
          <a:effectLst/>
        </p:spPr>
        <p:txBody>
          <a:bodyPr wrap="none" anchor="ctr"/>
          <a:lstStyle/>
          <a:p>
            <a:endParaRPr lang="en-US"/>
          </a:p>
        </p:txBody>
      </p:sp>
      <p:sp>
        <p:nvSpPr>
          <p:cNvPr id="545813" name="Line 21"/>
          <p:cNvSpPr>
            <a:spLocks noChangeShapeType="1"/>
          </p:cNvSpPr>
          <p:nvPr/>
        </p:nvSpPr>
        <p:spPr bwMode="auto">
          <a:xfrm>
            <a:off x="4875213" y="3795713"/>
            <a:ext cx="0" cy="2103437"/>
          </a:xfrm>
          <a:prstGeom prst="line">
            <a:avLst/>
          </a:prstGeom>
          <a:noFill/>
          <a:ln w="9525">
            <a:solidFill>
              <a:schemeClr val="tx1"/>
            </a:solidFill>
            <a:round/>
            <a:headEnd/>
            <a:tailEnd/>
          </a:ln>
          <a:effectLst/>
        </p:spPr>
        <p:txBody>
          <a:bodyPr wrap="none" anchor="ctr"/>
          <a:lstStyle/>
          <a:p>
            <a:endParaRPr lang="en-US"/>
          </a:p>
        </p:txBody>
      </p:sp>
      <p:sp>
        <p:nvSpPr>
          <p:cNvPr id="545814" name="Line 22"/>
          <p:cNvSpPr>
            <a:spLocks noChangeShapeType="1"/>
          </p:cNvSpPr>
          <p:nvPr/>
        </p:nvSpPr>
        <p:spPr bwMode="auto">
          <a:xfrm>
            <a:off x="7062788" y="3798888"/>
            <a:ext cx="0" cy="2103437"/>
          </a:xfrm>
          <a:prstGeom prst="line">
            <a:avLst/>
          </a:prstGeom>
          <a:noFill/>
          <a:ln w="9525">
            <a:solidFill>
              <a:schemeClr val="tx1"/>
            </a:solidFill>
            <a:round/>
            <a:headEnd/>
            <a:tailEnd/>
          </a:ln>
          <a:effectLst/>
        </p:spPr>
        <p:txBody>
          <a:bodyPr wrap="none" anchor="ctr"/>
          <a:lstStyle/>
          <a:p>
            <a:endParaRPr lang="en-US"/>
          </a:p>
        </p:txBody>
      </p:sp>
      <p:sp>
        <p:nvSpPr>
          <p:cNvPr id="545815" name="Text Box 23"/>
          <p:cNvSpPr txBox="1">
            <a:spLocks noChangeArrowheads="1"/>
          </p:cNvSpPr>
          <p:nvPr/>
        </p:nvSpPr>
        <p:spPr bwMode="auto">
          <a:xfrm>
            <a:off x="2765425" y="4183063"/>
            <a:ext cx="5040313" cy="304800"/>
          </a:xfrm>
          <a:prstGeom prst="rect">
            <a:avLst/>
          </a:prstGeom>
          <a:noFill/>
          <a:ln w="9525">
            <a:noFill/>
            <a:miter lim="800000"/>
            <a:headEnd/>
            <a:tailEnd/>
          </a:ln>
          <a:effectLst/>
        </p:spPr>
        <p:txBody>
          <a:bodyPr wrap="none">
            <a:spAutoFit/>
          </a:bodyPr>
          <a:lstStyle/>
          <a:p>
            <a:r>
              <a:rPr lang="en-US" sz="1400"/>
              <a:t>Fluorine  	F        19.0	      F</a:t>
            </a:r>
            <a:r>
              <a:rPr lang="en-US" sz="1400" baseline="-25000"/>
              <a:t>2</a:t>
            </a:r>
            <a:r>
              <a:rPr lang="en-US" sz="1400"/>
              <a:t>     pale-yellow gas            -187.0</a:t>
            </a:r>
          </a:p>
        </p:txBody>
      </p:sp>
      <p:sp>
        <p:nvSpPr>
          <p:cNvPr id="545816" name="Text Box 24"/>
          <p:cNvSpPr txBox="1">
            <a:spLocks noChangeArrowheads="1"/>
          </p:cNvSpPr>
          <p:nvPr/>
        </p:nvSpPr>
        <p:spPr bwMode="auto">
          <a:xfrm>
            <a:off x="2765425" y="4452938"/>
            <a:ext cx="5043488" cy="304800"/>
          </a:xfrm>
          <a:prstGeom prst="rect">
            <a:avLst/>
          </a:prstGeom>
          <a:noFill/>
          <a:ln w="9525">
            <a:noFill/>
            <a:miter lim="800000"/>
            <a:headEnd/>
            <a:tailEnd/>
          </a:ln>
          <a:effectLst/>
        </p:spPr>
        <p:txBody>
          <a:bodyPr wrap="none">
            <a:spAutoFit/>
          </a:bodyPr>
          <a:lstStyle/>
          <a:p>
            <a:r>
              <a:rPr lang="en-US" sz="1400"/>
              <a:t>Chlorine  	Cl       35.5       Cl</a:t>
            </a:r>
            <a:r>
              <a:rPr lang="en-US" sz="1400" baseline="-25000"/>
              <a:t>2</a:t>
            </a:r>
            <a:r>
              <a:rPr lang="en-US" sz="1400"/>
              <a:t>   greenish-yellow gas        -34.5</a:t>
            </a:r>
          </a:p>
        </p:txBody>
      </p:sp>
      <p:sp>
        <p:nvSpPr>
          <p:cNvPr id="545817" name="Text Box 25"/>
          <p:cNvSpPr txBox="1">
            <a:spLocks noChangeArrowheads="1"/>
          </p:cNvSpPr>
          <p:nvPr/>
        </p:nvSpPr>
        <p:spPr bwMode="auto">
          <a:xfrm>
            <a:off x="2765425" y="4725988"/>
            <a:ext cx="5041900" cy="304800"/>
          </a:xfrm>
          <a:prstGeom prst="rect">
            <a:avLst/>
          </a:prstGeom>
          <a:noFill/>
          <a:ln w="9525">
            <a:noFill/>
            <a:miter lim="800000"/>
            <a:headEnd/>
            <a:tailEnd/>
          </a:ln>
          <a:effectLst/>
        </p:spPr>
        <p:txBody>
          <a:bodyPr wrap="none">
            <a:spAutoFit/>
          </a:bodyPr>
          <a:lstStyle/>
          <a:p>
            <a:r>
              <a:rPr lang="en-US" sz="1400"/>
              <a:t>Bromine  	Br       79.9       Br</a:t>
            </a:r>
            <a:r>
              <a:rPr lang="en-US" sz="1400" baseline="-25000"/>
              <a:t>2</a:t>
            </a:r>
            <a:r>
              <a:rPr lang="en-US" sz="1400"/>
              <a:t>   red-brown liquid               58.0</a:t>
            </a:r>
          </a:p>
        </p:txBody>
      </p:sp>
      <p:sp>
        <p:nvSpPr>
          <p:cNvPr id="545818" name="Text Box 26"/>
          <p:cNvSpPr txBox="1">
            <a:spLocks noChangeArrowheads="1"/>
          </p:cNvSpPr>
          <p:nvPr/>
        </p:nvSpPr>
        <p:spPr bwMode="auto">
          <a:xfrm>
            <a:off x="2765425" y="4999038"/>
            <a:ext cx="5035550" cy="304800"/>
          </a:xfrm>
          <a:prstGeom prst="rect">
            <a:avLst/>
          </a:prstGeom>
          <a:noFill/>
          <a:ln w="9525">
            <a:noFill/>
            <a:miter lim="800000"/>
            <a:headEnd/>
            <a:tailEnd/>
          </a:ln>
          <a:effectLst/>
        </p:spPr>
        <p:txBody>
          <a:bodyPr wrap="none">
            <a:spAutoFit/>
          </a:bodyPr>
          <a:lstStyle/>
          <a:p>
            <a:r>
              <a:rPr lang="en-US" sz="1400"/>
              <a:t>Iodine  	I        126.9       I</a:t>
            </a:r>
            <a:r>
              <a:rPr lang="en-US" sz="1400" baseline="-25000"/>
              <a:t>2</a:t>
            </a:r>
            <a:r>
              <a:rPr lang="en-US" sz="1400"/>
              <a:t>     black solid </a:t>
            </a:r>
            <a:r>
              <a:rPr lang="en-US" sz="1000"/>
              <a:t>(m.p.113</a:t>
            </a:r>
            <a:r>
              <a:rPr lang="en-US" sz="1000" baseline="30000"/>
              <a:t>o</a:t>
            </a:r>
            <a:r>
              <a:rPr lang="en-US" sz="1000"/>
              <a:t>C)</a:t>
            </a:r>
            <a:r>
              <a:rPr lang="en-US" sz="1400"/>
              <a:t>       184.0</a:t>
            </a:r>
          </a:p>
        </p:txBody>
      </p:sp>
      <p:sp>
        <p:nvSpPr>
          <p:cNvPr id="545819" name="Text Box 27"/>
          <p:cNvSpPr txBox="1">
            <a:spLocks noChangeArrowheads="1"/>
          </p:cNvSpPr>
          <p:nvPr/>
        </p:nvSpPr>
        <p:spPr bwMode="auto">
          <a:xfrm>
            <a:off x="2765425" y="3884613"/>
            <a:ext cx="5056188" cy="304800"/>
          </a:xfrm>
          <a:prstGeom prst="rect">
            <a:avLst/>
          </a:prstGeom>
          <a:noFill/>
          <a:ln w="9525">
            <a:noFill/>
            <a:miter lim="800000"/>
            <a:headEnd/>
            <a:tailEnd/>
          </a:ln>
          <a:effectLst/>
        </p:spPr>
        <p:txBody>
          <a:bodyPr wrap="none">
            <a:spAutoFit/>
          </a:bodyPr>
          <a:lstStyle/>
          <a:p>
            <a:r>
              <a:rPr lang="en-US" sz="1400" b="1">
                <a:effectLst>
                  <a:outerShdw blurRad="38100" dist="38100" dir="2700000" algn="tl">
                    <a:srgbClr val="C0C0C0"/>
                  </a:outerShdw>
                </a:effectLst>
              </a:rPr>
              <a:t>Element	   </a:t>
            </a:r>
            <a:r>
              <a:rPr lang="en-US" sz="800" b="1">
                <a:effectLst>
                  <a:outerShdw blurRad="38100" dist="38100" dir="2700000" algn="tl">
                    <a:srgbClr val="C0C0C0"/>
                  </a:outerShdw>
                </a:effectLst>
              </a:rPr>
              <a:t>      </a:t>
            </a:r>
            <a:r>
              <a:rPr lang="en-US" sz="1400" b="1">
                <a:effectLst>
                  <a:outerShdw blurRad="38100" dist="38100" dir="2700000" algn="tl">
                    <a:srgbClr val="C0C0C0"/>
                  </a:outerShdw>
                </a:effectLst>
              </a:rPr>
              <a:t>At. Mass     Normal Form at STP       b.p., </a:t>
            </a:r>
            <a:r>
              <a:rPr lang="en-US" sz="1400" b="1" baseline="30000">
                <a:effectLst>
                  <a:outerShdw blurRad="38100" dist="38100" dir="2700000" algn="tl">
                    <a:srgbClr val="C0C0C0"/>
                  </a:outerShdw>
                </a:effectLst>
              </a:rPr>
              <a:t>o</a:t>
            </a:r>
            <a:r>
              <a:rPr lang="en-US" sz="1400" b="1">
                <a:effectLst>
                  <a:outerShdw blurRad="38100" dist="38100" dir="2700000" algn="tl">
                    <a:srgbClr val="C0C0C0"/>
                  </a:outerShdw>
                </a:effectLst>
              </a:rPr>
              <a:t>C</a:t>
            </a:r>
          </a:p>
        </p:txBody>
      </p:sp>
      <p:sp>
        <p:nvSpPr>
          <p:cNvPr id="545820" name="Text Box 28"/>
          <p:cNvSpPr txBox="1">
            <a:spLocks noChangeArrowheads="1"/>
          </p:cNvSpPr>
          <p:nvPr/>
        </p:nvSpPr>
        <p:spPr bwMode="auto">
          <a:xfrm>
            <a:off x="2765425" y="5322888"/>
            <a:ext cx="2368550" cy="304800"/>
          </a:xfrm>
          <a:prstGeom prst="rect">
            <a:avLst/>
          </a:prstGeom>
          <a:noFill/>
          <a:ln w="9525">
            <a:noFill/>
            <a:miter lim="800000"/>
            <a:headEnd/>
            <a:tailEnd/>
          </a:ln>
          <a:effectLst/>
        </p:spPr>
        <p:txBody>
          <a:bodyPr wrap="none">
            <a:spAutoFit/>
          </a:bodyPr>
          <a:lstStyle/>
          <a:p>
            <a:r>
              <a:rPr lang="en-US" sz="1400">
                <a:solidFill>
                  <a:schemeClr val="bg2"/>
                </a:solidFill>
              </a:rPr>
              <a:t>Astatine  	At      (210)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45795">
                                            <p:txEl>
                                              <p:pRg st="2" end="2"/>
                                            </p:txEl>
                                          </p:spTgt>
                                        </p:tgtEl>
                                        <p:attrNameLst>
                                          <p:attrName>style.visibility</p:attrName>
                                        </p:attrNameLst>
                                      </p:cBhvr>
                                      <p:to>
                                        <p:strVal val="visible"/>
                                      </p:to>
                                    </p:set>
                                    <p:animEffect transition="in" filter="wipe(left)">
                                      <p:cBhvr>
                                        <p:cTn id="7" dur="500"/>
                                        <p:tgtEl>
                                          <p:spTgt spid="545795">
                                            <p:txEl>
                                              <p:pRg st="2" end="2"/>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45799"/>
                                        </p:tgtEl>
                                        <p:attrNameLst>
                                          <p:attrName>style.visibility</p:attrName>
                                        </p:attrNameLst>
                                      </p:cBhvr>
                                      <p:to>
                                        <p:strVal val="visible"/>
                                      </p:to>
                                    </p:set>
                                    <p:animEffect transition="in" filter="dissolve">
                                      <p:cBhvr>
                                        <p:cTn id="11" dur="500"/>
                                        <p:tgtEl>
                                          <p:spTgt spid="54579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45810"/>
                                        </p:tgtEl>
                                        <p:attrNameLst>
                                          <p:attrName>style.visibility</p:attrName>
                                        </p:attrNameLst>
                                      </p:cBhvr>
                                      <p:to>
                                        <p:strVal val="visible"/>
                                      </p:to>
                                    </p:set>
                                    <p:animEffect transition="in" filter="dissolve">
                                      <p:cBhvr>
                                        <p:cTn id="15" dur="500"/>
                                        <p:tgtEl>
                                          <p:spTgt spid="54581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545795">
                                            <p:txEl>
                                              <p:pRg st="3" end="3"/>
                                            </p:txEl>
                                          </p:spTgt>
                                        </p:tgtEl>
                                        <p:attrNameLst>
                                          <p:attrName>style.visibility</p:attrName>
                                        </p:attrNameLst>
                                      </p:cBhvr>
                                      <p:to>
                                        <p:strVal val="visible"/>
                                      </p:to>
                                    </p:set>
                                    <p:animEffect transition="in" filter="wipe(left)">
                                      <p:cBhvr>
                                        <p:cTn id="20" dur="500"/>
                                        <p:tgtEl>
                                          <p:spTgt spid="545795">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45811"/>
                                        </p:tgtEl>
                                        <p:attrNameLst>
                                          <p:attrName>style.visibility</p:attrName>
                                        </p:attrNameLst>
                                      </p:cBhvr>
                                      <p:to>
                                        <p:strVal val="visible"/>
                                      </p:to>
                                    </p:set>
                                    <p:animEffect transition="in" filter="fade">
                                      <p:cBhvr>
                                        <p:cTn id="25" dur="2000"/>
                                        <p:tgtEl>
                                          <p:spTgt spid="54581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45812"/>
                                        </p:tgtEl>
                                        <p:attrNameLst>
                                          <p:attrName>style.visibility</p:attrName>
                                        </p:attrNameLst>
                                      </p:cBhvr>
                                      <p:to>
                                        <p:strVal val="visible"/>
                                      </p:to>
                                    </p:set>
                                    <p:animEffect transition="in" filter="fade">
                                      <p:cBhvr>
                                        <p:cTn id="28" dur="2000"/>
                                        <p:tgtEl>
                                          <p:spTgt spid="54581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45813"/>
                                        </p:tgtEl>
                                        <p:attrNameLst>
                                          <p:attrName>style.visibility</p:attrName>
                                        </p:attrNameLst>
                                      </p:cBhvr>
                                      <p:to>
                                        <p:strVal val="visible"/>
                                      </p:to>
                                    </p:set>
                                    <p:animEffect transition="in" filter="fade">
                                      <p:cBhvr>
                                        <p:cTn id="31" dur="2000"/>
                                        <p:tgtEl>
                                          <p:spTgt spid="5458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45814"/>
                                        </p:tgtEl>
                                        <p:attrNameLst>
                                          <p:attrName>style.visibility</p:attrName>
                                        </p:attrNameLst>
                                      </p:cBhvr>
                                      <p:to>
                                        <p:strVal val="visible"/>
                                      </p:to>
                                    </p:set>
                                    <p:animEffect transition="in" filter="fade">
                                      <p:cBhvr>
                                        <p:cTn id="34" dur="2000"/>
                                        <p:tgtEl>
                                          <p:spTgt spid="54581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45815"/>
                                        </p:tgtEl>
                                        <p:attrNameLst>
                                          <p:attrName>style.visibility</p:attrName>
                                        </p:attrNameLst>
                                      </p:cBhvr>
                                      <p:to>
                                        <p:strVal val="visible"/>
                                      </p:to>
                                    </p:set>
                                    <p:animEffect transition="in" filter="fade">
                                      <p:cBhvr>
                                        <p:cTn id="37" dur="2000"/>
                                        <p:tgtEl>
                                          <p:spTgt spid="54581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45816"/>
                                        </p:tgtEl>
                                        <p:attrNameLst>
                                          <p:attrName>style.visibility</p:attrName>
                                        </p:attrNameLst>
                                      </p:cBhvr>
                                      <p:to>
                                        <p:strVal val="visible"/>
                                      </p:to>
                                    </p:set>
                                    <p:animEffect transition="in" filter="fade">
                                      <p:cBhvr>
                                        <p:cTn id="40" dur="2000"/>
                                        <p:tgtEl>
                                          <p:spTgt spid="5458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45817"/>
                                        </p:tgtEl>
                                        <p:attrNameLst>
                                          <p:attrName>style.visibility</p:attrName>
                                        </p:attrNameLst>
                                      </p:cBhvr>
                                      <p:to>
                                        <p:strVal val="visible"/>
                                      </p:to>
                                    </p:set>
                                    <p:animEffect transition="in" filter="fade">
                                      <p:cBhvr>
                                        <p:cTn id="43" dur="2000"/>
                                        <p:tgtEl>
                                          <p:spTgt spid="5458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45818"/>
                                        </p:tgtEl>
                                        <p:attrNameLst>
                                          <p:attrName>style.visibility</p:attrName>
                                        </p:attrNameLst>
                                      </p:cBhvr>
                                      <p:to>
                                        <p:strVal val="visible"/>
                                      </p:to>
                                    </p:set>
                                    <p:animEffect transition="in" filter="fade">
                                      <p:cBhvr>
                                        <p:cTn id="46" dur="2000"/>
                                        <p:tgtEl>
                                          <p:spTgt spid="54581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5819"/>
                                        </p:tgtEl>
                                        <p:attrNameLst>
                                          <p:attrName>style.visibility</p:attrName>
                                        </p:attrNameLst>
                                      </p:cBhvr>
                                      <p:to>
                                        <p:strVal val="visible"/>
                                      </p:to>
                                    </p:set>
                                    <p:animEffect transition="in" filter="fade">
                                      <p:cBhvr>
                                        <p:cTn id="49" dur="2000"/>
                                        <p:tgtEl>
                                          <p:spTgt spid="54581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45820"/>
                                        </p:tgtEl>
                                        <p:attrNameLst>
                                          <p:attrName>style.visibility</p:attrName>
                                        </p:attrNameLst>
                                      </p:cBhvr>
                                      <p:to>
                                        <p:strVal val="visible"/>
                                      </p:to>
                                    </p:set>
                                    <p:animEffect transition="in" filter="fade">
                                      <p:cBhvr>
                                        <p:cTn id="52" dur="2000"/>
                                        <p:tgtEl>
                                          <p:spTgt spid="545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5810" grpId="0"/>
      <p:bldP spid="545811" grpId="0" animBg="1"/>
      <p:bldP spid="545812" grpId="0" animBg="1"/>
      <p:bldP spid="545813" grpId="0" animBg="1"/>
      <p:bldP spid="545814" grpId="0" animBg="1"/>
      <p:bldP spid="545815" grpId="0"/>
      <p:bldP spid="545816" grpId="0"/>
      <p:bldP spid="545817" grpId="0"/>
      <p:bldP spid="545818" grpId="0"/>
      <p:bldP spid="545819" grpId="0"/>
      <p:bldP spid="54582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85058" name="Rectangle 2"/>
          <p:cNvSpPr>
            <a:spLocks noGrp="1" noChangeArrowheads="1"/>
          </p:cNvSpPr>
          <p:nvPr>
            <p:ph type="title"/>
          </p:nvPr>
        </p:nvSpPr>
        <p:spPr/>
        <p:txBody>
          <a:bodyPr/>
          <a:lstStyle/>
          <a:p>
            <a:r>
              <a:rPr lang="en-US">
                <a:solidFill>
                  <a:schemeClr val="bg1"/>
                </a:solidFill>
              </a:rPr>
              <a:t>Noble Gases, Group 18</a:t>
            </a:r>
          </a:p>
        </p:txBody>
      </p:sp>
      <p:sp>
        <p:nvSpPr>
          <p:cNvPr id="685059"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5060"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61"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FF6600"/>
          </a:solidFill>
          <a:ln w="9525" cap="rnd">
            <a:noFill/>
            <a:round/>
            <a:headEnd/>
            <a:tailEnd/>
          </a:ln>
          <a:effectLst/>
        </p:spPr>
        <p:txBody>
          <a:bodyPr/>
          <a:lstStyle/>
          <a:p>
            <a:endParaRPr lang="en-US"/>
          </a:p>
        </p:txBody>
      </p:sp>
      <p:sp>
        <p:nvSpPr>
          <p:cNvPr id="685062"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63"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FF6600"/>
          </a:solidFill>
          <a:ln w="9525" cap="rnd">
            <a:noFill/>
            <a:round/>
            <a:headEnd/>
            <a:tailEnd/>
          </a:ln>
          <a:effectLst/>
        </p:spPr>
        <p:txBody>
          <a:bodyPr/>
          <a:lstStyle/>
          <a:p>
            <a:endParaRPr lang="en-US"/>
          </a:p>
        </p:txBody>
      </p:sp>
      <p:sp>
        <p:nvSpPr>
          <p:cNvPr id="685064"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65"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85066"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67"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rgbClr val="FF6600"/>
          </a:solidFill>
          <a:ln w="9525" cap="rnd">
            <a:noFill/>
            <a:round/>
            <a:headEnd/>
            <a:tailEnd/>
          </a:ln>
          <a:effectLst/>
        </p:spPr>
        <p:txBody>
          <a:bodyPr/>
          <a:lstStyle/>
          <a:p>
            <a:endParaRPr lang="en-US"/>
          </a:p>
        </p:txBody>
      </p:sp>
      <p:sp>
        <p:nvSpPr>
          <p:cNvPr id="685068"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69"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rgbClr val="FF6600"/>
          </a:solidFill>
          <a:ln w="9525" cap="rnd">
            <a:noFill/>
            <a:round/>
            <a:headEnd/>
            <a:tailEnd/>
          </a:ln>
          <a:effectLst/>
        </p:spPr>
        <p:txBody>
          <a:bodyPr/>
          <a:lstStyle/>
          <a:p>
            <a:endParaRPr lang="en-US"/>
          </a:p>
        </p:txBody>
      </p:sp>
      <p:sp>
        <p:nvSpPr>
          <p:cNvPr id="685070"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71"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5072"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73"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85074"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75"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5076"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77"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FF6600"/>
          </a:solidFill>
          <a:ln w="9525" cap="rnd">
            <a:noFill/>
            <a:round/>
            <a:headEnd/>
            <a:tailEnd/>
          </a:ln>
          <a:effectLst/>
        </p:spPr>
        <p:txBody>
          <a:bodyPr/>
          <a:lstStyle/>
          <a:p>
            <a:endParaRPr lang="en-US"/>
          </a:p>
        </p:txBody>
      </p:sp>
      <p:sp>
        <p:nvSpPr>
          <p:cNvPr id="685078"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79"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5080"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081"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FF6600"/>
          </a:solidFill>
          <a:ln w="9525" cap="rnd">
            <a:noFill/>
            <a:round/>
            <a:headEnd/>
            <a:tailEnd/>
          </a:ln>
          <a:effectLst/>
        </p:spPr>
        <p:txBody>
          <a:bodyPr/>
          <a:lstStyle/>
          <a:p>
            <a:endParaRPr lang="en-US"/>
          </a:p>
        </p:txBody>
      </p:sp>
      <p:sp>
        <p:nvSpPr>
          <p:cNvPr id="685082"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5083"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5084"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085"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5086"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087"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5088"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089"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5090"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091"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85092"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093"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85094"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095"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5096"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097"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5098"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099"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5100"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01"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5102"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103"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5104"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05"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85106"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107"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5108"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09"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5110"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111"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85112"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13"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5114"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115"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85116"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17"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685118"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119"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5120"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21"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5122"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123"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5124"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125"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5126"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127"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128"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29"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5130"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5131"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132"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33"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5134"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5135"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136"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37"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5138"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5139"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5140"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41"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5142"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5143"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5144"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45"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5146"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5147"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5148"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49"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5150"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5151"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152"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53"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5154"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5155"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156"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57"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5158"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5159"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160"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61"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5162"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5163"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5164"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65"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5166"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5167"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5168"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69"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5170"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5171"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5172"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73"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5174"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5175"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176"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77"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5178"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179"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180"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81"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5182"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183"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184"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85"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5186"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187"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5188"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189"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190"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191"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5192"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193"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194"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195"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5196"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197"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5198"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199"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5200"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01"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02"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03"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5204"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05"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206"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07"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5208"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09"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5210"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11"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5212"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13"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85214"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15"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5216"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17"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85218"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19"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5220"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21"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85222"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23"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224"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25"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26"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27"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228"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29"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230"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31"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232"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33"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5234"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35"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236"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37"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85238"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39"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240"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41"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85242"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43"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244"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45"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85246"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47"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5248"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49"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50"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51"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5252"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53"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254"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55"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5256"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57"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5258"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59"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5260"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61"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62"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63"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85264"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65"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266"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67"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268"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69"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70"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71"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5272"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73"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5274"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5275"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5276"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77"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5278"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5279"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5280"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81"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5282"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5283"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85284"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85285"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5286"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287"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5288"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289"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5290"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5291"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5292"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293"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5294"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5295"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5296"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297"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5298"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5299"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5300"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301"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5302"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5303"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5304"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05"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85306"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07"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5308"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309"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85310"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11"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5312"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313"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85314"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15"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5316"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5317"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85318"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19"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5320"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5321"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85322"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23"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5324"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25"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85326"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27"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5328"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29"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85330"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31"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5332"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33"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85334"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35"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85336"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37"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85338"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39"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5340"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41"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85342"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43"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5344"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45"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85346"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47"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5348"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49"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5350"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51"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5352"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5353"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5354"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355"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85356"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5357"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5358"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359"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5360"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61"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5362"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5363"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5364"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65"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5366"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5367"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5368"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69"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5370"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5371"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5372"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73"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5374"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5375"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376"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77"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378"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5379"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380"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81"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382"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5383"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384"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85"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386"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5387"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388"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89"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390"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5391"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392"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93"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5394"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5395"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396"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397"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5398"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5399"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5400"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01"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5402"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5403"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5404"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05"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5406"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5407"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85408"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09"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410"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5411"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85412"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13"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414"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5415"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5416"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17"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418"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5419"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5420"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21"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422"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5423"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424"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25"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5426"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5427"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428"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29"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5430"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5431"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432"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33"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5434"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5435"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436"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37"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5438"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5439"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440"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41"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5442"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5443"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444"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45"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5446"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5447"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448"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49"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450"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5451"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452"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53"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454"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5455"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5456"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57"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85458"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5459"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5460"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61"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85462"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5463"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5464"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65"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5466"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5467"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5468"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69"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5470"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5471"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5472"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73"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85474"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475"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5476"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5477"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85478"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5479"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6600"/>
          </a:solidFill>
          <a:ln w="9525" cap="rnd">
            <a:noFill/>
            <a:round/>
            <a:headEnd/>
            <a:tailEnd/>
          </a:ln>
          <a:effectLst/>
        </p:spPr>
        <p:txBody>
          <a:bodyPr/>
          <a:lstStyle/>
          <a:p>
            <a:endParaRPr lang="en-US"/>
          </a:p>
        </p:txBody>
      </p:sp>
      <p:sp>
        <p:nvSpPr>
          <p:cNvPr id="685480"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81"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6600"/>
          </a:solidFill>
          <a:ln w="9525" cap="rnd">
            <a:noFill/>
            <a:round/>
            <a:headEnd/>
            <a:tailEnd/>
          </a:ln>
          <a:effectLst/>
        </p:spPr>
        <p:txBody>
          <a:bodyPr/>
          <a:lstStyle/>
          <a:p>
            <a:endParaRPr lang="en-US"/>
          </a:p>
        </p:txBody>
      </p:sp>
      <p:sp>
        <p:nvSpPr>
          <p:cNvPr id="685482"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83"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rgbClr val="FF6600"/>
          </a:solidFill>
          <a:ln w="9525" cap="rnd">
            <a:noFill/>
            <a:round/>
            <a:headEnd/>
            <a:tailEnd/>
          </a:ln>
          <a:effectLst/>
        </p:spPr>
        <p:txBody>
          <a:bodyPr/>
          <a:lstStyle/>
          <a:p>
            <a:endParaRPr lang="en-US"/>
          </a:p>
        </p:txBody>
      </p:sp>
      <p:sp>
        <p:nvSpPr>
          <p:cNvPr id="685484"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85"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6600"/>
          </a:solidFill>
          <a:ln w="9525" cap="rnd">
            <a:noFill/>
            <a:round/>
            <a:headEnd/>
            <a:tailEnd/>
          </a:ln>
          <a:effectLst/>
        </p:spPr>
        <p:txBody>
          <a:bodyPr/>
          <a:lstStyle/>
          <a:p>
            <a:endParaRPr lang="en-US"/>
          </a:p>
        </p:txBody>
      </p:sp>
      <p:sp>
        <p:nvSpPr>
          <p:cNvPr id="685486"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87"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6600"/>
          </a:solidFill>
          <a:ln w="9525" cap="rnd">
            <a:noFill/>
            <a:round/>
            <a:headEnd/>
            <a:tailEnd/>
          </a:ln>
          <a:effectLst/>
        </p:spPr>
        <p:txBody>
          <a:bodyPr/>
          <a:lstStyle/>
          <a:p>
            <a:endParaRPr lang="en-US"/>
          </a:p>
        </p:txBody>
      </p:sp>
      <p:sp>
        <p:nvSpPr>
          <p:cNvPr id="685488"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89"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6600"/>
          </a:solidFill>
          <a:ln w="9525" cap="rnd">
            <a:noFill/>
            <a:round/>
            <a:headEnd/>
            <a:tailEnd/>
          </a:ln>
          <a:effectLst/>
        </p:spPr>
        <p:txBody>
          <a:bodyPr/>
          <a:lstStyle/>
          <a:p>
            <a:endParaRPr lang="en-US"/>
          </a:p>
        </p:txBody>
      </p:sp>
      <p:sp>
        <p:nvSpPr>
          <p:cNvPr id="685490"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5491"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5492"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493"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5494"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495"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5496"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497"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5498"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499"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5500"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01"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85502"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85503"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5504"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05"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5506"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07"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5508"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09"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5510"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11"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5512"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13"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514"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15"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16"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17"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18"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19"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5520"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21"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22"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23"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24"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25"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26"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27"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28"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29"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30"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31"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5532"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33"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34"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35"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36"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37"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538"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39"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40"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41"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42"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43"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44"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45"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46"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47"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48"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49"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50"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51"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52"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53"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54"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55"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5556"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57"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58"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59"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5560"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61"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562"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63"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64"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65"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66"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67"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68"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69"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70"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71"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72"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73"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74"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75"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76"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77"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78"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79"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80"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81"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5582"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5583"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84"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85"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86"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87"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5588"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89"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5590"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91"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5592"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593"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594"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595"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96"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97"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598"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599"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600"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601"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5602"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03"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604"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605"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606"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607"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5608"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5609"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5610"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5611"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5612"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13"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85614"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15"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85616"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17"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85618"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19"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85620"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21"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85622"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23"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5624"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25"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5626"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5627"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85628"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5629"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30"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31"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32"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33"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5634"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35"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5636"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37"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38"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39"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40"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41"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42"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43"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44"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45"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46"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47"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48"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49"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50"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51"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52"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53"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54"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55"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56"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57"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5658"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59"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5660"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61"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62"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63"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64"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65"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5666"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67"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5668"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69"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70"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71"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72"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73"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5674"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75"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5676"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77"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5678"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79"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5680"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81"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82"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83"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84"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85"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5686"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5687"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5688"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5689"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85690"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85691" name="Text Box 635"/>
          <p:cNvSpPr txBox="1">
            <a:spLocks noChangeArrowheads="1"/>
          </p:cNvSpPr>
          <p:nvPr/>
        </p:nvSpPr>
        <p:spPr bwMode="auto">
          <a:xfrm>
            <a:off x="7023100" y="1957388"/>
            <a:ext cx="381000" cy="396875"/>
          </a:xfrm>
          <a:prstGeom prst="rect">
            <a:avLst/>
          </a:prstGeom>
          <a:no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85692"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85693"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85694"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85695"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85696"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85697"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85698"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85699"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85700"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85701"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85702"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85703"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85704"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85705"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85706"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t>He</a:t>
            </a:r>
            <a:endParaRPr lang="en-US" sz="2000" baseline="-25000"/>
          </a:p>
        </p:txBody>
      </p:sp>
      <p:sp>
        <p:nvSpPr>
          <p:cNvPr id="685707"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t>Ne</a:t>
            </a:r>
            <a:endParaRPr lang="en-US" sz="2000" baseline="-25000"/>
          </a:p>
        </p:txBody>
      </p:sp>
      <p:sp>
        <p:nvSpPr>
          <p:cNvPr id="685708"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t>Ar</a:t>
            </a:r>
            <a:endParaRPr lang="en-US" sz="2000" baseline="-25000"/>
          </a:p>
        </p:txBody>
      </p:sp>
      <p:sp>
        <p:nvSpPr>
          <p:cNvPr id="685709"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t>Kr</a:t>
            </a:r>
            <a:endParaRPr lang="en-US" sz="2000" baseline="-25000"/>
          </a:p>
        </p:txBody>
      </p:sp>
      <p:sp>
        <p:nvSpPr>
          <p:cNvPr id="685710"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t>Rn</a:t>
            </a:r>
            <a:endParaRPr lang="en-US" sz="2000" baseline="-25000"/>
          </a:p>
        </p:txBody>
      </p:sp>
      <p:sp>
        <p:nvSpPr>
          <p:cNvPr id="685711"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85712"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85713"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85714"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85715"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85716"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85717"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85718"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85719"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85720"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85721"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85722"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85723"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85724"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85725"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85726"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85727"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t>Xe</a:t>
            </a:r>
            <a:endParaRPr lang="en-US" sz="2000" baseline="-25000"/>
          </a:p>
        </p:txBody>
      </p:sp>
      <p:sp>
        <p:nvSpPr>
          <p:cNvPr id="685728"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85729"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85730"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85731"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85732"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85733"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85734"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85735"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85736"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85737"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85738"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85739"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85740"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85741"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85742"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85743"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85744"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85745"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85746"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85747"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85748"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85749"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85750"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85751"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85752"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85753"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85754"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85755"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85756"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85757"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85758"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85759"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85760"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85761" name="Text Box 705"/>
          <p:cNvSpPr txBox="1">
            <a:spLocks noChangeArrowheads="1"/>
          </p:cNvSpPr>
          <p:nvPr/>
        </p:nvSpPr>
        <p:spPr bwMode="auto">
          <a:xfrm>
            <a:off x="7042150" y="2543175"/>
            <a:ext cx="354013" cy="396875"/>
          </a:xfrm>
          <a:prstGeom prst="rect">
            <a:avLst/>
          </a:prstGeom>
          <a:no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85762"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85763"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85764"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85765"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85766"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85767"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85768"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85769"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85770"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85771"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85772"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85773"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85774"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85775"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85776"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85777"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85778"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85779"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85780"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85781"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85782"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85783"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85784"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85785"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85786"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85787"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85788"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85789"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85790"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85791"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6819" name="Rectangle 3"/>
          <p:cNvSpPr>
            <a:spLocks noGrp="1" noChangeArrowheads="1"/>
          </p:cNvSpPr>
          <p:nvPr>
            <p:ph type="body" idx="1"/>
          </p:nvPr>
        </p:nvSpPr>
        <p:spPr>
          <a:xfrm>
            <a:off x="609600" y="1600200"/>
            <a:ext cx="8229600" cy="4525963"/>
          </a:xfrm>
        </p:spPr>
        <p:txBody>
          <a:bodyPr/>
          <a:lstStyle/>
          <a:p>
            <a:pPr>
              <a:lnSpc>
                <a:spcPct val="80000"/>
              </a:lnSpc>
              <a:buFontTx/>
              <a:buNone/>
            </a:pPr>
            <a:r>
              <a:rPr lang="en-US" sz="2800" b="1">
                <a:sym typeface="Symbol" pitchFamily="18" charset="2"/>
              </a:rPr>
              <a:t>The noble gases (Group 18)</a:t>
            </a:r>
          </a:p>
          <a:p>
            <a:pPr>
              <a:lnSpc>
                <a:spcPct val="80000"/>
              </a:lnSpc>
            </a:pPr>
            <a:endParaRPr lang="en-US" sz="1000" b="1">
              <a:sym typeface="Symbol" pitchFamily="18" charset="2"/>
            </a:endParaRPr>
          </a:p>
          <a:p>
            <a:pPr lvl="2">
              <a:lnSpc>
                <a:spcPct val="80000"/>
              </a:lnSpc>
              <a:buFontTx/>
              <a:buNone/>
            </a:pPr>
            <a:r>
              <a:rPr lang="en-US" sz="2000">
                <a:sym typeface="Symbol" pitchFamily="18" charset="2"/>
              </a:rPr>
              <a:t>-</a:t>
            </a:r>
            <a:r>
              <a:rPr lang="en-US">
                <a:sym typeface="Symbol" pitchFamily="18" charset="2"/>
              </a:rPr>
              <a:t> </a:t>
            </a:r>
            <a:r>
              <a:rPr lang="en-US" sz="2000">
                <a:sym typeface="Symbol" pitchFamily="18" charset="2"/>
              </a:rPr>
              <a:t>are helium (He), neon (Ne), argon, (Ar), krypton (Kr), xenon (Xe), and radon (Rn);</a:t>
            </a:r>
            <a:endParaRPr lang="en-US" sz="800">
              <a:sym typeface="Symbol" pitchFamily="18" charset="2"/>
            </a:endParaRPr>
          </a:p>
          <a:p>
            <a:pPr lvl="2">
              <a:lnSpc>
                <a:spcPct val="80000"/>
              </a:lnSpc>
              <a:buFontTx/>
              <a:buNone/>
            </a:pPr>
            <a:endParaRPr lang="en-US" sz="800">
              <a:sym typeface="Symbol" pitchFamily="18" charset="2"/>
            </a:endParaRPr>
          </a:p>
          <a:p>
            <a:pPr lvl="2">
              <a:lnSpc>
                <a:spcPct val="80000"/>
              </a:lnSpc>
              <a:buFontTx/>
              <a:buNone/>
            </a:pPr>
            <a:r>
              <a:rPr lang="en-US" sz="2000">
                <a:sym typeface="Symbol" pitchFamily="18" charset="2"/>
              </a:rPr>
              <a:t>- are monatomic;</a:t>
            </a:r>
          </a:p>
          <a:p>
            <a:pPr lvl="2">
              <a:lnSpc>
                <a:spcPct val="80000"/>
              </a:lnSpc>
              <a:buFontTx/>
              <a:buNone/>
            </a:pPr>
            <a:endParaRPr lang="en-US" sz="800">
              <a:sym typeface="Symbol" pitchFamily="18" charset="2"/>
            </a:endParaRPr>
          </a:p>
          <a:p>
            <a:pPr lvl="2">
              <a:lnSpc>
                <a:spcPct val="80000"/>
              </a:lnSpc>
              <a:buFontTx/>
              <a:buNone/>
            </a:pPr>
            <a:r>
              <a:rPr lang="en-US" sz="2000">
                <a:sym typeface="Symbol" pitchFamily="18" charset="2"/>
              </a:rPr>
              <a:t>- are unreactive gases at room temperature and pressure; </a:t>
            </a:r>
          </a:p>
          <a:p>
            <a:pPr lvl="2">
              <a:lnSpc>
                <a:spcPct val="80000"/>
              </a:lnSpc>
              <a:buFontTx/>
              <a:buNone/>
            </a:pPr>
            <a:endParaRPr lang="en-US" sz="800">
              <a:sym typeface="Symbol" pitchFamily="18" charset="2"/>
            </a:endParaRPr>
          </a:p>
          <a:p>
            <a:pPr lvl="2">
              <a:lnSpc>
                <a:spcPct val="80000"/>
              </a:lnSpc>
              <a:buFontTx/>
              <a:buNone/>
            </a:pPr>
            <a:r>
              <a:rPr lang="en-US" sz="2000">
                <a:sym typeface="Symbol" pitchFamily="18" charset="2"/>
              </a:rPr>
              <a:t>- are called </a:t>
            </a:r>
            <a:r>
              <a:rPr lang="en-US" sz="2000" i="1">
                <a:sym typeface="Symbol" pitchFamily="18" charset="2"/>
              </a:rPr>
              <a:t>inert gases.</a:t>
            </a:r>
            <a:endParaRPr lang="en-US" sz="2000">
              <a:sym typeface="Symbol" pitchFamily="18" charset="2"/>
            </a:endParaRPr>
          </a:p>
          <a:p>
            <a:pPr>
              <a:lnSpc>
                <a:spcPct val="80000"/>
              </a:lnSpc>
              <a:buFontTx/>
              <a:buNone/>
            </a:pPr>
            <a:endParaRPr lang="en-US" sz="2000">
              <a:sym typeface="Symbol" pitchFamily="18" charset="2"/>
            </a:endParaRPr>
          </a:p>
          <a:p>
            <a:pPr>
              <a:lnSpc>
                <a:spcPct val="80000"/>
              </a:lnSpc>
              <a:buFontTx/>
              <a:buNone/>
            </a:pPr>
            <a:r>
              <a:rPr lang="en-US" sz="1600" b="1">
                <a:sym typeface="Symbol" pitchFamily="18" charset="2"/>
              </a:rPr>
              <a:t>     </a:t>
            </a:r>
          </a:p>
          <a:p>
            <a:pPr>
              <a:lnSpc>
                <a:spcPct val="80000"/>
              </a:lnSpc>
              <a:buFontTx/>
              <a:buNone/>
            </a:pPr>
            <a:r>
              <a:rPr lang="en-US" sz="1000" b="1"/>
              <a:t>      </a:t>
            </a:r>
            <a:endParaRPr lang="en-US" sz="1000"/>
          </a:p>
          <a:p>
            <a:pPr>
              <a:lnSpc>
                <a:spcPct val="80000"/>
              </a:lnSpc>
              <a:buFontTx/>
              <a:buNone/>
            </a:pPr>
            <a:endParaRPr lang="en-US" sz="900"/>
          </a:p>
          <a:p>
            <a:pPr>
              <a:lnSpc>
                <a:spcPct val="80000"/>
              </a:lnSpc>
              <a:buFontTx/>
              <a:buNone/>
            </a:pPr>
            <a:r>
              <a:rPr lang="en-US" sz="800" b="1"/>
              <a:t>      </a:t>
            </a:r>
            <a:endParaRPr lang="en-US" sz="800"/>
          </a:p>
          <a:p>
            <a:pPr>
              <a:lnSpc>
                <a:spcPct val="80000"/>
              </a:lnSpc>
              <a:buFontTx/>
              <a:buNone/>
            </a:pPr>
            <a:r>
              <a:rPr lang="en-US" sz="800"/>
              <a:t>      </a:t>
            </a:r>
          </a:p>
        </p:txBody>
      </p:sp>
      <p:sp>
        <p:nvSpPr>
          <p:cNvPr id="546818" name="Rectangle 2"/>
          <p:cNvSpPr>
            <a:spLocks noGrp="1" noChangeArrowheads="1"/>
          </p:cNvSpPr>
          <p:nvPr>
            <p:ph type="title"/>
          </p:nvPr>
        </p:nvSpPr>
        <p:spPr>
          <a:xfrm>
            <a:off x="179388" y="22225"/>
            <a:ext cx="8763000" cy="1143000"/>
          </a:xfrm>
        </p:spPr>
        <p:txBody>
          <a:bodyPr/>
          <a:lstStyle/>
          <a:p>
            <a:r>
              <a:rPr lang="en-US" sz="3600" b="1">
                <a:solidFill>
                  <a:srgbClr val="9A2216"/>
                </a:solidFill>
              </a:rPr>
              <a:t>Chemistry of the Groups</a:t>
            </a:r>
            <a:endParaRPr lang="en-US" sz="3600" b="1">
              <a:solidFill>
                <a:srgbClr val="CC0000"/>
              </a:solidFill>
            </a:endParaRPr>
          </a:p>
        </p:txBody>
      </p:sp>
      <p:sp>
        <p:nvSpPr>
          <p:cNvPr id="546820" name="Rectangle 4"/>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pic>
        <p:nvPicPr>
          <p:cNvPr id="546821" name="Picture 5" descr="&quot;Neon&quot; signs of noble gases."/>
          <p:cNvPicPr>
            <a:picLocks noChangeAspect="1" noChangeArrowheads="1"/>
          </p:cNvPicPr>
          <p:nvPr/>
        </p:nvPicPr>
        <p:blipFill>
          <a:blip r:embed="rId3" cstate="print"/>
          <a:srcRect r="10599" b="18356"/>
          <a:stretch>
            <a:fillRect/>
          </a:stretch>
        </p:blipFill>
        <p:spPr bwMode="auto">
          <a:xfrm>
            <a:off x="4518025" y="3754438"/>
            <a:ext cx="2982913" cy="2795587"/>
          </a:xfrm>
          <a:prstGeom prst="rect">
            <a:avLst/>
          </a:prstGeom>
          <a:noFill/>
        </p:spPr>
      </p:pic>
      <p:sp>
        <p:nvSpPr>
          <p:cNvPr id="546822" name="Rectangle 6">
            <a:hlinkClick r:id="rId4" tooltip="Wikipedia -  N O B L E   G A S"/>
          </p:cNvPr>
          <p:cNvSpPr>
            <a:spLocks noChangeArrowheads="1"/>
          </p:cNvSpPr>
          <p:nvPr/>
        </p:nvSpPr>
        <p:spPr bwMode="auto">
          <a:xfrm>
            <a:off x="1417638" y="1622425"/>
            <a:ext cx="2073275" cy="347663"/>
          </a:xfrm>
          <a:prstGeom prst="rect">
            <a:avLst/>
          </a:prstGeom>
          <a:noFill/>
          <a:ln w="9525">
            <a:noFill/>
            <a:miter lim="800000"/>
            <a:headEnd/>
            <a:tailEnd/>
          </a:ln>
          <a:effectLst/>
        </p:spPr>
        <p:txBody>
          <a:bodyPr wrap="none" anchor="ctr"/>
          <a:lstStyle/>
          <a:p>
            <a:endParaRPr lang="en-US"/>
          </a:p>
        </p:txBody>
      </p:sp>
      <p:grpSp>
        <p:nvGrpSpPr>
          <p:cNvPr id="546824" name="Group 8"/>
          <p:cNvGrpSpPr>
            <a:grpSpLocks/>
          </p:cNvGrpSpPr>
          <p:nvPr/>
        </p:nvGrpSpPr>
        <p:grpSpPr bwMode="auto">
          <a:xfrm>
            <a:off x="1025525" y="2422525"/>
            <a:ext cx="446088" cy="3752850"/>
            <a:chOff x="4407" y="1087"/>
            <a:chExt cx="281" cy="2364"/>
          </a:xfrm>
        </p:grpSpPr>
        <p:sp>
          <p:nvSpPr>
            <p:cNvPr id="546825" name="Rectangle 9"/>
            <p:cNvSpPr>
              <a:spLocks noChangeArrowheads="1"/>
            </p:cNvSpPr>
            <p:nvPr/>
          </p:nvSpPr>
          <p:spPr bwMode="auto">
            <a:xfrm>
              <a:off x="4407" y="1087"/>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546826" name="Rectangle 10"/>
            <p:cNvSpPr>
              <a:spLocks noChangeArrowheads="1"/>
            </p:cNvSpPr>
            <p:nvPr/>
          </p:nvSpPr>
          <p:spPr bwMode="auto">
            <a:xfrm>
              <a:off x="4407" y="1481"/>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546827" name="Rectangle 11"/>
            <p:cNvSpPr>
              <a:spLocks noChangeArrowheads="1"/>
            </p:cNvSpPr>
            <p:nvPr/>
          </p:nvSpPr>
          <p:spPr bwMode="auto">
            <a:xfrm>
              <a:off x="4407" y="1875"/>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546828" name="Rectangle 12"/>
            <p:cNvSpPr>
              <a:spLocks noChangeArrowheads="1"/>
            </p:cNvSpPr>
            <p:nvPr/>
          </p:nvSpPr>
          <p:spPr bwMode="auto">
            <a:xfrm>
              <a:off x="4407" y="2269"/>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546829" name="Rectangle 13"/>
            <p:cNvSpPr>
              <a:spLocks noChangeArrowheads="1"/>
            </p:cNvSpPr>
            <p:nvPr/>
          </p:nvSpPr>
          <p:spPr bwMode="auto">
            <a:xfrm>
              <a:off x="4407" y="2663"/>
              <a:ext cx="281" cy="394"/>
            </a:xfrm>
            <a:prstGeom prst="rect">
              <a:avLst/>
            </a:prstGeom>
            <a:solidFill>
              <a:srgbClr val="FF0000">
                <a:alpha val="50000"/>
              </a:srgbClr>
            </a:solidFill>
            <a:ln w="9525">
              <a:solidFill>
                <a:schemeClr val="tx1"/>
              </a:solidFill>
              <a:miter lim="800000"/>
              <a:headEnd/>
              <a:tailEnd/>
            </a:ln>
            <a:effectLst/>
          </p:spPr>
          <p:txBody>
            <a:bodyPr wrap="none" anchor="ctr"/>
            <a:lstStyle/>
            <a:p>
              <a:endParaRPr lang="en-US"/>
            </a:p>
          </p:txBody>
        </p:sp>
        <p:sp>
          <p:nvSpPr>
            <p:cNvPr id="546830" name="Rectangle 14"/>
            <p:cNvSpPr>
              <a:spLocks noChangeArrowheads="1"/>
            </p:cNvSpPr>
            <p:nvPr/>
          </p:nvSpPr>
          <p:spPr bwMode="auto">
            <a:xfrm>
              <a:off x="4407" y="3057"/>
              <a:ext cx="281" cy="394"/>
            </a:xfrm>
            <a:prstGeom prst="rect">
              <a:avLst/>
            </a:prstGeom>
            <a:solidFill>
              <a:srgbClr val="F40000">
                <a:alpha val="50000"/>
              </a:srgbClr>
            </a:solidFill>
            <a:ln w="9525">
              <a:solidFill>
                <a:schemeClr val="tx1"/>
              </a:solidFill>
              <a:miter lim="800000"/>
              <a:headEnd/>
              <a:tailEnd/>
            </a:ln>
            <a:effectLst/>
          </p:spPr>
          <p:txBody>
            <a:bodyPr wrap="none" anchor="ctr"/>
            <a:lstStyle/>
            <a:p>
              <a:endParaRPr lang="en-US"/>
            </a:p>
          </p:txBody>
        </p:sp>
        <p:sp>
          <p:nvSpPr>
            <p:cNvPr id="546831" name="Rectangle 15"/>
            <p:cNvSpPr>
              <a:spLocks noChangeArrowheads="1"/>
            </p:cNvSpPr>
            <p:nvPr/>
          </p:nvSpPr>
          <p:spPr bwMode="auto">
            <a:xfrm>
              <a:off x="4407" y="108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546832" name="Rectangle 16"/>
            <p:cNvSpPr>
              <a:spLocks noChangeArrowheads="1"/>
            </p:cNvSpPr>
            <p:nvPr/>
          </p:nvSpPr>
          <p:spPr bwMode="auto">
            <a:xfrm>
              <a:off x="4407" y="1481"/>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546833" name="Rectangle 17"/>
            <p:cNvSpPr>
              <a:spLocks noChangeArrowheads="1"/>
            </p:cNvSpPr>
            <p:nvPr/>
          </p:nvSpPr>
          <p:spPr bwMode="auto">
            <a:xfrm>
              <a:off x="4407" y="1875"/>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546834" name="Rectangle 18"/>
            <p:cNvSpPr>
              <a:spLocks noChangeArrowheads="1"/>
            </p:cNvSpPr>
            <p:nvPr/>
          </p:nvSpPr>
          <p:spPr bwMode="auto">
            <a:xfrm>
              <a:off x="4407" y="2269"/>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546835" name="Rectangle 19"/>
            <p:cNvSpPr>
              <a:spLocks noChangeArrowheads="1"/>
            </p:cNvSpPr>
            <p:nvPr/>
          </p:nvSpPr>
          <p:spPr bwMode="auto">
            <a:xfrm>
              <a:off x="4407" y="2663"/>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546836" name="Rectangle 20"/>
            <p:cNvSpPr>
              <a:spLocks noChangeArrowheads="1"/>
            </p:cNvSpPr>
            <p:nvPr/>
          </p:nvSpPr>
          <p:spPr bwMode="auto">
            <a:xfrm>
              <a:off x="4407" y="3057"/>
              <a:ext cx="281" cy="394"/>
            </a:xfrm>
            <a:prstGeom prst="rect">
              <a:avLst/>
            </a:prstGeom>
            <a:solidFill>
              <a:srgbClr val="FFCC99">
                <a:alpha val="50000"/>
              </a:srgbClr>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grpSp>
      <p:sp>
        <p:nvSpPr>
          <p:cNvPr id="546837" name="Text Box 21"/>
          <p:cNvSpPr txBox="1">
            <a:spLocks noChangeArrowheads="1"/>
          </p:cNvSpPr>
          <p:nvPr/>
        </p:nvSpPr>
        <p:spPr bwMode="auto">
          <a:xfrm>
            <a:off x="1025525" y="2065338"/>
            <a:ext cx="381000" cy="304800"/>
          </a:xfrm>
          <a:prstGeom prst="rect">
            <a:avLst/>
          </a:prstGeom>
          <a:noFill/>
          <a:ln w="9525">
            <a:noFill/>
            <a:miter lim="800000"/>
            <a:headEnd/>
            <a:tailEnd/>
          </a:ln>
          <a:effectLst/>
        </p:spPr>
        <p:txBody>
          <a:bodyPr wrap="none">
            <a:spAutoFit/>
          </a:bodyPr>
          <a:lstStyle/>
          <a:p>
            <a:r>
              <a:rPr lang="en-US" sz="1400"/>
              <a:t>18</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46819">
                                            <p:txEl>
                                              <p:pRg st="2" end="2"/>
                                            </p:txEl>
                                          </p:spTgt>
                                        </p:tgtEl>
                                        <p:attrNameLst>
                                          <p:attrName>style.visibility</p:attrName>
                                        </p:attrNameLst>
                                      </p:cBhvr>
                                      <p:to>
                                        <p:strVal val="visible"/>
                                      </p:to>
                                    </p:set>
                                    <p:animEffect transition="in" filter="wipe(left)">
                                      <p:cBhvr>
                                        <p:cTn id="7" dur="500"/>
                                        <p:tgtEl>
                                          <p:spTgt spid="546819">
                                            <p:txEl>
                                              <p:pRg st="2" end="2"/>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46824"/>
                                        </p:tgtEl>
                                        <p:attrNameLst>
                                          <p:attrName>style.visibility</p:attrName>
                                        </p:attrNameLst>
                                      </p:cBhvr>
                                      <p:to>
                                        <p:strVal val="visible"/>
                                      </p:to>
                                    </p:set>
                                    <p:animEffect transition="in" filter="dissolve">
                                      <p:cBhvr>
                                        <p:cTn id="11" dur="500"/>
                                        <p:tgtEl>
                                          <p:spTgt spid="546824"/>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46837"/>
                                        </p:tgtEl>
                                        <p:attrNameLst>
                                          <p:attrName>style.visibility</p:attrName>
                                        </p:attrNameLst>
                                      </p:cBhvr>
                                      <p:to>
                                        <p:strVal val="visible"/>
                                      </p:to>
                                    </p:set>
                                    <p:animEffect transition="in" filter="dissolve">
                                      <p:cBhvr>
                                        <p:cTn id="15" dur="500"/>
                                        <p:tgtEl>
                                          <p:spTgt spid="54683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546819">
                                            <p:txEl>
                                              <p:pRg st="4" end="4"/>
                                            </p:txEl>
                                          </p:spTgt>
                                        </p:tgtEl>
                                        <p:attrNameLst>
                                          <p:attrName>style.visibility</p:attrName>
                                        </p:attrNameLst>
                                      </p:cBhvr>
                                      <p:to>
                                        <p:strVal val="visible"/>
                                      </p:to>
                                    </p:set>
                                    <p:animEffect transition="in" filter="wipe(left)">
                                      <p:cBhvr>
                                        <p:cTn id="20" dur="500"/>
                                        <p:tgtEl>
                                          <p:spTgt spid="54681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46819">
                                            <p:txEl>
                                              <p:pRg st="6" end="6"/>
                                            </p:txEl>
                                          </p:spTgt>
                                        </p:tgtEl>
                                        <p:attrNameLst>
                                          <p:attrName>style.visibility</p:attrName>
                                        </p:attrNameLst>
                                      </p:cBhvr>
                                      <p:to>
                                        <p:strVal val="visible"/>
                                      </p:to>
                                    </p:set>
                                    <p:animEffect transition="in" filter="wipe(left)">
                                      <p:cBhvr>
                                        <p:cTn id="25" dur="500"/>
                                        <p:tgtEl>
                                          <p:spTgt spid="546819">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46819">
                                            <p:txEl>
                                              <p:pRg st="8" end="8"/>
                                            </p:txEl>
                                          </p:spTgt>
                                        </p:tgtEl>
                                        <p:attrNameLst>
                                          <p:attrName>style.visibility</p:attrName>
                                        </p:attrNameLst>
                                      </p:cBhvr>
                                      <p:to>
                                        <p:strVal val="visible"/>
                                      </p:to>
                                    </p:set>
                                    <p:animEffect transition="in" filter="wipe(left)">
                                      <p:cBhvr>
                                        <p:cTn id="30" dur="500"/>
                                        <p:tgtEl>
                                          <p:spTgt spid="546819">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37"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89154" name="Rectangle 2"/>
          <p:cNvSpPr>
            <a:spLocks noGrp="1" noChangeArrowheads="1"/>
          </p:cNvSpPr>
          <p:nvPr>
            <p:ph type="title"/>
          </p:nvPr>
        </p:nvSpPr>
        <p:spPr/>
        <p:txBody>
          <a:bodyPr/>
          <a:lstStyle/>
          <a:p>
            <a:r>
              <a:rPr lang="en-US">
                <a:solidFill>
                  <a:schemeClr val="bg1"/>
                </a:solidFill>
              </a:rPr>
              <a:t>Chalcogens, Group 16</a:t>
            </a:r>
          </a:p>
        </p:txBody>
      </p:sp>
      <p:sp>
        <p:nvSpPr>
          <p:cNvPr id="689155"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89156"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57"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9158"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159"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9160"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61"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89162"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89163"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chemeClr val="bg1"/>
          </a:solidFill>
          <a:ln w="9525" cap="rnd">
            <a:noFill/>
            <a:round/>
            <a:headEnd/>
            <a:tailEnd/>
          </a:ln>
          <a:effectLst/>
        </p:spPr>
        <p:txBody>
          <a:bodyPr/>
          <a:lstStyle/>
          <a:p>
            <a:endParaRPr lang="en-US"/>
          </a:p>
        </p:txBody>
      </p:sp>
      <p:sp>
        <p:nvSpPr>
          <p:cNvPr id="689164"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65"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chemeClr val="bg1"/>
          </a:solidFill>
          <a:ln w="9525" cap="rnd">
            <a:noFill/>
            <a:round/>
            <a:headEnd/>
            <a:tailEnd/>
          </a:ln>
          <a:effectLst/>
        </p:spPr>
        <p:txBody>
          <a:bodyPr/>
          <a:lstStyle/>
          <a:p>
            <a:endParaRPr lang="en-US"/>
          </a:p>
        </p:txBody>
      </p:sp>
      <p:sp>
        <p:nvSpPr>
          <p:cNvPr id="689166"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89167"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89168"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69"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89170"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89171"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89172"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73"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9174"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89175"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89176"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77"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9178"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179"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9180"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81"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9182"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183"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9184"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85"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9186"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187"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89188"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89"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89190"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191"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9192"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93"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89194"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195"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9196"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197"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9198"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199"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89200"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01"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89202"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203"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9204"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05"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9206"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207"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89208"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09"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9210"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211"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89212"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13"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689214"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215"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89216"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17"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89218"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219"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9220"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221"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9222"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223"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224"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25"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9226"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9227"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228"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29"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9230"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9231"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232"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33"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9234"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9235"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9236"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37"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9238"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9239"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9240"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41"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9242"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9243"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9244"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45"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9246"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9247"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248"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49"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9250"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9251"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252"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53"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9254"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9255"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256"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57"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9258"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9259"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89260"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61"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9262"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89263"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89264"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65"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9266"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89267"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89268"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69"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9270"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89271"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272"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73"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89274"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275"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276"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77"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89278"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279"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280"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81"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89282"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283"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9284"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85"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286"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287"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9288"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289"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290"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291"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9292"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293"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9294"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295"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89296"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297"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298"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299"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89300"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01"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302"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03"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89304"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05"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9306"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07"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9308"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09"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89310"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11"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9312"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13"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89314"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15"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9316"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17"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89318"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19"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320"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21"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322"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23"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324"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25"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326"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27"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328"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29"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9330"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31"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332"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33"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89334"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35"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336"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37"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89338"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39"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340"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41"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89342"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43"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9344"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45"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346"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47"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9348"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49"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350"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51"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9352"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53"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9354"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55"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9356"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57"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358"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59"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89360"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61"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362"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63"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364"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65"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366"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67"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89368"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69"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89370"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89371"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89372"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73"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89374"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89375"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89376"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77"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89378"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89379"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89380"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89381"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9382"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383"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9384"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85"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9386"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9387"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89388"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389"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89390"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9391"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89392"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393"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89394"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89395"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89396"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397"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89398"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89399"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9400"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01"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89402"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03"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FF6600"/>
          </a:solidFill>
          <a:ln w="9525" cap="rnd">
            <a:noFill/>
            <a:round/>
            <a:headEnd/>
            <a:tailEnd/>
          </a:ln>
          <a:effectLst/>
        </p:spPr>
        <p:txBody>
          <a:bodyPr/>
          <a:lstStyle/>
          <a:p>
            <a:endParaRPr lang="en-US"/>
          </a:p>
        </p:txBody>
      </p:sp>
      <p:sp>
        <p:nvSpPr>
          <p:cNvPr id="689404"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405"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FF6600"/>
          </a:solidFill>
          <a:ln w="9525" cap="rnd">
            <a:noFill/>
            <a:round/>
            <a:headEnd/>
            <a:tailEnd/>
          </a:ln>
          <a:effectLst/>
        </p:spPr>
        <p:txBody>
          <a:bodyPr/>
          <a:lstStyle/>
          <a:p>
            <a:endParaRPr lang="en-US"/>
          </a:p>
        </p:txBody>
      </p:sp>
      <p:sp>
        <p:nvSpPr>
          <p:cNvPr id="689406"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407"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rgbClr val="FF6600"/>
          </a:solidFill>
          <a:ln w="9525" cap="rnd">
            <a:noFill/>
            <a:round/>
            <a:headEnd/>
            <a:tailEnd/>
          </a:ln>
          <a:effectLst/>
        </p:spPr>
        <p:txBody>
          <a:bodyPr/>
          <a:lstStyle/>
          <a:p>
            <a:endParaRPr lang="en-US"/>
          </a:p>
        </p:txBody>
      </p:sp>
      <p:sp>
        <p:nvSpPr>
          <p:cNvPr id="689408"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409"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FF6600"/>
          </a:solidFill>
          <a:ln w="9525" cap="rnd">
            <a:noFill/>
            <a:round/>
            <a:headEnd/>
            <a:tailEnd/>
          </a:ln>
          <a:effectLst/>
        </p:spPr>
        <p:txBody>
          <a:bodyPr/>
          <a:lstStyle/>
          <a:p>
            <a:endParaRPr lang="en-US"/>
          </a:p>
        </p:txBody>
      </p:sp>
      <p:sp>
        <p:nvSpPr>
          <p:cNvPr id="689410"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411"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rgbClr val="FF6600"/>
          </a:solidFill>
          <a:ln w="9525" cap="rnd">
            <a:noFill/>
            <a:round/>
            <a:headEnd/>
            <a:tailEnd/>
          </a:ln>
          <a:effectLst/>
        </p:spPr>
        <p:txBody>
          <a:bodyPr/>
          <a:lstStyle/>
          <a:p>
            <a:endParaRPr lang="en-US"/>
          </a:p>
        </p:txBody>
      </p:sp>
      <p:sp>
        <p:nvSpPr>
          <p:cNvPr id="689412"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89413"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FF6600"/>
          </a:solidFill>
          <a:ln w="9525" cap="rnd">
            <a:noFill/>
            <a:round/>
            <a:headEnd/>
            <a:tailEnd/>
          </a:ln>
          <a:effectLst/>
        </p:spPr>
        <p:txBody>
          <a:bodyPr/>
          <a:lstStyle/>
          <a:p>
            <a:endParaRPr lang="en-US"/>
          </a:p>
        </p:txBody>
      </p:sp>
      <p:sp>
        <p:nvSpPr>
          <p:cNvPr id="689414"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415"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rgbClr val="FF6600"/>
          </a:solidFill>
          <a:ln w="9525" cap="rnd">
            <a:noFill/>
            <a:round/>
            <a:headEnd/>
            <a:tailEnd/>
          </a:ln>
          <a:effectLst/>
        </p:spPr>
        <p:txBody>
          <a:bodyPr/>
          <a:lstStyle/>
          <a:p>
            <a:endParaRPr lang="en-US"/>
          </a:p>
        </p:txBody>
      </p:sp>
      <p:sp>
        <p:nvSpPr>
          <p:cNvPr id="689416"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89417"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FF6600"/>
          </a:solidFill>
          <a:ln w="9525" cap="rnd">
            <a:noFill/>
            <a:round/>
            <a:headEnd/>
            <a:tailEnd/>
          </a:ln>
          <a:effectLst/>
        </p:spPr>
        <p:txBody>
          <a:bodyPr/>
          <a:lstStyle/>
          <a:p>
            <a:endParaRPr lang="en-US"/>
          </a:p>
        </p:txBody>
      </p:sp>
      <p:sp>
        <p:nvSpPr>
          <p:cNvPr id="689418"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419"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rgbClr val="FF6600"/>
          </a:solidFill>
          <a:ln w="9525" cap="rnd">
            <a:noFill/>
            <a:round/>
            <a:headEnd/>
            <a:tailEnd/>
          </a:ln>
          <a:effectLst/>
        </p:spPr>
        <p:txBody>
          <a:bodyPr/>
          <a:lstStyle/>
          <a:p>
            <a:endParaRPr lang="en-US"/>
          </a:p>
        </p:txBody>
      </p:sp>
      <p:sp>
        <p:nvSpPr>
          <p:cNvPr id="689420"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89421"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FF6600"/>
          </a:solidFill>
          <a:ln w="9525" cap="rnd">
            <a:noFill/>
            <a:round/>
            <a:headEnd/>
            <a:tailEnd/>
          </a:ln>
          <a:effectLst/>
        </p:spPr>
        <p:txBody>
          <a:bodyPr/>
          <a:lstStyle/>
          <a:p>
            <a:endParaRPr lang="en-US"/>
          </a:p>
        </p:txBody>
      </p:sp>
      <p:sp>
        <p:nvSpPr>
          <p:cNvPr id="689422"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423"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9424"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25"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89426"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27"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89428"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29"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89430"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31"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89432"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33"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89434"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35"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89436"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37"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89438"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39"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9440"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41"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89442"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43"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89444"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45"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89446"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47"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89448"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89449"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89450"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451"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89452"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89453"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333333"/>
          </a:solidFill>
          <a:ln w="9525" cap="rnd">
            <a:noFill/>
            <a:round/>
            <a:headEnd/>
            <a:tailEnd/>
          </a:ln>
          <a:effectLst/>
        </p:spPr>
        <p:txBody>
          <a:bodyPr/>
          <a:lstStyle/>
          <a:p>
            <a:endParaRPr lang="en-US"/>
          </a:p>
        </p:txBody>
      </p:sp>
      <p:sp>
        <p:nvSpPr>
          <p:cNvPr id="689454"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89455"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9456"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57"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9458"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9459"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9460"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61"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9462"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9463"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9464"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65"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9466"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9467"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9468"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69"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9470"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9471"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472"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73"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474"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9475"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476"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77"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478"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9479"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480"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81"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482"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9483"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484"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85"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486"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9487"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488"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89"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9490"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9491"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492"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93"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9494"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9495"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9496"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497"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9498"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9499"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9500"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01"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9502"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9503"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89504"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05"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506"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9507"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89508"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09"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510"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9511"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89512"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13"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514"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9515"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89516"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17"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518"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9519"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520"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21"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89522"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9523"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524"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25"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89526"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9527"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528"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29"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9530"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9531"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532"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33"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9534"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9535"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536"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37"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89538"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89539"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540"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41"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89542"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89543"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544"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45"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546"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9547"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548"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49"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550"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9551"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89552"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53"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89554"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89555"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89556"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57"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89558"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89559"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9560"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61"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89562"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89563"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9564"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65"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89566"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89567"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89568"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69"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89570"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571"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89572"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89573"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89574"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89575"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576"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89577"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578"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700" cap="rnd" cmpd="sng">
            <a:solidFill>
              <a:srgbClr val="000000"/>
            </a:solidFill>
            <a:prstDash val="solid"/>
            <a:round/>
            <a:headEnd/>
            <a:tailEnd/>
          </a:ln>
          <a:effectLst/>
        </p:spPr>
        <p:txBody>
          <a:bodyPr/>
          <a:lstStyle/>
          <a:p>
            <a:endParaRPr lang="en-US"/>
          </a:p>
        </p:txBody>
      </p:sp>
      <p:sp>
        <p:nvSpPr>
          <p:cNvPr id="689579"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chemeClr val="bg1"/>
          </a:solidFill>
          <a:ln w="9525" cap="rnd">
            <a:noFill/>
            <a:round/>
            <a:headEnd/>
            <a:tailEnd/>
          </a:ln>
          <a:effectLst/>
        </p:spPr>
        <p:txBody>
          <a:bodyPr/>
          <a:lstStyle/>
          <a:p>
            <a:endParaRPr lang="en-US"/>
          </a:p>
        </p:txBody>
      </p:sp>
      <p:sp>
        <p:nvSpPr>
          <p:cNvPr id="689580"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700" cap="rnd" cmpd="sng">
            <a:solidFill>
              <a:srgbClr val="000000"/>
            </a:solidFill>
            <a:prstDash val="solid"/>
            <a:round/>
            <a:headEnd/>
            <a:tailEnd/>
          </a:ln>
          <a:effectLst/>
        </p:spPr>
        <p:txBody>
          <a:bodyPr/>
          <a:lstStyle/>
          <a:p>
            <a:endParaRPr lang="en-US"/>
          </a:p>
        </p:txBody>
      </p:sp>
      <p:sp>
        <p:nvSpPr>
          <p:cNvPr id="689581"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9582"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89583"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584"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89585"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9586"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89587"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9588"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589"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9590"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591"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89592"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593"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89594"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595"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9596"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597"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89598"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89599"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9600"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01"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9602"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03"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89604"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05"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89606"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07"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608"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09"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9610"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11"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12"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13"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14"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15"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9616"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17"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18"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19"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20"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21"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22"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23"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24"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25"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26"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27"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9628"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29"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30"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31"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32"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33"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9634"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35"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36"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37"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38"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39"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40"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41"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42"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43"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44"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45"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46"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47"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48"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49"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50"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51"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89652"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53"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54"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55"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89656"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57"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9658"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59"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60"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61"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62"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63"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64"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65"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66"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67"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68"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69"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70"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71"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72"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73"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74"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75"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76"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77"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89678"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9679"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80"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81"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82"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83"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89684"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85"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89686"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87"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688"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89"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9690"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91"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92"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93"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89694"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89695"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89696"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89697"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9698"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699"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89700"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701"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89702"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703"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89704"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705"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89706"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707"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6600"/>
          </a:solidFill>
          <a:ln w="9525" cap="rnd">
            <a:noFill/>
            <a:round/>
            <a:headEnd/>
            <a:tailEnd/>
          </a:ln>
          <a:effectLst/>
        </p:spPr>
        <p:txBody>
          <a:bodyPr/>
          <a:lstStyle/>
          <a:p>
            <a:endParaRPr lang="en-US"/>
          </a:p>
        </p:txBody>
      </p:sp>
      <p:sp>
        <p:nvSpPr>
          <p:cNvPr id="689708"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89709"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89710"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11"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89712"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13"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89714"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15"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89716"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17"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89718"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19"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89720"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21"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89722"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89723"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89724"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89725"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26"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27"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28"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29"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9730"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31"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9732"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33"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34"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35"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36"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37"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38"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39"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40"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41"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42"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43"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44"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45"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46"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47"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48"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49"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50"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51"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52"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53"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9754"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55"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9756"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57"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58"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59"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60"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61"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9762"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63"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9764"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65"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66"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67"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68"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69"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9770"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71"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9772"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73"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89774"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75"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89776"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77"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78"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79"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80"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81"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89782"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89783"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89784"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89785"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89786"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89787" name="Text Box 635"/>
          <p:cNvSpPr txBox="1">
            <a:spLocks noChangeArrowheads="1"/>
          </p:cNvSpPr>
          <p:nvPr/>
        </p:nvSpPr>
        <p:spPr bwMode="auto">
          <a:xfrm>
            <a:off x="7023100" y="1957388"/>
            <a:ext cx="381000" cy="396875"/>
          </a:xfrm>
          <a:prstGeom prst="rect">
            <a:avLst/>
          </a:prstGeom>
          <a:solidFill>
            <a:srgbClr val="FF6600"/>
          </a:solidFill>
          <a:ln w="9525">
            <a:noFill/>
            <a:miter lim="800000"/>
            <a:headEnd/>
            <a:tailEnd/>
          </a:ln>
          <a:effectLst/>
        </p:spPr>
        <p:txBody>
          <a:bodyPr wrap="none">
            <a:spAutoFit/>
          </a:bodyPr>
          <a:lstStyle/>
          <a:p>
            <a:r>
              <a:rPr lang="en-US" sz="2000"/>
              <a:t>O</a:t>
            </a:r>
            <a:endParaRPr lang="en-US" sz="2000" baseline="-25000"/>
          </a:p>
        </p:txBody>
      </p:sp>
      <p:sp>
        <p:nvSpPr>
          <p:cNvPr id="689788"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89789"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89790"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89791"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89792"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89793"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89794"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89795"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89796"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89797"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89798"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89799"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89800"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89801"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89802"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89803"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89804"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89805"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89806"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89807"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89808"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89809"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89810"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89811"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89812"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89813"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89814"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89815"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89816"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89817"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89818"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89819"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t>Se</a:t>
            </a:r>
            <a:endParaRPr lang="en-US" sz="2000" baseline="-25000"/>
          </a:p>
        </p:txBody>
      </p:sp>
      <p:sp>
        <p:nvSpPr>
          <p:cNvPr id="689820"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89821"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89822"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89823"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89824"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89825"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89826"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89827"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89828"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89829"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89830"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89831"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89832"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89833"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89834"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89835"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89836"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t>Te</a:t>
            </a:r>
            <a:endParaRPr lang="en-US" sz="2000" baseline="-25000"/>
          </a:p>
        </p:txBody>
      </p:sp>
      <p:sp>
        <p:nvSpPr>
          <p:cNvPr id="689837"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89838"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89839"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89840"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89841"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89842"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89843"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89844"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89845"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89846"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89847"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89848"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89849"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89850"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89851"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89852"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t>Po</a:t>
            </a:r>
            <a:endParaRPr lang="en-US" sz="2000" baseline="-25000"/>
          </a:p>
        </p:txBody>
      </p:sp>
      <p:sp>
        <p:nvSpPr>
          <p:cNvPr id="689853"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89854"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89855"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89856"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89857" name="Text Box 705"/>
          <p:cNvSpPr txBox="1">
            <a:spLocks noChangeArrowheads="1"/>
          </p:cNvSpPr>
          <p:nvPr/>
        </p:nvSpPr>
        <p:spPr bwMode="auto">
          <a:xfrm>
            <a:off x="7042150" y="2543175"/>
            <a:ext cx="354013" cy="396875"/>
          </a:xfrm>
          <a:prstGeom prst="rect">
            <a:avLst/>
          </a:prstGeom>
          <a:solidFill>
            <a:srgbClr val="FF6600"/>
          </a:solidFill>
          <a:ln w="9525">
            <a:noFill/>
            <a:miter lim="800000"/>
            <a:headEnd/>
            <a:tailEnd/>
          </a:ln>
          <a:effectLst/>
        </p:spPr>
        <p:txBody>
          <a:bodyPr wrap="none">
            <a:spAutoFit/>
          </a:bodyPr>
          <a:lstStyle/>
          <a:p>
            <a:r>
              <a:rPr lang="en-US" sz="2000"/>
              <a:t>S</a:t>
            </a:r>
            <a:endParaRPr lang="en-US" sz="2000" baseline="-25000"/>
          </a:p>
        </p:txBody>
      </p:sp>
      <p:sp>
        <p:nvSpPr>
          <p:cNvPr id="689858"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89859"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89860"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89861"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89862"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89863"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89864"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89865"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89866"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89867"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89868"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89869"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89870"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89871"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89872"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89873"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89874"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89875"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89876"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89877"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89878"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89879"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89880"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89881"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89882"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89883"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89884"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89885"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89886"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89887"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3" name="Rectangle 5"/>
          <p:cNvSpPr>
            <a:spLocks noChangeArrowheads="1"/>
          </p:cNvSpPr>
          <p:nvPr/>
        </p:nvSpPr>
        <p:spPr bwMode="auto">
          <a:xfrm>
            <a:off x="714375" y="1409700"/>
            <a:ext cx="7874000" cy="4525963"/>
          </a:xfrm>
          <a:prstGeom prst="rect">
            <a:avLst/>
          </a:prstGeom>
          <a:noFill/>
          <a:ln w="9525">
            <a:noFill/>
            <a:miter lim="800000"/>
            <a:headEnd/>
            <a:tailEnd/>
          </a:ln>
          <a:effectLst/>
        </p:spPr>
        <p:txBody>
          <a:bodyPr/>
          <a:lstStyle/>
          <a:p>
            <a:pPr marL="342900" indent="-342900">
              <a:spcBef>
                <a:spcPct val="20000"/>
              </a:spcBef>
            </a:pPr>
            <a:r>
              <a:rPr lang="en-US" sz="2400" b="1" i="1"/>
              <a:t>Group 16, the Chalcogens</a:t>
            </a:r>
          </a:p>
          <a:p>
            <a:pPr marL="342900" indent="-342900">
              <a:spcBef>
                <a:spcPct val="20000"/>
              </a:spcBef>
            </a:pPr>
            <a:r>
              <a:rPr lang="en-US" sz="2000" b="1" i="1"/>
              <a:t>    </a:t>
            </a:r>
            <a:r>
              <a:rPr lang="en-US" sz="2000"/>
              <a:t>–</a:t>
            </a:r>
            <a:r>
              <a:rPr lang="en-US" sz="2000" i="1"/>
              <a:t> </a:t>
            </a:r>
            <a:r>
              <a:rPr lang="en-US" sz="2000"/>
              <a:t>The </a:t>
            </a:r>
            <a:r>
              <a:rPr lang="en-US" sz="2000" b="1"/>
              <a:t>chalcogens</a:t>
            </a:r>
            <a:r>
              <a:rPr lang="en-US" sz="2000"/>
              <a:t> are oxygen, sulfur</a:t>
            </a:r>
            <a:r>
              <a:rPr lang="en-US" sz="2000" i="1"/>
              <a:t>,</a:t>
            </a:r>
            <a:r>
              <a:rPr lang="en-US" sz="2000" b="1" i="1"/>
              <a:t> </a:t>
            </a:r>
            <a:r>
              <a:rPr lang="en-US" sz="2000"/>
              <a:t>selenium,</a:t>
            </a:r>
            <a:r>
              <a:rPr lang="en-US" sz="2000" b="1" i="1"/>
              <a:t> </a:t>
            </a:r>
            <a:r>
              <a:rPr lang="en-US" sz="2000"/>
              <a:t>tellurium, and 	polonium.</a:t>
            </a:r>
          </a:p>
          <a:p>
            <a:pPr marL="342900" indent="-342900">
              <a:spcBef>
                <a:spcPct val="20000"/>
              </a:spcBef>
            </a:pPr>
            <a:endParaRPr lang="en-US" sz="1000"/>
          </a:p>
          <a:p>
            <a:pPr marL="342900" indent="-342900">
              <a:spcBef>
                <a:spcPct val="20000"/>
              </a:spcBef>
            </a:pPr>
            <a:r>
              <a:rPr lang="en-US" sz="2000"/>
              <a:t>    All of the chalcogens have </a:t>
            </a:r>
            <a:r>
              <a:rPr lang="en-US" sz="2000" i="1"/>
              <a:t>ns</a:t>
            </a:r>
            <a:r>
              <a:rPr lang="en-US" sz="2000" baseline="30000"/>
              <a:t>2</a:t>
            </a:r>
            <a:r>
              <a:rPr lang="en-US" sz="2000" i="1"/>
              <a:t>np</a:t>
            </a:r>
            <a:r>
              <a:rPr lang="en-US" sz="2000" baseline="30000"/>
              <a:t>4 </a:t>
            </a:r>
            <a:r>
              <a:rPr lang="en-US" sz="2000"/>
              <a:t>valence-electron configurations.</a:t>
            </a:r>
          </a:p>
          <a:p>
            <a:pPr marL="342900" indent="-342900">
              <a:spcBef>
                <a:spcPct val="20000"/>
              </a:spcBef>
            </a:pPr>
            <a:endParaRPr lang="en-US" sz="1000"/>
          </a:p>
          <a:p>
            <a:pPr marL="342900" indent="-342900">
              <a:spcBef>
                <a:spcPct val="20000"/>
              </a:spcBef>
            </a:pPr>
            <a:r>
              <a:rPr lang="en-US" sz="2000"/>
              <a:t>    	     Their chemistry is dominated by three oxidation states:</a:t>
            </a:r>
          </a:p>
          <a:p>
            <a:pPr marL="342900" indent="-342900">
              <a:spcBef>
                <a:spcPct val="20000"/>
              </a:spcBef>
            </a:pPr>
            <a:r>
              <a:rPr lang="en-US" sz="2000"/>
              <a:t>        	1.  –2, in which two electrons are added to achieve the 		     closed-shell electron of the </a:t>
            </a:r>
            <a:r>
              <a:rPr lang="en-US" sz="2000" i="1"/>
              <a:t>next</a:t>
            </a:r>
            <a:r>
              <a:rPr lang="en-US" sz="2000"/>
              <a:t> noble gas.</a:t>
            </a:r>
          </a:p>
          <a:p>
            <a:pPr marL="342900" indent="-342900">
              <a:spcBef>
                <a:spcPct val="20000"/>
              </a:spcBef>
            </a:pPr>
            <a:endParaRPr lang="en-US" sz="800"/>
          </a:p>
          <a:p>
            <a:pPr marL="342900" indent="-342900">
              <a:spcBef>
                <a:spcPct val="20000"/>
              </a:spcBef>
            </a:pPr>
            <a:r>
              <a:rPr lang="en-US" sz="2000"/>
              <a:t>        	2.  +6, in which all six valence electrons are lost to give the 	     closed-shell electron configuration of the </a:t>
            </a:r>
            <a:r>
              <a:rPr lang="en-US" sz="2000" i="1"/>
              <a:t>preceding</a:t>
            </a:r>
            <a:r>
              <a:rPr lang="en-US" sz="2000"/>
              <a:t> noble    	     gas.</a:t>
            </a:r>
          </a:p>
          <a:p>
            <a:pPr marL="342900" indent="-342900">
              <a:spcBef>
                <a:spcPct val="20000"/>
              </a:spcBef>
            </a:pPr>
            <a:endParaRPr lang="en-US" sz="800"/>
          </a:p>
          <a:p>
            <a:pPr marL="342900" indent="-342900">
              <a:spcBef>
                <a:spcPct val="20000"/>
              </a:spcBef>
            </a:pPr>
            <a:r>
              <a:rPr lang="en-US" sz="2000"/>
              <a:t>       	3.  +4, in which only the four</a:t>
            </a:r>
            <a:r>
              <a:rPr lang="en-US" sz="2000" i="1"/>
              <a:t> np</a:t>
            </a:r>
            <a:r>
              <a:rPr lang="en-US" sz="2000"/>
              <a:t> electrons are lost to give a 	     filled </a:t>
            </a:r>
            <a:r>
              <a:rPr lang="en-US" sz="2000" i="1"/>
              <a:t>ns</a:t>
            </a:r>
            <a:r>
              <a:rPr lang="en-US" sz="2000" baseline="30000"/>
              <a:t>2 </a:t>
            </a:r>
            <a:r>
              <a:rPr lang="en-US" sz="2000"/>
              <a:t>subshell.</a:t>
            </a:r>
          </a:p>
        </p:txBody>
      </p:sp>
      <p:sp>
        <p:nvSpPr>
          <p:cNvPr id="570375" name="Rectangle 7"/>
          <p:cNvSpPr>
            <a:spLocks noGrp="1" noChangeArrowheads="1"/>
          </p:cNvSpPr>
          <p:nvPr>
            <p:ph type="title"/>
          </p:nvPr>
        </p:nvSpPr>
        <p:spPr>
          <a:xfrm>
            <a:off x="179388" y="22225"/>
            <a:ext cx="8763000" cy="1143000"/>
          </a:xfrm>
          <a:noFill/>
          <a:ln/>
        </p:spPr>
        <p:txBody>
          <a:bodyPr/>
          <a:lstStyle/>
          <a:p>
            <a:r>
              <a:rPr lang="en-US" sz="3600" b="1">
                <a:solidFill>
                  <a:srgbClr val="9A2216"/>
                </a:solidFill>
              </a:rPr>
              <a:t>Chemistry of the Groups</a:t>
            </a:r>
          </a:p>
        </p:txBody>
      </p:sp>
      <p:sp>
        <p:nvSpPr>
          <p:cNvPr id="570376" name="Rectangle 8"/>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
        <p:nvSpPr>
          <p:cNvPr id="570377" name="Rectangle 9">
            <a:hlinkClick r:id="rId3" tooltip="Wikipedia -  C H A L C O G E N S"/>
          </p:cNvPr>
          <p:cNvSpPr>
            <a:spLocks noChangeArrowheads="1"/>
          </p:cNvSpPr>
          <p:nvPr/>
        </p:nvSpPr>
        <p:spPr bwMode="auto">
          <a:xfrm>
            <a:off x="2524125" y="1700213"/>
            <a:ext cx="1765300" cy="385762"/>
          </a:xfrm>
          <a:prstGeom prst="rect">
            <a:avLst/>
          </a:prstGeom>
          <a:noFill/>
          <a:ln w="9525">
            <a:noFill/>
            <a:miter lim="800000"/>
            <a:headEnd/>
            <a:tailEnd/>
          </a:ln>
          <a:effectLst/>
        </p:spPr>
        <p:txBody>
          <a:bodyPr wrap="none" anchor="ctr"/>
          <a:lstStyle/>
          <a:p>
            <a:endParaRPr lang="en-US"/>
          </a:p>
        </p:txBody>
      </p:sp>
      <p:grpSp>
        <p:nvGrpSpPr>
          <p:cNvPr id="570379" name="Group 11"/>
          <p:cNvGrpSpPr>
            <a:grpSpLocks/>
          </p:cNvGrpSpPr>
          <p:nvPr/>
        </p:nvGrpSpPr>
        <p:grpSpPr bwMode="auto">
          <a:xfrm>
            <a:off x="458788" y="3298825"/>
            <a:ext cx="446087" cy="3127375"/>
            <a:chOff x="3844" y="1481"/>
            <a:chExt cx="281" cy="1970"/>
          </a:xfrm>
        </p:grpSpPr>
        <p:sp>
          <p:nvSpPr>
            <p:cNvPr id="570380" name="Rectangle 12"/>
            <p:cNvSpPr>
              <a:spLocks noChangeArrowheads="1"/>
            </p:cNvSpPr>
            <p:nvPr/>
          </p:nvSpPr>
          <p:spPr bwMode="auto">
            <a:xfrm>
              <a:off x="3844" y="1481"/>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570381" name="Rectangle 13"/>
            <p:cNvSpPr>
              <a:spLocks noChangeArrowheads="1"/>
            </p:cNvSpPr>
            <p:nvPr/>
          </p:nvSpPr>
          <p:spPr bwMode="auto">
            <a:xfrm>
              <a:off x="3844" y="1875"/>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570382" name="Rectangle 14"/>
            <p:cNvSpPr>
              <a:spLocks noChangeArrowheads="1"/>
            </p:cNvSpPr>
            <p:nvPr/>
          </p:nvSpPr>
          <p:spPr bwMode="auto">
            <a:xfrm>
              <a:off x="3844" y="2269"/>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570383" name="Rectangle 15"/>
            <p:cNvSpPr>
              <a:spLocks noChangeArrowheads="1"/>
            </p:cNvSpPr>
            <p:nvPr/>
          </p:nvSpPr>
          <p:spPr bwMode="auto">
            <a:xfrm>
              <a:off x="3844" y="2663"/>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570384" name="Rectangle 16"/>
            <p:cNvSpPr>
              <a:spLocks noChangeArrowheads="1"/>
            </p:cNvSpPr>
            <p:nvPr/>
          </p:nvSpPr>
          <p:spPr bwMode="auto">
            <a:xfrm>
              <a:off x="3844" y="3057"/>
              <a:ext cx="281" cy="394"/>
            </a:xfrm>
            <a:prstGeom prst="rect">
              <a:avLst/>
            </a:prstGeom>
            <a:solidFill>
              <a:srgbClr val="FF99CC"/>
            </a:solidFill>
            <a:ln w="9525">
              <a:solidFill>
                <a:schemeClr val="tx1"/>
              </a:solidFill>
              <a:miter lim="800000"/>
              <a:headEnd/>
              <a:tailEnd/>
            </a:ln>
            <a:effectLst/>
          </p:spPr>
          <p:txBody>
            <a:bodyPr wrap="none" anchor="ctr"/>
            <a:lstStyle/>
            <a:p>
              <a:endParaRPr lang="en-US"/>
            </a:p>
          </p:txBody>
        </p:sp>
        <p:sp>
          <p:nvSpPr>
            <p:cNvPr id="570385" name="Rectangle 17"/>
            <p:cNvSpPr>
              <a:spLocks noChangeArrowheads="1"/>
            </p:cNvSpPr>
            <p:nvPr/>
          </p:nvSpPr>
          <p:spPr bwMode="auto">
            <a:xfrm>
              <a:off x="3844" y="1481"/>
              <a:ext cx="281" cy="394"/>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570386" name="Rectangle 18"/>
            <p:cNvSpPr>
              <a:spLocks noChangeArrowheads="1"/>
            </p:cNvSpPr>
            <p:nvPr/>
          </p:nvSpPr>
          <p:spPr bwMode="auto">
            <a:xfrm>
              <a:off x="3844" y="1875"/>
              <a:ext cx="281" cy="394"/>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570387" name="Rectangle 19"/>
            <p:cNvSpPr>
              <a:spLocks noChangeArrowheads="1"/>
            </p:cNvSpPr>
            <p:nvPr/>
          </p:nvSpPr>
          <p:spPr bwMode="auto">
            <a:xfrm>
              <a:off x="3844" y="2269"/>
              <a:ext cx="281" cy="394"/>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570388" name="Rectangle 20"/>
            <p:cNvSpPr>
              <a:spLocks noChangeArrowheads="1"/>
            </p:cNvSpPr>
            <p:nvPr/>
          </p:nvSpPr>
          <p:spPr bwMode="auto">
            <a:xfrm>
              <a:off x="3844" y="2663"/>
              <a:ext cx="281" cy="394"/>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570389" name="Rectangle 21"/>
            <p:cNvSpPr>
              <a:spLocks noChangeArrowheads="1"/>
            </p:cNvSpPr>
            <p:nvPr/>
          </p:nvSpPr>
          <p:spPr bwMode="auto">
            <a:xfrm>
              <a:off x="3844" y="3057"/>
              <a:ext cx="281" cy="394"/>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grpSp>
      <p:sp>
        <p:nvSpPr>
          <p:cNvPr id="570390" name="Text Box 22"/>
          <p:cNvSpPr txBox="1">
            <a:spLocks noChangeArrowheads="1"/>
          </p:cNvSpPr>
          <p:nvPr/>
        </p:nvSpPr>
        <p:spPr bwMode="auto">
          <a:xfrm>
            <a:off x="458788" y="2941638"/>
            <a:ext cx="381000" cy="304800"/>
          </a:xfrm>
          <a:prstGeom prst="rect">
            <a:avLst/>
          </a:prstGeom>
          <a:noFill/>
          <a:ln w="9525">
            <a:noFill/>
            <a:miter lim="800000"/>
            <a:headEnd/>
            <a:tailEnd/>
          </a:ln>
          <a:effectLst/>
        </p:spPr>
        <p:txBody>
          <a:bodyPr wrap="none">
            <a:spAutoFit/>
          </a:bodyPr>
          <a:lstStyle/>
          <a:p>
            <a:r>
              <a:rPr lang="en-US" sz="1400"/>
              <a:t>16</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70373">
                                            <p:txEl>
                                              <p:pRg st="1" end="1"/>
                                            </p:txEl>
                                          </p:spTgt>
                                        </p:tgtEl>
                                        <p:attrNameLst>
                                          <p:attrName>style.visibility</p:attrName>
                                        </p:attrNameLst>
                                      </p:cBhvr>
                                      <p:to>
                                        <p:strVal val="visible"/>
                                      </p:to>
                                    </p:set>
                                    <p:animEffect transition="in" filter="wipe(left)">
                                      <p:cBhvr>
                                        <p:cTn id="7" dur="500"/>
                                        <p:tgtEl>
                                          <p:spTgt spid="570373">
                                            <p:txEl>
                                              <p:pRg st="1" end="1"/>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70379"/>
                                        </p:tgtEl>
                                        <p:attrNameLst>
                                          <p:attrName>style.visibility</p:attrName>
                                        </p:attrNameLst>
                                      </p:cBhvr>
                                      <p:to>
                                        <p:strVal val="visible"/>
                                      </p:to>
                                    </p:set>
                                    <p:animEffect transition="in" filter="dissolve">
                                      <p:cBhvr>
                                        <p:cTn id="11" dur="500"/>
                                        <p:tgtEl>
                                          <p:spTgt spid="57037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70390"/>
                                        </p:tgtEl>
                                        <p:attrNameLst>
                                          <p:attrName>style.visibility</p:attrName>
                                        </p:attrNameLst>
                                      </p:cBhvr>
                                      <p:to>
                                        <p:strVal val="visible"/>
                                      </p:to>
                                    </p:set>
                                    <p:animEffect transition="in" filter="dissolve">
                                      <p:cBhvr>
                                        <p:cTn id="15" dur="500"/>
                                        <p:tgtEl>
                                          <p:spTgt spid="57039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570373">
                                            <p:txEl>
                                              <p:pRg st="3" end="3"/>
                                            </p:txEl>
                                          </p:spTgt>
                                        </p:tgtEl>
                                        <p:attrNameLst>
                                          <p:attrName>style.visibility</p:attrName>
                                        </p:attrNameLst>
                                      </p:cBhvr>
                                      <p:to>
                                        <p:strVal val="visible"/>
                                      </p:to>
                                    </p:set>
                                    <p:animEffect transition="in" filter="wipe(left)">
                                      <p:cBhvr>
                                        <p:cTn id="20" dur="500"/>
                                        <p:tgtEl>
                                          <p:spTgt spid="570373">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570373">
                                            <p:txEl>
                                              <p:pRg st="5" end="5"/>
                                            </p:txEl>
                                          </p:spTgt>
                                        </p:tgtEl>
                                        <p:attrNameLst>
                                          <p:attrName>style.visibility</p:attrName>
                                        </p:attrNameLst>
                                      </p:cBhvr>
                                      <p:to>
                                        <p:strVal val="visible"/>
                                      </p:to>
                                    </p:set>
                                    <p:animEffect transition="in" filter="wipe(up)">
                                      <p:cBhvr>
                                        <p:cTn id="25" dur="500"/>
                                        <p:tgtEl>
                                          <p:spTgt spid="570373">
                                            <p:txEl>
                                              <p:pRg st="5" end="5"/>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7" presetClass="entr" presetSubtype="0" fill="hold" nodeType="clickEffect">
                                  <p:stCondLst>
                                    <p:cond delay="0"/>
                                  </p:stCondLst>
                                  <p:childTnLst>
                                    <p:set>
                                      <p:cBhvr>
                                        <p:cTn id="29" dur="1" fill="hold">
                                          <p:stCondLst>
                                            <p:cond delay="0"/>
                                          </p:stCondLst>
                                        </p:cTn>
                                        <p:tgtEl>
                                          <p:spTgt spid="570373">
                                            <p:txEl>
                                              <p:pRg st="6" end="6"/>
                                            </p:txEl>
                                          </p:spTgt>
                                        </p:tgtEl>
                                        <p:attrNameLst>
                                          <p:attrName>style.visibility</p:attrName>
                                        </p:attrNameLst>
                                      </p:cBhvr>
                                      <p:to>
                                        <p:strVal val="visible"/>
                                      </p:to>
                                    </p:set>
                                    <p:animEffect transition="in" filter="fade">
                                      <p:cBhvr>
                                        <p:cTn id="30" dur="1000"/>
                                        <p:tgtEl>
                                          <p:spTgt spid="570373">
                                            <p:txEl>
                                              <p:pRg st="6" end="6"/>
                                            </p:txEl>
                                          </p:spTgt>
                                        </p:tgtEl>
                                      </p:cBhvr>
                                    </p:animEffect>
                                    <p:anim calcmode="lin" valueType="num">
                                      <p:cBhvr>
                                        <p:cTn id="31" dur="1000" fill="hold"/>
                                        <p:tgtEl>
                                          <p:spTgt spid="570373">
                                            <p:txEl>
                                              <p:pRg st="6" end="6"/>
                                            </p:txEl>
                                          </p:spTgt>
                                        </p:tgtEl>
                                        <p:attrNameLst>
                                          <p:attrName>ppt_x</p:attrName>
                                        </p:attrNameLst>
                                      </p:cBhvr>
                                      <p:tavLst>
                                        <p:tav tm="0">
                                          <p:val>
                                            <p:strVal val="#ppt_x"/>
                                          </p:val>
                                        </p:tav>
                                        <p:tav tm="100000">
                                          <p:val>
                                            <p:strVal val="#ppt_x"/>
                                          </p:val>
                                        </p:tav>
                                      </p:tavLst>
                                    </p:anim>
                                    <p:anim calcmode="lin" valueType="num">
                                      <p:cBhvr>
                                        <p:cTn id="32" dur="1000" fill="hold"/>
                                        <p:tgtEl>
                                          <p:spTgt spid="57037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nodeType="clickEffect">
                                  <p:stCondLst>
                                    <p:cond delay="0"/>
                                  </p:stCondLst>
                                  <p:childTnLst>
                                    <p:set>
                                      <p:cBhvr>
                                        <p:cTn id="36" dur="1" fill="hold">
                                          <p:stCondLst>
                                            <p:cond delay="0"/>
                                          </p:stCondLst>
                                        </p:cTn>
                                        <p:tgtEl>
                                          <p:spTgt spid="570373">
                                            <p:txEl>
                                              <p:pRg st="8" end="8"/>
                                            </p:txEl>
                                          </p:spTgt>
                                        </p:tgtEl>
                                        <p:attrNameLst>
                                          <p:attrName>style.visibility</p:attrName>
                                        </p:attrNameLst>
                                      </p:cBhvr>
                                      <p:to>
                                        <p:strVal val="visible"/>
                                      </p:to>
                                    </p:set>
                                    <p:animEffect transition="in" filter="fade">
                                      <p:cBhvr>
                                        <p:cTn id="37" dur="1000"/>
                                        <p:tgtEl>
                                          <p:spTgt spid="570373">
                                            <p:txEl>
                                              <p:pRg st="8" end="8"/>
                                            </p:txEl>
                                          </p:spTgt>
                                        </p:tgtEl>
                                      </p:cBhvr>
                                    </p:animEffect>
                                    <p:anim calcmode="lin" valueType="num">
                                      <p:cBhvr>
                                        <p:cTn id="38" dur="1000" fill="hold"/>
                                        <p:tgtEl>
                                          <p:spTgt spid="570373">
                                            <p:txEl>
                                              <p:pRg st="8" end="8"/>
                                            </p:txEl>
                                          </p:spTgt>
                                        </p:tgtEl>
                                        <p:attrNameLst>
                                          <p:attrName>ppt_x</p:attrName>
                                        </p:attrNameLst>
                                      </p:cBhvr>
                                      <p:tavLst>
                                        <p:tav tm="0">
                                          <p:val>
                                            <p:strVal val="#ppt_x"/>
                                          </p:val>
                                        </p:tav>
                                        <p:tav tm="100000">
                                          <p:val>
                                            <p:strVal val="#ppt_x"/>
                                          </p:val>
                                        </p:tav>
                                      </p:tavLst>
                                    </p:anim>
                                    <p:anim calcmode="lin" valueType="num">
                                      <p:cBhvr>
                                        <p:cTn id="39" dur="1000" fill="hold"/>
                                        <p:tgtEl>
                                          <p:spTgt spid="57037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7" presetClass="entr" presetSubtype="0" fill="hold" nodeType="clickEffect">
                                  <p:stCondLst>
                                    <p:cond delay="0"/>
                                  </p:stCondLst>
                                  <p:childTnLst>
                                    <p:set>
                                      <p:cBhvr>
                                        <p:cTn id="43" dur="1" fill="hold">
                                          <p:stCondLst>
                                            <p:cond delay="0"/>
                                          </p:stCondLst>
                                        </p:cTn>
                                        <p:tgtEl>
                                          <p:spTgt spid="570373">
                                            <p:txEl>
                                              <p:pRg st="10" end="10"/>
                                            </p:txEl>
                                          </p:spTgt>
                                        </p:tgtEl>
                                        <p:attrNameLst>
                                          <p:attrName>style.visibility</p:attrName>
                                        </p:attrNameLst>
                                      </p:cBhvr>
                                      <p:to>
                                        <p:strVal val="visible"/>
                                      </p:to>
                                    </p:set>
                                    <p:animEffect transition="in" filter="fade">
                                      <p:cBhvr>
                                        <p:cTn id="44" dur="1000"/>
                                        <p:tgtEl>
                                          <p:spTgt spid="570373">
                                            <p:txEl>
                                              <p:pRg st="10" end="10"/>
                                            </p:txEl>
                                          </p:spTgt>
                                        </p:tgtEl>
                                      </p:cBhvr>
                                    </p:animEffect>
                                    <p:anim calcmode="lin" valueType="num">
                                      <p:cBhvr>
                                        <p:cTn id="45" dur="1000" fill="hold"/>
                                        <p:tgtEl>
                                          <p:spTgt spid="570373">
                                            <p:txEl>
                                              <p:pRg st="10" end="10"/>
                                            </p:txEl>
                                          </p:spTgt>
                                        </p:tgtEl>
                                        <p:attrNameLst>
                                          <p:attrName>ppt_x</p:attrName>
                                        </p:attrNameLst>
                                      </p:cBhvr>
                                      <p:tavLst>
                                        <p:tav tm="0">
                                          <p:val>
                                            <p:strVal val="#ppt_x"/>
                                          </p:val>
                                        </p:tav>
                                        <p:tav tm="100000">
                                          <p:val>
                                            <p:strVal val="#ppt_x"/>
                                          </p:val>
                                        </p:tav>
                                      </p:tavLst>
                                    </p:anim>
                                    <p:anim calcmode="lin" valueType="num">
                                      <p:cBhvr>
                                        <p:cTn id="46" dur="1000" fill="hold"/>
                                        <p:tgtEl>
                                          <p:spTgt spid="570373">
                                            <p:txEl>
                                              <p:pRg st="10" end="1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90"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93250" name="Rectangle 2"/>
          <p:cNvSpPr>
            <a:spLocks noGrp="1" noChangeArrowheads="1"/>
          </p:cNvSpPr>
          <p:nvPr>
            <p:ph type="title"/>
          </p:nvPr>
        </p:nvSpPr>
        <p:spPr/>
        <p:txBody>
          <a:bodyPr/>
          <a:lstStyle/>
          <a:p>
            <a:r>
              <a:rPr lang="en-US">
                <a:solidFill>
                  <a:schemeClr val="bg1"/>
                </a:solidFill>
              </a:rPr>
              <a:t>Pnicogens, Group 15</a:t>
            </a:r>
          </a:p>
        </p:txBody>
      </p:sp>
      <p:sp>
        <p:nvSpPr>
          <p:cNvPr id="693251"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3252"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53"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3254"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255"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3256"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57"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3258"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3259"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chemeClr val="bg1"/>
          </a:solidFill>
          <a:ln w="9525" cap="rnd">
            <a:noFill/>
            <a:round/>
            <a:headEnd/>
            <a:tailEnd/>
          </a:ln>
          <a:effectLst/>
        </p:spPr>
        <p:txBody>
          <a:bodyPr/>
          <a:lstStyle/>
          <a:p>
            <a:endParaRPr lang="en-US"/>
          </a:p>
        </p:txBody>
      </p:sp>
      <p:sp>
        <p:nvSpPr>
          <p:cNvPr id="693260"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61"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chemeClr val="bg1"/>
          </a:solidFill>
          <a:ln w="9525" cap="rnd">
            <a:noFill/>
            <a:round/>
            <a:headEnd/>
            <a:tailEnd/>
          </a:ln>
          <a:effectLst/>
        </p:spPr>
        <p:txBody>
          <a:bodyPr/>
          <a:lstStyle/>
          <a:p>
            <a:endParaRPr lang="en-US"/>
          </a:p>
        </p:txBody>
      </p:sp>
      <p:sp>
        <p:nvSpPr>
          <p:cNvPr id="693262"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3263"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3264"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65"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3266"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3267"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3268"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69"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3270"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3271"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3272"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73"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3274"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275"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3276"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77"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3278"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279"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3280"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81"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3282"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283"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93284"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85"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3286"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287"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3288"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89"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3290"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291"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3292"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93"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3294"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295"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93296"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297"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93298"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299"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3300"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301"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93302"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303"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93304"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305"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3306"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307"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93308"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309"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693310"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311"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3312"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313"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93314"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315"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3316"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317"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3318"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319"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320"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21"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93322"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93323"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324"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25"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3326"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93327"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328"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29"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93330"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93331"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93332"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33"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3334"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93335"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93336"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37"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3338"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93339"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93340"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41"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3342"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93343"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344"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45"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93346"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93347"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348"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49"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3350"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93351"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352"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53"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93354"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93355"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93356"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57"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3358"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93359"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93360"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61"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3362"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93363"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93364"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65"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3366"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93367"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368"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69"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3370"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371"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372"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73"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3374"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375"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376"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77"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3378"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379"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93380"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81"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382"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383"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93384"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85"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386"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387"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93388"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389"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3390"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391"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93392"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393"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394"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395"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93396"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397"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398"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399"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93400"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01"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3402"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03"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3404"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05"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93406"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07"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93408"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09"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93410"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11"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93412"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13"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93414"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15"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416"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17"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418"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19"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420"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21"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422"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23"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424"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25"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3426"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27"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428"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29"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93430"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31"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432"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33"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93434"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35"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436"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37"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93438"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39"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3440"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41"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442"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43"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93444"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45"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446"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47"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93448"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49"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3450"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51"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3452"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53"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454"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55"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93456"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57"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458"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59"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460"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61"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462"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63"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3464"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465"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3466"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3467"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3468"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3469"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3470"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3471"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3472"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3473"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3474"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3475"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93476"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3477"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3478"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479"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93480"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81"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FF6600"/>
          </a:solidFill>
          <a:ln w="9525" cap="rnd">
            <a:noFill/>
            <a:round/>
            <a:headEnd/>
            <a:tailEnd/>
          </a:ln>
          <a:effectLst/>
        </p:spPr>
        <p:txBody>
          <a:bodyPr/>
          <a:lstStyle/>
          <a:p>
            <a:endParaRPr lang="en-US"/>
          </a:p>
        </p:txBody>
      </p:sp>
      <p:sp>
        <p:nvSpPr>
          <p:cNvPr id="693482"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83"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FF6600"/>
          </a:solidFill>
          <a:ln w="9525" cap="rnd">
            <a:noFill/>
            <a:round/>
            <a:headEnd/>
            <a:tailEnd/>
          </a:ln>
          <a:effectLst/>
        </p:spPr>
        <p:txBody>
          <a:bodyPr/>
          <a:lstStyle/>
          <a:p>
            <a:endParaRPr lang="en-US"/>
          </a:p>
        </p:txBody>
      </p:sp>
      <p:sp>
        <p:nvSpPr>
          <p:cNvPr id="693484"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85"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FF6600"/>
          </a:solidFill>
          <a:ln w="9525" cap="rnd">
            <a:noFill/>
            <a:round/>
            <a:headEnd/>
            <a:tailEnd/>
          </a:ln>
          <a:effectLst/>
        </p:spPr>
        <p:txBody>
          <a:bodyPr/>
          <a:lstStyle/>
          <a:p>
            <a:endParaRPr lang="en-US"/>
          </a:p>
        </p:txBody>
      </p:sp>
      <p:sp>
        <p:nvSpPr>
          <p:cNvPr id="693486"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87"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FF6600"/>
          </a:solidFill>
          <a:ln w="9525" cap="rnd">
            <a:noFill/>
            <a:round/>
            <a:headEnd/>
            <a:tailEnd/>
          </a:ln>
          <a:effectLst/>
        </p:spPr>
        <p:txBody>
          <a:bodyPr/>
          <a:lstStyle/>
          <a:p>
            <a:endParaRPr lang="en-US"/>
          </a:p>
        </p:txBody>
      </p:sp>
      <p:sp>
        <p:nvSpPr>
          <p:cNvPr id="693488"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89"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FF6600"/>
          </a:solidFill>
          <a:ln w="9525" cap="rnd">
            <a:noFill/>
            <a:round/>
            <a:headEnd/>
            <a:tailEnd/>
          </a:ln>
          <a:effectLst/>
        </p:spPr>
        <p:txBody>
          <a:bodyPr/>
          <a:lstStyle/>
          <a:p>
            <a:endParaRPr lang="en-US"/>
          </a:p>
        </p:txBody>
      </p:sp>
      <p:sp>
        <p:nvSpPr>
          <p:cNvPr id="693490"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91"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FF6600"/>
          </a:solidFill>
          <a:ln w="9525" cap="rnd">
            <a:noFill/>
            <a:round/>
            <a:headEnd/>
            <a:tailEnd/>
          </a:ln>
          <a:effectLst/>
        </p:spPr>
        <p:txBody>
          <a:bodyPr/>
          <a:lstStyle/>
          <a:p>
            <a:endParaRPr lang="en-US"/>
          </a:p>
        </p:txBody>
      </p:sp>
      <p:sp>
        <p:nvSpPr>
          <p:cNvPr id="693492"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93"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FF6600"/>
          </a:solidFill>
          <a:ln w="9525" cap="rnd">
            <a:noFill/>
            <a:round/>
            <a:headEnd/>
            <a:tailEnd/>
          </a:ln>
          <a:effectLst/>
        </p:spPr>
        <p:txBody>
          <a:bodyPr/>
          <a:lstStyle/>
          <a:p>
            <a:endParaRPr lang="en-US"/>
          </a:p>
        </p:txBody>
      </p:sp>
      <p:sp>
        <p:nvSpPr>
          <p:cNvPr id="693494"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95"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rgbClr val="FF6600"/>
          </a:solidFill>
          <a:ln w="9525" cap="rnd">
            <a:noFill/>
            <a:round/>
            <a:headEnd/>
            <a:tailEnd/>
          </a:ln>
          <a:effectLst/>
        </p:spPr>
        <p:txBody>
          <a:bodyPr/>
          <a:lstStyle/>
          <a:p>
            <a:endParaRPr lang="en-US"/>
          </a:p>
        </p:txBody>
      </p:sp>
      <p:sp>
        <p:nvSpPr>
          <p:cNvPr id="693496"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93497"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FF6600"/>
          </a:solidFill>
          <a:ln w="9525" cap="rnd">
            <a:noFill/>
            <a:round/>
            <a:headEnd/>
            <a:tailEnd/>
          </a:ln>
          <a:effectLst/>
        </p:spPr>
        <p:txBody>
          <a:bodyPr/>
          <a:lstStyle/>
          <a:p>
            <a:endParaRPr lang="en-US"/>
          </a:p>
        </p:txBody>
      </p:sp>
      <p:sp>
        <p:nvSpPr>
          <p:cNvPr id="693498"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499"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3500"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01"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93502"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03"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93504"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3505"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93506"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07"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93508"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3509"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93510"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11"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3512"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3513"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93514"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15"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3516"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17"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93518"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19"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3520"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21"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93522"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23"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3524"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25"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93526"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27"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93528"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29"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93530"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31"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3532"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33"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93534"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35"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3536"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37"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93538"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39"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3540"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41"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3542"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43"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3544"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3545"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3546"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547"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93548"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3549"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3550"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551"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3552"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53"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3554"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3555"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93556"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57"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93558"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93559"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3560"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61"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3562"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3563"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93564"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65"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93566"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93567"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568"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69"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570"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3571"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572"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73"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574"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93575"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576"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77"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578"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3579"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580"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81"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582"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93583"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584"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85"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3586"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3587"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588"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89"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93590"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93591"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3592"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93"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3594"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3595"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93596"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597"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93598"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93599"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93600"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01"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602"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3603"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E5E5E5"/>
          </a:solidFill>
          <a:ln w="9525" cap="rnd">
            <a:noFill/>
            <a:round/>
            <a:headEnd/>
            <a:tailEnd/>
          </a:ln>
          <a:effectLst/>
        </p:spPr>
        <p:txBody>
          <a:bodyPr/>
          <a:lstStyle/>
          <a:p>
            <a:endParaRPr lang="en-US"/>
          </a:p>
        </p:txBody>
      </p:sp>
      <p:sp>
        <p:nvSpPr>
          <p:cNvPr id="693604"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05"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606"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93607"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3608"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09"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610"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3611"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93612"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13"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614"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93615"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616"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17"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3618"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3619"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620"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21"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93622"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93623"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624"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25"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3626"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3627"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628"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29"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93630"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93631"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632"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33"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3634"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3635"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636"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37"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000000"/>
          </a:solidFill>
          <a:ln w="9525" cap="rnd">
            <a:noFill/>
            <a:round/>
            <a:headEnd/>
            <a:tailEnd/>
          </a:ln>
          <a:effectLst/>
        </p:spPr>
        <p:txBody>
          <a:bodyPr/>
          <a:lstStyle/>
          <a:p>
            <a:endParaRPr lang="en-US"/>
          </a:p>
        </p:txBody>
      </p:sp>
      <p:sp>
        <p:nvSpPr>
          <p:cNvPr id="693638"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noFill/>
          <a:ln w="12699" cap="rnd" cmpd="sng">
            <a:solidFill>
              <a:srgbClr val="000000"/>
            </a:solidFill>
            <a:prstDash val="solid"/>
            <a:round/>
            <a:headEnd/>
            <a:tailEnd/>
          </a:ln>
          <a:effectLst/>
        </p:spPr>
        <p:txBody>
          <a:bodyPr/>
          <a:lstStyle/>
          <a:p>
            <a:endParaRPr lang="en-US"/>
          </a:p>
        </p:txBody>
      </p:sp>
      <p:sp>
        <p:nvSpPr>
          <p:cNvPr id="693639"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640"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41"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642"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3643"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644"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45"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646"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93647"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3648"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49"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93650"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3651"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E5E5E5"/>
          </a:solidFill>
          <a:ln w="9525" cap="rnd">
            <a:noFill/>
            <a:round/>
            <a:headEnd/>
            <a:tailEnd/>
          </a:ln>
          <a:effectLst/>
        </p:spPr>
        <p:txBody>
          <a:bodyPr/>
          <a:lstStyle/>
          <a:p>
            <a:endParaRPr lang="en-US"/>
          </a:p>
        </p:txBody>
      </p:sp>
      <p:sp>
        <p:nvSpPr>
          <p:cNvPr id="693652"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53"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000000"/>
          </a:solidFill>
          <a:ln w="9525" cap="rnd">
            <a:noFill/>
            <a:round/>
            <a:headEnd/>
            <a:tailEnd/>
          </a:ln>
          <a:effectLst/>
        </p:spPr>
        <p:txBody>
          <a:bodyPr/>
          <a:lstStyle/>
          <a:p>
            <a:endParaRPr lang="en-US"/>
          </a:p>
        </p:txBody>
      </p:sp>
      <p:sp>
        <p:nvSpPr>
          <p:cNvPr id="693654"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noFill/>
          <a:ln w="12699" cap="rnd" cmpd="sng">
            <a:solidFill>
              <a:srgbClr val="000000"/>
            </a:solidFill>
            <a:prstDash val="solid"/>
            <a:round/>
            <a:headEnd/>
            <a:tailEnd/>
          </a:ln>
          <a:effectLst/>
        </p:spPr>
        <p:txBody>
          <a:bodyPr/>
          <a:lstStyle/>
          <a:p>
            <a:endParaRPr lang="en-US"/>
          </a:p>
        </p:txBody>
      </p:sp>
      <p:sp>
        <p:nvSpPr>
          <p:cNvPr id="693655"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3656"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57"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3658"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3659"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93660"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61"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000000"/>
          </a:solidFill>
          <a:ln w="9525" cap="rnd">
            <a:noFill/>
            <a:round/>
            <a:headEnd/>
            <a:tailEnd/>
          </a:ln>
          <a:effectLst/>
        </p:spPr>
        <p:txBody>
          <a:bodyPr/>
          <a:lstStyle/>
          <a:p>
            <a:endParaRPr lang="en-US"/>
          </a:p>
        </p:txBody>
      </p:sp>
      <p:sp>
        <p:nvSpPr>
          <p:cNvPr id="693662"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noFill/>
          <a:ln w="12699" cap="rnd" cmpd="sng">
            <a:solidFill>
              <a:srgbClr val="000000"/>
            </a:solidFill>
            <a:prstDash val="solid"/>
            <a:round/>
            <a:headEnd/>
            <a:tailEnd/>
          </a:ln>
          <a:effectLst/>
        </p:spPr>
        <p:txBody>
          <a:bodyPr/>
          <a:lstStyle/>
          <a:p>
            <a:endParaRPr lang="en-US"/>
          </a:p>
        </p:txBody>
      </p:sp>
      <p:sp>
        <p:nvSpPr>
          <p:cNvPr id="693663"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3664"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65"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93666"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667"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E5E5E5"/>
          </a:solidFill>
          <a:ln w="9525" cap="rnd">
            <a:noFill/>
            <a:round/>
            <a:headEnd/>
            <a:tailEnd/>
          </a:ln>
          <a:effectLst/>
        </p:spPr>
        <p:txBody>
          <a:bodyPr/>
          <a:lstStyle/>
          <a:p>
            <a:endParaRPr lang="en-US"/>
          </a:p>
        </p:txBody>
      </p:sp>
      <p:sp>
        <p:nvSpPr>
          <p:cNvPr id="693668"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3669"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000000"/>
          </a:solidFill>
          <a:ln w="9525" cap="rnd">
            <a:noFill/>
            <a:round/>
            <a:headEnd/>
            <a:tailEnd/>
          </a:ln>
          <a:effectLst/>
        </p:spPr>
        <p:txBody>
          <a:bodyPr/>
          <a:lstStyle/>
          <a:p>
            <a:endParaRPr lang="en-US"/>
          </a:p>
        </p:txBody>
      </p:sp>
      <p:sp>
        <p:nvSpPr>
          <p:cNvPr id="693670"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3671"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672"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3673"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674"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700" cap="rnd" cmpd="sng">
            <a:solidFill>
              <a:srgbClr val="000000"/>
            </a:solidFill>
            <a:prstDash val="solid"/>
            <a:round/>
            <a:headEnd/>
            <a:tailEnd/>
          </a:ln>
          <a:effectLst/>
        </p:spPr>
        <p:txBody>
          <a:bodyPr/>
          <a:lstStyle/>
          <a:p>
            <a:endParaRPr lang="en-US"/>
          </a:p>
        </p:txBody>
      </p:sp>
      <p:sp>
        <p:nvSpPr>
          <p:cNvPr id="693675"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chemeClr val="bg1"/>
          </a:solidFill>
          <a:ln w="9525" cap="rnd">
            <a:noFill/>
            <a:round/>
            <a:headEnd/>
            <a:tailEnd/>
          </a:ln>
          <a:effectLst/>
        </p:spPr>
        <p:txBody>
          <a:bodyPr/>
          <a:lstStyle/>
          <a:p>
            <a:endParaRPr lang="en-US"/>
          </a:p>
        </p:txBody>
      </p:sp>
      <p:sp>
        <p:nvSpPr>
          <p:cNvPr id="693676"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700" cap="rnd" cmpd="sng">
            <a:solidFill>
              <a:srgbClr val="000000"/>
            </a:solidFill>
            <a:prstDash val="solid"/>
            <a:round/>
            <a:headEnd/>
            <a:tailEnd/>
          </a:ln>
          <a:effectLst/>
        </p:spPr>
        <p:txBody>
          <a:bodyPr/>
          <a:lstStyle/>
          <a:p>
            <a:endParaRPr lang="en-US"/>
          </a:p>
        </p:txBody>
      </p:sp>
      <p:sp>
        <p:nvSpPr>
          <p:cNvPr id="693677"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3678"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3679"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680"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3681"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3682"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3683"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3684"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85"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3686"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87"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3688"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89"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3690"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91"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3692"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93"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93694"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93695"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93696"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97"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3698"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699"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3700"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01"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93702"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03"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704"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05"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3706"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07"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08"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09"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10"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11"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3712"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13"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14"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15"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16"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17"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18"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19"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20"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21"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22"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23"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3724"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25"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26"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27"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28"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29"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3730"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31"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32"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33"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34"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35"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36"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37"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38"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39"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40"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41"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42"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43"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44"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45"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46"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47"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3748"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49"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50"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51"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3752"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53"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3754"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55"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56"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57"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3758"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59"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60"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61"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62"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63"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64"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65"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66"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67"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68"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69"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70"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71"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72"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73"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93774"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93775"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76"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77"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78"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79"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3780"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3781"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3782"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3783"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784"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85"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93786"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787"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93788"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789"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93790"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791"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6600"/>
          </a:solidFill>
          <a:ln w="9525" cap="rnd">
            <a:noFill/>
            <a:round/>
            <a:headEnd/>
            <a:tailEnd/>
          </a:ln>
          <a:effectLst/>
        </p:spPr>
        <p:txBody>
          <a:bodyPr/>
          <a:lstStyle/>
          <a:p>
            <a:endParaRPr lang="en-US"/>
          </a:p>
        </p:txBody>
      </p:sp>
      <p:sp>
        <p:nvSpPr>
          <p:cNvPr id="693792"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793"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6600"/>
          </a:solidFill>
          <a:ln w="9525" cap="rnd">
            <a:noFill/>
            <a:round/>
            <a:headEnd/>
            <a:tailEnd/>
          </a:ln>
          <a:effectLst/>
        </p:spPr>
        <p:txBody>
          <a:bodyPr/>
          <a:lstStyle/>
          <a:p>
            <a:endParaRPr lang="en-US"/>
          </a:p>
        </p:txBody>
      </p:sp>
      <p:sp>
        <p:nvSpPr>
          <p:cNvPr id="693794"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3795"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3796"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97"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3798"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799"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3800"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01"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3802"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03"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3804"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05"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93806"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07"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93808"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09"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93810"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11"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93812"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13"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93814"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15"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3816"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17"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3818"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3819"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93820"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93821"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22"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23"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24"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25"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3826"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27"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93828"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29"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30"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31"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32"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33"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34"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35"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36"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37"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38"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39"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40"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41"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42"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43"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44"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45"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46"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47"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48"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49"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3850"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51"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93852"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53"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54"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55"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56"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57"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3858"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59"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93860"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61"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62"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63"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64"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65"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3866"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67"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93868"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69"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3870"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71"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FFFF"/>
          </a:solidFill>
          <a:ln w="9525" cap="rnd">
            <a:noFill/>
            <a:round/>
            <a:headEnd/>
            <a:tailEnd/>
          </a:ln>
          <a:effectLst/>
        </p:spPr>
        <p:txBody>
          <a:bodyPr/>
          <a:lstStyle/>
          <a:p>
            <a:endParaRPr lang="en-US"/>
          </a:p>
        </p:txBody>
      </p:sp>
      <p:sp>
        <p:nvSpPr>
          <p:cNvPr id="693872"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73"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74"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75"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76"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77"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3878"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3879"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3880"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3881"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93882"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t>N</a:t>
            </a:r>
            <a:endParaRPr lang="en-US" sz="2000" baseline="-25000"/>
          </a:p>
        </p:txBody>
      </p:sp>
      <p:sp>
        <p:nvSpPr>
          <p:cNvPr id="693883" name="Text Box 635"/>
          <p:cNvSpPr txBox="1">
            <a:spLocks noChangeArrowheads="1"/>
          </p:cNvSpPr>
          <p:nvPr/>
        </p:nvSpPr>
        <p:spPr bwMode="auto">
          <a:xfrm>
            <a:off x="7023100" y="1957388"/>
            <a:ext cx="381000"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93884"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93885"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93886"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93887"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93888"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93889"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93890"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93891"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93892"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93893"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93894"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93895"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93896"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93897"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93898"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93899"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93900"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93901"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93902"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93903"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93904"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93905"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93906"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93907"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93908"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93909"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93910"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93911"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93912"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93913"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93914"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t>As</a:t>
            </a:r>
            <a:endParaRPr lang="en-US" sz="2000" baseline="-25000"/>
          </a:p>
        </p:txBody>
      </p:sp>
      <p:sp>
        <p:nvSpPr>
          <p:cNvPr id="693915"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93916"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93917"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93918"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93919"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93920"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93921"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93922"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93923"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93924"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93925"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93926"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93927"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93928"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93929"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93930"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93931"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t>Sb</a:t>
            </a:r>
            <a:endParaRPr lang="en-US" sz="2000" baseline="-25000"/>
          </a:p>
        </p:txBody>
      </p:sp>
      <p:sp>
        <p:nvSpPr>
          <p:cNvPr id="693932"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93933"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93934"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93935"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93936"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93937"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93938"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93939"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93940"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93941"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93942"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93943"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93944"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93945"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93946"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93947"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t>Bi</a:t>
            </a:r>
            <a:endParaRPr lang="en-US" sz="2000" baseline="-25000"/>
          </a:p>
        </p:txBody>
      </p:sp>
      <p:sp>
        <p:nvSpPr>
          <p:cNvPr id="693948"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93949"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93950"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93951"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93952"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t>P</a:t>
            </a:r>
            <a:endParaRPr lang="en-US" sz="2000" baseline="-25000"/>
          </a:p>
        </p:txBody>
      </p:sp>
      <p:sp>
        <p:nvSpPr>
          <p:cNvPr id="693953" name="Text Box 705"/>
          <p:cNvSpPr txBox="1">
            <a:spLocks noChangeArrowheads="1"/>
          </p:cNvSpPr>
          <p:nvPr/>
        </p:nvSpPr>
        <p:spPr bwMode="auto">
          <a:xfrm>
            <a:off x="7042150" y="2543175"/>
            <a:ext cx="354013"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93954"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93955"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93956"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693957"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693958"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693959"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693960"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693961"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693962"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693963"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693964"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693965"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693966"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693967"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693968"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693969"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693970"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93971"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93972"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93973"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93974"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93975"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93976"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93977"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93978"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93979"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93980"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93981"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93982"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93983"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3" name="Rectangle 3"/>
          <p:cNvSpPr>
            <a:spLocks noGrp="1" noChangeArrowheads="1"/>
          </p:cNvSpPr>
          <p:nvPr>
            <p:ph type="title"/>
          </p:nvPr>
        </p:nvSpPr>
        <p:spPr>
          <a:xfrm>
            <a:off x="179388" y="22225"/>
            <a:ext cx="8763000" cy="1143000"/>
          </a:xfrm>
          <a:noFill/>
          <a:ln/>
        </p:spPr>
        <p:txBody>
          <a:bodyPr/>
          <a:lstStyle/>
          <a:p>
            <a:r>
              <a:rPr lang="en-US" sz="3600" b="1">
                <a:solidFill>
                  <a:srgbClr val="9A2216"/>
                </a:solidFill>
              </a:rPr>
              <a:t>Chemistry of the Groups</a:t>
            </a:r>
          </a:p>
        </p:txBody>
      </p:sp>
      <p:sp>
        <p:nvSpPr>
          <p:cNvPr id="573444" name="Rectangle 4"/>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
        <p:nvSpPr>
          <p:cNvPr id="573445" name="Rectangle 5"/>
          <p:cNvSpPr>
            <a:spLocks noChangeArrowheads="1"/>
          </p:cNvSpPr>
          <p:nvPr/>
        </p:nvSpPr>
        <p:spPr bwMode="auto">
          <a:xfrm>
            <a:off x="581025" y="1266825"/>
            <a:ext cx="8229600" cy="4525963"/>
          </a:xfrm>
          <a:prstGeom prst="rect">
            <a:avLst/>
          </a:prstGeom>
          <a:noFill/>
          <a:ln w="9525">
            <a:noFill/>
            <a:miter lim="800000"/>
            <a:headEnd/>
            <a:tailEnd/>
          </a:ln>
          <a:effectLst/>
        </p:spPr>
        <p:txBody>
          <a:bodyPr/>
          <a:lstStyle/>
          <a:p>
            <a:pPr marL="342900" indent="-342900">
              <a:lnSpc>
                <a:spcPct val="90000"/>
              </a:lnSpc>
              <a:spcBef>
                <a:spcPct val="20000"/>
              </a:spcBef>
            </a:pPr>
            <a:r>
              <a:rPr lang="en-US" sz="2400" b="1" i="1"/>
              <a:t>Group 15, the Pnicogens</a:t>
            </a:r>
          </a:p>
          <a:p>
            <a:pPr marL="342900" indent="-342900">
              <a:lnSpc>
                <a:spcPct val="90000"/>
              </a:lnSpc>
              <a:spcBef>
                <a:spcPct val="20000"/>
              </a:spcBef>
              <a:buFontTx/>
              <a:buChar char="•"/>
            </a:pPr>
            <a:endParaRPr lang="en-US" sz="1000" b="1" i="1"/>
          </a:p>
          <a:p>
            <a:pPr marL="342900" indent="-342900">
              <a:lnSpc>
                <a:spcPct val="90000"/>
              </a:lnSpc>
              <a:spcBef>
                <a:spcPct val="20000"/>
              </a:spcBef>
            </a:pPr>
            <a:r>
              <a:rPr lang="en-US" sz="2000"/>
              <a:t>     – The </a:t>
            </a:r>
            <a:r>
              <a:rPr lang="en-US" sz="2000" b="1"/>
              <a:t>pnicogens </a:t>
            </a:r>
            <a:r>
              <a:rPr lang="en-US" sz="2000"/>
              <a:t>are nitrogen, phosphorus, arsenic, antimony, and 	bismuth.</a:t>
            </a:r>
          </a:p>
          <a:p>
            <a:pPr marL="342900" indent="-342900">
              <a:lnSpc>
                <a:spcPct val="90000"/>
              </a:lnSpc>
              <a:spcBef>
                <a:spcPct val="20000"/>
              </a:spcBef>
            </a:pPr>
            <a:endParaRPr lang="en-US" sz="1000"/>
          </a:p>
          <a:p>
            <a:pPr marL="342900" indent="-342900">
              <a:lnSpc>
                <a:spcPct val="90000"/>
              </a:lnSpc>
              <a:spcBef>
                <a:spcPct val="20000"/>
              </a:spcBef>
            </a:pPr>
            <a:r>
              <a:rPr lang="en-US" sz="2000"/>
              <a:t>     – All the pnicogens have </a:t>
            </a:r>
            <a:r>
              <a:rPr lang="en-US" sz="2000" i="1"/>
              <a:t>ns</a:t>
            </a:r>
            <a:r>
              <a:rPr lang="en-US" sz="2000" baseline="30000"/>
              <a:t>2</a:t>
            </a:r>
            <a:r>
              <a:rPr lang="en-US" sz="2000" i="1"/>
              <a:t>np</a:t>
            </a:r>
            <a:r>
              <a:rPr lang="en-US" sz="2000" baseline="30000"/>
              <a:t>3 </a:t>
            </a:r>
            <a:r>
              <a:rPr lang="en-US" sz="2000"/>
              <a:t>valence-electron configurations, 	leading to three common oxidation states:</a:t>
            </a:r>
          </a:p>
          <a:p>
            <a:pPr marL="342900" indent="-342900">
              <a:lnSpc>
                <a:spcPct val="90000"/>
              </a:lnSpc>
              <a:spcBef>
                <a:spcPct val="20000"/>
              </a:spcBef>
            </a:pPr>
            <a:endParaRPr lang="en-US" sz="800"/>
          </a:p>
          <a:p>
            <a:pPr marL="342900" indent="-342900">
              <a:lnSpc>
                <a:spcPct val="90000"/>
              </a:lnSpc>
              <a:spcBef>
                <a:spcPct val="20000"/>
              </a:spcBef>
            </a:pPr>
            <a:r>
              <a:rPr lang="en-US" sz="2000"/>
              <a:t>    		1. –3, in which three electrons are added to give the 		    closed-shell electron configuration of the next noble gas</a:t>
            </a:r>
          </a:p>
          <a:p>
            <a:pPr marL="342900" indent="-342900">
              <a:lnSpc>
                <a:spcPct val="90000"/>
              </a:lnSpc>
              <a:spcBef>
                <a:spcPct val="20000"/>
              </a:spcBef>
            </a:pPr>
            <a:endParaRPr lang="en-US" sz="800"/>
          </a:p>
          <a:p>
            <a:pPr marL="342900" indent="-342900">
              <a:lnSpc>
                <a:spcPct val="90000"/>
              </a:lnSpc>
              <a:spcBef>
                <a:spcPct val="20000"/>
              </a:spcBef>
            </a:pPr>
            <a:r>
              <a:rPr lang="en-US" sz="2000"/>
              <a:t>    		2. +5, in which all five valence electrons are lost to give the 	    closed-shell electron configuration of the preceding noble   	     gas</a:t>
            </a:r>
          </a:p>
          <a:p>
            <a:pPr marL="342900" indent="-342900">
              <a:lnSpc>
                <a:spcPct val="90000"/>
              </a:lnSpc>
              <a:spcBef>
                <a:spcPct val="20000"/>
              </a:spcBef>
            </a:pPr>
            <a:endParaRPr lang="en-US" sz="800"/>
          </a:p>
          <a:p>
            <a:pPr marL="342900" indent="-342900">
              <a:lnSpc>
                <a:spcPct val="90000"/>
              </a:lnSpc>
              <a:spcBef>
                <a:spcPct val="20000"/>
              </a:spcBef>
            </a:pPr>
            <a:r>
              <a:rPr lang="en-US" sz="2000"/>
              <a:t>   	 	3. +3, in which only the three </a:t>
            </a:r>
            <a:r>
              <a:rPr lang="en-US" sz="2000" i="1"/>
              <a:t>np</a:t>
            </a:r>
            <a:r>
              <a:rPr lang="en-US" sz="2000"/>
              <a:t> electrons are lost to give a 	     filled </a:t>
            </a:r>
            <a:r>
              <a:rPr lang="en-US" sz="2000" i="1"/>
              <a:t>ns</a:t>
            </a:r>
            <a:r>
              <a:rPr lang="en-US" sz="2000" baseline="30000"/>
              <a:t>2 </a:t>
            </a:r>
            <a:r>
              <a:rPr lang="en-US" sz="2000"/>
              <a:t>subshell</a:t>
            </a:r>
          </a:p>
          <a:p>
            <a:pPr marL="342900" indent="-342900">
              <a:lnSpc>
                <a:spcPct val="90000"/>
              </a:lnSpc>
              <a:spcBef>
                <a:spcPct val="20000"/>
              </a:spcBef>
            </a:pPr>
            <a:endParaRPr lang="en-US" sz="2000"/>
          </a:p>
        </p:txBody>
      </p:sp>
      <p:grpSp>
        <p:nvGrpSpPr>
          <p:cNvPr id="573447" name="Group 7"/>
          <p:cNvGrpSpPr>
            <a:grpSpLocks/>
          </p:cNvGrpSpPr>
          <p:nvPr/>
        </p:nvGrpSpPr>
        <p:grpSpPr bwMode="auto">
          <a:xfrm>
            <a:off x="671513" y="3311525"/>
            <a:ext cx="447675" cy="3127375"/>
            <a:chOff x="3562" y="1481"/>
            <a:chExt cx="282" cy="1970"/>
          </a:xfrm>
        </p:grpSpPr>
        <p:sp>
          <p:nvSpPr>
            <p:cNvPr id="573448" name="Rectangle 8"/>
            <p:cNvSpPr>
              <a:spLocks noChangeArrowheads="1"/>
            </p:cNvSpPr>
            <p:nvPr/>
          </p:nvSpPr>
          <p:spPr bwMode="auto">
            <a:xfrm>
              <a:off x="3562" y="1481"/>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573449" name="Rectangle 9"/>
            <p:cNvSpPr>
              <a:spLocks noChangeArrowheads="1"/>
            </p:cNvSpPr>
            <p:nvPr/>
          </p:nvSpPr>
          <p:spPr bwMode="auto">
            <a:xfrm>
              <a:off x="3562" y="1875"/>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573450" name="Rectangle 10"/>
            <p:cNvSpPr>
              <a:spLocks noChangeArrowheads="1"/>
            </p:cNvSpPr>
            <p:nvPr/>
          </p:nvSpPr>
          <p:spPr bwMode="auto">
            <a:xfrm>
              <a:off x="3562" y="2269"/>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573451" name="Rectangle 11"/>
            <p:cNvSpPr>
              <a:spLocks noChangeArrowheads="1"/>
            </p:cNvSpPr>
            <p:nvPr/>
          </p:nvSpPr>
          <p:spPr bwMode="auto">
            <a:xfrm>
              <a:off x="3562" y="2663"/>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573452" name="Rectangle 12"/>
            <p:cNvSpPr>
              <a:spLocks noChangeArrowheads="1"/>
            </p:cNvSpPr>
            <p:nvPr/>
          </p:nvSpPr>
          <p:spPr bwMode="auto">
            <a:xfrm>
              <a:off x="3562" y="3057"/>
              <a:ext cx="282" cy="394"/>
            </a:xfrm>
            <a:prstGeom prst="rect">
              <a:avLst/>
            </a:prstGeom>
            <a:solidFill>
              <a:srgbClr val="CCFFCC"/>
            </a:solidFill>
            <a:ln w="9525">
              <a:solidFill>
                <a:schemeClr val="tx1"/>
              </a:solidFill>
              <a:miter lim="800000"/>
              <a:headEnd/>
              <a:tailEnd/>
            </a:ln>
            <a:effectLst/>
          </p:spPr>
          <p:txBody>
            <a:bodyPr wrap="none" anchor="ctr"/>
            <a:lstStyle/>
            <a:p>
              <a:endParaRPr lang="en-US"/>
            </a:p>
          </p:txBody>
        </p:sp>
        <p:sp>
          <p:nvSpPr>
            <p:cNvPr id="573453" name="Rectangle 13"/>
            <p:cNvSpPr>
              <a:spLocks noChangeArrowheads="1"/>
            </p:cNvSpPr>
            <p:nvPr/>
          </p:nvSpPr>
          <p:spPr bwMode="auto">
            <a:xfrm>
              <a:off x="3562" y="1481"/>
              <a:ext cx="282" cy="394"/>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573454" name="Rectangle 14"/>
            <p:cNvSpPr>
              <a:spLocks noChangeArrowheads="1"/>
            </p:cNvSpPr>
            <p:nvPr/>
          </p:nvSpPr>
          <p:spPr bwMode="auto">
            <a:xfrm>
              <a:off x="3562" y="1875"/>
              <a:ext cx="282" cy="394"/>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573455" name="Rectangle 15"/>
            <p:cNvSpPr>
              <a:spLocks noChangeArrowheads="1"/>
            </p:cNvSpPr>
            <p:nvPr/>
          </p:nvSpPr>
          <p:spPr bwMode="auto">
            <a:xfrm>
              <a:off x="3562" y="2269"/>
              <a:ext cx="282" cy="394"/>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573456" name="Rectangle 16"/>
            <p:cNvSpPr>
              <a:spLocks noChangeArrowheads="1"/>
            </p:cNvSpPr>
            <p:nvPr/>
          </p:nvSpPr>
          <p:spPr bwMode="auto">
            <a:xfrm>
              <a:off x="3562" y="2663"/>
              <a:ext cx="282" cy="394"/>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573457" name="Rectangle 17"/>
            <p:cNvSpPr>
              <a:spLocks noChangeArrowheads="1"/>
            </p:cNvSpPr>
            <p:nvPr/>
          </p:nvSpPr>
          <p:spPr bwMode="auto">
            <a:xfrm>
              <a:off x="3562" y="3057"/>
              <a:ext cx="282" cy="394"/>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grpSp>
      <p:sp>
        <p:nvSpPr>
          <p:cNvPr id="573458" name="Text Box 18"/>
          <p:cNvSpPr txBox="1">
            <a:spLocks noChangeArrowheads="1"/>
          </p:cNvSpPr>
          <p:nvPr/>
        </p:nvSpPr>
        <p:spPr bwMode="auto">
          <a:xfrm>
            <a:off x="671513" y="2954338"/>
            <a:ext cx="382587" cy="304800"/>
          </a:xfrm>
          <a:prstGeom prst="rect">
            <a:avLst/>
          </a:prstGeom>
          <a:noFill/>
          <a:ln w="9525">
            <a:noFill/>
            <a:miter lim="800000"/>
            <a:headEnd/>
            <a:tailEnd/>
          </a:ln>
          <a:effectLst/>
        </p:spPr>
        <p:txBody>
          <a:bodyPr wrap="none">
            <a:spAutoFit/>
          </a:bodyPr>
          <a:lstStyle/>
          <a:p>
            <a:r>
              <a:rPr lang="en-US" sz="1400"/>
              <a:t>15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73445">
                                            <p:txEl>
                                              <p:pRg st="2" end="2"/>
                                            </p:txEl>
                                          </p:spTgt>
                                        </p:tgtEl>
                                        <p:attrNameLst>
                                          <p:attrName>style.visibility</p:attrName>
                                        </p:attrNameLst>
                                      </p:cBhvr>
                                      <p:to>
                                        <p:strVal val="visible"/>
                                      </p:to>
                                    </p:set>
                                    <p:animEffect transition="in" filter="wipe(left)">
                                      <p:cBhvr>
                                        <p:cTn id="7" dur="500"/>
                                        <p:tgtEl>
                                          <p:spTgt spid="573445">
                                            <p:txEl>
                                              <p:pRg st="2" end="2"/>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73447"/>
                                        </p:tgtEl>
                                        <p:attrNameLst>
                                          <p:attrName>style.visibility</p:attrName>
                                        </p:attrNameLst>
                                      </p:cBhvr>
                                      <p:to>
                                        <p:strVal val="visible"/>
                                      </p:to>
                                    </p:set>
                                    <p:animEffect transition="in" filter="dissolve">
                                      <p:cBhvr>
                                        <p:cTn id="11" dur="500"/>
                                        <p:tgtEl>
                                          <p:spTgt spid="57344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73458"/>
                                        </p:tgtEl>
                                        <p:attrNameLst>
                                          <p:attrName>style.visibility</p:attrName>
                                        </p:attrNameLst>
                                      </p:cBhvr>
                                      <p:to>
                                        <p:strVal val="visible"/>
                                      </p:to>
                                    </p:set>
                                    <p:animEffect transition="in" filter="dissolve">
                                      <p:cBhvr>
                                        <p:cTn id="15" dur="500"/>
                                        <p:tgtEl>
                                          <p:spTgt spid="57345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573445">
                                            <p:txEl>
                                              <p:pRg st="4" end="4"/>
                                            </p:txEl>
                                          </p:spTgt>
                                        </p:tgtEl>
                                        <p:attrNameLst>
                                          <p:attrName>style.visibility</p:attrName>
                                        </p:attrNameLst>
                                      </p:cBhvr>
                                      <p:to>
                                        <p:strVal val="visible"/>
                                      </p:to>
                                    </p:set>
                                    <p:animEffect transition="in" filter="wipe(left)">
                                      <p:cBhvr>
                                        <p:cTn id="20" dur="500"/>
                                        <p:tgtEl>
                                          <p:spTgt spid="573445">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nodeType="clickEffect">
                                  <p:stCondLst>
                                    <p:cond delay="0"/>
                                  </p:stCondLst>
                                  <p:childTnLst>
                                    <p:set>
                                      <p:cBhvr>
                                        <p:cTn id="24" dur="1" fill="hold">
                                          <p:stCondLst>
                                            <p:cond delay="0"/>
                                          </p:stCondLst>
                                        </p:cTn>
                                        <p:tgtEl>
                                          <p:spTgt spid="573445">
                                            <p:txEl>
                                              <p:pRg st="6" end="6"/>
                                            </p:txEl>
                                          </p:spTgt>
                                        </p:tgtEl>
                                        <p:attrNameLst>
                                          <p:attrName>style.visibility</p:attrName>
                                        </p:attrNameLst>
                                      </p:cBhvr>
                                      <p:to>
                                        <p:strVal val="visible"/>
                                      </p:to>
                                    </p:set>
                                    <p:animEffect transition="in" filter="fade">
                                      <p:cBhvr>
                                        <p:cTn id="25" dur="1000"/>
                                        <p:tgtEl>
                                          <p:spTgt spid="573445">
                                            <p:txEl>
                                              <p:pRg st="6" end="6"/>
                                            </p:txEl>
                                          </p:spTgt>
                                        </p:tgtEl>
                                      </p:cBhvr>
                                    </p:animEffect>
                                    <p:anim calcmode="lin" valueType="num">
                                      <p:cBhvr>
                                        <p:cTn id="26" dur="1000" fill="hold"/>
                                        <p:tgtEl>
                                          <p:spTgt spid="573445">
                                            <p:txEl>
                                              <p:pRg st="6" end="6"/>
                                            </p:txEl>
                                          </p:spTgt>
                                        </p:tgtEl>
                                        <p:attrNameLst>
                                          <p:attrName>ppt_x</p:attrName>
                                        </p:attrNameLst>
                                      </p:cBhvr>
                                      <p:tavLst>
                                        <p:tav tm="0">
                                          <p:val>
                                            <p:strVal val="#ppt_x"/>
                                          </p:val>
                                        </p:tav>
                                        <p:tav tm="100000">
                                          <p:val>
                                            <p:strVal val="#ppt_x"/>
                                          </p:val>
                                        </p:tav>
                                      </p:tavLst>
                                    </p:anim>
                                    <p:anim calcmode="lin" valueType="num">
                                      <p:cBhvr>
                                        <p:cTn id="27" dur="1000" fill="hold"/>
                                        <p:tgtEl>
                                          <p:spTgt spid="57344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7" presetClass="entr" presetSubtype="0" fill="hold" nodeType="clickEffect">
                                  <p:stCondLst>
                                    <p:cond delay="0"/>
                                  </p:stCondLst>
                                  <p:childTnLst>
                                    <p:set>
                                      <p:cBhvr>
                                        <p:cTn id="31" dur="1" fill="hold">
                                          <p:stCondLst>
                                            <p:cond delay="0"/>
                                          </p:stCondLst>
                                        </p:cTn>
                                        <p:tgtEl>
                                          <p:spTgt spid="573445">
                                            <p:txEl>
                                              <p:pRg st="8" end="8"/>
                                            </p:txEl>
                                          </p:spTgt>
                                        </p:tgtEl>
                                        <p:attrNameLst>
                                          <p:attrName>style.visibility</p:attrName>
                                        </p:attrNameLst>
                                      </p:cBhvr>
                                      <p:to>
                                        <p:strVal val="visible"/>
                                      </p:to>
                                    </p:set>
                                    <p:animEffect transition="in" filter="fade">
                                      <p:cBhvr>
                                        <p:cTn id="32" dur="1000"/>
                                        <p:tgtEl>
                                          <p:spTgt spid="573445">
                                            <p:txEl>
                                              <p:pRg st="8" end="8"/>
                                            </p:txEl>
                                          </p:spTgt>
                                        </p:tgtEl>
                                      </p:cBhvr>
                                    </p:animEffect>
                                    <p:anim calcmode="lin" valueType="num">
                                      <p:cBhvr>
                                        <p:cTn id="33" dur="1000" fill="hold"/>
                                        <p:tgtEl>
                                          <p:spTgt spid="573445">
                                            <p:txEl>
                                              <p:pRg st="8" end="8"/>
                                            </p:txEl>
                                          </p:spTgt>
                                        </p:tgtEl>
                                        <p:attrNameLst>
                                          <p:attrName>ppt_x</p:attrName>
                                        </p:attrNameLst>
                                      </p:cBhvr>
                                      <p:tavLst>
                                        <p:tav tm="0">
                                          <p:val>
                                            <p:strVal val="#ppt_x"/>
                                          </p:val>
                                        </p:tav>
                                        <p:tav tm="100000">
                                          <p:val>
                                            <p:strVal val="#ppt_x"/>
                                          </p:val>
                                        </p:tav>
                                      </p:tavLst>
                                    </p:anim>
                                    <p:anim calcmode="lin" valueType="num">
                                      <p:cBhvr>
                                        <p:cTn id="34" dur="1000" fill="hold"/>
                                        <p:tgtEl>
                                          <p:spTgt spid="573445">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nodeType="clickEffect">
                                  <p:stCondLst>
                                    <p:cond delay="0"/>
                                  </p:stCondLst>
                                  <p:childTnLst>
                                    <p:set>
                                      <p:cBhvr>
                                        <p:cTn id="38" dur="1" fill="hold">
                                          <p:stCondLst>
                                            <p:cond delay="0"/>
                                          </p:stCondLst>
                                        </p:cTn>
                                        <p:tgtEl>
                                          <p:spTgt spid="573445">
                                            <p:txEl>
                                              <p:pRg st="10" end="10"/>
                                            </p:txEl>
                                          </p:spTgt>
                                        </p:tgtEl>
                                        <p:attrNameLst>
                                          <p:attrName>style.visibility</p:attrName>
                                        </p:attrNameLst>
                                      </p:cBhvr>
                                      <p:to>
                                        <p:strVal val="visible"/>
                                      </p:to>
                                    </p:set>
                                    <p:animEffect transition="in" filter="fade">
                                      <p:cBhvr>
                                        <p:cTn id="39" dur="1000"/>
                                        <p:tgtEl>
                                          <p:spTgt spid="573445">
                                            <p:txEl>
                                              <p:pRg st="10" end="10"/>
                                            </p:txEl>
                                          </p:spTgt>
                                        </p:tgtEl>
                                      </p:cBhvr>
                                    </p:animEffect>
                                    <p:anim calcmode="lin" valueType="num">
                                      <p:cBhvr>
                                        <p:cTn id="40" dur="1000" fill="hold"/>
                                        <p:tgtEl>
                                          <p:spTgt spid="573445">
                                            <p:txEl>
                                              <p:pRg st="10" end="10"/>
                                            </p:txEl>
                                          </p:spTgt>
                                        </p:tgtEl>
                                        <p:attrNameLst>
                                          <p:attrName>ppt_x</p:attrName>
                                        </p:attrNameLst>
                                      </p:cBhvr>
                                      <p:tavLst>
                                        <p:tav tm="0">
                                          <p:val>
                                            <p:strVal val="#ppt_x"/>
                                          </p:val>
                                        </p:tav>
                                        <p:tav tm="100000">
                                          <p:val>
                                            <p:strVal val="#ppt_x"/>
                                          </p:val>
                                        </p:tav>
                                      </p:tavLst>
                                    </p:anim>
                                    <p:anim calcmode="lin" valueType="num">
                                      <p:cBhvr>
                                        <p:cTn id="41" dur="1000" fill="hold"/>
                                        <p:tgtEl>
                                          <p:spTgt spid="573445">
                                            <p:txEl>
                                              <p:pRg st="10" end="1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5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3" name="Rectangle 5"/>
          <p:cNvSpPr>
            <a:spLocks noGrp="1" noChangeArrowheads="1"/>
          </p:cNvSpPr>
          <p:nvPr>
            <p:ph type="body" idx="1"/>
          </p:nvPr>
        </p:nvSpPr>
        <p:spPr>
          <a:xfrm>
            <a:off x="381000" y="1657350"/>
            <a:ext cx="8229600" cy="4525963"/>
          </a:xfrm>
          <a:noFill/>
          <a:ln/>
        </p:spPr>
        <p:txBody>
          <a:bodyPr/>
          <a:lstStyle/>
          <a:p>
            <a:pPr>
              <a:lnSpc>
                <a:spcPct val="90000"/>
              </a:lnSpc>
              <a:buFontTx/>
              <a:buNone/>
            </a:pPr>
            <a:r>
              <a:rPr lang="en-US" sz="2400" b="1" i="1"/>
              <a:t>Group 14</a:t>
            </a:r>
          </a:p>
          <a:p>
            <a:pPr>
              <a:lnSpc>
                <a:spcPct val="90000"/>
              </a:lnSpc>
            </a:pPr>
            <a:endParaRPr lang="en-US" sz="1000" b="1" i="1"/>
          </a:p>
          <a:p>
            <a:pPr>
              <a:lnSpc>
                <a:spcPct val="90000"/>
              </a:lnSpc>
              <a:buFontTx/>
              <a:buNone/>
            </a:pPr>
            <a:r>
              <a:rPr lang="en-US" sz="1800"/>
              <a:t>    – Group 14 elements straddle the diagonal line that divides nonmetals from 	metals.</a:t>
            </a:r>
          </a:p>
          <a:p>
            <a:pPr>
              <a:lnSpc>
                <a:spcPct val="90000"/>
              </a:lnSpc>
              <a:buFontTx/>
              <a:buNone/>
            </a:pPr>
            <a:endParaRPr lang="en-US" sz="1000"/>
          </a:p>
          <a:p>
            <a:pPr>
              <a:lnSpc>
                <a:spcPct val="90000"/>
              </a:lnSpc>
              <a:buFontTx/>
              <a:buNone/>
            </a:pPr>
            <a:r>
              <a:rPr lang="en-US" sz="1800"/>
              <a:t>    – Carbon is a nonmetal, silicon and germanium are semimetals, and tin and 	lead are metals.</a:t>
            </a:r>
          </a:p>
          <a:p>
            <a:pPr>
              <a:lnSpc>
                <a:spcPct val="90000"/>
              </a:lnSpc>
              <a:buFontTx/>
              <a:buNone/>
            </a:pPr>
            <a:endParaRPr lang="en-US" sz="1000"/>
          </a:p>
          <a:p>
            <a:pPr>
              <a:lnSpc>
                <a:spcPct val="90000"/>
              </a:lnSpc>
              <a:buFontTx/>
              <a:buNone/>
            </a:pPr>
            <a:r>
              <a:rPr lang="en-US" sz="1800"/>
              <a:t>    – Group-14 elements have the </a:t>
            </a:r>
            <a:r>
              <a:rPr lang="en-US" sz="1800" i="1"/>
              <a:t>ns</a:t>
            </a:r>
            <a:r>
              <a:rPr lang="en-US" sz="1800" baseline="30000"/>
              <a:t>2</a:t>
            </a:r>
            <a:r>
              <a:rPr lang="en-US" sz="1800" i="1"/>
              <a:t>np</a:t>
            </a:r>
            <a:r>
              <a:rPr lang="en-US" sz="1800" baseline="30000"/>
              <a:t>2 </a:t>
            </a:r>
            <a:r>
              <a:rPr lang="en-US" sz="1800"/>
              <a:t>valence-electron configuration.</a:t>
            </a:r>
          </a:p>
          <a:p>
            <a:pPr>
              <a:lnSpc>
                <a:spcPct val="90000"/>
              </a:lnSpc>
              <a:buFontTx/>
              <a:buNone/>
            </a:pPr>
            <a:endParaRPr lang="en-US" sz="1000"/>
          </a:p>
          <a:p>
            <a:pPr>
              <a:lnSpc>
                <a:spcPct val="90000"/>
              </a:lnSpc>
              <a:buFontTx/>
              <a:buNone/>
            </a:pPr>
            <a:r>
              <a:rPr lang="en-US" sz="1800"/>
              <a:t>    – Group-14 elements have three oxidation states:</a:t>
            </a:r>
          </a:p>
          <a:p>
            <a:pPr>
              <a:lnSpc>
                <a:spcPct val="90000"/>
              </a:lnSpc>
              <a:buFontTx/>
              <a:buNone/>
            </a:pPr>
            <a:r>
              <a:rPr lang="en-US" sz="1800"/>
              <a:t>       	1. –4, in which four electrons are added to achieve the closed-shell 	electron configuration of the next noble gas</a:t>
            </a:r>
          </a:p>
          <a:p>
            <a:pPr>
              <a:lnSpc>
                <a:spcPct val="90000"/>
              </a:lnSpc>
              <a:buFontTx/>
              <a:buNone/>
            </a:pPr>
            <a:r>
              <a:rPr lang="en-US" sz="1800"/>
              <a:t>       	2. +4, in which all four valence electrons are lost to give the closed-	shell electron configuration of the preceding noble gas</a:t>
            </a:r>
          </a:p>
          <a:p>
            <a:pPr>
              <a:lnSpc>
                <a:spcPct val="90000"/>
              </a:lnSpc>
              <a:buFontTx/>
              <a:buNone/>
            </a:pPr>
            <a:r>
              <a:rPr lang="en-US" sz="1800"/>
              <a:t>      	3. +2, in which the loss of two </a:t>
            </a:r>
            <a:r>
              <a:rPr lang="en-US" sz="1800" i="1"/>
              <a:t>np</a:t>
            </a:r>
            <a:r>
              <a:rPr lang="en-US" sz="1800" baseline="30000"/>
              <a:t>2 </a:t>
            </a:r>
            <a:r>
              <a:rPr lang="en-US" sz="1800"/>
              <a:t>electrons gives a filled </a:t>
            </a:r>
            <a:r>
              <a:rPr lang="en-US" sz="1800" i="1"/>
              <a:t>ns</a:t>
            </a:r>
            <a:r>
              <a:rPr lang="en-US" sz="1800" baseline="30000"/>
              <a:t>2 	</a:t>
            </a:r>
            <a:r>
              <a:rPr lang="en-US" sz="1800"/>
              <a:t>subshell</a:t>
            </a:r>
            <a:endParaRPr lang="en-US" sz="2400"/>
          </a:p>
        </p:txBody>
      </p:sp>
      <p:sp>
        <p:nvSpPr>
          <p:cNvPr id="575495" name="Rectangle 7"/>
          <p:cNvSpPr>
            <a:spLocks noGrp="1" noChangeArrowheads="1"/>
          </p:cNvSpPr>
          <p:nvPr>
            <p:ph type="title"/>
          </p:nvPr>
        </p:nvSpPr>
        <p:spPr>
          <a:xfrm>
            <a:off x="179388" y="22225"/>
            <a:ext cx="8763000" cy="1143000"/>
          </a:xfrm>
          <a:noFill/>
          <a:ln/>
        </p:spPr>
        <p:txBody>
          <a:bodyPr/>
          <a:lstStyle/>
          <a:p>
            <a:r>
              <a:rPr lang="en-US" sz="3600" b="1">
                <a:solidFill>
                  <a:srgbClr val="9A2216"/>
                </a:solidFill>
              </a:rPr>
              <a:t>Chemistry of the Groups</a:t>
            </a:r>
          </a:p>
        </p:txBody>
      </p:sp>
      <p:sp>
        <p:nvSpPr>
          <p:cNvPr id="575496" name="Rectangle 8"/>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0">
  <p:cSld>
    <p:bg>
      <p:bgPr>
        <a:solidFill>
          <a:srgbClr val="FFFF99"/>
        </a:solidFill>
        <a:effectLst/>
      </p:bgPr>
    </p:bg>
    <p:spTree>
      <p:nvGrpSpPr>
        <p:cNvPr id="1" name=""/>
        <p:cNvGrpSpPr/>
        <p:nvPr/>
      </p:nvGrpSpPr>
      <p:grpSpPr>
        <a:xfrm>
          <a:off x="0" y="0"/>
          <a:ext cx="0" cy="0"/>
          <a:chOff x="0" y="0"/>
          <a:chExt cx="0" cy="0"/>
        </a:xfrm>
      </p:grpSpPr>
      <p:sp>
        <p:nvSpPr>
          <p:cNvPr id="9" name="Footer Placeholder 3"/>
          <p:cNvSpPr>
            <a:spLocks noGrp="1"/>
          </p:cNvSpPr>
          <p:nvPr>
            <p:ph type="ftr" sz="quarter" idx="11"/>
          </p:nvPr>
        </p:nvSpPr>
        <p:spPr/>
        <p:txBody>
          <a:bodyPr/>
          <a:lstStyle/>
          <a:p>
            <a:r>
              <a:rPr lang="en-US"/>
              <a:t>http://www.unit5.org/christjs/tempT27dFields-Jeff/Period1.htm</a:t>
            </a:r>
          </a:p>
        </p:txBody>
      </p:sp>
      <p:sp>
        <p:nvSpPr>
          <p:cNvPr id="412674" name="Rectangle 2"/>
          <p:cNvSpPr>
            <a:spLocks noGrp="1" noChangeArrowheads="1"/>
          </p:cNvSpPr>
          <p:nvPr>
            <p:ph type="title"/>
          </p:nvPr>
        </p:nvSpPr>
        <p:spPr/>
        <p:txBody>
          <a:bodyPr/>
          <a:lstStyle/>
          <a:p>
            <a:r>
              <a:rPr lang="en-US" sz="3600"/>
              <a:t>Vocabulary - Periodic Table</a:t>
            </a:r>
          </a:p>
        </p:txBody>
      </p:sp>
      <p:sp>
        <p:nvSpPr>
          <p:cNvPr id="412675"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2676"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2677" name="File"/>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hlinkClick r:id="rId4" action="ppaction://hlinkfile"/>
              </a:rPr>
              <a:t>Keys</a:t>
            </a:r>
            <a:endParaRPr lang="en-US" sz="1400" i="1"/>
          </a:p>
          <a:p>
            <a:endParaRPr lang="en-US" sz="1400">
              <a:solidFill>
                <a:srgbClr val="FF0000"/>
              </a:solidFill>
            </a:endParaRPr>
          </a:p>
          <a:p>
            <a:endParaRPr lang="en-US" sz="1400"/>
          </a:p>
          <a:p>
            <a:endParaRPr lang="en-US" sz="1400"/>
          </a:p>
          <a:p>
            <a:endParaRPr lang="en-US" sz="1400"/>
          </a:p>
          <a:p>
            <a:endParaRPr lang="en-US" sz="1400"/>
          </a:p>
        </p:txBody>
      </p:sp>
      <p:sp>
        <p:nvSpPr>
          <p:cNvPr id="412679" name="Rectangle 7"/>
          <p:cNvSpPr>
            <a:spLocks noChangeArrowheads="1"/>
          </p:cNvSpPr>
          <p:nvPr/>
        </p:nvSpPr>
        <p:spPr bwMode="auto">
          <a:xfrm>
            <a:off x="2144713" y="1905000"/>
            <a:ext cx="6084887" cy="457200"/>
          </a:xfrm>
          <a:prstGeom prst="rect">
            <a:avLst/>
          </a:prstGeom>
          <a:noFill/>
          <a:ln w="9525">
            <a:noFill/>
            <a:miter lim="800000"/>
            <a:headEnd/>
            <a:tailEnd/>
          </a:ln>
          <a:effectLst/>
        </p:spPr>
        <p:txBody>
          <a:bodyPr wrap="none" anchor="ctr">
            <a:spAutoFit/>
          </a:bodyPr>
          <a:lstStyle/>
          <a:p>
            <a:r>
              <a:rPr lang="en-US" sz="2400">
                <a:hlinkClick r:id="rId5" action="ppaction://hlinkfile"/>
              </a:rPr>
              <a:t>Vocabulary:  Periodic Table and Periodicity</a:t>
            </a:r>
            <a:r>
              <a:rPr lang="en-US" sz="2400" b="1">
                <a:hlinkClick r:id="rId5" action="ppaction://hlinkfile"/>
              </a:rPr>
              <a:t> </a:t>
            </a:r>
            <a:endParaRPr lang="en-US" sz="2400" b="1"/>
          </a:p>
        </p:txBody>
      </p:sp>
      <p:sp>
        <p:nvSpPr>
          <p:cNvPr id="412680" name="Rectangle 8"/>
          <p:cNvSpPr>
            <a:spLocks noChangeArrowheads="1"/>
          </p:cNvSpPr>
          <p:nvPr/>
        </p:nvSpPr>
        <p:spPr bwMode="auto">
          <a:xfrm>
            <a:off x="2144713" y="4000500"/>
            <a:ext cx="6084887" cy="457200"/>
          </a:xfrm>
          <a:prstGeom prst="rect">
            <a:avLst/>
          </a:prstGeom>
          <a:noFill/>
          <a:ln w="9525">
            <a:noFill/>
            <a:miter lim="800000"/>
            <a:headEnd/>
            <a:tailEnd/>
          </a:ln>
          <a:effectLst/>
        </p:spPr>
        <p:txBody>
          <a:bodyPr wrap="none" anchor="ctr">
            <a:spAutoFit/>
          </a:bodyPr>
          <a:lstStyle/>
          <a:p>
            <a:r>
              <a:rPr lang="en-US" sz="2400">
                <a:hlinkClick r:id="rId6"/>
              </a:rPr>
              <a:t>Vocabulary:  Periodic Table and Periodicity</a:t>
            </a:r>
            <a:r>
              <a:rPr lang="en-US" sz="2400" b="1"/>
              <a:t> </a:t>
            </a: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41" name="Rectangle 5"/>
          <p:cNvSpPr>
            <a:spLocks noGrp="1" noChangeArrowheads="1"/>
          </p:cNvSpPr>
          <p:nvPr>
            <p:ph type="body" idx="1"/>
          </p:nvPr>
        </p:nvSpPr>
        <p:spPr>
          <a:xfrm>
            <a:off x="381000" y="1630363"/>
            <a:ext cx="8229600" cy="4525962"/>
          </a:xfrm>
          <a:noFill/>
          <a:ln/>
        </p:spPr>
        <p:txBody>
          <a:bodyPr/>
          <a:lstStyle/>
          <a:p>
            <a:pPr>
              <a:buFontTx/>
              <a:buNone/>
            </a:pPr>
            <a:r>
              <a:rPr lang="en-US" sz="2400" b="1" i="1"/>
              <a:t>Group 13</a:t>
            </a:r>
          </a:p>
          <a:p>
            <a:endParaRPr lang="en-US" sz="1000" b="1" i="1"/>
          </a:p>
          <a:p>
            <a:pPr>
              <a:buFontTx/>
              <a:buNone/>
            </a:pPr>
            <a:r>
              <a:rPr lang="en-US" sz="2000"/>
              <a:t>     – Of the Group-13 elements, only the lightest, boron, lies on the 	diagonal line that separates nonmetals and metals, it is a 	semimetal and possesses an unusual structure.</a:t>
            </a:r>
          </a:p>
          <a:p>
            <a:pPr>
              <a:buFontTx/>
              <a:buNone/>
            </a:pPr>
            <a:endParaRPr lang="en-US" sz="1000"/>
          </a:p>
          <a:p>
            <a:pPr>
              <a:buFontTx/>
              <a:buNone/>
            </a:pPr>
            <a:r>
              <a:rPr lang="en-US" sz="2000"/>
              <a:t>    – The rest of Group 13 are metals (aluminum, gallium, indium, and 	thallium) and are typical metallic solids.</a:t>
            </a:r>
          </a:p>
          <a:p>
            <a:pPr>
              <a:buFontTx/>
              <a:buNone/>
            </a:pPr>
            <a:endParaRPr lang="en-US" sz="1000"/>
          </a:p>
          <a:p>
            <a:pPr>
              <a:buFontTx/>
              <a:buNone/>
            </a:pPr>
            <a:r>
              <a:rPr lang="en-US" sz="2000"/>
              <a:t>    – Elements of Group 13 are highly reactive and form stable 	compounds with oxygen.</a:t>
            </a:r>
          </a:p>
          <a:p>
            <a:pPr>
              <a:buFontTx/>
              <a:buNone/>
            </a:pPr>
            <a:endParaRPr lang="en-US" sz="1000"/>
          </a:p>
          <a:p>
            <a:pPr>
              <a:buFontTx/>
              <a:buNone/>
            </a:pPr>
            <a:r>
              <a:rPr lang="en-US" sz="2000"/>
              <a:t>    – Elements of Group 13 have </a:t>
            </a:r>
            <a:r>
              <a:rPr lang="en-US" sz="2000" i="1"/>
              <a:t>ns</a:t>
            </a:r>
            <a:r>
              <a:rPr lang="en-US" sz="2000" baseline="30000"/>
              <a:t>2</a:t>
            </a:r>
            <a:r>
              <a:rPr lang="en-US" sz="2000" i="1"/>
              <a:t>np</a:t>
            </a:r>
            <a:r>
              <a:rPr lang="en-US" sz="2000" baseline="30000"/>
              <a:t>1</a:t>
            </a:r>
            <a:r>
              <a:rPr lang="en-US" sz="2000"/>
              <a:t> valence-electron configurations.</a:t>
            </a:r>
            <a:endParaRPr lang="en-US" sz="2400"/>
          </a:p>
        </p:txBody>
      </p:sp>
      <p:sp>
        <p:nvSpPr>
          <p:cNvPr id="577544" name="Rectangle 8"/>
          <p:cNvSpPr>
            <a:spLocks noGrp="1" noChangeArrowheads="1"/>
          </p:cNvSpPr>
          <p:nvPr>
            <p:ph type="title"/>
          </p:nvPr>
        </p:nvSpPr>
        <p:spPr>
          <a:xfrm>
            <a:off x="179388" y="22225"/>
            <a:ext cx="8763000" cy="1143000"/>
          </a:xfrm>
          <a:noFill/>
          <a:ln/>
        </p:spPr>
        <p:txBody>
          <a:bodyPr/>
          <a:lstStyle/>
          <a:p>
            <a:r>
              <a:rPr lang="en-US" sz="3600" b="1">
                <a:solidFill>
                  <a:srgbClr val="9A2216"/>
                </a:solidFill>
              </a:rPr>
              <a:t>Chemistry of the Groups</a:t>
            </a:r>
          </a:p>
        </p:txBody>
      </p:sp>
      <p:sp>
        <p:nvSpPr>
          <p:cNvPr id="577545" name="Rectangle 9"/>
          <p:cNvSpPr>
            <a:spLocks noChangeArrowheads="1"/>
          </p:cNvSpPr>
          <p:nvPr/>
        </p:nvSpPr>
        <p:spPr bwMode="auto">
          <a:xfrm>
            <a:off x="76200" y="6554788"/>
            <a:ext cx="3317875"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97346" name="Rectangle 2"/>
          <p:cNvSpPr>
            <a:spLocks noGrp="1" noChangeArrowheads="1"/>
          </p:cNvSpPr>
          <p:nvPr>
            <p:ph type="title"/>
          </p:nvPr>
        </p:nvSpPr>
        <p:spPr/>
        <p:txBody>
          <a:bodyPr/>
          <a:lstStyle/>
          <a:p>
            <a:r>
              <a:rPr lang="en-US">
                <a:solidFill>
                  <a:schemeClr val="bg1"/>
                </a:solidFill>
              </a:rPr>
              <a:t>Lanthanide Series</a:t>
            </a:r>
          </a:p>
        </p:txBody>
      </p:sp>
      <p:sp>
        <p:nvSpPr>
          <p:cNvPr id="697347"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7348"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49"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7350"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351"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7352"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53"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7354"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7355"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chemeClr val="bg1"/>
          </a:solidFill>
          <a:ln w="9525" cap="rnd">
            <a:noFill/>
            <a:round/>
            <a:headEnd/>
            <a:tailEnd/>
          </a:ln>
          <a:effectLst/>
        </p:spPr>
        <p:txBody>
          <a:bodyPr/>
          <a:lstStyle/>
          <a:p>
            <a:endParaRPr lang="en-US"/>
          </a:p>
        </p:txBody>
      </p:sp>
      <p:sp>
        <p:nvSpPr>
          <p:cNvPr id="697356"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57"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chemeClr val="bg1"/>
          </a:solidFill>
          <a:ln w="9525" cap="rnd">
            <a:noFill/>
            <a:round/>
            <a:headEnd/>
            <a:tailEnd/>
          </a:ln>
          <a:effectLst/>
        </p:spPr>
        <p:txBody>
          <a:bodyPr/>
          <a:lstStyle/>
          <a:p>
            <a:endParaRPr lang="en-US"/>
          </a:p>
        </p:txBody>
      </p:sp>
      <p:sp>
        <p:nvSpPr>
          <p:cNvPr id="697358"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7359"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7360"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61"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7362"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7363"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7364"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65"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7366"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697367"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697368"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69"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7370"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371"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372"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73"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7374"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75"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7376"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77"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7378"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79"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97380"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81"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697382"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83"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384"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85"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697386"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87"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7388"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89"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7390"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91"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697392"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93"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697394"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395"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7396"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397"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97398"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399"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97400"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401"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7402"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403"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97404"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405"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697406"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407"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7408"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409"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697410"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411"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7412"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413"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7414"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415"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416"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17"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97418"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97419"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420"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21"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7422"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97423"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424"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25"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97426"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97427"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97428"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29"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7430"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97431"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97432"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33"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7434"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97435"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97436"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37"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7438"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97439"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440"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41"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697442"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697443"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444"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45"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7446"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697447"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448"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49"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697450"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697451"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697452"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53"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7454"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697455"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697456"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57"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7458"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697459"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697460"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61"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7462"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697463"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464"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65"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697466"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467"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468"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69"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697470"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471"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472"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73"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697474"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475"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97476"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77"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478"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479"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97480"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81"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482"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483"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97484"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85"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7486"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487"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697488"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489"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490"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491"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697492"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493"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494"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495"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697496"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497"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7498"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499"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7500"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01"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697502"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03"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97504"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05"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697506"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07"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97508"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509"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697510"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511"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512"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13"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514"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15"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516"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17"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518"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19"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520"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521"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7522"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523"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524"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25"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697526"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27"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528"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29"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697530"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31"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532"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533"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697534"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535"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7536"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37"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538"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39"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697540"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41"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542"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43"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697544"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545"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7546"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547"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697548"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49"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550"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51"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697552"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53"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554"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55"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556"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57"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558"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59"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697560"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561"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697562"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697563"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697564"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697565"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697566"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697567"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697568"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697569"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697570"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697571"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697572"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573"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7574"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75"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576"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577"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chemeClr val="bg1"/>
          </a:solidFill>
          <a:ln w="9525" cap="rnd">
            <a:noFill/>
            <a:round/>
            <a:headEnd/>
            <a:tailEnd/>
          </a:ln>
          <a:effectLst/>
        </p:spPr>
        <p:txBody>
          <a:bodyPr/>
          <a:lstStyle/>
          <a:p>
            <a:endParaRPr lang="en-US"/>
          </a:p>
        </p:txBody>
      </p:sp>
      <p:sp>
        <p:nvSpPr>
          <p:cNvPr id="697578"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79"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7580"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581"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97582"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83"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97584"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585"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chemeClr val="bg1"/>
          </a:solidFill>
          <a:ln w="9525" cap="rnd">
            <a:noFill/>
            <a:round/>
            <a:headEnd/>
            <a:tailEnd/>
          </a:ln>
          <a:effectLst/>
        </p:spPr>
        <p:txBody>
          <a:bodyPr/>
          <a:lstStyle/>
          <a:p>
            <a:endParaRPr lang="en-US"/>
          </a:p>
        </p:txBody>
      </p:sp>
      <p:sp>
        <p:nvSpPr>
          <p:cNvPr id="697586"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87"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588"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589"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chemeClr val="bg1"/>
          </a:solidFill>
          <a:ln w="9525" cap="rnd">
            <a:noFill/>
            <a:round/>
            <a:headEnd/>
            <a:tailEnd/>
          </a:ln>
          <a:effectLst/>
        </p:spPr>
        <p:txBody>
          <a:bodyPr/>
          <a:lstStyle/>
          <a:p>
            <a:endParaRPr lang="en-US"/>
          </a:p>
        </p:txBody>
      </p:sp>
      <p:sp>
        <p:nvSpPr>
          <p:cNvPr id="697590"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91"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7592"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593"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697594"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95"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7596"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597"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97598"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599"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697600"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601"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97602"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03"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697604"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605"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697606"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07"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697608"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697609"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697610"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11"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7612"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13"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697614"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15"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616"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17"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97618"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19"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697620"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21"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97622"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23"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697624"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25"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697626"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27"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697628"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29"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697630"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31"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7632"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33"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697634"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35"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697636"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37"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697638"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39"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697640"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697641"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697642"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643"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697644"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697645"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697646"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647"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7648"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49"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7650"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651"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E5E5E5"/>
          </a:solidFill>
          <a:ln w="9525" cap="rnd">
            <a:noFill/>
            <a:round/>
            <a:headEnd/>
            <a:tailEnd/>
          </a:ln>
          <a:effectLst/>
        </p:spPr>
        <p:txBody>
          <a:bodyPr/>
          <a:lstStyle/>
          <a:p>
            <a:endParaRPr lang="en-US"/>
          </a:p>
        </p:txBody>
      </p:sp>
      <p:sp>
        <p:nvSpPr>
          <p:cNvPr id="697652"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53"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000000"/>
          </a:solidFill>
          <a:ln w="9525" cap="rnd">
            <a:noFill/>
            <a:round/>
            <a:headEnd/>
            <a:tailEnd/>
          </a:ln>
          <a:effectLst/>
        </p:spPr>
        <p:txBody>
          <a:bodyPr/>
          <a:lstStyle/>
          <a:p>
            <a:endParaRPr lang="en-US"/>
          </a:p>
        </p:txBody>
      </p:sp>
      <p:sp>
        <p:nvSpPr>
          <p:cNvPr id="697654"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655"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7656"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57"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7658"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7659"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rgbClr val="FF6600"/>
          </a:solidFill>
          <a:ln w="9525" cap="rnd">
            <a:noFill/>
            <a:round/>
            <a:headEnd/>
            <a:tailEnd/>
          </a:ln>
          <a:effectLst/>
        </p:spPr>
        <p:txBody>
          <a:bodyPr/>
          <a:lstStyle/>
          <a:p>
            <a:endParaRPr lang="en-US"/>
          </a:p>
        </p:txBody>
      </p:sp>
      <p:sp>
        <p:nvSpPr>
          <p:cNvPr id="697660"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61"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FF6600"/>
          </a:solidFill>
          <a:ln w="9525" cap="rnd">
            <a:noFill/>
            <a:round/>
            <a:headEnd/>
            <a:tailEnd/>
          </a:ln>
          <a:effectLst/>
        </p:spPr>
        <p:txBody>
          <a:bodyPr/>
          <a:lstStyle/>
          <a:p>
            <a:endParaRPr lang="en-US"/>
          </a:p>
        </p:txBody>
      </p:sp>
      <p:sp>
        <p:nvSpPr>
          <p:cNvPr id="697662"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63"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664"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65"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666"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7667"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668"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69"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670"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71"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672"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73"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674"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7675"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676"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77"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678"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79"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680"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81"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7682"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7683"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684"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85"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FF6600"/>
          </a:solidFill>
          <a:ln w="9525" cap="rnd">
            <a:noFill/>
            <a:round/>
            <a:headEnd/>
            <a:tailEnd/>
          </a:ln>
          <a:effectLst/>
        </p:spPr>
        <p:txBody>
          <a:bodyPr/>
          <a:lstStyle/>
          <a:p>
            <a:endParaRPr lang="en-US"/>
          </a:p>
        </p:txBody>
      </p:sp>
      <p:sp>
        <p:nvSpPr>
          <p:cNvPr id="697686"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87"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7688"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89"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7690"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7691"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rgbClr val="FF6600"/>
          </a:solidFill>
          <a:ln w="9525" cap="rnd">
            <a:noFill/>
            <a:round/>
            <a:headEnd/>
            <a:tailEnd/>
          </a:ln>
          <a:effectLst/>
        </p:spPr>
        <p:txBody>
          <a:bodyPr/>
          <a:lstStyle/>
          <a:p>
            <a:endParaRPr lang="en-US"/>
          </a:p>
        </p:txBody>
      </p:sp>
      <p:sp>
        <p:nvSpPr>
          <p:cNvPr id="697692"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93"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FF6600"/>
          </a:solidFill>
          <a:ln w="9525" cap="rnd">
            <a:noFill/>
            <a:round/>
            <a:headEnd/>
            <a:tailEnd/>
          </a:ln>
          <a:effectLst/>
        </p:spPr>
        <p:txBody>
          <a:bodyPr/>
          <a:lstStyle/>
          <a:p>
            <a:endParaRPr lang="en-US"/>
          </a:p>
        </p:txBody>
      </p:sp>
      <p:sp>
        <p:nvSpPr>
          <p:cNvPr id="697694"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695"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E5E5E5"/>
          </a:solidFill>
          <a:ln w="9525" cap="rnd">
            <a:noFill/>
            <a:round/>
            <a:headEnd/>
            <a:tailEnd/>
          </a:ln>
          <a:effectLst/>
        </p:spPr>
        <p:txBody>
          <a:bodyPr/>
          <a:lstStyle/>
          <a:p>
            <a:endParaRPr lang="en-US"/>
          </a:p>
        </p:txBody>
      </p:sp>
      <p:sp>
        <p:nvSpPr>
          <p:cNvPr id="697696"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697"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698"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7699"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rgbClr val="FF6600"/>
          </a:solidFill>
          <a:ln w="9525" cap="rnd">
            <a:noFill/>
            <a:round/>
            <a:headEnd/>
            <a:tailEnd/>
          </a:ln>
          <a:effectLst/>
        </p:spPr>
        <p:txBody>
          <a:bodyPr/>
          <a:lstStyle/>
          <a:p>
            <a:endParaRPr lang="en-US"/>
          </a:p>
        </p:txBody>
      </p:sp>
      <p:sp>
        <p:nvSpPr>
          <p:cNvPr id="697700"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01"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702"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03"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697704"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05"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706"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7707"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rgbClr val="FF6600"/>
          </a:solidFill>
          <a:ln w="9525" cap="rnd">
            <a:noFill/>
            <a:round/>
            <a:headEnd/>
            <a:tailEnd/>
          </a:ln>
          <a:effectLst/>
        </p:spPr>
        <p:txBody>
          <a:bodyPr/>
          <a:lstStyle/>
          <a:p>
            <a:endParaRPr lang="en-US"/>
          </a:p>
        </p:txBody>
      </p:sp>
      <p:sp>
        <p:nvSpPr>
          <p:cNvPr id="697708"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09"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710"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11"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712"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13"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000000"/>
          </a:solidFill>
          <a:ln w="9525" cap="rnd">
            <a:noFill/>
            <a:round/>
            <a:headEnd/>
            <a:tailEnd/>
          </a:ln>
          <a:effectLst/>
        </p:spPr>
        <p:txBody>
          <a:bodyPr/>
          <a:lstStyle/>
          <a:p>
            <a:endParaRPr lang="en-US"/>
          </a:p>
        </p:txBody>
      </p:sp>
      <p:sp>
        <p:nvSpPr>
          <p:cNvPr id="697714"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7715"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716"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17"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rgbClr val="FF6600"/>
          </a:solidFill>
          <a:ln w="9525" cap="rnd">
            <a:noFill/>
            <a:round/>
            <a:headEnd/>
            <a:tailEnd/>
          </a:ln>
          <a:effectLst/>
        </p:spPr>
        <p:txBody>
          <a:bodyPr/>
          <a:lstStyle/>
          <a:p>
            <a:endParaRPr lang="en-US"/>
          </a:p>
        </p:txBody>
      </p:sp>
      <p:sp>
        <p:nvSpPr>
          <p:cNvPr id="697718"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19"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720"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21"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7722"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7723"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724"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25"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FF6600"/>
          </a:solidFill>
          <a:ln w="9525" cap="rnd">
            <a:noFill/>
            <a:round/>
            <a:headEnd/>
            <a:tailEnd/>
          </a:ln>
          <a:effectLst/>
        </p:spPr>
        <p:txBody>
          <a:bodyPr/>
          <a:lstStyle/>
          <a:p>
            <a:endParaRPr lang="en-US"/>
          </a:p>
        </p:txBody>
      </p:sp>
      <p:sp>
        <p:nvSpPr>
          <p:cNvPr id="697726"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27"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728"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29"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000000"/>
          </a:solidFill>
          <a:ln w="9525" cap="rnd">
            <a:noFill/>
            <a:round/>
            <a:headEnd/>
            <a:tailEnd/>
          </a:ln>
          <a:effectLst/>
        </p:spPr>
        <p:txBody>
          <a:bodyPr/>
          <a:lstStyle/>
          <a:p>
            <a:endParaRPr lang="en-US"/>
          </a:p>
        </p:txBody>
      </p:sp>
      <p:sp>
        <p:nvSpPr>
          <p:cNvPr id="697730"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noFill/>
          <a:ln w="12699" cap="rnd" cmpd="sng">
            <a:solidFill>
              <a:srgbClr val="000000"/>
            </a:solidFill>
            <a:prstDash val="solid"/>
            <a:round/>
            <a:headEnd/>
            <a:tailEnd/>
          </a:ln>
          <a:effectLst/>
        </p:spPr>
        <p:txBody>
          <a:bodyPr/>
          <a:lstStyle/>
          <a:p>
            <a:endParaRPr lang="en-US"/>
          </a:p>
        </p:txBody>
      </p:sp>
      <p:sp>
        <p:nvSpPr>
          <p:cNvPr id="697731"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732"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33"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rgbClr val="FF6600"/>
          </a:solidFill>
          <a:ln w="9525" cap="rnd">
            <a:noFill/>
            <a:round/>
            <a:headEnd/>
            <a:tailEnd/>
          </a:ln>
          <a:effectLst/>
        </p:spPr>
        <p:txBody>
          <a:bodyPr/>
          <a:lstStyle/>
          <a:p>
            <a:endParaRPr lang="en-US"/>
          </a:p>
        </p:txBody>
      </p:sp>
      <p:sp>
        <p:nvSpPr>
          <p:cNvPr id="697734"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35"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736"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37"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738"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7739"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740"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41"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742"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43"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E5E5E5"/>
          </a:solidFill>
          <a:ln w="9525" cap="rnd">
            <a:noFill/>
            <a:round/>
            <a:headEnd/>
            <a:tailEnd/>
          </a:ln>
          <a:effectLst/>
        </p:spPr>
        <p:txBody>
          <a:bodyPr/>
          <a:lstStyle/>
          <a:p>
            <a:endParaRPr lang="en-US"/>
          </a:p>
        </p:txBody>
      </p:sp>
      <p:sp>
        <p:nvSpPr>
          <p:cNvPr id="697744"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45"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000000"/>
          </a:solidFill>
          <a:ln w="9525" cap="rnd">
            <a:noFill/>
            <a:round/>
            <a:headEnd/>
            <a:tailEnd/>
          </a:ln>
          <a:effectLst/>
        </p:spPr>
        <p:txBody>
          <a:bodyPr/>
          <a:lstStyle/>
          <a:p>
            <a:endParaRPr lang="en-US"/>
          </a:p>
        </p:txBody>
      </p:sp>
      <p:sp>
        <p:nvSpPr>
          <p:cNvPr id="697746"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noFill/>
          <a:ln w="12699" cap="rnd" cmpd="sng">
            <a:solidFill>
              <a:srgbClr val="000000"/>
            </a:solidFill>
            <a:prstDash val="solid"/>
            <a:round/>
            <a:headEnd/>
            <a:tailEnd/>
          </a:ln>
          <a:effectLst/>
        </p:spPr>
        <p:txBody>
          <a:bodyPr/>
          <a:lstStyle/>
          <a:p>
            <a:endParaRPr lang="en-US"/>
          </a:p>
        </p:txBody>
      </p:sp>
      <p:sp>
        <p:nvSpPr>
          <p:cNvPr id="697747"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rgbClr val="FF6600"/>
          </a:solidFill>
          <a:ln w="9525" cap="rnd">
            <a:noFill/>
            <a:round/>
            <a:headEnd/>
            <a:tailEnd/>
          </a:ln>
          <a:effectLst/>
        </p:spPr>
        <p:txBody>
          <a:bodyPr/>
          <a:lstStyle/>
          <a:p>
            <a:endParaRPr lang="en-US"/>
          </a:p>
        </p:txBody>
      </p:sp>
      <p:sp>
        <p:nvSpPr>
          <p:cNvPr id="697748"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49"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rgbClr val="FF6600"/>
          </a:solidFill>
          <a:ln w="9525" cap="rnd">
            <a:noFill/>
            <a:round/>
            <a:headEnd/>
            <a:tailEnd/>
          </a:ln>
          <a:effectLst/>
        </p:spPr>
        <p:txBody>
          <a:bodyPr/>
          <a:lstStyle/>
          <a:p>
            <a:endParaRPr lang="en-US"/>
          </a:p>
        </p:txBody>
      </p:sp>
      <p:sp>
        <p:nvSpPr>
          <p:cNvPr id="697750"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51"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7752"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53"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000000"/>
          </a:solidFill>
          <a:ln w="9525" cap="rnd">
            <a:noFill/>
            <a:round/>
            <a:headEnd/>
            <a:tailEnd/>
          </a:ln>
          <a:effectLst/>
        </p:spPr>
        <p:txBody>
          <a:bodyPr/>
          <a:lstStyle/>
          <a:p>
            <a:endParaRPr lang="en-US"/>
          </a:p>
        </p:txBody>
      </p:sp>
      <p:sp>
        <p:nvSpPr>
          <p:cNvPr id="697754"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697755"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rgbClr val="FF6600"/>
          </a:solidFill>
          <a:ln w="9525" cap="rnd">
            <a:noFill/>
            <a:round/>
            <a:headEnd/>
            <a:tailEnd/>
          </a:ln>
          <a:effectLst/>
        </p:spPr>
        <p:txBody>
          <a:bodyPr/>
          <a:lstStyle/>
          <a:p>
            <a:endParaRPr lang="en-US"/>
          </a:p>
        </p:txBody>
      </p:sp>
      <p:sp>
        <p:nvSpPr>
          <p:cNvPr id="697756"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57"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rgbClr val="FF6600"/>
          </a:solidFill>
          <a:ln w="9525" cap="rnd">
            <a:noFill/>
            <a:round/>
            <a:headEnd/>
            <a:tailEnd/>
          </a:ln>
          <a:effectLst/>
        </p:spPr>
        <p:txBody>
          <a:bodyPr/>
          <a:lstStyle/>
          <a:p>
            <a:endParaRPr lang="en-US"/>
          </a:p>
        </p:txBody>
      </p:sp>
      <p:sp>
        <p:nvSpPr>
          <p:cNvPr id="697758"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59"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E5E5E5"/>
          </a:solidFill>
          <a:ln w="9525" cap="rnd">
            <a:noFill/>
            <a:round/>
            <a:headEnd/>
            <a:tailEnd/>
          </a:ln>
          <a:effectLst/>
        </p:spPr>
        <p:txBody>
          <a:bodyPr/>
          <a:lstStyle/>
          <a:p>
            <a:endParaRPr lang="en-US"/>
          </a:p>
        </p:txBody>
      </p:sp>
      <p:sp>
        <p:nvSpPr>
          <p:cNvPr id="697760"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697761"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000000"/>
          </a:solidFill>
          <a:ln w="9525" cap="rnd">
            <a:noFill/>
            <a:round/>
            <a:headEnd/>
            <a:tailEnd/>
          </a:ln>
          <a:effectLst/>
        </p:spPr>
        <p:txBody>
          <a:bodyPr/>
          <a:lstStyle/>
          <a:p>
            <a:endParaRPr lang="en-US"/>
          </a:p>
        </p:txBody>
      </p:sp>
      <p:sp>
        <p:nvSpPr>
          <p:cNvPr id="697762"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697763"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rgbClr val="FF6600"/>
          </a:solidFill>
          <a:ln w="9525" cap="rnd">
            <a:noFill/>
            <a:round/>
            <a:headEnd/>
            <a:tailEnd/>
          </a:ln>
          <a:effectLst/>
        </p:spPr>
        <p:txBody>
          <a:bodyPr/>
          <a:lstStyle/>
          <a:p>
            <a:endParaRPr lang="en-US"/>
          </a:p>
        </p:txBody>
      </p:sp>
      <p:sp>
        <p:nvSpPr>
          <p:cNvPr id="697764"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765"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rgbClr val="FF6600"/>
          </a:solidFill>
          <a:ln w="9525" cap="rnd">
            <a:noFill/>
            <a:round/>
            <a:headEnd/>
            <a:tailEnd/>
          </a:ln>
          <a:effectLst/>
        </p:spPr>
        <p:txBody>
          <a:bodyPr/>
          <a:lstStyle/>
          <a:p>
            <a:endParaRPr lang="en-US"/>
          </a:p>
        </p:txBody>
      </p:sp>
      <p:sp>
        <p:nvSpPr>
          <p:cNvPr id="697766"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697767"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768"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7769"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770"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700" cap="rnd" cmpd="sng">
            <a:solidFill>
              <a:srgbClr val="000000"/>
            </a:solidFill>
            <a:prstDash val="solid"/>
            <a:round/>
            <a:headEnd/>
            <a:tailEnd/>
          </a:ln>
          <a:effectLst/>
        </p:spPr>
        <p:txBody>
          <a:bodyPr/>
          <a:lstStyle/>
          <a:p>
            <a:endParaRPr lang="en-US"/>
          </a:p>
        </p:txBody>
      </p:sp>
      <p:sp>
        <p:nvSpPr>
          <p:cNvPr id="697771"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chemeClr val="bg1"/>
          </a:solidFill>
          <a:ln w="9525" cap="rnd">
            <a:noFill/>
            <a:round/>
            <a:headEnd/>
            <a:tailEnd/>
          </a:ln>
          <a:effectLst/>
        </p:spPr>
        <p:txBody>
          <a:bodyPr/>
          <a:lstStyle/>
          <a:p>
            <a:endParaRPr lang="en-US"/>
          </a:p>
        </p:txBody>
      </p:sp>
      <p:sp>
        <p:nvSpPr>
          <p:cNvPr id="697772"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700" cap="rnd" cmpd="sng">
            <a:solidFill>
              <a:srgbClr val="000000"/>
            </a:solidFill>
            <a:prstDash val="solid"/>
            <a:round/>
            <a:headEnd/>
            <a:tailEnd/>
          </a:ln>
          <a:effectLst/>
        </p:spPr>
        <p:txBody>
          <a:bodyPr/>
          <a:lstStyle/>
          <a:p>
            <a:endParaRPr lang="en-US"/>
          </a:p>
        </p:txBody>
      </p:sp>
      <p:sp>
        <p:nvSpPr>
          <p:cNvPr id="697773"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7774"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7775"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776"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7777"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7778"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697779"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780"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81"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782"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83"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784"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85"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786"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87"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7788"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89"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697790"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697791"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97792"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93"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7794"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95"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697796"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97"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697798"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799"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800"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01"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7802"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03"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04"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05"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06"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07"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7808"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09"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10"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11"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12"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13"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14"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15"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16"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17"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18"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19"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7820"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21"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22"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23"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24"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25"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7826"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27"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28"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29"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30"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31"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32"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33"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34"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35"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36"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37"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38"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39"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40"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41"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42"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43"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697844"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45"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46"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47"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697848"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49"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697850"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51"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52"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53"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697854"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55"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56"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57"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58"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59"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60"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61"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62"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63"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64"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65"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66"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67"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68"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69"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697870"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97871"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72"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73"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74"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75"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697876"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697877"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697878"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697879"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880"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81"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882"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83"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884"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85"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886"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87"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888"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89"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7890"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91"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892"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93"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894"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95"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697896"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97"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697898"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899"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7900"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01"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97902"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03"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97904"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05"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697906"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07"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697908"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09"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697910"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11"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697912"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13"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697914"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697915"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697916"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697917"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18"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19"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FFFF"/>
          </a:solidFill>
          <a:ln w="9525" cap="rnd">
            <a:noFill/>
            <a:round/>
            <a:headEnd/>
            <a:tailEnd/>
          </a:ln>
          <a:effectLst/>
        </p:spPr>
        <p:txBody>
          <a:bodyPr/>
          <a:lstStyle/>
          <a:p>
            <a:endParaRPr lang="en-US"/>
          </a:p>
        </p:txBody>
      </p:sp>
      <p:sp>
        <p:nvSpPr>
          <p:cNvPr id="697920"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noFill/>
          <a:ln w="12699" cap="rnd" cmpd="sng">
            <a:solidFill>
              <a:srgbClr val="000000"/>
            </a:solidFill>
            <a:prstDash val="solid"/>
            <a:round/>
            <a:headEnd/>
            <a:tailEnd/>
          </a:ln>
          <a:effectLst/>
        </p:spPr>
        <p:txBody>
          <a:bodyPr/>
          <a:lstStyle/>
          <a:p>
            <a:endParaRPr lang="en-US"/>
          </a:p>
        </p:txBody>
      </p:sp>
      <p:sp>
        <p:nvSpPr>
          <p:cNvPr id="697921"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7922"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23"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6600"/>
          </a:solidFill>
          <a:ln w="9525" cap="rnd">
            <a:noFill/>
            <a:round/>
            <a:headEnd/>
            <a:tailEnd/>
          </a:ln>
          <a:effectLst/>
        </p:spPr>
        <p:txBody>
          <a:bodyPr/>
          <a:lstStyle/>
          <a:p>
            <a:endParaRPr lang="en-US"/>
          </a:p>
        </p:txBody>
      </p:sp>
      <p:sp>
        <p:nvSpPr>
          <p:cNvPr id="697924"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25"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26"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27"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28"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29"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30"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31"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32"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33"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34"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35"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36"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37"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38"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39"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40"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41"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42"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43"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44"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45"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7946"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47"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6600"/>
          </a:solidFill>
          <a:ln w="9525" cap="rnd">
            <a:noFill/>
            <a:round/>
            <a:headEnd/>
            <a:tailEnd/>
          </a:ln>
          <a:effectLst/>
        </p:spPr>
        <p:txBody>
          <a:bodyPr/>
          <a:lstStyle/>
          <a:p>
            <a:endParaRPr lang="en-US"/>
          </a:p>
        </p:txBody>
      </p:sp>
      <p:sp>
        <p:nvSpPr>
          <p:cNvPr id="697948"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49"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50"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51"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52"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53"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7954"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55"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6600"/>
          </a:solidFill>
          <a:ln w="9525" cap="rnd">
            <a:noFill/>
            <a:round/>
            <a:headEnd/>
            <a:tailEnd/>
          </a:ln>
          <a:effectLst/>
        </p:spPr>
        <p:txBody>
          <a:bodyPr/>
          <a:lstStyle/>
          <a:p>
            <a:endParaRPr lang="en-US"/>
          </a:p>
        </p:txBody>
      </p:sp>
      <p:sp>
        <p:nvSpPr>
          <p:cNvPr id="697956"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57"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58"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59"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60"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61"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7962"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63"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6600"/>
          </a:solidFill>
          <a:ln w="9525" cap="rnd">
            <a:noFill/>
            <a:round/>
            <a:headEnd/>
            <a:tailEnd/>
          </a:ln>
          <a:effectLst/>
        </p:spPr>
        <p:txBody>
          <a:bodyPr/>
          <a:lstStyle/>
          <a:p>
            <a:endParaRPr lang="en-US"/>
          </a:p>
        </p:txBody>
      </p:sp>
      <p:sp>
        <p:nvSpPr>
          <p:cNvPr id="697964"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65"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FFFF"/>
          </a:solidFill>
          <a:ln w="9525" cap="rnd">
            <a:noFill/>
            <a:round/>
            <a:headEnd/>
            <a:tailEnd/>
          </a:ln>
          <a:effectLst/>
        </p:spPr>
        <p:txBody>
          <a:bodyPr/>
          <a:lstStyle/>
          <a:p>
            <a:endParaRPr lang="en-US"/>
          </a:p>
        </p:txBody>
      </p:sp>
      <p:sp>
        <p:nvSpPr>
          <p:cNvPr id="697966"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67"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rgbClr val="FF6600"/>
          </a:solidFill>
          <a:ln w="9525" cap="rnd">
            <a:noFill/>
            <a:round/>
            <a:headEnd/>
            <a:tailEnd/>
          </a:ln>
          <a:effectLst/>
        </p:spPr>
        <p:txBody>
          <a:bodyPr/>
          <a:lstStyle/>
          <a:p>
            <a:endParaRPr lang="en-US"/>
          </a:p>
        </p:txBody>
      </p:sp>
      <p:sp>
        <p:nvSpPr>
          <p:cNvPr id="697968"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69"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70"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71"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72"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73"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697974"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697975"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rgbClr val="FF6600"/>
          </a:solidFill>
          <a:ln w="9525" cap="rnd">
            <a:noFill/>
            <a:round/>
            <a:headEnd/>
            <a:tailEnd/>
          </a:ln>
          <a:effectLst/>
        </p:spPr>
        <p:txBody>
          <a:bodyPr/>
          <a:lstStyle/>
          <a:p>
            <a:endParaRPr lang="en-US"/>
          </a:p>
        </p:txBody>
      </p:sp>
      <p:sp>
        <p:nvSpPr>
          <p:cNvPr id="697976"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697977"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697978"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697979" name="Text Box 635"/>
          <p:cNvSpPr txBox="1">
            <a:spLocks noChangeArrowheads="1"/>
          </p:cNvSpPr>
          <p:nvPr/>
        </p:nvSpPr>
        <p:spPr bwMode="auto">
          <a:xfrm>
            <a:off x="7023100" y="1957388"/>
            <a:ext cx="381000"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697980"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697981"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697982"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697983"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697984"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697985"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697986"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697987"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697988"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697989"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697990"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697991"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697992"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697993"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697994"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697995"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697996"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697997"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697998"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697999"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698000"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698001"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698002"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698003"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698004"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698005"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698006"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698007"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698008"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698009"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698010"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698011"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698012"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698013"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698014"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698015"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698016"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698017"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698018"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698019"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698020"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698021"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698022"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698023"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698024"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698025"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698026"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698027"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698028"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698029"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698030"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698031"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698032"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698033"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698034"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698035"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698036"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698037"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698038"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698039"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698040"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698041"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698042"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698043"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698044"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698045"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698046"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698047"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698048"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698049" name="Text Box 705"/>
          <p:cNvSpPr txBox="1">
            <a:spLocks noChangeArrowheads="1"/>
          </p:cNvSpPr>
          <p:nvPr/>
        </p:nvSpPr>
        <p:spPr bwMode="auto">
          <a:xfrm>
            <a:off x="7042150" y="2543175"/>
            <a:ext cx="354013"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698050"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698051"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698052"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t>Ce</a:t>
            </a:r>
            <a:endParaRPr lang="en-US" sz="1200" baseline="-25000"/>
          </a:p>
        </p:txBody>
      </p:sp>
      <p:sp>
        <p:nvSpPr>
          <p:cNvPr id="698053"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t>Pr</a:t>
            </a:r>
            <a:endParaRPr lang="en-US" sz="1200" baseline="-25000"/>
          </a:p>
        </p:txBody>
      </p:sp>
      <p:sp>
        <p:nvSpPr>
          <p:cNvPr id="698054"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t>Nd</a:t>
            </a:r>
            <a:endParaRPr lang="en-US" sz="1200" baseline="-25000"/>
          </a:p>
        </p:txBody>
      </p:sp>
      <p:sp>
        <p:nvSpPr>
          <p:cNvPr id="698055"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t>Pm</a:t>
            </a:r>
            <a:endParaRPr lang="en-US" sz="1200" baseline="-25000"/>
          </a:p>
        </p:txBody>
      </p:sp>
      <p:sp>
        <p:nvSpPr>
          <p:cNvPr id="698056"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t>Sm</a:t>
            </a:r>
            <a:endParaRPr lang="en-US" sz="1200" baseline="-25000"/>
          </a:p>
        </p:txBody>
      </p:sp>
      <p:sp>
        <p:nvSpPr>
          <p:cNvPr id="698057"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t>Eu</a:t>
            </a:r>
            <a:endParaRPr lang="en-US" sz="1200" baseline="-25000"/>
          </a:p>
        </p:txBody>
      </p:sp>
      <p:sp>
        <p:nvSpPr>
          <p:cNvPr id="698058"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t>Gd</a:t>
            </a:r>
            <a:endParaRPr lang="en-US" sz="1200" baseline="-25000"/>
          </a:p>
        </p:txBody>
      </p:sp>
      <p:sp>
        <p:nvSpPr>
          <p:cNvPr id="698059"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t>Tb</a:t>
            </a:r>
            <a:endParaRPr lang="en-US" sz="1200" baseline="-25000"/>
          </a:p>
        </p:txBody>
      </p:sp>
      <p:sp>
        <p:nvSpPr>
          <p:cNvPr id="698060"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t>Dy</a:t>
            </a:r>
            <a:endParaRPr lang="en-US" sz="1200" baseline="-25000"/>
          </a:p>
        </p:txBody>
      </p:sp>
      <p:sp>
        <p:nvSpPr>
          <p:cNvPr id="698061"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t>Ho</a:t>
            </a:r>
            <a:endParaRPr lang="en-US" sz="1200" baseline="-25000"/>
          </a:p>
        </p:txBody>
      </p:sp>
      <p:sp>
        <p:nvSpPr>
          <p:cNvPr id="698062"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t>Er</a:t>
            </a:r>
            <a:endParaRPr lang="en-US" sz="1200" baseline="-25000"/>
          </a:p>
        </p:txBody>
      </p:sp>
      <p:sp>
        <p:nvSpPr>
          <p:cNvPr id="698063"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t>Tm</a:t>
            </a:r>
            <a:endParaRPr lang="en-US" sz="1200" baseline="-25000"/>
          </a:p>
        </p:txBody>
      </p:sp>
      <p:sp>
        <p:nvSpPr>
          <p:cNvPr id="698064"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t>Yb</a:t>
            </a:r>
            <a:endParaRPr lang="en-US" sz="1200" baseline="-25000"/>
          </a:p>
        </p:txBody>
      </p:sp>
      <p:sp>
        <p:nvSpPr>
          <p:cNvPr id="698065"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t>Lu</a:t>
            </a:r>
            <a:endParaRPr lang="en-US" sz="1200" baseline="-25000"/>
          </a:p>
        </p:txBody>
      </p:sp>
      <p:sp>
        <p:nvSpPr>
          <p:cNvPr id="698066"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Th</a:t>
            </a:r>
            <a:endParaRPr lang="en-US" sz="1200" baseline="-25000">
              <a:solidFill>
                <a:schemeClr val="bg2"/>
              </a:solidFill>
            </a:endParaRPr>
          </a:p>
        </p:txBody>
      </p:sp>
      <p:sp>
        <p:nvSpPr>
          <p:cNvPr id="698067"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solidFill>
                  <a:schemeClr val="bg2"/>
                </a:solidFill>
              </a:rPr>
              <a:t>Pa</a:t>
            </a:r>
            <a:endParaRPr lang="en-US" sz="1200" baseline="-25000">
              <a:solidFill>
                <a:schemeClr val="bg2"/>
              </a:solidFill>
            </a:endParaRPr>
          </a:p>
        </p:txBody>
      </p:sp>
      <p:sp>
        <p:nvSpPr>
          <p:cNvPr id="698068"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solidFill>
                  <a:schemeClr val="bg2"/>
                </a:solidFill>
              </a:rPr>
              <a:t>U</a:t>
            </a:r>
            <a:endParaRPr lang="en-US" sz="1200" baseline="-25000">
              <a:solidFill>
                <a:schemeClr val="bg2"/>
              </a:solidFill>
            </a:endParaRPr>
          </a:p>
        </p:txBody>
      </p:sp>
      <p:sp>
        <p:nvSpPr>
          <p:cNvPr id="698069"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Np</a:t>
            </a:r>
            <a:endParaRPr lang="en-US" sz="1200" baseline="-25000">
              <a:solidFill>
                <a:schemeClr val="bg2"/>
              </a:solidFill>
            </a:endParaRPr>
          </a:p>
        </p:txBody>
      </p:sp>
      <p:sp>
        <p:nvSpPr>
          <p:cNvPr id="698070"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solidFill>
                  <a:schemeClr val="bg2"/>
                </a:solidFill>
              </a:rPr>
              <a:t>Pu</a:t>
            </a:r>
            <a:endParaRPr lang="en-US" sz="1200" baseline="-25000">
              <a:solidFill>
                <a:schemeClr val="bg2"/>
              </a:solidFill>
            </a:endParaRPr>
          </a:p>
        </p:txBody>
      </p:sp>
      <p:sp>
        <p:nvSpPr>
          <p:cNvPr id="698071"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solidFill>
                  <a:schemeClr val="bg2"/>
                </a:solidFill>
              </a:rPr>
              <a:t>Am</a:t>
            </a:r>
            <a:endParaRPr lang="en-US" sz="1200" baseline="-25000">
              <a:solidFill>
                <a:schemeClr val="bg2"/>
              </a:solidFill>
            </a:endParaRPr>
          </a:p>
        </p:txBody>
      </p:sp>
      <p:sp>
        <p:nvSpPr>
          <p:cNvPr id="698072"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solidFill>
                  <a:schemeClr val="bg2"/>
                </a:solidFill>
              </a:rPr>
              <a:t>Cm</a:t>
            </a:r>
            <a:endParaRPr lang="en-US" sz="1200" baseline="-25000">
              <a:solidFill>
                <a:schemeClr val="bg2"/>
              </a:solidFill>
            </a:endParaRPr>
          </a:p>
        </p:txBody>
      </p:sp>
      <p:sp>
        <p:nvSpPr>
          <p:cNvPr id="698073"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Bk</a:t>
            </a:r>
            <a:endParaRPr lang="en-US" sz="1200" baseline="-25000">
              <a:solidFill>
                <a:schemeClr val="bg2"/>
              </a:solidFill>
            </a:endParaRPr>
          </a:p>
        </p:txBody>
      </p:sp>
      <p:sp>
        <p:nvSpPr>
          <p:cNvPr id="698074"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solidFill>
                  <a:schemeClr val="bg2"/>
                </a:solidFill>
              </a:rPr>
              <a:t>Cf</a:t>
            </a:r>
            <a:endParaRPr lang="en-US" sz="1200" baseline="-25000">
              <a:solidFill>
                <a:schemeClr val="bg2"/>
              </a:solidFill>
            </a:endParaRPr>
          </a:p>
        </p:txBody>
      </p:sp>
      <p:sp>
        <p:nvSpPr>
          <p:cNvPr id="698075"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solidFill>
                  <a:schemeClr val="bg2"/>
                </a:solidFill>
              </a:rPr>
              <a:t>Es</a:t>
            </a:r>
            <a:endParaRPr lang="en-US" sz="1200" baseline="-25000">
              <a:solidFill>
                <a:schemeClr val="bg2"/>
              </a:solidFill>
            </a:endParaRPr>
          </a:p>
        </p:txBody>
      </p:sp>
      <p:sp>
        <p:nvSpPr>
          <p:cNvPr id="698076"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solidFill>
                  <a:schemeClr val="bg2"/>
                </a:solidFill>
              </a:rPr>
              <a:t>Fm</a:t>
            </a:r>
            <a:endParaRPr lang="en-US" sz="1200" baseline="-25000">
              <a:solidFill>
                <a:schemeClr val="bg2"/>
              </a:solidFill>
            </a:endParaRPr>
          </a:p>
        </p:txBody>
      </p:sp>
      <p:sp>
        <p:nvSpPr>
          <p:cNvPr id="698077"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solidFill>
                  <a:schemeClr val="bg2"/>
                </a:solidFill>
              </a:rPr>
              <a:t>Md</a:t>
            </a:r>
            <a:endParaRPr lang="en-US" sz="1200" baseline="-25000">
              <a:solidFill>
                <a:schemeClr val="bg2"/>
              </a:solidFill>
            </a:endParaRPr>
          </a:p>
        </p:txBody>
      </p:sp>
      <p:sp>
        <p:nvSpPr>
          <p:cNvPr id="698078"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solidFill>
                  <a:schemeClr val="bg2"/>
                </a:solidFill>
              </a:rPr>
              <a:t>No</a:t>
            </a:r>
            <a:endParaRPr lang="en-US" sz="1200" baseline="-25000">
              <a:solidFill>
                <a:schemeClr val="bg2"/>
              </a:solidFill>
            </a:endParaRPr>
          </a:p>
        </p:txBody>
      </p:sp>
      <p:sp>
        <p:nvSpPr>
          <p:cNvPr id="698079"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solidFill>
                  <a:schemeClr val="bg2"/>
                </a:solidFill>
              </a:rPr>
              <a:t>Lr</a:t>
            </a:r>
            <a:endParaRPr lang="en-US" sz="1200" baseline="-25000">
              <a:solidFill>
                <a:schemeClr val="bg2"/>
              </a:solidFill>
            </a:endParaRPr>
          </a:p>
        </p:txBody>
      </p:sp>
      <p:sp>
        <p:nvSpPr>
          <p:cNvPr id="698080" name="Text Box 736"/>
          <p:cNvSpPr txBox="1">
            <a:spLocks noChangeArrowheads="1"/>
          </p:cNvSpPr>
          <p:nvPr/>
        </p:nvSpPr>
        <p:spPr bwMode="auto">
          <a:xfrm>
            <a:off x="3073400" y="5189538"/>
            <a:ext cx="352425" cy="274637"/>
          </a:xfrm>
          <a:prstGeom prst="rect">
            <a:avLst/>
          </a:prstGeom>
          <a:noFill/>
          <a:ln w="9525">
            <a:noFill/>
            <a:miter lim="800000"/>
            <a:headEnd/>
            <a:tailEnd/>
          </a:ln>
          <a:effectLst/>
        </p:spPr>
        <p:txBody>
          <a:bodyPr wrap="none">
            <a:spAutoFit/>
          </a:bodyPr>
          <a:lstStyle/>
          <a:p>
            <a:r>
              <a:rPr lang="en-US" sz="1200"/>
              <a:t>La</a:t>
            </a:r>
            <a:endParaRPr lang="en-US" sz="1200" baseline="-25000"/>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1442" name="Rectangle 2"/>
          <p:cNvSpPr>
            <a:spLocks noGrp="1" noChangeArrowheads="1"/>
          </p:cNvSpPr>
          <p:nvPr>
            <p:ph type="title"/>
          </p:nvPr>
        </p:nvSpPr>
        <p:spPr/>
        <p:txBody>
          <a:bodyPr/>
          <a:lstStyle/>
          <a:p>
            <a:r>
              <a:rPr lang="en-US">
                <a:solidFill>
                  <a:schemeClr val="bg1"/>
                </a:solidFill>
              </a:rPr>
              <a:t>Actinide Series</a:t>
            </a:r>
          </a:p>
        </p:txBody>
      </p:sp>
      <p:sp>
        <p:nvSpPr>
          <p:cNvPr id="701443" name="Freeform 3"/>
          <p:cNvSpPr>
            <a:spLocks/>
          </p:cNvSpPr>
          <p:nvPr/>
        </p:nvSpPr>
        <p:spPr bwMode="auto">
          <a:xfrm>
            <a:off x="7870825" y="41656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701444" name="Freeform 4"/>
          <p:cNvSpPr>
            <a:spLocks/>
          </p:cNvSpPr>
          <p:nvPr/>
        </p:nvSpPr>
        <p:spPr bwMode="auto">
          <a:xfrm>
            <a:off x="7869238" y="41656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45" name="Freeform 5"/>
          <p:cNvSpPr>
            <a:spLocks/>
          </p:cNvSpPr>
          <p:nvPr/>
        </p:nvSpPr>
        <p:spPr bwMode="auto">
          <a:xfrm>
            <a:off x="8199438" y="41656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701446" name="Freeform 6"/>
          <p:cNvSpPr>
            <a:spLocks/>
          </p:cNvSpPr>
          <p:nvPr/>
        </p:nvSpPr>
        <p:spPr bwMode="auto">
          <a:xfrm>
            <a:off x="8197850" y="4165600"/>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447" name="Freeform 7"/>
          <p:cNvSpPr>
            <a:spLocks/>
          </p:cNvSpPr>
          <p:nvPr/>
        </p:nvSpPr>
        <p:spPr bwMode="auto">
          <a:xfrm>
            <a:off x="7870825" y="3622675"/>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701448" name="Freeform 8"/>
          <p:cNvSpPr>
            <a:spLocks/>
          </p:cNvSpPr>
          <p:nvPr/>
        </p:nvSpPr>
        <p:spPr bwMode="auto">
          <a:xfrm>
            <a:off x="7869238" y="3622675"/>
            <a:ext cx="463550" cy="95250"/>
          </a:xfrm>
          <a:custGeom>
            <a:avLst/>
            <a:gdLst/>
            <a:ahLst/>
            <a:cxnLst>
              <a:cxn ang="0">
                <a:pos x="0" y="38"/>
              </a:cxn>
              <a:cxn ang="0">
                <a:pos x="37" y="0"/>
              </a:cxn>
              <a:cxn ang="0">
                <a:pos x="291" y="0"/>
              </a:cxn>
              <a:cxn ang="0">
                <a:pos x="230" y="59"/>
              </a:cxn>
              <a:cxn ang="0">
                <a:pos x="0" y="38"/>
              </a:cxn>
            </a:cxnLst>
            <a:rect l="0" t="0" r="r" b="b"/>
            <a:pathLst>
              <a:path w="292" h="60">
                <a:moveTo>
                  <a:pt x="0" y="38"/>
                </a:moveTo>
                <a:lnTo>
                  <a:pt x="37"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49" name="Freeform 9"/>
          <p:cNvSpPr>
            <a:spLocks/>
          </p:cNvSpPr>
          <p:nvPr/>
        </p:nvSpPr>
        <p:spPr bwMode="auto">
          <a:xfrm>
            <a:off x="8199438" y="3622675"/>
            <a:ext cx="123825" cy="476250"/>
          </a:xfrm>
          <a:custGeom>
            <a:avLst/>
            <a:gdLst/>
            <a:ahLst/>
            <a:cxnLst>
              <a:cxn ang="0">
                <a:pos x="42" y="299"/>
              </a:cxn>
              <a:cxn ang="0">
                <a:pos x="0" y="80"/>
              </a:cxn>
              <a:cxn ang="0">
                <a:pos x="77" y="0"/>
              </a:cxn>
              <a:cxn ang="0">
                <a:pos x="77" y="267"/>
              </a:cxn>
              <a:cxn ang="0">
                <a:pos x="42" y="299"/>
              </a:cxn>
            </a:cxnLst>
            <a:rect l="0" t="0" r="r" b="b"/>
            <a:pathLst>
              <a:path w="78" h="300">
                <a:moveTo>
                  <a:pt x="42" y="299"/>
                </a:moveTo>
                <a:lnTo>
                  <a:pt x="0" y="80"/>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701450" name="Freeform 10"/>
          <p:cNvSpPr>
            <a:spLocks/>
          </p:cNvSpPr>
          <p:nvPr/>
        </p:nvSpPr>
        <p:spPr bwMode="auto">
          <a:xfrm>
            <a:off x="8197850" y="3622675"/>
            <a:ext cx="134938" cy="488950"/>
          </a:xfrm>
          <a:custGeom>
            <a:avLst/>
            <a:gdLst/>
            <a:ahLst/>
            <a:cxnLst>
              <a:cxn ang="0">
                <a:pos x="45" y="307"/>
              </a:cxn>
              <a:cxn ang="0">
                <a:pos x="0" y="82"/>
              </a:cxn>
              <a:cxn ang="0">
                <a:pos x="84" y="0"/>
              </a:cxn>
              <a:cxn ang="0">
                <a:pos x="84" y="274"/>
              </a:cxn>
              <a:cxn ang="0">
                <a:pos x="45" y="307"/>
              </a:cxn>
            </a:cxnLst>
            <a:rect l="0" t="0" r="r" b="b"/>
            <a:pathLst>
              <a:path w="85" h="308">
                <a:moveTo>
                  <a:pt x="45" y="307"/>
                </a:moveTo>
                <a:lnTo>
                  <a:pt x="0" y="82"/>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701451" name="Freeform 11"/>
          <p:cNvSpPr>
            <a:spLocks/>
          </p:cNvSpPr>
          <p:nvPr/>
        </p:nvSpPr>
        <p:spPr bwMode="auto">
          <a:xfrm>
            <a:off x="7870825" y="3021013"/>
            <a:ext cx="452438" cy="82550"/>
          </a:xfrm>
          <a:custGeom>
            <a:avLst/>
            <a:gdLst/>
            <a:ahLst/>
            <a:cxnLst>
              <a:cxn ang="0">
                <a:pos x="0" y="34"/>
              </a:cxn>
              <a:cxn ang="0">
                <a:pos x="36" y="0"/>
              </a:cxn>
              <a:cxn ang="0">
                <a:pos x="284" y="0"/>
              </a:cxn>
              <a:cxn ang="0">
                <a:pos x="225" y="51"/>
              </a:cxn>
              <a:cxn ang="0">
                <a:pos x="0" y="34"/>
              </a:cxn>
            </a:cxnLst>
            <a:rect l="0" t="0" r="r" b="b"/>
            <a:pathLst>
              <a:path w="285" h="52">
                <a:moveTo>
                  <a:pt x="0" y="34"/>
                </a:moveTo>
                <a:lnTo>
                  <a:pt x="36" y="0"/>
                </a:lnTo>
                <a:lnTo>
                  <a:pt x="284" y="0"/>
                </a:lnTo>
                <a:lnTo>
                  <a:pt x="225" y="51"/>
                </a:lnTo>
                <a:lnTo>
                  <a:pt x="0" y="34"/>
                </a:lnTo>
              </a:path>
            </a:pathLst>
          </a:custGeom>
          <a:solidFill>
            <a:schemeClr val="bg1"/>
          </a:solidFill>
          <a:ln w="9525" cap="rnd">
            <a:noFill/>
            <a:round/>
            <a:headEnd/>
            <a:tailEnd/>
          </a:ln>
          <a:effectLst/>
        </p:spPr>
        <p:txBody>
          <a:bodyPr/>
          <a:lstStyle/>
          <a:p>
            <a:endParaRPr lang="en-US"/>
          </a:p>
        </p:txBody>
      </p:sp>
      <p:sp>
        <p:nvSpPr>
          <p:cNvPr id="701452" name="Freeform 12"/>
          <p:cNvSpPr>
            <a:spLocks/>
          </p:cNvSpPr>
          <p:nvPr/>
        </p:nvSpPr>
        <p:spPr bwMode="auto">
          <a:xfrm>
            <a:off x="7869238" y="3021013"/>
            <a:ext cx="463550" cy="95250"/>
          </a:xfrm>
          <a:custGeom>
            <a:avLst/>
            <a:gdLst/>
            <a:ahLst/>
            <a:cxnLst>
              <a:cxn ang="0">
                <a:pos x="0" y="39"/>
              </a:cxn>
              <a:cxn ang="0">
                <a:pos x="37" y="0"/>
              </a:cxn>
              <a:cxn ang="0">
                <a:pos x="291" y="0"/>
              </a:cxn>
              <a:cxn ang="0">
                <a:pos x="230" y="59"/>
              </a:cxn>
              <a:cxn ang="0">
                <a:pos x="0" y="39"/>
              </a:cxn>
            </a:cxnLst>
            <a:rect l="0" t="0" r="r" b="b"/>
            <a:pathLst>
              <a:path w="292" h="60">
                <a:moveTo>
                  <a:pt x="0" y="39"/>
                </a:moveTo>
                <a:lnTo>
                  <a:pt x="37" y="0"/>
                </a:lnTo>
                <a:lnTo>
                  <a:pt x="291" y="0"/>
                </a:lnTo>
                <a:lnTo>
                  <a:pt x="230" y="59"/>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53" name="Freeform 13"/>
          <p:cNvSpPr>
            <a:spLocks/>
          </p:cNvSpPr>
          <p:nvPr/>
        </p:nvSpPr>
        <p:spPr bwMode="auto">
          <a:xfrm>
            <a:off x="8199438" y="3021013"/>
            <a:ext cx="123825" cy="474662"/>
          </a:xfrm>
          <a:custGeom>
            <a:avLst/>
            <a:gdLst/>
            <a:ahLst/>
            <a:cxnLst>
              <a:cxn ang="0">
                <a:pos x="42" y="298"/>
              </a:cxn>
              <a:cxn ang="0">
                <a:pos x="0" y="81"/>
              </a:cxn>
              <a:cxn ang="0">
                <a:pos x="77" y="0"/>
              </a:cxn>
              <a:cxn ang="0">
                <a:pos x="77" y="268"/>
              </a:cxn>
              <a:cxn ang="0">
                <a:pos x="42" y="298"/>
              </a:cxn>
            </a:cxnLst>
            <a:rect l="0" t="0" r="r" b="b"/>
            <a:pathLst>
              <a:path w="78" h="299">
                <a:moveTo>
                  <a:pt x="42" y="298"/>
                </a:moveTo>
                <a:lnTo>
                  <a:pt x="0" y="81"/>
                </a:lnTo>
                <a:lnTo>
                  <a:pt x="77" y="0"/>
                </a:lnTo>
                <a:lnTo>
                  <a:pt x="77" y="268"/>
                </a:lnTo>
                <a:lnTo>
                  <a:pt x="42" y="298"/>
                </a:lnTo>
              </a:path>
            </a:pathLst>
          </a:custGeom>
          <a:solidFill>
            <a:schemeClr val="bg1"/>
          </a:solidFill>
          <a:ln w="9525" cap="rnd">
            <a:noFill/>
            <a:round/>
            <a:headEnd/>
            <a:tailEnd/>
          </a:ln>
          <a:effectLst/>
        </p:spPr>
        <p:txBody>
          <a:bodyPr/>
          <a:lstStyle/>
          <a:p>
            <a:endParaRPr lang="en-US"/>
          </a:p>
        </p:txBody>
      </p:sp>
      <p:sp>
        <p:nvSpPr>
          <p:cNvPr id="701454" name="Freeform 14"/>
          <p:cNvSpPr>
            <a:spLocks/>
          </p:cNvSpPr>
          <p:nvPr/>
        </p:nvSpPr>
        <p:spPr bwMode="auto">
          <a:xfrm>
            <a:off x="8197850" y="3021013"/>
            <a:ext cx="134938" cy="487362"/>
          </a:xfrm>
          <a:custGeom>
            <a:avLst/>
            <a:gdLst/>
            <a:ahLst/>
            <a:cxnLst>
              <a:cxn ang="0">
                <a:pos x="45" y="306"/>
              </a:cxn>
              <a:cxn ang="0">
                <a:pos x="0" y="83"/>
              </a:cxn>
              <a:cxn ang="0">
                <a:pos x="84" y="0"/>
              </a:cxn>
              <a:cxn ang="0">
                <a:pos x="84" y="275"/>
              </a:cxn>
              <a:cxn ang="0">
                <a:pos x="45" y="306"/>
              </a:cxn>
            </a:cxnLst>
            <a:rect l="0" t="0" r="r" b="b"/>
            <a:pathLst>
              <a:path w="85" h="307">
                <a:moveTo>
                  <a:pt x="45" y="306"/>
                </a:moveTo>
                <a:lnTo>
                  <a:pt x="0" y="83"/>
                </a:lnTo>
                <a:lnTo>
                  <a:pt x="84" y="0"/>
                </a:lnTo>
                <a:lnTo>
                  <a:pt x="84" y="275"/>
                </a:lnTo>
                <a:lnTo>
                  <a:pt x="45" y="306"/>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701455" name="Freeform 15"/>
          <p:cNvSpPr>
            <a:spLocks/>
          </p:cNvSpPr>
          <p:nvPr/>
        </p:nvSpPr>
        <p:spPr bwMode="auto">
          <a:xfrm>
            <a:off x="7870825" y="2466975"/>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701456" name="Freeform 16"/>
          <p:cNvSpPr>
            <a:spLocks/>
          </p:cNvSpPr>
          <p:nvPr/>
        </p:nvSpPr>
        <p:spPr bwMode="auto">
          <a:xfrm>
            <a:off x="7869238" y="2466975"/>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57" name="Freeform 17"/>
          <p:cNvSpPr>
            <a:spLocks/>
          </p:cNvSpPr>
          <p:nvPr/>
        </p:nvSpPr>
        <p:spPr bwMode="auto">
          <a:xfrm>
            <a:off x="8199438" y="246697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701458" name="Freeform 18"/>
          <p:cNvSpPr>
            <a:spLocks/>
          </p:cNvSpPr>
          <p:nvPr/>
        </p:nvSpPr>
        <p:spPr bwMode="auto">
          <a:xfrm>
            <a:off x="8197850" y="246697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701459" name="Freeform 19"/>
          <p:cNvSpPr>
            <a:spLocks/>
          </p:cNvSpPr>
          <p:nvPr/>
        </p:nvSpPr>
        <p:spPr bwMode="auto">
          <a:xfrm>
            <a:off x="7870825" y="1881188"/>
            <a:ext cx="452438" cy="84137"/>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701460" name="Freeform 20"/>
          <p:cNvSpPr>
            <a:spLocks/>
          </p:cNvSpPr>
          <p:nvPr/>
        </p:nvSpPr>
        <p:spPr bwMode="auto">
          <a:xfrm>
            <a:off x="7869238" y="1881188"/>
            <a:ext cx="463550" cy="96837"/>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61" name="Freeform 21"/>
          <p:cNvSpPr>
            <a:spLocks/>
          </p:cNvSpPr>
          <p:nvPr/>
        </p:nvSpPr>
        <p:spPr bwMode="auto">
          <a:xfrm>
            <a:off x="8199438" y="1881188"/>
            <a:ext cx="123825" cy="477837"/>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701462" name="Freeform 22"/>
          <p:cNvSpPr>
            <a:spLocks/>
          </p:cNvSpPr>
          <p:nvPr/>
        </p:nvSpPr>
        <p:spPr bwMode="auto">
          <a:xfrm>
            <a:off x="8197850" y="1881188"/>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699" cap="rnd" cmpd="sng">
            <a:solidFill>
              <a:srgbClr val="000000"/>
            </a:solidFill>
            <a:prstDash val="solid"/>
            <a:round/>
            <a:headEnd/>
            <a:tailEnd/>
          </a:ln>
          <a:effectLst/>
        </p:spPr>
        <p:txBody>
          <a:bodyPr/>
          <a:lstStyle/>
          <a:p>
            <a:endParaRPr lang="en-US"/>
          </a:p>
        </p:txBody>
      </p:sp>
      <p:sp>
        <p:nvSpPr>
          <p:cNvPr id="701463" name="Freeform 23"/>
          <p:cNvSpPr>
            <a:spLocks/>
          </p:cNvSpPr>
          <p:nvPr/>
        </p:nvSpPr>
        <p:spPr bwMode="auto">
          <a:xfrm>
            <a:off x="7870825" y="1295400"/>
            <a:ext cx="452438" cy="84138"/>
          </a:xfrm>
          <a:custGeom>
            <a:avLst/>
            <a:gdLst/>
            <a:ahLst/>
            <a:cxnLst>
              <a:cxn ang="0">
                <a:pos x="0" y="34"/>
              </a:cxn>
              <a:cxn ang="0">
                <a:pos x="36" y="0"/>
              </a:cxn>
              <a:cxn ang="0">
                <a:pos x="284" y="0"/>
              </a:cxn>
              <a:cxn ang="0">
                <a:pos x="225" y="52"/>
              </a:cxn>
              <a:cxn ang="0">
                <a:pos x="0" y="34"/>
              </a:cxn>
            </a:cxnLst>
            <a:rect l="0" t="0" r="r" b="b"/>
            <a:pathLst>
              <a:path w="285" h="53">
                <a:moveTo>
                  <a:pt x="0" y="34"/>
                </a:moveTo>
                <a:lnTo>
                  <a:pt x="36" y="0"/>
                </a:lnTo>
                <a:lnTo>
                  <a:pt x="284" y="0"/>
                </a:lnTo>
                <a:lnTo>
                  <a:pt x="225" y="52"/>
                </a:lnTo>
                <a:lnTo>
                  <a:pt x="0" y="34"/>
                </a:lnTo>
              </a:path>
            </a:pathLst>
          </a:custGeom>
          <a:solidFill>
            <a:schemeClr val="bg1"/>
          </a:solidFill>
          <a:ln w="9525" cap="rnd">
            <a:noFill/>
            <a:round/>
            <a:headEnd/>
            <a:tailEnd/>
          </a:ln>
          <a:effectLst/>
        </p:spPr>
        <p:txBody>
          <a:bodyPr/>
          <a:lstStyle/>
          <a:p>
            <a:endParaRPr lang="en-US"/>
          </a:p>
        </p:txBody>
      </p:sp>
      <p:sp>
        <p:nvSpPr>
          <p:cNvPr id="701464" name="Freeform 24"/>
          <p:cNvSpPr>
            <a:spLocks/>
          </p:cNvSpPr>
          <p:nvPr/>
        </p:nvSpPr>
        <p:spPr bwMode="auto">
          <a:xfrm>
            <a:off x="7869238" y="1295400"/>
            <a:ext cx="463550" cy="96838"/>
          </a:xfrm>
          <a:custGeom>
            <a:avLst/>
            <a:gdLst/>
            <a:ahLst/>
            <a:cxnLst>
              <a:cxn ang="0">
                <a:pos x="0" y="39"/>
              </a:cxn>
              <a:cxn ang="0">
                <a:pos x="37" y="0"/>
              </a:cxn>
              <a:cxn ang="0">
                <a:pos x="291" y="0"/>
              </a:cxn>
              <a:cxn ang="0">
                <a:pos x="230" y="60"/>
              </a:cxn>
              <a:cxn ang="0">
                <a:pos x="0" y="39"/>
              </a:cxn>
            </a:cxnLst>
            <a:rect l="0" t="0" r="r" b="b"/>
            <a:pathLst>
              <a:path w="292" h="61">
                <a:moveTo>
                  <a:pt x="0" y="39"/>
                </a:moveTo>
                <a:lnTo>
                  <a:pt x="37" y="0"/>
                </a:lnTo>
                <a:lnTo>
                  <a:pt x="291" y="0"/>
                </a:lnTo>
                <a:lnTo>
                  <a:pt x="230" y="60"/>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65" name="Freeform 25"/>
          <p:cNvSpPr>
            <a:spLocks/>
          </p:cNvSpPr>
          <p:nvPr/>
        </p:nvSpPr>
        <p:spPr bwMode="auto">
          <a:xfrm>
            <a:off x="8199438" y="12954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701466" name="Freeform 26"/>
          <p:cNvSpPr>
            <a:spLocks/>
          </p:cNvSpPr>
          <p:nvPr/>
        </p:nvSpPr>
        <p:spPr bwMode="auto">
          <a:xfrm>
            <a:off x="8197850" y="12954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467" name="Freeform 27"/>
          <p:cNvSpPr>
            <a:spLocks/>
          </p:cNvSpPr>
          <p:nvPr/>
        </p:nvSpPr>
        <p:spPr bwMode="auto">
          <a:xfrm>
            <a:off x="687388"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468" name="Freeform 28"/>
          <p:cNvSpPr>
            <a:spLocks/>
          </p:cNvSpPr>
          <p:nvPr/>
        </p:nvSpPr>
        <p:spPr bwMode="auto">
          <a:xfrm>
            <a:off x="685800"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69" name="Freeform 29"/>
          <p:cNvSpPr>
            <a:spLocks/>
          </p:cNvSpPr>
          <p:nvPr/>
        </p:nvSpPr>
        <p:spPr bwMode="auto">
          <a:xfrm>
            <a:off x="10160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701470" name="Freeform 30"/>
          <p:cNvSpPr>
            <a:spLocks/>
          </p:cNvSpPr>
          <p:nvPr/>
        </p:nvSpPr>
        <p:spPr bwMode="auto">
          <a:xfrm>
            <a:off x="10144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71" name="Freeform 31"/>
          <p:cNvSpPr>
            <a:spLocks/>
          </p:cNvSpPr>
          <p:nvPr/>
        </p:nvSpPr>
        <p:spPr bwMode="auto">
          <a:xfrm>
            <a:off x="687388"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701472" name="Freeform 32"/>
          <p:cNvSpPr>
            <a:spLocks/>
          </p:cNvSpPr>
          <p:nvPr/>
        </p:nvSpPr>
        <p:spPr bwMode="auto">
          <a:xfrm>
            <a:off x="685800"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73" name="Freeform 33"/>
          <p:cNvSpPr>
            <a:spLocks/>
          </p:cNvSpPr>
          <p:nvPr/>
        </p:nvSpPr>
        <p:spPr bwMode="auto">
          <a:xfrm>
            <a:off x="10160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701474" name="Freeform 34"/>
          <p:cNvSpPr>
            <a:spLocks/>
          </p:cNvSpPr>
          <p:nvPr/>
        </p:nvSpPr>
        <p:spPr bwMode="auto">
          <a:xfrm>
            <a:off x="10144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75" name="Freeform 35"/>
          <p:cNvSpPr>
            <a:spLocks/>
          </p:cNvSpPr>
          <p:nvPr/>
        </p:nvSpPr>
        <p:spPr bwMode="auto">
          <a:xfrm>
            <a:off x="687388"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701476" name="Freeform 36"/>
          <p:cNvSpPr>
            <a:spLocks/>
          </p:cNvSpPr>
          <p:nvPr/>
        </p:nvSpPr>
        <p:spPr bwMode="auto">
          <a:xfrm>
            <a:off x="685800"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77" name="Freeform 37"/>
          <p:cNvSpPr>
            <a:spLocks/>
          </p:cNvSpPr>
          <p:nvPr/>
        </p:nvSpPr>
        <p:spPr bwMode="auto">
          <a:xfrm>
            <a:off x="10160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chemeClr val="bg1"/>
          </a:solidFill>
          <a:ln w="9525" cap="rnd">
            <a:noFill/>
            <a:round/>
            <a:headEnd/>
            <a:tailEnd/>
          </a:ln>
          <a:effectLst/>
        </p:spPr>
        <p:txBody>
          <a:bodyPr/>
          <a:lstStyle/>
          <a:p>
            <a:endParaRPr lang="en-US"/>
          </a:p>
        </p:txBody>
      </p:sp>
      <p:sp>
        <p:nvSpPr>
          <p:cNvPr id="701478" name="Freeform 38"/>
          <p:cNvSpPr>
            <a:spLocks/>
          </p:cNvSpPr>
          <p:nvPr/>
        </p:nvSpPr>
        <p:spPr bwMode="auto">
          <a:xfrm>
            <a:off x="10144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79" name="Freeform 39"/>
          <p:cNvSpPr>
            <a:spLocks/>
          </p:cNvSpPr>
          <p:nvPr/>
        </p:nvSpPr>
        <p:spPr bwMode="auto">
          <a:xfrm>
            <a:off x="687388"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480" name="Freeform 40"/>
          <p:cNvSpPr>
            <a:spLocks/>
          </p:cNvSpPr>
          <p:nvPr/>
        </p:nvSpPr>
        <p:spPr bwMode="auto">
          <a:xfrm>
            <a:off x="685800"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81" name="Freeform 41"/>
          <p:cNvSpPr>
            <a:spLocks/>
          </p:cNvSpPr>
          <p:nvPr/>
        </p:nvSpPr>
        <p:spPr bwMode="auto">
          <a:xfrm>
            <a:off x="10160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chemeClr val="bg1"/>
          </a:solidFill>
          <a:ln w="9525" cap="rnd">
            <a:noFill/>
            <a:round/>
            <a:headEnd/>
            <a:tailEnd/>
          </a:ln>
          <a:effectLst/>
        </p:spPr>
        <p:txBody>
          <a:bodyPr/>
          <a:lstStyle/>
          <a:p>
            <a:endParaRPr lang="en-US"/>
          </a:p>
        </p:txBody>
      </p:sp>
      <p:sp>
        <p:nvSpPr>
          <p:cNvPr id="701482" name="Freeform 42"/>
          <p:cNvSpPr>
            <a:spLocks/>
          </p:cNvSpPr>
          <p:nvPr/>
        </p:nvSpPr>
        <p:spPr bwMode="auto">
          <a:xfrm>
            <a:off x="10144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83" name="Freeform 43"/>
          <p:cNvSpPr>
            <a:spLocks/>
          </p:cNvSpPr>
          <p:nvPr/>
        </p:nvSpPr>
        <p:spPr bwMode="auto">
          <a:xfrm>
            <a:off x="687388"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701484" name="Freeform 44"/>
          <p:cNvSpPr>
            <a:spLocks/>
          </p:cNvSpPr>
          <p:nvPr/>
        </p:nvSpPr>
        <p:spPr bwMode="auto">
          <a:xfrm>
            <a:off x="685800"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85" name="Freeform 45"/>
          <p:cNvSpPr>
            <a:spLocks/>
          </p:cNvSpPr>
          <p:nvPr/>
        </p:nvSpPr>
        <p:spPr bwMode="auto">
          <a:xfrm>
            <a:off x="10160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701486" name="Freeform 46"/>
          <p:cNvSpPr>
            <a:spLocks/>
          </p:cNvSpPr>
          <p:nvPr/>
        </p:nvSpPr>
        <p:spPr bwMode="auto">
          <a:xfrm>
            <a:off x="10144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87" name="Freeform 47"/>
          <p:cNvSpPr>
            <a:spLocks/>
          </p:cNvSpPr>
          <p:nvPr/>
        </p:nvSpPr>
        <p:spPr bwMode="auto">
          <a:xfrm>
            <a:off x="687388" y="1306513"/>
            <a:ext cx="452437" cy="84137"/>
          </a:xfrm>
          <a:custGeom>
            <a:avLst/>
            <a:gdLst/>
            <a:ahLst/>
            <a:cxnLst>
              <a:cxn ang="0">
                <a:pos x="0" y="34"/>
              </a:cxn>
              <a:cxn ang="0">
                <a:pos x="37" y="0"/>
              </a:cxn>
              <a:cxn ang="0">
                <a:pos x="284" y="0"/>
              </a:cxn>
              <a:cxn ang="0">
                <a:pos x="225" y="52"/>
              </a:cxn>
              <a:cxn ang="0">
                <a:pos x="0" y="34"/>
              </a:cxn>
            </a:cxnLst>
            <a:rect l="0" t="0" r="r" b="b"/>
            <a:pathLst>
              <a:path w="285" h="53">
                <a:moveTo>
                  <a:pt x="0" y="34"/>
                </a:moveTo>
                <a:lnTo>
                  <a:pt x="37" y="0"/>
                </a:lnTo>
                <a:lnTo>
                  <a:pt x="284" y="0"/>
                </a:lnTo>
                <a:lnTo>
                  <a:pt x="225" y="52"/>
                </a:lnTo>
                <a:lnTo>
                  <a:pt x="0" y="34"/>
                </a:lnTo>
              </a:path>
            </a:pathLst>
          </a:custGeom>
          <a:solidFill>
            <a:srgbClr val="FF6600"/>
          </a:solidFill>
          <a:ln w="9525" cap="rnd">
            <a:noFill/>
            <a:round/>
            <a:headEnd/>
            <a:tailEnd/>
          </a:ln>
          <a:effectLst/>
        </p:spPr>
        <p:txBody>
          <a:bodyPr/>
          <a:lstStyle/>
          <a:p>
            <a:endParaRPr lang="en-US"/>
          </a:p>
        </p:txBody>
      </p:sp>
      <p:sp>
        <p:nvSpPr>
          <p:cNvPr id="701488" name="Freeform 48"/>
          <p:cNvSpPr>
            <a:spLocks/>
          </p:cNvSpPr>
          <p:nvPr/>
        </p:nvSpPr>
        <p:spPr bwMode="auto">
          <a:xfrm>
            <a:off x="685800" y="1306513"/>
            <a:ext cx="463550" cy="95250"/>
          </a:xfrm>
          <a:custGeom>
            <a:avLst/>
            <a:gdLst/>
            <a:ahLst/>
            <a:cxnLst>
              <a:cxn ang="0">
                <a:pos x="0" y="38"/>
              </a:cxn>
              <a:cxn ang="0">
                <a:pos x="38" y="0"/>
              </a:cxn>
              <a:cxn ang="0">
                <a:pos x="291" y="0"/>
              </a:cxn>
              <a:cxn ang="0">
                <a:pos x="230" y="59"/>
              </a:cxn>
              <a:cxn ang="0">
                <a:pos x="0" y="38"/>
              </a:cxn>
            </a:cxnLst>
            <a:rect l="0" t="0" r="r" b="b"/>
            <a:pathLst>
              <a:path w="292" h="60">
                <a:moveTo>
                  <a:pt x="0" y="38"/>
                </a:moveTo>
                <a:lnTo>
                  <a:pt x="38" y="0"/>
                </a:lnTo>
                <a:lnTo>
                  <a:pt x="291" y="0"/>
                </a:lnTo>
                <a:lnTo>
                  <a:pt x="230" y="59"/>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89" name="Freeform 49"/>
          <p:cNvSpPr>
            <a:spLocks/>
          </p:cNvSpPr>
          <p:nvPr/>
        </p:nvSpPr>
        <p:spPr bwMode="auto">
          <a:xfrm>
            <a:off x="1016000" y="1306513"/>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FF6600"/>
          </a:solidFill>
          <a:ln w="9525" cap="rnd">
            <a:noFill/>
            <a:round/>
            <a:headEnd/>
            <a:tailEnd/>
          </a:ln>
          <a:effectLst/>
        </p:spPr>
        <p:txBody>
          <a:bodyPr/>
          <a:lstStyle/>
          <a:p>
            <a:endParaRPr lang="en-US"/>
          </a:p>
        </p:txBody>
      </p:sp>
      <p:sp>
        <p:nvSpPr>
          <p:cNvPr id="701490" name="Freeform 50"/>
          <p:cNvSpPr>
            <a:spLocks/>
          </p:cNvSpPr>
          <p:nvPr/>
        </p:nvSpPr>
        <p:spPr bwMode="auto">
          <a:xfrm>
            <a:off x="1014413" y="1306513"/>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491" name="Freeform 51"/>
          <p:cNvSpPr>
            <a:spLocks/>
          </p:cNvSpPr>
          <p:nvPr/>
        </p:nvSpPr>
        <p:spPr bwMode="auto">
          <a:xfrm>
            <a:off x="1106488" y="4175125"/>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701492" name="Freeform 52"/>
          <p:cNvSpPr>
            <a:spLocks/>
          </p:cNvSpPr>
          <p:nvPr/>
        </p:nvSpPr>
        <p:spPr bwMode="auto">
          <a:xfrm>
            <a:off x="1103313" y="4175125"/>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93" name="Freeform 53"/>
          <p:cNvSpPr>
            <a:spLocks/>
          </p:cNvSpPr>
          <p:nvPr/>
        </p:nvSpPr>
        <p:spPr bwMode="auto">
          <a:xfrm>
            <a:off x="1436688" y="4175125"/>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701494" name="Freeform 54"/>
          <p:cNvSpPr>
            <a:spLocks/>
          </p:cNvSpPr>
          <p:nvPr/>
        </p:nvSpPr>
        <p:spPr bwMode="auto">
          <a:xfrm>
            <a:off x="14351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95" name="Freeform 55"/>
          <p:cNvSpPr>
            <a:spLocks/>
          </p:cNvSpPr>
          <p:nvPr/>
        </p:nvSpPr>
        <p:spPr bwMode="auto">
          <a:xfrm>
            <a:off x="1106488" y="3633788"/>
            <a:ext cx="455612" cy="82550"/>
          </a:xfrm>
          <a:custGeom>
            <a:avLst/>
            <a:gdLst/>
            <a:ahLst/>
            <a:cxnLst>
              <a:cxn ang="0">
                <a:pos x="0" y="33"/>
              </a:cxn>
              <a:cxn ang="0">
                <a:pos x="37" y="0"/>
              </a:cxn>
              <a:cxn ang="0">
                <a:pos x="286" y="0"/>
              </a:cxn>
              <a:cxn ang="0">
                <a:pos x="224" y="51"/>
              </a:cxn>
              <a:cxn ang="0">
                <a:pos x="0" y="33"/>
              </a:cxn>
            </a:cxnLst>
            <a:rect l="0" t="0" r="r" b="b"/>
            <a:pathLst>
              <a:path w="287" h="52">
                <a:moveTo>
                  <a:pt x="0" y="33"/>
                </a:moveTo>
                <a:lnTo>
                  <a:pt x="37" y="0"/>
                </a:lnTo>
                <a:lnTo>
                  <a:pt x="286"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701496" name="Freeform 56"/>
          <p:cNvSpPr>
            <a:spLocks/>
          </p:cNvSpPr>
          <p:nvPr/>
        </p:nvSpPr>
        <p:spPr bwMode="auto">
          <a:xfrm>
            <a:off x="1103313" y="36337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497" name="Freeform 57"/>
          <p:cNvSpPr>
            <a:spLocks/>
          </p:cNvSpPr>
          <p:nvPr/>
        </p:nvSpPr>
        <p:spPr bwMode="auto">
          <a:xfrm>
            <a:off x="1436688" y="36337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701498" name="Freeform 58"/>
          <p:cNvSpPr>
            <a:spLocks/>
          </p:cNvSpPr>
          <p:nvPr/>
        </p:nvSpPr>
        <p:spPr bwMode="auto">
          <a:xfrm>
            <a:off x="14351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499" name="Freeform 59"/>
          <p:cNvSpPr>
            <a:spLocks/>
          </p:cNvSpPr>
          <p:nvPr/>
        </p:nvSpPr>
        <p:spPr bwMode="auto">
          <a:xfrm>
            <a:off x="1106488" y="3032125"/>
            <a:ext cx="455612" cy="80963"/>
          </a:xfrm>
          <a:custGeom>
            <a:avLst/>
            <a:gdLst/>
            <a:ahLst/>
            <a:cxnLst>
              <a:cxn ang="0">
                <a:pos x="0" y="33"/>
              </a:cxn>
              <a:cxn ang="0">
                <a:pos x="37" y="0"/>
              </a:cxn>
              <a:cxn ang="0">
                <a:pos x="286" y="0"/>
              </a:cxn>
              <a:cxn ang="0">
                <a:pos x="224" y="50"/>
              </a:cxn>
              <a:cxn ang="0">
                <a:pos x="0" y="33"/>
              </a:cxn>
            </a:cxnLst>
            <a:rect l="0" t="0" r="r" b="b"/>
            <a:pathLst>
              <a:path w="287" h="51">
                <a:moveTo>
                  <a:pt x="0" y="33"/>
                </a:moveTo>
                <a:lnTo>
                  <a:pt x="37" y="0"/>
                </a:lnTo>
                <a:lnTo>
                  <a:pt x="286"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701500" name="Freeform 60"/>
          <p:cNvSpPr>
            <a:spLocks/>
          </p:cNvSpPr>
          <p:nvPr/>
        </p:nvSpPr>
        <p:spPr bwMode="auto">
          <a:xfrm>
            <a:off x="1103313" y="3032125"/>
            <a:ext cx="468312" cy="93663"/>
          </a:xfrm>
          <a:custGeom>
            <a:avLst/>
            <a:gdLst/>
            <a:ahLst/>
            <a:cxnLst>
              <a:cxn ang="0">
                <a:pos x="0" y="39"/>
              </a:cxn>
              <a:cxn ang="0">
                <a:pos x="38" y="0"/>
              </a:cxn>
              <a:cxn ang="0">
                <a:pos x="294" y="0"/>
              </a:cxn>
              <a:cxn ang="0">
                <a:pos x="231" y="58"/>
              </a:cxn>
              <a:cxn ang="0">
                <a:pos x="0" y="39"/>
              </a:cxn>
            </a:cxnLst>
            <a:rect l="0" t="0" r="r" b="b"/>
            <a:pathLst>
              <a:path w="295" h="59">
                <a:moveTo>
                  <a:pt x="0" y="39"/>
                </a:moveTo>
                <a:lnTo>
                  <a:pt x="38" y="0"/>
                </a:lnTo>
                <a:lnTo>
                  <a:pt x="294" y="0"/>
                </a:lnTo>
                <a:lnTo>
                  <a:pt x="231"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501" name="Freeform 61"/>
          <p:cNvSpPr>
            <a:spLocks/>
          </p:cNvSpPr>
          <p:nvPr/>
        </p:nvSpPr>
        <p:spPr bwMode="auto">
          <a:xfrm>
            <a:off x="1436688" y="3032125"/>
            <a:ext cx="125412" cy="476250"/>
          </a:xfrm>
          <a:custGeom>
            <a:avLst/>
            <a:gdLst/>
            <a:ahLst/>
            <a:cxnLst>
              <a:cxn ang="0">
                <a:pos x="40" y="299"/>
              </a:cxn>
              <a:cxn ang="0">
                <a:pos x="0" y="81"/>
              </a:cxn>
              <a:cxn ang="0">
                <a:pos x="78" y="0"/>
              </a:cxn>
              <a:cxn ang="0">
                <a:pos x="78" y="267"/>
              </a:cxn>
              <a:cxn ang="0">
                <a:pos x="40" y="299"/>
              </a:cxn>
            </a:cxnLst>
            <a:rect l="0" t="0" r="r" b="b"/>
            <a:pathLst>
              <a:path w="79" h="300">
                <a:moveTo>
                  <a:pt x="40" y="299"/>
                </a:moveTo>
                <a:lnTo>
                  <a:pt x="0" y="81"/>
                </a:lnTo>
                <a:lnTo>
                  <a:pt x="78" y="0"/>
                </a:lnTo>
                <a:lnTo>
                  <a:pt x="78" y="267"/>
                </a:lnTo>
                <a:lnTo>
                  <a:pt x="40" y="299"/>
                </a:lnTo>
              </a:path>
            </a:pathLst>
          </a:custGeom>
          <a:solidFill>
            <a:schemeClr val="bg1"/>
          </a:solidFill>
          <a:ln w="9525" cap="rnd">
            <a:noFill/>
            <a:round/>
            <a:headEnd/>
            <a:tailEnd/>
          </a:ln>
          <a:effectLst/>
        </p:spPr>
        <p:txBody>
          <a:bodyPr/>
          <a:lstStyle/>
          <a:p>
            <a:endParaRPr lang="en-US"/>
          </a:p>
        </p:txBody>
      </p:sp>
      <p:sp>
        <p:nvSpPr>
          <p:cNvPr id="701502" name="Freeform 62"/>
          <p:cNvSpPr>
            <a:spLocks/>
          </p:cNvSpPr>
          <p:nvPr/>
        </p:nvSpPr>
        <p:spPr bwMode="auto">
          <a:xfrm>
            <a:off x="14351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503" name="Freeform 63"/>
          <p:cNvSpPr>
            <a:spLocks/>
          </p:cNvSpPr>
          <p:nvPr/>
        </p:nvSpPr>
        <p:spPr bwMode="auto">
          <a:xfrm>
            <a:off x="1106488" y="2476500"/>
            <a:ext cx="455612" cy="84138"/>
          </a:xfrm>
          <a:custGeom>
            <a:avLst/>
            <a:gdLst/>
            <a:ahLst/>
            <a:cxnLst>
              <a:cxn ang="0">
                <a:pos x="0" y="33"/>
              </a:cxn>
              <a:cxn ang="0">
                <a:pos x="37" y="0"/>
              </a:cxn>
              <a:cxn ang="0">
                <a:pos x="286" y="0"/>
              </a:cxn>
              <a:cxn ang="0">
                <a:pos x="224" y="52"/>
              </a:cxn>
              <a:cxn ang="0">
                <a:pos x="0" y="33"/>
              </a:cxn>
            </a:cxnLst>
            <a:rect l="0" t="0" r="r" b="b"/>
            <a:pathLst>
              <a:path w="287" h="53">
                <a:moveTo>
                  <a:pt x="0" y="33"/>
                </a:moveTo>
                <a:lnTo>
                  <a:pt x="37" y="0"/>
                </a:lnTo>
                <a:lnTo>
                  <a:pt x="286"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701504" name="Freeform 64"/>
          <p:cNvSpPr>
            <a:spLocks/>
          </p:cNvSpPr>
          <p:nvPr/>
        </p:nvSpPr>
        <p:spPr bwMode="auto">
          <a:xfrm>
            <a:off x="1103313" y="2476500"/>
            <a:ext cx="468312" cy="96838"/>
          </a:xfrm>
          <a:custGeom>
            <a:avLst/>
            <a:gdLst/>
            <a:ahLst/>
            <a:cxnLst>
              <a:cxn ang="0">
                <a:pos x="0" y="38"/>
              </a:cxn>
              <a:cxn ang="0">
                <a:pos x="38" y="0"/>
              </a:cxn>
              <a:cxn ang="0">
                <a:pos x="294" y="0"/>
              </a:cxn>
              <a:cxn ang="0">
                <a:pos x="231" y="60"/>
              </a:cxn>
              <a:cxn ang="0">
                <a:pos x="0" y="38"/>
              </a:cxn>
            </a:cxnLst>
            <a:rect l="0" t="0" r="r" b="b"/>
            <a:pathLst>
              <a:path w="295" h="61">
                <a:moveTo>
                  <a:pt x="0" y="38"/>
                </a:moveTo>
                <a:lnTo>
                  <a:pt x="38" y="0"/>
                </a:lnTo>
                <a:lnTo>
                  <a:pt x="294" y="0"/>
                </a:lnTo>
                <a:lnTo>
                  <a:pt x="231"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505" name="Freeform 65"/>
          <p:cNvSpPr>
            <a:spLocks/>
          </p:cNvSpPr>
          <p:nvPr/>
        </p:nvSpPr>
        <p:spPr bwMode="auto">
          <a:xfrm>
            <a:off x="1436688" y="2476500"/>
            <a:ext cx="125412" cy="477838"/>
          </a:xfrm>
          <a:custGeom>
            <a:avLst/>
            <a:gdLst/>
            <a:ahLst/>
            <a:cxnLst>
              <a:cxn ang="0">
                <a:pos x="40" y="300"/>
              </a:cxn>
              <a:cxn ang="0">
                <a:pos x="0" y="81"/>
              </a:cxn>
              <a:cxn ang="0">
                <a:pos x="78" y="0"/>
              </a:cxn>
              <a:cxn ang="0">
                <a:pos x="78" y="268"/>
              </a:cxn>
              <a:cxn ang="0">
                <a:pos x="40" y="300"/>
              </a:cxn>
            </a:cxnLst>
            <a:rect l="0" t="0" r="r" b="b"/>
            <a:pathLst>
              <a:path w="79" h="301">
                <a:moveTo>
                  <a:pt x="40" y="300"/>
                </a:moveTo>
                <a:lnTo>
                  <a:pt x="0" y="81"/>
                </a:lnTo>
                <a:lnTo>
                  <a:pt x="78" y="0"/>
                </a:lnTo>
                <a:lnTo>
                  <a:pt x="78" y="268"/>
                </a:lnTo>
                <a:lnTo>
                  <a:pt x="40" y="300"/>
                </a:lnTo>
              </a:path>
            </a:pathLst>
          </a:custGeom>
          <a:solidFill>
            <a:schemeClr val="bg1"/>
          </a:solidFill>
          <a:ln w="9525" cap="rnd">
            <a:noFill/>
            <a:round/>
            <a:headEnd/>
            <a:tailEnd/>
          </a:ln>
          <a:effectLst/>
        </p:spPr>
        <p:txBody>
          <a:bodyPr/>
          <a:lstStyle/>
          <a:p>
            <a:endParaRPr lang="en-US"/>
          </a:p>
        </p:txBody>
      </p:sp>
      <p:sp>
        <p:nvSpPr>
          <p:cNvPr id="701506" name="Freeform 66"/>
          <p:cNvSpPr>
            <a:spLocks/>
          </p:cNvSpPr>
          <p:nvPr/>
        </p:nvSpPr>
        <p:spPr bwMode="auto">
          <a:xfrm>
            <a:off x="1435100" y="2476500"/>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507" name="Freeform 67"/>
          <p:cNvSpPr>
            <a:spLocks/>
          </p:cNvSpPr>
          <p:nvPr/>
        </p:nvSpPr>
        <p:spPr bwMode="auto">
          <a:xfrm>
            <a:off x="1106488" y="1893888"/>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701508" name="Freeform 68"/>
          <p:cNvSpPr>
            <a:spLocks/>
          </p:cNvSpPr>
          <p:nvPr/>
        </p:nvSpPr>
        <p:spPr bwMode="auto">
          <a:xfrm>
            <a:off x="1103313" y="1893888"/>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509" name="Freeform 69"/>
          <p:cNvSpPr>
            <a:spLocks/>
          </p:cNvSpPr>
          <p:nvPr/>
        </p:nvSpPr>
        <p:spPr bwMode="auto">
          <a:xfrm>
            <a:off x="1436688" y="1893888"/>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701510" name="Freeform 70"/>
          <p:cNvSpPr>
            <a:spLocks/>
          </p:cNvSpPr>
          <p:nvPr/>
        </p:nvSpPr>
        <p:spPr bwMode="auto">
          <a:xfrm>
            <a:off x="1435100" y="18938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511" name="Freeform 71"/>
          <p:cNvSpPr>
            <a:spLocks/>
          </p:cNvSpPr>
          <p:nvPr/>
        </p:nvSpPr>
        <p:spPr bwMode="auto">
          <a:xfrm>
            <a:off x="1527175" y="4175125"/>
            <a:ext cx="452438"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512" name="Freeform 72"/>
          <p:cNvSpPr>
            <a:spLocks/>
          </p:cNvSpPr>
          <p:nvPr/>
        </p:nvSpPr>
        <p:spPr bwMode="auto">
          <a:xfrm>
            <a:off x="1525588"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13" name="Freeform 73"/>
          <p:cNvSpPr>
            <a:spLocks/>
          </p:cNvSpPr>
          <p:nvPr/>
        </p:nvSpPr>
        <p:spPr bwMode="auto">
          <a:xfrm>
            <a:off x="1857375" y="4175125"/>
            <a:ext cx="122238"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701514" name="Freeform 74"/>
          <p:cNvSpPr>
            <a:spLocks/>
          </p:cNvSpPr>
          <p:nvPr/>
        </p:nvSpPr>
        <p:spPr bwMode="auto">
          <a:xfrm>
            <a:off x="1855788"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701515" name="Freeform 75"/>
          <p:cNvSpPr>
            <a:spLocks/>
          </p:cNvSpPr>
          <p:nvPr/>
        </p:nvSpPr>
        <p:spPr bwMode="auto">
          <a:xfrm>
            <a:off x="1527175" y="3633788"/>
            <a:ext cx="452438"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516" name="Freeform 76"/>
          <p:cNvSpPr>
            <a:spLocks/>
          </p:cNvSpPr>
          <p:nvPr/>
        </p:nvSpPr>
        <p:spPr bwMode="auto">
          <a:xfrm>
            <a:off x="1525588"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17" name="Freeform 77"/>
          <p:cNvSpPr>
            <a:spLocks/>
          </p:cNvSpPr>
          <p:nvPr/>
        </p:nvSpPr>
        <p:spPr bwMode="auto">
          <a:xfrm>
            <a:off x="1857375" y="3633788"/>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701518" name="Freeform 78"/>
          <p:cNvSpPr>
            <a:spLocks/>
          </p:cNvSpPr>
          <p:nvPr/>
        </p:nvSpPr>
        <p:spPr bwMode="auto">
          <a:xfrm>
            <a:off x="1855788"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701519" name="Freeform 79"/>
          <p:cNvSpPr>
            <a:spLocks/>
          </p:cNvSpPr>
          <p:nvPr/>
        </p:nvSpPr>
        <p:spPr bwMode="auto">
          <a:xfrm>
            <a:off x="1527175" y="3032125"/>
            <a:ext cx="452438"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520" name="Freeform 80"/>
          <p:cNvSpPr>
            <a:spLocks/>
          </p:cNvSpPr>
          <p:nvPr/>
        </p:nvSpPr>
        <p:spPr bwMode="auto">
          <a:xfrm>
            <a:off x="1525588"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21" name="Freeform 81"/>
          <p:cNvSpPr>
            <a:spLocks/>
          </p:cNvSpPr>
          <p:nvPr/>
        </p:nvSpPr>
        <p:spPr bwMode="auto">
          <a:xfrm>
            <a:off x="1857375" y="3032125"/>
            <a:ext cx="122238"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701522" name="Freeform 82"/>
          <p:cNvSpPr>
            <a:spLocks/>
          </p:cNvSpPr>
          <p:nvPr/>
        </p:nvSpPr>
        <p:spPr bwMode="auto">
          <a:xfrm>
            <a:off x="1855788"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701523" name="Freeform 83"/>
          <p:cNvSpPr>
            <a:spLocks/>
          </p:cNvSpPr>
          <p:nvPr/>
        </p:nvSpPr>
        <p:spPr bwMode="auto">
          <a:xfrm>
            <a:off x="1946275"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701524" name="Freeform 84"/>
          <p:cNvSpPr>
            <a:spLocks/>
          </p:cNvSpPr>
          <p:nvPr/>
        </p:nvSpPr>
        <p:spPr bwMode="auto">
          <a:xfrm>
            <a:off x="1944688" y="4175125"/>
            <a:ext cx="465137"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25" name="Freeform 85"/>
          <p:cNvSpPr>
            <a:spLocks/>
          </p:cNvSpPr>
          <p:nvPr/>
        </p:nvSpPr>
        <p:spPr bwMode="auto">
          <a:xfrm>
            <a:off x="227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701526" name="Freeform 86"/>
          <p:cNvSpPr>
            <a:spLocks/>
          </p:cNvSpPr>
          <p:nvPr/>
        </p:nvSpPr>
        <p:spPr bwMode="auto">
          <a:xfrm>
            <a:off x="2273300"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701527" name="Freeform 87"/>
          <p:cNvSpPr>
            <a:spLocks/>
          </p:cNvSpPr>
          <p:nvPr/>
        </p:nvSpPr>
        <p:spPr bwMode="auto">
          <a:xfrm>
            <a:off x="1946275"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701528" name="Freeform 88"/>
          <p:cNvSpPr>
            <a:spLocks/>
          </p:cNvSpPr>
          <p:nvPr/>
        </p:nvSpPr>
        <p:spPr bwMode="auto">
          <a:xfrm>
            <a:off x="1944688" y="3633788"/>
            <a:ext cx="465137"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29" name="Freeform 89"/>
          <p:cNvSpPr>
            <a:spLocks/>
          </p:cNvSpPr>
          <p:nvPr/>
        </p:nvSpPr>
        <p:spPr bwMode="auto">
          <a:xfrm>
            <a:off x="227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701530" name="Freeform 90"/>
          <p:cNvSpPr>
            <a:spLocks/>
          </p:cNvSpPr>
          <p:nvPr/>
        </p:nvSpPr>
        <p:spPr bwMode="auto">
          <a:xfrm>
            <a:off x="2273300"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701531" name="Freeform 91"/>
          <p:cNvSpPr>
            <a:spLocks/>
          </p:cNvSpPr>
          <p:nvPr/>
        </p:nvSpPr>
        <p:spPr bwMode="auto">
          <a:xfrm>
            <a:off x="1946275"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701532" name="Freeform 92"/>
          <p:cNvSpPr>
            <a:spLocks/>
          </p:cNvSpPr>
          <p:nvPr/>
        </p:nvSpPr>
        <p:spPr bwMode="auto">
          <a:xfrm>
            <a:off x="1944688" y="3032125"/>
            <a:ext cx="465137"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33" name="Freeform 93"/>
          <p:cNvSpPr>
            <a:spLocks/>
          </p:cNvSpPr>
          <p:nvPr/>
        </p:nvSpPr>
        <p:spPr bwMode="auto">
          <a:xfrm>
            <a:off x="227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701534" name="Freeform 94"/>
          <p:cNvSpPr>
            <a:spLocks/>
          </p:cNvSpPr>
          <p:nvPr/>
        </p:nvSpPr>
        <p:spPr bwMode="auto">
          <a:xfrm>
            <a:off x="2273300"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701535" name="Freeform 95"/>
          <p:cNvSpPr>
            <a:spLocks/>
          </p:cNvSpPr>
          <p:nvPr/>
        </p:nvSpPr>
        <p:spPr bwMode="auto">
          <a:xfrm>
            <a:off x="23669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536" name="Freeform 96"/>
          <p:cNvSpPr>
            <a:spLocks/>
          </p:cNvSpPr>
          <p:nvPr/>
        </p:nvSpPr>
        <p:spPr bwMode="auto">
          <a:xfrm>
            <a:off x="23653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37" name="Freeform 97"/>
          <p:cNvSpPr>
            <a:spLocks/>
          </p:cNvSpPr>
          <p:nvPr/>
        </p:nvSpPr>
        <p:spPr bwMode="auto">
          <a:xfrm>
            <a:off x="269716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rgbClr val="000000"/>
          </a:solidFill>
          <a:ln w="9525" cap="rnd">
            <a:noFill/>
            <a:round/>
            <a:headEnd/>
            <a:tailEnd/>
          </a:ln>
          <a:effectLst/>
        </p:spPr>
        <p:txBody>
          <a:bodyPr/>
          <a:lstStyle/>
          <a:p>
            <a:endParaRPr lang="en-US"/>
          </a:p>
        </p:txBody>
      </p:sp>
      <p:sp>
        <p:nvSpPr>
          <p:cNvPr id="701538" name="Freeform 98"/>
          <p:cNvSpPr>
            <a:spLocks/>
          </p:cNvSpPr>
          <p:nvPr/>
        </p:nvSpPr>
        <p:spPr bwMode="auto">
          <a:xfrm>
            <a:off x="269557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noFill/>
          <a:ln w="12699" cap="rnd" cmpd="sng">
            <a:solidFill>
              <a:srgbClr val="000000"/>
            </a:solidFill>
            <a:prstDash val="solid"/>
            <a:round/>
            <a:headEnd/>
            <a:tailEnd/>
          </a:ln>
          <a:effectLst/>
        </p:spPr>
        <p:txBody>
          <a:bodyPr/>
          <a:lstStyle/>
          <a:p>
            <a:endParaRPr lang="en-US"/>
          </a:p>
        </p:txBody>
      </p:sp>
      <p:sp>
        <p:nvSpPr>
          <p:cNvPr id="701539" name="Freeform 99"/>
          <p:cNvSpPr>
            <a:spLocks/>
          </p:cNvSpPr>
          <p:nvPr/>
        </p:nvSpPr>
        <p:spPr bwMode="auto">
          <a:xfrm>
            <a:off x="23669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540" name="Freeform 100"/>
          <p:cNvSpPr>
            <a:spLocks/>
          </p:cNvSpPr>
          <p:nvPr/>
        </p:nvSpPr>
        <p:spPr bwMode="auto">
          <a:xfrm>
            <a:off x="23653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41" name="Freeform 101"/>
          <p:cNvSpPr>
            <a:spLocks/>
          </p:cNvSpPr>
          <p:nvPr/>
        </p:nvSpPr>
        <p:spPr bwMode="auto">
          <a:xfrm>
            <a:off x="269716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701542" name="Freeform 102"/>
          <p:cNvSpPr>
            <a:spLocks/>
          </p:cNvSpPr>
          <p:nvPr/>
        </p:nvSpPr>
        <p:spPr bwMode="auto">
          <a:xfrm>
            <a:off x="269557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noFill/>
          <a:ln w="12699" cap="rnd" cmpd="sng">
            <a:solidFill>
              <a:srgbClr val="000000"/>
            </a:solidFill>
            <a:prstDash val="solid"/>
            <a:round/>
            <a:headEnd/>
            <a:tailEnd/>
          </a:ln>
          <a:effectLst/>
        </p:spPr>
        <p:txBody>
          <a:bodyPr/>
          <a:lstStyle/>
          <a:p>
            <a:endParaRPr lang="en-US"/>
          </a:p>
        </p:txBody>
      </p:sp>
      <p:sp>
        <p:nvSpPr>
          <p:cNvPr id="701543" name="Freeform 103"/>
          <p:cNvSpPr>
            <a:spLocks/>
          </p:cNvSpPr>
          <p:nvPr/>
        </p:nvSpPr>
        <p:spPr bwMode="auto">
          <a:xfrm>
            <a:off x="23669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544" name="Freeform 104"/>
          <p:cNvSpPr>
            <a:spLocks/>
          </p:cNvSpPr>
          <p:nvPr/>
        </p:nvSpPr>
        <p:spPr bwMode="auto">
          <a:xfrm>
            <a:off x="23653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45" name="Freeform 105"/>
          <p:cNvSpPr>
            <a:spLocks/>
          </p:cNvSpPr>
          <p:nvPr/>
        </p:nvSpPr>
        <p:spPr bwMode="auto">
          <a:xfrm>
            <a:off x="269716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rgbClr val="000000"/>
          </a:solidFill>
          <a:ln w="9525" cap="rnd">
            <a:noFill/>
            <a:round/>
            <a:headEnd/>
            <a:tailEnd/>
          </a:ln>
          <a:effectLst/>
        </p:spPr>
        <p:txBody>
          <a:bodyPr/>
          <a:lstStyle/>
          <a:p>
            <a:endParaRPr lang="en-US"/>
          </a:p>
        </p:txBody>
      </p:sp>
      <p:sp>
        <p:nvSpPr>
          <p:cNvPr id="701546" name="Freeform 106"/>
          <p:cNvSpPr>
            <a:spLocks/>
          </p:cNvSpPr>
          <p:nvPr/>
        </p:nvSpPr>
        <p:spPr bwMode="auto">
          <a:xfrm>
            <a:off x="269557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noFill/>
          <a:ln w="12699" cap="rnd" cmpd="sng">
            <a:solidFill>
              <a:srgbClr val="000000"/>
            </a:solidFill>
            <a:prstDash val="solid"/>
            <a:round/>
            <a:headEnd/>
            <a:tailEnd/>
          </a:ln>
          <a:effectLst/>
        </p:spPr>
        <p:txBody>
          <a:bodyPr/>
          <a:lstStyle/>
          <a:p>
            <a:endParaRPr lang="en-US"/>
          </a:p>
        </p:txBody>
      </p:sp>
      <p:sp>
        <p:nvSpPr>
          <p:cNvPr id="701547" name="Freeform 107"/>
          <p:cNvSpPr>
            <a:spLocks/>
          </p:cNvSpPr>
          <p:nvPr/>
        </p:nvSpPr>
        <p:spPr bwMode="auto">
          <a:xfrm>
            <a:off x="2786063" y="4175125"/>
            <a:ext cx="454025" cy="84138"/>
          </a:xfrm>
          <a:custGeom>
            <a:avLst/>
            <a:gdLst/>
            <a:ahLst/>
            <a:cxnLst>
              <a:cxn ang="0">
                <a:pos x="0" y="33"/>
              </a:cxn>
              <a:cxn ang="0">
                <a:pos x="36" y="0"/>
              </a:cxn>
              <a:cxn ang="0">
                <a:pos x="285" y="0"/>
              </a:cxn>
              <a:cxn ang="0">
                <a:pos x="226" y="52"/>
              </a:cxn>
              <a:cxn ang="0">
                <a:pos x="0" y="33"/>
              </a:cxn>
            </a:cxnLst>
            <a:rect l="0" t="0" r="r" b="b"/>
            <a:pathLst>
              <a:path w="286" h="53">
                <a:moveTo>
                  <a:pt x="0" y="33"/>
                </a:moveTo>
                <a:lnTo>
                  <a:pt x="36" y="0"/>
                </a:lnTo>
                <a:lnTo>
                  <a:pt x="285" y="0"/>
                </a:lnTo>
                <a:lnTo>
                  <a:pt x="226" y="52"/>
                </a:lnTo>
                <a:lnTo>
                  <a:pt x="0" y="33"/>
                </a:lnTo>
              </a:path>
            </a:pathLst>
          </a:custGeom>
          <a:solidFill>
            <a:srgbClr val="E5E5E5"/>
          </a:solidFill>
          <a:ln w="9525" cap="rnd">
            <a:noFill/>
            <a:round/>
            <a:headEnd/>
            <a:tailEnd/>
          </a:ln>
          <a:effectLst/>
        </p:spPr>
        <p:txBody>
          <a:bodyPr/>
          <a:lstStyle/>
          <a:p>
            <a:endParaRPr lang="en-US"/>
          </a:p>
        </p:txBody>
      </p:sp>
      <p:sp>
        <p:nvSpPr>
          <p:cNvPr id="701548" name="Freeform 108"/>
          <p:cNvSpPr>
            <a:spLocks/>
          </p:cNvSpPr>
          <p:nvPr/>
        </p:nvSpPr>
        <p:spPr bwMode="auto">
          <a:xfrm>
            <a:off x="2784475" y="4175125"/>
            <a:ext cx="465138" cy="96838"/>
          </a:xfrm>
          <a:custGeom>
            <a:avLst/>
            <a:gdLst/>
            <a:ahLst/>
            <a:cxnLst>
              <a:cxn ang="0">
                <a:pos x="0" y="38"/>
              </a:cxn>
              <a:cxn ang="0">
                <a:pos x="37" y="0"/>
              </a:cxn>
              <a:cxn ang="0">
                <a:pos x="292" y="0"/>
              </a:cxn>
              <a:cxn ang="0">
                <a:pos x="231" y="60"/>
              </a:cxn>
              <a:cxn ang="0">
                <a:pos x="0" y="38"/>
              </a:cxn>
            </a:cxnLst>
            <a:rect l="0" t="0" r="r" b="b"/>
            <a:pathLst>
              <a:path w="293" h="61">
                <a:moveTo>
                  <a:pt x="0" y="38"/>
                </a:moveTo>
                <a:lnTo>
                  <a:pt x="37" y="0"/>
                </a:lnTo>
                <a:lnTo>
                  <a:pt x="292" y="0"/>
                </a:lnTo>
                <a:lnTo>
                  <a:pt x="231"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49" name="Freeform 109"/>
          <p:cNvSpPr>
            <a:spLocks/>
          </p:cNvSpPr>
          <p:nvPr/>
        </p:nvSpPr>
        <p:spPr bwMode="auto">
          <a:xfrm>
            <a:off x="3114675" y="4175125"/>
            <a:ext cx="125413"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701550" name="Freeform 110"/>
          <p:cNvSpPr>
            <a:spLocks/>
          </p:cNvSpPr>
          <p:nvPr/>
        </p:nvSpPr>
        <p:spPr bwMode="auto">
          <a:xfrm>
            <a:off x="3113088" y="4175125"/>
            <a:ext cx="136525" cy="490538"/>
          </a:xfrm>
          <a:custGeom>
            <a:avLst/>
            <a:gdLst/>
            <a:ahLst/>
            <a:cxnLst>
              <a:cxn ang="0">
                <a:pos x="46" y="308"/>
              </a:cxn>
              <a:cxn ang="0">
                <a:pos x="0" y="84"/>
              </a:cxn>
              <a:cxn ang="0">
                <a:pos x="85" y="0"/>
              </a:cxn>
              <a:cxn ang="0">
                <a:pos x="85" y="275"/>
              </a:cxn>
              <a:cxn ang="0">
                <a:pos x="46" y="308"/>
              </a:cxn>
            </a:cxnLst>
            <a:rect l="0" t="0" r="r" b="b"/>
            <a:pathLst>
              <a:path w="86" h="309">
                <a:moveTo>
                  <a:pt x="46" y="308"/>
                </a:moveTo>
                <a:lnTo>
                  <a:pt x="0" y="84"/>
                </a:lnTo>
                <a:lnTo>
                  <a:pt x="85" y="0"/>
                </a:lnTo>
                <a:lnTo>
                  <a:pt x="85" y="275"/>
                </a:lnTo>
                <a:lnTo>
                  <a:pt x="46" y="308"/>
                </a:lnTo>
              </a:path>
            </a:pathLst>
          </a:custGeom>
          <a:noFill/>
          <a:ln w="12699" cap="rnd" cmpd="sng">
            <a:solidFill>
              <a:srgbClr val="000000"/>
            </a:solidFill>
            <a:prstDash val="solid"/>
            <a:round/>
            <a:headEnd/>
            <a:tailEnd/>
          </a:ln>
          <a:effectLst/>
        </p:spPr>
        <p:txBody>
          <a:bodyPr/>
          <a:lstStyle/>
          <a:p>
            <a:endParaRPr lang="en-US"/>
          </a:p>
        </p:txBody>
      </p:sp>
      <p:sp>
        <p:nvSpPr>
          <p:cNvPr id="701551" name="Freeform 111"/>
          <p:cNvSpPr>
            <a:spLocks/>
          </p:cNvSpPr>
          <p:nvPr/>
        </p:nvSpPr>
        <p:spPr bwMode="auto">
          <a:xfrm>
            <a:off x="2786063" y="3633788"/>
            <a:ext cx="454025" cy="82550"/>
          </a:xfrm>
          <a:custGeom>
            <a:avLst/>
            <a:gdLst/>
            <a:ahLst/>
            <a:cxnLst>
              <a:cxn ang="0">
                <a:pos x="0" y="33"/>
              </a:cxn>
              <a:cxn ang="0">
                <a:pos x="36" y="0"/>
              </a:cxn>
              <a:cxn ang="0">
                <a:pos x="285" y="0"/>
              </a:cxn>
              <a:cxn ang="0">
                <a:pos x="226" y="51"/>
              </a:cxn>
              <a:cxn ang="0">
                <a:pos x="0" y="33"/>
              </a:cxn>
            </a:cxnLst>
            <a:rect l="0" t="0" r="r" b="b"/>
            <a:pathLst>
              <a:path w="286" h="52">
                <a:moveTo>
                  <a:pt x="0" y="33"/>
                </a:moveTo>
                <a:lnTo>
                  <a:pt x="36" y="0"/>
                </a:lnTo>
                <a:lnTo>
                  <a:pt x="285" y="0"/>
                </a:lnTo>
                <a:lnTo>
                  <a:pt x="226" y="51"/>
                </a:lnTo>
                <a:lnTo>
                  <a:pt x="0" y="33"/>
                </a:lnTo>
              </a:path>
            </a:pathLst>
          </a:custGeom>
          <a:solidFill>
            <a:srgbClr val="E5E5E5"/>
          </a:solidFill>
          <a:ln w="9525" cap="rnd">
            <a:noFill/>
            <a:round/>
            <a:headEnd/>
            <a:tailEnd/>
          </a:ln>
          <a:effectLst/>
        </p:spPr>
        <p:txBody>
          <a:bodyPr/>
          <a:lstStyle/>
          <a:p>
            <a:endParaRPr lang="en-US"/>
          </a:p>
        </p:txBody>
      </p:sp>
      <p:sp>
        <p:nvSpPr>
          <p:cNvPr id="701552" name="Freeform 112"/>
          <p:cNvSpPr>
            <a:spLocks/>
          </p:cNvSpPr>
          <p:nvPr/>
        </p:nvSpPr>
        <p:spPr bwMode="auto">
          <a:xfrm>
            <a:off x="2784475" y="3633788"/>
            <a:ext cx="465138" cy="93662"/>
          </a:xfrm>
          <a:custGeom>
            <a:avLst/>
            <a:gdLst/>
            <a:ahLst/>
            <a:cxnLst>
              <a:cxn ang="0">
                <a:pos x="0" y="37"/>
              </a:cxn>
              <a:cxn ang="0">
                <a:pos x="37" y="0"/>
              </a:cxn>
              <a:cxn ang="0">
                <a:pos x="292" y="0"/>
              </a:cxn>
              <a:cxn ang="0">
                <a:pos x="231" y="58"/>
              </a:cxn>
              <a:cxn ang="0">
                <a:pos x="0" y="37"/>
              </a:cxn>
            </a:cxnLst>
            <a:rect l="0" t="0" r="r" b="b"/>
            <a:pathLst>
              <a:path w="293" h="59">
                <a:moveTo>
                  <a:pt x="0" y="37"/>
                </a:moveTo>
                <a:lnTo>
                  <a:pt x="37" y="0"/>
                </a:lnTo>
                <a:lnTo>
                  <a:pt x="292" y="0"/>
                </a:lnTo>
                <a:lnTo>
                  <a:pt x="231"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53" name="Freeform 113"/>
          <p:cNvSpPr>
            <a:spLocks/>
          </p:cNvSpPr>
          <p:nvPr/>
        </p:nvSpPr>
        <p:spPr bwMode="auto">
          <a:xfrm>
            <a:off x="3114675" y="3633788"/>
            <a:ext cx="125413"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701554" name="Freeform 114"/>
          <p:cNvSpPr>
            <a:spLocks/>
          </p:cNvSpPr>
          <p:nvPr/>
        </p:nvSpPr>
        <p:spPr bwMode="auto">
          <a:xfrm>
            <a:off x="3113088" y="3633788"/>
            <a:ext cx="136525" cy="487362"/>
          </a:xfrm>
          <a:custGeom>
            <a:avLst/>
            <a:gdLst/>
            <a:ahLst/>
            <a:cxnLst>
              <a:cxn ang="0">
                <a:pos x="46" y="306"/>
              </a:cxn>
              <a:cxn ang="0">
                <a:pos x="0" y="82"/>
              </a:cxn>
              <a:cxn ang="0">
                <a:pos x="85" y="0"/>
              </a:cxn>
              <a:cxn ang="0">
                <a:pos x="85" y="273"/>
              </a:cxn>
              <a:cxn ang="0">
                <a:pos x="46" y="306"/>
              </a:cxn>
            </a:cxnLst>
            <a:rect l="0" t="0" r="r" b="b"/>
            <a:pathLst>
              <a:path w="86" h="307">
                <a:moveTo>
                  <a:pt x="46" y="306"/>
                </a:moveTo>
                <a:lnTo>
                  <a:pt x="0" y="82"/>
                </a:lnTo>
                <a:lnTo>
                  <a:pt x="85" y="0"/>
                </a:lnTo>
                <a:lnTo>
                  <a:pt x="85" y="273"/>
                </a:lnTo>
                <a:lnTo>
                  <a:pt x="46" y="306"/>
                </a:lnTo>
              </a:path>
            </a:pathLst>
          </a:custGeom>
          <a:noFill/>
          <a:ln w="12699" cap="rnd" cmpd="sng">
            <a:solidFill>
              <a:srgbClr val="000000"/>
            </a:solidFill>
            <a:prstDash val="solid"/>
            <a:round/>
            <a:headEnd/>
            <a:tailEnd/>
          </a:ln>
          <a:effectLst/>
        </p:spPr>
        <p:txBody>
          <a:bodyPr/>
          <a:lstStyle/>
          <a:p>
            <a:endParaRPr lang="en-US"/>
          </a:p>
        </p:txBody>
      </p:sp>
      <p:sp>
        <p:nvSpPr>
          <p:cNvPr id="701555" name="Freeform 115"/>
          <p:cNvSpPr>
            <a:spLocks/>
          </p:cNvSpPr>
          <p:nvPr/>
        </p:nvSpPr>
        <p:spPr bwMode="auto">
          <a:xfrm>
            <a:off x="2786063" y="3032125"/>
            <a:ext cx="454025" cy="80963"/>
          </a:xfrm>
          <a:custGeom>
            <a:avLst/>
            <a:gdLst/>
            <a:ahLst/>
            <a:cxnLst>
              <a:cxn ang="0">
                <a:pos x="0" y="33"/>
              </a:cxn>
              <a:cxn ang="0">
                <a:pos x="36" y="0"/>
              </a:cxn>
              <a:cxn ang="0">
                <a:pos x="285" y="0"/>
              </a:cxn>
              <a:cxn ang="0">
                <a:pos x="226" y="50"/>
              </a:cxn>
              <a:cxn ang="0">
                <a:pos x="0" y="33"/>
              </a:cxn>
            </a:cxnLst>
            <a:rect l="0" t="0" r="r" b="b"/>
            <a:pathLst>
              <a:path w="286" h="51">
                <a:moveTo>
                  <a:pt x="0" y="33"/>
                </a:moveTo>
                <a:lnTo>
                  <a:pt x="36" y="0"/>
                </a:lnTo>
                <a:lnTo>
                  <a:pt x="285" y="0"/>
                </a:lnTo>
                <a:lnTo>
                  <a:pt x="226" y="50"/>
                </a:lnTo>
                <a:lnTo>
                  <a:pt x="0" y="33"/>
                </a:lnTo>
              </a:path>
            </a:pathLst>
          </a:custGeom>
          <a:solidFill>
            <a:srgbClr val="E5E5E5"/>
          </a:solidFill>
          <a:ln w="9525" cap="rnd">
            <a:noFill/>
            <a:round/>
            <a:headEnd/>
            <a:tailEnd/>
          </a:ln>
          <a:effectLst/>
        </p:spPr>
        <p:txBody>
          <a:bodyPr/>
          <a:lstStyle/>
          <a:p>
            <a:endParaRPr lang="en-US"/>
          </a:p>
        </p:txBody>
      </p:sp>
      <p:sp>
        <p:nvSpPr>
          <p:cNvPr id="701556" name="Freeform 116"/>
          <p:cNvSpPr>
            <a:spLocks/>
          </p:cNvSpPr>
          <p:nvPr/>
        </p:nvSpPr>
        <p:spPr bwMode="auto">
          <a:xfrm>
            <a:off x="2784475" y="3032125"/>
            <a:ext cx="465138" cy="93663"/>
          </a:xfrm>
          <a:custGeom>
            <a:avLst/>
            <a:gdLst/>
            <a:ahLst/>
            <a:cxnLst>
              <a:cxn ang="0">
                <a:pos x="0" y="39"/>
              </a:cxn>
              <a:cxn ang="0">
                <a:pos x="37" y="0"/>
              </a:cxn>
              <a:cxn ang="0">
                <a:pos x="292" y="0"/>
              </a:cxn>
              <a:cxn ang="0">
                <a:pos x="231" y="58"/>
              </a:cxn>
              <a:cxn ang="0">
                <a:pos x="0" y="39"/>
              </a:cxn>
            </a:cxnLst>
            <a:rect l="0" t="0" r="r" b="b"/>
            <a:pathLst>
              <a:path w="293" h="59">
                <a:moveTo>
                  <a:pt x="0" y="39"/>
                </a:moveTo>
                <a:lnTo>
                  <a:pt x="37" y="0"/>
                </a:lnTo>
                <a:lnTo>
                  <a:pt x="292" y="0"/>
                </a:lnTo>
                <a:lnTo>
                  <a:pt x="231"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57" name="Freeform 117"/>
          <p:cNvSpPr>
            <a:spLocks/>
          </p:cNvSpPr>
          <p:nvPr/>
        </p:nvSpPr>
        <p:spPr bwMode="auto">
          <a:xfrm>
            <a:off x="3114675" y="3032125"/>
            <a:ext cx="125413"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701558" name="Freeform 118"/>
          <p:cNvSpPr>
            <a:spLocks/>
          </p:cNvSpPr>
          <p:nvPr/>
        </p:nvSpPr>
        <p:spPr bwMode="auto">
          <a:xfrm>
            <a:off x="3113088" y="3032125"/>
            <a:ext cx="136525" cy="488950"/>
          </a:xfrm>
          <a:custGeom>
            <a:avLst/>
            <a:gdLst/>
            <a:ahLst/>
            <a:cxnLst>
              <a:cxn ang="0">
                <a:pos x="46" y="307"/>
              </a:cxn>
              <a:cxn ang="0">
                <a:pos x="0" y="83"/>
              </a:cxn>
              <a:cxn ang="0">
                <a:pos x="85" y="0"/>
              </a:cxn>
              <a:cxn ang="0">
                <a:pos x="85" y="274"/>
              </a:cxn>
              <a:cxn ang="0">
                <a:pos x="46" y="307"/>
              </a:cxn>
            </a:cxnLst>
            <a:rect l="0" t="0" r="r" b="b"/>
            <a:pathLst>
              <a:path w="86" h="308">
                <a:moveTo>
                  <a:pt x="46" y="307"/>
                </a:moveTo>
                <a:lnTo>
                  <a:pt x="0" y="83"/>
                </a:lnTo>
                <a:lnTo>
                  <a:pt x="85" y="0"/>
                </a:lnTo>
                <a:lnTo>
                  <a:pt x="85" y="274"/>
                </a:lnTo>
                <a:lnTo>
                  <a:pt x="46" y="307"/>
                </a:lnTo>
              </a:path>
            </a:pathLst>
          </a:custGeom>
          <a:noFill/>
          <a:ln w="12699" cap="rnd" cmpd="sng">
            <a:solidFill>
              <a:srgbClr val="000000"/>
            </a:solidFill>
            <a:prstDash val="solid"/>
            <a:round/>
            <a:headEnd/>
            <a:tailEnd/>
          </a:ln>
          <a:effectLst/>
        </p:spPr>
        <p:txBody>
          <a:bodyPr/>
          <a:lstStyle/>
          <a:p>
            <a:endParaRPr lang="en-US"/>
          </a:p>
        </p:txBody>
      </p:sp>
      <p:sp>
        <p:nvSpPr>
          <p:cNvPr id="701559" name="Freeform 119"/>
          <p:cNvSpPr>
            <a:spLocks/>
          </p:cNvSpPr>
          <p:nvPr/>
        </p:nvSpPr>
        <p:spPr bwMode="auto">
          <a:xfrm>
            <a:off x="3217863"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560" name="Freeform 120"/>
          <p:cNvSpPr>
            <a:spLocks/>
          </p:cNvSpPr>
          <p:nvPr/>
        </p:nvSpPr>
        <p:spPr bwMode="auto">
          <a:xfrm>
            <a:off x="3216275"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61" name="Freeform 121"/>
          <p:cNvSpPr>
            <a:spLocks/>
          </p:cNvSpPr>
          <p:nvPr/>
        </p:nvSpPr>
        <p:spPr bwMode="auto">
          <a:xfrm>
            <a:off x="3544888" y="4175125"/>
            <a:ext cx="125412" cy="477838"/>
          </a:xfrm>
          <a:custGeom>
            <a:avLst/>
            <a:gdLst/>
            <a:ahLst/>
            <a:cxnLst>
              <a:cxn ang="0">
                <a:pos x="42" y="300"/>
              </a:cxn>
              <a:cxn ang="0">
                <a:pos x="0" y="81"/>
              </a:cxn>
              <a:cxn ang="0">
                <a:pos x="78" y="0"/>
              </a:cxn>
              <a:cxn ang="0">
                <a:pos x="78" y="268"/>
              </a:cxn>
              <a:cxn ang="0">
                <a:pos x="42" y="300"/>
              </a:cxn>
            </a:cxnLst>
            <a:rect l="0" t="0" r="r" b="b"/>
            <a:pathLst>
              <a:path w="79" h="301">
                <a:moveTo>
                  <a:pt x="42" y="300"/>
                </a:moveTo>
                <a:lnTo>
                  <a:pt x="0" y="81"/>
                </a:lnTo>
                <a:lnTo>
                  <a:pt x="78" y="0"/>
                </a:lnTo>
                <a:lnTo>
                  <a:pt x="78" y="268"/>
                </a:lnTo>
                <a:lnTo>
                  <a:pt x="42" y="300"/>
                </a:lnTo>
              </a:path>
            </a:pathLst>
          </a:custGeom>
          <a:solidFill>
            <a:srgbClr val="000000"/>
          </a:solidFill>
          <a:ln w="9525" cap="rnd">
            <a:noFill/>
            <a:round/>
            <a:headEnd/>
            <a:tailEnd/>
          </a:ln>
          <a:effectLst/>
        </p:spPr>
        <p:txBody>
          <a:bodyPr/>
          <a:lstStyle/>
          <a:p>
            <a:endParaRPr lang="en-US"/>
          </a:p>
        </p:txBody>
      </p:sp>
      <p:sp>
        <p:nvSpPr>
          <p:cNvPr id="701562" name="Freeform 122"/>
          <p:cNvSpPr>
            <a:spLocks/>
          </p:cNvSpPr>
          <p:nvPr/>
        </p:nvSpPr>
        <p:spPr bwMode="auto">
          <a:xfrm>
            <a:off x="3543300" y="4175125"/>
            <a:ext cx="136525" cy="490538"/>
          </a:xfrm>
          <a:custGeom>
            <a:avLst/>
            <a:gdLst/>
            <a:ahLst/>
            <a:cxnLst>
              <a:cxn ang="0">
                <a:pos x="45" y="308"/>
              </a:cxn>
              <a:cxn ang="0">
                <a:pos x="0" y="84"/>
              </a:cxn>
              <a:cxn ang="0">
                <a:pos x="85" y="0"/>
              </a:cxn>
              <a:cxn ang="0">
                <a:pos x="85" y="275"/>
              </a:cxn>
              <a:cxn ang="0">
                <a:pos x="45" y="308"/>
              </a:cxn>
            </a:cxnLst>
            <a:rect l="0" t="0" r="r" b="b"/>
            <a:pathLst>
              <a:path w="86" h="309">
                <a:moveTo>
                  <a:pt x="45" y="308"/>
                </a:moveTo>
                <a:lnTo>
                  <a:pt x="0" y="84"/>
                </a:lnTo>
                <a:lnTo>
                  <a:pt x="85" y="0"/>
                </a:lnTo>
                <a:lnTo>
                  <a:pt x="85"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563" name="Freeform 123"/>
          <p:cNvSpPr>
            <a:spLocks/>
          </p:cNvSpPr>
          <p:nvPr/>
        </p:nvSpPr>
        <p:spPr bwMode="auto">
          <a:xfrm>
            <a:off x="3217863"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564" name="Freeform 124"/>
          <p:cNvSpPr>
            <a:spLocks/>
          </p:cNvSpPr>
          <p:nvPr/>
        </p:nvSpPr>
        <p:spPr bwMode="auto">
          <a:xfrm>
            <a:off x="3216275"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65" name="Freeform 125"/>
          <p:cNvSpPr>
            <a:spLocks/>
          </p:cNvSpPr>
          <p:nvPr/>
        </p:nvSpPr>
        <p:spPr bwMode="auto">
          <a:xfrm>
            <a:off x="3544888" y="3633788"/>
            <a:ext cx="125412" cy="474662"/>
          </a:xfrm>
          <a:custGeom>
            <a:avLst/>
            <a:gdLst/>
            <a:ahLst/>
            <a:cxnLst>
              <a:cxn ang="0">
                <a:pos x="42" y="298"/>
              </a:cxn>
              <a:cxn ang="0">
                <a:pos x="0" y="80"/>
              </a:cxn>
              <a:cxn ang="0">
                <a:pos x="78" y="0"/>
              </a:cxn>
              <a:cxn ang="0">
                <a:pos x="78" y="266"/>
              </a:cxn>
              <a:cxn ang="0">
                <a:pos x="42" y="298"/>
              </a:cxn>
            </a:cxnLst>
            <a:rect l="0" t="0" r="r" b="b"/>
            <a:pathLst>
              <a:path w="79" h="299">
                <a:moveTo>
                  <a:pt x="42" y="298"/>
                </a:moveTo>
                <a:lnTo>
                  <a:pt x="0" y="80"/>
                </a:lnTo>
                <a:lnTo>
                  <a:pt x="78" y="0"/>
                </a:lnTo>
                <a:lnTo>
                  <a:pt x="78" y="266"/>
                </a:lnTo>
                <a:lnTo>
                  <a:pt x="42" y="298"/>
                </a:lnTo>
              </a:path>
            </a:pathLst>
          </a:custGeom>
          <a:solidFill>
            <a:srgbClr val="000000"/>
          </a:solidFill>
          <a:ln w="9525" cap="rnd">
            <a:noFill/>
            <a:round/>
            <a:headEnd/>
            <a:tailEnd/>
          </a:ln>
          <a:effectLst/>
        </p:spPr>
        <p:txBody>
          <a:bodyPr/>
          <a:lstStyle/>
          <a:p>
            <a:endParaRPr lang="en-US"/>
          </a:p>
        </p:txBody>
      </p:sp>
      <p:sp>
        <p:nvSpPr>
          <p:cNvPr id="701566" name="Freeform 126"/>
          <p:cNvSpPr>
            <a:spLocks/>
          </p:cNvSpPr>
          <p:nvPr/>
        </p:nvSpPr>
        <p:spPr bwMode="auto">
          <a:xfrm>
            <a:off x="3543300" y="3633788"/>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567" name="Freeform 127"/>
          <p:cNvSpPr>
            <a:spLocks/>
          </p:cNvSpPr>
          <p:nvPr/>
        </p:nvSpPr>
        <p:spPr bwMode="auto">
          <a:xfrm>
            <a:off x="3217863"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568" name="Freeform 128"/>
          <p:cNvSpPr>
            <a:spLocks/>
          </p:cNvSpPr>
          <p:nvPr/>
        </p:nvSpPr>
        <p:spPr bwMode="auto">
          <a:xfrm>
            <a:off x="3216275"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69" name="Freeform 129"/>
          <p:cNvSpPr>
            <a:spLocks/>
          </p:cNvSpPr>
          <p:nvPr/>
        </p:nvSpPr>
        <p:spPr bwMode="auto">
          <a:xfrm>
            <a:off x="3544888" y="3032125"/>
            <a:ext cx="125412" cy="476250"/>
          </a:xfrm>
          <a:custGeom>
            <a:avLst/>
            <a:gdLst/>
            <a:ahLst/>
            <a:cxnLst>
              <a:cxn ang="0">
                <a:pos x="42" y="299"/>
              </a:cxn>
              <a:cxn ang="0">
                <a:pos x="0" y="81"/>
              </a:cxn>
              <a:cxn ang="0">
                <a:pos x="78" y="0"/>
              </a:cxn>
              <a:cxn ang="0">
                <a:pos x="78" y="267"/>
              </a:cxn>
              <a:cxn ang="0">
                <a:pos x="42" y="299"/>
              </a:cxn>
            </a:cxnLst>
            <a:rect l="0" t="0" r="r" b="b"/>
            <a:pathLst>
              <a:path w="79" h="300">
                <a:moveTo>
                  <a:pt x="42" y="299"/>
                </a:moveTo>
                <a:lnTo>
                  <a:pt x="0" y="81"/>
                </a:lnTo>
                <a:lnTo>
                  <a:pt x="78" y="0"/>
                </a:lnTo>
                <a:lnTo>
                  <a:pt x="78" y="267"/>
                </a:lnTo>
                <a:lnTo>
                  <a:pt x="42" y="299"/>
                </a:lnTo>
              </a:path>
            </a:pathLst>
          </a:custGeom>
          <a:solidFill>
            <a:srgbClr val="000000"/>
          </a:solidFill>
          <a:ln w="9525" cap="rnd">
            <a:noFill/>
            <a:round/>
            <a:headEnd/>
            <a:tailEnd/>
          </a:ln>
          <a:effectLst/>
        </p:spPr>
        <p:txBody>
          <a:bodyPr/>
          <a:lstStyle/>
          <a:p>
            <a:endParaRPr lang="en-US"/>
          </a:p>
        </p:txBody>
      </p:sp>
      <p:sp>
        <p:nvSpPr>
          <p:cNvPr id="701570" name="Freeform 130"/>
          <p:cNvSpPr>
            <a:spLocks/>
          </p:cNvSpPr>
          <p:nvPr/>
        </p:nvSpPr>
        <p:spPr bwMode="auto">
          <a:xfrm>
            <a:off x="3543300" y="3032125"/>
            <a:ext cx="136525" cy="488950"/>
          </a:xfrm>
          <a:custGeom>
            <a:avLst/>
            <a:gdLst/>
            <a:ahLst/>
            <a:cxnLst>
              <a:cxn ang="0">
                <a:pos x="45" y="307"/>
              </a:cxn>
              <a:cxn ang="0">
                <a:pos x="0" y="83"/>
              </a:cxn>
              <a:cxn ang="0">
                <a:pos x="85" y="0"/>
              </a:cxn>
              <a:cxn ang="0">
                <a:pos x="85" y="274"/>
              </a:cxn>
              <a:cxn ang="0">
                <a:pos x="45" y="307"/>
              </a:cxn>
            </a:cxnLst>
            <a:rect l="0" t="0" r="r" b="b"/>
            <a:pathLst>
              <a:path w="86" h="308">
                <a:moveTo>
                  <a:pt x="45" y="307"/>
                </a:moveTo>
                <a:lnTo>
                  <a:pt x="0" y="83"/>
                </a:lnTo>
                <a:lnTo>
                  <a:pt x="85" y="0"/>
                </a:lnTo>
                <a:lnTo>
                  <a:pt x="85"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571" name="Freeform 131"/>
          <p:cNvSpPr>
            <a:spLocks/>
          </p:cNvSpPr>
          <p:nvPr/>
        </p:nvSpPr>
        <p:spPr bwMode="auto">
          <a:xfrm>
            <a:off x="36464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701572" name="Freeform 132"/>
          <p:cNvSpPr>
            <a:spLocks/>
          </p:cNvSpPr>
          <p:nvPr/>
        </p:nvSpPr>
        <p:spPr bwMode="auto">
          <a:xfrm>
            <a:off x="36449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73" name="Freeform 133"/>
          <p:cNvSpPr>
            <a:spLocks/>
          </p:cNvSpPr>
          <p:nvPr/>
        </p:nvSpPr>
        <p:spPr bwMode="auto">
          <a:xfrm>
            <a:off x="39766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574" name="Freeform 134"/>
          <p:cNvSpPr>
            <a:spLocks/>
          </p:cNvSpPr>
          <p:nvPr/>
        </p:nvSpPr>
        <p:spPr bwMode="auto">
          <a:xfrm>
            <a:off x="39751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575" name="Freeform 135"/>
          <p:cNvSpPr>
            <a:spLocks/>
          </p:cNvSpPr>
          <p:nvPr/>
        </p:nvSpPr>
        <p:spPr bwMode="auto">
          <a:xfrm>
            <a:off x="36464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701576" name="Freeform 136"/>
          <p:cNvSpPr>
            <a:spLocks/>
          </p:cNvSpPr>
          <p:nvPr/>
        </p:nvSpPr>
        <p:spPr bwMode="auto">
          <a:xfrm>
            <a:off x="36449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77" name="Freeform 137"/>
          <p:cNvSpPr>
            <a:spLocks/>
          </p:cNvSpPr>
          <p:nvPr/>
        </p:nvSpPr>
        <p:spPr bwMode="auto">
          <a:xfrm>
            <a:off x="39766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578" name="Freeform 138"/>
          <p:cNvSpPr>
            <a:spLocks/>
          </p:cNvSpPr>
          <p:nvPr/>
        </p:nvSpPr>
        <p:spPr bwMode="auto">
          <a:xfrm>
            <a:off x="39751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579" name="Freeform 139"/>
          <p:cNvSpPr>
            <a:spLocks/>
          </p:cNvSpPr>
          <p:nvPr/>
        </p:nvSpPr>
        <p:spPr bwMode="auto">
          <a:xfrm>
            <a:off x="36464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701580" name="Freeform 140"/>
          <p:cNvSpPr>
            <a:spLocks/>
          </p:cNvSpPr>
          <p:nvPr/>
        </p:nvSpPr>
        <p:spPr bwMode="auto">
          <a:xfrm>
            <a:off x="36449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81" name="Freeform 141"/>
          <p:cNvSpPr>
            <a:spLocks/>
          </p:cNvSpPr>
          <p:nvPr/>
        </p:nvSpPr>
        <p:spPr bwMode="auto">
          <a:xfrm>
            <a:off x="39766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701582" name="Freeform 142"/>
          <p:cNvSpPr>
            <a:spLocks/>
          </p:cNvSpPr>
          <p:nvPr/>
        </p:nvSpPr>
        <p:spPr bwMode="auto">
          <a:xfrm>
            <a:off x="39751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583" name="Freeform 143"/>
          <p:cNvSpPr>
            <a:spLocks/>
          </p:cNvSpPr>
          <p:nvPr/>
        </p:nvSpPr>
        <p:spPr bwMode="auto">
          <a:xfrm>
            <a:off x="4065588" y="4175125"/>
            <a:ext cx="454025" cy="84138"/>
          </a:xfrm>
          <a:custGeom>
            <a:avLst/>
            <a:gdLst/>
            <a:ahLst/>
            <a:cxnLst>
              <a:cxn ang="0">
                <a:pos x="0" y="33"/>
              </a:cxn>
              <a:cxn ang="0">
                <a:pos x="37" y="0"/>
              </a:cxn>
              <a:cxn ang="0">
                <a:pos x="285" y="0"/>
              </a:cxn>
              <a:cxn ang="0">
                <a:pos x="224" y="52"/>
              </a:cxn>
              <a:cxn ang="0">
                <a:pos x="0" y="33"/>
              </a:cxn>
            </a:cxnLst>
            <a:rect l="0" t="0" r="r" b="b"/>
            <a:pathLst>
              <a:path w="286" h="53">
                <a:moveTo>
                  <a:pt x="0" y="33"/>
                </a:moveTo>
                <a:lnTo>
                  <a:pt x="37" y="0"/>
                </a:lnTo>
                <a:lnTo>
                  <a:pt x="285" y="0"/>
                </a:lnTo>
                <a:lnTo>
                  <a:pt x="224" y="52"/>
                </a:lnTo>
                <a:lnTo>
                  <a:pt x="0" y="33"/>
                </a:lnTo>
              </a:path>
            </a:pathLst>
          </a:custGeom>
          <a:solidFill>
            <a:srgbClr val="E5E5E5"/>
          </a:solidFill>
          <a:ln w="9525" cap="rnd">
            <a:noFill/>
            <a:round/>
            <a:headEnd/>
            <a:tailEnd/>
          </a:ln>
          <a:effectLst/>
        </p:spPr>
        <p:txBody>
          <a:bodyPr/>
          <a:lstStyle/>
          <a:p>
            <a:endParaRPr lang="en-US"/>
          </a:p>
        </p:txBody>
      </p:sp>
      <p:sp>
        <p:nvSpPr>
          <p:cNvPr id="701584" name="Freeform 144"/>
          <p:cNvSpPr>
            <a:spLocks/>
          </p:cNvSpPr>
          <p:nvPr/>
        </p:nvSpPr>
        <p:spPr bwMode="auto">
          <a:xfrm>
            <a:off x="4064000" y="4175125"/>
            <a:ext cx="465138" cy="96838"/>
          </a:xfrm>
          <a:custGeom>
            <a:avLst/>
            <a:gdLst/>
            <a:ahLst/>
            <a:cxnLst>
              <a:cxn ang="0">
                <a:pos x="0" y="38"/>
              </a:cxn>
              <a:cxn ang="0">
                <a:pos x="38" y="0"/>
              </a:cxn>
              <a:cxn ang="0">
                <a:pos x="292" y="0"/>
              </a:cxn>
              <a:cxn ang="0">
                <a:pos x="230" y="60"/>
              </a:cxn>
              <a:cxn ang="0">
                <a:pos x="0" y="38"/>
              </a:cxn>
            </a:cxnLst>
            <a:rect l="0" t="0" r="r" b="b"/>
            <a:pathLst>
              <a:path w="293" h="61">
                <a:moveTo>
                  <a:pt x="0" y="38"/>
                </a:moveTo>
                <a:lnTo>
                  <a:pt x="38" y="0"/>
                </a:lnTo>
                <a:lnTo>
                  <a:pt x="292"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85" name="Freeform 145"/>
          <p:cNvSpPr>
            <a:spLocks/>
          </p:cNvSpPr>
          <p:nvPr/>
        </p:nvSpPr>
        <p:spPr bwMode="auto">
          <a:xfrm>
            <a:off x="43957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586" name="Freeform 146"/>
          <p:cNvSpPr>
            <a:spLocks/>
          </p:cNvSpPr>
          <p:nvPr/>
        </p:nvSpPr>
        <p:spPr bwMode="auto">
          <a:xfrm>
            <a:off x="43942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587" name="Freeform 147"/>
          <p:cNvSpPr>
            <a:spLocks/>
          </p:cNvSpPr>
          <p:nvPr/>
        </p:nvSpPr>
        <p:spPr bwMode="auto">
          <a:xfrm>
            <a:off x="4065588" y="3633788"/>
            <a:ext cx="454025" cy="82550"/>
          </a:xfrm>
          <a:custGeom>
            <a:avLst/>
            <a:gdLst/>
            <a:ahLst/>
            <a:cxnLst>
              <a:cxn ang="0">
                <a:pos x="0" y="33"/>
              </a:cxn>
              <a:cxn ang="0">
                <a:pos x="37" y="0"/>
              </a:cxn>
              <a:cxn ang="0">
                <a:pos x="285" y="0"/>
              </a:cxn>
              <a:cxn ang="0">
                <a:pos x="224" y="51"/>
              </a:cxn>
              <a:cxn ang="0">
                <a:pos x="0" y="33"/>
              </a:cxn>
            </a:cxnLst>
            <a:rect l="0" t="0" r="r" b="b"/>
            <a:pathLst>
              <a:path w="286" h="52">
                <a:moveTo>
                  <a:pt x="0" y="33"/>
                </a:moveTo>
                <a:lnTo>
                  <a:pt x="37" y="0"/>
                </a:lnTo>
                <a:lnTo>
                  <a:pt x="285" y="0"/>
                </a:lnTo>
                <a:lnTo>
                  <a:pt x="224" y="51"/>
                </a:lnTo>
                <a:lnTo>
                  <a:pt x="0" y="33"/>
                </a:lnTo>
              </a:path>
            </a:pathLst>
          </a:custGeom>
          <a:solidFill>
            <a:srgbClr val="E5E5E5"/>
          </a:solidFill>
          <a:ln w="9525" cap="rnd">
            <a:noFill/>
            <a:round/>
            <a:headEnd/>
            <a:tailEnd/>
          </a:ln>
          <a:effectLst/>
        </p:spPr>
        <p:txBody>
          <a:bodyPr/>
          <a:lstStyle/>
          <a:p>
            <a:endParaRPr lang="en-US"/>
          </a:p>
        </p:txBody>
      </p:sp>
      <p:sp>
        <p:nvSpPr>
          <p:cNvPr id="701588" name="Freeform 148"/>
          <p:cNvSpPr>
            <a:spLocks/>
          </p:cNvSpPr>
          <p:nvPr/>
        </p:nvSpPr>
        <p:spPr bwMode="auto">
          <a:xfrm>
            <a:off x="4064000" y="3633788"/>
            <a:ext cx="465138" cy="93662"/>
          </a:xfrm>
          <a:custGeom>
            <a:avLst/>
            <a:gdLst/>
            <a:ahLst/>
            <a:cxnLst>
              <a:cxn ang="0">
                <a:pos x="0" y="37"/>
              </a:cxn>
              <a:cxn ang="0">
                <a:pos x="38" y="0"/>
              </a:cxn>
              <a:cxn ang="0">
                <a:pos x="292" y="0"/>
              </a:cxn>
              <a:cxn ang="0">
                <a:pos x="230" y="58"/>
              </a:cxn>
              <a:cxn ang="0">
                <a:pos x="0" y="37"/>
              </a:cxn>
            </a:cxnLst>
            <a:rect l="0" t="0" r="r" b="b"/>
            <a:pathLst>
              <a:path w="293" h="59">
                <a:moveTo>
                  <a:pt x="0" y="37"/>
                </a:moveTo>
                <a:lnTo>
                  <a:pt x="38" y="0"/>
                </a:lnTo>
                <a:lnTo>
                  <a:pt x="292"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589" name="Freeform 149"/>
          <p:cNvSpPr>
            <a:spLocks/>
          </p:cNvSpPr>
          <p:nvPr/>
        </p:nvSpPr>
        <p:spPr bwMode="auto">
          <a:xfrm>
            <a:off x="43957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590" name="Freeform 150"/>
          <p:cNvSpPr>
            <a:spLocks/>
          </p:cNvSpPr>
          <p:nvPr/>
        </p:nvSpPr>
        <p:spPr bwMode="auto">
          <a:xfrm>
            <a:off x="43942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591" name="Freeform 151"/>
          <p:cNvSpPr>
            <a:spLocks/>
          </p:cNvSpPr>
          <p:nvPr/>
        </p:nvSpPr>
        <p:spPr bwMode="auto">
          <a:xfrm>
            <a:off x="4065588" y="3032125"/>
            <a:ext cx="454025" cy="80963"/>
          </a:xfrm>
          <a:custGeom>
            <a:avLst/>
            <a:gdLst/>
            <a:ahLst/>
            <a:cxnLst>
              <a:cxn ang="0">
                <a:pos x="0" y="33"/>
              </a:cxn>
              <a:cxn ang="0">
                <a:pos x="37" y="0"/>
              </a:cxn>
              <a:cxn ang="0">
                <a:pos x="285" y="0"/>
              </a:cxn>
              <a:cxn ang="0">
                <a:pos x="224" y="50"/>
              </a:cxn>
              <a:cxn ang="0">
                <a:pos x="0" y="33"/>
              </a:cxn>
            </a:cxnLst>
            <a:rect l="0" t="0" r="r" b="b"/>
            <a:pathLst>
              <a:path w="286" h="51">
                <a:moveTo>
                  <a:pt x="0" y="33"/>
                </a:moveTo>
                <a:lnTo>
                  <a:pt x="37" y="0"/>
                </a:lnTo>
                <a:lnTo>
                  <a:pt x="285" y="0"/>
                </a:lnTo>
                <a:lnTo>
                  <a:pt x="224" y="50"/>
                </a:lnTo>
                <a:lnTo>
                  <a:pt x="0" y="33"/>
                </a:lnTo>
              </a:path>
            </a:pathLst>
          </a:custGeom>
          <a:solidFill>
            <a:srgbClr val="E5E5E5"/>
          </a:solidFill>
          <a:ln w="9525" cap="rnd">
            <a:noFill/>
            <a:round/>
            <a:headEnd/>
            <a:tailEnd/>
          </a:ln>
          <a:effectLst/>
        </p:spPr>
        <p:txBody>
          <a:bodyPr/>
          <a:lstStyle/>
          <a:p>
            <a:endParaRPr lang="en-US"/>
          </a:p>
        </p:txBody>
      </p:sp>
      <p:sp>
        <p:nvSpPr>
          <p:cNvPr id="701592" name="Freeform 152"/>
          <p:cNvSpPr>
            <a:spLocks/>
          </p:cNvSpPr>
          <p:nvPr/>
        </p:nvSpPr>
        <p:spPr bwMode="auto">
          <a:xfrm>
            <a:off x="4064000" y="3032125"/>
            <a:ext cx="465138" cy="93663"/>
          </a:xfrm>
          <a:custGeom>
            <a:avLst/>
            <a:gdLst/>
            <a:ahLst/>
            <a:cxnLst>
              <a:cxn ang="0">
                <a:pos x="0" y="39"/>
              </a:cxn>
              <a:cxn ang="0">
                <a:pos x="38" y="0"/>
              </a:cxn>
              <a:cxn ang="0">
                <a:pos x="292" y="0"/>
              </a:cxn>
              <a:cxn ang="0">
                <a:pos x="230" y="58"/>
              </a:cxn>
              <a:cxn ang="0">
                <a:pos x="0" y="39"/>
              </a:cxn>
            </a:cxnLst>
            <a:rect l="0" t="0" r="r" b="b"/>
            <a:pathLst>
              <a:path w="293" h="59">
                <a:moveTo>
                  <a:pt x="0" y="39"/>
                </a:moveTo>
                <a:lnTo>
                  <a:pt x="38" y="0"/>
                </a:lnTo>
                <a:lnTo>
                  <a:pt x="292"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593" name="Freeform 153"/>
          <p:cNvSpPr>
            <a:spLocks/>
          </p:cNvSpPr>
          <p:nvPr/>
        </p:nvSpPr>
        <p:spPr bwMode="auto">
          <a:xfrm>
            <a:off x="43957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701594" name="Freeform 154"/>
          <p:cNvSpPr>
            <a:spLocks/>
          </p:cNvSpPr>
          <p:nvPr/>
        </p:nvSpPr>
        <p:spPr bwMode="auto">
          <a:xfrm>
            <a:off x="43942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595" name="Freeform 155"/>
          <p:cNvSpPr>
            <a:spLocks/>
          </p:cNvSpPr>
          <p:nvPr/>
        </p:nvSpPr>
        <p:spPr bwMode="auto">
          <a:xfrm>
            <a:off x="4486275" y="4175125"/>
            <a:ext cx="452438"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701596" name="Freeform 156"/>
          <p:cNvSpPr>
            <a:spLocks/>
          </p:cNvSpPr>
          <p:nvPr/>
        </p:nvSpPr>
        <p:spPr bwMode="auto">
          <a:xfrm>
            <a:off x="4484688"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597" name="Freeform 157"/>
          <p:cNvSpPr>
            <a:spLocks/>
          </p:cNvSpPr>
          <p:nvPr/>
        </p:nvSpPr>
        <p:spPr bwMode="auto">
          <a:xfrm>
            <a:off x="4816475"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rgbClr val="000000"/>
          </a:solidFill>
          <a:ln w="9525" cap="rnd">
            <a:noFill/>
            <a:round/>
            <a:headEnd/>
            <a:tailEnd/>
          </a:ln>
          <a:effectLst/>
        </p:spPr>
        <p:txBody>
          <a:bodyPr/>
          <a:lstStyle/>
          <a:p>
            <a:endParaRPr lang="en-US"/>
          </a:p>
        </p:txBody>
      </p:sp>
      <p:sp>
        <p:nvSpPr>
          <p:cNvPr id="701598" name="Freeform 158"/>
          <p:cNvSpPr>
            <a:spLocks/>
          </p:cNvSpPr>
          <p:nvPr/>
        </p:nvSpPr>
        <p:spPr bwMode="auto">
          <a:xfrm>
            <a:off x="4814888"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599" name="Freeform 159"/>
          <p:cNvSpPr>
            <a:spLocks/>
          </p:cNvSpPr>
          <p:nvPr/>
        </p:nvSpPr>
        <p:spPr bwMode="auto">
          <a:xfrm>
            <a:off x="4486275" y="3633788"/>
            <a:ext cx="452438"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701600" name="Freeform 160"/>
          <p:cNvSpPr>
            <a:spLocks/>
          </p:cNvSpPr>
          <p:nvPr/>
        </p:nvSpPr>
        <p:spPr bwMode="auto">
          <a:xfrm>
            <a:off x="4484688"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01" name="Freeform 161"/>
          <p:cNvSpPr>
            <a:spLocks/>
          </p:cNvSpPr>
          <p:nvPr/>
        </p:nvSpPr>
        <p:spPr bwMode="auto">
          <a:xfrm>
            <a:off x="4816475"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rgbClr val="000000"/>
          </a:solidFill>
          <a:ln w="9525" cap="rnd">
            <a:noFill/>
            <a:round/>
            <a:headEnd/>
            <a:tailEnd/>
          </a:ln>
          <a:effectLst/>
        </p:spPr>
        <p:txBody>
          <a:bodyPr/>
          <a:lstStyle/>
          <a:p>
            <a:endParaRPr lang="en-US"/>
          </a:p>
        </p:txBody>
      </p:sp>
      <p:sp>
        <p:nvSpPr>
          <p:cNvPr id="701602" name="Freeform 162"/>
          <p:cNvSpPr>
            <a:spLocks/>
          </p:cNvSpPr>
          <p:nvPr/>
        </p:nvSpPr>
        <p:spPr bwMode="auto">
          <a:xfrm>
            <a:off x="4814888"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03" name="Freeform 163"/>
          <p:cNvSpPr>
            <a:spLocks/>
          </p:cNvSpPr>
          <p:nvPr/>
        </p:nvSpPr>
        <p:spPr bwMode="auto">
          <a:xfrm>
            <a:off x="4486275" y="3032125"/>
            <a:ext cx="452438"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701604" name="Freeform 164"/>
          <p:cNvSpPr>
            <a:spLocks/>
          </p:cNvSpPr>
          <p:nvPr/>
        </p:nvSpPr>
        <p:spPr bwMode="auto">
          <a:xfrm>
            <a:off x="4484688"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605" name="Freeform 165"/>
          <p:cNvSpPr>
            <a:spLocks/>
          </p:cNvSpPr>
          <p:nvPr/>
        </p:nvSpPr>
        <p:spPr bwMode="auto">
          <a:xfrm>
            <a:off x="4816475"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rgbClr val="000000"/>
          </a:solidFill>
          <a:ln w="9525" cap="rnd">
            <a:noFill/>
            <a:round/>
            <a:headEnd/>
            <a:tailEnd/>
          </a:ln>
          <a:effectLst/>
        </p:spPr>
        <p:txBody>
          <a:bodyPr/>
          <a:lstStyle/>
          <a:p>
            <a:endParaRPr lang="en-US"/>
          </a:p>
        </p:txBody>
      </p:sp>
      <p:sp>
        <p:nvSpPr>
          <p:cNvPr id="701606" name="Freeform 166"/>
          <p:cNvSpPr>
            <a:spLocks/>
          </p:cNvSpPr>
          <p:nvPr/>
        </p:nvSpPr>
        <p:spPr bwMode="auto">
          <a:xfrm>
            <a:off x="4814888"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607" name="Freeform 167"/>
          <p:cNvSpPr>
            <a:spLocks/>
          </p:cNvSpPr>
          <p:nvPr/>
        </p:nvSpPr>
        <p:spPr bwMode="auto">
          <a:xfrm>
            <a:off x="4906963" y="4175125"/>
            <a:ext cx="450850" cy="84138"/>
          </a:xfrm>
          <a:custGeom>
            <a:avLst/>
            <a:gdLst/>
            <a:ahLst/>
            <a:cxnLst>
              <a:cxn ang="0">
                <a:pos x="0" y="33"/>
              </a:cxn>
              <a:cxn ang="0">
                <a:pos x="36" y="0"/>
              </a:cxn>
              <a:cxn ang="0">
                <a:pos x="283" y="0"/>
              </a:cxn>
              <a:cxn ang="0">
                <a:pos x="223" y="52"/>
              </a:cxn>
              <a:cxn ang="0">
                <a:pos x="0" y="33"/>
              </a:cxn>
            </a:cxnLst>
            <a:rect l="0" t="0" r="r" b="b"/>
            <a:pathLst>
              <a:path w="284" h="53">
                <a:moveTo>
                  <a:pt x="0" y="33"/>
                </a:moveTo>
                <a:lnTo>
                  <a:pt x="36" y="0"/>
                </a:lnTo>
                <a:lnTo>
                  <a:pt x="283"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608" name="Freeform 168"/>
          <p:cNvSpPr>
            <a:spLocks/>
          </p:cNvSpPr>
          <p:nvPr/>
        </p:nvSpPr>
        <p:spPr bwMode="auto">
          <a:xfrm>
            <a:off x="4905375" y="4175125"/>
            <a:ext cx="461963" cy="96838"/>
          </a:xfrm>
          <a:custGeom>
            <a:avLst/>
            <a:gdLst/>
            <a:ahLst/>
            <a:cxnLst>
              <a:cxn ang="0">
                <a:pos x="0" y="38"/>
              </a:cxn>
              <a:cxn ang="0">
                <a:pos x="37" y="0"/>
              </a:cxn>
              <a:cxn ang="0">
                <a:pos x="290" y="0"/>
              </a:cxn>
              <a:cxn ang="0">
                <a:pos x="229" y="60"/>
              </a:cxn>
              <a:cxn ang="0">
                <a:pos x="0" y="38"/>
              </a:cxn>
            </a:cxnLst>
            <a:rect l="0" t="0" r="r" b="b"/>
            <a:pathLst>
              <a:path w="291" h="61">
                <a:moveTo>
                  <a:pt x="0" y="38"/>
                </a:moveTo>
                <a:lnTo>
                  <a:pt x="37" y="0"/>
                </a:lnTo>
                <a:lnTo>
                  <a:pt x="290"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09" name="Freeform 169"/>
          <p:cNvSpPr>
            <a:spLocks/>
          </p:cNvSpPr>
          <p:nvPr/>
        </p:nvSpPr>
        <p:spPr bwMode="auto">
          <a:xfrm>
            <a:off x="5233988"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610" name="Freeform 170"/>
          <p:cNvSpPr>
            <a:spLocks/>
          </p:cNvSpPr>
          <p:nvPr/>
        </p:nvSpPr>
        <p:spPr bwMode="auto">
          <a:xfrm>
            <a:off x="5232400"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11" name="Freeform 171"/>
          <p:cNvSpPr>
            <a:spLocks/>
          </p:cNvSpPr>
          <p:nvPr/>
        </p:nvSpPr>
        <p:spPr bwMode="auto">
          <a:xfrm>
            <a:off x="4906963" y="3633788"/>
            <a:ext cx="450850" cy="82550"/>
          </a:xfrm>
          <a:custGeom>
            <a:avLst/>
            <a:gdLst/>
            <a:ahLst/>
            <a:cxnLst>
              <a:cxn ang="0">
                <a:pos x="0" y="33"/>
              </a:cxn>
              <a:cxn ang="0">
                <a:pos x="36" y="0"/>
              </a:cxn>
              <a:cxn ang="0">
                <a:pos x="283" y="0"/>
              </a:cxn>
              <a:cxn ang="0">
                <a:pos x="223" y="51"/>
              </a:cxn>
              <a:cxn ang="0">
                <a:pos x="0" y="33"/>
              </a:cxn>
            </a:cxnLst>
            <a:rect l="0" t="0" r="r" b="b"/>
            <a:pathLst>
              <a:path w="284" h="52">
                <a:moveTo>
                  <a:pt x="0" y="33"/>
                </a:moveTo>
                <a:lnTo>
                  <a:pt x="36" y="0"/>
                </a:lnTo>
                <a:lnTo>
                  <a:pt x="283"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612" name="Freeform 172"/>
          <p:cNvSpPr>
            <a:spLocks/>
          </p:cNvSpPr>
          <p:nvPr/>
        </p:nvSpPr>
        <p:spPr bwMode="auto">
          <a:xfrm>
            <a:off x="4905375" y="3633788"/>
            <a:ext cx="461963" cy="93662"/>
          </a:xfrm>
          <a:custGeom>
            <a:avLst/>
            <a:gdLst/>
            <a:ahLst/>
            <a:cxnLst>
              <a:cxn ang="0">
                <a:pos x="0" y="37"/>
              </a:cxn>
              <a:cxn ang="0">
                <a:pos x="37" y="0"/>
              </a:cxn>
              <a:cxn ang="0">
                <a:pos x="290" y="0"/>
              </a:cxn>
              <a:cxn ang="0">
                <a:pos x="229" y="58"/>
              </a:cxn>
              <a:cxn ang="0">
                <a:pos x="0" y="37"/>
              </a:cxn>
            </a:cxnLst>
            <a:rect l="0" t="0" r="r" b="b"/>
            <a:pathLst>
              <a:path w="291" h="59">
                <a:moveTo>
                  <a:pt x="0" y="37"/>
                </a:moveTo>
                <a:lnTo>
                  <a:pt x="37" y="0"/>
                </a:lnTo>
                <a:lnTo>
                  <a:pt x="290"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13" name="Freeform 173"/>
          <p:cNvSpPr>
            <a:spLocks/>
          </p:cNvSpPr>
          <p:nvPr/>
        </p:nvSpPr>
        <p:spPr bwMode="auto">
          <a:xfrm>
            <a:off x="5233988"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614" name="Freeform 174"/>
          <p:cNvSpPr>
            <a:spLocks/>
          </p:cNvSpPr>
          <p:nvPr/>
        </p:nvSpPr>
        <p:spPr bwMode="auto">
          <a:xfrm>
            <a:off x="5232400"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15" name="Freeform 175"/>
          <p:cNvSpPr>
            <a:spLocks/>
          </p:cNvSpPr>
          <p:nvPr/>
        </p:nvSpPr>
        <p:spPr bwMode="auto">
          <a:xfrm>
            <a:off x="4906963" y="3032125"/>
            <a:ext cx="450850" cy="80963"/>
          </a:xfrm>
          <a:custGeom>
            <a:avLst/>
            <a:gdLst/>
            <a:ahLst/>
            <a:cxnLst>
              <a:cxn ang="0">
                <a:pos x="0" y="33"/>
              </a:cxn>
              <a:cxn ang="0">
                <a:pos x="36" y="0"/>
              </a:cxn>
              <a:cxn ang="0">
                <a:pos x="283" y="0"/>
              </a:cxn>
              <a:cxn ang="0">
                <a:pos x="223" y="50"/>
              </a:cxn>
              <a:cxn ang="0">
                <a:pos x="0" y="33"/>
              </a:cxn>
            </a:cxnLst>
            <a:rect l="0" t="0" r="r" b="b"/>
            <a:pathLst>
              <a:path w="284" h="51">
                <a:moveTo>
                  <a:pt x="0" y="33"/>
                </a:moveTo>
                <a:lnTo>
                  <a:pt x="36" y="0"/>
                </a:lnTo>
                <a:lnTo>
                  <a:pt x="283"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616" name="Freeform 176"/>
          <p:cNvSpPr>
            <a:spLocks/>
          </p:cNvSpPr>
          <p:nvPr/>
        </p:nvSpPr>
        <p:spPr bwMode="auto">
          <a:xfrm>
            <a:off x="4905375" y="3032125"/>
            <a:ext cx="461963" cy="93663"/>
          </a:xfrm>
          <a:custGeom>
            <a:avLst/>
            <a:gdLst/>
            <a:ahLst/>
            <a:cxnLst>
              <a:cxn ang="0">
                <a:pos x="0" y="39"/>
              </a:cxn>
              <a:cxn ang="0">
                <a:pos x="37" y="0"/>
              </a:cxn>
              <a:cxn ang="0">
                <a:pos x="290" y="0"/>
              </a:cxn>
              <a:cxn ang="0">
                <a:pos x="229" y="58"/>
              </a:cxn>
              <a:cxn ang="0">
                <a:pos x="0" y="39"/>
              </a:cxn>
            </a:cxnLst>
            <a:rect l="0" t="0" r="r" b="b"/>
            <a:pathLst>
              <a:path w="291" h="59">
                <a:moveTo>
                  <a:pt x="0" y="39"/>
                </a:moveTo>
                <a:lnTo>
                  <a:pt x="37" y="0"/>
                </a:lnTo>
                <a:lnTo>
                  <a:pt x="290"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617" name="Freeform 177"/>
          <p:cNvSpPr>
            <a:spLocks/>
          </p:cNvSpPr>
          <p:nvPr/>
        </p:nvSpPr>
        <p:spPr bwMode="auto">
          <a:xfrm>
            <a:off x="5233988"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701618" name="Freeform 178"/>
          <p:cNvSpPr>
            <a:spLocks/>
          </p:cNvSpPr>
          <p:nvPr/>
        </p:nvSpPr>
        <p:spPr bwMode="auto">
          <a:xfrm>
            <a:off x="5232400"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619" name="Freeform 179"/>
          <p:cNvSpPr>
            <a:spLocks/>
          </p:cNvSpPr>
          <p:nvPr/>
        </p:nvSpPr>
        <p:spPr bwMode="auto">
          <a:xfrm>
            <a:off x="5316538" y="4175125"/>
            <a:ext cx="452437" cy="84138"/>
          </a:xfrm>
          <a:custGeom>
            <a:avLst/>
            <a:gdLst/>
            <a:ahLst/>
            <a:cxnLst>
              <a:cxn ang="0">
                <a:pos x="0" y="33"/>
              </a:cxn>
              <a:cxn ang="0">
                <a:pos x="36" y="0"/>
              </a:cxn>
              <a:cxn ang="0">
                <a:pos x="284" y="0"/>
              </a:cxn>
              <a:cxn ang="0">
                <a:pos x="223" y="52"/>
              </a:cxn>
              <a:cxn ang="0">
                <a:pos x="0" y="33"/>
              </a:cxn>
            </a:cxnLst>
            <a:rect l="0" t="0" r="r" b="b"/>
            <a:pathLst>
              <a:path w="285" h="53">
                <a:moveTo>
                  <a:pt x="0" y="33"/>
                </a:moveTo>
                <a:lnTo>
                  <a:pt x="36"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620" name="Freeform 180"/>
          <p:cNvSpPr>
            <a:spLocks/>
          </p:cNvSpPr>
          <p:nvPr/>
        </p:nvSpPr>
        <p:spPr bwMode="auto">
          <a:xfrm>
            <a:off x="5314950" y="4175125"/>
            <a:ext cx="463550" cy="96838"/>
          </a:xfrm>
          <a:custGeom>
            <a:avLst/>
            <a:gdLst/>
            <a:ahLst/>
            <a:cxnLst>
              <a:cxn ang="0">
                <a:pos x="0" y="38"/>
              </a:cxn>
              <a:cxn ang="0">
                <a:pos x="37" y="0"/>
              </a:cxn>
              <a:cxn ang="0">
                <a:pos x="291" y="0"/>
              </a:cxn>
              <a:cxn ang="0">
                <a:pos x="229" y="60"/>
              </a:cxn>
              <a:cxn ang="0">
                <a:pos x="0" y="38"/>
              </a:cxn>
            </a:cxnLst>
            <a:rect l="0" t="0" r="r" b="b"/>
            <a:pathLst>
              <a:path w="292" h="61">
                <a:moveTo>
                  <a:pt x="0" y="38"/>
                </a:moveTo>
                <a:lnTo>
                  <a:pt x="37"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21" name="Freeform 181"/>
          <p:cNvSpPr>
            <a:spLocks/>
          </p:cNvSpPr>
          <p:nvPr/>
        </p:nvSpPr>
        <p:spPr bwMode="auto">
          <a:xfrm>
            <a:off x="564515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rgbClr val="000000"/>
          </a:solidFill>
          <a:ln w="9525" cap="rnd">
            <a:noFill/>
            <a:round/>
            <a:headEnd/>
            <a:tailEnd/>
          </a:ln>
          <a:effectLst/>
        </p:spPr>
        <p:txBody>
          <a:bodyPr/>
          <a:lstStyle/>
          <a:p>
            <a:endParaRPr lang="en-US"/>
          </a:p>
        </p:txBody>
      </p:sp>
      <p:sp>
        <p:nvSpPr>
          <p:cNvPr id="701622" name="Freeform 182"/>
          <p:cNvSpPr>
            <a:spLocks/>
          </p:cNvSpPr>
          <p:nvPr/>
        </p:nvSpPr>
        <p:spPr bwMode="auto">
          <a:xfrm>
            <a:off x="564356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23" name="Freeform 183"/>
          <p:cNvSpPr>
            <a:spLocks/>
          </p:cNvSpPr>
          <p:nvPr/>
        </p:nvSpPr>
        <p:spPr bwMode="auto">
          <a:xfrm>
            <a:off x="5316538" y="3633788"/>
            <a:ext cx="452437" cy="82550"/>
          </a:xfrm>
          <a:custGeom>
            <a:avLst/>
            <a:gdLst/>
            <a:ahLst/>
            <a:cxnLst>
              <a:cxn ang="0">
                <a:pos x="0" y="33"/>
              </a:cxn>
              <a:cxn ang="0">
                <a:pos x="36" y="0"/>
              </a:cxn>
              <a:cxn ang="0">
                <a:pos x="284" y="0"/>
              </a:cxn>
              <a:cxn ang="0">
                <a:pos x="223" y="51"/>
              </a:cxn>
              <a:cxn ang="0">
                <a:pos x="0" y="33"/>
              </a:cxn>
            </a:cxnLst>
            <a:rect l="0" t="0" r="r" b="b"/>
            <a:pathLst>
              <a:path w="285" h="52">
                <a:moveTo>
                  <a:pt x="0" y="33"/>
                </a:moveTo>
                <a:lnTo>
                  <a:pt x="36"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624" name="Freeform 184"/>
          <p:cNvSpPr>
            <a:spLocks/>
          </p:cNvSpPr>
          <p:nvPr/>
        </p:nvSpPr>
        <p:spPr bwMode="auto">
          <a:xfrm>
            <a:off x="5314950" y="3633788"/>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25" name="Freeform 185"/>
          <p:cNvSpPr>
            <a:spLocks/>
          </p:cNvSpPr>
          <p:nvPr/>
        </p:nvSpPr>
        <p:spPr bwMode="auto">
          <a:xfrm>
            <a:off x="564515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rgbClr val="000000"/>
          </a:solidFill>
          <a:ln w="9525" cap="rnd">
            <a:noFill/>
            <a:round/>
            <a:headEnd/>
            <a:tailEnd/>
          </a:ln>
          <a:effectLst/>
        </p:spPr>
        <p:txBody>
          <a:bodyPr/>
          <a:lstStyle/>
          <a:p>
            <a:endParaRPr lang="en-US"/>
          </a:p>
        </p:txBody>
      </p:sp>
      <p:sp>
        <p:nvSpPr>
          <p:cNvPr id="701626" name="Freeform 186"/>
          <p:cNvSpPr>
            <a:spLocks/>
          </p:cNvSpPr>
          <p:nvPr/>
        </p:nvSpPr>
        <p:spPr bwMode="auto">
          <a:xfrm>
            <a:off x="564356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27" name="Freeform 187"/>
          <p:cNvSpPr>
            <a:spLocks/>
          </p:cNvSpPr>
          <p:nvPr/>
        </p:nvSpPr>
        <p:spPr bwMode="auto">
          <a:xfrm>
            <a:off x="5316538" y="3032125"/>
            <a:ext cx="452437" cy="80963"/>
          </a:xfrm>
          <a:custGeom>
            <a:avLst/>
            <a:gdLst/>
            <a:ahLst/>
            <a:cxnLst>
              <a:cxn ang="0">
                <a:pos x="0" y="33"/>
              </a:cxn>
              <a:cxn ang="0">
                <a:pos x="36" y="0"/>
              </a:cxn>
              <a:cxn ang="0">
                <a:pos x="284" y="0"/>
              </a:cxn>
              <a:cxn ang="0">
                <a:pos x="223" y="50"/>
              </a:cxn>
              <a:cxn ang="0">
                <a:pos x="0" y="33"/>
              </a:cxn>
            </a:cxnLst>
            <a:rect l="0" t="0" r="r" b="b"/>
            <a:pathLst>
              <a:path w="285" h="51">
                <a:moveTo>
                  <a:pt x="0" y="33"/>
                </a:moveTo>
                <a:lnTo>
                  <a:pt x="36"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628" name="Freeform 188"/>
          <p:cNvSpPr>
            <a:spLocks/>
          </p:cNvSpPr>
          <p:nvPr/>
        </p:nvSpPr>
        <p:spPr bwMode="auto">
          <a:xfrm>
            <a:off x="5314950" y="3032125"/>
            <a:ext cx="463550" cy="93663"/>
          </a:xfrm>
          <a:custGeom>
            <a:avLst/>
            <a:gdLst/>
            <a:ahLst/>
            <a:cxnLst>
              <a:cxn ang="0">
                <a:pos x="0" y="39"/>
              </a:cxn>
              <a:cxn ang="0">
                <a:pos x="37" y="0"/>
              </a:cxn>
              <a:cxn ang="0">
                <a:pos x="291" y="0"/>
              </a:cxn>
              <a:cxn ang="0">
                <a:pos x="229" y="58"/>
              </a:cxn>
              <a:cxn ang="0">
                <a:pos x="0" y="39"/>
              </a:cxn>
            </a:cxnLst>
            <a:rect l="0" t="0" r="r" b="b"/>
            <a:pathLst>
              <a:path w="292" h="59">
                <a:moveTo>
                  <a:pt x="0" y="39"/>
                </a:moveTo>
                <a:lnTo>
                  <a:pt x="37"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629" name="Freeform 189"/>
          <p:cNvSpPr>
            <a:spLocks/>
          </p:cNvSpPr>
          <p:nvPr/>
        </p:nvSpPr>
        <p:spPr bwMode="auto">
          <a:xfrm>
            <a:off x="564515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rgbClr val="000000"/>
          </a:solidFill>
          <a:ln w="9525" cap="rnd">
            <a:noFill/>
            <a:round/>
            <a:headEnd/>
            <a:tailEnd/>
          </a:ln>
          <a:effectLst/>
        </p:spPr>
        <p:txBody>
          <a:bodyPr/>
          <a:lstStyle/>
          <a:p>
            <a:endParaRPr lang="en-US"/>
          </a:p>
        </p:txBody>
      </p:sp>
      <p:sp>
        <p:nvSpPr>
          <p:cNvPr id="701630" name="Freeform 190"/>
          <p:cNvSpPr>
            <a:spLocks/>
          </p:cNvSpPr>
          <p:nvPr/>
        </p:nvSpPr>
        <p:spPr bwMode="auto">
          <a:xfrm>
            <a:off x="564356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631" name="Freeform 191"/>
          <p:cNvSpPr>
            <a:spLocks/>
          </p:cNvSpPr>
          <p:nvPr/>
        </p:nvSpPr>
        <p:spPr bwMode="auto">
          <a:xfrm>
            <a:off x="57404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701632" name="Freeform 192"/>
          <p:cNvSpPr>
            <a:spLocks/>
          </p:cNvSpPr>
          <p:nvPr/>
        </p:nvSpPr>
        <p:spPr bwMode="auto">
          <a:xfrm>
            <a:off x="57388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33" name="Freeform 193"/>
          <p:cNvSpPr>
            <a:spLocks/>
          </p:cNvSpPr>
          <p:nvPr/>
        </p:nvSpPr>
        <p:spPr bwMode="auto">
          <a:xfrm>
            <a:off x="6069013"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634" name="Freeform 194"/>
          <p:cNvSpPr>
            <a:spLocks/>
          </p:cNvSpPr>
          <p:nvPr/>
        </p:nvSpPr>
        <p:spPr bwMode="auto">
          <a:xfrm>
            <a:off x="6067425" y="4175125"/>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35" name="Freeform 195"/>
          <p:cNvSpPr>
            <a:spLocks/>
          </p:cNvSpPr>
          <p:nvPr/>
        </p:nvSpPr>
        <p:spPr bwMode="auto">
          <a:xfrm>
            <a:off x="57404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rgbClr val="E5E5E5"/>
          </a:solidFill>
          <a:ln w="9525" cap="rnd">
            <a:noFill/>
            <a:round/>
            <a:headEnd/>
            <a:tailEnd/>
          </a:ln>
          <a:effectLst/>
        </p:spPr>
        <p:txBody>
          <a:bodyPr/>
          <a:lstStyle/>
          <a:p>
            <a:endParaRPr lang="en-US"/>
          </a:p>
        </p:txBody>
      </p:sp>
      <p:sp>
        <p:nvSpPr>
          <p:cNvPr id="701636" name="Freeform 196"/>
          <p:cNvSpPr>
            <a:spLocks/>
          </p:cNvSpPr>
          <p:nvPr/>
        </p:nvSpPr>
        <p:spPr bwMode="auto">
          <a:xfrm>
            <a:off x="57388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37" name="Freeform 197"/>
          <p:cNvSpPr>
            <a:spLocks/>
          </p:cNvSpPr>
          <p:nvPr/>
        </p:nvSpPr>
        <p:spPr bwMode="auto">
          <a:xfrm>
            <a:off x="6069013"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638" name="Freeform 198"/>
          <p:cNvSpPr>
            <a:spLocks/>
          </p:cNvSpPr>
          <p:nvPr/>
        </p:nvSpPr>
        <p:spPr bwMode="auto">
          <a:xfrm>
            <a:off x="6067425" y="36337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39" name="Freeform 199"/>
          <p:cNvSpPr>
            <a:spLocks/>
          </p:cNvSpPr>
          <p:nvPr/>
        </p:nvSpPr>
        <p:spPr bwMode="auto">
          <a:xfrm>
            <a:off x="57404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rgbClr val="E5E5E5"/>
          </a:solidFill>
          <a:ln w="9525" cap="rnd">
            <a:noFill/>
            <a:round/>
            <a:headEnd/>
            <a:tailEnd/>
          </a:ln>
          <a:effectLst/>
        </p:spPr>
        <p:txBody>
          <a:bodyPr/>
          <a:lstStyle/>
          <a:p>
            <a:endParaRPr lang="en-US"/>
          </a:p>
        </p:txBody>
      </p:sp>
      <p:sp>
        <p:nvSpPr>
          <p:cNvPr id="701640" name="Freeform 200"/>
          <p:cNvSpPr>
            <a:spLocks/>
          </p:cNvSpPr>
          <p:nvPr/>
        </p:nvSpPr>
        <p:spPr bwMode="auto">
          <a:xfrm>
            <a:off x="57388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641" name="Freeform 201"/>
          <p:cNvSpPr>
            <a:spLocks/>
          </p:cNvSpPr>
          <p:nvPr/>
        </p:nvSpPr>
        <p:spPr bwMode="auto">
          <a:xfrm>
            <a:off x="6069013"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701642" name="Freeform 202"/>
          <p:cNvSpPr>
            <a:spLocks/>
          </p:cNvSpPr>
          <p:nvPr/>
        </p:nvSpPr>
        <p:spPr bwMode="auto">
          <a:xfrm>
            <a:off x="6067425" y="3032125"/>
            <a:ext cx="134938"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643" name="Freeform 203"/>
          <p:cNvSpPr>
            <a:spLocks/>
          </p:cNvSpPr>
          <p:nvPr/>
        </p:nvSpPr>
        <p:spPr bwMode="auto">
          <a:xfrm>
            <a:off x="57404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rgbClr val="E5E5E5"/>
          </a:solidFill>
          <a:ln w="9525" cap="rnd">
            <a:noFill/>
            <a:round/>
            <a:headEnd/>
            <a:tailEnd/>
          </a:ln>
          <a:effectLst/>
        </p:spPr>
        <p:txBody>
          <a:bodyPr/>
          <a:lstStyle/>
          <a:p>
            <a:endParaRPr lang="en-US"/>
          </a:p>
        </p:txBody>
      </p:sp>
      <p:sp>
        <p:nvSpPr>
          <p:cNvPr id="701644" name="Freeform 204"/>
          <p:cNvSpPr>
            <a:spLocks/>
          </p:cNvSpPr>
          <p:nvPr/>
        </p:nvSpPr>
        <p:spPr bwMode="auto">
          <a:xfrm>
            <a:off x="57388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45" name="Freeform 205"/>
          <p:cNvSpPr>
            <a:spLocks/>
          </p:cNvSpPr>
          <p:nvPr/>
        </p:nvSpPr>
        <p:spPr bwMode="auto">
          <a:xfrm>
            <a:off x="6069013"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646" name="Freeform 206"/>
          <p:cNvSpPr>
            <a:spLocks/>
          </p:cNvSpPr>
          <p:nvPr/>
        </p:nvSpPr>
        <p:spPr bwMode="auto">
          <a:xfrm>
            <a:off x="6067425" y="2476500"/>
            <a:ext cx="134938"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47" name="Freeform 207"/>
          <p:cNvSpPr>
            <a:spLocks/>
          </p:cNvSpPr>
          <p:nvPr/>
        </p:nvSpPr>
        <p:spPr bwMode="auto">
          <a:xfrm>
            <a:off x="57404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rgbClr val="E5E5E5"/>
          </a:solidFill>
          <a:ln w="9525" cap="rnd">
            <a:noFill/>
            <a:round/>
            <a:headEnd/>
            <a:tailEnd/>
          </a:ln>
          <a:effectLst/>
        </p:spPr>
        <p:txBody>
          <a:bodyPr/>
          <a:lstStyle/>
          <a:p>
            <a:endParaRPr lang="en-US"/>
          </a:p>
        </p:txBody>
      </p:sp>
      <p:sp>
        <p:nvSpPr>
          <p:cNvPr id="701648" name="Freeform 208"/>
          <p:cNvSpPr>
            <a:spLocks/>
          </p:cNvSpPr>
          <p:nvPr/>
        </p:nvSpPr>
        <p:spPr bwMode="auto">
          <a:xfrm>
            <a:off x="57388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49" name="Freeform 209"/>
          <p:cNvSpPr>
            <a:spLocks/>
          </p:cNvSpPr>
          <p:nvPr/>
        </p:nvSpPr>
        <p:spPr bwMode="auto">
          <a:xfrm>
            <a:off x="6069013"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650" name="Freeform 210"/>
          <p:cNvSpPr>
            <a:spLocks/>
          </p:cNvSpPr>
          <p:nvPr/>
        </p:nvSpPr>
        <p:spPr bwMode="auto">
          <a:xfrm>
            <a:off x="6067425" y="1893888"/>
            <a:ext cx="134938"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51" name="Freeform 211"/>
          <p:cNvSpPr>
            <a:spLocks/>
          </p:cNvSpPr>
          <p:nvPr/>
        </p:nvSpPr>
        <p:spPr bwMode="auto">
          <a:xfrm>
            <a:off x="6161088" y="4175125"/>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652" name="Freeform 212"/>
          <p:cNvSpPr>
            <a:spLocks/>
          </p:cNvSpPr>
          <p:nvPr/>
        </p:nvSpPr>
        <p:spPr bwMode="auto">
          <a:xfrm>
            <a:off x="6159500" y="4175125"/>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53" name="Freeform 213"/>
          <p:cNvSpPr>
            <a:spLocks/>
          </p:cNvSpPr>
          <p:nvPr/>
        </p:nvSpPr>
        <p:spPr bwMode="auto">
          <a:xfrm>
            <a:off x="6489700" y="4175125"/>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654" name="Freeform 214"/>
          <p:cNvSpPr>
            <a:spLocks/>
          </p:cNvSpPr>
          <p:nvPr/>
        </p:nvSpPr>
        <p:spPr bwMode="auto">
          <a:xfrm>
            <a:off x="6488113" y="4175125"/>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55" name="Freeform 215"/>
          <p:cNvSpPr>
            <a:spLocks/>
          </p:cNvSpPr>
          <p:nvPr/>
        </p:nvSpPr>
        <p:spPr bwMode="auto">
          <a:xfrm>
            <a:off x="6161088" y="3633788"/>
            <a:ext cx="452437" cy="82550"/>
          </a:xfrm>
          <a:custGeom>
            <a:avLst/>
            <a:gdLst/>
            <a:ahLst/>
            <a:cxnLst>
              <a:cxn ang="0">
                <a:pos x="0" y="33"/>
              </a:cxn>
              <a:cxn ang="0">
                <a:pos x="37" y="0"/>
              </a:cxn>
              <a:cxn ang="0">
                <a:pos x="284" y="0"/>
              </a:cxn>
              <a:cxn ang="0">
                <a:pos x="223" y="51"/>
              </a:cxn>
              <a:cxn ang="0">
                <a:pos x="0" y="33"/>
              </a:cxn>
            </a:cxnLst>
            <a:rect l="0" t="0" r="r" b="b"/>
            <a:pathLst>
              <a:path w="285" h="52">
                <a:moveTo>
                  <a:pt x="0" y="33"/>
                </a:moveTo>
                <a:lnTo>
                  <a:pt x="37" y="0"/>
                </a:lnTo>
                <a:lnTo>
                  <a:pt x="284" y="0"/>
                </a:lnTo>
                <a:lnTo>
                  <a:pt x="223" y="51"/>
                </a:lnTo>
                <a:lnTo>
                  <a:pt x="0" y="33"/>
                </a:lnTo>
              </a:path>
            </a:pathLst>
          </a:custGeom>
          <a:solidFill>
            <a:srgbClr val="E5E5E5"/>
          </a:solidFill>
          <a:ln w="9525" cap="rnd">
            <a:noFill/>
            <a:round/>
            <a:headEnd/>
            <a:tailEnd/>
          </a:ln>
          <a:effectLst/>
        </p:spPr>
        <p:txBody>
          <a:bodyPr/>
          <a:lstStyle/>
          <a:p>
            <a:endParaRPr lang="en-US"/>
          </a:p>
        </p:txBody>
      </p:sp>
      <p:sp>
        <p:nvSpPr>
          <p:cNvPr id="701656" name="Freeform 216"/>
          <p:cNvSpPr>
            <a:spLocks/>
          </p:cNvSpPr>
          <p:nvPr/>
        </p:nvSpPr>
        <p:spPr bwMode="auto">
          <a:xfrm>
            <a:off x="6159500" y="36337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657" name="Freeform 217"/>
          <p:cNvSpPr>
            <a:spLocks/>
          </p:cNvSpPr>
          <p:nvPr/>
        </p:nvSpPr>
        <p:spPr bwMode="auto">
          <a:xfrm>
            <a:off x="6489700" y="36337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rgbClr val="000000"/>
          </a:solidFill>
          <a:ln w="9525" cap="rnd">
            <a:noFill/>
            <a:round/>
            <a:headEnd/>
            <a:tailEnd/>
          </a:ln>
          <a:effectLst/>
        </p:spPr>
        <p:txBody>
          <a:bodyPr/>
          <a:lstStyle/>
          <a:p>
            <a:endParaRPr lang="en-US"/>
          </a:p>
        </p:txBody>
      </p:sp>
      <p:sp>
        <p:nvSpPr>
          <p:cNvPr id="701658" name="Freeform 218"/>
          <p:cNvSpPr>
            <a:spLocks/>
          </p:cNvSpPr>
          <p:nvPr/>
        </p:nvSpPr>
        <p:spPr bwMode="auto">
          <a:xfrm>
            <a:off x="6488113" y="36337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noFill/>
          <a:ln w="12699" cap="rnd" cmpd="sng">
            <a:solidFill>
              <a:srgbClr val="000000"/>
            </a:solidFill>
            <a:prstDash val="solid"/>
            <a:round/>
            <a:headEnd/>
            <a:tailEnd/>
          </a:ln>
          <a:effectLst/>
        </p:spPr>
        <p:txBody>
          <a:bodyPr/>
          <a:lstStyle/>
          <a:p>
            <a:endParaRPr lang="en-US"/>
          </a:p>
        </p:txBody>
      </p:sp>
      <p:sp>
        <p:nvSpPr>
          <p:cNvPr id="701659" name="Freeform 219"/>
          <p:cNvSpPr>
            <a:spLocks/>
          </p:cNvSpPr>
          <p:nvPr/>
        </p:nvSpPr>
        <p:spPr bwMode="auto">
          <a:xfrm>
            <a:off x="6161088" y="3032125"/>
            <a:ext cx="452437" cy="80963"/>
          </a:xfrm>
          <a:custGeom>
            <a:avLst/>
            <a:gdLst/>
            <a:ahLst/>
            <a:cxnLst>
              <a:cxn ang="0">
                <a:pos x="0" y="33"/>
              </a:cxn>
              <a:cxn ang="0">
                <a:pos x="37" y="0"/>
              </a:cxn>
              <a:cxn ang="0">
                <a:pos x="284" y="0"/>
              </a:cxn>
              <a:cxn ang="0">
                <a:pos x="223" y="50"/>
              </a:cxn>
              <a:cxn ang="0">
                <a:pos x="0" y="33"/>
              </a:cxn>
            </a:cxnLst>
            <a:rect l="0" t="0" r="r" b="b"/>
            <a:pathLst>
              <a:path w="285" h="51">
                <a:moveTo>
                  <a:pt x="0" y="33"/>
                </a:moveTo>
                <a:lnTo>
                  <a:pt x="37" y="0"/>
                </a:lnTo>
                <a:lnTo>
                  <a:pt x="284" y="0"/>
                </a:lnTo>
                <a:lnTo>
                  <a:pt x="223" y="50"/>
                </a:lnTo>
                <a:lnTo>
                  <a:pt x="0" y="33"/>
                </a:lnTo>
              </a:path>
            </a:pathLst>
          </a:custGeom>
          <a:solidFill>
            <a:srgbClr val="E5E5E5"/>
          </a:solidFill>
          <a:ln w="9525" cap="rnd">
            <a:noFill/>
            <a:round/>
            <a:headEnd/>
            <a:tailEnd/>
          </a:ln>
          <a:effectLst/>
        </p:spPr>
        <p:txBody>
          <a:bodyPr/>
          <a:lstStyle/>
          <a:p>
            <a:endParaRPr lang="en-US"/>
          </a:p>
        </p:txBody>
      </p:sp>
      <p:sp>
        <p:nvSpPr>
          <p:cNvPr id="701660" name="Freeform 220"/>
          <p:cNvSpPr>
            <a:spLocks/>
          </p:cNvSpPr>
          <p:nvPr/>
        </p:nvSpPr>
        <p:spPr bwMode="auto">
          <a:xfrm>
            <a:off x="6159500" y="3032125"/>
            <a:ext cx="463550" cy="93663"/>
          </a:xfrm>
          <a:custGeom>
            <a:avLst/>
            <a:gdLst/>
            <a:ahLst/>
            <a:cxnLst>
              <a:cxn ang="0">
                <a:pos x="0" y="39"/>
              </a:cxn>
              <a:cxn ang="0">
                <a:pos x="38" y="0"/>
              </a:cxn>
              <a:cxn ang="0">
                <a:pos x="291" y="0"/>
              </a:cxn>
              <a:cxn ang="0">
                <a:pos x="229" y="58"/>
              </a:cxn>
              <a:cxn ang="0">
                <a:pos x="0" y="39"/>
              </a:cxn>
            </a:cxnLst>
            <a:rect l="0" t="0" r="r" b="b"/>
            <a:pathLst>
              <a:path w="292" h="59">
                <a:moveTo>
                  <a:pt x="0" y="39"/>
                </a:moveTo>
                <a:lnTo>
                  <a:pt x="38" y="0"/>
                </a:lnTo>
                <a:lnTo>
                  <a:pt x="291" y="0"/>
                </a:lnTo>
                <a:lnTo>
                  <a:pt x="229" y="58"/>
                </a:lnTo>
                <a:lnTo>
                  <a:pt x="0" y="39"/>
                </a:lnTo>
              </a:path>
            </a:pathLst>
          </a:custGeom>
          <a:noFill/>
          <a:ln w="12699" cap="rnd" cmpd="sng">
            <a:solidFill>
              <a:srgbClr val="000000"/>
            </a:solidFill>
            <a:prstDash val="solid"/>
            <a:round/>
            <a:headEnd/>
            <a:tailEnd/>
          </a:ln>
          <a:effectLst/>
        </p:spPr>
        <p:txBody>
          <a:bodyPr/>
          <a:lstStyle/>
          <a:p>
            <a:endParaRPr lang="en-US"/>
          </a:p>
        </p:txBody>
      </p:sp>
      <p:sp>
        <p:nvSpPr>
          <p:cNvPr id="701661" name="Freeform 221"/>
          <p:cNvSpPr>
            <a:spLocks/>
          </p:cNvSpPr>
          <p:nvPr/>
        </p:nvSpPr>
        <p:spPr bwMode="auto">
          <a:xfrm>
            <a:off x="6489700" y="3032125"/>
            <a:ext cx="123825" cy="476250"/>
          </a:xfrm>
          <a:custGeom>
            <a:avLst/>
            <a:gdLst/>
            <a:ahLst/>
            <a:cxnLst>
              <a:cxn ang="0">
                <a:pos x="42" y="299"/>
              </a:cxn>
              <a:cxn ang="0">
                <a:pos x="0" y="81"/>
              </a:cxn>
              <a:cxn ang="0">
                <a:pos x="77" y="0"/>
              </a:cxn>
              <a:cxn ang="0">
                <a:pos x="77" y="267"/>
              </a:cxn>
              <a:cxn ang="0">
                <a:pos x="42" y="299"/>
              </a:cxn>
            </a:cxnLst>
            <a:rect l="0" t="0" r="r" b="b"/>
            <a:pathLst>
              <a:path w="78" h="300">
                <a:moveTo>
                  <a:pt x="42" y="299"/>
                </a:moveTo>
                <a:lnTo>
                  <a:pt x="0" y="81"/>
                </a:lnTo>
                <a:lnTo>
                  <a:pt x="77" y="0"/>
                </a:lnTo>
                <a:lnTo>
                  <a:pt x="77" y="267"/>
                </a:lnTo>
                <a:lnTo>
                  <a:pt x="42" y="299"/>
                </a:lnTo>
              </a:path>
            </a:pathLst>
          </a:custGeom>
          <a:solidFill>
            <a:srgbClr val="000000"/>
          </a:solidFill>
          <a:ln w="9525" cap="rnd">
            <a:noFill/>
            <a:round/>
            <a:headEnd/>
            <a:tailEnd/>
          </a:ln>
          <a:effectLst/>
        </p:spPr>
        <p:txBody>
          <a:bodyPr/>
          <a:lstStyle/>
          <a:p>
            <a:endParaRPr lang="en-US"/>
          </a:p>
        </p:txBody>
      </p:sp>
      <p:sp>
        <p:nvSpPr>
          <p:cNvPr id="701662" name="Freeform 222"/>
          <p:cNvSpPr>
            <a:spLocks/>
          </p:cNvSpPr>
          <p:nvPr/>
        </p:nvSpPr>
        <p:spPr bwMode="auto">
          <a:xfrm>
            <a:off x="6488113" y="3032125"/>
            <a:ext cx="134937" cy="488950"/>
          </a:xfrm>
          <a:custGeom>
            <a:avLst/>
            <a:gdLst/>
            <a:ahLst/>
            <a:cxnLst>
              <a:cxn ang="0">
                <a:pos x="45" y="307"/>
              </a:cxn>
              <a:cxn ang="0">
                <a:pos x="0" y="83"/>
              </a:cxn>
              <a:cxn ang="0">
                <a:pos x="84" y="0"/>
              </a:cxn>
              <a:cxn ang="0">
                <a:pos x="84" y="274"/>
              </a:cxn>
              <a:cxn ang="0">
                <a:pos x="45" y="307"/>
              </a:cxn>
            </a:cxnLst>
            <a:rect l="0" t="0" r="r" b="b"/>
            <a:pathLst>
              <a:path w="85" h="308">
                <a:moveTo>
                  <a:pt x="45" y="307"/>
                </a:moveTo>
                <a:lnTo>
                  <a:pt x="0" y="83"/>
                </a:lnTo>
                <a:lnTo>
                  <a:pt x="84" y="0"/>
                </a:lnTo>
                <a:lnTo>
                  <a:pt x="84" y="274"/>
                </a:lnTo>
                <a:lnTo>
                  <a:pt x="45" y="307"/>
                </a:lnTo>
              </a:path>
            </a:pathLst>
          </a:custGeom>
          <a:noFill/>
          <a:ln w="12699" cap="rnd" cmpd="sng">
            <a:solidFill>
              <a:srgbClr val="000000"/>
            </a:solidFill>
            <a:prstDash val="solid"/>
            <a:round/>
            <a:headEnd/>
            <a:tailEnd/>
          </a:ln>
          <a:effectLst/>
        </p:spPr>
        <p:txBody>
          <a:bodyPr/>
          <a:lstStyle/>
          <a:p>
            <a:endParaRPr lang="en-US"/>
          </a:p>
        </p:txBody>
      </p:sp>
      <p:sp>
        <p:nvSpPr>
          <p:cNvPr id="701663" name="Freeform 223"/>
          <p:cNvSpPr>
            <a:spLocks/>
          </p:cNvSpPr>
          <p:nvPr/>
        </p:nvSpPr>
        <p:spPr bwMode="auto">
          <a:xfrm>
            <a:off x="6161088" y="2476500"/>
            <a:ext cx="452437" cy="84138"/>
          </a:xfrm>
          <a:custGeom>
            <a:avLst/>
            <a:gdLst/>
            <a:ahLst/>
            <a:cxnLst>
              <a:cxn ang="0">
                <a:pos x="0" y="33"/>
              </a:cxn>
              <a:cxn ang="0">
                <a:pos x="37" y="0"/>
              </a:cxn>
              <a:cxn ang="0">
                <a:pos x="284" y="0"/>
              </a:cxn>
              <a:cxn ang="0">
                <a:pos x="223" y="52"/>
              </a:cxn>
              <a:cxn ang="0">
                <a:pos x="0" y="33"/>
              </a:cxn>
            </a:cxnLst>
            <a:rect l="0" t="0" r="r" b="b"/>
            <a:pathLst>
              <a:path w="285" h="53">
                <a:moveTo>
                  <a:pt x="0" y="33"/>
                </a:moveTo>
                <a:lnTo>
                  <a:pt x="37" y="0"/>
                </a:lnTo>
                <a:lnTo>
                  <a:pt x="284" y="0"/>
                </a:lnTo>
                <a:lnTo>
                  <a:pt x="223" y="52"/>
                </a:lnTo>
                <a:lnTo>
                  <a:pt x="0" y="33"/>
                </a:lnTo>
              </a:path>
            </a:pathLst>
          </a:custGeom>
          <a:solidFill>
            <a:srgbClr val="E5E5E5"/>
          </a:solidFill>
          <a:ln w="9525" cap="rnd">
            <a:noFill/>
            <a:round/>
            <a:headEnd/>
            <a:tailEnd/>
          </a:ln>
          <a:effectLst/>
        </p:spPr>
        <p:txBody>
          <a:bodyPr/>
          <a:lstStyle/>
          <a:p>
            <a:endParaRPr lang="en-US"/>
          </a:p>
        </p:txBody>
      </p:sp>
      <p:sp>
        <p:nvSpPr>
          <p:cNvPr id="701664" name="Freeform 224"/>
          <p:cNvSpPr>
            <a:spLocks/>
          </p:cNvSpPr>
          <p:nvPr/>
        </p:nvSpPr>
        <p:spPr bwMode="auto">
          <a:xfrm>
            <a:off x="6159500" y="2476500"/>
            <a:ext cx="463550" cy="96838"/>
          </a:xfrm>
          <a:custGeom>
            <a:avLst/>
            <a:gdLst/>
            <a:ahLst/>
            <a:cxnLst>
              <a:cxn ang="0">
                <a:pos x="0" y="38"/>
              </a:cxn>
              <a:cxn ang="0">
                <a:pos x="38" y="0"/>
              </a:cxn>
              <a:cxn ang="0">
                <a:pos x="291" y="0"/>
              </a:cxn>
              <a:cxn ang="0">
                <a:pos x="229" y="60"/>
              </a:cxn>
              <a:cxn ang="0">
                <a:pos x="0" y="38"/>
              </a:cxn>
            </a:cxnLst>
            <a:rect l="0" t="0" r="r" b="b"/>
            <a:pathLst>
              <a:path w="292" h="61">
                <a:moveTo>
                  <a:pt x="0" y="38"/>
                </a:moveTo>
                <a:lnTo>
                  <a:pt x="38" y="0"/>
                </a:lnTo>
                <a:lnTo>
                  <a:pt x="291" y="0"/>
                </a:lnTo>
                <a:lnTo>
                  <a:pt x="229" y="60"/>
                </a:lnTo>
                <a:lnTo>
                  <a:pt x="0" y="38"/>
                </a:lnTo>
              </a:path>
            </a:pathLst>
          </a:custGeom>
          <a:noFill/>
          <a:ln w="12699" cap="rnd" cmpd="sng">
            <a:solidFill>
              <a:srgbClr val="000000"/>
            </a:solidFill>
            <a:prstDash val="solid"/>
            <a:round/>
            <a:headEnd/>
            <a:tailEnd/>
          </a:ln>
          <a:effectLst/>
        </p:spPr>
        <p:txBody>
          <a:bodyPr/>
          <a:lstStyle/>
          <a:p>
            <a:endParaRPr lang="en-US"/>
          </a:p>
        </p:txBody>
      </p:sp>
      <p:sp>
        <p:nvSpPr>
          <p:cNvPr id="701665" name="Freeform 225"/>
          <p:cNvSpPr>
            <a:spLocks/>
          </p:cNvSpPr>
          <p:nvPr/>
        </p:nvSpPr>
        <p:spPr bwMode="auto">
          <a:xfrm>
            <a:off x="6489700" y="2476500"/>
            <a:ext cx="123825" cy="477838"/>
          </a:xfrm>
          <a:custGeom>
            <a:avLst/>
            <a:gdLst/>
            <a:ahLst/>
            <a:cxnLst>
              <a:cxn ang="0">
                <a:pos x="42" y="300"/>
              </a:cxn>
              <a:cxn ang="0">
                <a:pos x="0" y="81"/>
              </a:cxn>
              <a:cxn ang="0">
                <a:pos x="77" y="0"/>
              </a:cxn>
              <a:cxn ang="0">
                <a:pos x="77" y="268"/>
              </a:cxn>
              <a:cxn ang="0">
                <a:pos x="42" y="300"/>
              </a:cxn>
            </a:cxnLst>
            <a:rect l="0" t="0" r="r" b="b"/>
            <a:pathLst>
              <a:path w="78" h="301">
                <a:moveTo>
                  <a:pt x="42" y="300"/>
                </a:moveTo>
                <a:lnTo>
                  <a:pt x="0" y="81"/>
                </a:lnTo>
                <a:lnTo>
                  <a:pt x="77" y="0"/>
                </a:lnTo>
                <a:lnTo>
                  <a:pt x="77" y="268"/>
                </a:lnTo>
                <a:lnTo>
                  <a:pt x="42" y="300"/>
                </a:lnTo>
              </a:path>
            </a:pathLst>
          </a:custGeom>
          <a:solidFill>
            <a:srgbClr val="000000"/>
          </a:solidFill>
          <a:ln w="9525" cap="rnd">
            <a:noFill/>
            <a:round/>
            <a:headEnd/>
            <a:tailEnd/>
          </a:ln>
          <a:effectLst/>
        </p:spPr>
        <p:txBody>
          <a:bodyPr/>
          <a:lstStyle/>
          <a:p>
            <a:endParaRPr lang="en-US"/>
          </a:p>
        </p:txBody>
      </p:sp>
      <p:sp>
        <p:nvSpPr>
          <p:cNvPr id="701666" name="Freeform 226"/>
          <p:cNvSpPr>
            <a:spLocks/>
          </p:cNvSpPr>
          <p:nvPr/>
        </p:nvSpPr>
        <p:spPr bwMode="auto">
          <a:xfrm>
            <a:off x="6488113" y="2476500"/>
            <a:ext cx="134937" cy="490538"/>
          </a:xfrm>
          <a:custGeom>
            <a:avLst/>
            <a:gdLst/>
            <a:ahLst/>
            <a:cxnLst>
              <a:cxn ang="0">
                <a:pos x="45" y="308"/>
              </a:cxn>
              <a:cxn ang="0">
                <a:pos x="0" y="84"/>
              </a:cxn>
              <a:cxn ang="0">
                <a:pos x="84" y="0"/>
              </a:cxn>
              <a:cxn ang="0">
                <a:pos x="84" y="275"/>
              </a:cxn>
              <a:cxn ang="0">
                <a:pos x="45" y="308"/>
              </a:cxn>
            </a:cxnLst>
            <a:rect l="0" t="0" r="r" b="b"/>
            <a:pathLst>
              <a:path w="85" h="309">
                <a:moveTo>
                  <a:pt x="45" y="308"/>
                </a:moveTo>
                <a:lnTo>
                  <a:pt x="0" y="84"/>
                </a:lnTo>
                <a:lnTo>
                  <a:pt x="84" y="0"/>
                </a:lnTo>
                <a:lnTo>
                  <a:pt x="84" y="275"/>
                </a:lnTo>
                <a:lnTo>
                  <a:pt x="45" y="308"/>
                </a:lnTo>
              </a:path>
            </a:pathLst>
          </a:custGeom>
          <a:noFill/>
          <a:ln w="12699" cap="rnd" cmpd="sng">
            <a:solidFill>
              <a:srgbClr val="000000"/>
            </a:solidFill>
            <a:prstDash val="solid"/>
            <a:round/>
            <a:headEnd/>
            <a:tailEnd/>
          </a:ln>
          <a:effectLst/>
        </p:spPr>
        <p:txBody>
          <a:bodyPr/>
          <a:lstStyle/>
          <a:p>
            <a:endParaRPr lang="en-US"/>
          </a:p>
        </p:txBody>
      </p:sp>
      <p:sp>
        <p:nvSpPr>
          <p:cNvPr id="701667" name="Freeform 227"/>
          <p:cNvSpPr>
            <a:spLocks/>
          </p:cNvSpPr>
          <p:nvPr/>
        </p:nvSpPr>
        <p:spPr bwMode="auto">
          <a:xfrm>
            <a:off x="6161088" y="1893888"/>
            <a:ext cx="452437" cy="80962"/>
          </a:xfrm>
          <a:custGeom>
            <a:avLst/>
            <a:gdLst/>
            <a:ahLst/>
            <a:cxnLst>
              <a:cxn ang="0">
                <a:pos x="0" y="32"/>
              </a:cxn>
              <a:cxn ang="0">
                <a:pos x="37" y="0"/>
              </a:cxn>
              <a:cxn ang="0">
                <a:pos x="284" y="0"/>
              </a:cxn>
              <a:cxn ang="0">
                <a:pos x="223" y="50"/>
              </a:cxn>
              <a:cxn ang="0">
                <a:pos x="0" y="32"/>
              </a:cxn>
            </a:cxnLst>
            <a:rect l="0" t="0" r="r" b="b"/>
            <a:pathLst>
              <a:path w="285" h="51">
                <a:moveTo>
                  <a:pt x="0" y="32"/>
                </a:moveTo>
                <a:lnTo>
                  <a:pt x="37" y="0"/>
                </a:lnTo>
                <a:lnTo>
                  <a:pt x="284" y="0"/>
                </a:lnTo>
                <a:lnTo>
                  <a:pt x="223" y="50"/>
                </a:lnTo>
                <a:lnTo>
                  <a:pt x="0" y="32"/>
                </a:lnTo>
              </a:path>
            </a:pathLst>
          </a:custGeom>
          <a:solidFill>
            <a:schemeClr val="bg1"/>
          </a:solidFill>
          <a:ln w="9525" cap="rnd">
            <a:noFill/>
            <a:round/>
            <a:headEnd/>
            <a:tailEnd/>
          </a:ln>
          <a:effectLst/>
        </p:spPr>
        <p:txBody>
          <a:bodyPr/>
          <a:lstStyle/>
          <a:p>
            <a:endParaRPr lang="en-US"/>
          </a:p>
        </p:txBody>
      </p:sp>
      <p:sp>
        <p:nvSpPr>
          <p:cNvPr id="701668" name="Freeform 228"/>
          <p:cNvSpPr>
            <a:spLocks/>
          </p:cNvSpPr>
          <p:nvPr/>
        </p:nvSpPr>
        <p:spPr bwMode="auto">
          <a:xfrm>
            <a:off x="6159500" y="1893888"/>
            <a:ext cx="463550" cy="93662"/>
          </a:xfrm>
          <a:custGeom>
            <a:avLst/>
            <a:gdLst/>
            <a:ahLst/>
            <a:cxnLst>
              <a:cxn ang="0">
                <a:pos x="0" y="37"/>
              </a:cxn>
              <a:cxn ang="0">
                <a:pos x="38" y="0"/>
              </a:cxn>
              <a:cxn ang="0">
                <a:pos x="291" y="0"/>
              </a:cxn>
              <a:cxn ang="0">
                <a:pos x="229" y="58"/>
              </a:cxn>
              <a:cxn ang="0">
                <a:pos x="0" y="37"/>
              </a:cxn>
            </a:cxnLst>
            <a:rect l="0" t="0" r="r" b="b"/>
            <a:pathLst>
              <a:path w="292" h="59">
                <a:moveTo>
                  <a:pt x="0" y="37"/>
                </a:moveTo>
                <a:lnTo>
                  <a:pt x="38" y="0"/>
                </a:lnTo>
                <a:lnTo>
                  <a:pt x="291" y="0"/>
                </a:lnTo>
                <a:lnTo>
                  <a:pt x="229"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69" name="Freeform 229"/>
          <p:cNvSpPr>
            <a:spLocks/>
          </p:cNvSpPr>
          <p:nvPr/>
        </p:nvSpPr>
        <p:spPr bwMode="auto">
          <a:xfrm>
            <a:off x="6489700" y="1893888"/>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701670" name="Freeform 230"/>
          <p:cNvSpPr>
            <a:spLocks/>
          </p:cNvSpPr>
          <p:nvPr/>
        </p:nvSpPr>
        <p:spPr bwMode="auto">
          <a:xfrm>
            <a:off x="6488113" y="1893888"/>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71" name="Freeform 231"/>
          <p:cNvSpPr>
            <a:spLocks/>
          </p:cNvSpPr>
          <p:nvPr/>
        </p:nvSpPr>
        <p:spPr bwMode="auto">
          <a:xfrm>
            <a:off x="6589713" y="4175125"/>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672" name="Freeform 232"/>
          <p:cNvSpPr>
            <a:spLocks/>
          </p:cNvSpPr>
          <p:nvPr/>
        </p:nvSpPr>
        <p:spPr bwMode="auto">
          <a:xfrm>
            <a:off x="6588125" y="4175125"/>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73" name="Freeform 233"/>
          <p:cNvSpPr>
            <a:spLocks/>
          </p:cNvSpPr>
          <p:nvPr/>
        </p:nvSpPr>
        <p:spPr bwMode="auto">
          <a:xfrm>
            <a:off x="6919913" y="4175125"/>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chemeClr val="bg1"/>
          </a:solidFill>
          <a:ln w="9525" cap="rnd">
            <a:noFill/>
            <a:round/>
            <a:headEnd/>
            <a:tailEnd/>
          </a:ln>
          <a:effectLst/>
        </p:spPr>
        <p:txBody>
          <a:bodyPr/>
          <a:lstStyle/>
          <a:p>
            <a:endParaRPr lang="en-US"/>
          </a:p>
        </p:txBody>
      </p:sp>
      <p:sp>
        <p:nvSpPr>
          <p:cNvPr id="701674" name="Freeform 234"/>
          <p:cNvSpPr>
            <a:spLocks/>
          </p:cNvSpPr>
          <p:nvPr/>
        </p:nvSpPr>
        <p:spPr bwMode="auto">
          <a:xfrm>
            <a:off x="6918325" y="4175125"/>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75" name="Freeform 235"/>
          <p:cNvSpPr>
            <a:spLocks/>
          </p:cNvSpPr>
          <p:nvPr/>
        </p:nvSpPr>
        <p:spPr bwMode="auto">
          <a:xfrm>
            <a:off x="6589713" y="3633788"/>
            <a:ext cx="452437" cy="82550"/>
          </a:xfrm>
          <a:custGeom>
            <a:avLst/>
            <a:gdLst/>
            <a:ahLst/>
            <a:cxnLst>
              <a:cxn ang="0">
                <a:pos x="0" y="33"/>
              </a:cxn>
              <a:cxn ang="0">
                <a:pos x="37" y="0"/>
              </a:cxn>
              <a:cxn ang="0">
                <a:pos x="284" y="0"/>
              </a:cxn>
              <a:cxn ang="0">
                <a:pos x="225" y="51"/>
              </a:cxn>
              <a:cxn ang="0">
                <a:pos x="0" y="33"/>
              </a:cxn>
            </a:cxnLst>
            <a:rect l="0" t="0" r="r" b="b"/>
            <a:pathLst>
              <a:path w="285" h="52">
                <a:moveTo>
                  <a:pt x="0" y="33"/>
                </a:moveTo>
                <a:lnTo>
                  <a:pt x="37"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701676" name="Freeform 236"/>
          <p:cNvSpPr>
            <a:spLocks/>
          </p:cNvSpPr>
          <p:nvPr/>
        </p:nvSpPr>
        <p:spPr bwMode="auto">
          <a:xfrm>
            <a:off x="6588125" y="36337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77" name="Freeform 237"/>
          <p:cNvSpPr>
            <a:spLocks/>
          </p:cNvSpPr>
          <p:nvPr/>
        </p:nvSpPr>
        <p:spPr bwMode="auto">
          <a:xfrm>
            <a:off x="6919913" y="36337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701678" name="Freeform 238"/>
          <p:cNvSpPr>
            <a:spLocks/>
          </p:cNvSpPr>
          <p:nvPr/>
        </p:nvSpPr>
        <p:spPr bwMode="auto">
          <a:xfrm>
            <a:off x="6918325" y="36337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79" name="Freeform 239"/>
          <p:cNvSpPr>
            <a:spLocks/>
          </p:cNvSpPr>
          <p:nvPr/>
        </p:nvSpPr>
        <p:spPr bwMode="auto">
          <a:xfrm>
            <a:off x="6589713" y="3032125"/>
            <a:ext cx="452437" cy="80963"/>
          </a:xfrm>
          <a:custGeom>
            <a:avLst/>
            <a:gdLst/>
            <a:ahLst/>
            <a:cxnLst>
              <a:cxn ang="0">
                <a:pos x="0" y="33"/>
              </a:cxn>
              <a:cxn ang="0">
                <a:pos x="37" y="0"/>
              </a:cxn>
              <a:cxn ang="0">
                <a:pos x="284" y="0"/>
              </a:cxn>
              <a:cxn ang="0">
                <a:pos x="225" y="50"/>
              </a:cxn>
              <a:cxn ang="0">
                <a:pos x="0" y="33"/>
              </a:cxn>
            </a:cxnLst>
            <a:rect l="0" t="0" r="r" b="b"/>
            <a:pathLst>
              <a:path w="285" h="51">
                <a:moveTo>
                  <a:pt x="0" y="33"/>
                </a:moveTo>
                <a:lnTo>
                  <a:pt x="37"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701680" name="Freeform 240"/>
          <p:cNvSpPr>
            <a:spLocks/>
          </p:cNvSpPr>
          <p:nvPr/>
        </p:nvSpPr>
        <p:spPr bwMode="auto">
          <a:xfrm>
            <a:off x="6588125" y="3032125"/>
            <a:ext cx="463550" cy="93663"/>
          </a:xfrm>
          <a:custGeom>
            <a:avLst/>
            <a:gdLst/>
            <a:ahLst/>
            <a:cxnLst>
              <a:cxn ang="0">
                <a:pos x="0" y="39"/>
              </a:cxn>
              <a:cxn ang="0">
                <a:pos x="38" y="0"/>
              </a:cxn>
              <a:cxn ang="0">
                <a:pos x="291" y="0"/>
              </a:cxn>
              <a:cxn ang="0">
                <a:pos x="230" y="58"/>
              </a:cxn>
              <a:cxn ang="0">
                <a:pos x="0" y="39"/>
              </a:cxn>
            </a:cxnLst>
            <a:rect l="0" t="0" r="r" b="b"/>
            <a:pathLst>
              <a:path w="292" h="59">
                <a:moveTo>
                  <a:pt x="0" y="39"/>
                </a:moveTo>
                <a:lnTo>
                  <a:pt x="38" y="0"/>
                </a:lnTo>
                <a:lnTo>
                  <a:pt x="291" y="0"/>
                </a:lnTo>
                <a:lnTo>
                  <a:pt x="230" y="58"/>
                </a:lnTo>
                <a:lnTo>
                  <a:pt x="0" y="39"/>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81" name="Freeform 241"/>
          <p:cNvSpPr>
            <a:spLocks/>
          </p:cNvSpPr>
          <p:nvPr/>
        </p:nvSpPr>
        <p:spPr bwMode="auto">
          <a:xfrm>
            <a:off x="6919913" y="3032125"/>
            <a:ext cx="122237" cy="476250"/>
          </a:xfrm>
          <a:custGeom>
            <a:avLst/>
            <a:gdLst/>
            <a:ahLst/>
            <a:cxnLst>
              <a:cxn ang="0">
                <a:pos x="41" y="299"/>
              </a:cxn>
              <a:cxn ang="0">
                <a:pos x="0" y="81"/>
              </a:cxn>
              <a:cxn ang="0">
                <a:pos x="76" y="0"/>
              </a:cxn>
              <a:cxn ang="0">
                <a:pos x="76" y="267"/>
              </a:cxn>
              <a:cxn ang="0">
                <a:pos x="41" y="299"/>
              </a:cxn>
            </a:cxnLst>
            <a:rect l="0" t="0" r="r" b="b"/>
            <a:pathLst>
              <a:path w="77" h="300">
                <a:moveTo>
                  <a:pt x="41" y="299"/>
                </a:moveTo>
                <a:lnTo>
                  <a:pt x="0" y="81"/>
                </a:lnTo>
                <a:lnTo>
                  <a:pt x="76" y="0"/>
                </a:lnTo>
                <a:lnTo>
                  <a:pt x="76" y="267"/>
                </a:lnTo>
                <a:lnTo>
                  <a:pt x="41" y="299"/>
                </a:lnTo>
              </a:path>
            </a:pathLst>
          </a:custGeom>
          <a:solidFill>
            <a:schemeClr val="bg1"/>
          </a:solidFill>
          <a:ln w="9525" cap="rnd">
            <a:noFill/>
            <a:round/>
            <a:headEnd/>
            <a:tailEnd/>
          </a:ln>
          <a:effectLst/>
        </p:spPr>
        <p:txBody>
          <a:bodyPr/>
          <a:lstStyle/>
          <a:p>
            <a:endParaRPr lang="en-US"/>
          </a:p>
        </p:txBody>
      </p:sp>
      <p:sp>
        <p:nvSpPr>
          <p:cNvPr id="701682" name="Freeform 242"/>
          <p:cNvSpPr>
            <a:spLocks/>
          </p:cNvSpPr>
          <p:nvPr/>
        </p:nvSpPr>
        <p:spPr bwMode="auto">
          <a:xfrm>
            <a:off x="6918325" y="3032125"/>
            <a:ext cx="133350" cy="488950"/>
          </a:xfrm>
          <a:custGeom>
            <a:avLst/>
            <a:gdLst/>
            <a:ahLst/>
            <a:cxnLst>
              <a:cxn ang="0">
                <a:pos x="44" y="307"/>
              </a:cxn>
              <a:cxn ang="0">
                <a:pos x="0" y="83"/>
              </a:cxn>
              <a:cxn ang="0">
                <a:pos x="83" y="0"/>
              </a:cxn>
              <a:cxn ang="0">
                <a:pos x="83" y="274"/>
              </a:cxn>
              <a:cxn ang="0">
                <a:pos x="44" y="307"/>
              </a:cxn>
            </a:cxnLst>
            <a:rect l="0" t="0" r="r" b="b"/>
            <a:pathLst>
              <a:path w="84" h="308">
                <a:moveTo>
                  <a:pt x="44" y="307"/>
                </a:moveTo>
                <a:lnTo>
                  <a:pt x="0" y="83"/>
                </a:lnTo>
                <a:lnTo>
                  <a:pt x="83" y="0"/>
                </a:lnTo>
                <a:lnTo>
                  <a:pt x="83"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83" name="Freeform 243"/>
          <p:cNvSpPr>
            <a:spLocks/>
          </p:cNvSpPr>
          <p:nvPr/>
        </p:nvSpPr>
        <p:spPr bwMode="auto">
          <a:xfrm>
            <a:off x="6589713" y="2476500"/>
            <a:ext cx="452437" cy="84138"/>
          </a:xfrm>
          <a:custGeom>
            <a:avLst/>
            <a:gdLst/>
            <a:ahLst/>
            <a:cxnLst>
              <a:cxn ang="0">
                <a:pos x="0" y="33"/>
              </a:cxn>
              <a:cxn ang="0">
                <a:pos x="37" y="0"/>
              </a:cxn>
              <a:cxn ang="0">
                <a:pos x="284" y="0"/>
              </a:cxn>
              <a:cxn ang="0">
                <a:pos x="225" y="52"/>
              </a:cxn>
              <a:cxn ang="0">
                <a:pos x="0" y="33"/>
              </a:cxn>
            </a:cxnLst>
            <a:rect l="0" t="0" r="r" b="b"/>
            <a:pathLst>
              <a:path w="285" h="53">
                <a:moveTo>
                  <a:pt x="0" y="33"/>
                </a:moveTo>
                <a:lnTo>
                  <a:pt x="37"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684" name="Freeform 244"/>
          <p:cNvSpPr>
            <a:spLocks/>
          </p:cNvSpPr>
          <p:nvPr/>
        </p:nvSpPr>
        <p:spPr bwMode="auto">
          <a:xfrm>
            <a:off x="6588125" y="2476500"/>
            <a:ext cx="463550" cy="96838"/>
          </a:xfrm>
          <a:custGeom>
            <a:avLst/>
            <a:gdLst/>
            <a:ahLst/>
            <a:cxnLst>
              <a:cxn ang="0">
                <a:pos x="0" y="38"/>
              </a:cxn>
              <a:cxn ang="0">
                <a:pos x="38" y="0"/>
              </a:cxn>
              <a:cxn ang="0">
                <a:pos x="291" y="0"/>
              </a:cxn>
              <a:cxn ang="0">
                <a:pos x="230" y="60"/>
              </a:cxn>
              <a:cxn ang="0">
                <a:pos x="0" y="38"/>
              </a:cxn>
            </a:cxnLst>
            <a:rect l="0" t="0" r="r" b="b"/>
            <a:pathLst>
              <a:path w="292" h="61">
                <a:moveTo>
                  <a:pt x="0" y="38"/>
                </a:moveTo>
                <a:lnTo>
                  <a:pt x="38" y="0"/>
                </a:lnTo>
                <a:lnTo>
                  <a:pt x="291"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85" name="Freeform 245"/>
          <p:cNvSpPr>
            <a:spLocks/>
          </p:cNvSpPr>
          <p:nvPr/>
        </p:nvSpPr>
        <p:spPr bwMode="auto">
          <a:xfrm>
            <a:off x="6919913" y="2476500"/>
            <a:ext cx="122237" cy="477838"/>
          </a:xfrm>
          <a:custGeom>
            <a:avLst/>
            <a:gdLst/>
            <a:ahLst/>
            <a:cxnLst>
              <a:cxn ang="0">
                <a:pos x="41" y="300"/>
              </a:cxn>
              <a:cxn ang="0">
                <a:pos x="0" y="81"/>
              </a:cxn>
              <a:cxn ang="0">
                <a:pos x="76" y="0"/>
              </a:cxn>
              <a:cxn ang="0">
                <a:pos x="76" y="268"/>
              </a:cxn>
              <a:cxn ang="0">
                <a:pos x="41" y="300"/>
              </a:cxn>
            </a:cxnLst>
            <a:rect l="0" t="0" r="r" b="b"/>
            <a:pathLst>
              <a:path w="77" h="301">
                <a:moveTo>
                  <a:pt x="41" y="300"/>
                </a:moveTo>
                <a:lnTo>
                  <a:pt x="0" y="81"/>
                </a:lnTo>
                <a:lnTo>
                  <a:pt x="76" y="0"/>
                </a:lnTo>
                <a:lnTo>
                  <a:pt x="76" y="268"/>
                </a:lnTo>
                <a:lnTo>
                  <a:pt x="41" y="300"/>
                </a:lnTo>
              </a:path>
            </a:pathLst>
          </a:custGeom>
          <a:solidFill>
            <a:schemeClr val="bg1"/>
          </a:solidFill>
          <a:ln w="9525" cap="rnd">
            <a:noFill/>
            <a:round/>
            <a:headEnd/>
            <a:tailEnd/>
          </a:ln>
          <a:effectLst/>
        </p:spPr>
        <p:txBody>
          <a:bodyPr/>
          <a:lstStyle/>
          <a:p>
            <a:endParaRPr lang="en-US"/>
          </a:p>
        </p:txBody>
      </p:sp>
      <p:sp>
        <p:nvSpPr>
          <p:cNvPr id="701686" name="Freeform 246"/>
          <p:cNvSpPr>
            <a:spLocks/>
          </p:cNvSpPr>
          <p:nvPr/>
        </p:nvSpPr>
        <p:spPr bwMode="auto">
          <a:xfrm>
            <a:off x="6918325" y="2476500"/>
            <a:ext cx="133350" cy="490538"/>
          </a:xfrm>
          <a:custGeom>
            <a:avLst/>
            <a:gdLst/>
            <a:ahLst/>
            <a:cxnLst>
              <a:cxn ang="0">
                <a:pos x="44" y="308"/>
              </a:cxn>
              <a:cxn ang="0">
                <a:pos x="0" y="84"/>
              </a:cxn>
              <a:cxn ang="0">
                <a:pos x="83" y="0"/>
              </a:cxn>
              <a:cxn ang="0">
                <a:pos x="83" y="275"/>
              </a:cxn>
              <a:cxn ang="0">
                <a:pos x="44" y="308"/>
              </a:cxn>
            </a:cxnLst>
            <a:rect l="0" t="0" r="r" b="b"/>
            <a:pathLst>
              <a:path w="84" h="309">
                <a:moveTo>
                  <a:pt x="44" y="308"/>
                </a:moveTo>
                <a:lnTo>
                  <a:pt x="0" y="84"/>
                </a:lnTo>
                <a:lnTo>
                  <a:pt x="83" y="0"/>
                </a:lnTo>
                <a:lnTo>
                  <a:pt x="83"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87" name="Freeform 247"/>
          <p:cNvSpPr>
            <a:spLocks/>
          </p:cNvSpPr>
          <p:nvPr/>
        </p:nvSpPr>
        <p:spPr bwMode="auto">
          <a:xfrm>
            <a:off x="6589713" y="1893888"/>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701688" name="Freeform 248"/>
          <p:cNvSpPr>
            <a:spLocks/>
          </p:cNvSpPr>
          <p:nvPr/>
        </p:nvSpPr>
        <p:spPr bwMode="auto">
          <a:xfrm>
            <a:off x="6588125" y="1893888"/>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689" name="Freeform 249"/>
          <p:cNvSpPr>
            <a:spLocks/>
          </p:cNvSpPr>
          <p:nvPr/>
        </p:nvSpPr>
        <p:spPr bwMode="auto">
          <a:xfrm>
            <a:off x="6919913" y="1893888"/>
            <a:ext cx="122237"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chemeClr val="bg1"/>
          </a:solidFill>
          <a:ln w="9525" cap="rnd">
            <a:noFill/>
            <a:round/>
            <a:headEnd/>
            <a:tailEnd/>
          </a:ln>
          <a:effectLst/>
        </p:spPr>
        <p:txBody>
          <a:bodyPr/>
          <a:lstStyle/>
          <a:p>
            <a:endParaRPr lang="en-US"/>
          </a:p>
        </p:txBody>
      </p:sp>
      <p:sp>
        <p:nvSpPr>
          <p:cNvPr id="701690" name="Freeform 250"/>
          <p:cNvSpPr>
            <a:spLocks/>
          </p:cNvSpPr>
          <p:nvPr/>
        </p:nvSpPr>
        <p:spPr bwMode="auto">
          <a:xfrm>
            <a:off x="6918325" y="1893888"/>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91" name="Freeform 251"/>
          <p:cNvSpPr>
            <a:spLocks/>
          </p:cNvSpPr>
          <p:nvPr/>
        </p:nvSpPr>
        <p:spPr bwMode="auto">
          <a:xfrm>
            <a:off x="7010400" y="4175125"/>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701692" name="Freeform 252"/>
          <p:cNvSpPr>
            <a:spLocks/>
          </p:cNvSpPr>
          <p:nvPr/>
        </p:nvSpPr>
        <p:spPr bwMode="auto">
          <a:xfrm>
            <a:off x="7008813" y="4175125"/>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693" name="Freeform 253"/>
          <p:cNvSpPr>
            <a:spLocks/>
          </p:cNvSpPr>
          <p:nvPr/>
        </p:nvSpPr>
        <p:spPr bwMode="auto">
          <a:xfrm>
            <a:off x="7340600" y="4175125"/>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701694" name="Freeform 254"/>
          <p:cNvSpPr>
            <a:spLocks/>
          </p:cNvSpPr>
          <p:nvPr/>
        </p:nvSpPr>
        <p:spPr bwMode="auto">
          <a:xfrm>
            <a:off x="7339013" y="4175125"/>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95" name="Freeform 255"/>
          <p:cNvSpPr>
            <a:spLocks/>
          </p:cNvSpPr>
          <p:nvPr/>
        </p:nvSpPr>
        <p:spPr bwMode="auto">
          <a:xfrm>
            <a:off x="7010400" y="3633788"/>
            <a:ext cx="454025" cy="82550"/>
          </a:xfrm>
          <a:custGeom>
            <a:avLst/>
            <a:gdLst/>
            <a:ahLst/>
            <a:cxnLst>
              <a:cxn ang="0">
                <a:pos x="0" y="33"/>
              </a:cxn>
              <a:cxn ang="0">
                <a:pos x="36" y="0"/>
              </a:cxn>
              <a:cxn ang="0">
                <a:pos x="285" y="0"/>
              </a:cxn>
              <a:cxn ang="0">
                <a:pos x="224" y="51"/>
              </a:cxn>
              <a:cxn ang="0">
                <a:pos x="0" y="33"/>
              </a:cxn>
            </a:cxnLst>
            <a:rect l="0" t="0" r="r" b="b"/>
            <a:pathLst>
              <a:path w="286" h="52">
                <a:moveTo>
                  <a:pt x="0" y="33"/>
                </a:moveTo>
                <a:lnTo>
                  <a:pt x="36" y="0"/>
                </a:lnTo>
                <a:lnTo>
                  <a:pt x="285" y="0"/>
                </a:lnTo>
                <a:lnTo>
                  <a:pt x="224" y="51"/>
                </a:lnTo>
                <a:lnTo>
                  <a:pt x="0" y="33"/>
                </a:lnTo>
              </a:path>
            </a:pathLst>
          </a:custGeom>
          <a:solidFill>
            <a:schemeClr val="bg1"/>
          </a:solidFill>
          <a:ln w="9525" cap="rnd">
            <a:noFill/>
            <a:round/>
            <a:headEnd/>
            <a:tailEnd/>
          </a:ln>
          <a:effectLst/>
        </p:spPr>
        <p:txBody>
          <a:bodyPr/>
          <a:lstStyle/>
          <a:p>
            <a:endParaRPr lang="en-US"/>
          </a:p>
        </p:txBody>
      </p:sp>
      <p:sp>
        <p:nvSpPr>
          <p:cNvPr id="701696" name="Freeform 256"/>
          <p:cNvSpPr>
            <a:spLocks/>
          </p:cNvSpPr>
          <p:nvPr/>
        </p:nvSpPr>
        <p:spPr bwMode="auto">
          <a:xfrm>
            <a:off x="7008813" y="36337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697" name="Freeform 257"/>
          <p:cNvSpPr>
            <a:spLocks/>
          </p:cNvSpPr>
          <p:nvPr/>
        </p:nvSpPr>
        <p:spPr bwMode="auto">
          <a:xfrm>
            <a:off x="7340600" y="36337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701698" name="Freeform 258"/>
          <p:cNvSpPr>
            <a:spLocks/>
          </p:cNvSpPr>
          <p:nvPr/>
        </p:nvSpPr>
        <p:spPr bwMode="auto">
          <a:xfrm>
            <a:off x="7339013" y="36337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699" name="Freeform 259"/>
          <p:cNvSpPr>
            <a:spLocks/>
          </p:cNvSpPr>
          <p:nvPr/>
        </p:nvSpPr>
        <p:spPr bwMode="auto">
          <a:xfrm>
            <a:off x="7010400" y="3032125"/>
            <a:ext cx="454025" cy="80963"/>
          </a:xfrm>
          <a:custGeom>
            <a:avLst/>
            <a:gdLst/>
            <a:ahLst/>
            <a:cxnLst>
              <a:cxn ang="0">
                <a:pos x="0" y="33"/>
              </a:cxn>
              <a:cxn ang="0">
                <a:pos x="36" y="0"/>
              </a:cxn>
              <a:cxn ang="0">
                <a:pos x="285" y="0"/>
              </a:cxn>
              <a:cxn ang="0">
                <a:pos x="224" y="50"/>
              </a:cxn>
              <a:cxn ang="0">
                <a:pos x="0" y="33"/>
              </a:cxn>
            </a:cxnLst>
            <a:rect l="0" t="0" r="r" b="b"/>
            <a:pathLst>
              <a:path w="286" h="51">
                <a:moveTo>
                  <a:pt x="0" y="33"/>
                </a:moveTo>
                <a:lnTo>
                  <a:pt x="36" y="0"/>
                </a:lnTo>
                <a:lnTo>
                  <a:pt x="285" y="0"/>
                </a:lnTo>
                <a:lnTo>
                  <a:pt x="224" y="50"/>
                </a:lnTo>
                <a:lnTo>
                  <a:pt x="0" y="33"/>
                </a:lnTo>
              </a:path>
            </a:pathLst>
          </a:custGeom>
          <a:solidFill>
            <a:schemeClr val="bg1"/>
          </a:solidFill>
          <a:ln w="9525" cap="rnd">
            <a:noFill/>
            <a:round/>
            <a:headEnd/>
            <a:tailEnd/>
          </a:ln>
          <a:effectLst/>
        </p:spPr>
        <p:txBody>
          <a:bodyPr/>
          <a:lstStyle/>
          <a:p>
            <a:endParaRPr lang="en-US"/>
          </a:p>
        </p:txBody>
      </p:sp>
      <p:sp>
        <p:nvSpPr>
          <p:cNvPr id="701700" name="Freeform 260"/>
          <p:cNvSpPr>
            <a:spLocks/>
          </p:cNvSpPr>
          <p:nvPr/>
        </p:nvSpPr>
        <p:spPr bwMode="auto">
          <a:xfrm>
            <a:off x="7008813" y="3032125"/>
            <a:ext cx="465137" cy="93663"/>
          </a:xfrm>
          <a:custGeom>
            <a:avLst/>
            <a:gdLst/>
            <a:ahLst/>
            <a:cxnLst>
              <a:cxn ang="0">
                <a:pos x="0" y="39"/>
              </a:cxn>
              <a:cxn ang="0">
                <a:pos x="37" y="0"/>
              </a:cxn>
              <a:cxn ang="0">
                <a:pos x="292" y="0"/>
              </a:cxn>
              <a:cxn ang="0">
                <a:pos x="230" y="58"/>
              </a:cxn>
              <a:cxn ang="0">
                <a:pos x="0" y="39"/>
              </a:cxn>
            </a:cxnLst>
            <a:rect l="0" t="0" r="r" b="b"/>
            <a:pathLst>
              <a:path w="293" h="59">
                <a:moveTo>
                  <a:pt x="0" y="39"/>
                </a:moveTo>
                <a:lnTo>
                  <a:pt x="37" y="0"/>
                </a:lnTo>
                <a:lnTo>
                  <a:pt x="292" y="0"/>
                </a:lnTo>
                <a:lnTo>
                  <a:pt x="230" y="58"/>
                </a:lnTo>
                <a:lnTo>
                  <a:pt x="0" y="39"/>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01" name="Freeform 261"/>
          <p:cNvSpPr>
            <a:spLocks/>
          </p:cNvSpPr>
          <p:nvPr/>
        </p:nvSpPr>
        <p:spPr bwMode="auto">
          <a:xfrm>
            <a:off x="7340600" y="3032125"/>
            <a:ext cx="123825" cy="476250"/>
          </a:xfrm>
          <a:custGeom>
            <a:avLst/>
            <a:gdLst/>
            <a:ahLst/>
            <a:cxnLst>
              <a:cxn ang="0">
                <a:pos x="40" y="299"/>
              </a:cxn>
              <a:cxn ang="0">
                <a:pos x="0" y="81"/>
              </a:cxn>
              <a:cxn ang="0">
                <a:pos x="77" y="0"/>
              </a:cxn>
              <a:cxn ang="0">
                <a:pos x="77" y="267"/>
              </a:cxn>
              <a:cxn ang="0">
                <a:pos x="40" y="299"/>
              </a:cxn>
            </a:cxnLst>
            <a:rect l="0" t="0" r="r" b="b"/>
            <a:pathLst>
              <a:path w="78" h="300">
                <a:moveTo>
                  <a:pt x="40" y="299"/>
                </a:moveTo>
                <a:lnTo>
                  <a:pt x="0" y="81"/>
                </a:lnTo>
                <a:lnTo>
                  <a:pt x="77" y="0"/>
                </a:lnTo>
                <a:lnTo>
                  <a:pt x="77" y="267"/>
                </a:lnTo>
                <a:lnTo>
                  <a:pt x="40" y="299"/>
                </a:lnTo>
              </a:path>
            </a:pathLst>
          </a:custGeom>
          <a:solidFill>
            <a:schemeClr val="bg1"/>
          </a:solidFill>
          <a:ln w="9525" cap="rnd">
            <a:noFill/>
            <a:round/>
            <a:headEnd/>
            <a:tailEnd/>
          </a:ln>
          <a:effectLst/>
        </p:spPr>
        <p:txBody>
          <a:bodyPr/>
          <a:lstStyle/>
          <a:p>
            <a:endParaRPr lang="en-US"/>
          </a:p>
        </p:txBody>
      </p:sp>
      <p:sp>
        <p:nvSpPr>
          <p:cNvPr id="701702" name="Freeform 262"/>
          <p:cNvSpPr>
            <a:spLocks/>
          </p:cNvSpPr>
          <p:nvPr/>
        </p:nvSpPr>
        <p:spPr bwMode="auto">
          <a:xfrm>
            <a:off x="7339013" y="3032125"/>
            <a:ext cx="134937" cy="488950"/>
          </a:xfrm>
          <a:custGeom>
            <a:avLst/>
            <a:gdLst/>
            <a:ahLst/>
            <a:cxnLst>
              <a:cxn ang="0">
                <a:pos x="44" y="307"/>
              </a:cxn>
              <a:cxn ang="0">
                <a:pos x="0" y="83"/>
              </a:cxn>
              <a:cxn ang="0">
                <a:pos x="84" y="0"/>
              </a:cxn>
              <a:cxn ang="0">
                <a:pos x="84" y="274"/>
              </a:cxn>
              <a:cxn ang="0">
                <a:pos x="44" y="307"/>
              </a:cxn>
            </a:cxnLst>
            <a:rect l="0" t="0" r="r" b="b"/>
            <a:pathLst>
              <a:path w="85" h="308">
                <a:moveTo>
                  <a:pt x="44" y="307"/>
                </a:moveTo>
                <a:lnTo>
                  <a:pt x="0" y="83"/>
                </a:lnTo>
                <a:lnTo>
                  <a:pt x="84" y="0"/>
                </a:lnTo>
                <a:lnTo>
                  <a:pt x="84" y="274"/>
                </a:lnTo>
                <a:lnTo>
                  <a:pt x="44"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03" name="Freeform 263"/>
          <p:cNvSpPr>
            <a:spLocks/>
          </p:cNvSpPr>
          <p:nvPr/>
        </p:nvSpPr>
        <p:spPr bwMode="auto">
          <a:xfrm>
            <a:off x="7010400" y="2476500"/>
            <a:ext cx="454025" cy="84138"/>
          </a:xfrm>
          <a:custGeom>
            <a:avLst/>
            <a:gdLst/>
            <a:ahLst/>
            <a:cxnLst>
              <a:cxn ang="0">
                <a:pos x="0" y="33"/>
              </a:cxn>
              <a:cxn ang="0">
                <a:pos x="36" y="0"/>
              </a:cxn>
              <a:cxn ang="0">
                <a:pos x="285" y="0"/>
              </a:cxn>
              <a:cxn ang="0">
                <a:pos x="224" y="52"/>
              </a:cxn>
              <a:cxn ang="0">
                <a:pos x="0" y="33"/>
              </a:cxn>
            </a:cxnLst>
            <a:rect l="0" t="0" r="r" b="b"/>
            <a:pathLst>
              <a:path w="286" h="53">
                <a:moveTo>
                  <a:pt x="0" y="33"/>
                </a:moveTo>
                <a:lnTo>
                  <a:pt x="36" y="0"/>
                </a:lnTo>
                <a:lnTo>
                  <a:pt x="285" y="0"/>
                </a:lnTo>
                <a:lnTo>
                  <a:pt x="224" y="52"/>
                </a:lnTo>
                <a:lnTo>
                  <a:pt x="0" y="33"/>
                </a:lnTo>
              </a:path>
            </a:pathLst>
          </a:custGeom>
          <a:solidFill>
            <a:schemeClr val="bg1"/>
          </a:solidFill>
          <a:ln w="9525" cap="rnd">
            <a:noFill/>
            <a:round/>
            <a:headEnd/>
            <a:tailEnd/>
          </a:ln>
          <a:effectLst/>
        </p:spPr>
        <p:txBody>
          <a:bodyPr/>
          <a:lstStyle/>
          <a:p>
            <a:endParaRPr lang="en-US"/>
          </a:p>
        </p:txBody>
      </p:sp>
      <p:sp>
        <p:nvSpPr>
          <p:cNvPr id="701704" name="Freeform 264"/>
          <p:cNvSpPr>
            <a:spLocks/>
          </p:cNvSpPr>
          <p:nvPr/>
        </p:nvSpPr>
        <p:spPr bwMode="auto">
          <a:xfrm>
            <a:off x="7008813" y="2476500"/>
            <a:ext cx="465137" cy="96838"/>
          </a:xfrm>
          <a:custGeom>
            <a:avLst/>
            <a:gdLst/>
            <a:ahLst/>
            <a:cxnLst>
              <a:cxn ang="0">
                <a:pos x="0" y="38"/>
              </a:cxn>
              <a:cxn ang="0">
                <a:pos x="37" y="0"/>
              </a:cxn>
              <a:cxn ang="0">
                <a:pos x="292" y="0"/>
              </a:cxn>
              <a:cxn ang="0">
                <a:pos x="230" y="60"/>
              </a:cxn>
              <a:cxn ang="0">
                <a:pos x="0" y="38"/>
              </a:cxn>
            </a:cxnLst>
            <a:rect l="0" t="0" r="r" b="b"/>
            <a:pathLst>
              <a:path w="293" h="61">
                <a:moveTo>
                  <a:pt x="0" y="38"/>
                </a:moveTo>
                <a:lnTo>
                  <a:pt x="37" y="0"/>
                </a:lnTo>
                <a:lnTo>
                  <a:pt x="292" y="0"/>
                </a:lnTo>
                <a:lnTo>
                  <a:pt x="230" y="60"/>
                </a:lnTo>
                <a:lnTo>
                  <a:pt x="0" y="38"/>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05" name="Freeform 265"/>
          <p:cNvSpPr>
            <a:spLocks/>
          </p:cNvSpPr>
          <p:nvPr/>
        </p:nvSpPr>
        <p:spPr bwMode="auto">
          <a:xfrm>
            <a:off x="7340600" y="2476500"/>
            <a:ext cx="123825" cy="477838"/>
          </a:xfrm>
          <a:custGeom>
            <a:avLst/>
            <a:gdLst/>
            <a:ahLst/>
            <a:cxnLst>
              <a:cxn ang="0">
                <a:pos x="40" y="300"/>
              </a:cxn>
              <a:cxn ang="0">
                <a:pos x="0" y="81"/>
              </a:cxn>
              <a:cxn ang="0">
                <a:pos x="77" y="0"/>
              </a:cxn>
              <a:cxn ang="0">
                <a:pos x="77" y="268"/>
              </a:cxn>
              <a:cxn ang="0">
                <a:pos x="40" y="300"/>
              </a:cxn>
            </a:cxnLst>
            <a:rect l="0" t="0" r="r" b="b"/>
            <a:pathLst>
              <a:path w="78" h="301">
                <a:moveTo>
                  <a:pt x="40" y="300"/>
                </a:moveTo>
                <a:lnTo>
                  <a:pt x="0" y="81"/>
                </a:lnTo>
                <a:lnTo>
                  <a:pt x="77" y="0"/>
                </a:lnTo>
                <a:lnTo>
                  <a:pt x="77" y="268"/>
                </a:lnTo>
                <a:lnTo>
                  <a:pt x="40" y="300"/>
                </a:lnTo>
              </a:path>
            </a:pathLst>
          </a:custGeom>
          <a:solidFill>
            <a:schemeClr val="bg1"/>
          </a:solidFill>
          <a:ln w="9525" cap="rnd">
            <a:noFill/>
            <a:round/>
            <a:headEnd/>
            <a:tailEnd/>
          </a:ln>
          <a:effectLst/>
        </p:spPr>
        <p:txBody>
          <a:bodyPr/>
          <a:lstStyle/>
          <a:p>
            <a:endParaRPr lang="en-US"/>
          </a:p>
        </p:txBody>
      </p:sp>
      <p:sp>
        <p:nvSpPr>
          <p:cNvPr id="701706" name="Freeform 266"/>
          <p:cNvSpPr>
            <a:spLocks/>
          </p:cNvSpPr>
          <p:nvPr/>
        </p:nvSpPr>
        <p:spPr bwMode="auto">
          <a:xfrm>
            <a:off x="7339013" y="2476500"/>
            <a:ext cx="134937" cy="490538"/>
          </a:xfrm>
          <a:custGeom>
            <a:avLst/>
            <a:gdLst/>
            <a:ahLst/>
            <a:cxnLst>
              <a:cxn ang="0">
                <a:pos x="44" y="308"/>
              </a:cxn>
              <a:cxn ang="0">
                <a:pos x="0" y="84"/>
              </a:cxn>
              <a:cxn ang="0">
                <a:pos x="84" y="0"/>
              </a:cxn>
              <a:cxn ang="0">
                <a:pos x="84" y="275"/>
              </a:cxn>
              <a:cxn ang="0">
                <a:pos x="44" y="308"/>
              </a:cxn>
            </a:cxnLst>
            <a:rect l="0" t="0" r="r" b="b"/>
            <a:pathLst>
              <a:path w="85" h="309">
                <a:moveTo>
                  <a:pt x="44" y="308"/>
                </a:moveTo>
                <a:lnTo>
                  <a:pt x="0" y="84"/>
                </a:lnTo>
                <a:lnTo>
                  <a:pt x="84" y="0"/>
                </a:lnTo>
                <a:lnTo>
                  <a:pt x="84" y="275"/>
                </a:lnTo>
                <a:lnTo>
                  <a:pt x="44"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07" name="Freeform 267"/>
          <p:cNvSpPr>
            <a:spLocks/>
          </p:cNvSpPr>
          <p:nvPr/>
        </p:nvSpPr>
        <p:spPr bwMode="auto">
          <a:xfrm>
            <a:off x="7010400" y="1893888"/>
            <a:ext cx="454025" cy="80962"/>
          </a:xfrm>
          <a:custGeom>
            <a:avLst/>
            <a:gdLst/>
            <a:ahLst/>
            <a:cxnLst>
              <a:cxn ang="0">
                <a:pos x="0" y="32"/>
              </a:cxn>
              <a:cxn ang="0">
                <a:pos x="36" y="0"/>
              </a:cxn>
              <a:cxn ang="0">
                <a:pos x="285" y="0"/>
              </a:cxn>
              <a:cxn ang="0">
                <a:pos x="224" y="50"/>
              </a:cxn>
              <a:cxn ang="0">
                <a:pos x="0" y="32"/>
              </a:cxn>
            </a:cxnLst>
            <a:rect l="0" t="0" r="r" b="b"/>
            <a:pathLst>
              <a:path w="286" h="51">
                <a:moveTo>
                  <a:pt x="0" y="32"/>
                </a:moveTo>
                <a:lnTo>
                  <a:pt x="36" y="0"/>
                </a:lnTo>
                <a:lnTo>
                  <a:pt x="285"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701708" name="Freeform 268"/>
          <p:cNvSpPr>
            <a:spLocks/>
          </p:cNvSpPr>
          <p:nvPr/>
        </p:nvSpPr>
        <p:spPr bwMode="auto">
          <a:xfrm>
            <a:off x="7008813" y="1893888"/>
            <a:ext cx="465137" cy="93662"/>
          </a:xfrm>
          <a:custGeom>
            <a:avLst/>
            <a:gdLst/>
            <a:ahLst/>
            <a:cxnLst>
              <a:cxn ang="0">
                <a:pos x="0" y="37"/>
              </a:cxn>
              <a:cxn ang="0">
                <a:pos x="37" y="0"/>
              </a:cxn>
              <a:cxn ang="0">
                <a:pos x="292" y="0"/>
              </a:cxn>
              <a:cxn ang="0">
                <a:pos x="230" y="58"/>
              </a:cxn>
              <a:cxn ang="0">
                <a:pos x="0" y="37"/>
              </a:cxn>
            </a:cxnLst>
            <a:rect l="0" t="0" r="r" b="b"/>
            <a:pathLst>
              <a:path w="293" h="59">
                <a:moveTo>
                  <a:pt x="0" y="37"/>
                </a:moveTo>
                <a:lnTo>
                  <a:pt x="37" y="0"/>
                </a:lnTo>
                <a:lnTo>
                  <a:pt x="292"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09" name="Freeform 269"/>
          <p:cNvSpPr>
            <a:spLocks/>
          </p:cNvSpPr>
          <p:nvPr/>
        </p:nvSpPr>
        <p:spPr bwMode="auto">
          <a:xfrm>
            <a:off x="7340600" y="1893888"/>
            <a:ext cx="123825" cy="474662"/>
          </a:xfrm>
          <a:custGeom>
            <a:avLst/>
            <a:gdLst/>
            <a:ahLst/>
            <a:cxnLst>
              <a:cxn ang="0">
                <a:pos x="40" y="298"/>
              </a:cxn>
              <a:cxn ang="0">
                <a:pos x="0" y="80"/>
              </a:cxn>
              <a:cxn ang="0">
                <a:pos x="77" y="0"/>
              </a:cxn>
              <a:cxn ang="0">
                <a:pos x="77" y="266"/>
              </a:cxn>
              <a:cxn ang="0">
                <a:pos x="40" y="298"/>
              </a:cxn>
            </a:cxnLst>
            <a:rect l="0" t="0" r="r" b="b"/>
            <a:pathLst>
              <a:path w="78" h="299">
                <a:moveTo>
                  <a:pt x="40" y="298"/>
                </a:moveTo>
                <a:lnTo>
                  <a:pt x="0" y="80"/>
                </a:lnTo>
                <a:lnTo>
                  <a:pt x="77" y="0"/>
                </a:lnTo>
                <a:lnTo>
                  <a:pt x="77" y="266"/>
                </a:lnTo>
                <a:lnTo>
                  <a:pt x="40" y="298"/>
                </a:lnTo>
              </a:path>
            </a:pathLst>
          </a:custGeom>
          <a:solidFill>
            <a:schemeClr val="bg1"/>
          </a:solidFill>
          <a:ln w="9525" cap="rnd">
            <a:noFill/>
            <a:round/>
            <a:headEnd/>
            <a:tailEnd/>
          </a:ln>
          <a:effectLst/>
        </p:spPr>
        <p:txBody>
          <a:bodyPr/>
          <a:lstStyle/>
          <a:p>
            <a:endParaRPr lang="en-US"/>
          </a:p>
        </p:txBody>
      </p:sp>
      <p:sp>
        <p:nvSpPr>
          <p:cNvPr id="701710" name="Freeform 270"/>
          <p:cNvSpPr>
            <a:spLocks/>
          </p:cNvSpPr>
          <p:nvPr/>
        </p:nvSpPr>
        <p:spPr bwMode="auto">
          <a:xfrm>
            <a:off x="7339013" y="1893888"/>
            <a:ext cx="134937" cy="487362"/>
          </a:xfrm>
          <a:custGeom>
            <a:avLst/>
            <a:gdLst/>
            <a:ahLst/>
            <a:cxnLst>
              <a:cxn ang="0">
                <a:pos x="44" y="306"/>
              </a:cxn>
              <a:cxn ang="0">
                <a:pos x="0" y="82"/>
              </a:cxn>
              <a:cxn ang="0">
                <a:pos x="84" y="0"/>
              </a:cxn>
              <a:cxn ang="0">
                <a:pos x="84" y="273"/>
              </a:cxn>
              <a:cxn ang="0">
                <a:pos x="44" y="306"/>
              </a:cxn>
            </a:cxnLst>
            <a:rect l="0" t="0" r="r" b="b"/>
            <a:pathLst>
              <a:path w="85" h="307">
                <a:moveTo>
                  <a:pt x="44" y="306"/>
                </a:moveTo>
                <a:lnTo>
                  <a:pt x="0" y="82"/>
                </a:lnTo>
                <a:lnTo>
                  <a:pt x="84" y="0"/>
                </a:lnTo>
                <a:lnTo>
                  <a:pt x="84" y="273"/>
                </a:lnTo>
                <a:lnTo>
                  <a:pt x="44"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11" name="Freeform 271"/>
          <p:cNvSpPr>
            <a:spLocks/>
          </p:cNvSpPr>
          <p:nvPr/>
        </p:nvSpPr>
        <p:spPr bwMode="auto">
          <a:xfrm>
            <a:off x="7429500" y="4175125"/>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712" name="Freeform 272"/>
          <p:cNvSpPr>
            <a:spLocks/>
          </p:cNvSpPr>
          <p:nvPr/>
        </p:nvSpPr>
        <p:spPr bwMode="auto">
          <a:xfrm>
            <a:off x="7427913" y="4175125"/>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13" name="Freeform 273"/>
          <p:cNvSpPr>
            <a:spLocks/>
          </p:cNvSpPr>
          <p:nvPr/>
        </p:nvSpPr>
        <p:spPr bwMode="auto">
          <a:xfrm>
            <a:off x="7759700" y="4175125"/>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701714" name="Freeform 274"/>
          <p:cNvSpPr>
            <a:spLocks/>
          </p:cNvSpPr>
          <p:nvPr/>
        </p:nvSpPr>
        <p:spPr bwMode="auto">
          <a:xfrm>
            <a:off x="7758113" y="4175125"/>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15" name="Freeform 275"/>
          <p:cNvSpPr>
            <a:spLocks/>
          </p:cNvSpPr>
          <p:nvPr/>
        </p:nvSpPr>
        <p:spPr bwMode="auto">
          <a:xfrm>
            <a:off x="7429500" y="3633788"/>
            <a:ext cx="452438" cy="82550"/>
          </a:xfrm>
          <a:custGeom>
            <a:avLst/>
            <a:gdLst/>
            <a:ahLst/>
            <a:cxnLst>
              <a:cxn ang="0">
                <a:pos x="0" y="33"/>
              </a:cxn>
              <a:cxn ang="0">
                <a:pos x="36" y="0"/>
              </a:cxn>
              <a:cxn ang="0">
                <a:pos x="284" y="0"/>
              </a:cxn>
              <a:cxn ang="0">
                <a:pos x="225" y="51"/>
              </a:cxn>
              <a:cxn ang="0">
                <a:pos x="0" y="33"/>
              </a:cxn>
            </a:cxnLst>
            <a:rect l="0" t="0" r="r" b="b"/>
            <a:pathLst>
              <a:path w="285" h="52">
                <a:moveTo>
                  <a:pt x="0" y="33"/>
                </a:moveTo>
                <a:lnTo>
                  <a:pt x="36" y="0"/>
                </a:lnTo>
                <a:lnTo>
                  <a:pt x="284" y="0"/>
                </a:lnTo>
                <a:lnTo>
                  <a:pt x="225" y="51"/>
                </a:lnTo>
                <a:lnTo>
                  <a:pt x="0" y="33"/>
                </a:lnTo>
              </a:path>
            </a:pathLst>
          </a:custGeom>
          <a:solidFill>
            <a:schemeClr val="bg1"/>
          </a:solidFill>
          <a:ln w="9525" cap="rnd">
            <a:noFill/>
            <a:round/>
            <a:headEnd/>
            <a:tailEnd/>
          </a:ln>
          <a:effectLst/>
        </p:spPr>
        <p:txBody>
          <a:bodyPr/>
          <a:lstStyle/>
          <a:p>
            <a:endParaRPr lang="en-US"/>
          </a:p>
        </p:txBody>
      </p:sp>
      <p:sp>
        <p:nvSpPr>
          <p:cNvPr id="701716" name="Freeform 276"/>
          <p:cNvSpPr>
            <a:spLocks/>
          </p:cNvSpPr>
          <p:nvPr/>
        </p:nvSpPr>
        <p:spPr bwMode="auto">
          <a:xfrm>
            <a:off x="7427913" y="36337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17" name="Freeform 277"/>
          <p:cNvSpPr>
            <a:spLocks/>
          </p:cNvSpPr>
          <p:nvPr/>
        </p:nvSpPr>
        <p:spPr bwMode="auto">
          <a:xfrm>
            <a:off x="7759700" y="36337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701718" name="Freeform 278"/>
          <p:cNvSpPr>
            <a:spLocks/>
          </p:cNvSpPr>
          <p:nvPr/>
        </p:nvSpPr>
        <p:spPr bwMode="auto">
          <a:xfrm>
            <a:off x="7758113" y="36337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19" name="Freeform 279"/>
          <p:cNvSpPr>
            <a:spLocks/>
          </p:cNvSpPr>
          <p:nvPr/>
        </p:nvSpPr>
        <p:spPr bwMode="auto">
          <a:xfrm>
            <a:off x="7429500" y="3032125"/>
            <a:ext cx="452438" cy="80963"/>
          </a:xfrm>
          <a:custGeom>
            <a:avLst/>
            <a:gdLst/>
            <a:ahLst/>
            <a:cxnLst>
              <a:cxn ang="0">
                <a:pos x="0" y="33"/>
              </a:cxn>
              <a:cxn ang="0">
                <a:pos x="36" y="0"/>
              </a:cxn>
              <a:cxn ang="0">
                <a:pos x="284" y="0"/>
              </a:cxn>
              <a:cxn ang="0">
                <a:pos x="225" y="50"/>
              </a:cxn>
              <a:cxn ang="0">
                <a:pos x="0" y="33"/>
              </a:cxn>
            </a:cxnLst>
            <a:rect l="0" t="0" r="r" b="b"/>
            <a:pathLst>
              <a:path w="285" h="51">
                <a:moveTo>
                  <a:pt x="0" y="33"/>
                </a:moveTo>
                <a:lnTo>
                  <a:pt x="36" y="0"/>
                </a:lnTo>
                <a:lnTo>
                  <a:pt x="284" y="0"/>
                </a:lnTo>
                <a:lnTo>
                  <a:pt x="225" y="50"/>
                </a:lnTo>
                <a:lnTo>
                  <a:pt x="0" y="33"/>
                </a:lnTo>
              </a:path>
            </a:pathLst>
          </a:custGeom>
          <a:solidFill>
            <a:schemeClr val="bg1"/>
          </a:solidFill>
          <a:ln w="9525" cap="rnd">
            <a:noFill/>
            <a:round/>
            <a:headEnd/>
            <a:tailEnd/>
          </a:ln>
          <a:effectLst/>
        </p:spPr>
        <p:txBody>
          <a:bodyPr/>
          <a:lstStyle/>
          <a:p>
            <a:endParaRPr lang="en-US"/>
          </a:p>
        </p:txBody>
      </p:sp>
      <p:sp>
        <p:nvSpPr>
          <p:cNvPr id="701720" name="Freeform 280"/>
          <p:cNvSpPr>
            <a:spLocks/>
          </p:cNvSpPr>
          <p:nvPr/>
        </p:nvSpPr>
        <p:spPr bwMode="auto">
          <a:xfrm>
            <a:off x="7427913" y="3032125"/>
            <a:ext cx="463550" cy="93663"/>
          </a:xfrm>
          <a:custGeom>
            <a:avLst/>
            <a:gdLst/>
            <a:ahLst/>
            <a:cxnLst>
              <a:cxn ang="0">
                <a:pos x="0" y="39"/>
              </a:cxn>
              <a:cxn ang="0">
                <a:pos x="37" y="0"/>
              </a:cxn>
              <a:cxn ang="0">
                <a:pos x="291" y="0"/>
              </a:cxn>
              <a:cxn ang="0">
                <a:pos x="230" y="58"/>
              </a:cxn>
              <a:cxn ang="0">
                <a:pos x="0" y="39"/>
              </a:cxn>
            </a:cxnLst>
            <a:rect l="0" t="0" r="r" b="b"/>
            <a:pathLst>
              <a:path w="292" h="59">
                <a:moveTo>
                  <a:pt x="0" y="39"/>
                </a:moveTo>
                <a:lnTo>
                  <a:pt x="37" y="0"/>
                </a:lnTo>
                <a:lnTo>
                  <a:pt x="291" y="0"/>
                </a:lnTo>
                <a:lnTo>
                  <a:pt x="230" y="58"/>
                </a:lnTo>
                <a:lnTo>
                  <a:pt x="0" y="39"/>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21" name="Freeform 281"/>
          <p:cNvSpPr>
            <a:spLocks/>
          </p:cNvSpPr>
          <p:nvPr/>
        </p:nvSpPr>
        <p:spPr bwMode="auto">
          <a:xfrm>
            <a:off x="7759700" y="3032125"/>
            <a:ext cx="122238" cy="476250"/>
          </a:xfrm>
          <a:custGeom>
            <a:avLst/>
            <a:gdLst/>
            <a:ahLst/>
            <a:cxnLst>
              <a:cxn ang="0">
                <a:pos x="42" y="299"/>
              </a:cxn>
              <a:cxn ang="0">
                <a:pos x="0" y="81"/>
              </a:cxn>
              <a:cxn ang="0">
                <a:pos x="76" y="0"/>
              </a:cxn>
              <a:cxn ang="0">
                <a:pos x="76" y="267"/>
              </a:cxn>
              <a:cxn ang="0">
                <a:pos x="42" y="299"/>
              </a:cxn>
            </a:cxnLst>
            <a:rect l="0" t="0" r="r" b="b"/>
            <a:pathLst>
              <a:path w="77" h="300">
                <a:moveTo>
                  <a:pt x="42" y="299"/>
                </a:moveTo>
                <a:lnTo>
                  <a:pt x="0" y="81"/>
                </a:lnTo>
                <a:lnTo>
                  <a:pt x="76" y="0"/>
                </a:lnTo>
                <a:lnTo>
                  <a:pt x="76" y="267"/>
                </a:lnTo>
                <a:lnTo>
                  <a:pt x="42" y="299"/>
                </a:lnTo>
              </a:path>
            </a:pathLst>
          </a:custGeom>
          <a:solidFill>
            <a:schemeClr val="bg1"/>
          </a:solidFill>
          <a:ln w="9525" cap="rnd">
            <a:noFill/>
            <a:round/>
            <a:headEnd/>
            <a:tailEnd/>
          </a:ln>
          <a:effectLst/>
        </p:spPr>
        <p:txBody>
          <a:bodyPr/>
          <a:lstStyle/>
          <a:p>
            <a:endParaRPr lang="en-US"/>
          </a:p>
        </p:txBody>
      </p:sp>
      <p:sp>
        <p:nvSpPr>
          <p:cNvPr id="701722" name="Freeform 282"/>
          <p:cNvSpPr>
            <a:spLocks/>
          </p:cNvSpPr>
          <p:nvPr/>
        </p:nvSpPr>
        <p:spPr bwMode="auto">
          <a:xfrm>
            <a:off x="7758113" y="3032125"/>
            <a:ext cx="133350" cy="488950"/>
          </a:xfrm>
          <a:custGeom>
            <a:avLst/>
            <a:gdLst/>
            <a:ahLst/>
            <a:cxnLst>
              <a:cxn ang="0">
                <a:pos x="45" y="307"/>
              </a:cxn>
              <a:cxn ang="0">
                <a:pos x="0" y="83"/>
              </a:cxn>
              <a:cxn ang="0">
                <a:pos x="83" y="0"/>
              </a:cxn>
              <a:cxn ang="0">
                <a:pos x="83" y="274"/>
              </a:cxn>
              <a:cxn ang="0">
                <a:pos x="45" y="307"/>
              </a:cxn>
            </a:cxnLst>
            <a:rect l="0" t="0" r="r" b="b"/>
            <a:pathLst>
              <a:path w="84" h="308">
                <a:moveTo>
                  <a:pt x="45" y="307"/>
                </a:moveTo>
                <a:lnTo>
                  <a:pt x="0" y="83"/>
                </a:lnTo>
                <a:lnTo>
                  <a:pt x="83" y="0"/>
                </a:lnTo>
                <a:lnTo>
                  <a:pt x="83" y="274"/>
                </a:lnTo>
                <a:lnTo>
                  <a:pt x="45" y="30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23" name="Freeform 283"/>
          <p:cNvSpPr>
            <a:spLocks/>
          </p:cNvSpPr>
          <p:nvPr/>
        </p:nvSpPr>
        <p:spPr bwMode="auto">
          <a:xfrm>
            <a:off x="7429500" y="2476500"/>
            <a:ext cx="452438" cy="84138"/>
          </a:xfrm>
          <a:custGeom>
            <a:avLst/>
            <a:gdLst/>
            <a:ahLst/>
            <a:cxnLst>
              <a:cxn ang="0">
                <a:pos x="0" y="33"/>
              </a:cxn>
              <a:cxn ang="0">
                <a:pos x="36" y="0"/>
              </a:cxn>
              <a:cxn ang="0">
                <a:pos x="284" y="0"/>
              </a:cxn>
              <a:cxn ang="0">
                <a:pos x="225" y="52"/>
              </a:cxn>
              <a:cxn ang="0">
                <a:pos x="0" y="33"/>
              </a:cxn>
            </a:cxnLst>
            <a:rect l="0" t="0" r="r" b="b"/>
            <a:pathLst>
              <a:path w="285" h="53">
                <a:moveTo>
                  <a:pt x="0" y="33"/>
                </a:moveTo>
                <a:lnTo>
                  <a:pt x="36" y="0"/>
                </a:lnTo>
                <a:lnTo>
                  <a:pt x="284" y="0"/>
                </a:lnTo>
                <a:lnTo>
                  <a:pt x="225" y="52"/>
                </a:lnTo>
                <a:lnTo>
                  <a:pt x="0" y="33"/>
                </a:lnTo>
              </a:path>
            </a:pathLst>
          </a:custGeom>
          <a:solidFill>
            <a:schemeClr val="bg1"/>
          </a:solidFill>
          <a:ln w="9525" cap="rnd">
            <a:noFill/>
            <a:round/>
            <a:headEnd/>
            <a:tailEnd/>
          </a:ln>
          <a:effectLst/>
        </p:spPr>
        <p:txBody>
          <a:bodyPr/>
          <a:lstStyle/>
          <a:p>
            <a:endParaRPr lang="en-US"/>
          </a:p>
        </p:txBody>
      </p:sp>
      <p:sp>
        <p:nvSpPr>
          <p:cNvPr id="701724" name="Freeform 284"/>
          <p:cNvSpPr>
            <a:spLocks/>
          </p:cNvSpPr>
          <p:nvPr/>
        </p:nvSpPr>
        <p:spPr bwMode="auto">
          <a:xfrm>
            <a:off x="7427913" y="2476500"/>
            <a:ext cx="463550" cy="96838"/>
          </a:xfrm>
          <a:custGeom>
            <a:avLst/>
            <a:gdLst/>
            <a:ahLst/>
            <a:cxnLst>
              <a:cxn ang="0">
                <a:pos x="0" y="38"/>
              </a:cxn>
              <a:cxn ang="0">
                <a:pos x="37" y="0"/>
              </a:cxn>
              <a:cxn ang="0">
                <a:pos x="291" y="0"/>
              </a:cxn>
              <a:cxn ang="0">
                <a:pos x="230" y="60"/>
              </a:cxn>
              <a:cxn ang="0">
                <a:pos x="0" y="38"/>
              </a:cxn>
            </a:cxnLst>
            <a:rect l="0" t="0" r="r" b="b"/>
            <a:pathLst>
              <a:path w="292" h="61">
                <a:moveTo>
                  <a:pt x="0" y="38"/>
                </a:moveTo>
                <a:lnTo>
                  <a:pt x="37" y="0"/>
                </a:lnTo>
                <a:lnTo>
                  <a:pt x="291" y="0"/>
                </a:lnTo>
                <a:lnTo>
                  <a:pt x="230" y="60"/>
                </a:lnTo>
                <a:lnTo>
                  <a:pt x="0" y="38"/>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25" name="Freeform 285"/>
          <p:cNvSpPr>
            <a:spLocks/>
          </p:cNvSpPr>
          <p:nvPr/>
        </p:nvSpPr>
        <p:spPr bwMode="auto">
          <a:xfrm>
            <a:off x="7759700" y="2476500"/>
            <a:ext cx="122238" cy="477838"/>
          </a:xfrm>
          <a:custGeom>
            <a:avLst/>
            <a:gdLst/>
            <a:ahLst/>
            <a:cxnLst>
              <a:cxn ang="0">
                <a:pos x="42" y="300"/>
              </a:cxn>
              <a:cxn ang="0">
                <a:pos x="0" y="81"/>
              </a:cxn>
              <a:cxn ang="0">
                <a:pos x="76" y="0"/>
              </a:cxn>
              <a:cxn ang="0">
                <a:pos x="76" y="268"/>
              </a:cxn>
              <a:cxn ang="0">
                <a:pos x="42" y="300"/>
              </a:cxn>
            </a:cxnLst>
            <a:rect l="0" t="0" r="r" b="b"/>
            <a:pathLst>
              <a:path w="77" h="301">
                <a:moveTo>
                  <a:pt x="42" y="300"/>
                </a:moveTo>
                <a:lnTo>
                  <a:pt x="0" y="81"/>
                </a:lnTo>
                <a:lnTo>
                  <a:pt x="76" y="0"/>
                </a:lnTo>
                <a:lnTo>
                  <a:pt x="76" y="268"/>
                </a:lnTo>
                <a:lnTo>
                  <a:pt x="42" y="300"/>
                </a:lnTo>
              </a:path>
            </a:pathLst>
          </a:custGeom>
          <a:solidFill>
            <a:schemeClr val="bg1"/>
          </a:solidFill>
          <a:ln w="9525" cap="rnd">
            <a:noFill/>
            <a:round/>
            <a:headEnd/>
            <a:tailEnd/>
          </a:ln>
          <a:effectLst/>
        </p:spPr>
        <p:txBody>
          <a:bodyPr/>
          <a:lstStyle/>
          <a:p>
            <a:endParaRPr lang="en-US"/>
          </a:p>
        </p:txBody>
      </p:sp>
      <p:sp>
        <p:nvSpPr>
          <p:cNvPr id="701726" name="Freeform 286"/>
          <p:cNvSpPr>
            <a:spLocks/>
          </p:cNvSpPr>
          <p:nvPr/>
        </p:nvSpPr>
        <p:spPr bwMode="auto">
          <a:xfrm>
            <a:off x="7758113" y="2476500"/>
            <a:ext cx="133350" cy="490538"/>
          </a:xfrm>
          <a:custGeom>
            <a:avLst/>
            <a:gdLst/>
            <a:ahLst/>
            <a:cxnLst>
              <a:cxn ang="0">
                <a:pos x="45" y="308"/>
              </a:cxn>
              <a:cxn ang="0">
                <a:pos x="0" y="84"/>
              </a:cxn>
              <a:cxn ang="0">
                <a:pos x="83" y="0"/>
              </a:cxn>
              <a:cxn ang="0">
                <a:pos x="83" y="275"/>
              </a:cxn>
              <a:cxn ang="0">
                <a:pos x="45" y="308"/>
              </a:cxn>
            </a:cxnLst>
            <a:rect l="0" t="0" r="r" b="b"/>
            <a:pathLst>
              <a:path w="84" h="309">
                <a:moveTo>
                  <a:pt x="45" y="308"/>
                </a:moveTo>
                <a:lnTo>
                  <a:pt x="0" y="84"/>
                </a:lnTo>
                <a:lnTo>
                  <a:pt x="83" y="0"/>
                </a:lnTo>
                <a:lnTo>
                  <a:pt x="83" y="275"/>
                </a:lnTo>
                <a:lnTo>
                  <a:pt x="45" y="30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27" name="Freeform 287"/>
          <p:cNvSpPr>
            <a:spLocks/>
          </p:cNvSpPr>
          <p:nvPr/>
        </p:nvSpPr>
        <p:spPr bwMode="auto">
          <a:xfrm>
            <a:off x="7429500" y="1893888"/>
            <a:ext cx="452438" cy="80962"/>
          </a:xfrm>
          <a:custGeom>
            <a:avLst/>
            <a:gdLst/>
            <a:ahLst/>
            <a:cxnLst>
              <a:cxn ang="0">
                <a:pos x="0" y="32"/>
              </a:cxn>
              <a:cxn ang="0">
                <a:pos x="36" y="0"/>
              </a:cxn>
              <a:cxn ang="0">
                <a:pos x="284" y="0"/>
              </a:cxn>
              <a:cxn ang="0">
                <a:pos x="225" y="50"/>
              </a:cxn>
              <a:cxn ang="0">
                <a:pos x="0" y="32"/>
              </a:cxn>
            </a:cxnLst>
            <a:rect l="0" t="0" r="r" b="b"/>
            <a:pathLst>
              <a:path w="285" h="51">
                <a:moveTo>
                  <a:pt x="0" y="32"/>
                </a:moveTo>
                <a:lnTo>
                  <a:pt x="36"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701728" name="Freeform 288"/>
          <p:cNvSpPr>
            <a:spLocks/>
          </p:cNvSpPr>
          <p:nvPr/>
        </p:nvSpPr>
        <p:spPr bwMode="auto">
          <a:xfrm>
            <a:off x="7427913" y="1893888"/>
            <a:ext cx="463550" cy="93662"/>
          </a:xfrm>
          <a:custGeom>
            <a:avLst/>
            <a:gdLst/>
            <a:ahLst/>
            <a:cxnLst>
              <a:cxn ang="0">
                <a:pos x="0" y="37"/>
              </a:cxn>
              <a:cxn ang="0">
                <a:pos x="37" y="0"/>
              </a:cxn>
              <a:cxn ang="0">
                <a:pos x="291" y="0"/>
              </a:cxn>
              <a:cxn ang="0">
                <a:pos x="230" y="58"/>
              </a:cxn>
              <a:cxn ang="0">
                <a:pos x="0" y="37"/>
              </a:cxn>
            </a:cxnLst>
            <a:rect l="0" t="0" r="r" b="b"/>
            <a:pathLst>
              <a:path w="292" h="59">
                <a:moveTo>
                  <a:pt x="0" y="37"/>
                </a:moveTo>
                <a:lnTo>
                  <a:pt x="37"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29" name="Freeform 289"/>
          <p:cNvSpPr>
            <a:spLocks/>
          </p:cNvSpPr>
          <p:nvPr/>
        </p:nvSpPr>
        <p:spPr bwMode="auto">
          <a:xfrm>
            <a:off x="7759700" y="1893888"/>
            <a:ext cx="122238" cy="474662"/>
          </a:xfrm>
          <a:custGeom>
            <a:avLst/>
            <a:gdLst/>
            <a:ahLst/>
            <a:cxnLst>
              <a:cxn ang="0">
                <a:pos x="42" y="298"/>
              </a:cxn>
              <a:cxn ang="0">
                <a:pos x="0" y="80"/>
              </a:cxn>
              <a:cxn ang="0">
                <a:pos x="76" y="0"/>
              </a:cxn>
              <a:cxn ang="0">
                <a:pos x="76" y="266"/>
              </a:cxn>
              <a:cxn ang="0">
                <a:pos x="42" y="298"/>
              </a:cxn>
            </a:cxnLst>
            <a:rect l="0" t="0" r="r" b="b"/>
            <a:pathLst>
              <a:path w="77" h="299">
                <a:moveTo>
                  <a:pt x="42" y="298"/>
                </a:moveTo>
                <a:lnTo>
                  <a:pt x="0" y="80"/>
                </a:lnTo>
                <a:lnTo>
                  <a:pt x="76" y="0"/>
                </a:lnTo>
                <a:lnTo>
                  <a:pt x="76" y="266"/>
                </a:lnTo>
                <a:lnTo>
                  <a:pt x="42" y="298"/>
                </a:lnTo>
              </a:path>
            </a:pathLst>
          </a:custGeom>
          <a:solidFill>
            <a:schemeClr val="bg1"/>
          </a:solidFill>
          <a:ln w="9525" cap="rnd">
            <a:noFill/>
            <a:round/>
            <a:headEnd/>
            <a:tailEnd/>
          </a:ln>
          <a:effectLst/>
        </p:spPr>
        <p:txBody>
          <a:bodyPr/>
          <a:lstStyle/>
          <a:p>
            <a:endParaRPr lang="en-US"/>
          </a:p>
        </p:txBody>
      </p:sp>
      <p:sp>
        <p:nvSpPr>
          <p:cNvPr id="701730" name="Freeform 290"/>
          <p:cNvSpPr>
            <a:spLocks/>
          </p:cNvSpPr>
          <p:nvPr/>
        </p:nvSpPr>
        <p:spPr bwMode="auto">
          <a:xfrm>
            <a:off x="7758113" y="1893888"/>
            <a:ext cx="133350" cy="487362"/>
          </a:xfrm>
          <a:custGeom>
            <a:avLst/>
            <a:gdLst/>
            <a:ahLst/>
            <a:cxnLst>
              <a:cxn ang="0">
                <a:pos x="45" y="306"/>
              </a:cxn>
              <a:cxn ang="0">
                <a:pos x="0" y="82"/>
              </a:cxn>
              <a:cxn ang="0">
                <a:pos x="83" y="0"/>
              </a:cxn>
              <a:cxn ang="0">
                <a:pos x="83" y="273"/>
              </a:cxn>
              <a:cxn ang="0">
                <a:pos x="45" y="306"/>
              </a:cxn>
            </a:cxnLst>
            <a:rect l="0" t="0" r="r" b="b"/>
            <a:pathLst>
              <a:path w="84" h="307">
                <a:moveTo>
                  <a:pt x="45" y="306"/>
                </a:moveTo>
                <a:lnTo>
                  <a:pt x="0" y="82"/>
                </a:lnTo>
                <a:lnTo>
                  <a:pt x="83" y="0"/>
                </a:lnTo>
                <a:lnTo>
                  <a:pt x="83"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31" name="Freeform 291"/>
          <p:cNvSpPr>
            <a:spLocks/>
          </p:cNvSpPr>
          <p:nvPr/>
        </p:nvSpPr>
        <p:spPr bwMode="auto">
          <a:xfrm>
            <a:off x="687388" y="4710113"/>
            <a:ext cx="452437" cy="80962"/>
          </a:xfrm>
          <a:custGeom>
            <a:avLst/>
            <a:gdLst/>
            <a:ahLst/>
            <a:cxnLst>
              <a:cxn ang="0">
                <a:pos x="0" y="32"/>
              </a:cxn>
              <a:cxn ang="0">
                <a:pos x="37" y="0"/>
              </a:cxn>
              <a:cxn ang="0">
                <a:pos x="284" y="0"/>
              </a:cxn>
              <a:cxn ang="0">
                <a:pos x="225" y="50"/>
              </a:cxn>
              <a:cxn ang="0">
                <a:pos x="0" y="32"/>
              </a:cxn>
            </a:cxnLst>
            <a:rect l="0" t="0" r="r" b="b"/>
            <a:pathLst>
              <a:path w="285" h="51">
                <a:moveTo>
                  <a:pt x="0" y="32"/>
                </a:moveTo>
                <a:lnTo>
                  <a:pt x="37" y="0"/>
                </a:lnTo>
                <a:lnTo>
                  <a:pt x="284" y="0"/>
                </a:lnTo>
                <a:lnTo>
                  <a:pt x="225" y="50"/>
                </a:lnTo>
                <a:lnTo>
                  <a:pt x="0" y="32"/>
                </a:lnTo>
              </a:path>
            </a:pathLst>
          </a:custGeom>
          <a:solidFill>
            <a:schemeClr val="bg1"/>
          </a:solidFill>
          <a:ln w="9525" cap="rnd">
            <a:noFill/>
            <a:round/>
            <a:headEnd/>
            <a:tailEnd/>
          </a:ln>
          <a:effectLst/>
        </p:spPr>
        <p:txBody>
          <a:bodyPr/>
          <a:lstStyle/>
          <a:p>
            <a:endParaRPr lang="en-US"/>
          </a:p>
        </p:txBody>
      </p:sp>
      <p:sp>
        <p:nvSpPr>
          <p:cNvPr id="701732" name="Freeform 292"/>
          <p:cNvSpPr>
            <a:spLocks/>
          </p:cNvSpPr>
          <p:nvPr/>
        </p:nvSpPr>
        <p:spPr bwMode="auto">
          <a:xfrm>
            <a:off x="685800" y="4710113"/>
            <a:ext cx="463550" cy="93662"/>
          </a:xfrm>
          <a:custGeom>
            <a:avLst/>
            <a:gdLst/>
            <a:ahLst/>
            <a:cxnLst>
              <a:cxn ang="0">
                <a:pos x="0" y="37"/>
              </a:cxn>
              <a:cxn ang="0">
                <a:pos x="38" y="0"/>
              </a:cxn>
              <a:cxn ang="0">
                <a:pos x="291" y="0"/>
              </a:cxn>
              <a:cxn ang="0">
                <a:pos x="230" y="58"/>
              </a:cxn>
              <a:cxn ang="0">
                <a:pos x="0" y="37"/>
              </a:cxn>
            </a:cxnLst>
            <a:rect l="0" t="0" r="r" b="b"/>
            <a:pathLst>
              <a:path w="292" h="59">
                <a:moveTo>
                  <a:pt x="0" y="37"/>
                </a:moveTo>
                <a:lnTo>
                  <a:pt x="38" y="0"/>
                </a:lnTo>
                <a:lnTo>
                  <a:pt x="291" y="0"/>
                </a:lnTo>
                <a:lnTo>
                  <a:pt x="230"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33" name="Freeform 293"/>
          <p:cNvSpPr>
            <a:spLocks/>
          </p:cNvSpPr>
          <p:nvPr/>
        </p:nvSpPr>
        <p:spPr bwMode="auto">
          <a:xfrm>
            <a:off x="1016000" y="4710113"/>
            <a:ext cx="123825" cy="474662"/>
          </a:xfrm>
          <a:custGeom>
            <a:avLst/>
            <a:gdLst/>
            <a:ahLst/>
            <a:cxnLst>
              <a:cxn ang="0">
                <a:pos x="42" y="298"/>
              </a:cxn>
              <a:cxn ang="0">
                <a:pos x="0" y="80"/>
              </a:cxn>
              <a:cxn ang="0">
                <a:pos x="77" y="0"/>
              </a:cxn>
              <a:cxn ang="0">
                <a:pos x="77" y="266"/>
              </a:cxn>
              <a:cxn ang="0">
                <a:pos x="42" y="298"/>
              </a:cxn>
            </a:cxnLst>
            <a:rect l="0" t="0" r="r" b="b"/>
            <a:pathLst>
              <a:path w="78" h="299">
                <a:moveTo>
                  <a:pt x="42" y="298"/>
                </a:moveTo>
                <a:lnTo>
                  <a:pt x="0" y="80"/>
                </a:lnTo>
                <a:lnTo>
                  <a:pt x="77" y="0"/>
                </a:lnTo>
                <a:lnTo>
                  <a:pt x="77" y="266"/>
                </a:lnTo>
                <a:lnTo>
                  <a:pt x="42" y="298"/>
                </a:lnTo>
              </a:path>
            </a:pathLst>
          </a:custGeom>
          <a:solidFill>
            <a:schemeClr val="bg1"/>
          </a:solidFill>
          <a:ln w="9525" cap="rnd">
            <a:noFill/>
            <a:round/>
            <a:headEnd/>
            <a:tailEnd/>
          </a:ln>
          <a:effectLst/>
        </p:spPr>
        <p:txBody>
          <a:bodyPr/>
          <a:lstStyle/>
          <a:p>
            <a:endParaRPr lang="en-US"/>
          </a:p>
        </p:txBody>
      </p:sp>
      <p:sp>
        <p:nvSpPr>
          <p:cNvPr id="701734" name="Freeform 294"/>
          <p:cNvSpPr>
            <a:spLocks/>
          </p:cNvSpPr>
          <p:nvPr/>
        </p:nvSpPr>
        <p:spPr bwMode="auto">
          <a:xfrm>
            <a:off x="1014413" y="4710113"/>
            <a:ext cx="134937" cy="487362"/>
          </a:xfrm>
          <a:custGeom>
            <a:avLst/>
            <a:gdLst/>
            <a:ahLst/>
            <a:cxnLst>
              <a:cxn ang="0">
                <a:pos x="45" y="306"/>
              </a:cxn>
              <a:cxn ang="0">
                <a:pos x="0" y="82"/>
              </a:cxn>
              <a:cxn ang="0">
                <a:pos x="84" y="0"/>
              </a:cxn>
              <a:cxn ang="0">
                <a:pos x="84" y="273"/>
              </a:cxn>
              <a:cxn ang="0">
                <a:pos x="45" y="306"/>
              </a:cxn>
            </a:cxnLst>
            <a:rect l="0" t="0" r="r" b="b"/>
            <a:pathLst>
              <a:path w="85" h="307">
                <a:moveTo>
                  <a:pt x="45" y="306"/>
                </a:moveTo>
                <a:lnTo>
                  <a:pt x="0" y="82"/>
                </a:lnTo>
                <a:lnTo>
                  <a:pt x="84" y="0"/>
                </a:lnTo>
                <a:lnTo>
                  <a:pt x="84"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35" name="Freeform 295"/>
          <p:cNvSpPr>
            <a:spLocks/>
          </p:cNvSpPr>
          <p:nvPr/>
        </p:nvSpPr>
        <p:spPr bwMode="auto">
          <a:xfrm>
            <a:off x="1106488" y="4710113"/>
            <a:ext cx="455612" cy="80962"/>
          </a:xfrm>
          <a:custGeom>
            <a:avLst/>
            <a:gdLst/>
            <a:ahLst/>
            <a:cxnLst>
              <a:cxn ang="0">
                <a:pos x="0" y="32"/>
              </a:cxn>
              <a:cxn ang="0">
                <a:pos x="37" y="0"/>
              </a:cxn>
              <a:cxn ang="0">
                <a:pos x="286" y="0"/>
              </a:cxn>
              <a:cxn ang="0">
                <a:pos x="224" y="50"/>
              </a:cxn>
              <a:cxn ang="0">
                <a:pos x="0" y="32"/>
              </a:cxn>
            </a:cxnLst>
            <a:rect l="0" t="0" r="r" b="b"/>
            <a:pathLst>
              <a:path w="287" h="51">
                <a:moveTo>
                  <a:pt x="0" y="32"/>
                </a:moveTo>
                <a:lnTo>
                  <a:pt x="37" y="0"/>
                </a:lnTo>
                <a:lnTo>
                  <a:pt x="286" y="0"/>
                </a:lnTo>
                <a:lnTo>
                  <a:pt x="224" y="50"/>
                </a:lnTo>
                <a:lnTo>
                  <a:pt x="0" y="32"/>
                </a:lnTo>
              </a:path>
            </a:pathLst>
          </a:custGeom>
          <a:solidFill>
            <a:schemeClr val="bg1"/>
          </a:solidFill>
          <a:ln w="9525" cap="rnd">
            <a:noFill/>
            <a:round/>
            <a:headEnd/>
            <a:tailEnd/>
          </a:ln>
          <a:effectLst/>
        </p:spPr>
        <p:txBody>
          <a:bodyPr/>
          <a:lstStyle/>
          <a:p>
            <a:endParaRPr lang="en-US"/>
          </a:p>
        </p:txBody>
      </p:sp>
      <p:sp>
        <p:nvSpPr>
          <p:cNvPr id="701736" name="Freeform 296"/>
          <p:cNvSpPr>
            <a:spLocks/>
          </p:cNvSpPr>
          <p:nvPr/>
        </p:nvSpPr>
        <p:spPr bwMode="auto">
          <a:xfrm>
            <a:off x="1103313" y="4710113"/>
            <a:ext cx="468312" cy="93662"/>
          </a:xfrm>
          <a:custGeom>
            <a:avLst/>
            <a:gdLst/>
            <a:ahLst/>
            <a:cxnLst>
              <a:cxn ang="0">
                <a:pos x="0" y="37"/>
              </a:cxn>
              <a:cxn ang="0">
                <a:pos x="38" y="0"/>
              </a:cxn>
              <a:cxn ang="0">
                <a:pos x="294" y="0"/>
              </a:cxn>
              <a:cxn ang="0">
                <a:pos x="231" y="58"/>
              </a:cxn>
              <a:cxn ang="0">
                <a:pos x="0" y="37"/>
              </a:cxn>
            </a:cxnLst>
            <a:rect l="0" t="0" r="r" b="b"/>
            <a:pathLst>
              <a:path w="295" h="59">
                <a:moveTo>
                  <a:pt x="0" y="37"/>
                </a:moveTo>
                <a:lnTo>
                  <a:pt x="38" y="0"/>
                </a:lnTo>
                <a:lnTo>
                  <a:pt x="294" y="0"/>
                </a:lnTo>
                <a:lnTo>
                  <a:pt x="231" y="58"/>
                </a:lnTo>
                <a:lnTo>
                  <a:pt x="0" y="37"/>
                </a:lnTo>
              </a:path>
            </a:pathLst>
          </a:custGeom>
          <a:solidFill>
            <a:srgbClr val="DDDDDD"/>
          </a:solidFill>
          <a:ln w="12700" cap="rnd" cmpd="sng">
            <a:solidFill>
              <a:srgbClr val="000000"/>
            </a:solidFill>
            <a:prstDash val="solid"/>
            <a:round/>
            <a:headEnd/>
            <a:tailEnd/>
          </a:ln>
          <a:effectLst/>
        </p:spPr>
        <p:txBody>
          <a:bodyPr/>
          <a:lstStyle/>
          <a:p>
            <a:endParaRPr lang="en-US"/>
          </a:p>
        </p:txBody>
      </p:sp>
      <p:sp>
        <p:nvSpPr>
          <p:cNvPr id="701737" name="Freeform 297"/>
          <p:cNvSpPr>
            <a:spLocks/>
          </p:cNvSpPr>
          <p:nvPr/>
        </p:nvSpPr>
        <p:spPr bwMode="auto">
          <a:xfrm>
            <a:off x="1436688" y="4710113"/>
            <a:ext cx="125412" cy="474662"/>
          </a:xfrm>
          <a:custGeom>
            <a:avLst/>
            <a:gdLst/>
            <a:ahLst/>
            <a:cxnLst>
              <a:cxn ang="0">
                <a:pos x="40" y="298"/>
              </a:cxn>
              <a:cxn ang="0">
                <a:pos x="0" y="80"/>
              </a:cxn>
              <a:cxn ang="0">
                <a:pos x="78" y="0"/>
              </a:cxn>
              <a:cxn ang="0">
                <a:pos x="78" y="266"/>
              </a:cxn>
              <a:cxn ang="0">
                <a:pos x="40" y="298"/>
              </a:cxn>
            </a:cxnLst>
            <a:rect l="0" t="0" r="r" b="b"/>
            <a:pathLst>
              <a:path w="79" h="299">
                <a:moveTo>
                  <a:pt x="40" y="298"/>
                </a:moveTo>
                <a:lnTo>
                  <a:pt x="0" y="80"/>
                </a:lnTo>
                <a:lnTo>
                  <a:pt x="78" y="0"/>
                </a:lnTo>
                <a:lnTo>
                  <a:pt x="78" y="266"/>
                </a:lnTo>
                <a:lnTo>
                  <a:pt x="40" y="298"/>
                </a:lnTo>
              </a:path>
            </a:pathLst>
          </a:custGeom>
          <a:solidFill>
            <a:schemeClr val="bg1"/>
          </a:solidFill>
          <a:ln w="9525" cap="rnd">
            <a:noFill/>
            <a:round/>
            <a:headEnd/>
            <a:tailEnd/>
          </a:ln>
          <a:effectLst/>
        </p:spPr>
        <p:txBody>
          <a:bodyPr/>
          <a:lstStyle/>
          <a:p>
            <a:endParaRPr lang="en-US"/>
          </a:p>
        </p:txBody>
      </p:sp>
      <p:sp>
        <p:nvSpPr>
          <p:cNvPr id="701738" name="Freeform 298"/>
          <p:cNvSpPr>
            <a:spLocks/>
          </p:cNvSpPr>
          <p:nvPr/>
        </p:nvSpPr>
        <p:spPr bwMode="auto">
          <a:xfrm>
            <a:off x="1435100" y="4710113"/>
            <a:ext cx="136525" cy="487362"/>
          </a:xfrm>
          <a:custGeom>
            <a:avLst/>
            <a:gdLst/>
            <a:ahLst/>
            <a:cxnLst>
              <a:cxn ang="0">
                <a:pos x="45" y="306"/>
              </a:cxn>
              <a:cxn ang="0">
                <a:pos x="0" y="82"/>
              </a:cxn>
              <a:cxn ang="0">
                <a:pos x="85" y="0"/>
              </a:cxn>
              <a:cxn ang="0">
                <a:pos x="85" y="273"/>
              </a:cxn>
              <a:cxn ang="0">
                <a:pos x="45" y="306"/>
              </a:cxn>
            </a:cxnLst>
            <a:rect l="0" t="0" r="r" b="b"/>
            <a:pathLst>
              <a:path w="86" h="307">
                <a:moveTo>
                  <a:pt x="45" y="306"/>
                </a:moveTo>
                <a:lnTo>
                  <a:pt x="0" y="82"/>
                </a:lnTo>
                <a:lnTo>
                  <a:pt x="85" y="0"/>
                </a:lnTo>
                <a:lnTo>
                  <a:pt x="85" y="273"/>
                </a:lnTo>
                <a:lnTo>
                  <a:pt x="45" y="306"/>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39" name="Freeform 299"/>
          <p:cNvSpPr>
            <a:spLocks/>
          </p:cNvSpPr>
          <p:nvPr/>
        </p:nvSpPr>
        <p:spPr bwMode="auto">
          <a:xfrm>
            <a:off x="1527175" y="4710113"/>
            <a:ext cx="452438" cy="80962"/>
          </a:xfrm>
          <a:custGeom>
            <a:avLst/>
            <a:gdLst/>
            <a:ahLst/>
            <a:cxnLst>
              <a:cxn ang="0">
                <a:pos x="0" y="32"/>
              </a:cxn>
              <a:cxn ang="0">
                <a:pos x="36" y="0"/>
              </a:cxn>
              <a:cxn ang="0">
                <a:pos x="284" y="0"/>
              </a:cxn>
              <a:cxn ang="0">
                <a:pos x="223" y="50"/>
              </a:cxn>
              <a:cxn ang="0">
                <a:pos x="0" y="32"/>
              </a:cxn>
            </a:cxnLst>
            <a:rect l="0" t="0" r="r" b="b"/>
            <a:pathLst>
              <a:path w="285" h="51">
                <a:moveTo>
                  <a:pt x="0" y="32"/>
                </a:moveTo>
                <a:lnTo>
                  <a:pt x="36" y="0"/>
                </a:lnTo>
                <a:lnTo>
                  <a:pt x="284" y="0"/>
                </a:lnTo>
                <a:lnTo>
                  <a:pt x="223" y="50"/>
                </a:lnTo>
                <a:lnTo>
                  <a:pt x="0" y="32"/>
                </a:lnTo>
              </a:path>
            </a:pathLst>
          </a:custGeom>
          <a:solidFill>
            <a:srgbClr val="E5E5E5"/>
          </a:solidFill>
          <a:ln w="9525" cap="rnd">
            <a:noFill/>
            <a:round/>
            <a:headEnd/>
            <a:tailEnd/>
          </a:ln>
          <a:effectLst/>
        </p:spPr>
        <p:txBody>
          <a:bodyPr/>
          <a:lstStyle/>
          <a:p>
            <a:endParaRPr lang="en-US"/>
          </a:p>
        </p:txBody>
      </p:sp>
      <p:sp>
        <p:nvSpPr>
          <p:cNvPr id="701740" name="Freeform 300"/>
          <p:cNvSpPr>
            <a:spLocks/>
          </p:cNvSpPr>
          <p:nvPr/>
        </p:nvSpPr>
        <p:spPr bwMode="auto">
          <a:xfrm>
            <a:off x="1525588" y="4710113"/>
            <a:ext cx="463550" cy="93662"/>
          </a:xfrm>
          <a:custGeom>
            <a:avLst/>
            <a:gdLst/>
            <a:ahLst/>
            <a:cxnLst>
              <a:cxn ang="0">
                <a:pos x="0" y="37"/>
              </a:cxn>
              <a:cxn ang="0">
                <a:pos x="37" y="0"/>
              </a:cxn>
              <a:cxn ang="0">
                <a:pos x="291" y="0"/>
              </a:cxn>
              <a:cxn ang="0">
                <a:pos x="229" y="58"/>
              </a:cxn>
              <a:cxn ang="0">
                <a:pos x="0" y="37"/>
              </a:cxn>
            </a:cxnLst>
            <a:rect l="0" t="0" r="r" b="b"/>
            <a:pathLst>
              <a:path w="292" h="59">
                <a:moveTo>
                  <a:pt x="0" y="37"/>
                </a:moveTo>
                <a:lnTo>
                  <a:pt x="37" y="0"/>
                </a:lnTo>
                <a:lnTo>
                  <a:pt x="291" y="0"/>
                </a:lnTo>
                <a:lnTo>
                  <a:pt x="229" y="58"/>
                </a:lnTo>
                <a:lnTo>
                  <a:pt x="0" y="37"/>
                </a:lnTo>
              </a:path>
            </a:pathLst>
          </a:custGeom>
          <a:noFill/>
          <a:ln w="12699" cap="rnd" cmpd="sng">
            <a:solidFill>
              <a:srgbClr val="000000"/>
            </a:solidFill>
            <a:prstDash val="solid"/>
            <a:round/>
            <a:headEnd/>
            <a:tailEnd/>
          </a:ln>
          <a:effectLst/>
        </p:spPr>
        <p:txBody>
          <a:bodyPr/>
          <a:lstStyle/>
          <a:p>
            <a:endParaRPr lang="en-US"/>
          </a:p>
        </p:txBody>
      </p:sp>
      <p:sp>
        <p:nvSpPr>
          <p:cNvPr id="701741" name="Freeform 301"/>
          <p:cNvSpPr>
            <a:spLocks/>
          </p:cNvSpPr>
          <p:nvPr/>
        </p:nvSpPr>
        <p:spPr bwMode="auto">
          <a:xfrm>
            <a:off x="1857375" y="4710113"/>
            <a:ext cx="122238" cy="474662"/>
          </a:xfrm>
          <a:custGeom>
            <a:avLst/>
            <a:gdLst/>
            <a:ahLst/>
            <a:cxnLst>
              <a:cxn ang="0">
                <a:pos x="41" y="298"/>
              </a:cxn>
              <a:cxn ang="0">
                <a:pos x="0" y="80"/>
              </a:cxn>
              <a:cxn ang="0">
                <a:pos x="76" y="0"/>
              </a:cxn>
              <a:cxn ang="0">
                <a:pos x="76" y="266"/>
              </a:cxn>
              <a:cxn ang="0">
                <a:pos x="41" y="298"/>
              </a:cxn>
            </a:cxnLst>
            <a:rect l="0" t="0" r="r" b="b"/>
            <a:pathLst>
              <a:path w="77" h="299">
                <a:moveTo>
                  <a:pt x="41" y="298"/>
                </a:moveTo>
                <a:lnTo>
                  <a:pt x="0" y="80"/>
                </a:lnTo>
                <a:lnTo>
                  <a:pt x="76" y="0"/>
                </a:lnTo>
                <a:lnTo>
                  <a:pt x="76" y="266"/>
                </a:lnTo>
                <a:lnTo>
                  <a:pt x="41" y="298"/>
                </a:lnTo>
              </a:path>
            </a:pathLst>
          </a:custGeom>
          <a:solidFill>
            <a:srgbClr val="000000"/>
          </a:solidFill>
          <a:ln w="9525" cap="rnd">
            <a:noFill/>
            <a:round/>
            <a:headEnd/>
            <a:tailEnd/>
          </a:ln>
          <a:effectLst/>
        </p:spPr>
        <p:txBody>
          <a:bodyPr/>
          <a:lstStyle/>
          <a:p>
            <a:endParaRPr lang="en-US"/>
          </a:p>
        </p:txBody>
      </p:sp>
      <p:sp>
        <p:nvSpPr>
          <p:cNvPr id="701742" name="Freeform 302"/>
          <p:cNvSpPr>
            <a:spLocks/>
          </p:cNvSpPr>
          <p:nvPr/>
        </p:nvSpPr>
        <p:spPr bwMode="auto">
          <a:xfrm>
            <a:off x="1855788" y="4710113"/>
            <a:ext cx="133350" cy="487362"/>
          </a:xfrm>
          <a:custGeom>
            <a:avLst/>
            <a:gdLst/>
            <a:ahLst/>
            <a:cxnLst>
              <a:cxn ang="0">
                <a:pos x="44" y="306"/>
              </a:cxn>
              <a:cxn ang="0">
                <a:pos x="0" y="82"/>
              </a:cxn>
              <a:cxn ang="0">
                <a:pos x="83" y="0"/>
              </a:cxn>
              <a:cxn ang="0">
                <a:pos x="83" y="273"/>
              </a:cxn>
              <a:cxn ang="0">
                <a:pos x="44" y="306"/>
              </a:cxn>
            </a:cxnLst>
            <a:rect l="0" t="0" r="r" b="b"/>
            <a:pathLst>
              <a:path w="84" h="307">
                <a:moveTo>
                  <a:pt x="44" y="306"/>
                </a:moveTo>
                <a:lnTo>
                  <a:pt x="0" y="82"/>
                </a:lnTo>
                <a:lnTo>
                  <a:pt x="83" y="0"/>
                </a:lnTo>
                <a:lnTo>
                  <a:pt x="83" y="273"/>
                </a:lnTo>
                <a:lnTo>
                  <a:pt x="44" y="306"/>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743" name="Freeform 303"/>
          <p:cNvSpPr>
            <a:spLocks/>
          </p:cNvSpPr>
          <p:nvPr/>
        </p:nvSpPr>
        <p:spPr bwMode="auto">
          <a:xfrm>
            <a:off x="3124200" y="5549900"/>
            <a:ext cx="296863"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E5E5E5"/>
          </a:solidFill>
          <a:ln w="9525" cap="rnd">
            <a:noFill/>
            <a:round/>
            <a:headEnd/>
            <a:tailEnd/>
          </a:ln>
          <a:effectLst/>
        </p:spPr>
        <p:txBody>
          <a:bodyPr/>
          <a:lstStyle/>
          <a:p>
            <a:endParaRPr lang="en-US"/>
          </a:p>
        </p:txBody>
      </p:sp>
      <p:sp>
        <p:nvSpPr>
          <p:cNvPr id="701744" name="Freeform 304"/>
          <p:cNvSpPr>
            <a:spLocks/>
          </p:cNvSpPr>
          <p:nvPr/>
        </p:nvSpPr>
        <p:spPr bwMode="auto">
          <a:xfrm>
            <a:off x="3121025" y="5549900"/>
            <a:ext cx="309563"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noFill/>
          <a:ln w="12699" cap="rnd" cmpd="sng">
            <a:solidFill>
              <a:srgbClr val="000000"/>
            </a:solidFill>
            <a:prstDash val="solid"/>
            <a:round/>
            <a:headEnd/>
            <a:tailEnd/>
          </a:ln>
          <a:effectLst/>
        </p:spPr>
        <p:txBody>
          <a:bodyPr/>
          <a:lstStyle/>
          <a:p>
            <a:endParaRPr lang="en-US"/>
          </a:p>
        </p:txBody>
      </p:sp>
      <p:sp>
        <p:nvSpPr>
          <p:cNvPr id="701745" name="Freeform 305"/>
          <p:cNvSpPr>
            <a:spLocks/>
          </p:cNvSpPr>
          <p:nvPr/>
        </p:nvSpPr>
        <p:spPr bwMode="auto">
          <a:xfrm>
            <a:off x="33416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333333"/>
          </a:solidFill>
          <a:ln w="9525" cap="rnd">
            <a:noFill/>
            <a:round/>
            <a:headEnd/>
            <a:tailEnd/>
          </a:ln>
          <a:effectLst/>
        </p:spPr>
        <p:txBody>
          <a:bodyPr/>
          <a:lstStyle/>
          <a:p>
            <a:endParaRPr lang="en-US"/>
          </a:p>
        </p:txBody>
      </p:sp>
      <p:sp>
        <p:nvSpPr>
          <p:cNvPr id="701746" name="Freeform 306"/>
          <p:cNvSpPr>
            <a:spLocks/>
          </p:cNvSpPr>
          <p:nvPr/>
        </p:nvSpPr>
        <p:spPr bwMode="auto">
          <a:xfrm>
            <a:off x="33385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noFill/>
          <a:ln w="12699" cap="rnd" cmpd="sng">
            <a:solidFill>
              <a:srgbClr val="000000"/>
            </a:solidFill>
            <a:prstDash val="solid"/>
            <a:round/>
            <a:headEnd/>
            <a:tailEnd/>
          </a:ln>
          <a:effectLst/>
        </p:spPr>
        <p:txBody>
          <a:bodyPr/>
          <a:lstStyle/>
          <a:p>
            <a:endParaRPr lang="en-US"/>
          </a:p>
        </p:txBody>
      </p:sp>
      <p:sp>
        <p:nvSpPr>
          <p:cNvPr id="701747" name="Freeform 307"/>
          <p:cNvSpPr>
            <a:spLocks/>
          </p:cNvSpPr>
          <p:nvPr/>
        </p:nvSpPr>
        <p:spPr bwMode="auto">
          <a:xfrm>
            <a:off x="3124200" y="5151438"/>
            <a:ext cx="296863"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chemeClr val="bg1"/>
          </a:solidFill>
          <a:ln w="9525" cap="rnd">
            <a:noFill/>
            <a:round/>
            <a:headEnd/>
            <a:tailEnd/>
          </a:ln>
          <a:effectLst/>
        </p:spPr>
        <p:txBody>
          <a:bodyPr/>
          <a:lstStyle/>
          <a:p>
            <a:endParaRPr lang="en-US"/>
          </a:p>
        </p:txBody>
      </p:sp>
      <p:sp>
        <p:nvSpPr>
          <p:cNvPr id="701748" name="Freeform 308"/>
          <p:cNvSpPr>
            <a:spLocks/>
          </p:cNvSpPr>
          <p:nvPr/>
        </p:nvSpPr>
        <p:spPr bwMode="auto">
          <a:xfrm>
            <a:off x="3121025" y="5151438"/>
            <a:ext cx="309563"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49" name="Freeform 309"/>
          <p:cNvSpPr>
            <a:spLocks/>
          </p:cNvSpPr>
          <p:nvPr/>
        </p:nvSpPr>
        <p:spPr bwMode="auto">
          <a:xfrm>
            <a:off x="33416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chemeClr val="bg1"/>
          </a:solidFill>
          <a:ln w="9525" cap="rnd">
            <a:noFill/>
            <a:round/>
            <a:headEnd/>
            <a:tailEnd/>
          </a:ln>
          <a:effectLst/>
        </p:spPr>
        <p:txBody>
          <a:bodyPr/>
          <a:lstStyle/>
          <a:p>
            <a:endParaRPr lang="en-US"/>
          </a:p>
        </p:txBody>
      </p:sp>
      <p:sp>
        <p:nvSpPr>
          <p:cNvPr id="701750" name="Freeform 310"/>
          <p:cNvSpPr>
            <a:spLocks/>
          </p:cNvSpPr>
          <p:nvPr/>
        </p:nvSpPr>
        <p:spPr bwMode="auto">
          <a:xfrm>
            <a:off x="33385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751" name="Freeform 311"/>
          <p:cNvSpPr>
            <a:spLocks/>
          </p:cNvSpPr>
          <p:nvPr/>
        </p:nvSpPr>
        <p:spPr bwMode="auto">
          <a:xfrm>
            <a:off x="3492500" y="5549900"/>
            <a:ext cx="293688" cy="50800"/>
          </a:xfrm>
          <a:custGeom>
            <a:avLst/>
            <a:gdLst/>
            <a:ahLst/>
            <a:cxnLst>
              <a:cxn ang="0">
                <a:pos x="0" y="20"/>
              </a:cxn>
              <a:cxn ang="0">
                <a:pos x="22" y="0"/>
              </a:cxn>
              <a:cxn ang="0">
                <a:pos x="184" y="0"/>
              </a:cxn>
              <a:cxn ang="0">
                <a:pos x="145" y="31"/>
              </a:cxn>
              <a:cxn ang="0">
                <a:pos x="0" y="20"/>
              </a:cxn>
            </a:cxnLst>
            <a:rect l="0" t="0" r="r" b="b"/>
            <a:pathLst>
              <a:path w="185" h="32">
                <a:moveTo>
                  <a:pt x="0" y="20"/>
                </a:moveTo>
                <a:lnTo>
                  <a:pt x="22" y="0"/>
                </a:lnTo>
                <a:lnTo>
                  <a:pt x="184" y="0"/>
                </a:lnTo>
                <a:lnTo>
                  <a:pt x="145" y="31"/>
                </a:lnTo>
                <a:lnTo>
                  <a:pt x="0" y="20"/>
                </a:lnTo>
              </a:path>
            </a:pathLst>
          </a:custGeom>
          <a:solidFill>
            <a:srgbClr val="FF6600"/>
          </a:solidFill>
          <a:ln w="9525" cap="rnd">
            <a:noFill/>
            <a:round/>
            <a:headEnd/>
            <a:tailEnd/>
          </a:ln>
          <a:effectLst/>
        </p:spPr>
        <p:txBody>
          <a:bodyPr/>
          <a:lstStyle/>
          <a:p>
            <a:endParaRPr lang="en-US"/>
          </a:p>
        </p:txBody>
      </p:sp>
      <p:sp>
        <p:nvSpPr>
          <p:cNvPr id="701752" name="Freeform 312"/>
          <p:cNvSpPr>
            <a:spLocks/>
          </p:cNvSpPr>
          <p:nvPr/>
        </p:nvSpPr>
        <p:spPr bwMode="auto">
          <a:xfrm>
            <a:off x="3490913" y="5549900"/>
            <a:ext cx="304800" cy="63500"/>
          </a:xfrm>
          <a:custGeom>
            <a:avLst/>
            <a:gdLst/>
            <a:ahLst/>
            <a:cxnLst>
              <a:cxn ang="0">
                <a:pos x="0" y="25"/>
              </a:cxn>
              <a:cxn ang="0">
                <a:pos x="24" y="0"/>
              </a:cxn>
              <a:cxn ang="0">
                <a:pos x="191" y="0"/>
              </a:cxn>
              <a:cxn ang="0">
                <a:pos x="151" y="39"/>
              </a:cxn>
              <a:cxn ang="0">
                <a:pos x="0" y="25"/>
              </a:cxn>
            </a:cxnLst>
            <a:rect l="0" t="0" r="r" b="b"/>
            <a:pathLst>
              <a:path w="192" h="40">
                <a:moveTo>
                  <a:pt x="0" y="25"/>
                </a:moveTo>
                <a:lnTo>
                  <a:pt x="24" y="0"/>
                </a:lnTo>
                <a:lnTo>
                  <a:pt x="191" y="0"/>
                </a:lnTo>
                <a:lnTo>
                  <a:pt x="151"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53" name="Freeform 313"/>
          <p:cNvSpPr>
            <a:spLocks/>
          </p:cNvSpPr>
          <p:nvPr/>
        </p:nvSpPr>
        <p:spPr bwMode="auto">
          <a:xfrm>
            <a:off x="37084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FF6600"/>
          </a:solidFill>
          <a:ln w="9525" cap="rnd">
            <a:noFill/>
            <a:round/>
            <a:headEnd/>
            <a:tailEnd/>
          </a:ln>
          <a:effectLst/>
        </p:spPr>
        <p:txBody>
          <a:bodyPr/>
          <a:lstStyle/>
          <a:p>
            <a:endParaRPr lang="en-US"/>
          </a:p>
        </p:txBody>
      </p:sp>
      <p:sp>
        <p:nvSpPr>
          <p:cNvPr id="701754" name="Freeform 314"/>
          <p:cNvSpPr>
            <a:spLocks/>
          </p:cNvSpPr>
          <p:nvPr/>
        </p:nvSpPr>
        <p:spPr bwMode="auto">
          <a:xfrm>
            <a:off x="37068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55" name="Freeform 315"/>
          <p:cNvSpPr>
            <a:spLocks/>
          </p:cNvSpPr>
          <p:nvPr/>
        </p:nvSpPr>
        <p:spPr bwMode="auto">
          <a:xfrm>
            <a:off x="3492500" y="5151438"/>
            <a:ext cx="293688" cy="52387"/>
          </a:xfrm>
          <a:custGeom>
            <a:avLst/>
            <a:gdLst/>
            <a:ahLst/>
            <a:cxnLst>
              <a:cxn ang="0">
                <a:pos x="0" y="20"/>
              </a:cxn>
              <a:cxn ang="0">
                <a:pos x="22" y="0"/>
              </a:cxn>
              <a:cxn ang="0">
                <a:pos x="184" y="0"/>
              </a:cxn>
              <a:cxn ang="0">
                <a:pos x="145" y="32"/>
              </a:cxn>
              <a:cxn ang="0">
                <a:pos x="0" y="20"/>
              </a:cxn>
            </a:cxnLst>
            <a:rect l="0" t="0" r="r" b="b"/>
            <a:pathLst>
              <a:path w="185" h="33">
                <a:moveTo>
                  <a:pt x="0" y="20"/>
                </a:moveTo>
                <a:lnTo>
                  <a:pt x="22" y="0"/>
                </a:lnTo>
                <a:lnTo>
                  <a:pt x="184" y="0"/>
                </a:lnTo>
                <a:lnTo>
                  <a:pt x="145" y="32"/>
                </a:lnTo>
                <a:lnTo>
                  <a:pt x="0" y="20"/>
                </a:lnTo>
              </a:path>
            </a:pathLst>
          </a:custGeom>
          <a:solidFill>
            <a:schemeClr val="bg1"/>
          </a:solidFill>
          <a:ln w="9525" cap="rnd">
            <a:noFill/>
            <a:round/>
            <a:headEnd/>
            <a:tailEnd/>
          </a:ln>
          <a:effectLst/>
        </p:spPr>
        <p:txBody>
          <a:bodyPr/>
          <a:lstStyle/>
          <a:p>
            <a:endParaRPr lang="en-US"/>
          </a:p>
        </p:txBody>
      </p:sp>
      <p:sp>
        <p:nvSpPr>
          <p:cNvPr id="701756" name="Freeform 316"/>
          <p:cNvSpPr>
            <a:spLocks/>
          </p:cNvSpPr>
          <p:nvPr/>
        </p:nvSpPr>
        <p:spPr bwMode="auto">
          <a:xfrm>
            <a:off x="3490913" y="5151438"/>
            <a:ext cx="304800" cy="65087"/>
          </a:xfrm>
          <a:custGeom>
            <a:avLst/>
            <a:gdLst/>
            <a:ahLst/>
            <a:cxnLst>
              <a:cxn ang="0">
                <a:pos x="0" y="25"/>
              </a:cxn>
              <a:cxn ang="0">
                <a:pos x="24" y="0"/>
              </a:cxn>
              <a:cxn ang="0">
                <a:pos x="191" y="0"/>
              </a:cxn>
              <a:cxn ang="0">
                <a:pos x="151" y="40"/>
              </a:cxn>
              <a:cxn ang="0">
                <a:pos x="0" y="25"/>
              </a:cxn>
            </a:cxnLst>
            <a:rect l="0" t="0" r="r" b="b"/>
            <a:pathLst>
              <a:path w="192" h="41">
                <a:moveTo>
                  <a:pt x="0" y="25"/>
                </a:moveTo>
                <a:lnTo>
                  <a:pt x="24" y="0"/>
                </a:lnTo>
                <a:lnTo>
                  <a:pt x="191" y="0"/>
                </a:lnTo>
                <a:lnTo>
                  <a:pt x="151"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57" name="Freeform 317"/>
          <p:cNvSpPr>
            <a:spLocks/>
          </p:cNvSpPr>
          <p:nvPr/>
        </p:nvSpPr>
        <p:spPr bwMode="auto">
          <a:xfrm>
            <a:off x="37084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chemeClr val="bg1"/>
          </a:solidFill>
          <a:ln w="9525" cap="rnd">
            <a:noFill/>
            <a:round/>
            <a:headEnd/>
            <a:tailEnd/>
          </a:ln>
          <a:effectLst/>
        </p:spPr>
        <p:txBody>
          <a:bodyPr/>
          <a:lstStyle/>
          <a:p>
            <a:endParaRPr lang="en-US"/>
          </a:p>
        </p:txBody>
      </p:sp>
      <p:sp>
        <p:nvSpPr>
          <p:cNvPr id="701758" name="Freeform 318"/>
          <p:cNvSpPr>
            <a:spLocks/>
          </p:cNvSpPr>
          <p:nvPr/>
        </p:nvSpPr>
        <p:spPr bwMode="auto">
          <a:xfrm>
            <a:off x="37068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59" name="Freeform 319"/>
          <p:cNvSpPr>
            <a:spLocks/>
          </p:cNvSpPr>
          <p:nvPr/>
        </p:nvSpPr>
        <p:spPr bwMode="auto">
          <a:xfrm>
            <a:off x="3768725"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760" name="Freeform 320"/>
          <p:cNvSpPr>
            <a:spLocks/>
          </p:cNvSpPr>
          <p:nvPr/>
        </p:nvSpPr>
        <p:spPr bwMode="auto">
          <a:xfrm>
            <a:off x="3765550"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61" name="Freeform 321"/>
          <p:cNvSpPr>
            <a:spLocks/>
          </p:cNvSpPr>
          <p:nvPr/>
        </p:nvSpPr>
        <p:spPr bwMode="auto">
          <a:xfrm>
            <a:off x="39862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762" name="Freeform 322"/>
          <p:cNvSpPr>
            <a:spLocks/>
          </p:cNvSpPr>
          <p:nvPr/>
        </p:nvSpPr>
        <p:spPr bwMode="auto">
          <a:xfrm>
            <a:off x="39830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63" name="Freeform 323"/>
          <p:cNvSpPr>
            <a:spLocks/>
          </p:cNvSpPr>
          <p:nvPr/>
        </p:nvSpPr>
        <p:spPr bwMode="auto">
          <a:xfrm>
            <a:off x="3768725"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764" name="Freeform 324"/>
          <p:cNvSpPr>
            <a:spLocks/>
          </p:cNvSpPr>
          <p:nvPr/>
        </p:nvSpPr>
        <p:spPr bwMode="auto">
          <a:xfrm>
            <a:off x="3765550"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65" name="Freeform 325"/>
          <p:cNvSpPr>
            <a:spLocks/>
          </p:cNvSpPr>
          <p:nvPr/>
        </p:nvSpPr>
        <p:spPr bwMode="auto">
          <a:xfrm>
            <a:off x="39862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766" name="Freeform 326"/>
          <p:cNvSpPr>
            <a:spLocks/>
          </p:cNvSpPr>
          <p:nvPr/>
        </p:nvSpPr>
        <p:spPr bwMode="auto">
          <a:xfrm>
            <a:off x="39830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67" name="Freeform 327"/>
          <p:cNvSpPr>
            <a:spLocks/>
          </p:cNvSpPr>
          <p:nvPr/>
        </p:nvSpPr>
        <p:spPr bwMode="auto">
          <a:xfrm>
            <a:off x="4046538" y="5549900"/>
            <a:ext cx="296862"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768" name="Freeform 328"/>
          <p:cNvSpPr>
            <a:spLocks/>
          </p:cNvSpPr>
          <p:nvPr/>
        </p:nvSpPr>
        <p:spPr bwMode="auto">
          <a:xfrm>
            <a:off x="4043363" y="5549900"/>
            <a:ext cx="309562"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69" name="Freeform 329"/>
          <p:cNvSpPr>
            <a:spLocks/>
          </p:cNvSpPr>
          <p:nvPr/>
        </p:nvSpPr>
        <p:spPr bwMode="auto">
          <a:xfrm>
            <a:off x="426402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770" name="Freeform 330"/>
          <p:cNvSpPr>
            <a:spLocks/>
          </p:cNvSpPr>
          <p:nvPr/>
        </p:nvSpPr>
        <p:spPr bwMode="auto">
          <a:xfrm>
            <a:off x="426085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71" name="Freeform 331"/>
          <p:cNvSpPr>
            <a:spLocks/>
          </p:cNvSpPr>
          <p:nvPr/>
        </p:nvSpPr>
        <p:spPr bwMode="auto">
          <a:xfrm>
            <a:off x="4046538" y="5151438"/>
            <a:ext cx="296862"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772" name="Freeform 332"/>
          <p:cNvSpPr>
            <a:spLocks/>
          </p:cNvSpPr>
          <p:nvPr/>
        </p:nvSpPr>
        <p:spPr bwMode="auto">
          <a:xfrm>
            <a:off x="4043363" y="5151438"/>
            <a:ext cx="309562"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73" name="Freeform 333"/>
          <p:cNvSpPr>
            <a:spLocks/>
          </p:cNvSpPr>
          <p:nvPr/>
        </p:nvSpPr>
        <p:spPr bwMode="auto">
          <a:xfrm>
            <a:off x="426402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774" name="Freeform 334"/>
          <p:cNvSpPr>
            <a:spLocks/>
          </p:cNvSpPr>
          <p:nvPr/>
        </p:nvSpPr>
        <p:spPr bwMode="auto">
          <a:xfrm>
            <a:off x="426085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75" name="Freeform 335"/>
          <p:cNvSpPr>
            <a:spLocks/>
          </p:cNvSpPr>
          <p:nvPr/>
        </p:nvSpPr>
        <p:spPr bwMode="auto">
          <a:xfrm>
            <a:off x="432435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776" name="Freeform 336"/>
          <p:cNvSpPr>
            <a:spLocks/>
          </p:cNvSpPr>
          <p:nvPr/>
        </p:nvSpPr>
        <p:spPr bwMode="auto">
          <a:xfrm>
            <a:off x="432117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77" name="Freeform 337"/>
          <p:cNvSpPr>
            <a:spLocks/>
          </p:cNvSpPr>
          <p:nvPr/>
        </p:nvSpPr>
        <p:spPr bwMode="auto">
          <a:xfrm>
            <a:off x="454183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FF6600"/>
          </a:solidFill>
          <a:ln w="9525" cap="rnd">
            <a:noFill/>
            <a:round/>
            <a:headEnd/>
            <a:tailEnd/>
          </a:ln>
          <a:effectLst/>
        </p:spPr>
        <p:txBody>
          <a:bodyPr/>
          <a:lstStyle/>
          <a:p>
            <a:endParaRPr lang="en-US"/>
          </a:p>
        </p:txBody>
      </p:sp>
      <p:sp>
        <p:nvSpPr>
          <p:cNvPr id="701778" name="Freeform 338"/>
          <p:cNvSpPr>
            <a:spLocks/>
          </p:cNvSpPr>
          <p:nvPr/>
        </p:nvSpPr>
        <p:spPr bwMode="auto">
          <a:xfrm>
            <a:off x="453866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79" name="Freeform 339"/>
          <p:cNvSpPr>
            <a:spLocks/>
          </p:cNvSpPr>
          <p:nvPr/>
        </p:nvSpPr>
        <p:spPr bwMode="auto">
          <a:xfrm>
            <a:off x="432435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780" name="Freeform 340"/>
          <p:cNvSpPr>
            <a:spLocks/>
          </p:cNvSpPr>
          <p:nvPr/>
        </p:nvSpPr>
        <p:spPr bwMode="auto">
          <a:xfrm>
            <a:off x="432117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81" name="Freeform 341"/>
          <p:cNvSpPr>
            <a:spLocks/>
          </p:cNvSpPr>
          <p:nvPr/>
        </p:nvSpPr>
        <p:spPr bwMode="auto">
          <a:xfrm>
            <a:off x="454183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chemeClr val="bg1"/>
          </a:solidFill>
          <a:ln w="9525" cap="rnd">
            <a:noFill/>
            <a:round/>
            <a:headEnd/>
            <a:tailEnd/>
          </a:ln>
          <a:effectLst/>
        </p:spPr>
        <p:txBody>
          <a:bodyPr/>
          <a:lstStyle/>
          <a:p>
            <a:endParaRPr lang="en-US"/>
          </a:p>
        </p:txBody>
      </p:sp>
      <p:sp>
        <p:nvSpPr>
          <p:cNvPr id="701782" name="Freeform 342"/>
          <p:cNvSpPr>
            <a:spLocks/>
          </p:cNvSpPr>
          <p:nvPr/>
        </p:nvSpPr>
        <p:spPr bwMode="auto">
          <a:xfrm>
            <a:off x="453866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83" name="Freeform 343"/>
          <p:cNvSpPr>
            <a:spLocks/>
          </p:cNvSpPr>
          <p:nvPr/>
        </p:nvSpPr>
        <p:spPr bwMode="auto">
          <a:xfrm>
            <a:off x="4600575" y="5549900"/>
            <a:ext cx="296863" cy="50800"/>
          </a:xfrm>
          <a:custGeom>
            <a:avLst/>
            <a:gdLst/>
            <a:ahLst/>
            <a:cxnLst>
              <a:cxn ang="0">
                <a:pos x="0" y="20"/>
              </a:cxn>
              <a:cxn ang="0">
                <a:pos x="25" y="0"/>
              </a:cxn>
              <a:cxn ang="0">
                <a:pos x="186" y="0"/>
              </a:cxn>
              <a:cxn ang="0">
                <a:pos x="147" y="31"/>
              </a:cxn>
              <a:cxn ang="0">
                <a:pos x="0" y="20"/>
              </a:cxn>
            </a:cxnLst>
            <a:rect l="0" t="0" r="r" b="b"/>
            <a:pathLst>
              <a:path w="187" h="32">
                <a:moveTo>
                  <a:pt x="0" y="20"/>
                </a:moveTo>
                <a:lnTo>
                  <a:pt x="25" y="0"/>
                </a:lnTo>
                <a:lnTo>
                  <a:pt x="186" y="0"/>
                </a:lnTo>
                <a:lnTo>
                  <a:pt x="147" y="31"/>
                </a:lnTo>
                <a:lnTo>
                  <a:pt x="0" y="20"/>
                </a:lnTo>
              </a:path>
            </a:pathLst>
          </a:custGeom>
          <a:solidFill>
            <a:srgbClr val="FF6600"/>
          </a:solidFill>
          <a:ln w="9525" cap="rnd">
            <a:noFill/>
            <a:round/>
            <a:headEnd/>
            <a:tailEnd/>
          </a:ln>
          <a:effectLst/>
        </p:spPr>
        <p:txBody>
          <a:bodyPr/>
          <a:lstStyle/>
          <a:p>
            <a:endParaRPr lang="en-US"/>
          </a:p>
        </p:txBody>
      </p:sp>
      <p:sp>
        <p:nvSpPr>
          <p:cNvPr id="701784" name="Freeform 344"/>
          <p:cNvSpPr>
            <a:spLocks/>
          </p:cNvSpPr>
          <p:nvPr/>
        </p:nvSpPr>
        <p:spPr bwMode="auto">
          <a:xfrm>
            <a:off x="4597400" y="5549900"/>
            <a:ext cx="309563" cy="63500"/>
          </a:xfrm>
          <a:custGeom>
            <a:avLst/>
            <a:gdLst/>
            <a:ahLst/>
            <a:cxnLst>
              <a:cxn ang="0">
                <a:pos x="0" y="25"/>
              </a:cxn>
              <a:cxn ang="0">
                <a:pos x="26" y="0"/>
              </a:cxn>
              <a:cxn ang="0">
                <a:pos x="194" y="0"/>
              </a:cxn>
              <a:cxn ang="0">
                <a:pos x="154" y="39"/>
              </a:cxn>
              <a:cxn ang="0">
                <a:pos x="0" y="25"/>
              </a:cxn>
            </a:cxnLst>
            <a:rect l="0" t="0" r="r" b="b"/>
            <a:pathLst>
              <a:path w="195" h="40">
                <a:moveTo>
                  <a:pt x="0" y="25"/>
                </a:moveTo>
                <a:lnTo>
                  <a:pt x="26" y="0"/>
                </a:lnTo>
                <a:lnTo>
                  <a:pt x="194" y="0"/>
                </a:lnTo>
                <a:lnTo>
                  <a:pt x="154"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85" name="Freeform 345"/>
          <p:cNvSpPr>
            <a:spLocks/>
          </p:cNvSpPr>
          <p:nvPr/>
        </p:nvSpPr>
        <p:spPr bwMode="auto">
          <a:xfrm>
            <a:off x="481965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FF6600"/>
          </a:solidFill>
          <a:ln w="9525" cap="rnd">
            <a:noFill/>
            <a:round/>
            <a:headEnd/>
            <a:tailEnd/>
          </a:ln>
          <a:effectLst/>
        </p:spPr>
        <p:txBody>
          <a:bodyPr/>
          <a:lstStyle/>
          <a:p>
            <a:endParaRPr lang="en-US"/>
          </a:p>
        </p:txBody>
      </p:sp>
      <p:sp>
        <p:nvSpPr>
          <p:cNvPr id="701786" name="Freeform 346"/>
          <p:cNvSpPr>
            <a:spLocks/>
          </p:cNvSpPr>
          <p:nvPr/>
        </p:nvSpPr>
        <p:spPr bwMode="auto">
          <a:xfrm>
            <a:off x="481806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87" name="Freeform 347"/>
          <p:cNvSpPr>
            <a:spLocks/>
          </p:cNvSpPr>
          <p:nvPr/>
        </p:nvSpPr>
        <p:spPr bwMode="auto">
          <a:xfrm>
            <a:off x="4600575" y="5151438"/>
            <a:ext cx="296863" cy="52387"/>
          </a:xfrm>
          <a:custGeom>
            <a:avLst/>
            <a:gdLst/>
            <a:ahLst/>
            <a:cxnLst>
              <a:cxn ang="0">
                <a:pos x="0" y="20"/>
              </a:cxn>
              <a:cxn ang="0">
                <a:pos x="25" y="0"/>
              </a:cxn>
              <a:cxn ang="0">
                <a:pos x="186" y="0"/>
              </a:cxn>
              <a:cxn ang="0">
                <a:pos x="147" y="32"/>
              </a:cxn>
              <a:cxn ang="0">
                <a:pos x="0" y="20"/>
              </a:cxn>
            </a:cxnLst>
            <a:rect l="0" t="0" r="r" b="b"/>
            <a:pathLst>
              <a:path w="187" h="33">
                <a:moveTo>
                  <a:pt x="0" y="20"/>
                </a:moveTo>
                <a:lnTo>
                  <a:pt x="25" y="0"/>
                </a:lnTo>
                <a:lnTo>
                  <a:pt x="186" y="0"/>
                </a:lnTo>
                <a:lnTo>
                  <a:pt x="147" y="32"/>
                </a:lnTo>
                <a:lnTo>
                  <a:pt x="0" y="20"/>
                </a:lnTo>
              </a:path>
            </a:pathLst>
          </a:custGeom>
          <a:solidFill>
            <a:schemeClr val="bg1"/>
          </a:solidFill>
          <a:ln w="9525" cap="rnd">
            <a:noFill/>
            <a:round/>
            <a:headEnd/>
            <a:tailEnd/>
          </a:ln>
          <a:effectLst/>
        </p:spPr>
        <p:txBody>
          <a:bodyPr/>
          <a:lstStyle/>
          <a:p>
            <a:endParaRPr lang="en-US"/>
          </a:p>
        </p:txBody>
      </p:sp>
      <p:sp>
        <p:nvSpPr>
          <p:cNvPr id="701788" name="Freeform 348"/>
          <p:cNvSpPr>
            <a:spLocks/>
          </p:cNvSpPr>
          <p:nvPr/>
        </p:nvSpPr>
        <p:spPr bwMode="auto">
          <a:xfrm>
            <a:off x="4597400" y="5151438"/>
            <a:ext cx="309563" cy="65087"/>
          </a:xfrm>
          <a:custGeom>
            <a:avLst/>
            <a:gdLst/>
            <a:ahLst/>
            <a:cxnLst>
              <a:cxn ang="0">
                <a:pos x="0" y="25"/>
              </a:cxn>
              <a:cxn ang="0">
                <a:pos x="26" y="0"/>
              </a:cxn>
              <a:cxn ang="0">
                <a:pos x="194" y="0"/>
              </a:cxn>
              <a:cxn ang="0">
                <a:pos x="154" y="40"/>
              </a:cxn>
              <a:cxn ang="0">
                <a:pos x="0" y="25"/>
              </a:cxn>
            </a:cxnLst>
            <a:rect l="0" t="0" r="r" b="b"/>
            <a:pathLst>
              <a:path w="195" h="41">
                <a:moveTo>
                  <a:pt x="0" y="25"/>
                </a:moveTo>
                <a:lnTo>
                  <a:pt x="26" y="0"/>
                </a:lnTo>
                <a:lnTo>
                  <a:pt x="194" y="0"/>
                </a:lnTo>
                <a:lnTo>
                  <a:pt x="154"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89" name="Freeform 349"/>
          <p:cNvSpPr>
            <a:spLocks/>
          </p:cNvSpPr>
          <p:nvPr/>
        </p:nvSpPr>
        <p:spPr bwMode="auto">
          <a:xfrm>
            <a:off x="481965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chemeClr val="bg1"/>
          </a:solidFill>
          <a:ln w="9525" cap="rnd">
            <a:noFill/>
            <a:round/>
            <a:headEnd/>
            <a:tailEnd/>
          </a:ln>
          <a:effectLst/>
        </p:spPr>
        <p:txBody>
          <a:bodyPr/>
          <a:lstStyle/>
          <a:p>
            <a:endParaRPr lang="en-US"/>
          </a:p>
        </p:txBody>
      </p:sp>
      <p:sp>
        <p:nvSpPr>
          <p:cNvPr id="701790" name="Freeform 350"/>
          <p:cNvSpPr>
            <a:spLocks/>
          </p:cNvSpPr>
          <p:nvPr/>
        </p:nvSpPr>
        <p:spPr bwMode="auto">
          <a:xfrm>
            <a:off x="481806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91" name="Freeform 351"/>
          <p:cNvSpPr>
            <a:spLocks/>
          </p:cNvSpPr>
          <p:nvPr/>
        </p:nvSpPr>
        <p:spPr bwMode="auto">
          <a:xfrm>
            <a:off x="4883150" y="5549900"/>
            <a:ext cx="300038" cy="50800"/>
          </a:xfrm>
          <a:custGeom>
            <a:avLst/>
            <a:gdLst/>
            <a:ahLst/>
            <a:cxnLst>
              <a:cxn ang="0">
                <a:pos x="0" y="20"/>
              </a:cxn>
              <a:cxn ang="0">
                <a:pos x="25" y="0"/>
              </a:cxn>
              <a:cxn ang="0">
                <a:pos x="188" y="0"/>
              </a:cxn>
              <a:cxn ang="0">
                <a:pos x="148" y="31"/>
              </a:cxn>
              <a:cxn ang="0">
                <a:pos x="0" y="20"/>
              </a:cxn>
            </a:cxnLst>
            <a:rect l="0" t="0" r="r" b="b"/>
            <a:pathLst>
              <a:path w="189" h="32">
                <a:moveTo>
                  <a:pt x="0" y="20"/>
                </a:moveTo>
                <a:lnTo>
                  <a:pt x="25" y="0"/>
                </a:lnTo>
                <a:lnTo>
                  <a:pt x="188" y="0"/>
                </a:lnTo>
                <a:lnTo>
                  <a:pt x="148" y="31"/>
                </a:lnTo>
                <a:lnTo>
                  <a:pt x="0" y="20"/>
                </a:lnTo>
              </a:path>
            </a:pathLst>
          </a:custGeom>
          <a:solidFill>
            <a:srgbClr val="FF6600"/>
          </a:solidFill>
          <a:ln w="9525" cap="rnd">
            <a:noFill/>
            <a:round/>
            <a:headEnd/>
            <a:tailEnd/>
          </a:ln>
          <a:effectLst/>
        </p:spPr>
        <p:txBody>
          <a:bodyPr/>
          <a:lstStyle/>
          <a:p>
            <a:endParaRPr lang="en-US"/>
          </a:p>
        </p:txBody>
      </p:sp>
      <p:sp>
        <p:nvSpPr>
          <p:cNvPr id="701792" name="Freeform 352"/>
          <p:cNvSpPr>
            <a:spLocks/>
          </p:cNvSpPr>
          <p:nvPr/>
        </p:nvSpPr>
        <p:spPr bwMode="auto">
          <a:xfrm>
            <a:off x="4881563" y="5549900"/>
            <a:ext cx="311150" cy="63500"/>
          </a:xfrm>
          <a:custGeom>
            <a:avLst/>
            <a:gdLst/>
            <a:ahLst/>
            <a:cxnLst>
              <a:cxn ang="0">
                <a:pos x="0" y="25"/>
              </a:cxn>
              <a:cxn ang="0">
                <a:pos x="26" y="0"/>
              </a:cxn>
              <a:cxn ang="0">
                <a:pos x="195" y="0"/>
              </a:cxn>
              <a:cxn ang="0">
                <a:pos x="154" y="39"/>
              </a:cxn>
              <a:cxn ang="0">
                <a:pos x="0" y="25"/>
              </a:cxn>
            </a:cxnLst>
            <a:rect l="0" t="0" r="r" b="b"/>
            <a:pathLst>
              <a:path w="196" h="40">
                <a:moveTo>
                  <a:pt x="0" y="25"/>
                </a:moveTo>
                <a:lnTo>
                  <a:pt x="26" y="0"/>
                </a:lnTo>
                <a:lnTo>
                  <a:pt x="195" y="0"/>
                </a:lnTo>
                <a:lnTo>
                  <a:pt x="154"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93" name="Freeform 353"/>
          <p:cNvSpPr>
            <a:spLocks/>
          </p:cNvSpPr>
          <p:nvPr/>
        </p:nvSpPr>
        <p:spPr bwMode="auto">
          <a:xfrm>
            <a:off x="5103813"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794" name="Freeform 354"/>
          <p:cNvSpPr>
            <a:spLocks/>
          </p:cNvSpPr>
          <p:nvPr/>
        </p:nvSpPr>
        <p:spPr bwMode="auto">
          <a:xfrm>
            <a:off x="5100638"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795" name="Freeform 355"/>
          <p:cNvSpPr>
            <a:spLocks/>
          </p:cNvSpPr>
          <p:nvPr/>
        </p:nvSpPr>
        <p:spPr bwMode="auto">
          <a:xfrm>
            <a:off x="4883150" y="5151438"/>
            <a:ext cx="300038" cy="52387"/>
          </a:xfrm>
          <a:custGeom>
            <a:avLst/>
            <a:gdLst/>
            <a:ahLst/>
            <a:cxnLst>
              <a:cxn ang="0">
                <a:pos x="0" y="20"/>
              </a:cxn>
              <a:cxn ang="0">
                <a:pos x="25" y="0"/>
              </a:cxn>
              <a:cxn ang="0">
                <a:pos x="188" y="0"/>
              </a:cxn>
              <a:cxn ang="0">
                <a:pos x="148" y="32"/>
              </a:cxn>
              <a:cxn ang="0">
                <a:pos x="0" y="20"/>
              </a:cxn>
            </a:cxnLst>
            <a:rect l="0" t="0" r="r" b="b"/>
            <a:pathLst>
              <a:path w="189" h="33">
                <a:moveTo>
                  <a:pt x="0" y="20"/>
                </a:moveTo>
                <a:lnTo>
                  <a:pt x="25" y="0"/>
                </a:lnTo>
                <a:lnTo>
                  <a:pt x="188" y="0"/>
                </a:lnTo>
                <a:lnTo>
                  <a:pt x="148" y="32"/>
                </a:lnTo>
                <a:lnTo>
                  <a:pt x="0" y="20"/>
                </a:lnTo>
              </a:path>
            </a:pathLst>
          </a:custGeom>
          <a:solidFill>
            <a:schemeClr val="bg1"/>
          </a:solidFill>
          <a:ln w="9525" cap="rnd">
            <a:noFill/>
            <a:round/>
            <a:headEnd/>
            <a:tailEnd/>
          </a:ln>
          <a:effectLst/>
        </p:spPr>
        <p:txBody>
          <a:bodyPr/>
          <a:lstStyle/>
          <a:p>
            <a:endParaRPr lang="en-US"/>
          </a:p>
        </p:txBody>
      </p:sp>
      <p:sp>
        <p:nvSpPr>
          <p:cNvPr id="701796" name="Freeform 356"/>
          <p:cNvSpPr>
            <a:spLocks/>
          </p:cNvSpPr>
          <p:nvPr/>
        </p:nvSpPr>
        <p:spPr bwMode="auto">
          <a:xfrm>
            <a:off x="4881563" y="5151438"/>
            <a:ext cx="311150" cy="65087"/>
          </a:xfrm>
          <a:custGeom>
            <a:avLst/>
            <a:gdLst/>
            <a:ahLst/>
            <a:cxnLst>
              <a:cxn ang="0">
                <a:pos x="0" y="25"/>
              </a:cxn>
              <a:cxn ang="0">
                <a:pos x="26" y="0"/>
              </a:cxn>
              <a:cxn ang="0">
                <a:pos x="195" y="0"/>
              </a:cxn>
              <a:cxn ang="0">
                <a:pos x="154" y="40"/>
              </a:cxn>
              <a:cxn ang="0">
                <a:pos x="0" y="25"/>
              </a:cxn>
            </a:cxnLst>
            <a:rect l="0" t="0" r="r" b="b"/>
            <a:pathLst>
              <a:path w="196" h="41">
                <a:moveTo>
                  <a:pt x="0" y="25"/>
                </a:moveTo>
                <a:lnTo>
                  <a:pt x="26" y="0"/>
                </a:lnTo>
                <a:lnTo>
                  <a:pt x="195" y="0"/>
                </a:lnTo>
                <a:lnTo>
                  <a:pt x="154"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797" name="Freeform 357"/>
          <p:cNvSpPr>
            <a:spLocks/>
          </p:cNvSpPr>
          <p:nvPr/>
        </p:nvSpPr>
        <p:spPr bwMode="auto">
          <a:xfrm>
            <a:off x="5103813"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798" name="Freeform 358"/>
          <p:cNvSpPr>
            <a:spLocks/>
          </p:cNvSpPr>
          <p:nvPr/>
        </p:nvSpPr>
        <p:spPr bwMode="auto">
          <a:xfrm>
            <a:off x="5100638"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799" name="Freeform 359"/>
          <p:cNvSpPr>
            <a:spLocks/>
          </p:cNvSpPr>
          <p:nvPr/>
        </p:nvSpPr>
        <p:spPr bwMode="auto">
          <a:xfrm>
            <a:off x="5170488" y="5549900"/>
            <a:ext cx="296862" cy="50800"/>
          </a:xfrm>
          <a:custGeom>
            <a:avLst/>
            <a:gdLst/>
            <a:ahLst/>
            <a:cxnLst>
              <a:cxn ang="0">
                <a:pos x="0" y="20"/>
              </a:cxn>
              <a:cxn ang="0">
                <a:pos x="24" y="0"/>
              </a:cxn>
              <a:cxn ang="0">
                <a:pos x="186" y="0"/>
              </a:cxn>
              <a:cxn ang="0">
                <a:pos x="147" y="31"/>
              </a:cxn>
              <a:cxn ang="0">
                <a:pos x="0" y="20"/>
              </a:cxn>
            </a:cxnLst>
            <a:rect l="0" t="0" r="r" b="b"/>
            <a:pathLst>
              <a:path w="187" h="32">
                <a:moveTo>
                  <a:pt x="0" y="20"/>
                </a:moveTo>
                <a:lnTo>
                  <a:pt x="24" y="0"/>
                </a:lnTo>
                <a:lnTo>
                  <a:pt x="186" y="0"/>
                </a:lnTo>
                <a:lnTo>
                  <a:pt x="147" y="31"/>
                </a:lnTo>
                <a:lnTo>
                  <a:pt x="0" y="20"/>
                </a:lnTo>
              </a:path>
            </a:pathLst>
          </a:custGeom>
          <a:solidFill>
            <a:srgbClr val="FF6600"/>
          </a:solidFill>
          <a:ln w="9525" cap="rnd">
            <a:noFill/>
            <a:round/>
            <a:headEnd/>
            <a:tailEnd/>
          </a:ln>
          <a:effectLst/>
        </p:spPr>
        <p:txBody>
          <a:bodyPr/>
          <a:lstStyle/>
          <a:p>
            <a:endParaRPr lang="en-US"/>
          </a:p>
        </p:txBody>
      </p:sp>
      <p:sp>
        <p:nvSpPr>
          <p:cNvPr id="701800" name="Freeform 360"/>
          <p:cNvSpPr>
            <a:spLocks/>
          </p:cNvSpPr>
          <p:nvPr/>
        </p:nvSpPr>
        <p:spPr bwMode="auto">
          <a:xfrm>
            <a:off x="5167313" y="5549900"/>
            <a:ext cx="309562" cy="63500"/>
          </a:xfrm>
          <a:custGeom>
            <a:avLst/>
            <a:gdLst/>
            <a:ahLst/>
            <a:cxnLst>
              <a:cxn ang="0">
                <a:pos x="0" y="25"/>
              </a:cxn>
              <a:cxn ang="0">
                <a:pos x="25" y="0"/>
              </a:cxn>
              <a:cxn ang="0">
                <a:pos x="194" y="0"/>
              </a:cxn>
              <a:cxn ang="0">
                <a:pos x="154" y="39"/>
              </a:cxn>
              <a:cxn ang="0">
                <a:pos x="0" y="25"/>
              </a:cxn>
            </a:cxnLst>
            <a:rect l="0" t="0" r="r" b="b"/>
            <a:pathLst>
              <a:path w="195" h="40">
                <a:moveTo>
                  <a:pt x="0" y="25"/>
                </a:moveTo>
                <a:lnTo>
                  <a:pt x="25" y="0"/>
                </a:lnTo>
                <a:lnTo>
                  <a:pt x="194" y="0"/>
                </a:lnTo>
                <a:lnTo>
                  <a:pt x="154"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01" name="Freeform 361"/>
          <p:cNvSpPr>
            <a:spLocks/>
          </p:cNvSpPr>
          <p:nvPr/>
        </p:nvSpPr>
        <p:spPr bwMode="auto">
          <a:xfrm>
            <a:off x="5387975"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802" name="Freeform 362"/>
          <p:cNvSpPr>
            <a:spLocks/>
          </p:cNvSpPr>
          <p:nvPr/>
        </p:nvSpPr>
        <p:spPr bwMode="auto">
          <a:xfrm>
            <a:off x="53848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03" name="Freeform 363"/>
          <p:cNvSpPr>
            <a:spLocks/>
          </p:cNvSpPr>
          <p:nvPr/>
        </p:nvSpPr>
        <p:spPr bwMode="auto">
          <a:xfrm>
            <a:off x="5170488" y="5151438"/>
            <a:ext cx="296862" cy="52387"/>
          </a:xfrm>
          <a:custGeom>
            <a:avLst/>
            <a:gdLst/>
            <a:ahLst/>
            <a:cxnLst>
              <a:cxn ang="0">
                <a:pos x="0" y="20"/>
              </a:cxn>
              <a:cxn ang="0">
                <a:pos x="24" y="0"/>
              </a:cxn>
              <a:cxn ang="0">
                <a:pos x="186" y="0"/>
              </a:cxn>
              <a:cxn ang="0">
                <a:pos x="147" y="32"/>
              </a:cxn>
              <a:cxn ang="0">
                <a:pos x="0" y="20"/>
              </a:cxn>
            </a:cxnLst>
            <a:rect l="0" t="0" r="r" b="b"/>
            <a:pathLst>
              <a:path w="187" h="33">
                <a:moveTo>
                  <a:pt x="0" y="20"/>
                </a:moveTo>
                <a:lnTo>
                  <a:pt x="24" y="0"/>
                </a:lnTo>
                <a:lnTo>
                  <a:pt x="186" y="0"/>
                </a:lnTo>
                <a:lnTo>
                  <a:pt x="147" y="32"/>
                </a:lnTo>
                <a:lnTo>
                  <a:pt x="0" y="20"/>
                </a:lnTo>
              </a:path>
            </a:pathLst>
          </a:custGeom>
          <a:solidFill>
            <a:schemeClr val="bg1"/>
          </a:solidFill>
          <a:ln w="9525" cap="rnd">
            <a:noFill/>
            <a:round/>
            <a:headEnd/>
            <a:tailEnd/>
          </a:ln>
          <a:effectLst/>
        </p:spPr>
        <p:txBody>
          <a:bodyPr/>
          <a:lstStyle/>
          <a:p>
            <a:endParaRPr lang="en-US"/>
          </a:p>
        </p:txBody>
      </p:sp>
      <p:sp>
        <p:nvSpPr>
          <p:cNvPr id="701804" name="Freeform 364"/>
          <p:cNvSpPr>
            <a:spLocks/>
          </p:cNvSpPr>
          <p:nvPr/>
        </p:nvSpPr>
        <p:spPr bwMode="auto">
          <a:xfrm>
            <a:off x="5167313" y="5151438"/>
            <a:ext cx="309562" cy="65087"/>
          </a:xfrm>
          <a:custGeom>
            <a:avLst/>
            <a:gdLst/>
            <a:ahLst/>
            <a:cxnLst>
              <a:cxn ang="0">
                <a:pos x="0" y="25"/>
              </a:cxn>
              <a:cxn ang="0">
                <a:pos x="25" y="0"/>
              </a:cxn>
              <a:cxn ang="0">
                <a:pos x="194" y="0"/>
              </a:cxn>
              <a:cxn ang="0">
                <a:pos x="154" y="40"/>
              </a:cxn>
              <a:cxn ang="0">
                <a:pos x="0" y="25"/>
              </a:cxn>
            </a:cxnLst>
            <a:rect l="0" t="0" r="r" b="b"/>
            <a:pathLst>
              <a:path w="195" h="41">
                <a:moveTo>
                  <a:pt x="0" y="25"/>
                </a:moveTo>
                <a:lnTo>
                  <a:pt x="25" y="0"/>
                </a:lnTo>
                <a:lnTo>
                  <a:pt x="194" y="0"/>
                </a:lnTo>
                <a:lnTo>
                  <a:pt x="154"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05" name="Freeform 365"/>
          <p:cNvSpPr>
            <a:spLocks/>
          </p:cNvSpPr>
          <p:nvPr/>
        </p:nvSpPr>
        <p:spPr bwMode="auto">
          <a:xfrm>
            <a:off x="5387975"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806" name="Freeform 366"/>
          <p:cNvSpPr>
            <a:spLocks/>
          </p:cNvSpPr>
          <p:nvPr/>
        </p:nvSpPr>
        <p:spPr bwMode="auto">
          <a:xfrm>
            <a:off x="53848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07" name="Freeform 367"/>
          <p:cNvSpPr>
            <a:spLocks/>
          </p:cNvSpPr>
          <p:nvPr/>
        </p:nvSpPr>
        <p:spPr bwMode="auto">
          <a:xfrm>
            <a:off x="5448300" y="5549900"/>
            <a:ext cx="296863" cy="50800"/>
          </a:xfrm>
          <a:custGeom>
            <a:avLst/>
            <a:gdLst/>
            <a:ahLst/>
            <a:cxnLst>
              <a:cxn ang="0">
                <a:pos x="0" y="20"/>
              </a:cxn>
              <a:cxn ang="0">
                <a:pos x="24" y="0"/>
              </a:cxn>
              <a:cxn ang="0">
                <a:pos x="186" y="0"/>
              </a:cxn>
              <a:cxn ang="0">
                <a:pos x="146" y="31"/>
              </a:cxn>
              <a:cxn ang="0">
                <a:pos x="0" y="20"/>
              </a:cxn>
            </a:cxnLst>
            <a:rect l="0" t="0" r="r" b="b"/>
            <a:pathLst>
              <a:path w="187" h="32">
                <a:moveTo>
                  <a:pt x="0" y="20"/>
                </a:moveTo>
                <a:lnTo>
                  <a:pt x="24" y="0"/>
                </a:lnTo>
                <a:lnTo>
                  <a:pt x="186"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808" name="Freeform 368"/>
          <p:cNvSpPr>
            <a:spLocks/>
          </p:cNvSpPr>
          <p:nvPr/>
        </p:nvSpPr>
        <p:spPr bwMode="auto">
          <a:xfrm>
            <a:off x="5445125" y="5549900"/>
            <a:ext cx="309563" cy="63500"/>
          </a:xfrm>
          <a:custGeom>
            <a:avLst/>
            <a:gdLst/>
            <a:ahLst/>
            <a:cxnLst>
              <a:cxn ang="0">
                <a:pos x="0" y="25"/>
              </a:cxn>
              <a:cxn ang="0">
                <a:pos x="25" y="0"/>
              </a:cxn>
              <a:cxn ang="0">
                <a:pos x="194" y="0"/>
              </a:cxn>
              <a:cxn ang="0">
                <a:pos x="153" y="39"/>
              </a:cxn>
              <a:cxn ang="0">
                <a:pos x="0" y="25"/>
              </a:cxn>
            </a:cxnLst>
            <a:rect l="0" t="0" r="r" b="b"/>
            <a:pathLst>
              <a:path w="195" h="40">
                <a:moveTo>
                  <a:pt x="0" y="25"/>
                </a:moveTo>
                <a:lnTo>
                  <a:pt x="25" y="0"/>
                </a:lnTo>
                <a:lnTo>
                  <a:pt x="194" y="0"/>
                </a:lnTo>
                <a:lnTo>
                  <a:pt x="153"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09" name="Freeform 369"/>
          <p:cNvSpPr>
            <a:spLocks/>
          </p:cNvSpPr>
          <p:nvPr/>
        </p:nvSpPr>
        <p:spPr bwMode="auto">
          <a:xfrm>
            <a:off x="5665788" y="5549900"/>
            <a:ext cx="79375" cy="311150"/>
          </a:xfrm>
          <a:custGeom>
            <a:avLst/>
            <a:gdLst/>
            <a:ahLst/>
            <a:cxnLst>
              <a:cxn ang="0">
                <a:pos x="27" y="195"/>
              </a:cxn>
              <a:cxn ang="0">
                <a:pos x="0" y="54"/>
              </a:cxn>
              <a:cxn ang="0">
                <a:pos x="49" y="0"/>
              </a:cxn>
              <a:cxn ang="0">
                <a:pos x="49" y="174"/>
              </a:cxn>
              <a:cxn ang="0">
                <a:pos x="27" y="195"/>
              </a:cxn>
            </a:cxnLst>
            <a:rect l="0" t="0" r="r" b="b"/>
            <a:pathLst>
              <a:path w="50" h="196">
                <a:moveTo>
                  <a:pt x="27" y="195"/>
                </a:moveTo>
                <a:lnTo>
                  <a:pt x="0" y="54"/>
                </a:lnTo>
                <a:lnTo>
                  <a:pt x="49" y="0"/>
                </a:lnTo>
                <a:lnTo>
                  <a:pt x="49" y="174"/>
                </a:lnTo>
                <a:lnTo>
                  <a:pt x="27" y="195"/>
                </a:lnTo>
              </a:path>
            </a:pathLst>
          </a:custGeom>
          <a:solidFill>
            <a:srgbClr val="FF6600"/>
          </a:solidFill>
          <a:ln w="9525" cap="rnd">
            <a:noFill/>
            <a:round/>
            <a:headEnd/>
            <a:tailEnd/>
          </a:ln>
          <a:effectLst/>
        </p:spPr>
        <p:txBody>
          <a:bodyPr/>
          <a:lstStyle/>
          <a:p>
            <a:endParaRPr lang="en-US"/>
          </a:p>
        </p:txBody>
      </p:sp>
      <p:sp>
        <p:nvSpPr>
          <p:cNvPr id="701810" name="Freeform 370"/>
          <p:cNvSpPr>
            <a:spLocks/>
          </p:cNvSpPr>
          <p:nvPr/>
        </p:nvSpPr>
        <p:spPr bwMode="auto">
          <a:xfrm>
            <a:off x="56626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11" name="Freeform 371"/>
          <p:cNvSpPr>
            <a:spLocks/>
          </p:cNvSpPr>
          <p:nvPr/>
        </p:nvSpPr>
        <p:spPr bwMode="auto">
          <a:xfrm>
            <a:off x="5448300" y="5151438"/>
            <a:ext cx="296863" cy="52387"/>
          </a:xfrm>
          <a:custGeom>
            <a:avLst/>
            <a:gdLst/>
            <a:ahLst/>
            <a:cxnLst>
              <a:cxn ang="0">
                <a:pos x="0" y="20"/>
              </a:cxn>
              <a:cxn ang="0">
                <a:pos x="24" y="0"/>
              </a:cxn>
              <a:cxn ang="0">
                <a:pos x="186" y="0"/>
              </a:cxn>
              <a:cxn ang="0">
                <a:pos x="146" y="32"/>
              </a:cxn>
              <a:cxn ang="0">
                <a:pos x="0" y="20"/>
              </a:cxn>
            </a:cxnLst>
            <a:rect l="0" t="0" r="r" b="b"/>
            <a:pathLst>
              <a:path w="187" h="33">
                <a:moveTo>
                  <a:pt x="0" y="20"/>
                </a:moveTo>
                <a:lnTo>
                  <a:pt x="24" y="0"/>
                </a:lnTo>
                <a:lnTo>
                  <a:pt x="186"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812" name="Freeform 372"/>
          <p:cNvSpPr>
            <a:spLocks/>
          </p:cNvSpPr>
          <p:nvPr/>
        </p:nvSpPr>
        <p:spPr bwMode="auto">
          <a:xfrm>
            <a:off x="5445125" y="5151438"/>
            <a:ext cx="309563" cy="65087"/>
          </a:xfrm>
          <a:custGeom>
            <a:avLst/>
            <a:gdLst/>
            <a:ahLst/>
            <a:cxnLst>
              <a:cxn ang="0">
                <a:pos x="0" y="25"/>
              </a:cxn>
              <a:cxn ang="0">
                <a:pos x="25" y="0"/>
              </a:cxn>
              <a:cxn ang="0">
                <a:pos x="194" y="0"/>
              </a:cxn>
              <a:cxn ang="0">
                <a:pos x="153" y="40"/>
              </a:cxn>
              <a:cxn ang="0">
                <a:pos x="0" y="25"/>
              </a:cxn>
            </a:cxnLst>
            <a:rect l="0" t="0" r="r" b="b"/>
            <a:pathLst>
              <a:path w="195" h="41">
                <a:moveTo>
                  <a:pt x="0" y="25"/>
                </a:moveTo>
                <a:lnTo>
                  <a:pt x="25" y="0"/>
                </a:lnTo>
                <a:lnTo>
                  <a:pt x="194" y="0"/>
                </a:lnTo>
                <a:lnTo>
                  <a:pt x="153"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13" name="Freeform 373"/>
          <p:cNvSpPr>
            <a:spLocks/>
          </p:cNvSpPr>
          <p:nvPr/>
        </p:nvSpPr>
        <p:spPr bwMode="auto">
          <a:xfrm>
            <a:off x="5665788" y="5151438"/>
            <a:ext cx="79375" cy="311150"/>
          </a:xfrm>
          <a:custGeom>
            <a:avLst/>
            <a:gdLst/>
            <a:ahLst/>
            <a:cxnLst>
              <a:cxn ang="0">
                <a:pos x="27" y="195"/>
              </a:cxn>
              <a:cxn ang="0">
                <a:pos x="0" y="53"/>
              </a:cxn>
              <a:cxn ang="0">
                <a:pos x="49" y="0"/>
              </a:cxn>
              <a:cxn ang="0">
                <a:pos x="49" y="175"/>
              </a:cxn>
              <a:cxn ang="0">
                <a:pos x="27" y="195"/>
              </a:cxn>
            </a:cxnLst>
            <a:rect l="0" t="0" r="r" b="b"/>
            <a:pathLst>
              <a:path w="50" h="196">
                <a:moveTo>
                  <a:pt x="27" y="195"/>
                </a:moveTo>
                <a:lnTo>
                  <a:pt x="0" y="53"/>
                </a:lnTo>
                <a:lnTo>
                  <a:pt x="49" y="0"/>
                </a:lnTo>
                <a:lnTo>
                  <a:pt x="49" y="175"/>
                </a:lnTo>
                <a:lnTo>
                  <a:pt x="27" y="195"/>
                </a:lnTo>
              </a:path>
            </a:pathLst>
          </a:custGeom>
          <a:solidFill>
            <a:schemeClr val="bg1"/>
          </a:solidFill>
          <a:ln w="9525" cap="rnd">
            <a:noFill/>
            <a:round/>
            <a:headEnd/>
            <a:tailEnd/>
          </a:ln>
          <a:effectLst/>
        </p:spPr>
        <p:txBody>
          <a:bodyPr/>
          <a:lstStyle/>
          <a:p>
            <a:endParaRPr lang="en-US"/>
          </a:p>
        </p:txBody>
      </p:sp>
      <p:sp>
        <p:nvSpPr>
          <p:cNvPr id="701814" name="Freeform 374"/>
          <p:cNvSpPr>
            <a:spLocks/>
          </p:cNvSpPr>
          <p:nvPr/>
        </p:nvSpPr>
        <p:spPr bwMode="auto">
          <a:xfrm>
            <a:off x="56626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15" name="Freeform 375"/>
          <p:cNvSpPr>
            <a:spLocks/>
          </p:cNvSpPr>
          <p:nvPr/>
        </p:nvSpPr>
        <p:spPr bwMode="auto">
          <a:xfrm>
            <a:off x="5726113"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816" name="Freeform 376"/>
          <p:cNvSpPr>
            <a:spLocks/>
          </p:cNvSpPr>
          <p:nvPr/>
        </p:nvSpPr>
        <p:spPr bwMode="auto">
          <a:xfrm>
            <a:off x="5724525"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17" name="Freeform 377"/>
          <p:cNvSpPr>
            <a:spLocks/>
          </p:cNvSpPr>
          <p:nvPr/>
        </p:nvSpPr>
        <p:spPr bwMode="auto">
          <a:xfrm>
            <a:off x="5943600" y="5549900"/>
            <a:ext cx="77788"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FF6600"/>
          </a:solidFill>
          <a:ln w="9525" cap="rnd">
            <a:noFill/>
            <a:round/>
            <a:headEnd/>
            <a:tailEnd/>
          </a:ln>
          <a:effectLst/>
        </p:spPr>
        <p:txBody>
          <a:bodyPr/>
          <a:lstStyle/>
          <a:p>
            <a:endParaRPr lang="en-US"/>
          </a:p>
        </p:txBody>
      </p:sp>
      <p:sp>
        <p:nvSpPr>
          <p:cNvPr id="701818" name="Freeform 378"/>
          <p:cNvSpPr>
            <a:spLocks/>
          </p:cNvSpPr>
          <p:nvPr/>
        </p:nvSpPr>
        <p:spPr bwMode="auto">
          <a:xfrm>
            <a:off x="5942013"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19" name="Freeform 379"/>
          <p:cNvSpPr>
            <a:spLocks/>
          </p:cNvSpPr>
          <p:nvPr/>
        </p:nvSpPr>
        <p:spPr bwMode="auto">
          <a:xfrm>
            <a:off x="5726113"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820" name="Freeform 380"/>
          <p:cNvSpPr>
            <a:spLocks/>
          </p:cNvSpPr>
          <p:nvPr/>
        </p:nvSpPr>
        <p:spPr bwMode="auto">
          <a:xfrm>
            <a:off x="5724525"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21" name="Freeform 381"/>
          <p:cNvSpPr>
            <a:spLocks/>
          </p:cNvSpPr>
          <p:nvPr/>
        </p:nvSpPr>
        <p:spPr bwMode="auto">
          <a:xfrm>
            <a:off x="5943600" y="5151438"/>
            <a:ext cx="77788"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chemeClr val="bg1"/>
          </a:solidFill>
          <a:ln w="9525" cap="rnd">
            <a:noFill/>
            <a:round/>
            <a:headEnd/>
            <a:tailEnd/>
          </a:ln>
          <a:effectLst/>
        </p:spPr>
        <p:txBody>
          <a:bodyPr/>
          <a:lstStyle/>
          <a:p>
            <a:endParaRPr lang="en-US"/>
          </a:p>
        </p:txBody>
      </p:sp>
      <p:sp>
        <p:nvSpPr>
          <p:cNvPr id="701822" name="Freeform 382"/>
          <p:cNvSpPr>
            <a:spLocks/>
          </p:cNvSpPr>
          <p:nvPr/>
        </p:nvSpPr>
        <p:spPr bwMode="auto">
          <a:xfrm>
            <a:off x="5942013"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23" name="Freeform 383"/>
          <p:cNvSpPr>
            <a:spLocks/>
          </p:cNvSpPr>
          <p:nvPr/>
        </p:nvSpPr>
        <p:spPr bwMode="auto">
          <a:xfrm>
            <a:off x="6003925"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824" name="Freeform 384"/>
          <p:cNvSpPr>
            <a:spLocks/>
          </p:cNvSpPr>
          <p:nvPr/>
        </p:nvSpPr>
        <p:spPr bwMode="auto">
          <a:xfrm>
            <a:off x="6002338" y="5549900"/>
            <a:ext cx="306387"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25" name="Freeform 385"/>
          <p:cNvSpPr>
            <a:spLocks/>
          </p:cNvSpPr>
          <p:nvPr/>
        </p:nvSpPr>
        <p:spPr bwMode="auto">
          <a:xfrm>
            <a:off x="6221413" y="5549900"/>
            <a:ext cx="77787" cy="311150"/>
          </a:xfrm>
          <a:custGeom>
            <a:avLst/>
            <a:gdLst/>
            <a:ahLst/>
            <a:cxnLst>
              <a:cxn ang="0">
                <a:pos x="26" y="195"/>
              </a:cxn>
              <a:cxn ang="0">
                <a:pos x="0" y="54"/>
              </a:cxn>
              <a:cxn ang="0">
                <a:pos x="48" y="0"/>
              </a:cxn>
              <a:cxn ang="0">
                <a:pos x="48" y="174"/>
              </a:cxn>
              <a:cxn ang="0">
                <a:pos x="26" y="195"/>
              </a:cxn>
            </a:cxnLst>
            <a:rect l="0" t="0" r="r" b="b"/>
            <a:pathLst>
              <a:path w="49" h="196">
                <a:moveTo>
                  <a:pt x="26" y="195"/>
                </a:moveTo>
                <a:lnTo>
                  <a:pt x="0" y="54"/>
                </a:lnTo>
                <a:lnTo>
                  <a:pt x="48" y="0"/>
                </a:lnTo>
                <a:lnTo>
                  <a:pt x="48" y="174"/>
                </a:lnTo>
                <a:lnTo>
                  <a:pt x="26" y="195"/>
                </a:lnTo>
              </a:path>
            </a:pathLst>
          </a:custGeom>
          <a:solidFill>
            <a:srgbClr val="FF6600"/>
          </a:solidFill>
          <a:ln w="9525" cap="rnd">
            <a:noFill/>
            <a:round/>
            <a:headEnd/>
            <a:tailEnd/>
          </a:ln>
          <a:effectLst/>
        </p:spPr>
        <p:txBody>
          <a:bodyPr/>
          <a:lstStyle/>
          <a:p>
            <a:endParaRPr lang="en-US"/>
          </a:p>
        </p:txBody>
      </p:sp>
      <p:sp>
        <p:nvSpPr>
          <p:cNvPr id="701826" name="Freeform 386"/>
          <p:cNvSpPr>
            <a:spLocks/>
          </p:cNvSpPr>
          <p:nvPr/>
        </p:nvSpPr>
        <p:spPr bwMode="auto">
          <a:xfrm>
            <a:off x="6219825" y="5549900"/>
            <a:ext cx="88900" cy="323850"/>
          </a:xfrm>
          <a:custGeom>
            <a:avLst/>
            <a:gdLst/>
            <a:ahLst/>
            <a:cxnLst>
              <a:cxn ang="0">
                <a:pos x="29" y="203"/>
              </a:cxn>
              <a:cxn ang="0">
                <a:pos x="0" y="56"/>
              </a:cxn>
              <a:cxn ang="0">
                <a:pos x="55" y="0"/>
              </a:cxn>
              <a:cxn ang="0">
                <a:pos x="55" y="181"/>
              </a:cxn>
              <a:cxn ang="0">
                <a:pos x="29" y="203"/>
              </a:cxn>
            </a:cxnLst>
            <a:rect l="0" t="0" r="r" b="b"/>
            <a:pathLst>
              <a:path w="56" h="204">
                <a:moveTo>
                  <a:pt x="29" y="203"/>
                </a:moveTo>
                <a:lnTo>
                  <a:pt x="0" y="56"/>
                </a:lnTo>
                <a:lnTo>
                  <a:pt x="55" y="0"/>
                </a:lnTo>
                <a:lnTo>
                  <a:pt x="55" y="181"/>
                </a:lnTo>
                <a:lnTo>
                  <a:pt x="29"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27" name="Freeform 387"/>
          <p:cNvSpPr>
            <a:spLocks/>
          </p:cNvSpPr>
          <p:nvPr/>
        </p:nvSpPr>
        <p:spPr bwMode="auto">
          <a:xfrm>
            <a:off x="6003925"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828" name="Freeform 388"/>
          <p:cNvSpPr>
            <a:spLocks/>
          </p:cNvSpPr>
          <p:nvPr/>
        </p:nvSpPr>
        <p:spPr bwMode="auto">
          <a:xfrm>
            <a:off x="6002338" y="5151438"/>
            <a:ext cx="306387"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29" name="Freeform 389"/>
          <p:cNvSpPr>
            <a:spLocks/>
          </p:cNvSpPr>
          <p:nvPr/>
        </p:nvSpPr>
        <p:spPr bwMode="auto">
          <a:xfrm>
            <a:off x="6221413" y="5151438"/>
            <a:ext cx="77787" cy="311150"/>
          </a:xfrm>
          <a:custGeom>
            <a:avLst/>
            <a:gdLst/>
            <a:ahLst/>
            <a:cxnLst>
              <a:cxn ang="0">
                <a:pos x="26" y="195"/>
              </a:cxn>
              <a:cxn ang="0">
                <a:pos x="0" y="53"/>
              </a:cxn>
              <a:cxn ang="0">
                <a:pos x="48" y="0"/>
              </a:cxn>
              <a:cxn ang="0">
                <a:pos x="48" y="175"/>
              </a:cxn>
              <a:cxn ang="0">
                <a:pos x="26" y="195"/>
              </a:cxn>
            </a:cxnLst>
            <a:rect l="0" t="0" r="r" b="b"/>
            <a:pathLst>
              <a:path w="49" h="196">
                <a:moveTo>
                  <a:pt x="26" y="195"/>
                </a:moveTo>
                <a:lnTo>
                  <a:pt x="0" y="53"/>
                </a:lnTo>
                <a:lnTo>
                  <a:pt x="48" y="0"/>
                </a:lnTo>
                <a:lnTo>
                  <a:pt x="48" y="175"/>
                </a:lnTo>
                <a:lnTo>
                  <a:pt x="26" y="195"/>
                </a:lnTo>
              </a:path>
            </a:pathLst>
          </a:custGeom>
          <a:solidFill>
            <a:schemeClr val="bg1"/>
          </a:solidFill>
          <a:ln w="9525" cap="rnd">
            <a:noFill/>
            <a:round/>
            <a:headEnd/>
            <a:tailEnd/>
          </a:ln>
          <a:effectLst/>
        </p:spPr>
        <p:txBody>
          <a:bodyPr/>
          <a:lstStyle/>
          <a:p>
            <a:endParaRPr lang="en-US"/>
          </a:p>
        </p:txBody>
      </p:sp>
      <p:sp>
        <p:nvSpPr>
          <p:cNvPr id="701830" name="Freeform 390"/>
          <p:cNvSpPr>
            <a:spLocks/>
          </p:cNvSpPr>
          <p:nvPr/>
        </p:nvSpPr>
        <p:spPr bwMode="auto">
          <a:xfrm>
            <a:off x="6219825" y="5151438"/>
            <a:ext cx="88900" cy="322262"/>
          </a:xfrm>
          <a:custGeom>
            <a:avLst/>
            <a:gdLst/>
            <a:ahLst/>
            <a:cxnLst>
              <a:cxn ang="0">
                <a:pos x="29" y="202"/>
              </a:cxn>
              <a:cxn ang="0">
                <a:pos x="0" y="55"/>
              </a:cxn>
              <a:cxn ang="0">
                <a:pos x="55" y="0"/>
              </a:cxn>
              <a:cxn ang="0">
                <a:pos x="55" y="181"/>
              </a:cxn>
              <a:cxn ang="0">
                <a:pos x="29" y="202"/>
              </a:cxn>
            </a:cxnLst>
            <a:rect l="0" t="0" r="r" b="b"/>
            <a:pathLst>
              <a:path w="56" h="203">
                <a:moveTo>
                  <a:pt x="29" y="202"/>
                </a:moveTo>
                <a:lnTo>
                  <a:pt x="0" y="55"/>
                </a:lnTo>
                <a:lnTo>
                  <a:pt x="55" y="0"/>
                </a:lnTo>
                <a:lnTo>
                  <a:pt x="55" y="181"/>
                </a:lnTo>
                <a:lnTo>
                  <a:pt x="29"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31" name="Freeform 391"/>
          <p:cNvSpPr>
            <a:spLocks/>
          </p:cNvSpPr>
          <p:nvPr/>
        </p:nvSpPr>
        <p:spPr bwMode="auto">
          <a:xfrm>
            <a:off x="6275388" y="5549900"/>
            <a:ext cx="295275" cy="50800"/>
          </a:xfrm>
          <a:custGeom>
            <a:avLst/>
            <a:gdLst/>
            <a:ahLst/>
            <a:cxnLst>
              <a:cxn ang="0">
                <a:pos x="0" y="20"/>
              </a:cxn>
              <a:cxn ang="0">
                <a:pos x="24" y="0"/>
              </a:cxn>
              <a:cxn ang="0">
                <a:pos x="185" y="0"/>
              </a:cxn>
              <a:cxn ang="0">
                <a:pos x="146" y="31"/>
              </a:cxn>
              <a:cxn ang="0">
                <a:pos x="0" y="20"/>
              </a:cxn>
            </a:cxnLst>
            <a:rect l="0" t="0" r="r" b="b"/>
            <a:pathLst>
              <a:path w="186" h="32">
                <a:moveTo>
                  <a:pt x="0" y="20"/>
                </a:moveTo>
                <a:lnTo>
                  <a:pt x="24" y="0"/>
                </a:lnTo>
                <a:lnTo>
                  <a:pt x="185"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832" name="Freeform 392"/>
          <p:cNvSpPr>
            <a:spLocks/>
          </p:cNvSpPr>
          <p:nvPr/>
        </p:nvSpPr>
        <p:spPr bwMode="auto">
          <a:xfrm>
            <a:off x="6273800" y="5549900"/>
            <a:ext cx="306388" cy="63500"/>
          </a:xfrm>
          <a:custGeom>
            <a:avLst/>
            <a:gdLst/>
            <a:ahLst/>
            <a:cxnLst>
              <a:cxn ang="0">
                <a:pos x="0" y="25"/>
              </a:cxn>
              <a:cxn ang="0">
                <a:pos x="25" y="0"/>
              </a:cxn>
              <a:cxn ang="0">
                <a:pos x="192" y="0"/>
              </a:cxn>
              <a:cxn ang="0">
                <a:pos x="152" y="39"/>
              </a:cxn>
              <a:cxn ang="0">
                <a:pos x="0" y="25"/>
              </a:cxn>
            </a:cxnLst>
            <a:rect l="0" t="0" r="r" b="b"/>
            <a:pathLst>
              <a:path w="193" h="40">
                <a:moveTo>
                  <a:pt x="0" y="25"/>
                </a:moveTo>
                <a:lnTo>
                  <a:pt x="25" y="0"/>
                </a:lnTo>
                <a:lnTo>
                  <a:pt x="192" y="0"/>
                </a:lnTo>
                <a:lnTo>
                  <a:pt x="152"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33" name="Freeform 393"/>
          <p:cNvSpPr>
            <a:spLocks/>
          </p:cNvSpPr>
          <p:nvPr/>
        </p:nvSpPr>
        <p:spPr bwMode="auto">
          <a:xfrm>
            <a:off x="64912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834" name="Freeform 394"/>
          <p:cNvSpPr>
            <a:spLocks/>
          </p:cNvSpPr>
          <p:nvPr/>
        </p:nvSpPr>
        <p:spPr bwMode="auto">
          <a:xfrm>
            <a:off x="64881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35" name="Freeform 395"/>
          <p:cNvSpPr>
            <a:spLocks/>
          </p:cNvSpPr>
          <p:nvPr/>
        </p:nvSpPr>
        <p:spPr bwMode="auto">
          <a:xfrm>
            <a:off x="6275388" y="5151438"/>
            <a:ext cx="295275" cy="52387"/>
          </a:xfrm>
          <a:custGeom>
            <a:avLst/>
            <a:gdLst/>
            <a:ahLst/>
            <a:cxnLst>
              <a:cxn ang="0">
                <a:pos x="0" y="20"/>
              </a:cxn>
              <a:cxn ang="0">
                <a:pos x="24" y="0"/>
              </a:cxn>
              <a:cxn ang="0">
                <a:pos x="185" y="0"/>
              </a:cxn>
              <a:cxn ang="0">
                <a:pos x="146" y="32"/>
              </a:cxn>
              <a:cxn ang="0">
                <a:pos x="0" y="20"/>
              </a:cxn>
            </a:cxnLst>
            <a:rect l="0" t="0" r="r" b="b"/>
            <a:pathLst>
              <a:path w="186" h="33">
                <a:moveTo>
                  <a:pt x="0" y="20"/>
                </a:moveTo>
                <a:lnTo>
                  <a:pt x="24" y="0"/>
                </a:lnTo>
                <a:lnTo>
                  <a:pt x="185"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836" name="Freeform 396"/>
          <p:cNvSpPr>
            <a:spLocks/>
          </p:cNvSpPr>
          <p:nvPr/>
        </p:nvSpPr>
        <p:spPr bwMode="auto">
          <a:xfrm>
            <a:off x="6273800" y="5151438"/>
            <a:ext cx="306388" cy="65087"/>
          </a:xfrm>
          <a:custGeom>
            <a:avLst/>
            <a:gdLst/>
            <a:ahLst/>
            <a:cxnLst>
              <a:cxn ang="0">
                <a:pos x="0" y="25"/>
              </a:cxn>
              <a:cxn ang="0">
                <a:pos x="25" y="0"/>
              </a:cxn>
              <a:cxn ang="0">
                <a:pos x="192" y="0"/>
              </a:cxn>
              <a:cxn ang="0">
                <a:pos x="152" y="40"/>
              </a:cxn>
              <a:cxn ang="0">
                <a:pos x="0" y="25"/>
              </a:cxn>
            </a:cxnLst>
            <a:rect l="0" t="0" r="r" b="b"/>
            <a:pathLst>
              <a:path w="193" h="41">
                <a:moveTo>
                  <a:pt x="0" y="25"/>
                </a:moveTo>
                <a:lnTo>
                  <a:pt x="25" y="0"/>
                </a:lnTo>
                <a:lnTo>
                  <a:pt x="192" y="0"/>
                </a:lnTo>
                <a:lnTo>
                  <a:pt x="152"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37" name="Freeform 397"/>
          <p:cNvSpPr>
            <a:spLocks/>
          </p:cNvSpPr>
          <p:nvPr/>
        </p:nvSpPr>
        <p:spPr bwMode="auto">
          <a:xfrm>
            <a:off x="64912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838" name="Freeform 398"/>
          <p:cNvSpPr>
            <a:spLocks/>
          </p:cNvSpPr>
          <p:nvPr/>
        </p:nvSpPr>
        <p:spPr bwMode="auto">
          <a:xfrm>
            <a:off x="64881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39" name="Freeform 399"/>
          <p:cNvSpPr>
            <a:spLocks/>
          </p:cNvSpPr>
          <p:nvPr/>
        </p:nvSpPr>
        <p:spPr bwMode="auto">
          <a:xfrm>
            <a:off x="6556375" y="5549900"/>
            <a:ext cx="295275" cy="50800"/>
          </a:xfrm>
          <a:custGeom>
            <a:avLst/>
            <a:gdLst/>
            <a:ahLst/>
            <a:cxnLst>
              <a:cxn ang="0">
                <a:pos x="0" y="20"/>
              </a:cxn>
              <a:cxn ang="0">
                <a:pos x="22" y="0"/>
              </a:cxn>
              <a:cxn ang="0">
                <a:pos x="185" y="0"/>
              </a:cxn>
              <a:cxn ang="0">
                <a:pos x="146" y="31"/>
              </a:cxn>
              <a:cxn ang="0">
                <a:pos x="0" y="20"/>
              </a:cxn>
            </a:cxnLst>
            <a:rect l="0" t="0" r="r" b="b"/>
            <a:pathLst>
              <a:path w="186" h="32">
                <a:moveTo>
                  <a:pt x="0" y="20"/>
                </a:moveTo>
                <a:lnTo>
                  <a:pt x="22" y="0"/>
                </a:lnTo>
                <a:lnTo>
                  <a:pt x="185" y="0"/>
                </a:lnTo>
                <a:lnTo>
                  <a:pt x="146" y="31"/>
                </a:lnTo>
                <a:lnTo>
                  <a:pt x="0" y="20"/>
                </a:lnTo>
              </a:path>
            </a:pathLst>
          </a:custGeom>
          <a:solidFill>
            <a:srgbClr val="FF6600"/>
          </a:solidFill>
          <a:ln w="9525" cap="rnd">
            <a:noFill/>
            <a:round/>
            <a:headEnd/>
            <a:tailEnd/>
          </a:ln>
          <a:effectLst/>
        </p:spPr>
        <p:txBody>
          <a:bodyPr/>
          <a:lstStyle/>
          <a:p>
            <a:endParaRPr lang="en-US"/>
          </a:p>
        </p:txBody>
      </p:sp>
      <p:sp>
        <p:nvSpPr>
          <p:cNvPr id="701840" name="Freeform 400"/>
          <p:cNvSpPr>
            <a:spLocks/>
          </p:cNvSpPr>
          <p:nvPr/>
        </p:nvSpPr>
        <p:spPr bwMode="auto">
          <a:xfrm>
            <a:off x="6554788" y="5549900"/>
            <a:ext cx="306387" cy="63500"/>
          </a:xfrm>
          <a:custGeom>
            <a:avLst/>
            <a:gdLst/>
            <a:ahLst/>
            <a:cxnLst>
              <a:cxn ang="0">
                <a:pos x="0" y="25"/>
              </a:cxn>
              <a:cxn ang="0">
                <a:pos x="24" y="0"/>
              </a:cxn>
              <a:cxn ang="0">
                <a:pos x="192" y="0"/>
              </a:cxn>
              <a:cxn ang="0">
                <a:pos x="152" y="39"/>
              </a:cxn>
              <a:cxn ang="0">
                <a:pos x="0" y="25"/>
              </a:cxn>
            </a:cxnLst>
            <a:rect l="0" t="0" r="r" b="b"/>
            <a:pathLst>
              <a:path w="193" h="40">
                <a:moveTo>
                  <a:pt x="0" y="25"/>
                </a:moveTo>
                <a:lnTo>
                  <a:pt x="24" y="0"/>
                </a:lnTo>
                <a:lnTo>
                  <a:pt x="192" y="0"/>
                </a:lnTo>
                <a:lnTo>
                  <a:pt x="152"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41" name="Freeform 401"/>
          <p:cNvSpPr>
            <a:spLocks/>
          </p:cNvSpPr>
          <p:nvPr/>
        </p:nvSpPr>
        <p:spPr bwMode="auto">
          <a:xfrm>
            <a:off x="6772275" y="5549900"/>
            <a:ext cx="79375" cy="311150"/>
          </a:xfrm>
          <a:custGeom>
            <a:avLst/>
            <a:gdLst/>
            <a:ahLst/>
            <a:cxnLst>
              <a:cxn ang="0">
                <a:pos x="25" y="195"/>
              </a:cxn>
              <a:cxn ang="0">
                <a:pos x="0" y="54"/>
              </a:cxn>
              <a:cxn ang="0">
                <a:pos x="49" y="0"/>
              </a:cxn>
              <a:cxn ang="0">
                <a:pos x="49" y="174"/>
              </a:cxn>
              <a:cxn ang="0">
                <a:pos x="25" y="195"/>
              </a:cxn>
            </a:cxnLst>
            <a:rect l="0" t="0" r="r" b="b"/>
            <a:pathLst>
              <a:path w="50" h="196">
                <a:moveTo>
                  <a:pt x="25" y="195"/>
                </a:moveTo>
                <a:lnTo>
                  <a:pt x="0" y="54"/>
                </a:lnTo>
                <a:lnTo>
                  <a:pt x="49" y="0"/>
                </a:lnTo>
                <a:lnTo>
                  <a:pt x="49" y="174"/>
                </a:lnTo>
                <a:lnTo>
                  <a:pt x="25" y="195"/>
                </a:lnTo>
              </a:path>
            </a:pathLst>
          </a:custGeom>
          <a:solidFill>
            <a:srgbClr val="FF6600"/>
          </a:solidFill>
          <a:ln w="9525" cap="rnd">
            <a:noFill/>
            <a:round/>
            <a:headEnd/>
            <a:tailEnd/>
          </a:ln>
          <a:effectLst/>
        </p:spPr>
        <p:txBody>
          <a:bodyPr/>
          <a:lstStyle/>
          <a:p>
            <a:endParaRPr lang="en-US"/>
          </a:p>
        </p:txBody>
      </p:sp>
      <p:sp>
        <p:nvSpPr>
          <p:cNvPr id="701842" name="Freeform 402"/>
          <p:cNvSpPr>
            <a:spLocks/>
          </p:cNvSpPr>
          <p:nvPr/>
        </p:nvSpPr>
        <p:spPr bwMode="auto">
          <a:xfrm>
            <a:off x="6769100" y="5549900"/>
            <a:ext cx="92075" cy="323850"/>
          </a:xfrm>
          <a:custGeom>
            <a:avLst/>
            <a:gdLst/>
            <a:ahLst/>
            <a:cxnLst>
              <a:cxn ang="0">
                <a:pos x="30" y="203"/>
              </a:cxn>
              <a:cxn ang="0">
                <a:pos x="0" y="56"/>
              </a:cxn>
              <a:cxn ang="0">
                <a:pos x="57" y="0"/>
              </a:cxn>
              <a:cxn ang="0">
                <a:pos x="57" y="181"/>
              </a:cxn>
              <a:cxn ang="0">
                <a:pos x="30" y="203"/>
              </a:cxn>
            </a:cxnLst>
            <a:rect l="0" t="0" r="r" b="b"/>
            <a:pathLst>
              <a:path w="58" h="204">
                <a:moveTo>
                  <a:pt x="30" y="203"/>
                </a:moveTo>
                <a:lnTo>
                  <a:pt x="0" y="56"/>
                </a:lnTo>
                <a:lnTo>
                  <a:pt x="57" y="0"/>
                </a:lnTo>
                <a:lnTo>
                  <a:pt x="57" y="181"/>
                </a:lnTo>
                <a:lnTo>
                  <a:pt x="30"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43" name="Freeform 403"/>
          <p:cNvSpPr>
            <a:spLocks/>
          </p:cNvSpPr>
          <p:nvPr/>
        </p:nvSpPr>
        <p:spPr bwMode="auto">
          <a:xfrm>
            <a:off x="6556375" y="5151438"/>
            <a:ext cx="295275" cy="52387"/>
          </a:xfrm>
          <a:custGeom>
            <a:avLst/>
            <a:gdLst/>
            <a:ahLst/>
            <a:cxnLst>
              <a:cxn ang="0">
                <a:pos x="0" y="20"/>
              </a:cxn>
              <a:cxn ang="0">
                <a:pos x="22" y="0"/>
              </a:cxn>
              <a:cxn ang="0">
                <a:pos x="185" y="0"/>
              </a:cxn>
              <a:cxn ang="0">
                <a:pos x="146" y="32"/>
              </a:cxn>
              <a:cxn ang="0">
                <a:pos x="0" y="20"/>
              </a:cxn>
            </a:cxnLst>
            <a:rect l="0" t="0" r="r" b="b"/>
            <a:pathLst>
              <a:path w="186" h="33">
                <a:moveTo>
                  <a:pt x="0" y="20"/>
                </a:moveTo>
                <a:lnTo>
                  <a:pt x="22" y="0"/>
                </a:lnTo>
                <a:lnTo>
                  <a:pt x="185" y="0"/>
                </a:lnTo>
                <a:lnTo>
                  <a:pt x="146" y="32"/>
                </a:lnTo>
                <a:lnTo>
                  <a:pt x="0" y="20"/>
                </a:lnTo>
              </a:path>
            </a:pathLst>
          </a:custGeom>
          <a:solidFill>
            <a:schemeClr val="bg1"/>
          </a:solidFill>
          <a:ln w="9525" cap="rnd">
            <a:noFill/>
            <a:round/>
            <a:headEnd/>
            <a:tailEnd/>
          </a:ln>
          <a:effectLst/>
        </p:spPr>
        <p:txBody>
          <a:bodyPr/>
          <a:lstStyle/>
          <a:p>
            <a:endParaRPr lang="en-US"/>
          </a:p>
        </p:txBody>
      </p:sp>
      <p:sp>
        <p:nvSpPr>
          <p:cNvPr id="701844" name="Freeform 404"/>
          <p:cNvSpPr>
            <a:spLocks/>
          </p:cNvSpPr>
          <p:nvPr/>
        </p:nvSpPr>
        <p:spPr bwMode="auto">
          <a:xfrm>
            <a:off x="6554788" y="5151438"/>
            <a:ext cx="306387" cy="65087"/>
          </a:xfrm>
          <a:custGeom>
            <a:avLst/>
            <a:gdLst/>
            <a:ahLst/>
            <a:cxnLst>
              <a:cxn ang="0">
                <a:pos x="0" y="25"/>
              </a:cxn>
              <a:cxn ang="0">
                <a:pos x="24" y="0"/>
              </a:cxn>
              <a:cxn ang="0">
                <a:pos x="192" y="0"/>
              </a:cxn>
              <a:cxn ang="0">
                <a:pos x="152" y="40"/>
              </a:cxn>
              <a:cxn ang="0">
                <a:pos x="0" y="25"/>
              </a:cxn>
            </a:cxnLst>
            <a:rect l="0" t="0" r="r" b="b"/>
            <a:pathLst>
              <a:path w="193" h="41">
                <a:moveTo>
                  <a:pt x="0" y="25"/>
                </a:moveTo>
                <a:lnTo>
                  <a:pt x="24" y="0"/>
                </a:lnTo>
                <a:lnTo>
                  <a:pt x="192" y="0"/>
                </a:lnTo>
                <a:lnTo>
                  <a:pt x="152"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45" name="Freeform 405"/>
          <p:cNvSpPr>
            <a:spLocks/>
          </p:cNvSpPr>
          <p:nvPr/>
        </p:nvSpPr>
        <p:spPr bwMode="auto">
          <a:xfrm>
            <a:off x="6772275" y="5151438"/>
            <a:ext cx="79375" cy="311150"/>
          </a:xfrm>
          <a:custGeom>
            <a:avLst/>
            <a:gdLst/>
            <a:ahLst/>
            <a:cxnLst>
              <a:cxn ang="0">
                <a:pos x="25" y="195"/>
              </a:cxn>
              <a:cxn ang="0">
                <a:pos x="0" y="53"/>
              </a:cxn>
              <a:cxn ang="0">
                <a:pos x="49" y="0"/>
              </a:cxn>
              <a:cxn ang="0">
                <a:pos x="49" y="175"/>
              </a:cxn>
              <a:cxn ang="0">
                <a:pos x="25" y="195"/>
              </a:cxn>
            </a:cxnLst>
            <a:rect l="0" t="0" r="r" b="b"/>
            <a:pathLst>
              <a:path w="50" h="196">
                <a:moveTo>
                  <a:pt x="25" y="195"/>
                </a:moveTo>
                <a:lnTo>
                  <a:pt x="0" y="53"/>
                </a:lnTo>
                <a:lnTo>
                  <a:pt x="49" y="0"/>
                </a:lnTo>
                <a:lnTo>
                  <a:pt x="49" y="175"/>
                </a:lnTo>
                <a:lnTo>
                  <a:pt x="25" y="195"/>
                </a:lnTo>
              </a:path>
            </a:pathLst>
          </a:custGeom>
          <a:solidFill>
            <a:schemeClr val="bg1"/>
          </a:solidFill>
          <a:ln w="9525" cap="rnd">
            <a:noFill/>
            <a:round/>
            <a:headEnd/>
            <a:tailEnd/>
          </a:ln>
          <a:effectLst/>
        </p:spPr>
        <p:txBody>
          <a:bodyPr/>
          <a:lstStyle/>
          <a:p>
            <a:endParaRPr lang="en-US"/>
          </a:p>
        </p:txBody>
      </p:sp>
      <p:sp>
        <p:nvSpPr>
          <p:cNvPr id="701846" name="Freeform 406"/>
          <p:cNvSpPr>
            <a:spLocks/>
          </p:cNvSpPr>
          <p:nvPr/>
        </p:nvSpPr>
        <p:spPr bwMode="auto">
          <a:xfrm>
            <a:off x="6769100" y="5151438"/>
            <a:ext cx="92075" cy="322262"/>
          </a:xfrm>
          <a:custGeom>
            <a:avLst/>
            <a:gdLst/>
            <a:ahLst/>
            <a:cxnLst>
              <a:cxn ang="0">
                <a:pos x="30" y="202"/>
              </a:cxn>
              <a:cxn ang="0">
                <a:pos x="0" y="55"/>
              </a:cxn>
              <a:cxn ang="0">
                <a:pos x="57" y="0"/>
              </a:cxn>
              <a:cxn ang="0">
                <a:pos x="57" y="181"/>
              </a:cxn>
              <a:cxn ang="0">
                <a:pos x="30" y="202"/>
              </a:cxn>
            </a:cxnLst>
            <a:rect l="0" t="0" r="r" b="b"/>
            <a:pathLst>
              <a:path w="58" h="203">
                <a:moveTo>
                  <a:pt x="30" y="202"/>
                </a:moveTo>
                <a:lnTo>
                  <a:pt x="0" y="55"/>
                </a:lnTo>
                <a:lnTo>
                  <a:pt x="57" y="0"/>
                </a:lnTo>
                <a:lnTo>
                  <a:pt x="57" y="181"/>
                </a:lnTo>
                <a:lnTo>
                  <a:pt x="30"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47" name="Freeform 407"/>
          <p:cNvSpPr>
            <a:spLocks/>
          </p:cNvSpPr>
          <p:nvPr/>
        </p:nvSpPr>
        <p:spPr bwMode="auto">
          <a:xfrm>
            <a:off x="6834188" y="5549900"/>
            <a:ext cx="295275" cy="50800"/>
          </a:xfrm>
          <a:custGeom>
            <a:avLst/>
            <a:gdLst/>
            <a:ahLst/>
            <a:cxnLst>
              <a:cxn ang="0">
                <a:pos x="0" y="20"/>
              </a:cxn>
              <a:cxn ang="0">
                <a:pos x="22" y="0"/>
              </a:cxn>
              <a:cxn ang="0">
                <a:pos x="185" y="0"/>
              </a:cxn>
              <a:cxn ang="0">
                <a:pos x="145" y="31"/>
              </a:cxn>
              <a:cxn ang="0">
                <a:pos x="0" y="20"/>
              </a:cxn>
            </a:cxnLst>
            <a:rect l="0" t="0" r="r" b="b"/>
            <a:pathLst>
              <a:path w="186" h="32">
                <a:moveTo>
                  <a:pt x="0" y="20"/>
                </a:moveTo>
                <a:lnTo>
                  <a:pt x="22" y="0"/>
                </a:lnTo>
                <a:lnTo>
                  <a:pt x="185" y="0"/>
                </a:lnTo>
                <a:lnTo>
                  <a:pt x="145" y="31"/>
                </a:lnTo>
                <a:lnTo>
                  <a:pt x="0" y="20"/>
                </a:lnTo>
              </a:path>
            </a:pathLst>
          </a:custGeom>
          <a:solidFill>
            <a:srgbClr val="FF6600"/>
          </a:solidFill>
          <a:ln w="9525" cap="rnd">
            <a:noFill/>
            <a:round/>
            <a:headEnd/>
            <a:tailEnd/>
          </a:ln>
          <a:effectLst/>
        </p:spPr>
        <p:txBody>
          <a:bodyPr/>
          <a:lstStyle/>
          <a:p>
            <a:endParaRPr lang="en-US"/>
          </a:p>
        </p:txBody>
      </p:sp>
      <p:sp>
        <p:nvSpPr>
          <p:cNvPr id="701848" name="Freeform 408"/>
          <p:cNvSpPr>
            <a:spLocks/>
          </p:cNvSpPr>
          <p:nvPr/>
        </p:nvSpPr>
        <p:spPr bwMode="auto">
          <a:xfrm>
            <a:off x="6832600" y="5549900"/>
            <a:ext cx="306388" cy="63500"/>
          </a:xfrm>
          <a:custGeom>
            <a:avLst/>
            <a:gdLst/>
            <a:ahLst/>
            <a:cxnLst>
              <a:cxn ang="0">
                <a:pos x="0" y="25"/>
              </a:cxn>
              <a:cxn ang="0">
                <a:pos x="24" y="0"/>
              </a:cxn>
              <a:cxn ang="0">
                <a:pos x="192" y="0"/>
              </a:cxn>
              <a:cxn ang="0">
                <a:pos x="151" y="39"/>
              </a:cxn>
              <a:cxn ang="0">
                <a:pos x="0" y="25"/>
              </a:cxn>
            </a:cxnLst>
            <a:rect l="0" t="0" r="r" b="b"/>
            <a:pathLst>
              <a:path w="193" h="40">
                <a:moveTo>
                  <a:pt x="0" y="25"/>
                </a:moveTo>
                <a:lnTo>
                  <a:pt x="24" y="0"/>
                </a:lnTo>
                <a:lnTo>
                  <a:pt x="192" y="0"/>
                </a:lnTo>
                <a:lnTo>
                  <a:pt x="151"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49" name="Freeform 409"/>
          <p:cNvSpPr>
            <a:spLocks/>
          </p:cNvSpPr>
          <p:nvPr/>
        </p:nvSpPr>
        <p:spPr bwMode="auto">
          <a:xfrm>
            <a:off x="7050088" y="5549900"/>
            <a:ext cx="79375" cy="311150"/>
          </a:xfrm>
          <a:custGeom>
            <a:avLst/>
            <a:gdLst/>
            <a:ahLst/>
            <a:cxnLst>
              <a:cxn ang="0">
                <a:pos x="26" y="195"/>
              </a:cxn>
              <a:cxn ang="0">
                <a:pos x="0" y="54"/>
              </a:cxn>
              <a:cxn ang="0">
                <a:pos x="49" y="0"/>
              </a:cxn>
              <a:cxn ang="0">
                <a:pos x="49" y="174"/>
              </a:cxn>
              <a:cxn ang="0">
                <a:pos x="26" y="195"/>
              </a:cxn>
            </a:cxnLst>
            <a:rect l="0" t="0" r="r" b="b"/>
            <a:pathLst>
              <a:path w="50" h="196">
                <a:moveTo>
                  <a:pt x="26" y="195"/>
                </a:moveTo>
                <a:lnTo>
                  <a:pt x="0" y="54"/>
                </a:lnTo>
                <a:lnTo>
                  <a:pt x="49" y="0"/>
                </a:lnTo>
                <a:lnTo>
                  <a:pt x="49" y="174"/>
                </a:lnTo>
                <a:lnTo>
                  <a:pt x="26" y="195"/>
                </a:lnTo>
              </a:path>
            </a:pathLst>
          </a:custGeom>
          <a:solidFill>
            <a:srgbClr val="FF6600"/>
          </a:solidFill>
          <a:ln w="9525" cap="rnd">
            <a:noFill/>
            <a:round/>
            <a:headEnd/>
            <a:tailEnd/>
          </a:ln>
          <a:effectLst/>
        </p:spPr>
        <p:txBody>
          <a:bodyPr/>
          <a:lstStyle/>
          <a:p>
            <a:endParaRPr lang="en-US"/>
          </a:p>
        </p:txBody>
      </p:sp>
      <p:sp>
        <p:nvSpPr>
          <p:cNvPr id="701850" name="Freeform 410"/>
          <p:cNvSpPr>
            <a:spLocks/>
          </p:cNvSpPr>
          <p:nvPr/>
        </p:nvSpPr>
        <p:spPr bwMode="auto">
          <a:xfrm>
            <a:off x="7046913" y="5549900"/>
            <a:ext cx="92075" cy="323850"/>
          </a:xfrm>
          <a:custGeom>
            <a:avLst/>
            <a:gdLst/>
            <a:ahLst/>
            <a:cxnLst>
              <a:cxn ang="0">
                <a:pos x="31" y="203"/>
              </a:cxn>
              <a:cxn ang="0">
                <a:pos x="0" y="56"/>
              </a:cxn>
              <a:cxn ang="0">
                <a:pos x="57" y="0"/>
              </a:cxn>
              <a:cxn ang="0">
                <a:pos x="57" y="181"/>
              </a:cxn>
              <a:cxn ang="0">
                <a:pos x="31" y="203"/>
              </a:cxn>
            </a:cxnLst>
            <a:rect l="0" t="0" r="r" b="b"/>
            <a:pathLst>
              <a:path w="58" h="204">
                <a:moveTo>
                  <a:pt x="31" y="203"/>
                </a:moveTo>
                <a:lnTo>
                  <a:pt x="0" y="56"/>
                </a:lnTo>
                <a:lnTo>
                  <a:pt x="57" y="0"/>
                </a:lnTo>
                <a:lnTo>
                  <a:pt x="57" y="181"/>
                </a:lnTo>
                <a:lnTo>
                  <a:pt x="31" y="203"/>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51" name="Freeform 411"/>
          <p:cNvSpPr>
            <a:spLocks/>
          </p:cNvSpPr>
          <p:nvPr/>
        </p:nvSpPr>
        <p:spPr bwMode="auto">
          <a:xfrm>
            <a:off x="6834188" y="5151438"/>
            <a:ext cx="295275" cy="52387"/>
          </a:xfrm>
          <a:custGeom>
            <a:avLst/>
            <a:gdLst/>
            <a:ahLst/>
            <a:cxnLst>
              <a:cxn ang="0">
                <a:pos x="0" y="20"/>
              </a:cxn>
              <a:cxn ang="0">
                <a:pos x="22" y="0"/>
              </a:cxn>
              <a:cxn ang="0">
                <a:pos x="185" y="0"/>
              </a:cxn>
              <a:cxn ang="0">
                <a:pos x="145" y="32"/>
              </a:cxn>
              <a:cxn ang="0">
                <a:pos x="0" y="20"/>
              </a:cxn>
            </a:cxnLst>
            <a:rect l="0" t="0" r="r" b="b"/>
            <a:pathLst>
              <a:path w="186" h="33">
                <a:moveTo>
                  <a:pt x="0" y="20"/>
                </a:moveTo>
                <a:lnTo>
                  <a:pt x="22" y="0"/>
                </a:lnTo>
                <a:lnTo>
                  <a:pt x="185" y="0"/>
                </a:lnTo>
                <a:lnTo>
                  <a:pt x="145" y="32"/>
                </a:lnTo>
                <a:lnTo>
                  <a:pt x="0" y="20"/>
                </a:lnTo>
              </a:path>
            </a:pathLst>
          </a:custGeom>
          <a:solidFill>
            <a:schemeClr val="bg1"/>
          </a:solidFill>
          <a:ln w="9525" cap="rnd">
            <a:noFill/>
            <a:round/>
            <a:headEnd/>
            <a:tailEnd/>
          </a:ln>
          <a:effectLst/>
        </p:spPr>
        <p:txBody>
          <a:bodyPr/>
          <a:lstStyle/>
          <a:p>
            <a:endParaRPr lang="en-US"/>
          </a:p>
        </p:txBody>
      </p:sp>
      <p:sp>
        <p:nvSpPr>
          <p:cNvPr id="701852" name="Freeform 412"/>
          <p:cNvSpPr>
            <a:spLocks/>
          </p:cNvSpPr>
          <p:nvPr/>
        </p:nvSpPr>
        <p:spPr bwMode="auto">
          <a:xfrm>
            <a:off x="6832600" y="5151438"/>
            <a:ext cx="306388" cy="65087"/>
          </a:xfrm>
          <a:custGeom>
            <a:avLst/>
            <a:gdLst/>
            <a:ahLst/>
            <a:cxnLst>
              <a:cxn ang="0">
                <a:pos x="0" y="25"/>
              </a:cxn>
              <a:cxn ang="0">
                <a:pos x="24" y="0"/>
              </a:cxn>
              <a:cxn ang="0">
                <a:pos x="192" y="0"/>
              </a:cxn>
              <a:cxn ang="0">
                <a:pos x="151" y="40"/>
              </a:cxn>
              <a:cxn ang="0">
                <a:pos x="0" y="25"/>
              </a:cxn>
            </a:cxnLst>
            <a:rect l="0" t="0" r="r" b="b"/>
            <a:pathLst>
              <a:path w="193" h="41">
                <a:moveTo>
                  <a:pt x="0" y="25"/>
                </a:moveTo>
                <a:lnTo>
                  <a:pt x="24" y="0"/>
                </a:lnTo>
                <a:lnTo>
                  <a:pt x="192" y="0"/>
                </a:lnTo>
                <a:lnTo>
                  <a:pt x="151"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53" name="Freeform 413"/>
          <p:cNvSpPr>
            <a:spLocks/>
          </p:cNvSpPr>
          <p:nvPr/>
        </p:nvSpPr>
        <p:spPr bwMode="auto">
          <a:xfrm>
            <a:off x="7050088" y="5151438"/>
            <a:ext cx="79375" cy="311150"/>
          </a:xfrm>
          <a:custGeom>
            <a:avLst/>
            <a:gdLst/>
            <a:ahLst/>
            <a:cxnLst>
              <a:cxn ang="0">
                <a:pos x="26" y="195"/>
              </a:cxn>
              <a:cxn ang="0">
                <a:pos x="0" y="53"/>
              </a:cxn>
              <a:cxn ang="0">
                <a:pos x="49" y="0"/>
              </a:cxn>
              <a:cxn ang="0">
                <a:pos x="49" y="175"/>
              </a:cxn>
              <a:cxn ang="0">
                <a:pos x="26" y="195"/>
              </a:cxn>
            </a:cxnLst>
            <a:rect l="0" t="0" r="r" b="b"/>
            <a:pathLst>
              <a:path w="50" h="196">
                <a:moveTo>
                  <a:pt x="26" y="195"/>
                </a:moveTo>
                <a:lnTo>
                  <a:pt x="0" y="53"/>
                </a:lnTo>
                <a:lnTo>
                  <a:pt x="49" y="0"/>
                </a:lnTo>
                <a:lnTo>
                  <a:pt x="49" y="175"/>
                </a:lnTo>
                <a:lnTo>
                  <a:pt x="26" y="195"/>
                </a:lnTo>
              </a:path>
            </a:pathLst>
          </a:custGeom>
          <a:solidFill>
            <a:schemeClr val="bg1"/>
          </a:solidFill>
          <a:ln w="9525" cap="rnd">
            <a:noFill/>
            <a:round/>
            <a:headEnd/>
            <a:tailEnd/>
          </a:ln>
          <a:effectLst/>
        </p:spPr>
        <p:txBody>
          <a:bodyPr/>
          <a:lstStyle/>
          <a:p>
            <a:endParaRPr lang="en-US"/>
          </a:p>
        </p:txBody>
      </p:sp>
      <p:sp>
        <p:nvSpPr>
          <p:cNvPr id="701854" name="Freeform 414"/>
          <p:cNvSpPr>
            <a:spLocks/>
          </p:cNvSpPr>
          <p:nvPr/>
        </p:nvSpPr>
        <p:spPr bwMode="auto">
          <a:xfrm>
            <a:off x="7046913" y="5151438"/>
            <a:ext cx="92075" cy="322262"/>
          </a:xfrm>
          <a:custGeom>
            <a:avLst/>
            <a:gdLst/>
            <a:ahLst/>
            <a:cxnLst>
              <a:cxn ang="0">
                <a:pos x="31" y="202"/>
              </a:cxn>
              <a:cxn ang="0">
                <a:pos x="0" y="55"/>
              </a:cxn>
              <a:cxn ang="0">
                <a:pos x="57" y="0"/>
              </a:cxn>
              <a:cxn ang="0">
                <a:pos x="57" y="181"/>
              </a:cxn>
              <a:cxn ang="0">
                <a:pos x="31" y="202"/>
              </a:cxn>
            </a:cxnLst>
            <a:rect l="0" t="0" r="r" b="b"/>
            <a:pathLst>
              <a:path w="58" h="203">
                <a:moveTo>
                  <a:pt x="31" y="202"/>
                </a:moveTo>
                <a:lnTo>
                  <a:pt x="0" y="55"/>
                </a:lnTo>
                <a:lnTo>
                  <a:pt x="57" y="0"/>
                </a:lnTo>
                <a:lnTo>
                  <a:pt x="57" y="181"/>
                </a:lnTo>
                <a:lnTo>
                  <a:pt x="31" y="202"/>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55" name="Freeform 415"/>
          <p:cNvSpPr>
            <a:spLocks/>
          </p:cNvSpPr>
          <p:nvPr/>
        </p:nvSpPr>
        <p:spPr bwMode="auto">
          <a:xfrm>
            <a:off x="7118350" y="5549900"/>
            <a:ext cx="296863" cy="50800"/>
          </a:xfrm>
          <a:custGeom>
            <a:avLst/>
            <a:gdLst/>
            <a:ahLst/>
            <a:cxnLst>
              <a:cxn ang="0">
                <a:pos x="0" y="20"/>
              </a:cxn>
              <a:cxn ang="0">
                <a:pos x="22" y="0"/>
              </a:cxn>
              <a:cxn ang="0">
                <a:pos x="186" y="0"/>
              </a:cxn>
              <a:cxn ang="0">
                <a:pos x="145" y="31"/>
              </a:cxn>
              <a:cxn ang="0">
                <a:pos x="0" y="20"/>
              </a:cxn>
            </a:cxnLst>
            <a:rect l="0" t="0" r="r" b="b"/>
            <a:pathLst>
              <a:path w="187" h="32">
                <a:moveTo>
                  <a:pt x="0" y="20"/>
                </a:moveTo>
                <a:lnTo>
                  <a:pt x="22" y="0"/>
                </a:lnTo>
                <a:lnTo>
                  <a:pt x="186" y="0"/>
                </a:lnTo>
                <a:lnTo>
                  <a:pt x="145" y="31"/>
                </a:lnTo>
                <a:lnTo>
                  <a:pt x="0" y="20"/>
                </a:lnTo>
              </a:path>
            </a:pathLst>
          </a:custGeom>
          <a:solidFill>
            <a:srgbClr val="FF6600"/>
          </a:solidFill>
          <a:ln w="9525" cap="rnd">
            <a:noFill/>
            <a:round/>
            <a:headEnd/>
            <a:tailEnd/>
          </a:ln>
          <a:effectLst/>
        </p:spPr>
        <p:txBody>
          <a:bodyPr/>
          <a:lstStyle/>
          <a:p>
            <a:endParaRPr lang="en-US"/>
          </a:p>
        </p:txBody>
      </p:sp>
      <p:sp>
        <p:nvSpPr>
          <p:cNvPr id="701856" name="Freeform 416"/>
          <p:cNvSpPr>
            <a:spLocks/>
          </p:cNvSpPr>
          <p:nvPr/>
        </p:nvSpPr>
        <p:spPr bwMode="auto">
          <a:xfrm>
            <a:off x="7115175" y="5549900"/>
            <a:ext cx="309563" cy="63500"/>
          </a:xfrm>
          <a:custGeom>
            <a:avLst/>
            <a:gdLst/>
            <a:ahLst/>
            <a:cxnLst>
              <a:cxn ang="0">
                <a:pos x="0" y="25"/>
              </a:cxn>
              <a:cxn ang="0">
                <a:pos x="24" y="0"/>
              </a:cxn>
              <a:cxn ang="0">
                <a:pos x="194" y="0"/>
              </a:cxn>
              <a:cxn ang="0">
                <a:pos x="151" y="39"/>
              </a:cxn>
              <a:cxn ang="0">
                <a:pos x="0" y="25"/>
              </a:cxn>
            </a:cxnLst>
            <a:rect l="0" t="0" r="r" b="b"/>
            <a:pathLst>
              <a:path w="195" h="40">
                <a:moveTo>
                  <a:pt x="0" y="25"/>
                </a:moveTo>
                <a:lnTo>
                  <a:pt x="24" y="0"/>
                </a:lnTo>
                <a:lnTo>
                  <a:pt x="194" y="0"/>
                </a:lnTo>
                <a:lnTo>
                  <a:pt x="151" y="39"/>
                </a:lnTo>
                <a:lnTo>
                  <a:pt x="0" y="25"/>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1857" name="Freeform 417"/>
          <p:cNvSpPr>
            <a:spLocks/>
          </p:cNvSpPr>
          <p:nvPr/>
        </p:nvSpPr>
        <p:spPr bwMode="auto">
          <a:xfrm>
            <a:off x="7332663" y="5549900"/>
            <a:ext cx="82550" cy="311150"/>
          </a:xfrm>
          <a:custGeom>
            <a:avLst/>
            <a:gdLst/>
            <a:ahLst/>
            <a:cxnLst>
              <a:cxn ang="0">
                <a:pos x="26" y="195"/>
              </a:cxn>
              <a:cxn ang="0">
                <a:pos x="0" y="54"/>
              </a:cxn>
              <a:cxn ang="0">
                <a:pos x="51" y="0"/>
              </a:cxn>
              <a:cxn ang="0">
                <a:pos x="51" y="174"/>
              </a:cxn>
              <a:cxn ang="0">
                <a:pos x="26" y="195"/>
              </a:cxn>
            </a:cxnLst>
            <a:rect l="0" t="0" r="r" b="b"/>
            <a:pathLst>
              <a:path w="52" h="196">
                <a:moveTo>
                  <a:pt x="26" y="195"/>
                </a:moveTo>
                <a:lnTo>
                  <a:pt x="0" y="54"/>
                </a:lnTo>
                <a:lnTo>
                  <a:pt x="51" y="0"/>
                </a:lnTo>
                <a:lnTo>
                  <a:pt x="51" y="174"/>
                </a:lnTo>
                <a:lnTo>
                  <a:pt x="26" y="195"/>
                </a:lnTo>
              </a:path>
            </a:pathLst>
          </a:custGeom>
          <a:solidFill>
            <a:srgbClr val="FF6600"/>
          </a:solidFill>
          <a:ln w="9525" cap="rnd">
            <a:noFill/>
            <a:round/>
            <a:headEnd/>
            <a:tailEnd/>
          </a:ln>
          <a:effectLst/>
        </p:spPr>
        <p:txBody>
          <a:bodyPr/>
          <a:lstStyle/>
          <a:p>
            <a:endParaRPr lang="en-US"/>
          </a:p>
        </p:txBody>
      </p:sp>
      <p:sp>
        <p:nvSpPr>
          <p:cNvPr id="701858" name="Freeform 418"/>
          <p:cNvSpPr>
            <a:spLocks/>
          </p:cNvSpPr>
          <p:nvPr/>
        </p:nvSpPr>
        <p:spPr bwMode="auto">
          <a:xfrm>
            <a:off x="7331075" y="5549900"/>
            <a:ext cx="93663" cy="323850"/>
          </a:xfrm>
          <a:custGeom>
            <a:avLst/>
            <a:gdLst/>
            <a:ahLst/>
            <a:cxnLst>
              <a:cxn ang="0">
                <a:pos x="31" y="203"/>
              </a:cxn>
              <a:cxn ang="0">
                <a:pos x="0" y="56"/>
              </a:cxn>
              <a:cxn ang="0">
                <a:pos x="58" y="0"/>
              </a:cxn>
              <a:cxn ang="0">
                <a:pos x="58" y="181"/>
              </a:cxn>
              <a:cxn ang="0">
                <a:pos x="31" y="203"/>
              </a:cxn>
            </a:cxnLst>
            <a:rect l="0" t="0" r="r" b="b"/>
            <a:pathLst>
              <a:path w="59" h="204">
                <a:moveTo>
                  <a:pt x="31" y="203"/>
                </a:moveTo>
                <a:lnTo>
                  <a:pt x="0" y="56"/>
                </a:lnTo>
                <a:lnTo>
                  <a:pt x="58" y="0"/>
                </a:lnTo>
                <a:lnTo>
                  <a:pt x="58" y="181"/>
                </a:lnTo>
                <a:lnTo>
                  <a:pt x="31" y="203"/>
                </a:lnTo>
              </a:path>
            </a:pathLst>
          </a:custGeom>
          <a:solidFill>
            <a:srgbClr val="FF6600"/>
          </a:solidFill>
          <a:ln w="12700" cap="rnd" cmpd="sng">
            <a:solidFill>
              <a:srgbClr val="000000"/>
            </a:solidFill>
            <a:prstDash val="solid"/>
            <a:round/>
            <a:headEnd/>
            <a:tailEnd/>
          </a:ln>
          <a:effectLst/>
        </p:spPr>
        <p:txBody>
          <a:bodyPr/>
          <a:lstStyle/>
          <a:p>
            <a:endParaRPr lang="en-US"/>
          </a:p>
        </p:txBody>
      </p:sp>
      <p:sp>
        <p:nvSpPr>
          <p:cNvPr id="701859" name="Freeform 419"/>
          <p:cNvSpPr>
            <a:spLocks/>
          </p:cNvSpPr>
          <p:nvPr/>
        </p:nvSpPr>
        <p:spPr bwMode="auto">
          <a:xfrm>
            <a:off x="7118350" y="5151438"/>
            <a:ext cx="296863" cy="52387"/>
          </a:xfrm>
          <a:custGeom>
            <a:avLst/>
            <a:gdLst/>
            <a:ahLst/>
            <a:cxnLst>
              <a:cxn ang="0">
                <a:pos x="0" y="20"/>
              </a:cxn>
              <a:cxn ang="0">
                <a:pos x="22" y="0"/>
              </a:cxn>
              <a:cxn ang="0">
                <a:pos x="186" y="0"/>
              </a:cxn>
              <a:cxn ang="0">
                <a:pos x="145" y="32"/>
              </a:cxn>
              <a:cxn ang="0">
                <a:pos x="0" y="20"/>
              </a:cxn>
            </a:cxnLst>
            <a:rect l="0" t="0" r="r" b="b"/>
            <a:pathLst>
              <a:path w="187" h="33">
                <a:moveTo>
                  <a:pt x="0" y="20"/>
                </a:moveTo>
                <a:lnTo>
                  <a:pt x="22" y="0"/>
                </a:lnTo>
                <a:lnTo>
                  <a:pt x="186" y="0"/>
                </a:lnTo>
                <a:lnTo>
                  <a:pt x="145" y="32"/>
                </a:lnTo>
                <a:lnTo>
                  <a:pt x="0" y="20"/>
                </a:lnTo>
              </a:path>
            </a:pathLst>
          </a:custGeom>
          <a:solidFill>
            <a:schemeClr val="bg1"/>
          </a:solidFill>
          <a:ln w="9525" cap="rnd">
            <a:noFill/>
            <a:round/>
            <a:headEnd/>
            <a:tailEnd/>
          </a:ln>
          <a:effectLst/>
        </p:spPr>
        <p:txBody>
          <a:bodyPr/>
          <a:lstStyle/>
          <a:p>
            <a:endParaRPr lang="en-US"/>
          </a:p>
        </p:txBody>
      </p:sp>
      <p:sp>
        <p:nvSpPr>
          <p:cNvPr id="701860" name="Freeform 420"/>
          <p:cNvSpPr>
            <a:spLocks/>
          </p:cNvSpPr>
          <p:nvPr/>
        </p:nvSpPr>
        <p:spPr bwMode="auto">
          <a:xfrm>
            <a:off x="7115175" y="5151438"/>
            <a:ext cx="309563" cy="65087"/>
          </a:xfrm>
          <a:custGeom>
            <a:avLst/>
            <a:gdLst/>
            <a:ahLst/>
            <a:cxnLst>
              <a:cxn ang="0">
                <a:pos x="0" y="25"/>
              </a:cxn>
              <a:cxn ang="0">
                <a:pos x="24" y="0"/>
              </a:cxn>
              <a:cxn ang="0">
                <a:pos x="194" y="0"/>
              </a:cxn>
              <a:cxn ang="0">
                <a:pos x="151" y="40"/>
              </a:cxn>
              <a:cxn ang="0">
                <a:pos x="0" y="25"/>
              </a:cxn>
            </a:cxnLst>
            <a:rect l="0" t="0" r="r" b="b"/>
            <a:pathLst>
              <a:path w="195" h="41">
                <a:moveTo>
                  <a:pt x="0" y="25"/>
                </a:moveTo>
                <a:lnTo>
                  <a:pt x="24" y="0"/>
                </a:lnTo>
                <a:lnTo>
                  <a:pt x="194" y="0"/>
                </a:lnTo>
                <a:lnTo>
                  <a:pt x="151" y="40"/>
                </a:lnTo>
                <a:lnTo>
                  <a:pt x="0" y="25"/>
                </a:lnTo>
              </a:path>
            </a:pathLst>
          </a:custGeom>
          <a:solidFill>
            <a:srgbClr val="DDDDDD"/>
          </a:solidFill>
          <a:ln w="12699" cap="rnd" cmpd="sng">
            <a:solidFill>
              <a:srgbClr val="000000"/>
            </a:solidFill>
            <a:prstDash val="solid"/>
            <a:round/>
            <a:headEnd/>
            <a:tailEnd/>
          </a:ln>
          <a:effectLst/>
        </p:spPr>
        <p:txBody>
          <a:bodyPr/>
          <a:lstStyle/>
          <a:p>
            <a:endParaRPr lang="en-US"/>
          </a:p>
        </p:txBody>
      </p:sp>
      <p:sp>
        <p:nvSpPr>
          <p:cNvPr id="701861" name="Freeform 421"/>
          <p:cNvSpPr>
            <a:spLocks/>
          </p:cNvSpPr>
          <p:nvPr/>
        </p:nvSpPr>
        <p:spPr bwMode="auto">
          <a:xfrm>
            <a:off x="7332663" y="5151438"/>
            <a:ext cx="82550" cy="311150"/>
          </a:xfrm>
          <a:custGeom>
            <a:avLst/>
            <a:gdLst/>
            <a:ahLst/>
            <a:cxnLst>
              <a:cxn ang="0">
                <a:pos x="26" y="195"/>
              </a:cxn>
              <a:cxn ang="0">
                <a:pos x="0" y="53"/>
              </a:cxn>
              <a:cxn ang="0">
                <a:pos x="51" y="0"/>
              </a:cxn>
              <a:cxn ang="0">
                <a:pos x="51" y="175"/>
              </a:cxn>
              <a:cxn ang="0">
                <a:pos x="26" y="195"/>
              </a:cxn>
            </a:cxnLst>
            <a:rect l="0" t="0" r="r" b="b"/>
            <a:pathLst>
              <a:path w="52" h="196">
                <a:moveTo>
                  <a:pt x="26" y="195"/>
                </a:moveTo>
                <a:lnTo>
                  <a:pt x="0" y="53"/>
                </a:lnTo>
                <a:lnTo>
                  <a:pt x="51" y="0"/>
                </a:lnTo>
                <a:lnTo>
                  <a:pt x="51" y="175"/>
                </a:lnTo>
                <a:lnTo>
                  <a:pt x="26" y="195"/>
                </a:lnTo>
              </a:path>
            </a:pathLst>
          </a:custGeom>
          <a:solidFill>
            <a:schemeClr val="bg1"/>
          </a:solidFill>
          <a:ln w="9525" cap="rnd">
            <a:noFill/>
            <a:round/>
            <a:headEnd/>
            <a:tailEnd/>
          </a:ln>
          <a:effectLst/>
        </p:spPr>
        <p:txBody>
          <a:bodyPr/>
          <a:lstStyle/>
          <a:p>
            <a:endParaRPr lang="en-US"/>
          </a:p>
        </p:txBody>
      </p:sp>
      <p:sp>
        <p:nvSpPr>
          <p:cNvPr id="701862" name="Freeform 422"/>
          <p:cNvSpPr>
            <a:spLocks/>
          </p:cNvSpPr>
          <p:nvPr/>
        </p:nvSpPr>
        <p:spPr bwMode="auto">
          <a:xfrm>
            <a:off x="7331075" y="5151438"/>
            <a:ext cx="93663" cy="322262"/>
          </a:xfrm>
          <a:custGeom>
            <a:avLst/>
            <a:gdLst/>
            <a:ahLst/>
            <a:cxnLst>
              <a:cxn ang="0">
                <a:pos x="31" y="202"/>
              </a:cxn>
              <a:cxn ang="0">
                <a:pos x="0" y="55"/>
              </a:cxn>
              <a:cxn ang="0">
                <a:pos x="58" y="0"/>
              </a:cxn>
              <a:cxn ang="0">
                <a:pos x="58" y="181"/>
              </a:cxn>
              <a:cxn ang="0">
                <a:pos x="31" y="202"/>
              </a:cxn>
            </a:cxnLst>
            <a:rect l="0" t="0" r="r" b="b"/>
            <a:pathLst>
              <a:path w="59" h="203">
                <a:moveTo>
                  <a:pt x="31" y="202"/>
                </a:moveTo>
                <a:lnTo>
                  <a:pt x="0" y="55"/>
                </a:lnTo>
                <a:lnTo>
                  <a:pt x="58" y="0"/>
                </a:lnTo>
                <a:lnTo>
                  <a:pt x="58" y="181"/>
                </a:lnTo>
                <a:lnTo>
                  <a:pt x="31" y="202"/>
                </a:lnTo>
              </a:path>
            </a:pathLst>
          </a:custGeom>
          <a:solidFill>
            <a:srgbClr val="333333"/>
          </a:solidFill>
          <a:ln w="12700" cap="rnd" cmpd="sng">
            <a:solidFill>
              <a:srgbClr val="000000"/>
            </a:solidFill>
            <a:prstDash val="solid"/>
            <a:round/>
            <a:headEnd/>
            <a:tailEnd/>
          </a:ln>
          <a:effectLst/>
        </p:spPr>
        <p:txBody>
          <a:bodyPr/>
          <a:lstStyle/>
          <a:p>
            <a:endParaRPr lang="en-US"/>
          </a:p>
        </p:txBody>
      </p:sp>
      <p:sp>
        <p:nvSpPr>
          <p:cNvPr id="701863" name="Freeform 423"/>
          <p:cNvSpPr>
            <a:spLocks/>
          </p:cNvSpPr>
          <p:nvPr/>
        </p:nvSpPr>
        <p:spPr bwMode="auto">
          <a:xfrm>
            <a:off x="7878763" y="4227513"/>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1864" name="Freeform 424"/>
          <p:cNvSpPr>
            <a:spLocks/>
          </p:cNvSpPr>
          <p:nvPr/>
        </p:nvSpPr>
        <p:spPr bwMode="auto">
          <a:xfrm>
            <a:off x="7877175" y="42275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701865" name="Freeform 425"/>
          <p:cNvSpPr>
            <a:spLocks/>
          </p:cNvSpPr>
          <p:nvPr/>
        </p:nvSpPr>
        <p:spPr bwMode="auto">
          <a:xfrm>
            <a:off x="7878763" y="36830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1866" name="Freeform 426"/>
          <p:cNvSpPr>
            <a:spLocks/>
          </p:cNvSpPr>
          <p:nvPr/>
        </p:nvSpPr>
        <p:spPr bwMode="auto">
          <a:xfrm>
            <a:off x="7877175" y="368300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700" cap="rnd" cmpd="sng">
            <a:solidFill>
              <a:srgbClr val="000000"/>
            </a:solidFill>
            <a:prstDash val="solid"/>
            <a:round/>
            <a:headEnd/>
            <a:tailEnd/>
          </a:ln>
          <a:effectLst/>
        </p:spPr>
        <p:txBody>
          <a:bodyPr/>
          <a:lstStyle/>
          <a:p>
            <a:endParaRPr lang="en-US"/>
          </a:p>
        </p:txBody>
      </p:sp>
      <p:sp>
        <p:nvSpPr>
          <p:cNvPr id="701867" name="Freeform 427"/>
          <p:cNvSpPr>
            <a:spLocks/>
          </p:cNvSpPr>
          <p:nvPr/>
        </p:nvSpPr>
        <p:spPr bwMode="auto">
          <a:xfrm>
            <a:off x="7878763" y="3082925"/>
            <a:ext cx="393700" cy="412750"/>
          </a:xfrm>
          <a:custGeom>
            <a:avLst/>
            <a:gdLst/>
            <a:ahLst/>
            <a:cxnLst>
              <a:cxn ang="0">
                <a:pos x="0" y="259"/>
              </a:cxn>
              <a:cxn ang="0">
                <a:pos x="0" y="0"/>
              </a:cxn>
              <a:cxn ang="0">
                <a:pos x="247" y="0"/>
              </a:cxn>
              <a:cxn ang="0">
                <a:pos x="247" y="259"/>
              </a:cxn>
              <a:cxn ang="0">
                <a:pos x="0" y="259"/>
              </a:cxn>
            </a:cxnLst>
            <a:rect l="0" t="0" r="r" b="b"/>
            <a:pathLst>
              <a:path w="248" h="260">
                <a:moveTo>
                  <a:pt x="0" y="259"/>
                </a:moveTo>
                <a:lnTo>
                  <a:pt x="0" y="0"/>
                </a:lnTo>
                <a:lnTo>
                  <a:pt x="247" y="0"/>
                </a:lnTo>
                <a:lnTo>
                  <a:pt x="247" y="259"/>
                </a:lnTo>
                <a:lnTo>
                  <a:pt x="0" y="259"/>
                </a:lnTo>
              </a:path>
            </a:pathLst>
          </a:custGeom>
          <a:solidFill>
            <a:schemeClr val="bg1"/>
          </a:solidFill>
          <a:ln w="9525" cap="rnd">
            <a:noFill/>
            <a:round/>
            <a:headEnd/>
            <a:tailEnd/>
          </a:ln>
          <a:effectLst/>
        </p:spPr>
        <p:txBody>
          <a:bodyPr/>
          <a:lstStyle/>
          <a:p>
            <a:endParaRPr lang="en-US"/>
          </a:p>
        </p:txBody>
      </p:sp>
      <p:sp>
        <p:nvSpPr>
          <p:cNvPr id="701868" name="Freeform 428"/>
          <p:cNvSpPr>
            <a:spLocks/>
          </p:cNvSpPr>
          <p:nvPr/>
        </p:nvSpPr>
        <p:spPr bwMode="auto">
          <a:xfrm>
            <a:off x="7877175" y="3082925"/>
            <a:ext cx="404813" cy="425450"/>
          </a:xfrm>
          <a:custGeom>
            <a:avLst/>
            <a:gdLst/>
            <a:ahLst/>
            <a:cxnLst>
              <a:cxn ang="0">
                <a:pos x="0" y="267"/>
              </a:cxn>
              <a:cxn ang="0">
                <a:pos x="0" y="0"/>
              </a:cxn>
              <a:cxn ang="0">
                <a:pos x="254" y="0"/>
              </a:cxn>
              <a:cxn ang="0">
                <a:pos x="254" y="267"/>
              </a:cxn>
              <a:cxn ang="0">
                <a:pos x="0" y="267"/>
              </a:cxn>
            </a:cxnLst>
            <a:rect l="0" t="0" r="r" b="b"/>
            <a:pathLst>
              <a:path w="255" h="268">
                <a:moveTo>
                  <a:pt x="0" y="267"/>
                </a:moveTo>
                <a:lnTo>
                  <a:pt x="0" y="0"/>
                </a:lnTo>
                <a:lnTo>
                  <a:pt x="254" y="0"/>
                </a:lnTo>
                <a:lnTo>
                  <a:pt x="254" y="267"/>
                </a:lnTo>
                <a:lnTo>
                  <a:pt x="0" y="267"/>
                </a:lnTo>
              </a:path>
            </a:pathLst>
          </a:custGeom>
          <a:noFill/>
          <a:ln w="12700" cap="rnd" cmpd="sng">
            <a:solidFill>
              <a:srgbClr val="000000"/>
            </a:solidFill>
            <a:prstDash val="solid"/>
            <a:round/>
            <a:headEnd/>
            <a:tailEnd/>
          </a:ln>
          <a:effectLst/>
        </p:spPr>
        <p:txBody>
          <a:bodyPr/>
          <a:lstStyle/>
          <a:p>
            <a:endParaRPr lang="en-US"/>
          </a:p>
        </p:txBody>
      </p:sp>
      <p:sp>
        <p:nvSpPr>
          <p:cNvPr id="701869" name="Freeform 429"/>
          <p:cNvSpPr>
            <a:spLocks/>
          </p:cNvSpPr>
          <p:nvPr/>
        </p:nvSpPr>
        <p:spPr bwMode="auto">
          <a:xfrm>
            <a:off x="7878763" y="252888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701870" name="Freeform 430"/>
          <p:cNvSpPr>
            <a:spLocks/>
          </p:cNvSpPr>
          <p:nvPr/>
        </p:nvSpPr>
        <p:spPr bwMode="auto">
          <a:xfrm>
            <a:off x="7877175" y="252888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701871" name="Freeform 431"/>
          <p:cNvSpPr>
            <a:spLocks/>
          </p:cNvSpPr>
          <p:nvPr/>
        </p:nvSpPr>
        <p:spPr bwMode="auto">
          <a:xfrm>
            <a:off x="7878763" y="194310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1872" name="Freeform 432"/>
          <p:cNvSpPr>
            <a:spLocks/>
          </p:cNvSpPr>
          <p:nvPr/>
        </p:nvSpPr>
        <p:spPr bwMode="auto">
          <a:xfrm>
            <a:off x="7877175" y="1943100"/>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701873" name="Freeform 433"/>
          <p:cNvSpPr>
            <a:spLocks/>
          </p:cNvSpPr>
          <p:nvPr/>
        </p:nvSpPr>
        <p:spPr bwMode="auto">
          <a:xfrm>
            <a:off x="7878763" y="1368425"/>
            <a:ext cx="393700" cy="414338"/>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701874" name="Freeform 434"/>
          <p:cNvSpPr>
            <a:spLocks/>
          </p:cNvSpPr>
          <p:nvPr/>
        </p:nvSpPr>
        <p:spPr bwMode="auto">
          <a:xfrm>
            <a:off x="7877175" y="1368425"/>
            <a:ext cx="404813" cy="427038"/>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700" cap="rnd" cmpd="sng">
            <a:solidFill>
              <a:srgbClr val="000000"/>
            </a:solidFill>
            <a:prstDash val="solid"/>
            <a:round/>
            <a:headEnd/>
            <a:tailEnd/>
          </a:ln>
          <a:effectLst/>
        </p:spPr>
        <p:txBody>
          <a:bodyPr/>
          <a:lstStyle/>
          <a:p>
            <a:endParaRPr lang="en-US"/>
          </a:p>
        </p:txBody>
      </p:sp>
      <p:sp>
        <p:nvSpPr>
          <p:cNvPr id="701875" name="Freeform 435"/>
          <p:cNvSpPr>
            <a:spLocks/>
          </p:cNvSpPr>
          <p:nvPr/>
        </p:nvSpPr>
        <p:spPr bwMode="auto">
          <a:xfrm>
            <a:off x="698500"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876" name="Freeform 436"/>
          <p:cNvSpPr>
            <a:spLocks/>
          </p:cNvSpPr>
          <p:nvPr/>
        </p:nvSpPr>
        <p:spPr bwMode="auto">
          <a:xfrm>
            <a:off x="695325"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77" name="Freeform 437"/>
          <p:cNvSpPr>
            <a:spLocks/>
          </p:cNvSpPr>
          <p:nvPr/>
        </p:nvSpPr>
        <p:spPr bwMode="auto">
          <a:xfrm>
            <a:off x="698500"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878" name="Freeform 438"/>
          <p:cNvSpPr>
            <a:spLocks/>
          </p:cNvSpPr>
          <p:nvPr/>
        </p:nvSpPr>
        <p:spPr bwMode="auto">
          <a:xfrm>
            <a:off x="695325"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79" name="Freeform 439"/>
          <p:cNvSpPr>
            <a:spLocks/>
          </p:cNvSpPr>
          <p:nvPr/>
        </p:nvSpPr>
        <p:spPr bwMode="auto">
          <a:xfrm>
            <a:off x="698500"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880" name="Freeform 440"/>
          <p:cNvSpPr>
            <a:spLocks/>
          </p:cNvSpPr>
          <p:nvPr/>
        </p:nvSpPr>
        <p:spPr bwMode="auto">
          <a:xfrm>
            <a:off x="695325"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81" name="Freeform 441"/>
          <p:cNvSpPr>
            <a:spLocks/>
          </p:cNvSpPr>
          <p:nvPr/>
        </p:nvSpPr>
        <p:spPr bwMode="auto">
          <a:xfrm>
            <a:off x="698500"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882" name="Freeform 442"/>
          <p:cNvSpPr>
            <a:spLocks/>
          </p:cNvSpPr>
          <p:nvPr/>
        </p:nvSpPr>
        <p:spPr bwMode="auto">
          <a:xfrm>
            <a:off x="695325"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83" name="Freeform 443"/>
          <p:cNvSpPr>
            <a:spLocks/>
          </p:cNvSpPr>
          <p:nvPr/>
        </p:nvSpPr>
        <p:spPr bwMode="auto">
          <a:xfrm>
            <a:off x="698500"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701884" name="Freeform 444"/>
          <p:cNvSpPr>
            <a:spLocks/>
          </p:cNvSpPr>
          <p:nvPr/>
        </p:nvSpPr>
        <p:spPr bwMode="auto">
          <a:xfrm>
            <a:off x="695325"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85" name="Freeform 445"/>
          <p:cNvSpPr>
            <a:spLocks/>
          </p:cNvSpPr>
          <p:nvPr/>
        </p:nvSpPr>
        <p:spPr bwMode="auto">
          <a:xfrm>
            <a:off x="698500" y="1368425"/>
            <a:ext cx="390525" cy="414338"/>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6600"/>
          </a:solidFill>
          <a:ln w="9525" cap="rnd">
            <a:noFill/>
            <a:round/>
            <a:headEnd/>
            <a:tailEnd/>
          </a:ln>
          <a:effectLst/>
        </p:spPr>
        <p:txBody>
          <a:bodyPr/>
          <a:lstStyle/>
          <a:p>
            <a:endParaRPr lang="en-US"/>
          </a:p>
        </p:txBody>
      </p:sp>
      <p:sp>
        <p:nvSpPr>
          <p:cNvPr id="701886" name="Freeform 446"/>
          <p:cNvSpPr>
            <a:spLocks/>
          </p:cNvSpPr>
          <p:nvPr/>
        </p:nvSpPr>
        <p:spPr bwMode="auto">
          <a:xfrm>
            <a:off x="695325" y="1368425"/>
            <a:ext cx="403225" cy="427038"/>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700" cap="rnd" cmpd="sng">
            <a:solidFill>
              <a:srgbClr val="000000"/>
            </a:solidFill>
            <a:prstDash val="solid"/>
            <a:round/>
            <a:headEnd/>
            <a:tailEnd/>
          </a:ln>
          <a:effectLst/>
        </p:spPr>
        <p:txBody>
          <a:bodyPr/>
          <a:lstStyle/>
          <a:p>
            <a:endParaRPr lang="en-US"/>
          </a:p>
        </p:txBody>
      </p:sp>
      <p:sp>
        <p:nvSpPr>
          <p:cNvPr id="701887" name="Freeform 447"/>
          <p:cNvSpPr>
            <a:spLocks/>
          </p:cNvSpPr>
          <p:nvPr/>
        </p:nvSpPr>
        <p:spPr bwMode="auto">
          <a:xfrm>
            <a:off x="111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701888" name="Freeform 448"/>
          <p:cNvSpPr>
            <a:spLocks/>
          </p:cNvSpPr>
          <p:nvPr/>
        </p:nvSpPr>
        <p:spPr bwMode="auto">
          <a:xfrm>
            <a:off x="111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89" name="Freeform 449"/>
          <p:cNvSpPr>
            <a:spLocks/>
          </p:cNvSpPr>
          <p:nvPr/>
        </p:nvSpPr>
        <p:spPr bwMode="auto">
          <a:xfrm>
            <a:off x="111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701890" name="Freeform 450"/>
          <p:cNvSpPr>
            <a:spLocks/>
          </p:cNvSpPr>
          <p:nvPr/>
        </p:nvSpPr>
        <p:spPr bwMode="auto">
          <a:xfrm>
            <a:off x="111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91" name="Freeform 451"/>
          <p:cNvSpPr>
            <a:spLocks/>
          </p:cNvSpPr>
          <p:nvPr/>
        </p:nvSpPr>
        <p:spPr bwMode="auto">
          <a:xfrm>
            <a:off x="111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chemeClr val="bg1"/>
          </a:solidFill>
          <a:ln w="9525" cap="rnd">
            <a:noFill/>
            <a:round/>
            <a:headEnd/>
            <a:tailEnd/>
          </a:ln>
          <a:effectLst/>
        </p:spPr>
        <p:txBody>
          <a:bodyPr/>
          <a:lstStyle/>
          <a:p>
            <a:endParaRPr lang="en-US"/>
          </a:p>
        </p:txBody>
      </p:sp>
      <p:sp>
        <p:nvSpPr>
          <p:cNvPr id="701892" name="Freeform 452"/>
          <p:cNvSpPr>
            <a:spLocks/>
          </p:cNvSpPr>
          <p:nvPr/>
        </p:nvSpPr>
        <p:spPr bwMode="auto">
          <a:xfrm>
            <a:off x="111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93" name="Freeform 453"/>
          <p:cNvSpPr>
            <a:spLocks/>
          </p:cNvSpPr>
          <p:nvPr/>
        </p:nvSpPr>
        <p:spPr bwMode="auto">
          <a:xfrm>
            <a:off x="1116013"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chemeClr val="bg1"/>
          </a:solidFill>
          <a:ln w="9525" cap="rnd">
            <a:noFill/>
            <a:round/>
            <a:headEnd/>
            <a:tailEnd/>
          </a:ln>
          <a:effectLst/>
        </p:spPr>
        <p:txBody>
          <a:bodyPr/>
          <a:lstStyle/>
          <a:p>
            <a:endParaRPr lang="en-US"/>
          </a:p>
        </p:txBody>
      </p:sp>
      <p:sp>
        <p:nvSpPr>
          <p:cNvPr id="701894" name="Freeform 454"/>
          <p:cNvSpPr>
            <a:spLocks/>
          </p:cNvSpPr>
          <p:nvPr/>
        </p:nvSpPr>
        <p:spPr bwMode="auto">
          <a:xfrm>
            <a:off x="1114425"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95" name="Freeform 455"/>
          <p:cNvSpPr>
            <a:spLocks/>
          </p:cNvSpPr>
          <p:nvPr/>
        </p:nvSpPr>
        <p:spPr bwMode="auto">
          <a:xfrm>
            <a:off x="1116013"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1896" name="Freeform 456"/>
          <p:cNvSpPr>
            <a:spLocks/>
          </p:cNvSpPr>
          <p:nvPr/>
        </p:nvSpPr>
        <p:spPr bwMode="auto">
          <a:xfrm>
            <a:off x="1114425"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897" name="Freeform 457"/>
          <p:cNvSpPr>
            <a:spLocks/>
          </p:cNvSpPr>
          <p:nvPr/>
        </p:nvSpPr>
        <p:spPr bwMode="auto">
          <a:xfrm>
            <a:off x="15382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701898" name="Freeform 458"/>
          <p:cNvSpPr>
            <a:spLocks/>
          </p:cNvSpPr>
          <p:nvPr/>
        </p:nvSpPr>
        <p:spPr bwMode="auto">
          <a:xfrm>
            <a:off x="15351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899" name="Freeform 459"/>
          <p:cNvSpPr>
            <a:spLocks/>
          </p:cNvSpPr>
          <p:nvPr/>
        </p:nvSpPr>
        <p:spPr bwMode="auto">
          <a:xfrm>
            <a:off x="15382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00" name="Freeform 460"/>
          <p:cNvSpPr>
            <a:spLocks/>
          </p:cNvSpPr>
          <p:nvPr/>
        </p:nvSpPr>
        <p:spPr bwMode="auto">
          <a:xfrm>
            <a:off x="15351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01" name="Freeform 461"/>
          <p:cNvSpPr>
            <a:spLocks/>
          </p:cNvSpPr>
          <p:nvPr/>
        </p:nvSpPr>
        <p:spPr bwMode="auto">
          <a:xfrm>
            <a:off x="15382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02" name="Freeform 462"/>
          <p:cNvSpPr>
            <a:spLocks/>
          </p:cNvSpPr>
          <p:nvPr/>
        </p:nvSpPr>
        <p:spPr bwMode="auto">
          <a:xfrm>
            <a:off x="15351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03" name="Freeform 463"/>
          <p:cNvSpPr>
            <a:spLocks/>
          </p:cNvSpPr>
          <p:nvPr/>
        </p:nvSpPr>
        <p:spPr bwMode="auto">
          <a:xfrm>
            <a:off x="195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701904" name="Freeform 464"/>
          <p:cNvSpPr>
            <a:spLocks/>
          </p:cNvSpPr>
          <p:nvPr/>
        </p:nvSpPr>
        <p:spPr bwMode="auto">
          <a:xfrm>
            <a:off x="195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05" name="Freeform 465"/>
          <p:cNvSpPr>
            <a:spLocks/>
          </p:cNvSpPr>
          <p:nvPr/>
        </p:nvSpPr>
        <p:spPr bwMode="auto">
          <a:xfrm>
            <a:off x="195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06" name="Freeform 466"/>
          <p:cNvSpPr>
            <a:spLocks/>
          </p:cNvSpPr>
          <p:nvPr/>
        </p:nvSpPr>
        <p:spPr bwMode="auto">
          <a:xfrm>
            <a:off x="195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07" name="Freeform 467"/>
          <p:cNvSpPr>
            <a:spLocks/>
          </p:cNvSpPr>
          <p:nvPr/>
        </p:nvSpPr>
        <p:spPr bwMode="auto">
          <a:xfrm>
            <a:off x="195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08" name="Freeform 468"/>
          <p:cNvSpPr>
            <a:spLocks/>
          </p:cNvSpPr>
          <p:nvPr/>
        </p:nvSpPr>
        <p:spPr bwMode="auto">
          <a:xfrm>
            <a:off x="195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09" name="Freeform 469"/>
          <p:cNvSpPr>
            <a:spLocks/>
          </p:cNvSpPr>
          <p:nvPr/>
        </p:nvSpPr>
        <p:spPr bwMode="auto">
          <a:xfrm>
            <a:off x="2374900"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10" name="Freeform 470"/>
          <p:cNvSpPr>
            <a:spLocks/>
          </p:cNvSpPr>
          <p:nvPr/>
        </p:nvSpPr>
        <p:spPr bwMode="auto">
          <a:xfrm>
            <a:off x="2373313"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11" name="Freeform 471"/>
          <p:cNvSpPr>
            <a:spLocks/>
          </p:cNvSpPr>
          <p:nvPr/>
        </p:nvSpPr>
        <p:spPr bwMode="auto">
          <a:xfrm>
            <a:off x="2374900"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12" name="Freeform 472"/>
          <p:cNvSpPr>
            <a:spLocks/>
          </p:cNvSpPr>
          <p:nvPr/>
        </p:nvSpPr>
        <p:spPr bwMode="auto">
          <a:xfrm>
            <a:off x="2373313"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13" name="Freeform 473"/>
          <p:cNvSpPr>
            <a:spLocks/>
          </p:cNvSpPr>
          <p:nvPr/>
        </p:nvSpPr>
        <p:spPr bwMode="auto">
          <a:xfrm>
            <a:off x="2374900"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14" name="Freeform 474"/>
          <p:cNvSpPr>
            <a:spLocks/>
          </p:cNvSpPr>
          <p:nvPr/>
        </p:nvSpPr>
        <p:spPr bwMode="auto">
          <a:xfrm>
            <a:off x="2373313"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15" name="Freeform 475"/>
          <p:cNvSpPr>
            <a:spLocks/>
          </p:cNvSpPr>
          <p:nvPr/>
        </p:nvSpPr>
        <p:spPr bwMode="auto">
          <a:xfrm>
            <a:off x="2794000" y="4235450"/>
            <a:ext cx="395288"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701916" name="Freeform 476"/>
          <p:cNvSpPr>
            <a:spLocks/>
          </p:cNvSpPr>
          <p:nvPr/>
        </p:nvSpPr>
        <p:spPr bwMode="auto">
          <a:xfrm>
            <a:off x="2792413"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17" name="Freeform 477"/>
          <p:cNvSpPr>
            <a:spLocks/>
          </p:cNvSpPr>
          <p:nvPr/>
        </p:nvSpPr>
        <p:spPr bwMode="auto">
          <a:xfrm>
            <a:off x="2794000" y="3694113"/>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18" name="Freeform 478"/>
          <p:cNvSpPr>
            <a:spLocks/>
          </p:cNvSpPr>
          <p:nvPr/>
        </p:nvSpPr>
        <p:spPr bwMode="auto">
          <a:xfrm>
            <a:off x="2792413"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19" name="Freeform 479"/>
          <p:cNvSpPr>
            <a:spLocks/>
          </p:cNvSpPr>
          <p:nvPr/>
        </p:nvSpPr>
        <p:spPr bwMode="auto">
          <a:xfrm>
            <a:off x="2794000" y="3094038"/>
            <a:ext cx="395288"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20" name="Freeform 480"/>
          <p:cNvSpPr>
            <a:spLocks/>
          </p:cNvSpPr>
          <p:nvPr/>
        </p:nvSpPr>
        <p:spPr bwMode="auto">
          <a:xfrm>
            <a:off x="2792413"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21" name="Freeform 481"/>
          <p:cNvSpPr>
            <a:spLocks/>
          </p:cNvSpPr>
          <p:nvPr/>
        </p:nvSpPr>
        <p:spPr bwMode="auto">
          <a:xfrm>
            <a:off x="32273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701922" name="Freeform 482"/>
          <p:cNvSpPr>
            <a:spLocks/>
          </p:cNvSpPr>
          <p:nvPr/>
        </p:nvSpPr>
        <p:spPr bwMode="auto">
          <a:xfrm>
            <a:off x="32242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23" name="Freeform 483"/>
          <p:cNvSpPr>
            <a:spLocks/>
          </p:cNvSpPr>
          <p:nvPr/>
        </p:nvSpPr>
        <p:spPr bwMode="auto">
          <a:xfrm>
            <a:off x="32273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24" name="Freeform 484"/>
          <p:cNvSpPr>
            <a:spLocks/>
          </p:cNvSpPr>
          <p:nvPr/>
        </p:nvSpPr>
        <p:spPr bwMode="auto">
          <a:xfrm>
            <a:off x="32242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25" name="Freeform 485"/>
          <p:cNvSpPr>
            <a:spLocks/>
          </p:cNvSpPr>
          <p:nvPr/>
        </p:nvSpPr>
        <p:spPr bwMode="auto">
          <a:xfrm>
            <a:off x="32273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26" name="Freeform 486"/>
          <p:cNvSpPr>
            <a:spLocks/>
          </p:cNvSpPr>
          <p:nvPr/>
        </p:nvSpPr>
        <p:spPr bwMode="auto">
          <a:xfrm>
            <a:off x="32242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27" name="Freeform 487"/>
          <p:cNvSpPr>
            <a:spLocks/>
          </p:cNvSpPr>
          <p:nvPr/>
        </p:nvSpPr>
        <p:spPr bwMode="auto">
          <a:xfrm>
            <a:off x="36560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28" name="Freeform 488"/>
          <p:cNvSpPr>
            <a:spLocks/>
          </p:cNvSpPr>
          <p:nvPr/>
        </p:nvSpPr>
        <p:spPr bwMode="auto">
          <a:xfrm>
            <a:off x="36544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29" name="Freeform 489"/>
          <p:cNvSpPr>
            <a:spLocks/>
          </p:cNvSpPr>
          <p:nvPr/>
        </p:nvSpPr>
        <p:spPr bwMode="auto">
          <a:xfrm>
            <a:off x="36560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30" name="Freeform 490"/>
          <p:cNvSpPr>
            <a:spLocks/>
          </p:cNvSpPr>
          <p:nvPr/>
        </p:nvSpPr>
        <p:spPr bwMode="auto">
          <a:xfrm>
            <a:off x="36544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31" name="Freeform 491"/>
          <p:cNvSpPr>
            <a:spLocks/>
          </p:cNvSpPr>
          <p:nvPr/>
        </p:nvSpPr>
        <p:spPr bwMode="auto">
          <a:xfrm>
            <a:off x="36560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32" name="Freeform 492"/>
          <p:cNvSpPr>
            <a:spLocks/>
          </p:cNvSpPr>
          <p:nvPr/>
        </p:nvSpPr>
        <p:spPr bwMode="auto">
          <a:xfrm>
            <a:off x="36544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33" name="Freeform 493"/>
          <p:cNvSpPr>
            <a:spLocks/>
          </p:cNvSpPr>
          <p:nvPr/>
        </p:nvSpPr>
        <p:spPr bwMode="auto">
          <a:xfrm>
            <a:off x="4075113"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34" name="Freeform 494"/>
          <p:cNvSpPr>
            <a:spLocks/>
          </p:cNvSpPr>
          <p:nvPr/>
        </p:nvSpPr>
        <p:spPr bwMode="auto">
          <a:xfrm>
            <a:off x="4073525"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35" name="Freeform 495"/>
          <p:cNvSpPr>
            <a:spLocks/>
          </p:cNvSpPr>
          <p:nvPr/>
        </p:nvSpPr>
        <p:spPr bwMode="auto">
          <a:xfrm>
            <a:off x="4075113"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36" name="Freeform 496"/>
          <p:cNvSpPr>
            <a:spLocks/>
          </p:cNvSpPr>
          <p:nvPr/>
        </p:nvSpPr>
        <p:spPr bwMode="auto">
          <a:xfrm>
            <a:off x="4073525"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37" name="Freeform 497"/>
          <p:cNvSpPr>
            <a:spLocks/>
          </p:cNvSpPr>
          <p:nvPr/>
        </p:nvSpPr>
        <p:spPr bwMode="auto">
          <a:xfrm>
            <a:off x="4075113"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38" name="Freeform 498"/>
          <p:cNvSpPr>
            <a:spLocks/>
          </p:cNvSpPr>
          <p:nvPr/>
        </p:nvSpPr>
        <p:spPr bwMode="auto">
          <a:xfrm>
            <a:off x="4073525"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39" name="Freeform 499"/>
          <p:cNvSpPr>
            <a:spLocks/>
          </p:cNvSpPr>
          <p:nvPr/>
        </p:nvSpPr>
        <p:spPr bwMode="auto">
          <a:xfrm>
            <a:off x="4494213"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rgbClr val="FFFFFF"/>
          </a:solidFill>
          <a:ln w="9525" cap="rnd">
            <a:noFill/>
            <a:round/>
            <a:headEnd/>
            <a:tailEnd/>
          </a:ln>
          <a:effectLst/>
        </p:spPr>
        <p:txBody>
          <a:bodyPr/>
          <a:lstStyle/>
          <a:p>
            <a:endParaRPr lang="en-US"/>
          </a:p>
        </p:txBody>
      </p:sp>
      <p:sp>
        <p:nvSpPr>
          <p:cNvPr id="701940" name="Freeform 500"/>
          <p:cNvSpPr>
            <a:spLocks/>
          </p:cNvSpPr>
          <p:nvPr/>
        </p:nvSpPr>
        <p:spPr bwMode="auto">
          <a:xfrm>
            <a:off x="4492625"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41" name="Freeform 501"/>
          <p:cNvSpPr>
            <a:spLocks/>
          </p:cNvSpPr>
          <p:nvPr/>
        </p:nvSpPr>
        <p:spPr bwMode="auto">
          <a:xfrm>
            <a:off x="4494213"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42" name="Freeform 502"/>
          <p:cNvSpPr>
            <a:spLocks/>
          </p:cNvSpPr>
          <p:nvPr/>
        </p:nvSpPr>
        <p:spPr bwMode="auto">
          <a:xfrm>
            <a:off x="4492625"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43" name="Freeform 503"/>
          <p:cNvSpPr>
            <a:spLocks/>
          </p:cNvSpPr>
          <p:nvPr/>
        </p:nvSpPr>
        <p:spPr bwMode="auto">
          <a:xfrm>
            <a:off x="4494213"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rgbClr val="FFFFFF"/>
          </a:solidFill>
          <a:ln w="9525" cap="rnd">
            <a:noFill/>
            <a:round/>
            <a:headEnd/>
            <a:tailEnd/>
          </a:ln>
          <a:effectLst/>
        </p:spPr>
        <p:txBody>
          <a:bodyPr/>
          <a:lstStyle/>
          <a:p>
            <a:endParaRPr lang="en-US"/>
          </a:p>
        </p:txBody>
      </p:sp>
      <p:sp>
        <p:nvSpPr>
          <p:cNvPr id="701944" name="Freeform 504"/>
          <p:cNvSpPr>
            <a:spLocks/>
          </p:cNvSpPr>
          <p:nvPr/>
        </p:nvSpPr>
        <p:spPr bwMode="auto">
          <a:xfrm>
            <a:off x="4492625"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45" name="Freeform 505"/>
          <p:cNvSpPr>
            <a:spLocks/>
          </p:cNvSpPr>
          <p:nvPr/>
        </p:nvSpPr>
        <p:spPr bwMode="auto">
          <a:xfrm>
            <a:off x="4916488"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rgbClr val="FFFFFF"/>
          </a:solidFill>
          <a:ln w="9525" cap="rnd">
            <a:noFill/>
            <a:round/>
            <a:headEnd/>
            <a:tailEnd/>
          </a:ln>
          <a:effectLst/>
        </p:spPr>
        <p:txBody>
          <a:bodyPr/>
          <a:lstStyle/>
          <a:p>
            <a:endParaRPr lang="en-US"/>
          </a:p>
        </p:txBody>
      </p:sp>
      <p:sp>
        <p:nvSpPr>
          <p:cNvPr id="701946" name="Freeform 506"/>
          <p:cNvSpPr>
            <a:spLocks/>
          </p:cNvSpPr>
          <p:nvPr/>
        </p:nvSpPr>
        <p:spPr bwMode="auto">
          <a:xfrm>
            <a:off x="4913313"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47" name="Freeform 507"/>
          <p:cNvSpPr>
            <a:spLocks/>
          </p:cNvSpPr>
          <p:nvPr/>
        </p:nvSpPr>
        <p:spPr bwMode="auto">
          <a:xfrm>
            <a:off x="4916488"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48" name="Freeform 508"/>
          <p:cNvSpPr>
            <a:spLocks/>
          </p:cNvSpPr>
          <p:nvPr/>
        </p:nvSpPr>
        <p:spPr bwMode="auto">
          <a:xfrm>
            <a:off x="4913313"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49" name="Freeform 509"/>
          <p:cNvSpPr>
            <a:spLocks/>
          </p:cNvSpPr>
          <p:nvPr/>
        </p:nvSpPr>
        <p:spPr bwMode="auto">
          <a:xfrm>
            <a:off x="4916488"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rgbClr val="FFFFFF"/>
          </a:solidFill>
          <a:ln w="9525" cap="rnd">
            <a:noFill/>
            <a:round/>
            <a:headEnd/>
            <a:tailEnd/>
          </a:ln>
          <a:effectLst/>
        </p:spPr>
        <p:txBody>
          <a:bodyPr/>
          <a:lstStyle/>
          <a:p>
            <a:endParaRPr lang="en-US"/>
          </a:p>
        </p:txBody>
      </p:sp>
      <p:sp>
        <p:nvSpPr>
          <p:cNvPr id="701950" name="Freeform 510"/>
          <p:cNvSpPr>
            <a:spLocks/>
          </p:cNvSpPr>
          <p:nvPr/>
        </p:nvSpPr>
        <p:spPr bwMode="auto">
          <a:xfrm>
            <a:off x="4913313"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51" name="Freeform 511"/>
          <p:cNvSpPr>
            <a:spLocks/>
          </p:cNvSpPr>
          <p:nvPr/>
        </p:nvSpPr>
        <p:spPr bwMode="auto">
          <a:xfrm>
            <a:off x="532447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52" name="Freeform 512"/>
          <p:cNvSpPr>
            <a:spLocks/>
          </p:cNvSpPr>
          <p:nvPr/>
        </p:nvSpPr>
        <p:spPr bwMode="auto">
          <a:xfrm>
            <a:off x="532288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53" name="Freeform 513"/>
          <p:cNvSpPr>
            <a:spLocks/>
          </p:cNvSpPr>
          <p:nvPr/>
        </p:nvSpPr>
        <p:spPr bwMode="auto">
          <a:xfrm>
            <a:off x="532447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54" name="Freeform 514"/>
          <p:cNvSpPr>
            <a:spLocks/>
          </p:cNvSpPr>
          <p:nvPr/>
        </p:nvSpPr>
        <p:spPr bwMode="auto">
          <a:xfrm>
            <a:off x="532288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55" name="Freeform 515"/>
          <p:cNvSpPr>
            <a:spLocks/>
          </p:cNvSpPr>
          <p:nvPr/>
        </p:nvSpPr>
        <p:spPr bwMode="auto">
          <a:xfrm>
            <a:off x="532447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56" name="Freeform 516"/>
          <p:cNvSpPr>
            <a:spLocks/>
          </p:cNvSpPr>
          <p:nvPr/>
        </p:nvSpPr>
        <p:spPr bwMode="auto">
          <a:xfrm>
            <a:off x="532288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57" name="Freeform 517"/>
          <p:cNvSpPr>
            <a:spLocks/>
          </p:cNvSpPr>
          <p:nvPr/>
        </p:nvSpPr>
        <p:spPr bwMode="auto">
          <a:xfrm>
            <a:off x="5748338"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58" name="Freeform 518"/>
          <p:cNvSpPr>
            <a:spLocks/>
          </p:cNvSpPr>
          <p:nvPr/>
        </p:nvSpPr>
        <p:spPr bwMode="auto">
          <a:xfrm>
            <a:off x="5746750" y="4235450"/>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59" name="Freeform 519"/>
          <p:cNvSpPr>
            <a:spLocks/>
          </p:cNvSpPr>
          <p:nvPr/>
        </p:nvSpPr>
        <p:spPr bwMode="auto">
          <a:xfrm>
            <a:off x="5748338"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60" name="Freeform 520"/>
          <p:cNvSpPr>
            <a:spLocks/>
          </p:cNvSpPr>
          <p:nvPr/>
        </p:nvSpPr>
        <p:spPr bwMode="auto">
          <a:xfrm>
            <a:off x="5746750" y="3694113"/>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61" name="Freeform 521"/>
          <p:cNvSpPr>
            <a:spLocks/>
          </p:cNvSpPr>
          <p:nvPr/>
        </p:nvSpPr>
        <p:spPr bwMode="auto">
          <a:xfrm>
            <a:off x="5748338"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62" name="Freeform 522"/>
          <p:cNvSpPr>
            <a:spLocks/>
          </p:cNvSpPr>
          <p:nvPr/>
        </p:nvSpPr>
        <p:spPr bwMode="auto">
          <a:xfrm>
            <a:off x="5746750" y="3094038"/>
            <a:ext cx="404813"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63" name="Freeform 523"/>
          <p:cNvSpPr>
            <a:spLocks/>
          </p:cNvSpPr>
          <p:nvPr/>
        </p:nvSpPr>
        <p:spPr bwMode="auto">
          <a:xfrm>
            <a:off x="5748338"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64" name="Freeform 524"/>
          <p:cNvSpPr>
            <a:spLocks/>
          </p:cNvSpPr>
          <p:nvPr/>
        </p:nvSpPr>
        <p:spPr bwMode="auto">
          <a:xfrm>
            <a:off x="5746750" y="2536825"/>
            <a:ext cx="404813"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65" name="Freeform 525"/>
          <p:cNvSpPr>
            <a:spLocks/>
          </p:cNvSpPr>
          <p:nvPr/>
        </p:nvSpPr>
        <p:spPr bwMode="auto">
          <a:xfrm>
            <a:off x="5748338"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rgbClr val="FFFFFF"/>
          </a:solidFill>
          <a:ln w="9525" cap="rnd">
            <a:noFill/>
            <a:round/>
            <a:headEnd/>
            <a:tailEnd/>
          </a:ln>
          <a:effectLst/>
        </p:spPr>
        <p:txBody>
          <a:bodyPr/>
          <a:lstStyle/>
          <a:p>
            <a:endParaRPr lang="en-US"/>
          </a:p>
        </p:txBody>
      </p:sp>
      <p:sp>
        <p:nvSpPr>
          <p:cNvPr id="701966" name="Freeform 526"/>
          <p:cNvSpPr>
            <a:spLocks/>
          </p:cNvSpPr>
          <p:nvPr/>
        </p:nvSpPr>
        <p:spPr bwMode="auto">
          <a:xfrm>
            <a:off x="5746750" y="1952625"/>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701967" name="Freeform 527"/>
          <p:cNvSpPr>
            <a:spLocks/>
          </p:cNvSpPr>
          <p:nvPr/>
        </p:nvSpPr>
        <p:spPr bwMode="auto">
          <a:xfrm>
            <a:off x="6169025" y="4235450"/>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68" name="Freeform 528"/>
          <p:cNvSpPr>
            <a:spLocks/>
          </p:cNvSpPr>
          <p:nvPr/>
        </p:nvSpPr>
        <p:spPr bwMode="auto">
          <a:xfrm>
            <a:off x="6167438" y="4235450"/>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69" name="Freeform 529"/>
          <p:cNvSpPr>
            <a:spLocks/>
          </p:cNvSpPr>
          <p:nvPr/>
        </p:nvSpPr>
        <p:spPr bwMode="auto">
          <a:xfrm>
            <a:off x="6169025" y="3694113"/>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70" name="Freeform 530"/>
          <p:cNvSpPr>
            <a:spLocks/>
          </p:cNvSpPr>
          <p:nvPr/>
        </p:nvSpPr>
        <p:spPr bwMode="auto">
          <a:xfrm>
            <a:off x="6167438" y="3694113"/>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71" name="Freeform 531"/>
          <p:cNvSpPr>
            <a:spLocks/>
          </p:cNvSpPr>
          <p:nvPr/>
        </p:nvSpPr>
        <p:spPr bwMode="auto">
          <a:xfrm>
            <a:off x="6169025" y="3094038"/>
            <a:ext cx="393700" cy="414337"/>
          </a:xfrm>
          <a:custGeom>
            <a:avLst/>
            <a:gdLst/>
            <a:ahLst/>
            <a:cxnLst>
              <a:cxn ang="0">
                <a:pos x="0" y="260"/>
              </a:cxn>
              <a:cxn ang="0">
                <a:pos x="0" y="0"/>
              </a:cxn>
              <a:cxn ang="0">
                <a:pos x="247" y="0"/>
              </a:cxn>
              <a:cxn ang="0">
                <a:pos x="247" y="260"/>
              </a:cxn>
              <a:cxn ang="0">
                <a:pos x="0" y="260"/>
              </a:cxn>
            </a:cxnLst>
            <a:rect l="0" t="0" r="r" b="b"/>
            <a:pathLst>
              <a:path w="248" h="261">
                <a:moveTo>
                  <a:pt x="0" y="260"/>
                </a:moveTo>
                <a:lnTo>
                  <a:pt x="0" y="0"/>
                </a:lnTo>
                <a:lnTo>
                  <a:pt x="247" y="0"/>
                </a:lnTo>
                <a:lnTo>
                  <a:pt x="247" y="260"/>
                </a:lnTo>
                <a:lnTo>
                  <a:pt x="0" y="260"/>
                </a:lnTo>
              </a:path>
            </a:pathLst>
          </a:custGeom>
          <a:solidFill>
            <a:srgbClr val="FFFFFF"/>
          </a:solidFill>
          <a:ln w="9525" cap="rnd">
            <a:noFill/>
            <a:round/>
            <a:headEnd/>
            <a:tailEnd/>
          </a:ln>
          <a:effectLst/>
        </p:spPr>
        <p:txBody>
          <a:bodyPr/>
          <a:lstStyle/>
          <a:p>
            <a:endParaRPr lang="en-US"/>
          </a:p>
        </p:txBody>
      </p:sp>
      <p:sp>
        <p:nvSpPr>
          <p:cNvPr id="701972" name="Freeform 532"/>
          <p:cNvSpPr>
            <a:spLocks/>
          </p:cNvSpPr>
          <p:nvPr/>
        </p:nvSpPr>
        <p:spPr bwMode="auto">
          <a:xfrm>
            <a:off x="6167438" y="3094038"/>
            <a:ext cx="404812" cy="427037"/>
          </a:xfrm>
          <a:custGeom>
            <a:avLst/>
            <a:gdLst/>
            <a:ahLst/>
            <a:cxnLst>
              <a:cxn ang="0">
                <a:pos x="0" y="268"/>
              </a:cxn>
              <a:cxn ang="0">
                <a:pos x="0" y="0"/>
              </a:cxn>
              <a:cxn ang="0">
                <a:pos x="254" y="0"/>
              </a:cxn>
              <a:cxn ang="0">
                <a:pos x="254" y="268"/>
              </a:cxn>
              <a:cxn ang="0">
                <a:pos x="0" y="268"/>
              </a:cxn>
            </a:cxnLst>
            <a:rect l="0" t="0" r="r" b="b"/>
            <a:pathLst>
              <a:path w="255" h="269">
                <a:moveTo>
                  <a:pt x="0" y="268"/>
                </a:moveTo>
                <a:lnTo>
                  <a:pt x="0" y="0"/>
                </a:lnTo>
                <a:lnTo>
                  <a:pt x="254" y="0"/>
                </a:lnTo>
                <a:lnTo>
                  <a:pt x="254" y="268"/>
                </a:lnTo>
                <a:lnTo>
                  <a:pt x="0" y="268"/>
                </a:lnTo>
              </a:path>
            </a:pathLst>
          </a:custGeom>
          <a:noFill/>
          <a:ln w="12699" cap="rnd" cmpd="sng">
            <a:solidFill>
              <a:srgbClr val="000000"/>
            </a:solidFill>
            <a:prstDash val="solid"/>
            <a:round/>
            <a:headEnd/>
            <a:tailEnd/>
          </a:ln>
          <a:effectLst/>
        </p:spPr>
        <p:txBody>
          <a:bodyPr/>
          <a:lstStyle/>
          <a:p>
            <a:endParaRPr lang="en-US"/>
          </a:p>
        </p:txBody>
      </p:sp>
      <p:sp>
        <p:nvSpPr>
          <p:cNvPr id="701973" name="Freeform 533"/>
          <p:cNvSpPr>
            <a:spLocks/>
          </p:cNvSpPr>
          <p:nvPr/>
        </p:nvSpPr>
        <p:spPr bwMode="auto">
          <a:xfrm>
            <a:off x="6169025" y="2536825"/>
            <a:ext cx="393700" cy="417513"/>
          </a:xfrm>
          <a:custGeom>
            <a:avLst/>
            <a:gdLst/>
            <a:ahLst/>
            <a:cxnLst>
              <a:cxn ang="0">
                <a:pos x="0" y="262"/>
              </a:cxn>
              <a:cxn ang="0">
                <a:pos x="0" y="0"/>
              </a:cxn>
              <a:cxn ang="0">
                <a:pos x="247" y="0"/>
              </a:cxn>
              <a:cxn ang="0">
                <a:pos x="247" y="262"/>
              </a:cxn>
              <a:cxn ang="0">
                <a:pos x="0" y="262"/>
              </a:cxn>
            </a:cxnLst>
            <a:rect l="0" t="0" r="r" b="b"/>
            <a:pathLst>
              <a:path w="248" h="263">
                <a:moveTo>
                  <a:pt x="0" y="262"/>
                </a:moveTo>
                <a:lnTo>
                  <a:pt x="0" y="0"/>
                </a:lnTo>
                <a:lnTo>
                  <a:pt x="247" y="0"/>
                </a:lnTo>
                <a:lnTo>
                  <a:pt x="247" y="262"/>
                </a:lnTo>
                <a:lnTo>
                  <a:pt x="0" y="262"/>
                </a:lnTo>
              </a:path>
            </a:pathLst>
          </a:custGeom>
          <a:solidFill>
            <a:srgbClr val="FFFFFF"/>
          </a:solidFill>
          <a:ln w="9525" cap="rnd">
            <a:noFill/>
            <a:round/>
            <a:headEnd/>
            <a:tailEnd/>
          </a:ln>
          <a:effectLst/>
        </p:spPr>
        <p:txBody>
          <a:bodyPr/>
          <a:lstStyle/>
          <a:p>
            <a:endParaRPr lang="en-US"/>
          </a:p>
        </p:txBody>
      </p:sp>
      <p:sp>
        <p:nvSpPr>
          <p:cNvPr id="701974" name="Freeform 534"/>
          <p:cNvSpPr>
            <a:spLocks/>
          </p:cNvSpPr>
          <p:nvPr/>
        </p:nvSpPr>
        <p:spPr bwMode="auto">
          <a:xfrm>
            <a:off x="6167438" y="2536825"/>
            <a:ext cx="404812" cy="430213"/>
          </a:xfrm>
          <a:custGeom>
            <a:avLst/>
            <a:gdLst/>
            <a:ahLst/>
            <a:cxnLst>
              <a:cxn ang="0">
                <a:pos x="0" y="270"/>
              </a:cxn>
              <a:cxn ang="0">
                <a:pos x="0" y="0"/>
              </a:cxn>
              <a:cxn ang="0">
                <a:pos x="254" y="0"/>
              </a:cxn>
              <a:cxn ang="0">
                <a:pos x="254" y="270"/>
              </a:cxn>
              <a:cxn ang="0">
                <a:pos x="0" y="270"/>
              </a:cxn>
            </a:cxnLst>
            <a:rect l="0" t="0" r="r" b="b"/>
            <a:pathLst>
              <a:path w="255" h="271">
                <a:moveTo>
                  <a:pt x="0" y="270"/>
                </a:moveTo>
                <a:lnTo>
                  <a:pt x="0" y="0"/>
                </a:lnTo>
                <a:lnTo>
                  <a:pt x="254" y="0"/>
                </a:lnTo>
                <a:lnTo>
                  <a:pt x="254" y="270"/>
                </a:lnTo>
                <a:lnTo>
                  <a:pt x="0" y="270"/>
                </a:lnTo>
              </a:path>
            </a:pathLst>
          </a:custGeom>
          <a:noFill/>
          <a:ln w="12699" cap="rnd" cmpd="sng">
            <a:solidFill>
              <a:srgbClr val="000000"/>
            </a:solidFill>
            <a:prstDash val="solid"/>
            <a:round/>
            <a:headEnd/>
            <a:tailEnd/>
          </a:ln>
          <a:effectLst/>
        </p:spPr>
        <p:txBody>
          <a:bodyPr/>
          <a:lstStyle/>
          <a:p>
            <a:endParaRPr lang="en-US"/>
          </a:p>
        </p:txBody>
      </p:sp>
      <p:sp>
        <p:nvSpPr>
          <p:cNvPr id="701975" name="Freeform 535"/>
          <p:cNvSpPr>
            <a:spLocks/>
          </p:cNvSpPr>
          <p:nvPr/>
        </p:nvSpPr>
        <p:spPr bwMode="auto">
          <a:xfrm>
            <a:off x="6169025" y="1952625"/>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1976" name="Freeform 536"/>
          <p:cNvSpPr>
            <a:spLocks/>
          </p:cNvSpPr>
          <p:nvPr/>
        </p:nvSpPr>
        <p:spPr bwMode="auto">
          <a:xfrm>
            <a:off x="6167438" y="1952625"/>
            <a:ext cx="404812"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77" name="Freeform 537"/>
          <p:cNvSpPr>
            <a:spLocks/>
          </p:cNvSpPr>
          <p:nvPr/>
        </p:nvSpPr>
        <p:spPr bwMode="auto">
          <a:xfrm>
            <a:off x="6600825"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978" name="Freeform 538"/>
          <p:cNvSpPr>
            <a:spLocks/>
          </p:cNvSpPr>
          <p:nvPr/>
        </p:nvSpPr>
        <p:spPr bwMode="auto">
          <a:xfrm>
            <a:off x="6597650"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79" name="Freeform 539"/>
          <p:cNvSpPr>
            <a:spLocks/>
          </p:cNvSpPr>
          <p:nvPr/>
        </p:nvSpPr>
        <p:spPr bwMode="auto">
          <a:xfrm>
            <a:off x="6600825"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980" name="Freeform 540"/>
          <p:cNvSpPr>
            <a:spLocks/>
          </p:cNvSpPr>
          <p:nvPr/>
        </p:nvSpPr>
        <p:spPr bwMode="auto">
          <a:xfrm>
            <a:off x="6597650"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81" name="Freeform 541"/>
          <p:cNvSpPr>
            <a:spLocks/>
          </p:cNvSpPr>
          <p:nvPr/>
        </p:nvSpPr>
        <p:spPr bwMode="auto">
          <a:xfrm>
            <a:off x="6600825"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982" name="Freeform 542"/>
          <p:cNvSpPr>
            <a:spLocks/>
          </p:cNvSpPr>
          <p:nvPr/>
        </p:nvSpPr>
        <p:spPr bwMode="auto">
          <a:xfrm>
            <a:off x="6597650"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83" name="Freeform 543"/>
          <p:cNvSpPr>
            <a:spLocks/>
          </p:cNvSpPr>
          <p:nvPr/>
        </p:nvSpPr>
        <p:spPr bwMode="auto">
          <a:xfrm>
            <a:off x="6600825"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984" name="Freeform 544"/>
          <p:cNvSpPr>
            <a:spLocks/>
          </p:cNvSpPr>
          <p:nvPr/>
        </p:nvSpPr>
        <p:spPr bwMode="auto">
          <a:xfrm>
            <a:off x="6597650"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85" name="Freeform 545"/>
          <p:cNvSpPr>
            <a:spLocks/>
          </p:cNvSpPr>
          <p:nvPr/>
        </p:nvSpPr>
        <p:spPr bwMode="auto">
          <a:xfrm>
            <a:off x="6600825"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701986" name="Freeform 546"/>
          <p:cNvSpPr>
            <a:spLocks/>
          </p:cNvSpPr>
          <p:nvPr/>
        </p:nvSpPr>
        <p:spPr bwMode="auto">
          <a:xfrm>
            <a:off x="6597650"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87" name="Freeform 547"/>
          <p:cNvSpPr>
            <a:spLocks/>
          </p:cNvSpPr>
          <p:nvPr/>
        </p:nvSpPr>
        <p:spPr bwMode="auto">
          <a:xfrm>
            <a:off x="7021513" y="4235450"/>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988" name="Freeform 548"/>
          <p:cNvSpPr>
            <a:spLocks/>
          </p:cNvSpPr>
          <p:nvPr/>
        </p:nvSpPr>
        <p:spPr bwMode="auto">
          <a:xfrm>
            <a:off x="7018338" y="4235450"/>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89" name="Freeform 549"/>
          <p:cNvSpPr>
            <a:spLocks/>
          </p:cNvSpPr>
          <p:nvPr/>
        </p:nvSpPr>
        <p:spPr bwMode="auto">
          <a:xfrm>
            <a:off x="7021513" y="3694113"/>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990" name="Freeform 550"/>
          <p:cNvSpPr>
            <a:spLocks/>
          </p:cNvSpPr>
          <p:nvPr/>
        </p:nvSpPr>
        <p:spPr bwMode="auto">
          <a:xfrm>
            <a:off x="7018338" y="3694113"/>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91" name="Freeform 551"/>
          <p:cNvSpPr>
            <a:spLocks/>
          </p:cNvSpPr>
          <p:nvPr/>
        </p:nvSpPr>
        <p:spPr bwMode="auto">
          <a:xfrm>
            <a:off x="7021513" y="3094038"/>
            <a:ext cx="390525" cy="414337"/>
          </a:xfrm>
          <a:custGeom>
            <a:avLst/>
            <a:gdLst/>
            <a:ahLst/>
            <a:cxnLst>
              <a:cxn ang="0">
                <a:pos x="0" y="260"/>
              </a:cxn>
              <a:cxn ang="0">
                <a:pos x="0" y="0"/>
              </a:cxn>
              <a:cxn ang="0">
                <a:pos x="245" y="0"/>
              </a:cxn>
              <a:cxn ang="0">
                <a:pos x="245" y="260"/>
              </a:cxn>
              <a:cxn ang="0">
                <a:pos x="0" y="260"/>
              </a:cxn>
            </a:cxnLst>
            <a:rect l="0" t="0" r="r" b="b"/>
            <a:pathLst>
              <a:path w="246" h="261">
                <a:moveTo>
                  <a:pt x="0" y="260"/>
                </a:moveTo>
                <a:lnTo>
                  <a:pt x="0" y="0"/>
                </a:lnTo>
                <a:lnTo>
                  <a:pt x="245" y="0"/>
                </a:lnTo>
                <a:lnTo>
                  <a:pt x="245" y="260"/>
                </a:lnTo>
                <a:lnTo>
                  <a:pt x="0" y="260"/>
                </a:lnTo>
              </a:path>
            </a:pathLst>
          </a:custGeom>
          <a:solidFill>
            <a:schemeClr val="bg1"/>
          </a:solidFill>
          <a:ln w="9525" cap="rnd">
            <a:noFill/>
            <a:round/>
            <a:headEnd/>
            <a:tailEnd/>
          </a:ln>
          <a:effectLst/>
        </p:spPr>
        <p:txBody>
          <a:bodyPr/>
          <a:lstStyle/>
          <a:p>
            <a:endParaRPr lang="en-US"/>
          </a:p>
        </p:txBody>
      </p:sp>
      <p:sp>
        <p:nvSpPr>
          <p:cNvPr id="701992" name="Freeform 552"/>
          <p:cNvSpPr>
            <a:spLocks/>
          </p:cNvSpPr>
          <p:nvPr/>
        </p:nvSpPr>
        <p:spPr bwMode="auto">
          <a:xfrm>
            <a:off x="7018338" y="3094038"/>
            <a:ext cx="403225" cy="427037"/>
          </a:xfrm>
          <a:custGeom>
            <a:avLst/>
            <a:gdLst/>
            <a:ahLst/>
            <a:cxnLst>
              <a:cxn ang="0">
                <a:pos x="0" y="268"/>
              </a:cxn>
              <a:cxn ang="0">
                <a:pos x="0" y="0"/>
              </a:cxn>
              <a:cxn ang="0">
                <a:pos x="253" y="0"/>
              </a:cxn>
              <a:cxn ang="0">
                <a:pos x="253" y="268"/>
              </a:cxn>
              <a:cxn ang="0">
                <a:pos x="0" y="268"/>
              </a:cxn>
            </a:cxnLst>
            <a:rect l="0" t="0" r="r" b="b"/>
            <a:pathLst>
              <a:path w="254" h="269">
                <a:moveTo>
                  <a:pt x="0" y="268"/>
                </a:moveTo>
                <a:lnTo>
                  <a:pt x="0" y="0"/>
                </a:lnTo>
                <a:lnTo>
                  <a:pt x="253" y="0"/>
                </a:lnTo>
                <a:lnTo>
                  <a:pt x="253"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93" name="Freeform 553"/>
          <p:cNvSpPr>
            <a:spLocks/>
          </p:cNvSpPr>
          <p:nvPr/>
        </p:nvSpPr>
        <p:spPr bwMode="auto">
          <a:xfrm>
            <a:off x="7021513" y="2536825"/>
            <a:ext cx="390525" cy="417513"/>
          </a:xfrm>
          <a:custGeom>
            <a:avLst/>
            <a:gdLst/>
            <a:ahLst/>
            <a:cxnLst>
              <a:cxn ang="0">
                <a:pos x="0" y="262"/>
              </a:cxn>
              <a:cxn ang="0">
                <a:pos x="0" y="0"/>
              </a:cxn>
              <a:cxn ang="0">
                <a:pos x="245" y="0"/>
              </a:cxn>
              <a:cxn ang="0">
                <a:pos x="245" y="262"/>
              </a:cxn>
              <a:cxn ang="0">
                <a:pos x="0" y="262"/>
              </a:cxn>
            </a:cxnLst>
            <a:rect l="0" t="0" r="r" b="b"/>
            <a:pathLst>
              <a:path w="246" h="263">
                <a:moveTo>
                  <a:pt x="0" y="262"/>
                </a:moveTo>
                <a:lnTo>
                  <a:pt x="0" y="0"/>
                </a:lnTo>
                <a:lnTo>
                  <a:pt x="245" y="0"/>
                </a:lnTo>
                <a:lnTo>
                  <a:pt x="245" y="262"/>
                </a:lnTo>
                <a:lnTo>
                  <a:pt x="0" y="262"/>
                </a:lnTo>
              </a:path>
            </a:pathLst>
          </a:custGeom>
          <a:solidFill>
            <a:schemeClr val="bg1"/>
          </a:solidFill>
          <a:ln w="9525" cap="rnd">
            <a:noFill/>
            <a:round/>
            <a:headEnd/>
            <a:tailEnd/>
          </a:ln>
          <a:effectLst/>
        </p:spPr>
        <p:txBody>
          <a:bodyPr/>
          <a:lstStyle/>
          <a:p>
            <a:endParaRPr lang="en-US"/>
          </a:p>
        </p:txBody>
      </p:sp>
      <p:sp>
        <p:nvSpPr>
          <p:cNvPr id="701994" name="Freeform 554"/>
          <p:cNvSpPr>
            <a:spLocks/>
          </p:cNvSpPr>
          <p:nvPr/>
        </p:nvSpPr>
        <p:spPr bwMode="auto">
          <a:xfrm>
            <a:off x="7018338" y="2536825"/>
            <a:ext cx="403225" cy="430213"/>
          </a:xfrm>
          <a:custGeom>
            <a:avLst/>
            <a:gdLst/>
            <a:ahLst/>
            <a:cxnLst>
              <a:cxn ang="0">
                <a:pos x="0" y="270"/>
              </a:cxn>
              <a:cxn ang="0">
                <a:pos x="0" y="0"/>
              </a:cxn>
              <a:cxn ang="0">
                <a:pos x="253" y="0"/>
              </a:cxn>
              <a:cxn ang="0">
                <a:pos x="253" y="270"/>
              </a:cxn>
              <a:cxn ang="0">
                <a:pos x="0" y="270"/>
              </a:cxn>
            </a:cxnLst>
            <a:rect l="0" t="0" r="r" b="b"/>
            <a:pathLst>
              <a:path w="254" h="271">
                <a:moveTo>
                  <a:pt x="0" y="270"/>
                </a:moveTo>
                <a:lnTo>
                  <a:pt x="0" y="0"/>
                </a:lnTo>
                <a:lnTo>
                  <a:pt x="253" y="0"/>
                </a:lnTo>
                <a:lnTo>
                  <a:pt x="253"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95" name="Freeform 555"/>
          <p:cNvSpPr>
            <a:spLocks/>
          </p:cNvSpPr>
          <p:nvPr/>
        </p:nvSpPr>
        <p:spPr bwMode="auto">
          <a:xfrm>
            <a:off x="7021513" y="1952625"/>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701996" name="Freeform 556"/>
          <p:cNvSpPr>
            <a:spLocks/>
          </p:cNvSpPr>
          <p:nvPr/>
        </p:nvSpPr>
        <p:spPr bwMode="auto">
          <a:xfrm>
            <a:off x="7018338" y="1952625"/>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97" name="Freeform 557"/>
          <p:cNvSpPr>
            <a:spLocks/>
          </p:cNvSpPr>
          <p:nvPr/>
        </p:nvSpPr>
        <p:spPr bwMode="auto">
          <a:xfrm>
            <a:off x="7437438" y="4235450"/>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701998" name="Freeform 558"/>
          <p:cNvSpPr>
            <a:spLocks/>
          </p:cNvSpPr>
          <p:nvPr/>
        </p:nvSpPr>
        <p:spPr bwMode="auto">
          <a:xfrm>
            <a:off x="7435850" y="4235450"/>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1999" name="Freeform 559"/>
          <p:cNvSpPr>
            <a:spLocks/>
          </p:cNvSpPr>
          <p:nvPr/>
        </p:nvSpPr>
        <p:spPr bwMode="auto">
          <a:xfrm>
            <a:off x="7437438" y="3694113"/>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702000" name="Freeform 560"/>
          <p:cNvSpPr>
            <a:spLocks/>
          </p:cNvSpPr>
          <p:nvPr/>
        </p:nvSpPr>
        <p:spPr bwMode="auto">
          <a:xfrm>
            <a:off x="7435850" y="3694113"/>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01" name="Freeform 561"/>
          <p:cNvSpPr>
            <a:spLocks/>
          </p:cNvSpPr>
          <p:nvPr/>
        </p:nvSpPr>
        <p:spPr bwMode="auto">
          <a:xfrm>
            <a:off x="7437438" y="3094038"/>
            <a:ext cx="395287" cy="414337"/>
          </a:xfrm>
          <a:custGeom>
            <a:avLst/>
            <a:gdLst/>
            <a:ahLst/>
            <a:cxnLst>
              <a:cxn ang="0">
                <a:pos x="0" y="260"/>
              </a:cxn>
              <a:cxn ang="0">
                <a:pos x="0" y="0"/>
              </a:cxn>
              <a:cxn ang="0">
                <a:pos x="248" y="0"/>
              </a:cxn>
              <a:cxn ang="0">
                <a:pos x="248" y="260"/>
              </a:cxn>
              <a:cxn ang="0">
                <a:pos x="0" y="260"/>
              </a:cxn>
            </a:cxnLst>
            <a:rect l="0" t="0" r="r" b="b"/>
            <a:pathLst>
              <a:path w="249" h="261">
                <a:moveTo>
                  <a:pt x="0" y="260"/>
                </a:moveTo>
                <a:lnTo>
                  <a:pt x="0" y="0"/>
                </a:lnTo>
                <a:lnTo>
                  <a:pt x="248" y="0"/>
                </a:lnTo>
                <a:lnTo>
                  <a:pt x="248" y="260"/>
                </a:lnTo>
                <a:lnTo>
                  <a:pt x="0" y="260"/>
                </a:lnTo>
              </a:path>
            </a:pathLst>
          </a:custGeom>
          <a:solidFill>
            <a:schemeClr val="bg1"/>
          </a:solidFill>
          <a:ln w="9525" cap="rnd">
            <a:noFill/>
            <a:round/>
            <a:headEnd/>
            <a:tailEnd/>
          </a:ln>
          <a:effectLst/>
        </p:spPr>
        <p:txBody>
          <a:bodyPr/>
          <a:lstStyle/>
          <a:p>
            <a:endParaRPr lang="en-US"/>
          </a:p>
        </p:txBody>
      </p:sp>
      <p:sp>
        <p:nvSpPr>
          <p:cNvPr id="702002" name="Freeform 562"/>
          <p:cNvSpPr>
            <a:spLocks/>
          </p:cNvSpPr>
          <p:nvPr/>
        </p:nvSpPr>
        <p:spPr bwMode="auto">
          <a:xfrm>
            <a:off x="7435850" y="3094038"/>
            <a:ext cx="406400" cy="427037"/>
          </a:xfrm>
          <a:custGeom>
            <a:avLst/>
            <a:gdLst/>
            <a:ahLst/>
            <a:cxnLst>
              <a:cxn ang="0">
                <a:pos x="0" y="268"/>
              </a:cxn>
              <a:cxn ang="0">
                <a:pos x="0" y="0"/>
              </a:cxn>
              <a:cxn ang="0">
                <a:pos x="255" y="0"/>
              </a:cxn>
              <a:cxn ang="0">
                <a:pos x="255" y="268"/>
              </a:cxn>
              <a:cxn ang="0">
                <a:pos x="0" y="268"/>
              </a:cxn>
            </a:cxnLst>
            <a:rect l="0" t="0" r="r" b="b"/>
            <a:pathLst>
              <a:path w="256" h="269">
                <a:moveTo>
                  <a:pt x="0" y="268"/>
                </a:moveTo>
                <a:lnTo>
                  <a:pt x="0" y="0"/>
                </a:lnTo>
                <a:lnTo>
                  <a:pt x="255" y="0"/>
                </a:lnTo>
                <a:lnTo>
                  <a:pt x="255" y="268"/>
                </a:lnTo>
                <a:lnTo>
                  <a:pt x="0" y="268"/>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03" name="Freeform 563"/>
          <p:cNvSpPr>
            <a:spLocks/>
          </p:cNvSpPr>
          <p:nvPr/>
        </p:nvSpPr>
        <p:spPr bwMode="auto">
          <a:xfrm>
            <a:off x="7437438" y="2536825"/>
            <a:ext cx="395287" cy="417513"/>
          </a:xfrm>
          <a:custGeom>
            <a:avLst/>
            <a:gdLst/>
            <a:ahLst/>
            <a:cxnLst>
              <a:cxn ang="0">
                <a:pos x="0" y="262"/>
              </a:cxn>
              <a:cxn ang="0">
                <a:pos x="0" y="0"/>
              </a:cxn>
              <a:cxn ang="0">
                <a:pos x="248" y="0"/>
              </a:cxn>
              <a:cxn ang="0">
                <a:pos x="248" y="262"/>
              </a:cxn>
              <a:cxn ang="0">
                <a:pos x="0" y="262"/>
              </a:cxn>
            </a:cxnLst>
            <a:rect l="0" t="0" r="r" b="b"/>
            <a:pathLst>
              <a:path w="249" h="263">
                <a:moveTo>
                  <a:pt x="0" y="262"/>
                </a:moveTo>
                <a:lnTo>
                  <a:pt x="0" y="0"/>
                </a:lnTo>
                <a:lnTo>
                  <a:pt x="248" y="0"/>
                </a:lnTo>
                <a:lnTo>
                  <a:pt x="248" y="262"/>
                </a:lnTo>
                <a:lnTo>
                  <a:pt x="0" y="262"/>
                </a:lnTo>
              </a:path>
            </a:pathLst>
          </a:custGeom>
          <a:solidFill>
            <a:schemeClr val="bg1"/>
          </a:solidFill>
          <a:ln w="9525" cap="rnd">
            <a:noFill/>
            <a:round/>
            <a:headEnd/>
            <a:tailEnd/>
          </a:ln>
          <a:effectLst/>
        </p:spPr>
        <p:txBody>
          <a:bodyPr/>
          <a:lstStyle/>
          <a:p>
            <a:endParaRPr lang="en-US"/>
          </a:p>
        </p:txBody>
      </p:sp>
      <p:sp>
        <p:nvSpPr>
          <p:cNvPr id="702004" name="Freeform 564"/>
          <p:cNvSpPr>
            <a:spLocks/>
          </p:cNvSpPr>
          <p:nvPr/>
        </p:nvSpPr>
        <p:spPr bwMode="auto">
          <a:xfrm>
            <a:off x="7435850" y="2536825"/>
            <a:ext cx="406400" cy="430213"/>
          </a:xfrm>
          <a:custGeom>
            <a:avLst/>
            <a:gdLst/>
            <a:ahLst/>
            <a:cxnLst>
              <a:cxn ang="0">
                <a:pos x="0" y="270"/>
              </a:cxn>
              <a:cxn ang="0">
                <a:pos x="0" y="0"/>
              </a:cxn>
              <a:cxn ang="0">
                <a:pos x="255" y="0"/>
              </a:cxn>
              <a:cxn ang="0">
                <a:pos x="255" y="270"/>
              </a:cxn>
              <a:cxn ang="0">
                <a:pos x="0" y="270"/>
              </a:cxn>
            </a:cxnLst>
            <a:rect l="0" t="0" r="r" b="b"/>
            <a:pathLst>
              <a:path w="256" h="271">
                <a:moveTo>
                  <a:pt x="0" y="270"/>
                </a:moveTo>
                <a:lnTo>
                  <a:pt x="0" y="0"/>
                </a:lnTo>
                <a:lnTo>
                  <a:pt x="255" y="0"/>
                </a:lnTo>
                <a:lnTo>
                  <a:pt x="255" y="270"/>
                </a:lnTo>
                <a:lnTo>
                  <a:pt x="0" y="270"/>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05" name="Freeform 565"/>
          <p:cNvSpPr>
            <a:spLocks/>
          </p:cNvSpPr>
          <p:nvPr/>
        </p:nvSpPr>
        <p:spPr bwMode="auto">
          <a:xfrm>
            <a:off x="7437438" y="1952625"/>
            <a:ext cx="395287" cy="415925"/>
          </a:xfrm>
          <a:custGeom>
            <a:avLst/>
            <a:gdLst/>
            <a:ahLst/>
            <a:cxnLst>
              <a:cxn ang="0">
                <a:pos x="0" y="261"/>
              </a:cxn>
              <a:cxn ang="0">
                <a:pos x="0" y="0"/>
              </a:cxn>
              <a:cxn ang="0">
                <a:pos x="248" y="0"/>
              </a:cxn>
              <a:cxn ang="0">
                <a:pos x="248" y="261"/>
              </a:cxn>
              <a:cxn ang="0">
                <a:pos x="0" y="261"/>
              </a:cxn>
            </a:cxnLst>
            <a:rect l="0" t="0" r="r" b="b"/>
            <a:pathLst>
              <a:path w="249" h="262">
                <a:moveTo>
                  <a:pt x="0" y="261"/>
                </a:moveTo>
                <a:lnTo>
                  <a:pt x="0" y="0"/>
                </a:lnTo>
                <a:lnTo>
                  <a:pt x="248" y="0"/>
                </a:lnTo>
                <a:lnTo>
                  <a:pt x="248" y="261"/>
                </a:lnTo>
                <a:lnTo>
                  <a:pt x="0" y="261"/>
                </a:lnTo>
              </a:path>
            </a:pathLst>
          </a:custGeom>
          <a:solidFill>
            <a:schemeClr val="bg1"/>
          </a:solidFill>
          <a:ln w="9525" cap="rnd">
            <a:noFill/>
            <a:round/>
            <a:headEnd/>
            <a:tailEnd/>
          </a:ln>
          <a:effectLst/>
        </p:spPr>
        <p:txBody>
          <a:bodyPr/>
          <a:lstStyle/>
          <a:p>
            <a:endParaRPr lang="en-US"/>
          </a:p>
        </p:txBody>
      </p:sp>
      <p:sp>
        <p:nvSpPr>
          <p:cNvPr id="702006" name="Freeform 566"/>
          <p:cNvSpPr>
            <a:spLocks/>
          </p:cNvSpPr>
          <p:nvPr/>
        </p:nvSpPr>
        <p:spPr bwMode="auto">
          <a:xfrm>
            <a:off x="7435850" y="1952625"/>
            <a:ext cx="406400" cy="428625"/>
          </a:xfrm>
          <a:custGeom>
            <a:avLst/>
            <a:gdLst/>
            <a:ahLst/>
            <a:cxnLst>
              <a:cxn ang="0">
                <a:pos x="0" y="269"/>
              </a:cxn>
              <a:cxn ang="0">
                <a:pos x="0" y="0"/>
              </a:cxn>
              <a:cxn ang="0">
                <a:pos x="255" y="0"/>
              </a:cxn>
              <a:cxn ang="0">
                <a:pos x="255" y="269"/>
              </a:cxn>
              <a:cxn ang="0">
                <a:pos x="0" y="269"/>
              </a:cxn>
            </a:cxnLst>
            <a:rect l="0" t="0" r="r" b="b"/>
            <a:pathLst>
              <a:path w="256" h="270">
                <a:moveTo>
                  <a:pt x="0" y="269"/>
                </a:moveTo>
                <a:lnTo>
                  <a:pt x="0" y="0"/>
                </a:lnTo>
                <a:lnTo>
                  <a:pt x="255" y="0"/>
                </a:lnTo>
                <a:lnTo>
                  <a:pt x="255"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07" name="Freeform 567"/>
          <p:cNvSpPr>
            <a:spLocks/>
          </p:cNvSpPr>
          <p:nvPr/>
        </p:nvSpPr>
        <p:spPr bwMode="auto">
          <a:xfrm>
            <a:off x="698500"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chemeClr val="bg1"/>
          </a:solidFill>
          <a:ln w="9525" cap="rnd">
            <a:noFill/>
            <a:round/>
            <a:headEnd/>
            <a:tailEnd/>
          </a:ln>
          <a:effectLst/>
        </p:spPr>
        <p:txBody>
          <a:bodyPr/>
          <a:lstStyle/>
          <a:p>
            <a:endParaRPr lang="en-US"/>
          </a:p>
        </p:txBody>
      </p:sp>
      <p:sp>
        <p:nvSpPr>
          <p:cNvPr id="702008" name="Freeform 568"/>
          <p:cNvSpPr>
            <a:spLocks/>
          </p:cNvSpPr>
          <p:nvPr/>
        </p:nvSpPr>
        <p:spPr bwMode="auto">
          <a:xfrm>
            <a:off x="695325"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09" name="Freeform 569"/>
          <p:cNvSpPr>
            <a:spLocks/>
          </p:cNvSpPr>
          <p:nvPr/>
        </p:nvSpPr>
        <p:spPr bwMode="auto">
          <a:xfrm>
            <a:off x="1116013" y="4768850"/>
            <a:ext cx="393700" cy="415925"/>
          </a:xfrm>
          <a:custGeom>
            <a:avLst/>
            <a:gdLst/>
            <a:ahLst/>
            <a:cxnLst>
              <a:cxn ang="0">
                <a:pos x="0" y="261"/>
              </a:cxn>
              <a:cxn ang="0">
                <a:pos x="0" y="0"/>
              </a:cxn>
              <a:cxn ang="0">
                <a:pos x="247" y="0"/>
              </a:cxn>
              <a:cxn ang="0">
                <a:pos x="247" y="261"/>
              </a:cxn>
              <a:cxn ang="0">
                <a:pos x="0" y="261"/>
              </a:cxn>
            </a:cxnLst>
            <a:rect l="0" t="0" r="r" b="b"/>
            <a:pathLst>
              <a:path w="248" h="262">
                <a:moveTo>
                  <a:pt x="0" y="261"/>
                </a:moveTo>
                <a:lnTo>
                  <a:pt x="0" y="0"/>
                </a:lnTo>
                <a:lnTo>
                  <a:pt x="247" y="0"/>
                </a:lnTo>
                <a:lnTo>
                  <a:pt x="247" y="261"/>
                </a:lnTo>
                <a:lnTo>
                  <a:pt x="0" y="261"/>
                </a:lnTo>
              </a:path>
            </a:pathLst>
          </a:custGeom>
          <a:solidFill>
            <a:schemeClr val="bg1"/>
          </a:solidFill>
          <a:ln w="9525" cap="rnd">
            <a:noFill/>
            <a:round/>
            <a:headEnd/>
            <a:tailEnd/>
          </a:ln>
          <a:effectLst/>
        </p:spPr>
        <p:txBody>
          <a:bodyPr/>
          <a:lstStyle/>
          <a:p>
            <a:endParaRPr lang="en-US"/>
          </a:p>
        </p:txBody>
      </p:sp>
      <p:sp>
        <p:nvSpPr>
          <p:cNvPr id="702010" name="Freeform 570"/>
          <p:cNvSpPr>
            <a:spLocks/>
          </p:cNvSpPr>
          <p:nvPr/>
        </p:nvSpPr>
        <p:spPr bwMode="auto">
          <a:xfrm>
            <a:off x="1114425" y="4768850"/>
            <a:ext cx="404813" cy="428625"/>
          </a:xfrm>
          <a:custGeom>
            <a:avLst/>
            <a:gdLst/>
            <a:ahLst/>
            <a:cxnLst>
              <a:cxn ang="0">
                <a:pos x="0" y="269"/>
              </a:cxn>
              <a:cxn ang="0">
                <a:pos x="0" y="0"/>
              </a:cxn>
              <a:cxn ang="0">
                <a:pos x="254" y="0"/>
              </a:cxn>
              <a:cxn ang="0">
                <a:pos x="254" y="269"/>
              </a:cxn>
              <a:cxn ang="0">
                <a:pos x="0" y="269"/>
              </a:cxn>
            </a:cxnLst>
            <a:rect l="0" t="0" r="r" b="b"/>
            <a:pathLst>
              <a:path w="255" h="270">
                <a:moveTo>
                  <a:pt x="0" y="269"/>
                </a:moveTo>
                <a:lnTo>
                  <a:pt x="0" y="0"/>
                </a:lnTo>
                <a:lnTo>
                  <a:pt x="254" y="0"/>
                </a:lnTo>
                <a:lnTo>
                  <a:pt x="254" y="269"/>
                </a:lnTo>
                <a:lnTo>
                  <a:pt x="0" y="269"/>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11" name="Freeform 571"/>
          <p:cNvSpPr>
            <a:spLocks/>
          </p:cNvSpPr>
          <p:nvPr/>
        </p:nvSpPr>
        <p:spPr bwMode="auto">
          <a:xfrm>
            <a:off x="1538288" y="4768850"/>
            <a:ext cx="390525" cy="415925"/>
          </a:xfrm>
          <a:custGeom>
            <a:avLst/>
            <a:gdLst/>
            <a:ahLst/>
            <a:cxnLst>
              <a:cxn ang="0">
                <a:pos x="0" y="261"/>
              </a:cxn>
              <a:cxn ang="0">
                <a:pos x="0" y="0"/>
              </a:cxn>
              <a:cxn ang="0">
                <a:pos x="245" y="0"/>
              </a:cxn>
              <a:cxn ang="0">
                <a:pos x="245" y="261"/>
              </a:cxn>
              <a:cxn ang="0">
                <a:pos x="0" y="261"/>
              </a:cxn>
            </a:cxnLst>
            <a:rect l="0" t="0" r="r" b="b"/>
            <a:pathLst>
              <a:path w="246" h="262">
                <a:moveTo>
                  <a:pt x="0" y="261"/>
                </a:moveTo>
                <a:lnTo>
                  <a:pt x="0" y="0"/>
                </a:lnTo>
                <a:lnTo>
                  <a:pt x="245" y="0"/>
                </a:lnTo>
                <a:lnTo>
                  <a:pt x="245" y="261"/>
                </a:lnTo>
                <a:lnTo>
                  <a:pt x="0" y="261"/>
                </a:lnTo>
              </a:path>
            </a:pathLst>
          </a:custGeom>
          <a:solidFill>
            <a:srgbClr val="FFFFFF"/>
          </a:solidFill>
          <a:ln w="9525" cap="rnd">
            <a:noFill/>
            <a:round/>
            <a:headEnd/>
            <a:tailEnd/>
          </a:ln>
          <a:effectLst/>
        </p:spPr>
        <p:txBody>
          <a:bodyPr/>
          <a:lstStyle/>
          <a:p>
            <a:endParaRPr lang="en-US"/>
          </a:p>
        </p:txBody>
      </p:sp>
      <p:sp>
        <p:nvSpPr>
          <p:cNvPr id="702012" name="Freeform 572"/>
          <p:cNvSpPr>
            <a:spLocks/>
          </p:cNvSpPr>
          <p:nvPr/>
        </p:nvSpPr>
        <p:spPr bwMode="auto">
          <a:xfrm>
            <a:off x="1535113" y="4768850"/>
            <a:ext cx="403225" cy="428625"/>
          </a:xfrm>
          <a:custGeom>
            <a:avLst/>
            <a:gdLst/>
            <a:ahLst/>
            <a:cxnLst>
              <a:cxn ang="0">
                <a:pos x="0" y="269"/>
              </a:cxn>
              <a:cxn ang="0">
                <a:pos x="0" y="0"/>
              </a:cxn>
              <a:cxn ang="0">
                <a:pos x="253" y="0"/>
              </a:cxn>
              <a:cxn ang="0">
                <a:pos x="253" y="269"/>
              </a:cxn>
              <a:cxn ang="0">
                <a:pos x="0" y="269"/>
              </a:cxn>
            </a:cxnLst>
            <a:rect l="0" t="0" r="r" b="b"/>
            <a:pathLst>
              <a:path w="254" h="270">
                <a:moveTo>
                  <a:pt x="0" y="269"/>
                </a:moveTo>
                <a:lnTo>
                  <a:pt x="0" y="0"/>
                </a:lnTo>
                <a:lnTo>
                  <a:pt x="253" y="0"/>
                </a:lnTo>
                <a:lnTo>
                  <a:pt x="253" y="269"/>
                </a:lnTo>
                <a:lnTo>
                  <a:pt x="0" y="269"/>
                </a:lnTo>
              </a:path>
            </a:pathLst>
          </a:custGeom>
          <a:noFill/>
          <a:ln w="12699" cap="rnd" cmpd="sng">
            <a:solidFill>
              <a:srgbClr val="000000"/>
            </a:solidFill>
            <a:prstDash val="solid"/>
            <a:round/>
            <a:headEnd/>
            <a:tailEnd/>
          </a:ln>
          <a:effectLst/>
        </p:spPr>
        <p:txBody>
          <a:bodyPr/>
          <a:lstStyle/>
          <a:p>
            <a:endParaRPr lang="en-US"/>
          </a:p>
        </p:txBody>
      </p:sp>
      <p:sp>
        <p:nvSpPr>
          <p:cNvPr id="702013" name="Freeform 573"/>
          <p:cNvSpPr>
            <a:spLocks/>
          </p:cNvSpPr>
          <p:nvPr/>
        </p:nvSpPr>
        <p:spPr bwMode="auto">
          <a:xfrm>
            <a:off x="31305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FFFF"/>
          </a:solidFill>
          <a:ln w="9525" cap="rnd">
            <a:noFill/>
            <a:round/>
            <a:headEnd/>
            <a:tailEnd/>
          </a:ln>
          <a:effectLst/>
        </p:spPr>
        <p:txBody>
          <a:bodyPr/>
          <a:lstStyle/>
          <a:p>
            <a:endParaRPr lang="en-US"/>
          </a:p>
        </p:txBody>
      </p:sp>
      <p:sp>
        <p:nvSpPr>
          <p:cNvPr id="702014" name="Freeform 574"/>
          <p:cNvSpPr>
            <a:spLocks/>
          </p:cNvSpPr>
          <p:nvPr/>
        </p:nvSpPr>
        <p:spPr bwMode="auto">
          <a:xfrm>
            <a:off x="31289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noFill/>
          <a:ln w="12699" cap="rnd" cmpd="sng">
            <a:solidFill>
              <a:srgbClr val="000000"/>
            </a:solidFill>
            <a:prstDash val="solid"/>
            <a:round/>
            <a:headEnd/>
            <a:tailEnd/>
          </a:ln>
          <a:effectLst/>
        </p:spPr>
        <p:txBody>
          <a:bodyPr/>
          <a:lstStyle/>
          <a:p>
            <a:endParaRPr lang="en-US"/>
          </a:p>
        </p:txBody>
      </p:sp>
      <p:sp>
        <p:nvSpPr>
          <p:cNvPr id="702015" name="Freeform 575"/>
          <p:cNvSpPr>
            <a:spLocks/>
          </p:cNvSpPr>
          <p:nvPr/>
        </p:nvSpPr>
        <p:spPr bwMode="auto">
          <a:xfrm>
            <a:off x="31305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16" name="Freeform 576"/>
          <p:cNvSpPr>
            <a:spLocks/>
          </p:cNvSpPr>
          <p:nvPr/>
        </p:nvSpPr>
        <p:spPr bwMode="auto">
          <a:xfrm>
            <a:off x="31289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17" name="Freeform 577"/>
          <p:cNvSpPr>
            <a:spLocks/>
          </p:cNvSpPr>
          <p:nvPr/>
        </p:nvSpPr>
        <p:spPr bwMode="auto">
          <a:xfrm>
            <a:off x="34972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6600"/>
          </a:solidFill>
          <a:ln w="9525" cap="rnd">
            <a:noFill/>
            <a:round/>
            <a:headEnd/>
            <a:tailEnd/>
          </a:ln>
          <a:effectLst/>
        </p:spPr>
        <p:txBody>
          <a:bodyPr/>
          <a:lstStyle/>
          <a:p>
            <a:endParaRPr lang="en-US"/>
          </a:p>
        </p:txBody>
      </p:sp>
      <p:sp>
        <p:nvSpPr>
          <p:cNvPr id="702018" name="Freeform 578"/>
          <p:cNvSpPr>
            <a:spLocks/>
          </p:cNvSpPr>
          <p:nvPr/>
        </p:nvSpPr>
        <p:spPr bwMode="auto">
          <a:xfrm>
            <a:off x="34956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19" name="Freeform 579"/>
          <p:cNvSpPr>
            <a:spLocks/>
          </p:cNvSpPr>
          <p:nvPr/>
        </p:nvSpPr>
        <p:spPr bwMode="auto">
          <a:xfrm>
            <a:off x="34972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chemeClr val="bg1"/>
          </a:solidFill>
          <a:ln w="9525" cap="rnd">
            <a:noFill/>
            <a:round/>
            <a:headEnd/>
            <a:tailEnd/>
          </a:ln>
          <a:effectLst/>
        </p:spPr>
        <p:txBody>
          <a:bodyPr/>
          <a:lstStyle/>
          <a:p>
            <a:endParaRPr lang="en-US"/>
          </a:p>
        </p:txBody>
      </p:sp>
      <p:sp>
        <p:nvSpPr>
          <p:cNvPr id="702020" name="Freeform 580"/>
          <p:cNvSpPr>
            <a:spLocks/>
          </p:cNvSpPr>
          <p:nvPr/>
        </p:nvSpPr>
        <p:spPr bwMode="auto">
          <a:xfrm>
            <a:off x="34956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21" name="Freeform 581"/>
          <p:cNvSpPr>
            <a:spLocks/>
          </p:cNvSpPr>
          <p:nvPr/>
        </p:nvSpPr>
        <p:spPr bwMode="auto">
          <a:xfrm>
            <a:off x="37734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22" name="Freeform 582"/>
          <p:cNvSpPr>
            <a:spLocks/>
          </p:cNvSpPr>
          <p:nvPr/>
        </p:nvSpPr>
        <p:spPr bwMode="auto">
          <a:xfrm>
            <a:off x="37719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23" name="Freeform 583"/>
          <p:cNvSpPr>
            <a:spLocks/>
          </p:cNvSpPr>
          <p:nvPr/>
        </p:nvSpPr>
        <p:spPr bwMode="auto">
          <a:xfrm>
            <a:off x="37734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24" name="Freeform 584"/>
          <p:cNvSpPr>
            <a:spLocks/>
          </p:cNvSpPr>
          <p:nvPr/>
        </p:nvSpPr>
        <p:spPr bwMode="auto">
          <a:xfrm>
            <a:off x="37719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25" name="Freeform 585"/>
          <p:cNvSpPr>
            <a:spLocks/>
          </p:cNvSpPr>
          <p:nvPr/>
        </p:nvSpPr>
        <p:spPr bwMode="auto">
          <a:xfrm>
            <a:off x="40513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26" name="Freeform 586"/>
          <p:cNvSpPr>
            <a:spLocks/>
          </p:cNvSpPr>
          <p:nvPr/>
        </p:nvSpPr>
        <p:spPr bwMode="auto">
          <a:xfrm>
            <a:off x="40497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27" name="Freeform 587"/>
          <p:cNvSpPr>
            <a:spLocks/>
          </p:cNvSpPr>
          <p:nvPr/>
        </p:nvSpPr>
        <p:spPr bwMode="auto">
          <a:xfrm>
            <a:off x="40513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28" name="Freeform 588"/>
          <p:cNvSpPr>
            <a:spLocks/>
          </p:cNvSpPr>
          <p:nvPr/>
        </p:nvSpPr>
        <p:spPr bwMode="auto">
          <a:xfrm>
            <a:off x="40497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29" name="Freeform 589"/>
          <p:cNvSpPr>
            <a:spLocks/>
          </p:cNvSpPr>
          <p:nvPr/>
        </p:nvSpPr>
        <p:spPr bwMode="auto">
          <a:xfrm>
            <a:off x="433070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30" name="Freeform 590"/>
          <p:cNvSpPr>
            <a:spLocks/>
          </p:cNvSpPr>
          <p:nvPr/>
        </p:nvSpPr>
        <p:spPr bwMode="auto">
          <a:xfrm>
            <a:off x="432911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31" name="Freeform 591"/>
          <p:cNvSpPr>
            <a:spLocks/>
          </p:cNvSpPr>
          <p:nvPr/>
        </p:nvSpPr>
        <p:spPr bwMode="auto">
          <a:xfrm>
            <a:off x="433070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32" name="Freeform 592"/>
          <p:cNvSpPr>
            <a:spLocks/>
          </p:cNvSpPr>
          <p:nvPr/>
        </p:nvSpPr>
        <p:spPr bwMode="auto">
          <a:xfrm>
            <a:off x="432911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33" name="Freeform 593"/>
          <p:cNvSpPr>
            <a:spLocks/>
          </p:cNvSpPr>
          <p:nvPr/>
        </p:nvSpPr>
        <p:spPr bwMode="auto">
          <a:xfrm>
            <a:off x="4606925"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34" name="Freeform 594"/>
          <p:cNvSpPr>
            <a:spLocks/>
          </p:cNvSpPr>
          <p:nvPr/>
        </p:nvSpPr>
        <p:spPr bwMode="auto">
          <a:xfrm>
            <a:off x="4605338"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35" name="Freeform 595"/>
          <p:cNvSpPr>
            <a:spLocks/>
          </p:cNvSpPr>
          <p:nvPr/>
        </p:nvSpPr>
        <p:spPr bwMode="auto">
          <a:xfrm>
            <a:off x="4606925"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36" name="Freeform 596"/>
          <p:cNvSpPr>
            <a:spLocks/>
          </p:cNvSpPr>
          <p:nvPr/>
        </p:nvSpPr>
        <p:spPr bwMode="auto">
          <a:xfrm>
            <a:off x="4605338"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37" name="Freeform 597"/>
          <p:cNvSpPr>
            <a:spLocks/>
          </p:cNvSpPr>
          <p:nvPr/>
        </p:nvSpPr>
        <p:spPr bwMode="auto">
          <a:xfrm>
            <a:off x="48910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38" name="Freeform 598"/>
          <p:cNvSpPr>
            <a:spLocks/>
          </p:cNvSpPr>
          <p:nvPr/>
        </p:nvSpPr>
        <p:spPr bwMode="auto">
          <a:xfrm>
            <a:off x="48895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39" name="Freeform 599"/>
          <p:cNvSpPr>
            <a:spLocks/>
          </p:cNvSpPr>
          <p:nvPr/>
        </p:nvSpPr>
        <p:spPr bwMode="auto">
          <a:xfrm>
            <a:off x="48910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40" name="Freeform 600"/>
          <p:cNvSpPr>
            <a:spLocks/>
          </p:cNvSpPr>
          <p:nvPr/>
        </p:nvSpPr>
        <p:spPr bwMode="auto">
          <a:xfrm>
            <a:off x="48895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41" name="Freeform 601"/>
          <p:cNvSpPr>
            <a:spLocks/>
          </p:cNvSpPr>
          <p:nvPr/>
        </p:nvSpPr>
        <p:spPr bwMode="auto">
          <a:xfrm>
            <a:off x="51768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6600"/>
          </a:solidFill>
          <a:ln w="9525" cap="rnd">
            <a:noFill/>
            <a:round/>
            <a:headEnd/>
            <a:tailEnd/>
          </a:ln>
          <a:effectLst/>
        </p:spPr>
        <p:txBody>
          <a:bodyPr/>
          <a:lstStyle/>
          <a:p>
            <a:endParaRPr lang="en-US"/>
          </a:p>
        </p:txBody>
      </p:sp>
      <p:sp>
        <p:nvSpPr>
          <p:cNvPr id="702042" name="Freeform 602"/>
          <p:cNvSpPr>
            <a:spLocks/>
          </p:cNvSpPr>
          <p:nvPr/>
        </p:nvSpPr>
        <p:spPr bwMode="auto">
          <a:xfrm>
            <a:off x="51752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43" name="Freeform 603"/>
          <p:cNvSpPr>
            <a:spLocks/>
          </p:cNvSpPr>
          <p:nvPr/>
        </p:nvSpPr>
        <p:spPr bwMode="auto">
          <a:xfrm>
            <a:off x="51768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chemeClr val="bg1"/>
          </a:solidFill>
          <a:ln w="9525" cap="rnd">
            <a:noFill/>
            <a:round/>
            <a:headEnd/>
            <a:tailEnd/>
          </a:ln>
          <a:effectLst/>
        </p:spPr>
        <p:txBody>
          <a:bodyPr/>
          <a:lstStyle/>
          <a:p>
            <a:endParaRPr lang="en-US"/>
          </a:p>
        </p:txBody>
      </p:sp>
      <p:sp>
        <p:nvSpPr>
          <p:cNvPr id="702044" name="Freeform 604"/>
          <p:cNvSpPr>
            <a:spLocks/>
          </p:cNvSpPr>
          <p:nvPr/>
        </p:nvSpPr>
        <p:spPr bwMode="auto">
          <a:xfrm>
            <a:off x="51752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45" name="Freeform 605"/>
          <p:cNvSpPr>
            <a:spLocks/>
          </p:cNvSpPr>
          <p:nvPr/>
        </p:nvSpPr>
        <p:spPr bwMode="auto">
          <a:xfrm>
            <a:off x="54546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46" name="Freeform 606"/>
          <p:cNvSpPr>
            <a:spLocks/>
          </p:cNvSpPr>
          <p:nvPr/>
        </p:nvSpPr>
        <p:spPr bwMode="auto">
          <a:xfrm>
            <a:off x="54530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47" name="Freeform 607"/>
          <p:cNvSpPr>
            <a:spLocks/>
          </p:cNvSpPr>
          <p:nvPr/>
        </p:nvSpPr>
        <p:spPr bwMode="auto">
          <a:xfrm>
            <a:off x="54546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48" name="Freeform 608"/>
          <p:cNvSpPr>
            <a:spLocks/>
          </p:cNvSpPr>
          <p:nvPr/>
        </p:nvSpPr>
        <p:spPr bwMode="auto">
          <a:xfrm>
            <a:off x="54530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49" name="Freeform 609"/>
          <p:cNvSpPr>
            <a:spLocks/>
          </p:cNvSpPr>
          <p:nvPr/>
        </p:nvSpPr>
        <p:spPr bwMode="auto">
          <a:xfrm>
            <a:off x="5732463"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6600"/>
          </a:solidFill>
          <a:ln w="9525" cap="rnd">
            <a:noFill/>
            <a:round/>
            <a:headEnd/>
            <a:tailEnd/>
          </a:ln>
          <a:effectLst/>
        </p:spPr>
        <p:txBody>
          <a:bodyPr/>
          <a:lstStyle/>
          <a:p>
            <a:endParaRPr lang="en-US"/>
          </a:p>
        </p:txBody>
      </p:sp>
      <p:sp>
        <p:nvSpPr>
          <p:cNvPr id="702050" name="Freeform 610"/>
          <p:cNvSpPr>
            <a:spLocks/>
          </p:cNvSpPr>
          <p:nvPr/>
        </p:nvSpPr>
        <p:spPr bwMode="auto">
          <a:xfrm>
            <a:off x="5730875"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51" name="Freeform 611"/>
          <p:cNvSpPr>
            <a:spLocks/>
          </p:cNvSpPr>
          <p:nvPr/>
        </p:nvSpPr>
        <p:spPr bwMode="auto">
          <a:xfrm>
            <a:off x="5732463"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chemeClr val="bg1"/>
          </a:solidFill>
          <a:ln w="9525" cap="rnd">
            <a:noFill/>
            <a:round/>
            <a:headEnd/>
            <a:tailEnd/>
          </a:ln>
          <a:effectLst/>
        </p:spPr>
        <p:txBody>
          <a:bodyPr/>
          <a:lstStyle/>
          <a:p>
            <a:endParaRPr lang="en-US"/>
          </a:p>
        </p:txBody>
      </p:sp>
      <p:sp>
        <p:nvSpPr>
          <p:cNvPr id="702052" name="Freeform 612"/>
          <p:cNvSpPr>
            <a:spLocks/>
          </p:cNvSpPr>
          <p:nvPr/>
        </p:nvSpPr>
        <p:spPr bwMode="auto">
          <a:xfrm>
            <a:off x="5730875"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53" name="Freeform 613"/>
          <p:cNvSpPr>
            <a:spLocks/>
          </p:cNvSpPr>
          <p:nvPr/>
        </p:nvSpPr>
        <p:spPr bwMode="auto">
          <a:xfrm>
            <a:off x="6008688"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54" name="Freeform 614"/>
          <p:cNvSpPr>
            <a:spLocks/>
          </p:cNvSpPr>
          <p:nvPr/>
        </p:nvSpPr>
        <p:spPr bwMode="auto">
          <a:xfrm>
            <a:off x="6007100"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55" name="Freeform 615"/>
          <p:cNvSpPr>
            <a:spLocks/>
          </p:cNvSpPr>
          <p:nvPr/>
        </p:nvSpPr>
        <p:spPr bwMode="auto">
          <a:xfrm>
            <a:off x="6008688"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56" name="Freeform 616"/>
          <p:cNvSpPr>
            <a:spLocks/>
          </p:cNvSpPr>
          <p:nvPr/>
        </p:nvSpPr>
        <p:spPr bwMode="auto">
          <a:xfrm>
            <a:off x="6007100"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57" name="Freeform 617"/>
          <p:cNvSpPr>
            <a:spLocks/>
          </p:cNvSpPr>
          <p:nvPr/>
        </p:nvSpPr>
        <p:spPr bwMode="auto">
          <a:xfrm>
            <a:off x="62817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6600"/>
          </a:solidFill>
          <a:ln w="9525" cap="rnd">
            <a:noFill/>
            <a:round/>
            <a:headEnd/>
            <a:tailEnd/>
          </a:ln>
          <a:effectLst/>
        </p:spPr>
        <p:txBody>
          <a:bodyPr/>
          <a:lstStyle/>
          <a:p>
            <a:endParaRPr lang="en-US"/>
          </a:p>
        </p:txBody>
      </p:sp>
      <p:sp>
        <p:nvSpPr>
          <p:cNvPr id="702058" name="Freeform 618"/>
          <p:cNvSpPr>
            <a:spLocks/>
          </p:cNvSpPr>
          <p:nvPr/>
        </p:nvSpPr>
        <p:spPr bwMode="auto">
          <a:xfrm>
            <a:off x="62801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59" name="Freeform 619"/>
          <p:cNvSpPr>
            <a:spLocks/>
          </p:cNvSpPr>
          <p:nvPr/>
        </p:nvSpPr>
        <p:spPr bwMode="auto">
          <a:xfrm>
            <a:off x="62817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chemeClr val="bg1"/>
          </a:solidFill>
          <a:ln w="9525" cap="rnd">
            <a:noFill/>
            <a:round/>
            <a:headEnd/>
            <a:tailEnd/>
          </a:ln>
          <a:effectLst/>
        </p:spPr>
        <p:txBody>
          <a:bodyPr/>
          <a:lstStyle/>
          <a:p>
            <a:endParaRPr lang="en-US"/>
          </a:p>
        </p:txBody>
      </p:sp>
      <p:sp>
        <p:nvSpPr>
          <p:cNvPr id="702060" name="Freeform 620"/>
          <p:cNvSpPr>
            <a:spLocks/>
          </p:cNvSpPr>
          <p:nvPr/>
        </p:nvSpPr>
        <p:spPr bwMode="auto">
          <a:xfrm>
            <a:off x="62801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61" name="Freeform 621"/>
          <p:cNvSpPr>
            <a:spLocks/>
          </p:cNvSpPr>
          <p:nvPr/>
        </p:nvSpPr>
        <p:spPr bwMode="auto">
          <a:xfrm>
            <a:off x="6561138" y="5588000"/>
            <a:ext cx="255587" cy="273050"/>
          </a:xfrm>
          <a:custGeom>
            <a:avLst/>
            <a:gdLst/>
            <a:ahLst/>
            <a:cxnLst>
              <a:cxn ang="0">
                <a:pos x="0" y="171"/>
              </a:cxn>
              <a:cxn ang="0">
                <a:pos x="0" y="0"/>
              </a:cxn>
              <a:cxn ang="0">
                <a:pos x="160" y="0"/>
              </a:cxn>
              <a:cxn ang="0">
                <a:pos x="160" y="171"/>
              </a:cxn>
              <a:cxn ang="0">
                <a:pos x="0" y="171"/>
              </a:cxn>
            </a:cxnLst>
            <a:rect l="0" t="0" r="r" b="b"/>
            <a:pathLst>
              <a:path w="161" h="172">
                <a:moveTo>
                  <a:pt x="0" y="171"/>
                </a:moveTo>
                <a:lnTo>
                  <a:pt x="0" y="0"/>
                </a:lnTo>
                <a:lnTo>
                  <a:pt x="160" y="0"/>
                </a:lnTo>
                <a:lnTo>
                  <a:pt x="160" y="171"/>
                </a:lnTo>
                <a:lnTo>
                  <a:pt x="0" y="171"/>
                </a:lnTo>
              </a:path>
            </a:pathLst>
          </a:custGeom>
          <a:solidFill>
            <a:srgbClr val="FF6600"/>
          </a:solidFill>
          <a:ln w="9525" cap="rnd">
            <a:noFill/>
            <a:round/>
            <a:headEnd/>
            <a:tailEnd/>
          </a:ln>
          <a:effectLst/>
        </p:spPr>
        <p:txBody>
          <a:bodyPr/>
          <a:lstStyle/>
          <a:p>
            <a:endParaRPr lang="en-US"/>
          </a:p>
        </p:txBody>
      </p:sp>
      <p:sp>
        <p:nvSpPr>
          <p:cNvPr id="702062" name="Freeform 622"/>
          <p:cNvSpPr>
            <a:spLocks/>
          </p:cNvSpPr>
          <p:nvPr/>
        </p:nvSpPr>
        <p:spPr bwMode="auto">
          <a:xfrm>
            <a:off x="6559550" y="5588000"/>
            <a:ext cx="266700" cy="285750"/>
          </a:xfrm>
          <a:custGeom>
            <a:avLst/>
            <a:gdLst/>
            <a:ahLst/>
            <a:cxnLst>
              <a:cxn ang="0">
                <a:pos x="0" y="179"/>
              </a:cxn>
              <a:cxn ang="0">
                <a:pos x="0" y="0"/>
              </a:cxn>
              <a:cxn ang="0">
                <a:pos x="167" y="0"/>
              </a:cxn>
              <a:cxn ang="0">
                <a:pos x="167" y="179"/>
              </a:cxn>
              <a:cxn ang="0">
                <a:pos x="0" y="179"/>
              </a:cxn>
            </a:cxnLst>
            <a:rect l="0" t="0" r="r" b="b"/>
            <a:pathLst>
              <a:path w="168" h="180">
                <a:moveTo>
                  <a:pt x="0" y="179"/>
                </a:moveTo>
                <a:lnTo>
                  <a:pt x="0" y="0"/>
                </a:lnTo>
                <a:lnTo>
                  <a:pt x="167" y="0"/>
                </a:lnTo>
                <a:lnTo>
                  <a:pt x="167"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63" name="Freeform 623"/>
          <p:cNvSpPr>
            <a:spLocks/>
          </p:cNvSpPr>
          <p:nvPr/>
        </p:nvSpPr>
        <p:spPr bwMode="auto">
          <a:xfrm>
            <a:off x="6561138" y="5191125"/>
            <a:ext cx="255587" cy="271463"/>
          </a:xfrm>
          <a:custGeom>
            <a:avLst/>
            <a:gdLst/>
            <a:ahLst/>
            <a:cxnLst>
              <a:cxn ang="0">
                <a:pos x="0" y="170"/>
              </a:cxn>
              <a:cxn ang="0">
                <a:pos x="0" y="0"/>
              </a:cxn>
              <a:cxn ang="0">
                <a:pos x="160" y="0"/>
              </a:cxn>
              <a:cxn ang="0">
                <a:pos x="160" y="170"/>
              </a:cxn>
              <a:cxn ang="0">
                <a:pos x="0" y="170"/>
              </a:cxn>
            </a:cxnLst>
            <a:rect l="0" t="0" r="r" b="b"/>
            <a:pathLst>
              <a:path w="161" h="171">
                <a:moveTo>
                  <a:pt x="0" y="170"/>
                </a:moveTo>
                <a:lnTo>
                  <a:pt x="0" y="0"/>
                </a:lnTo>
                <a:lnTo>
                  <a:pt x="160" y="0"/>
                </a:lnTo>
                <a:lnTo>
                  <a:pt x="160" y="170"/>
                </a:lnTo>
                <a:lnTo>
                  <a:pt x="0" y="170"/>
                </a:lnTo>
              </a:path>
            </a:pathLst>
          </a:custGeom>
          <a:solidFill>
            <a:schemeClr val="bg1"/>
          </a:solidFill>
          <a:ln w="9525" cap="rnd">
            <a:noFill/>
            <a:round/>
            <a:headEnd/>
            <a:tailEnd/>
          </a:ln>
          <a:effectLst/>
        </p:spPr>
        <p:txBody>
          <a:bodyPr/>
          <a:lstStyle/>
          <a:p>
            <a:endParaRPr lang="en-US"/>
          </a:p>
        </p:txBody>
      </p:sp>
      <p:sp>
        <p:nvSpPr>
          <p:cNvPr id="702064" name="Freeform 624"/>
          <p:cNvSpPr>
            <a:spLocks/>
          </p:cNvSpPr>
          <p:nvPr/>
        </p:nvSpPr>
        <p:spPr bwMode="auto">
          <a:xfrm>
            <a:off x="6559550" y="5191125"/>
            <a:ext cx="266700" cy="282575"/>
          </a:xfrm>
          <a:custGeom>
            <a:avLst/>
            <a:gdLst/>
            <a:ahLst/>
            <a:cxnLst>
              <a:cxn ang="0">
                <a:pos x="0" y="177"/>
              </a:cxn>
              <a:cxn ang="0">
                <a:pos x="0" y="0"/>
              </a:cxn>
              <a:cxn ang="0">
                <a:pos x="167" y="0"/>
              </a:cxn>
              <a:cxn ang="0">
                <a:pos x="167" y="177"/>
              </a:cxn>
              <a:cxn ang="0">
                <a:pos x="0" y="177"/>
              </a:cxn>
            </a:cxnLst>
            <a:rect l="0" t="0" r="r" b="b"/>
            <a:pathLst>
              <a:path w="168" h="178">
                <a:moveTo>
                  <a:pt x="0" y="177"/>
                </a:moveTo>
                <a:lnTo>
                  <a:pt x="0" y="0"/>
                </a:lnTo>
                <a:lnTo>
                  <a:pt x="167" y="0"/>
                </a:lnTo>
                <a:lnTo>
                  <a:pt x="167"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65" name="Freeform 625"/>
          <p:cNvSpPr>
            <a:spLocks/>
          </p:cNvSpPr>
          <p:nvPr/>
        </p:nvSpPr>
        <p:spPr bwMode="auto">
          <a:xfrm>
            <a:off x="6838950"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66" name="Freeform 626"/>
          <p:cNvSpPr>
            <a:spLocks/>
          </p:cNvSpPr>
          <p:nvPr/>
        </p:nvSpPr>
        <p:spPr bwMode="auto">
          <a:xfrm>
            <a:off x="6837363" y="5588000"/>
            <a:ext cx="268287"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67" name="Freeform 627"/>
          <p:cNvSpPr>
            <a:spLocks/>
          </p:cNvSpPr>
          <p:nvPr/>
        </p:nvSpPr>
        <p:spPr bwMode="auto">
          <a:xfrm>
            <a:off x="6838950"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68" name="Freeform 628"/>
          <p:cNvSpPr>
            <a:spLocks/>
          </p:cNvSpPr>
          <p:nvPr/>
        </p:nvSpPr>
        <p:spPr bwMode="auto">
          <a:xfrm>
            <a:off x="6837363" y="5191125"/>
            <a:ext cx="268287"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69" name="Freeform 629"/>
          <p:cNvSpPr>
            <a:spLocks/>
          </p:cNvSpPr>
          <p:nvPr/>
        </p:nvSpPr>
        <p:spPr bwMode="auto">
          <a:xfrm>
            <a:off x="7123113" y="5588000"/>
            <a:ext cx="257175" cy="273050"/>
          </a:xfrm>
          <a:custGeom>
            <a:avLst/>
            <a:gdLst/>
            <a:ahLst/>
            <a:cxnLst>
              <a:cxn ang="0">
                <a:pos x="0" y="171"/>
              </a:cxn>
              <a:cxn ang="0">
                <a:pos x="0" y="0"/>
              </a:cxn>
              <a:cxn ang="0">
                <a:pos x="161" y="0"/>
              </a:cxn>
              <a:cxn ang="0">
                <a:pos x="161" y="171"/>
              </a:cxn>
              <a:cxn ang="0">
                <a:pos x="0" y="171"/>
              </a:cxn>
            </a:cxnLst>
            <a:rect l="0" t="0" r="r" b="b"/>
            <a:pathLst>
              <a:path w="162" h="172">
                <a:moveTo>
                  <a:pt x="0" y="171"/>
                </a:moveTo>
                <a:lnTo>
                  <a:pt x="0" y="0"/>
                </a:lnTo>
                <a:lnTo>
                  <a:pt x="161" y="0"/>
                </a:lnTo>
                <a:lnTo>
                  <a:pt x="161" y="171"/>
                </a:lnTo>
                <a:lnTo>
                  <a:pt x="0" y="171"/>
                </a:lnTo>
              </a:path>
            </a:pathLst>
          </a:custGeom>
          <a:solidFill>
            <a:srgbClr val="FF6600"/>
          </a:solidFill>
          <a:ln w="9525" cap="rnd">
            <a:noFill/>
            <a:round/>
            <a:headEnd/>
            <a:tailEnd/>
          </a:ln>
          <a:effectLst/>
        </p:spPr>
        <p:txBody>
          <a:bodyPr/>
          <a:lstStyle/>
          <a:p>
            <a:endParaRPr lang="en-US"/>
          </a:p>
        </p:txBody>
      </p:sp>
      <p:sp>
        <p:nvSpPr>
          <p:cNvPr id="702070" name="Freeform 630"/>
          <p:cNvSpPr>
            <a:spLocks/>
          </p:cNvSpPr>
          <p:nvPr/>
        </p:nvSpPr>
        <p:spPr bwMode="auto">
          <a:xfrm>
            <a:off x="7121525" y="5588000"/>
            <a:ext cx="268288" cy="285750"/>
          </a:xfrm>
          <a:custGeom>
            <a:avLst/>
            <a:gdLst/>
            <a:ahLst/>
            <a:cxnLst>
              <a:cxn ang="0">
                <a:pos x="0" y="179"/>
              </a:cxn>
              <a:cxn ang="0">
                <a:pos x="0" y="0"/>
              </a:cxn>
              <a:cxn ang="0">
                <a:pos x="168" y="0"/>
              </a:cxn>
              <a:cxn ang="0">
                <a:pos x="168" y="179"/>
              </a:cxn>
              <a:cxn ang="0">
                <a:pos x="0" y="179"/>
              </a:cxn>
            </a:cxnLst>
            <a:rect l="0" t="0" r="r" b="b"/>
            <a:pathLst>
              <a:path w="169" h="180">
                <a:moveTo>
                  <a:pt x="0" y="179"/>
                </a:moveTo>
                <a:lnTo>
                  <a:pt x="0" y="0"/>
                </a:lnTo>
                <a:lnTo>
                  <a:pt x="168" y="0"/>
                </a:lnTo>
                <a:lnTo>
                  <a:pt x="168" y="179"/>
                </a:lnTo>
                <a:lnTo>
                  <a:pt x="0" y="179"/>
                </a:lnTo>
              </a:path>
            </a:pathLst>
          </a:custGeom>
          <a:solidFill>
            <a:srgbClr val="FF6600"/>
          </a:solidFill>
          <a:ln w="12699" cap="rnd" cmpd="sng">
            <a:solidFill>
              <a:srgbClr val="000000"/>
            </a:solidFill>
            <a:prstDash val="solid"/>
            <a:round/>
            <a:headEnd/>
            <a:tailEnd/>
          </a:ln>
          <a:effectLst/>
        </p:spPr>
        <p:txBody>
          <a:bodyPr/>
          <a:lstStyle/>
          <a:p>
            <a:endParaRPr lang="en-US"/>
          </a:p>
        </p:txBody>
      </p:sp>
      <p:sp>
        <p:nvSpPr>
          <p:cNvPr id="702071" name="Freeform 631"/>
          <p:cNvSpPr>
            <a:spLocks/>
          </p:cNvSpPr>
          <p:nvPr/>
        </p:nvSpPr>
        <p:spPr bwMode="auto">
          <a:xfrm>
            <a:off x="7123113" y="5191125"/>
            <a:ext cx="257175" cy="271463"/>
          </a:xfrm>
          <a:custGeom>
            <a:avLst/>
            <a:gdLst/>
            <a:ahLst/>
            <a:cxnLst>
              <a:cxn ang="0">
                <a:pos x="0" y="170"/>
              </a:cxn>
              <a:cxn ang="0">
                <a:pos x="0" y="0"/>
              </a:cxn>
              <a:cxn ang="0">
                <a:pos x="161" y="0"/>
              </a:cxn>
              <a:cxn ang="0">
                <a:pos x="161" y="170"/>
              </a:cxn>
              <a:cxn ang="0">
                <a:pos x="0" y="170"/>
              </a:cxn>
            </a:cxnLst>
            <a:rect l="0" t="0" r="r" b="b"/>
            <a:pathLst>
              <a:path w="162" h="171">
                <a:moveTo>
                  <a:pt x="0" y="170"/>
                </a:moveTo>
                <a:lnTo>
                  <a:pt x="0" y="0"/>
                </a:lnTo>
                <a:lnTo>
                  <a:pt x="161" y="0"/>
                </a:lnTo>
                <a:lnTo>
                  <a:pt x="161" y="170"/>
                </a:lnTo>
                <a:lnTo>
                  <a:pt x="0" y="170"/>
                </a:lnTo>
              </a:path>
            </a:pathLst>
          </a:custGeom>
          <a:solidFill>
            <a:schemeClr val="bg1"/>
          </a:solidFill>
          <a:ln w="9525" cap="rnd">
            <a:noFill/>
            <a:round/>
            <a:headEnd/>
            <a:tailEnd/>
          </a:ln>
          <a:effectLst/>
        </p:spPr>
        <p:txBody>
          <a:bodyPr/>
          <a:lstStyle/>
          <a:p>
            <a:endParaRPr lang="en-US"/>
          </a:p>
        </p:txBody>
      </p:sp>
      <p:sp>
        <p:nvSpPr>
          <p:cNvPr id="702072" name="Freeform 632"/>
          <p:cNvSpPr>
            <a:spLocks/>
          </p:cNvSpPr>
          <p:nvPr/>
        </p:nvSpPr>
        <p:spPr bwMode="auto">
          <a:xfrm>
            <a:off x="7121525" y="5191125"/>
            <a:ext cx="268288" cy="282575"/>
          </a:xfrm>
          <a:custGeom>
            <a:avLst/>
            <a:gdLst/>
            <a:ahLst/>
            <a:cxnLst>
              <a:cxn ang="0">
                <a:pos x="0" y="177"/>
              </a:cxn>
              <a:cxn ang="0">
                <a:pos x="0" y="0"/>
              </a:cxn>
              <a:cxn ang="0">
                <a:pos x="168" y="0"/>
              </a:cxn>
              <a:cxn ang="0">
                <a:pos x="168" y="177"/>
              </a:cxn>
              <a:cxn ang="0">
                <a:pos x="0" y="177"/>
              </a:cxn>
            </a:cxnLst>
            <a:rect l="0" t="0" r="r" b="b"/>
            <a:pathLst>
              <a:path w="169" h="178">
                <a:moveTo>
                  <a:pt x="0" y="177"/>
                </a:moveTo>
                <a:lnTo>
                  <a:pt x="0" y="0"/>
                </a:lnTo>
                <a:lnTo>
                  <a:pt x="168" y="0"/>
                </a:lnTo>
                <a:lnTo>
                  <a:pt x="168" y="177"/>
                </a:lnTo>
                <a:lnTo>
                  <a:pt x="0" y="177"/>
                </a:lnTo>
              </a:path>
            </a:pathLst>
          </a:custGeom>
          <a:solidFill>
            <a:schemeClr val="bg1"/>
          </a:solidFill>
          <a:ln w="12699" cap="rnd" cmpd="sng">
            <a:solidFill>
              <a:srgbClr val="000000"/>
            </a:solidFill>
            <a:prstDash val="solid"/>
            <a:round/>
            <a:headEnd/>
            <a:tailEnd/>
          </a:ln>
          <a:effectLst/>
        </p:spPr>
        <p:txBody>
          <a:bodyPr/>
          <a:lstStyle/>
          <a:p>
            <a:endParaRPr lang="en-US"/>
          </a:p>
        </p:txBody>
      </p:sp>
      <p:sp>
        <p:nvSpPr>
          <p:cNvPr id="702073" name="Text Box 633"/>
          <p:cNvSpPr txBox="1">
            <a:spLocks noChangeArrowheads="1"/>
          </p:cNvSpPr>
          <p:nvPr/>
        </p:nvSpPr>
        <p:spPr bwMode="auto">
          <a:xfrm>
            <a:off x="703263" y="1350963"/>
            <a:ext cx="368300" cy="396875"/>
          </a:xfrm>
          <a:prstGeom prst="rect">
            <a:avLst/>
          </a:prstGeom>
          <a:noFill/>
          <a:ln w="9525">
            <a:noFill/>
            <a:miter lim="800000"/>
            <a:headEnd/>
            <a:tailEnd/>
          </a:ln>
          <a:effectLst/>
        </p:spPr>
        <p:txBody>
          <a:bodyPr wrap="none">
            <a:spAutoFit/>
          </a:bodyPr>
          <a:lstStyle/>
          <a:p>
            <a:r>
              <a:rPr lang="en-US" sz="2000">
                <a:solidFill>
                  <a:schemeClr val="bg2"/>
                </a:solidFill>
              </a:rPr>
              <a:t>H</a:t>
            </a:r>
            <a:endParaRPr lang="en-US" sz="2000" baseline="-25000">
              <a:solidFill>
                <a:schemeClr val="bg2"/>
              </a:solidFill>
            </a:endParaRPr>
          </a:p>
        </p:txBody>
      </p:sp>
      <p:sp>
        <p:nvSpPr>
          <p:cNvPr id="702074" name="Text Box 634"/>
          <p:cNvSpPr txBox="1">
            <a:spLocks noChangeArrowheads="1"/>
          </p:cNvSpPr>
          <p:nvPr/>
        </p:nvSpPr>
        <p:spPr bwMode="auto">
          <a:xfrm>
            <a:off x="6605588" y="1960563"/>
            <a:ext cx="368300" cy="396875"/>
          </a:xfrm>
          <a:prstGeom prst="rect">
            <a:avLst/>
          </a:prstGeom>
          <a:noFill/>
          <a:ln w="9525">
            <a:noFill/>
            <a:miter lim="800000"/>
            <a:headEnd/>
            <a:tailEnd/>
          </a:ln>
          <a:effectLst/>
        </p:spPr>
        <p:txBody>
          <a:bodyPr wrap="none">
            <a:spAutoFit/>
          </a:bodyPr>
          <a:lstStyle/>
          <a:p>
            <a:r>
              <a:rPr lang="en-US" sz="2000">
                <a:solidFill>
                  <a:schemeClr val="bg2"/>
                </a:solidFill>
              </a:rPr>
              <a:t>N</a:t>
            </a:r>
            <a:endParaRPr lang="en-US" sz="2000" baseline="-25000">
              <a:solidFill>
                <a:schemeClr val="bg2"/>
              </a:solidFill>
            </a:endParaRPr>
          </a:p>
        </p:txBody>
      </p:sp>
      <p:sp>
        <p:nvSpPr>
          <p:cNvPr id="702075" name="Text Box 635"/>
          <p:cNvSpPr txBox="1">
            <a:spLocks noChangeArrowheads="1"/>
          </p:cNvSpPr>
          <p:nvPr/>
        </p:nvSpPr>
        <p:spPr bwMode="auto">
          <a:xfrm>
            <a:off x="7023100" y="1957388"/>
            <a:ext cx="381000"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O</a:t>
            </a:r>
            <a:endParaRPr lang="en-US" sz="2000" baseline="-25000">
              <a:solidFill>
                <a:schemeClr val="bg2"/>
              </a:solidFill>
            </a:endParaRPr>
          </a:p>
        </p:txBody>
      </p:sp>
      <p:sp>
        <p:nvSpPr>
          <p:cNvPr id="702076" name="Text Box 636"/>
          <p:cNvSpPr txBox="1">
            <a:spLocks noChangeArrowheads="1"/>
          </p:cNvSpPr>
          <p:nvPr/>
        </p:nvSpPr>
        <p:spPr bwMode="auto">
          <a:xfrm>
            <a:off x="7451725" y="1957388"/>
            <a:ext cx="339725" cy="396875"/>
          </a:xfrm>
          <a:prstGeom prst="rect">
            <a:avLst/>
          </a:prstGeom>
          <a:noFill/>
          <a:ln w="9525">
            <a:noFill/>
            <a:miter lim="800000"/>
            <a:headEnd/>
            <a:tailEnd/>
          </a:ln>
          <a:effectLst/>
        </p:spPr>
        <p:txBody>
          <a:bodyPr wrap="none">
            <a:spAutoFit/>
          </a:bodyPr>
          <a:lstStyle/>
          <a:p>
            <a:r>
              <a:rPr lang="en-US" sz="2000">
                <a:solidFill>
                  <a:schemeClr val="bg2"/>
                </a:solidFill>
              </a:rPr>
              <a:t>F</a:t>
            </a:r>
            <a:endParaRPr lang="en-US" sz="2000" baseline="-25000">
              <a:solidFill>
                <a:schemeClr val="bg2"/>
              </a:solidFill>
            </a:endParaRPr>
          </a:p>
        </p:txBody>
      </p:sp>
      <p:sp>
        <p:nvSpPr>
          <p:cNvPr id="702077" name="Text Box 637"/>
          <p:cNvSpPr txBox="1">
            <a:spLocks noChangeArrowheads="1"/>
          </p:cNvSpPr>
          <p:nvPr/>
        </p:nvSpPr>
        <p:spPr bwMode="auto">
          <a:xfrm>
            <a:off x="7416800" y="2546350"/>
            <a:ext cx="425450" cy="396875"/>
          </a:xfrm>
          <a:prstGeom prst="rect">
            <a:avLst/>
          </a:prstGeom>
          <a:noFill/>
          <a:ln w="9525">
            <a:noFill/>
            <a:miter lim="800000"/>
            <a:headEnd/>
            <a:tailEnd/>
          </a:ln>
          <a:effectLst/>
        </p:spPr>
        <p:txBody>
          <a:bodyPr wrap="none">
            <a:spAutoFit/>
          </a:bodyPr>
          <a:lstStyle/>
          <a:p>
            <a:r>
              <a:rPr lang="en-US" sz="2000">
                <a:solidFill>
                  <a:schemeClr val="bg2"/>
                </a:solidFill>
              </a:rPr>
              <a:t>Cl</a:t>
            </a:r>
            <a:endParaRPr lang="en-US" sz="2000" baseline="-25000">
              <a:solidFill>
                <a:schemeClr val="bg2"/>
              </a:solidFill>
            </a:endParaRPr>
          </a:p>
        </p:txBody>
      </p:sp>
      <p:sp>
        <p:nvSpPr>
          <p:cNvPr id="702078" name="Text Box 638"/>
          <p:cNvSpPr txBox="1">
            <a:spLocks noChangeArrowheads="1"/>
          </p:cNvSpPr>
          <p:nvPr/>
        </p:nvSpPr>
        <p:spPr bwMode="auto">
          <a:xfrm>
            <a:off x="7397750" y="3098800"/>
            <a:ext cx="438150" cy="396875"/>
          </a:xfrm>
          <a:prstGeom prst="rect">
            <a:avLst/>
          </a:prstGeom>
          <a:noFill/>
          <a:ln w="9525">
            <a:noFill/>
            <a:miter lim="800000"/>
            <a:headEnd/>
            <a:tailEnd/>
          </a:ln>
          <a:effectLst/>
        </p:spPr>
        <p:txBody>
          <a:bodyPr wrap="none">
            <a:spAutoFit/>
          </a:bodyPr>
          <a:lstStyle/>
          <a:p>
            <a:r>
              <a:rPr lang="en-US" sz="2000">
                <a:solidFill>
                  <a:schemeClr val="bg2"/>
                </a:solidFill>
              </a:rPr>
              <a:t>Br</a:t>
            </a:r>
            <a:endParaRPr lang="en-US" sz="2000" baseline="-25000">
              <a:solidFill>
                <a:schemeClr val="bg2"/>
              </a:solidFill>
            </a:endParaRPr>
          </a:p>
        </p:txBody>
      </p:sp>
      <p:sp>
        <p:nvSpPr>
          <p:cNvPr id="702079" name="Text Box 639"/>
          <p:cNvSpPr txBox="1">
            <a:spLocks noChangeArrowheads="1"/>
          </p:cNvSpPr>
          <p:nvPr/>
        </p:nvSpPr>
        <p:spPr bwMode="auto">
          <a:xfrm>
            <a:off x="7502525" y="3709988"/>
            <a:ext cx="254000" cy="396875"/>
          </a:xfrm>
          <a:prstGeom prst="rect">
            <a:avLst/>
          </a:prstGeom>
          <a:noFill/>
          <a:ln w="9525">
            <a:noFill/>
            <a:miter lim="800000"/>
            <a:headEnd/>
            <a:tailEnd/>
          </a:ln>
          <a:effectLst/>
        </p:spPr>
        <p:txBody>
          <a:bodyPr wrap="none">
            <a:spAutoFit/>
          </a:bodyPr>
          <a:lstStyle/>
          <a:p>
            <a:r>
              <a:rPr lang="en-US" sz="2000">
                <a:solidFill>
                  <a:schemeClr val="bg2"/>
                </a:solidFill>
              </a:rPr>
              <a:t>I</a:t>
            </a:r>
            <a:endParaRPr lang="en-US" sz="2000" baseline="-25000">
              <a:solidFill>
                <a:schemeClr val="bg2"/>
              </a:solidFill>
            </a:endParaRPr>
          </a:p>
        </p:txBody>
      </p:sp>
      <p:sp>
        <p:nvSpPr>
          <p:cNvPr id="702080" name="Text Box 640"/>
          <p:cNvSpPr txBox="1">
            <a:spLocks noChangeArrowheads="1"/>
          </p:cNvSpPr>
          <p:nvPr/>
        </p:nvSpPr>
        <p:spPr bwMode="auto">
          <a:xfrm>
            <a:off x="693738" y="1954213"/>
            <a:ext cx="382587" cy="396875"/>
          </a:xfrm>
          <a:prstGeom prst="rect">
            <a:avLst/>
          </a:prstGeom>
          <a:noFill/>
          <a:ln w="9525">
            <a:noFill/>
            <a:miter lim="800000"/>
            <a:headEnd/>
            <a:tailEnd/>
          </a:ln>
          <a:effectLst/>
        </p:spPr>
        <p:txBody>
          <a:bodyPr wrap="none">
            <a:spAutoFit/>
          </a:bodyPr>
          <a:lstStyle/>
          <a:p>
            <a:r>
              <a:rPr lang="en-US" sz="2000">
                <a:solidFill>
                  <a:schemeClr val="bg2"/>
                </a:solidFill>
              </a:rPr>
              <a:t>Li</a:t>
            </a:r>
            <a:endParaRPr lang="en-US" sz="2000" baseline="-25000">
              <a:solidFill>
                <a:schemeClr val="bg2"/>
              </a:solidFill>
            </a:endParaRPr>
          </a:p>
        </p:txBody>
      </p:sp>
      <p:sp>
        <p:nvSpPr>
          <p:cNvPr id="702081" name="Text Box 641"/>
          <p:cNvSpPr txBox="1">
            <a:spLocks noChangeArrowheads="1"/>
          </p:cNvSpPr>
          <p:nvPr/>
        </p:nvSpPr>
        <p:spPr bwMode="auto">
          <a:xfrm>
            <a:off x="638175" y="2546350"/>
            <a:ext cx="509588" cy="396875"/>
          </a:xfrm>
          <a:prstGeom prst="rect">
            <a:avLst/>
          </a:prstGeom>
          <a:noFill/>
          <a:ln w="9525">
            <a:noFill/>
            <a:miter lim="800000"/>
            <a:headEnd/>
            <a:tailEnd/>
          </a:ln>
          <a:effectLst/>
        </p:spPr>
        <p:txBody>
          <a:bodyPr wrap="none">
            <a:spAutoFit/>
          </a:bodyPr>
          <a:lstStyle/>
          <a:p>
            <a:r>
              <a:rPr lang="en-US" sz="2000">
                <a:solidFill>
                  <a:schemeClr val="bg2"/>
                </a:solidFill>
              </a:rPr>
              <a:t>Na</a:t>
            </a:r>
            <a:endParaRPr lang="en-US" sz="2000" baseline="-25000">
              <a:solidFill>
                <a:schemeClr val="bg2"/>
              </a:solidFill>
            </a:endParaRPr>
          </a:p>
        </p:txBody>
      </p:sp>
      <p:sp>
        <p:nvSpPr>
          <p:cNvPr id="702082" name="Text Box 642"/>
          <p:cNvSpPr txBox="1">
            <a:spLocks noChangeArrowheads="1"/>
          </p:cNvSpPr>
          <p:nvPr/>
        </p:nvSpPr>
        <p:spPr bwMode="auto">
          <a:xfrm>
            <a:off x="714375" y="3098800"/>
            <a:ext cx="354013" cy="396875"/>
          </a:xfrm>
          <a:prstGeom prst="rect">
            <a:avLst/>
          </a:prstGeom>
          <a:noFill/>
          <a:ln w="9525">
            <a:noFill/>
            <a:miter lim="800000"/>
            <a:headEnd/>
            <a:tailEnd/>
          </a:ln>
          <a:effectLst/>
        </p:spPr>
        <p:txBody>
          <a:bodyPr wrap="none">
            <a:spAutoFit/>
          </a:bodyPr>
          <a:lstStyle/>
          <a:p>
            <a:r>
              <a:rPr lang="en-US" sz="2000">
                <a:solidFill>
                  <a:schemeClr val="bg2"/>
                </a:solidFill>
              </a:rPr>
              <a:t>K</a:t>
            </a:r>
            <a:endParaRPr lang="en-US" sz="2000" baseline="-25000">
              <a:solidFill>
                <a:schemeClr val="bg2"/>
              </a:solidFill>
            </a:endParaRPr>
          </a:p>
        </p:txBody>
      </p:sp>
      <p:sp>
        <p:nvSpPr>
          <p:cNvPr id="702083" name="Text Box 643"/>
          <p:cNvSpPr txBox="1">
            <a:spLocks noChangeArrowheads="1"/>
          </p:cNvSpPr>
          <p:nvPr/>
        </p:nvSpPr>
        <p:spPr bwMode="auto">
          <a:xfrm>
            <a:off x="679450" y="4778375"/>
            <a:ext cx="423863" cy="396875"/>
          </a:xfrm>
          <a:prstGeom prst="rect">
            <a:avLst/>
          </a:prstGeom>
          <a:noFill/>
          <a:ln w="9525">
            <a:noFill/>
            <a:miter lim="800000"/>
            <a:headEnd/>
            <a:tailEnd/>
          </a:ln>
          <a:effectLst/>
        </p:spPr>
        <p:txBody>
          <a:bodyPr wrap="none">
            <a:spAutoFit/>
          </a:bodyPr>
          <a:lstStyle/>
          <a:p>
            <a:r>
              <a:rPr lang="en-US" sz="2000">
                <a:solidFill>
                  <a:schemeClr val="bg2"/>
                </a:solidFill>
              </a:rPr>
              <a:t>Fr</a:t>
            </a:r>
            <a:endParaRPr lang="en-US" sz="2000" baseline="-25000">
              <a:solidFill>
                <a:schemeClr val="bg2"/>
              </a:solidFill>
            </a:endParaRPr>
          </a:p>
        </p:txBody>
      </p:sp>
      <p:sp>
        <p:nvSpPr>
          <p:cNvPr id="702084" name="Text Box 644"/>
          <p:cNvSpPr txBox="1">
            <a:spLocks noChangeArrowheads="1"/>
          </p:cNvSpPr>
          <p:nvPr/>
        </p:nvSpPr>
        <p:spPr bwMode="auto">
          <a:xfrm>
            <a:off x="1068388" y="1962150"/>
            <a:ext cx="495300" cy="396875"/>
          </a:xfrm>
          <a:prstGeom prst="rect">
            <a:avLst/>
          </a:prstGeom>
          <a:noFill/>
          <a:ln w="9525">
            <a:noFill/>
            <a:miter lim="800000"/>
            <a:headEnd/>
            <a:tailEnd/>
          </a:ln>
          <a:effectLst/>
        </p:spPr>
        <p:txBody>
          <a:bodyPr wrap="none">
            <a:spAutoFit/>
          </a:bodyPr>
          <a:lstStyle/>
          <a:p>
            <a:r>
              <a:rPr lang="en-US" sz="2000">
                <a:solidFill>
                  <a:schemeClr val="bg2"/>
                </a:solidFill>
              </a:rPr>
              <a:t>Be</a:t>
            </a:r>
            <a:endParaRPr lang="en-US" sz="2000" baseline="-25000">
              <a:solidFill>
                <a:schemeClr val="bg2"/>
              </a:solidFill>
            </a:endParaRPr>
          </a:p>
        </p:txBody>
      </p:sp>
      <p:sp>
        <p:nvSpPr>
          <p:cNvPr id="702085" name="Text Box 645"/>
          <p:cNvSpPr txBox="1">
            <a:spLocks noChangeArrowheads="1"/>
          </p:cNvSpPr>
          <p:nvPr/>
        </p:nvSpPr>
        <p:spPr bwMode="auto">
          <a:xfrm>
            <a:off x="1046163" y="2554288"/>
            <a:ext cx="536575" cy="396875"/>
          </a:xfrm>
          <a:prstGeom prst="rect">
            <a:avLst/>
          </a:prstGeom>
          <a:noFill/>
          <a:ln w="9525">
            <a:noFill/>
            <a:miter lim="800000"/>
            <a:headEnd/>
            <a:tailEnd/>
          </a:ln>
          <a:effectLst/>
        </p:spPr>
        <p:txBody>
          <a:bodyPr wrap="none">
            <a:spAutoFit/>
          </a:bodyPr>
          <a:lstStyle/>
          <a:p>
            <a:r>
              <a:rPr lang="en-US" sz="2000">
                <a:solidFill>
                  <a:schemeClr val="bg2"/>
                </a:solidFill>
              </a:rPr>
              <a:t>Mg</a:t>
            </a:r>
            <a:endParaRPr lang="en-US" sz="2000" baseline="-25000">
              <a:solidFill>
                <a:schemeClr val="bg2"/>
              </a:solidFill>
            </a:endParaRPr>
          </a:p>
        </p:txBody>
      </p:sp>
      <p:sp>
        <p:nvSpPr>
          <p:cNvPr id="702086" name="Text Box 646"/>
          <p:cNvSpPr txBox="1">
            <a:spLocks noChangeArrowheads="1"/>
          </p:cNvSpPr>
          <p:nvPr/>
        </p:nvSpPr>
        <p:spPr bwMode="auto">
          <a:xfrm>
            <a:off x="1052513"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Ca</a:t>
            </a:r>
            <a:endParaRPr lang="en-US" sz="2000" baseline="-25000">
              <a:solidFill>
                <a:schemeClr val="bg2"/>
              </a:solidFill>
            </a:endParaRPr>
          </a:p>
        </p:txBody>
      </p:sp>
      <p:sp>
        <p:nvSpPr>
          <p:cNvPr id="702087" name="Text Box 647"/>
          <p:cNvSpPr txBox="1">
            <a:spLocks noChangeArrowheads="1"/>
          </p:cNvSpPr>
          <p:nvPr/>
        </p:nvSpPr>
        <p:spPr bwMode="auto">
          <a:xfrm>
            <a:off x="1055688" y="4779963"/>
            <a:ext cx="509587" cy="396875"/>
          </a:xfrm>
          <a:prstGeom prst="rect">
            <a:avLst/>
          </a:prstGeom>
          <a:noFill/>
          <a:ln w="9525">
            <a:noFill/>
            <a:miter lim="800000"/>
            <a:headEnd/>
            <a:tailEnd/>
          </a:ln>
          <a:effectLst/>
        </p:spPr>
        <p:txBody>
          <a:bodyPr wrap="none">
            <a:spAutoFit/>
          </a:bodyPr>
          <a:lstStyle/>
          <a:p>
            <a:r>
              <a:rPr lang="en-US" sz="2000">
                <a:solidFill>
                  <a:schemeClr val="bg2"/>
                </a:solidFill>
              </a:rPr>
              <a:t>Ra</a:t>
            </a:r>
            <a:endParaRPr lang="en-US" sz="2000" baseline="-25000">
              <a:solidFill>
                <a:schemeClr val="bg2"/>
              </a:solidFill>
            </a:endParaRPr>
          </a:p>
        </p:txBody>
      </p:sp>
      <p:sp>
        <p:nvSpPr>
          <p:cNvPr id="702088" name="Text Box 648"/>
          <p:cNvSpPr txBox="1">
            <a:spLocks noChangeArrowheads="1"/>
          </p:cNvSpPr>
          <p:nvPr/>
        </p:nvSpPr>
        <p:spPr bwMode="auto">
          <a:xfrm>
            <a:off x="1476375" y="3095625"/>
            <a:ext cx="481013" cy="396875"/>
          </a:xfrm>
          <a:prstGeom prst="rect">
            <a:avLst/>
          </a:prstGeom>
          <a:noFill/>
          <a:ln w="9525">
            <a:noFill/>
            <a:miter lim="800000"/>
            <a:headEnd/>
            <a:tailEnd/>
          </a:ln>
          <a:effectLst/>
        </p:spPr>
        <p:txBody>
          <a:bodyPr wrap="none">
            <a:spAutoFit/>
          </a:bodyPr>
          <a:lstStyle/>
          <a:p>
            <a:r>
              <a:rPr lang="en-US" sz="2000">
                <a:solidFill>
                  <a:schemeClr val="bg2"/>
                </a:solidFill>
              </a:rPr>
              <a:t>Sc</a:t>
            </a:r>
            <a:endParaRPr lang="en-US" sz="2000" baseline="-25000">
              <a:solidFill>
                <a:schemeClr val="bg2"/>
              </a:solidFill>
            </a:endParaRPr>
          </a:p>
        </p:txBody>
      </p:sp>
      <p:sp>
        <p:nvSpPr>
          <p:cNvPr id="702089" name="Text Box 649"/>
          <p:cNvSpPr txBox="1">
            <a:spLocks noChangeArrowheads="1"/>
          </p:cNvSpPr>
          <p:nvPr/>
        </p:nvSpPr>
        <p:spPr bwMode="auto">
          <a:xfrm>
            <a:off x="1492250" y="4779963"/>
            <a:ext cx="481013" cy="396875"/>
          </a:xfrm>
          <a:prstGeom prst="rect">
            <a:avLst/>
          </a:prstGeom>
          <a:noFill/>
          <a:ln w="9525">
            <a:noFill/>
            <a:miter lim="800000"/>
            <a:headEnd/>
            <a:tailEnd/>
          </a:ln>
          <a:effectLst/>
        </p:spPr>
        <p:txBody>
          <a:bodyPr wrap="none">
            <a:spAutoFit/>
          </a:bodyPr>
          <a:lstStyle/>
          <a:p>
            <a:r>
              <a:rPr lang="en-US" sz="2000">
                <a:solidFill>
                  <a:schemeClr val="bg2"/>
                </a:solidFill>
              </a:rPr>
              <a:t>Ac</a:t>
            </a:r>
            <a:endParaRPr lang="en-US" sz="2000" baseline="-25000">
              <a:solidFill>
                <a:schemeClr val="bg2"/>
              </a:solidFill>
            </a:endParaRPr>
          </a:p>
        </p:txBody>
      </p:sp>
      <p:sp>
        <p:nvSpPr>
          <p:cNvPr id="702090" name="Text Box 650"/>
          <p:cNvSpPr txBox="1">
            <a:spLocks noChangeArrowheads="1"/>
          </p:cNvSpPr>
          <p:nvPr/>
        </p:nvSpPr>
        <p:spPr bwMode="auto">
          <a:xfrm>
            <a:off x="7823200" y="1365250"/>
            <a:ext cx="509588" cy="396875"/>
          </a:xfrm>
          <a:prstGeom prst="rect">
            <a:avLst/>
          </a:prstGeom>
          <a:noFill/>
          <a:ln w="9525">
            <a:noFill/>
            <a:miter lim="800000"/>
            <a:headEnd/>
            <a:tailEnd/>
          </a:ln>
          <a:effectLst/>
        </p:spPr>
        <p:txBody>
          <a:bodyPr wrap="none">
            <a:spAutoFit/>
          </a:bodyPr>
          <a:lstStyle/>
          <a:p>
            <a:r>
              <a:rPr lang="en-US" sz="2000">
                <a:solidFill>
                  <a:schemeClr val="bg2"/>
                </a:solidFill>
              </a:rPr>
              <a:t>He</a:t>
            </a:r>
            <a:endParaRPr lang="en-US" sz="2000" baseline="-25000">
              <a:solidFill>
                <a:schemeClr val="bg2"/>
              </a:solidFill>
            </a:endParaRPr>
          </a:p>
        </p:txBody>
      </p:sp>
      <p:sp>
        <p:nvSpPr>
          <p:cNvPr id="702091" name="Text Box 651"/>
          <p:cNvSpPr txBox="1">
            <a:spLocks noChangeArrowheads="1"/>
          </p:cNvSpPr>
          <p:nvPr/>
        </p:nvSpPr>
        <p:spPr bwMode="auto">
          <a:xfrm>
            <a:off x="7820025" y="1952625"/>
            <a:ext cx="509588" cy="396875"/>
          </a:xfrm>
          <a:prstGeom prst="rect">
            <a:avLst/>
          </a:prstGeom>
          <a:noFill/>
          <a:ln w="9525">
            <a:noFill/>
            <a:miter lim="800000"/>
            <a:headEnd/>
            <a:tailEnd/>
          </a:ln>
          <a:effectLst/>
        </p:spPr>
        <p:txBody>
          <a:bodyPr wrap="none">
            <a:spAutoFit/>
          </a:bodyPr>
          <a:lstStyle/>
          <a:p>
            <a:r>
              <a:rPr lang="en-US" sz="2000">
                <a:solidFill>
                  <a:schemeClr val="bg2"/>
                </a:solidFill>
              </a:rPr>
              <a:t>Ne</a:t>
            </a:r>
            <a:endParaRPr lang="en-US" sz="2000" baseline="-25000">
              <a:solidFill>
                <a:schemeClr val="bg2"/>
              </a:solidFill>
            </a:endParaRPr>
          </a:p>
        </p:txBody>
      </p:sp>
      <p:sp>
        <p:nvSpPr>
          <p:cNvPr id="702092" name="Text Box 652"/>
          <p:cNvSpPr txBox="1">
            <a:spLocks noChangeArrowheads="1"/>
          </p:cNvSpPr>
          <p:nvPr/>
        </p:nvSpPr>
        <p:spPr bwMode="auto">
          <a:xfrm>
            <a:off x="7853363" y="2538413"/>
            <a:ext cx="438150" cy="396875"/>
          </a:xfrm>
          <a:prstGeom prst="rect">
            <a:avLst/>
          </a:prstGeom>
          <a:noFill/>
          <a:ln w="9525">
            <a:noFill/>
            <a:miter lim="800000"/>
            <a:headEnd/>
            <a:tailEnd/>
          </a:ln>
          <a:effectLst/>
        </p:spPr>
        <p:txBody>
          <a:bodyPr wrap="none">
            <a:spAutoFit/>
          </a:bodyPr>
          <a:lstStyle/>
          <a:p>
            <a:r>
              <a:rPr lang="en-US" sz="2000">
                <a:solidFill>
                  <a:schemeClr val="bg2"/>
                </a:solidFill>
              </a:rPr>
              <a:t>Ar</a:t>
            </a:r>
            <a:endParaRPr lang="en-US" sz="2000" baseline="-25000">
              <a:solidFill>
                <a:schemeClr val="bg2"/>
              </a:solidFill>
            </a:endParaRPr>
          </a:p>
        </p:txBody>
      </p:sp>
      <p:sp>
        <p:nvSpPr>
          <p:cNvPr id="702093" name="Text Box 653"/>
          <p:cNvSpPr txBox="1">
            <a:spLocks noChangeArrowheads="1"/>
          </p:cNvSpPr>
          <p:nvPr/>
        </p:nvSpPr>
        <p:spPr bwMode="auto">
          <a:xfrm>
            <a:off x="7843838" y="3100388"/>
            <a:ext cx="438150" cy="396875"/>
          </a:xfrm>
          <a:prstGeom prst="rect">
            <a:avLst/>
          </a:prstGeom>
          <a:noFill/>
          <a:ln w="9525">
            <a:noFill/>
            <a:miter lim="800000"/>
            <a:headEnd/>
            <a:tailEnd/>
          </a:ln>
          <a:effectLst/>
        </p:spPr>
        <p:txBody>
          <a:bodyPr wrap="none">
            <a:spAutoFit/>
          </a:bodyPr>
          <a:lstStyle/>
          <a:p>
            <a:r>
              <a:rPr lang="en-US" sz="2000">
                <a:solidFill>
                  <a:schemeClr val="bg2"/>
                </a:solidFill>
              </a:rPr>
              <a:t>Kr</a:t>
            </a:r>
            <a:endParaRPr lang="en-US" sz="2000" baseline="-25000">
              <a:solidFill>
                <a:schemeClr val="bg2"/>
              </a:solidFill>
            </a:endParaRPr>
          </a:p>
        </p:txBody>
      </p:sp>
      <p:sp>
        <p:nvSpPr>
          <p:cNvPr id="702094" name="Text Box 654"/>
          <p:cNvSpPr txBox="1">
            <a:spLocks noChangeArrowheads="1"/>
          </p:cNvSpPr>
          <p:nvPr/>
        </p:nvSpPr>
        <p:spPr bwMode="auto">
          <a:xfrm>
            <a:off x="7824788" y="4259263"/>
            <a:ext cx="509587" cy="396875"/>
          </a:xfrm>
          <a:prstGeom prst="rect">
            <a:avLst/>
          </a:prstGeom>
          <a:noFill/>
          <a:ln w="9525">
            <a:noFill/>
            <a:miter lim="800000"/>
            <a:headEnd/>
            <a:tailEnd/>
          </a:ln>
          <a:effectLst/>
        </p:spPr>
        <p:txBody>
          <a:bodyPr wrap="none">
            <a:spAutoFit/>
          </a:bodyPr>
          <a:lstStyle/>
          <a:p>
            <a:r>
              <a:rPr lang="en-US" sz="2000">
                <a:solidFill>
                  <a:schemeClr val="bg2"/>
                </a:solidFill>
              </a:rPr>
              <a:t>Rn</a:t>
            </a:r>
            <a:endParaRPr lang="en-US" sz="2000" baseline="-25000">
              <a:solidFill>
                <a:schemeClr val="bg2"/>
              </a:solidFill>
            </a:endParaRPr>
          </a:p>
        </p:txBody>
      </p:sp>
      <p:sp>
        <p:nvSpPr>
          <p:cNvPr id="702095" name="Text Box 655"/>
          <p:cNvSpPr txBox="1">
            <a:spLocks noChangeArrowheads="1"/>
          </p:cNvSpPr>
          <p:nvPr/>
        </p:nvSpPr>
        <p:spPr bwMode="auto">
          <a:xfrm>
            <a:off x="1954213" y="3098800"/>
            <a:ext cx="396875" cy="396875"/>
          </a:xfrm>
          <a:prstGeom prst="rect">
            <a:avLst/>
          </a:prstGeom>
          <a:noFill/>
          <a:ln w="9525">
            <a:noFill/>
            <a:miter lim="800000"/>
            <a:headEnd/>
            <a:tailEnd/>
          </a:ln>
          <a:effectLst/>
        </p:spPr>
        <p:txBody>
          <a:bodyPr wrap="none">
            <a:spAutoFit/>
          </a:bodyPr>
          <a:lstStyle/>
          <a:p>
            <a:r>
              <a:rPr lang="en-US" sz="2000">
                <a:solidFill>
                  <a:schemeClr val="bg2"/>
                </a:solidFill>
              </a:rPr>
              <a:t>Ti</a:t>
            </a:r>
            <a:endParaRPr lang="en-US" sz="2000" baseline="-25000">
              <a:solidFill>
                <a:schemeClr val="bg2"/>
              </a:solidFill>
            </a:endParaRPr>
          </a:p>
        </p:txBody>
      </p:sp>
      <p:sp>
        <p:nvSpPr>
          <p:cNvPr id="702096" name="Text Box 656"/>
          <p:cNvSpPr txBox="1">
            <a:spLocks noChangeArrowheads="1"/>
          </p:cNvSpPr>
          <p:nvPr/>
        </p:nvSpPr>
        <p:spPr bwMode="auto">
          <a:xfrm>
            <a:off x="2397125" y="3100388"/>
            <a:ext cx="354013" cy="396875"/>
          </a:xfrm>
          <a:prstGeom prst="rect">
            <a:avLst/>
          </a:prstGeom>
          <a:noFill/>
          <a:ln w="9525">
            <a:noFill/>
            <a:miter lim="800000"/>
            <a:headEnd/>
            <a:tailEnd/>
          </a:ln>
          <a:effectLst/>
        </p:spPr>
        <p:txBody>
          <a:bodyPr wrap="none">
            <a:spAutoFit/>
          </a:bodyPr>
          <a:lstStyle/>
          <a:p>
            <a:r>
              <a:rPr lang="en-US" sz="2000">
                <a:solidFill>
                  <a:schemeClr val="bg2"/>
                </a:solidFill>
              </a:rPr>
              <a:t>V</a:t>
            </a:r>
            <a:endParaRPr lang="en-US" sz="2000" baseline="-25000">
              <a:solidFill>
                <a:schemeClr val="bg2"/>
              </a:solidFill>
            </a:endParaRPr>
          </a:p>
        </p:txBody>
      </p:sp>
      <p:sp>
        <p:nvSpPr>
          <p:cNvPr id="702097" name="Text Box 657"/>
          <p:cNvSpPr txBox="1">
            <a:spLocks noChangeArrowheads="1"/>
          </p:cNvSpPr>
          <p:nvPr/>
        </p:nvSpPr>
        <p:spPr bwMode="auto">
          <a:xfrm>
            <a:off x="2747963" y="3098800"/>
            <a:ext cx="452437" cy="396875"/>
          </a:xfrm>
          <a:prstGeom prst="rect">
            <a:avLst/>
          </a:prstGeom>
          <a:noFill/>
          <a:ln w="9525">
            <a:noFill/>
            <a:miter lim="800000"/>
            <a:headEnd/>
            <a:tailEnd/>
          </a:ln>
          <a:effectLst/>
        </p:spPr>
        <p:txBody>
          <a:bodyPr wrap="none">
            <a:spAutoFit/>
          </a:bodyPr>
          <a:lstStyle/>
          <a:p>
            <a:r>
              <a:rPr lang="en-US" sz="2000">
                <a:solidFill>
                  <a:schemeClr val="bg2"/>
                </a:solidFill>
              </a:rPr>
              <a:t>Cr</a:t>
            </a:r>
            <a:endParaRPr lang="en-US" sz="2000" baseline="-25000">
              <a:solidFill>
                <a:schemeClr val="bg2"/>
              </a:solidFill>
            </a:endParaRPr>
          </a:p>
        </p:txBody>
      </p:sp>
      <p:sp>
        <p:nvSpPr>
          <p:cNvPr id="702098" name="Text Box 658"/>
          <p:cNvSpPr txBox="1">
            <a:spLocks noChangeArrowheads="1"/>
          </p:cNvSpPr>
          <p:nvPr/>
        </p:nvSpPr>
        <p:spPr bwMode="auto">
          <a:xfrm>
            <a:off x="3155950" y="3097213"/>
            <a:ext cx="536575" cy="396875"/>
          </a:xfrm>
          <a:prstGeom prst="rect">
            <a:avLst/>
          </a:prstGeom>
          <a:noFill/>
          <a:ln w="9525">
            <a:noFill/>
            <a:miter lim="800000"/>
            <a:headEnd/>
            <a:tailEnd/>
          </a:ln>
          <a:effectLst/>
        </p:spPr>
        <p:txBody>
          <a:bodyPr wrap="none">
            <a:spAutoFit/>
          </a:bodyPr>
          <a:lstStyle/>
          <a:p>
            <a:r>
              <a:rPr lang="en-US" sz="2000">
                <a:solidFill>
                  <a:schemeClr val="bg2"/>
                </a:solidFill>
              </a:rPr>
              <a:t>Mn</a:t>
            </a:r>
            <a:endParaRPr lang="en-US" sz="2000" baseline="-25000">
              <a:solidFill>
                <a:schemeClr val="bg2"/>
              </a:solidFill>
            </a:endParaRPr>
          </a:p>
        </p:txBody>
      </p:sp>
      <p:sp>
        <p:nvSpPr>
          <p:cNvPr id="702099" name="Text Box 659"/>
          <p:cNvSpPr txBox="1">
            <a:spLocks noChangeArrowheads="1"/>
          </p:cNvSpPr>
          <p:nvPr/>
        </p:nvSpPr>
        <p:spPr bwMode="auto">
          <a:xfrm>
            <a:off x="3614738" y="3098800"/>
            <a:ext cx="481012" cy="396875"/>
          </a:xfrm>
          <a:prstGeom prst="rect">
            <a:avLst/>
          </a:prstGeom>
          <a:noFill/>
          <a:ln w="9525">
            <a:noFill/>
            <a:miter lim="800000"/>
            <a:headEnd/>
            <a:tailEnd/>
          </a:ln>
          <a:effectLst/>
        </p:spPr>
        <p:txBody>
          <a:bodyPr wrap="none">
            <a:spAutoFit/>
          </a:bodyPr>
          <a:lstStyle/>
          <a:p>
            <a:r>
              <a:rPr lang="en-US" sz="2000">
                <a:solidFill>
                  <a:schemeClr val="bg2"/>
                </a:solidFill>
              </a:rPr>
              <a:t>Fe</a:t>
            </a:r>
            <a:endParaRPr lang="en-US" sz="2000" baseline="-25000">
              <a:solidFill>
                <a:schemeClr val="bg2"/>
              </a:solidFill>
            </a:endParaRPr>
          </a:p>
        </p:txBody>
      </p:sp>
      <p:sp>
        <p:nvSpPr>
          <p:cNvPr id="702100" name="Text Box 660"/>
          <p:cNvSpPr txBox="1">
            <a:spLocks noChangeArrowheads="1"/>
          </p:cNvSpPr>
          <p:nvPr/>
        </p:nvSpPr>
        <p:spPr bwMode="auto">
          <a:xfrm>
            <a:off x="4013200" y="3097213"/>
            <a:ext cx="509588" cy="396875"/>
          </a:xfrm>
          <a:prstGeom prst="rect">
            <a:avLst/>
          </a:prstGeom>
          <a:noFill/>
          <a:ln w="9525">
            <a:noFill/>
            <a:miter lim="800000"/>
            <a:headEnd/>
            <a:tailEnd/>
          </a:ln>
          <a:effectLst/>
        </p:spPr>
        <p:txBody>
          <a:bodyPr wrap="none">
            <a:spAutoFit/>
          </a:bodyPr>
          <a:lstStyle/>
          <a:p>
            <a:r>
              <a:rPr lang="en-US" sz="2000">
                <a:solidFill>
                  <a:schemeClr val="bg2"/>
                </a:solidFill>
              </a:rPr>
              <a:t>Co</a:t>
            </a:r>
            <a:endParaRPr lang="en-US" sz="2000" baseline="-25000">
              <a:solidFill>
                <a:schemeClr val="bg2"/>
              </a:solidFill>
            </a:endParaRPr>
          </a:p>
        </p:txBody>
      </p:sp>
      <p:sp>
        <p:nvSpPr>
          <p:cNvPr id="702101" name="Text Box 661"/>
          <p:cNvSpPr txBox="1">
            <a:spLocks noChangeArrowheads="1"/>
          </p:cNvSpPr>
          <p:nvPr/>
        </p:nvSpPr>
        <p:spPr bwMode="auto">
          <a:xfrm>
            <a:off x="4479925" y="3098800"/>
            <a:ext cx="425450" cy="396875"/>
          </a:xfrm>
          <a:prstGeom prst="rect">
            <a:avLst/>
          </a:prstGeom>
          <a:noFill/>
          <a:ln w="9525">
            <a:noFill/>
            <a:miter lim="800000"/>
            <a:headEnd/>
            <a:tailEnd/>
          </a:ln>
          <a:effectLst/>
        </p:spPr>
        <p:txBody>
          <a:bodyPr wrap="none">
            <a:spAutoFit/>
          </a:bodyPr>
          <a:lstStyle/>
          <a:p>
            <a:r>
              <a:rPr lang="en-US" sz="2000">
                <a:solidFill>
                  <a:schemeClr val="bg2"/>
                </a:solidFill>
              </a:rPr>
              <a:t>Ni</a:t>
            </a:r>
            <a:endParaRPr lang="en-US" sz="2000" baseline="-25000">
              <a:solidFill>
                <a:schemeClr val="bg2"/>
              </a:solidFill>
            </a:endParaRPr>
          </a:p>
        </p:txBody>
      </p:sp>
      <p:sp>
        <p:nvSpPr>
          <p:cNvPr id="702102" name="Text Box 662"/>
          <p:cNvSpPr txBox="1">
            <a:spLocks noChangeArrowheads="1"/>
          </p:cNvSpPr>
          <p:nvPr/>
        </p:nvSpPr>
        <p:spPr bwMode="auto">
          <a:xfrm>
            <a:off x="4852988" y="3097213"/>
            <a:ext cx="509587" cy="396875"/>
          </a:xfrm>
          <a:prstGeom prst="rect">
            <a:avLst/>
          </a:prstGeom>
          <a:noFill/>
          <a:ln w="9525">
            <a:noFill/>
            <a:miter lim="800000"/>
            <a:headEnd/>
            <a:tailEnd/>
          </a:ln>
          <a:effectLst/>
        </p:spPr>
        <p:txBody>
          <a:bodyPr wrap="none">
            <a:spAutoFit/>
          </a:bodyPr>
          <a:lstStyle/>
          <a:p>
            <a:r>
              <a:rPr lang="en-US" sz="2000">
                <a:solidFill>
                  <a:schemeClr val="bg2"/>
                </a:solidFill>
              </a:rPr>
              <a:t>Cu</a:t>
            </a:r>
            <a:endParaRPr lang="en-US" sz="2000" baseline="-25000">
              <a:solidFill>
                <a:schemeClr val="bg2"/>
              </a:solidFill>
            </a:endParaRPr>
          </a:p>
        </p:txBody>
      </p:sp>
      <p:sp>
        <p:nvSpPr>
          <p:cNvPr id="702103" name="Text Box 663"/>
          <p:cNvSpPr txBox="1">
            <a:spLocks noChangeArrowheads="1"/>
          </p:cNvSpPr>
          <p:nvPr/>
        </p:nvSpPr>
        <p:spPr bwMode="auto">
          <a:xfrm>
            <a:off x="528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Zn</a:t>
            </a:r>
            <a:endParaRPr lang="en-US" sz="2000" baseline="-25000">
              <a:solidFill>
                <a:schemeClr val="bg2"/>
              </a:solidFill>
            </a:endParaRPr>
          </a:p>
        </p:txBody>
      </p:sp>
      <p:sp>
        <p:nvSpPr>
          <p:cNvPr id="702104" name="Text Box 664"/>
          <p:cNvSpPr txBox="1">
            <a:spLocks noChangeArrowheads="1"/>
          </p:cNvSpPr>
          <p:nvPr/>
        </p:nvSpPr>
        <p:spPr bwMode="auto">
          <a:xfrm>
            <a:off x="5680075" y="3098800"/>
            <a:ext cx="522288" cy="396875"/>
          </a:xfrm>
          <a:prstGeom prst="rect">
            <a:avLst/>
          </a:prstGeom>
          <a:noFill/>
          <a:ln w="9525">
            <a:noFill/>
            <a:miter lim="800000"/>
            <a:headEnd/>
            <a:tailEnd/>
          </a:ln>
          <a:effectLst/>
        </p:spPr>
        <p:txBody>
          <a:bodyPr wrap="none">
            <a:spAutoFit/>
          </a:bodyPr>
          <a:lstStyle/>
          <a:p>
            <a:r>
              <a:rPr lang="en-US" sz="2000">
                <a:solidFill>
                  <a:schemeClr val="bg2"/>
                </a:solidFill>
              </a:rPr>
              <a:t>Ga</a:t>
            </a:r>
            <a:endParaRPr lang="en-US" sz="2000" baseline="-25000">
              <a:solidFill>
                <a:schemeClr val="bg2"/>
              </a:solidFill>
            </a:endParaRPr>
          </a:p>
        </p:txBody>
      </p:sp>
      <p:sp>
        <p:nvSpPr>
          <p:cNvPr id="702105" name="Text Box 665"/>
          <p:cNvSpPr txBox="1">
            <a:spLocks noChangeArrowheads="1"/>
          </p:cNvSpPr>
          <p:nvPr/>
        </p:nvSpPr>
        <p:spPr bwMode="auto">
          <a:xfrm>
            <a:off x="6097588" y="3100388"/>
            <a:ext cx="522287" cy="396875"/>
          </a:xfrm>
          <a:prstGeom prst="rect">
            <a:avLst/>
          </a:prstGeom>
          <a:noFill/>
          <a:ln w="9525">
            <a:noFill/>
            <a:miter lim="800000"/>
            <a:headEnd/>
            <a:tailEnd/>
          </a:ln>
          <a:effectLst/>
        </p:spPr>
        <p:txBody>
          <a:bodyPr wrap="none">
            <a:spAutoFit/>
          </a:bodyPr>
          <a:lstStyle/>
          <a:p>
            <a:r>
              <a:rPr lang="en-US" sz="2000">
                <a:solidFill>
                  <a:schemeClr val="bg2"/>
                </a:solidFill>
              </a:rPr>
              <a:t>Ge</a:t>
            </a:r>
            <a:endParaRPr lang="en-US" sz="2000" baseline="-25000">
              <a:solidFill>
                <a:schemeClr val="bg2"/>
              </a:solidFill>
            </a:endParaRPr>
          </a:p>
        </p:txBody>
      </p:sp>
      <p:sp>
        <p:nvSpPr>
          <p:cNvPr id="702106" name="Text Box 666"/>
          <p:cNvSpPr txBox="1">
            <a:spLocks noChangeArrowheads="1"/>
          </p:cNvSpPr>
          <p:nvPr/>
        </p:nvSpPr>
        <p:spPr bwMode="auto">
          <a:xfrm>
            <a:off x="6553200" y="3098800"/>
            <a:ext cx="481013" cy="396875"/>
          </a:xfrm>
          <a:prstGeom prst="rect">
            <a:avLst/>
          </a:prstGeom>
          <a:noFill/>
          <a:ln w="9525">
            <a:noFill/>
            <a:miter lim="800000"/>
            <a:headEnd/>
            <a:tailEnd/>
          </a:ln>
          <a:effectLst/>
        </p:spPr>
        <p:txBody>
          <a:bodyPr wrap="none">
            <a:spAutoFit/>
          </a:bodyPr>
          <a:lstStyle/>
          <a:p>
            <a:r>
              <a:rPr lang="en-US" sz="2000">
                <a:solidFill>
                  <a:schemeClr val="bg2"/>
                </a:solidFill>
              </a:rPr>
              <a:t>As</a:t>
            </a:r>
            <a:endParaRPr lang="en-US" sz="2000" baseline="-25000">
              <a:solidFill>
                <a:schemeClr val="bg2"/>
              </a:solidFill>
            </a:endParaRPr>
          </a:p>
        </p:txBody>
      </p:sp>
      <p:sp>
        <p:nvSpPr>
          <p:cNvPr id="702107" name="Text Box 667"/>
          <p:cNvSpPr txBox="1">
            <a:spLocks noChangeArrowheads="1"/>
          </p:cNvSpPr>
          <p:nvPr/>
        </p:nvSpPr>
        <p:spPr bwMode="auto">
          <a:xfrm>
            <a:off x="6967538" y="3097213"/>
            <a:ext cx="495300" cy="396875"/>
          </a:xfrm>
          <a:prstGeom prst="rect">
            <a:avLst/>
          </a:prstGeom>
          <a:noFill/>
          <a:ln w="9525">
            <a:noFill/>
            <a:miter lim="800000"/>
            <a:headEnd/>
            <a:tailEnd/>
          </a:ln>
          <a:effectLst/>
        </p:spPr>
        <p:txBody>
          <a:bodyPr wrap="none">
            <a:spAutoFit/>
          </a:bodyPr>
          <a:lstStyle/>
          <a:p>
            <a:r>
              <a:rPr lang="en-US" sz="2000">
                <a:solidFill>
                  <a:schemeClr val="bg2"/>
                </a:solidFill>
              </a:rPr>
              <a:t>Se</a:t>
            </a:r>
            <a:endParaRPr lang="en-US" sz="2000" baseline="-25000">
              <a:solidFill>
                <a:schemeClr val="bg2"/>
              </a:solidFill>
            </a:endParaRPr>
          </a:p>
        </p:txBody>
      </p:sp>
      <p:sp>
        <p:nvSpPr>
          <p:cNvPr id="702108" name="Text Box 668"/>
          <p:cNvSpPr txBox="1">
            <a:spLocks noChangeArrowheads="1"/>
          </p:cNvSpPr>
          <p:nvPr/>
        </p:nvSpPr>
        <p:spPr bwMode="auto">
          <a:xfrm>
            <a:off x="641350"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Rb</a:t>
            </a:r>
            <a:endParaRPr lang="en-US" sz="2000" baseline="-25000">
              <a:solidFill>
                <a:schemeClr val="bg2"/>
              </a:solidFill>
            </a:endParaRPr>
          </a:p>
        </p:txBody>
      </p:sp>
      <p:sp>
        <p:nvSpPr>
          <p:cNvPr id="702109" name="Text Box 669"/>
          <p:cNvSpPr txBox="1">
            <a:spLocks noChangeArrowheads="1"/>
          </p:cNvSpPr>
          <p:nvPr/>
        </p:nvSpPr>
        <p:spPr bwMode="auto">
          <a:xfrm>
            <a:off x="1081088" y="3703638"/>
            <a:ext cx="438150" cy="396875"/>
          </a:xfrm>
          <a:prstGeom prst="rect">
            <a:avLst/>
          </a:prstGeom>
          <a:noFill/>
          <a:ln w="9525">
            <a:noFill/>
            <a:miter lim="800000"/>
            <a:headEnd/>
            <a:tailEnd/>
          </a:ln>
          <a:effectLst/>
        </p:spPr>
        <p:txBody>
          <a:bodyPr wrap="none">
            <a:spAutoFit/>
          </a:bodyPr>
          <a:lstStyle/>
          <a:p>
            <a:r>
              <a:rPr lang="en-US" sz="2000">
                <a:solidFill>
                  <a:schemeClr val="bg2"/>
                </a:solidFill>
              </a:rPr>
              <a:t>Sr</a:t>
            </a:r>
            <a:endParaRPr lang="en-US" sz="2000" baseline="-25000">
              <a:solidFill>
                <a:schemeClr val="bg2"/>
              </a:solidFill>
            </a:endParaRPr>
          </a:p>
        </p:txBody>
      </p:sp>
      <p:sp>
        <p:nvSpPr>
          <p:cNvPr id="702110" name="Text Box 670"/>
          <p:cNvSpPr txBox="1">
            <a:spLocks noChangeArrowheads="1"/>
          </p:cNvSpPr>
          <p:nvPr/>
        </p:nvSpPr>
        <p:spPr bwMode="auto">
          <a:xfrm>
            <a:off x="1558925" y="3702050"/>
            <a:ext cx="354013" cy="396875"/>
          </a:xfrm>
          <a:prstGeom prst="rect">
            <a:avLst/>
          </a:prstGeom>
          <a:noFill/>
          <a:ln w="9525">
            <a:noFill/>
            <a:miter lim="800000"/>
            <a:headEnd/>
            <a:tailEnd/>
          </a:ln>
          <a:effectLst/>
        </p:spPr>
        <p:txBody>
          <a:bodyPr wrap="none">
            <a:spAutoFit/>
          </a:bodyPr>
          <a:lstStyle/>
          <a:p>
            <a:r>
              <a:rPr lang="en-US" sz="2000">
                <a:solidFill>
                  <a:schemeClr val="bg2"/>
                </a:solidFill>
              </a:rPr>
              <a:t>Y</a:t>
            </a:r>
            <a:endParaRPr lang="en-US" sz="2000" baseline="-25000">
              <a:solidFill>
                <a:schemeClr val="bg2"/>
              </a:solidFill>
            </a:endParaRPr>
          </a:p>
        </p:txBody>
      </p:sp>
      <p:sp>
        <p:nvSpPr>
          <p:cNvPr id="702111" name="Text Box 671"/>
          <p:cNvSpPr txBox="1">
            <a:spLocks noChangeArrowheads="1"/>
          </p:cNvSpPr>
          <p:nvPr/>
        </p:nvSpPr>
        <p:spPr bwMode="auto">
          <a:xfrm>
            <a:off x="7827963"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Xe</a:t>
            </a:r>
            <a:endParaRPr lang="en-US" sz="2000" baseline="-25000">
              <a:solidFill>
                <a:schemeClr val="bg2"/>
              </a:solidFill>
            </a:endParaRPr>
          </a:p>
        </p:txBody>
      </p:sp>
      <p:sp>
        <p:nvSpPr>
          <p:cNvPr id="702112" name="Text Box 672"/>
          <p:cNvSpPr txBox="1">
            <a:spLocks noChangeArrowheads="1"/>
          </p:cNvSpPr>
          <p:nvPr/>
        </p:nvSpPr>
        <p:spPr bwMode="auto">
          <a:xfrm>
            <a:off x="1947863" y="3705225"/>
            <a:ext cx="423862" cy="396875"/>
          </a:xfrm>
          <a:prstGeom prst="rect">
            <a:avLst/>
          </a:prstGeom>
          <a:noFill/>
          <a:ln w="9525">
            <a:noFill/>
            <a:miter lim="800000"/>
            <a:headEnd/>
            <a:tailEnd/>
          </a:ln>
          <a:effectLst/>
        </p:spPr>
        <p:txBody>
          <a:bodyPr wrap="none">
            <a:spAutoFit/>
          </a:bodyPr>
          <a:lstStyle/>
          <a:p>
            <a:r>
              <a:rPr lang="en-US" sz="2000">
                <a:solidFill>
                  <a:schemeClr val="bg2"/>
                </a:solidFill>
              </a:rPr>
              <a:t>Zr</a:t>
            </a:r>
            <a:endParaRPr lang="en-US" sz="2000" baseline="-25000">
              <a:solidFill>
                <a:schemeClr val="bg2"/>
              </a:solidFill>
            </a:endParaRPr>
          </a:p>
        </p:txBody>
      </p:sp>
      <p:sp>
        <p:nvSpPr>
          <p:cNvPr id="702113" name="Text Box 673"/>
          <p:cNvSpPr txBox="1">
            <a:spLocks noChangeArrowheads="1"/>
          </p:cNvSpPr>
          <p:nvPr/>
        </p:nvSpPr>
        <p:spPr bwMode="auto">
          <a:xfrm>
            <a:off x="2320925" y="3706813"/>
            <a:ext cx="509588" cy="396875"/>
          </a:xfrm>
          <a:prstGeom prst="rect">
            <a:avLst/>
          </a:prstGeom>
          <a:noFill/>
          <a:ln w="9525">
            <a:noFill/>
            <a:miter lim="800000"/>
            <a:headEnd/>
            <a:tailEnd/>
          </a:ln>
          <a:effectLst/>
        </p:spPr>
        <p:txBody>
          <a:bodyPr wrap="none">
            <a:spAutoFit/>
          </a:bodyPr>
          <a:lstStyle/>
          <a:p>
            <a:r>
              <a:rPr lang="en-US" sz="2000">
                <a:solidFill>
                  <a:schemeClr val="bg2"/>
                </a:solidFill>
              </a:rPr>
              <a:t>Nb</a:t>
            </a:r>
            <a:endParaRPr lang="en-US" sz="2000" baseline="-25000">
              <a:solidFill>
                <a:schemeClr val="bg2"/>
              </a:solidFill>
            </a:endParaRPr>
          </a:p>
        </p:txBody>
      </p:sp>
      <p:sp>
        <p:nvSpPr>
          <p:cNvPr id="702114" name="Text Box 674"/>
          <p:cNvSpPr txBox="1">
            <a:spLocks noChangeArrowheads="1"/>
          </p:cNvSpPr>
          <p:nvPr/>
        </p:nvSpPr>
        <p:spPr bwMode="auto">
          <a:xfrm>
            <a:off x="2722563" y="3705225"/>
            <a:ext cx="536575" cy="396875"/>
          </a:xfrm>
          <a:prstGeom prst="rect">
            <a:avLst/>
          </a:prstGeom>
          <a:noFill/>
          <a:ln w="9525">
            <a:noFill/>
            <a:miter lim="800000"/>
            <a:headEnd/>
            <a:tailEnd/>
          </a:ln>
          <a:effectLst/>
        </p:spPr>
        <p:txBody>
          <a:bodyPr wrap="none">
            <a:spAutoFit/>
          </a:bodyPr>
          <a:lstStyle/>
          <a:p>
            <a:r>
              <a:rPr lang="en-US" sz="2000">
                <a:solidFill>
                  <a:schemeClr val="bg2"/>
                </a:solidFill>
              </a:rPr>
              <a:t>Mo</a:t>
            </a:r>
            <a:endParaRPr lang="en-US" sz="2000" baseline="-25000">
              <a:solidFill>
                <a:schemeClr val="bg2"/>
              </a:solidFill>
            </a:endParaRPr>
          </a:p>
        </p:txBody>
      </p:sp>
      <p:sp>
        <p:nvSpPr>
          <p:cNvPr id="702115" name="Text Box 675"/>
          <p:cNvSpPr txBox="1">
            <a:spLocks noChangeArrowheads="1"/>
          </p:cNvSpPr>
          <p:nvPr/>
        </p:nvSpPr>
        <p:spPr bwMode="auto">
          <a:xfrm>
            <a:off x="3175000" y="3703638"/>
            <a:ext cx="466725" cy="396875"/>
          </a:xfrm>
          <a:prstGeom prst="rect">
            <a:avLst/>
          </a:prstGeom>
          <a:noFill/>
          <a:ln w="9525">
            <a:noFill/>
            <a:miter lim="800000"/>
            <a:headEnd/>
            <a:tailEnd/>
          </a:ln>
          <a:effectLst/>
        </p:spPr>
        <p:txBody>
          <a:bodyPr wrap="none">
            <a:spAutoFit/>
          </a:bodyPr>
          <a:lstStyle/>
          <a:p>
            <a:r>
              <a:rPr lang="en-US" sz="2000">
                <a:solidFill>
                  <a:schemeClr val="bg2"/>
                </a:solidFill>
              </a:rPr>
              <a:t>Tc</a:t>
            </a:r>
            <a:endParaRPr lang="en-US" sz="2000" baseline="-25000">
              <a:solidFill>
                <a:schemeClr val="bg2"/>
              </a:solidFill>
            </a:endParaRPr>
          </a:p>
        </p:txBody>
      </p:sp>
      <p:sp>
        <p:nvSpPr>
          <p:cNvPr id="702116" name="Text Box 676"/>
          <p:cNvSpPr txBox="1">
            <a:spLocks noChangeArrowheads="1"/>
          </p:cNvSpPr>
          <p:nvPr/>
        </p:nvSpPr>
        <p:spPr bwMode="auto">
          <a:xfrm>
            <a:off x="3598863" y="3705225"/>
            <a:ext cx="509587" cy="396875"/>
          </a:xfrm>
          <a:prstGeom prst="rect">
            <a:avLst/>
          </a:prstGeom>
          <a:noFill/>
          <a:ln w="9525">
            <a:noFill/>
            <a:miter lim="800000"/>
            <a:headEnd/>
            <a:tailEnd/>
          </a:ln>
          <a:effectLst/>
        </p:spPr>
        <p:txBody>
          <a:bodyPr wrap="none">
            <a:spAutoFit/>
          </a:bodyPr>
          <a:lstStyle/>
          <a:p>
            <a:r>
              <a:rPr lang="en-US" sz="2000">
                <a:solidFill>
                  <a:schemeClr val="bg2"/>
                </a:solidFill>
              </a:rPr>
              <a:t>Ru</a:t>
            </a:r>
            <a:endParaRPr lang="en-US" sz="2000" baseline="-25000">
              <a:solidFill>
                <a:schemeClr val="bg2"/>
              </a:solidFill>
            </a:endParaRPr>
          </a:p>
        </p:txBody>
      </p:sp>
      <p:sp>
        <p:nvSpPr>
          <p:cNvPr id="702117" name="Text Box 677"/>
          <p:cNvSpPr txBox="1">
            <a:spLocks noChangeArrowheads="1"/>
          </p:cNvSpPr>
          <p:nvPr/>
        </p:nvSpPr>
        <p:spPr bwMode="auto">
          <a:xfrm>
            <a:off x="4016375" y="3703638"/>
            <a:ext cx="509588" cy="396875"/>
          </a:xfrm>
          <a:prstGeom prst="rect">
            <a:avLst/>
          </a:prstGeom>
          <a:noFill/>
          <a:ln w="9525">
            <a:noFill/>
            <a:miter lim="800000"/>
            <a:headEnd/>
            <a:tailEnd/>
          </a:ln>
          <a:effectLst/>
        </p:spPr>
        <p:txBody>
          <a:bodyPr wrap="none">
            <a:spAutoFit/>
          </a:bodyPr>
          <a:lstStyle/>
          <a:p>
            <a:r>
              <a:rPr lang="en-US" sz="2000">
                <a:solidFill>
                  <a:schemeClr val="bg2"/>
                </a:solidFill>
              </a:rPr>
              <a:t>Rh</a:t>
            </a:r>
            <a:endParaRPr lang="en-US" sz="2000" baseline="-25000">
              <a:solidFill>
                <a:schemeClr val="bg2"/>
              </a:solidFill>
            </a:endParaRPr>
          </a:p>
        </p:txBody>
      </p:sp>
      <p:sp>
        <p:nvSpPr>
          <p:cNvPr id="702118" name="Text Box 678"/>
          <p:cNvSpPr txBox="1">
            <a:spLocks noChangeArrowheads="1"/>
          </p:cNvSpPr>
          <p:nvPr/>
        </p:nvSpPr>
        <p:spPr bwMode="auto">
          <a:xfrm>
            <a:off x="44450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Pd</a:t>
            </a:r>
            <a:endParaRPr lang="en-US" sz="2000" baseline="-25000">
              <a:solidFill>
                <a:schemeClr val="bg2"/>
              </a:solidFill>
            </a:endParaRPr>
          </a:p>
        </p:txBody>
      </p:sp>
      <p:sp>
        <p:nvSpPr>
          <p:cNvPr id="702119" name="Text Box 679"/>
          <p:cNvSpPr txBox="1">
            <a:spLocks noChangeArrowheads="1"/>
          </p:cNvSpPr>
          <p:nvPr/>
        </p:nvSpPr>
        <p:spPr bwMode="auto">
          <a:xfrm>
            <a:off x="4868863" y="3703638"/>
            <a:ext cx="495300" cy="396875"/>
          </a:xfrm>
          <a:prstGeom prst="rect">
            <a:avLst/>
          </a:prstGeom>
          <a:noFill/>
          <a:ln w="9525">
            <a:noFill/>
            <a:miter lim="800000"/>
            <a:headEnd/>
            <a:tailEnd/>
          </a:ln>
          <a:effectLst/>
        </p:spPr>
        <p:txBody>
          <a:bodyPr wrap="none">
            <a:spAutoFit/>
          </a:bodyPr>
          <a:lstStyle/>
          <a:p>
            <a:r>
              <a:rPr lang="en-US" sz="2000">
                <a:solidFill>
                  <a:schemeClr val="bg2"/>
                </a:solidFill>
              </a:rPr>
              <a:t>Ag</a:t>
            </a:r>
            <a:endParaRPr lang="en-US" sz="2000" baseline="-25000">
              <a:solidFill>
                <a:schemeClr val="bg2"/>
              </a:solidFill>
            </a:endParaRPr>
          </a:p>
        </p:txBody>
      </p:sp>
      <p:sp>
        <p:nvSpPr>
          <p:cNvPr id="702120" name="Text Box 680"/>
          <p:cNvSpPr txBox="1">
            <a:spLocks noChangeArrowheads="1"/>
          </p:cNvSpPr>
          <p:nvPr/>
        </p:nvSpPr>
        <p:spPr bwMode="auto">
          <a:xfrm>
            <a:off x="5273675" y="3705225"/>
            <a:ext cx="509588" cy="396875"/>
          </a:xfrm>
          <a:prstGeom prst="rect">
            <a:avLst/>
          </a:prstGeom>
          <a:noFill/>
          <a:ln w="9525">
            <a:noFill/>
            <a:miter lim="800000"/>
            <a:headEnd/>
            <a:tailEnd/>
          </a:ln>
          <a:effectLst/>
        </p:spPr>
        <p:txBody>
          <a:bodyPr wrap="none">
            <a:spAutoFit/>
          </a:bodyPr>
          <a:lstStyle/>
          <a:p>
            <a:r>
              <a:rPr lang="en-US" sz="2000">
                <a:solidFill>
                  <a:schemeClr val="bg2"/>
                </a:solidFill>
              </a:rPr>
              <a:t>Cd</a:t>
            </a:r>
            <a:endParaRPr lang="en-US" sz="2000" baseline="-25000">
              <a:solidFill>
                <a:schemeClr val="bg2"/>
              </a:solidFill>
            </a:endParaRPr>
          </a:p>
        </p:txBody>
      </p:sp>
      <p:sp>
        <p:nvSpPr>
          <p:cNvPr id="702121" name="Text Box 681"/>
          <p:cNvSpPr txBox="1">
            <a:spLocks noChangeArrowheads="1"/>
          </p:cNvSpPr>
          <p:nvPr/>
        </p:nvSpPr>
        <p:spPr bwMode="auto">
          <a:xfrm>
            <a:off x="5746750" y="3705225"/>
            <a:ext cx="395288" cy="396875"/>
          </a:xfrm>
          <a:prstGeom prst="rect">
            <a:avLst/>
          </a:prstGeom>
          <a:noFill/>
          <a:ln w="9525">
            <a:noFill/>
            <a:miter lim="800000"/>
            <a:headEnd/>
            <a:tailEnd/>
          </a:ln>
          <a:effectLst/>
        </p:spPr>
        <p:txBody>
          <a:bodyPr wrap="none">
            <a:spAutoFit/>
          </a:bodyPr>
          <a:lstStyle/>
          <a:p>
            <a:r>
              <a:rPr lang="en-US" sz="2000">
                <a:solidFill>
                  <a:schemeClr val="bg2"/>
                </a:solidFill>
              </a:rPr>
              <a:t>In</a:t>
            </a:r>
            <a:endParaRPr lang="en-US" sz="2000" baseline="-25000">
              <a:solidFill>
                <a:schemeClr val="bg2"/>
              </a:solidFill>
            </a:endParaRPr>
          </a:p>
        </p:txBody>
      </p:sp>
      <p:sp>
        <p:nvSpPr>
          <p:cNvPr id="702122" name="Text Box 682"/>
          <p:cNvSpPr txBox="1">
            <a:spLocks noChangeArrowheads="1"/>
          </p:cNvSpPr>
          <p:nvPr/>
        </p:nvSpPr>
        <p:spPr bwMode="auto">
          <a:xfrm>
            <a:off x="6116638" y="3706813"/>
            <a:ext cx="495300" cy="396875"/>
          </a:xfrm>
          <a:prstGeom prst="rect">
            <a:avLst/>
          </a:prstGeom>
          <a:noFill/>
          <a:ln w="9525">
            <a:noFill/>
            <a:miter lim="800000"/>
            <a:headEnd/>
            <a:tailEnd/>
          </a:ln>
          <a:effectLst/>
        </p:spPr>
        <p:txBody>
          <a:bodyPr wrap="none">
            <a:spAutoFit/>
          </a:bodyPr>
          <a:lstStyle/>
          <a:p>
            <a:r>
              <a:rPr lang="en-US" sz="2000">
                <a:solidFill>
                  <a:schemeClr val="bg2"/>
                </a:solidFill>
              </a:rPr>
              <a:t>Sn</a:t>
            </a:r>
            <a:endParaRPr lang="en-US" sz="2000" baseline="-25000">
              <a:solidFill>
                <a:schemeClr val="bg2"/>
              </a:solidFill>
            </a:endParaRPr>
          </a:p>
        </p:txBody>
      </p:sp>
      <p:sp>
        <p:nvSpPr>
          <p:cNvPr id="702123" name="Text Box 683"/>
          <p:cNvSpPr txBox="1">
            <a:spLocks noChangeArrowheads="1"/>
          </p:cNvSpPr>
          <p:nvPr/>
        </p:nvSpPr>
        <p:spPr bwMode="auto">
          <a:xfrm>
            <a:off x="6553200" y="3705225"/>
            <a:ext cx="495300" cy="396875"/>
          </a:xfrm>
          <a:prstGeom prst="rect">
            <a:avLst/>
          </a:prstGeom>
          <a:noFill/>
          <a:ln w="9525">
            <a:noFill/>
            <a:miter lim="800000"/>
            <a:headEnd/>
            <a:tailEnd/>
          </a:ln>
          <a:effectLst/>
        </p:spPr>
        <p:txBody>
          <a:bodyPr wrap="none">
            <a:spAutoFit/>
          </a:bodyPr>
          <a:lstStyle/>
          <a:p>
            <a:r>
              <a:rPr lang="en-US" sz="2000">
                <a:solidFill>
                  <a:schemeClr val="bg2"/>
                </a:solidFill>
              </a:rPr>
              <a:t>Sb</a:t>
            </a:r>
            <a:endParaRPr lang="en-US" sz="2000" baseline="-25000">
              <a:solidFill>
                <a:schemeClr val="bg2"/>
              </a:solidFill>
            </a:endParaRPr>
          </a:p>
        </p:txBody>
      </p:sp>
      <p:sp>
        <p:nvSpPr>
          <p:cNvPr id="702124" name="Text Box 684"/>
          <p:cNvSpPr txBox="1">
            <a:spLocks noChangeArrowheads="1"/>
          </p:cNvSpPr>
          <p:nvPr/>
        </p:nvSpPr>
        <p:spPr bwMode="auto">
          <a:xfrm>
            <a:off x="6967538" y="3703638"/>
            <a:ext cx="481012" cy="396875"/>
          </a:xfrm>
          <a:prstGeom prst="rect">
            <a:avLst/>
          </a:prstGeom>
          <a:noFill/>
          <a:ln w="9525">
            <a:noFill/>
            <a:miter lim="800000"/>
            <a:headEnd/>
            <a:tailEnd/>
          </a:ln>
          <a:effectLst/>
        </p:spPr>
        <p:txBody>
          <a:bodyPr wrap="none">
            <a:spAutoFit/>
          </a:bodyPr>
          <a:lstStyle/>
          <a:p>
            <a:r>
              <a:rPr lang="en-US" sz="2000">
                <a:solidFill>
                  <a:schemeClr val="bg2"/>
                </a:solidFill>
              </a:rPr>
              <a:t>Te</a:t>
            </a:r>
            <a:endParaRPr lang="en-US" sz="2000" baseline="-25000">
              <a:solidFill>
                <a:schemeClr val="bg2"/>
              </a:solidFill>
            </a:endParaRPr>
          </a:p>
        </p:txBody>
      </p:sp>
      <p:sp>
        <p:nvSpPr>
          <p:cNvPr id="702125" name="Text Box 685"/>
          <p:cNvSpPr txBox="1">
            <a:spLocks noChangeArrowheads="1"/>
          </p:cNvSpPr>
          <p:nvPr/>
        </p:nvSpPr>
        <p:spPr bwMode="auto">
          <a:xfrm>
            <a:off x="646113" y="4246563"/>
            <a:ext cx="495300" cy="396875"/>
          </a:xfrm>
          <a:prstGeom prst="rect">
            <a:avLst/>
          </a:prstGeom>
          <a:noFill/>
          <a:ln w="9525">
            <a:noFill/>
            <a:miter lim="800000"/>
            <a:headEnd/>
            <a:tailEnd/>
          </a:ln>
          <a:effectLst/>
        </p:spPr>
        <p:txBody>
          <a:bodyPr wrap="none">
            <a:spAutoFit/>
          </a:bodyPr>
          <a:lstStyle/>
          <a:p>
            <a:r>
              <a:rPr lang="en-US" sz="2000">
                <a:solidFill>
                  <a:schemeClr val="bg2"/>
                </a:solidFill>
              </a:rPr>
              <a:t>Cs</a:t>
            </a:r>
            <a:endParaRPr lang="en-US" sz="2000" baseline="-25000">
              <a:solidFill>
                <a:schemeClr val="bg2"/>
              </a:solidFill>
            </a:endParaRPr>
          </a:p>
        </p:txBody>
      </p:sp>
      <p:sp>
        <p:nvSpPr>
          <p:cNvPr id="702126" name="Text Box 686"/>
          <p:cNvSpPr txBox="1">
            <a:spLocks noChangeArrowheads="1"/>
          </p:cNvSpPr>
          <p:nvPr/>
        </p:nvSpPr>
        <p:spPr bwMode="auto">
          <a:xfrm>
            <a:off x="104775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Ba</a:t>
            </a:r>
            <a:endParaRPr lang="en-US" sz="2000" baseline="-25000">
              <a:solidFill>
                <a:schemeClr val="bg2"/>
              </a:solidFill>
            </a:endParaRPr>
          </a:p>
        </p:txBody>
      </p:sp>
      <p:sp>
        <p:nvSpPr>
          <p:cNvPr id="702127" name="Text Box 687"/>
          <p:cNvSpPr txBox="1">
            <a:spLocks noChangeArrowheads="1"/>
          </p:cNvSpPr>
          <p:nvPr/>
        </p:nvSpPr>
        <p:spPr bwMode="auto">
          <a:xfrm>
            <a:off x="1497013" y="4243388"/>
            <a:ext cx="466725" cy="396875"/>
          </a:xfrm>
          <a:prstGeom prst="rect">
            <a:avLst/>
          </a:prstGeom>
          <a:noFill/>
          <a:ln w="9525">
            <a:noFill/>
            <a:miter lim="800000"/>
            <a:headEnd/>
            <a:tailEnd/>
          </a:ln>
          <a:effectLst/>
        </p:spPr>
        <p:txBody>
          <a:bodyPr wrap="none">
            <a:spAutoFit/>
          </a:bodyPr>
          <a:lstStyle/>
          <a:p>
            <a:r>
              <a:rPr lang="en-US" sz="2000">
                <a:solidFill>
                  <a:schemeClr val="bg2"/>
                </a:solidFill>
              </a:rPr>
              <a:t>La</a:t>
            </a:r>
            <a:endParaRPr lang="en-US" sz="2000" baseline="-25000">
              <a:solidFill>
                <a:schemeClr val="bg2"/>
              </a:solidFill>
            </a:endParaRPr>
          </a:p>
        </p:txBody>
      </p:sp>
      <p:sp>
        <p:nvSpPr>
          <p:cNvPr id="702128" name="Text Box 688"/>
          <p:cNvSpPr txBox="1">
            <a:spLocks noChangeArrowheads="1"/>
          </p:cNvSpPr>
          <p:nvPr/>
        </p:nvSpPr>
        <p:spPr bwMode="auto">
          <a:xfrm>
            <a:off x="1930400" y="4246563"/>
            <a:ext cx="438150" cy="396875"/>
          </a:xfrm>
          <a:prstGeom prst="rect">
            <a:avLst/>
          </a:prstGeom>
          <a:noFill/>
          <a:ln w="9525">
            <a:noFill/>
            <a:miter lim="800000"/>
            <a:headEnd/>
            <a:tailEnd/>
          </a:ln>
          <a:effectLst/>
        </p:spPr>
        <p:txBody>
          <a:bodyPr wrap="none">
            <a:spAutoFit/>
          </a:bodyPr>
          <a:lstStyle/>
          <a:p>
            <a:r>
              <a:rPr lang="en-US" sz="2000">
                <a:solidFill>
                  <a:schemeClr val="bg2"/>
                </a:solidFill>
              </a:rPr>
              <a:t>Hf</a:t>
            </a:r>
            <a:endParaRPr lang="en-US" sz="2000" baseline="-25000">
              <a:solidFill>
                <a:schemeClr val="bg2"/>
              </a:solidFill>
            </a:endParaRPr>
          </a:p>
        </p:txBody>
      </p:sp>
      <p:sp>
        <p:nvSpPr>
          <p:cNvPr id="702129" name="Text Box 689"/>
          <p:cNvSpPr txBox="1">
            <a:spLocks noChangeArrowheads="1"/>
          </p:cNvSpPr>
          <p:nvPr/>
        </p:nvSpPr>
        <p:spPr bwMode="auto">
          <a:xfrm>
            <a:off x="2335213" y="4248150"/>
            <a:ext cx="481012" cy="396875"/>
          </a:xfrm>
          <a:prstGeom prst="rect">
            <a:avLst/>
          </a:prstGeom>
          <a:noFill/>
          <a:ln w="9525">
            <a:noFill/>
            <a:miter lim="800000"/>
            <a:headEnd/>
            <a:tailEnd/>
          </a:ln>
          <a:effectLst/>
        </p:spPr>
        <p:txBody>
          <a:bodyPr wrap="none">
            <a:spAutoFit/>
          </a:bodyPr>
          <a:lstStyle/>
          <a:p>
            <a:r>
              <a:rPr lang="en-US" sz="2000">
                <a:solidFill>
                  <a:schemeClr val="bg2"/>
                </a:solidFill>
              </a:rPr>
              <a:t>Ta</a:t>
            </a:r>
            <a:endParaRPr lang="en-US" sz="2000" baseline="-25000">
              <a:solidFill>
                <a:schemeClr val="bg2"/>
              </a:solidFill>
            </a:endParaRPr>
          </a:p>
        </p:txBody>
      </p:sp>
      <p:sp>
        <p:nvSpPr>
          <p:cNvPr id="702130" name="Text Box 690"/>
          <p:cNvSpPr txBox="1">
            <a:spLocks noChangeArrowheads="1"/>
          </p:cNvSpPr>
          <p:nvPr/>
        </p:nvSpPr>
        <p:spPr bwMode="auto">
          <a:xfrm>
            <a:off x="2765425" y="4246563"/>
            <a:ext cx="423863" cy="396875"/>
          </a:xfrm>
          <a:prstGeom prst="rect">
            <a:avLst/>
          </a:prstGeom>
          <a:noFill/>
          <a:ln w="9525">
            <a:noFill/>
            <a:miter lim="800000"/>
            <a:headEnd/>
            <a:tailEnd/>
          </a:ln>
          <a:effectLst/>
        </p:spPr>
        <p:txBody>
          <a:bodyPr wrap="none">
            <a:spAutoFit/>
          </a:bodyPr>
          <a:lstStyle/>
          <a:p>
            <a:r>
              <a:rPr lang="en-US" sz="2000">
                <a:solidFill>
                  <a:schemeClr val="bg2"/>
                </a:solidFill>
              </a:rPr>
              <a:t>W</a:t>
            </a:r>
            <a:endParaRPr lang="en-US" sz="2000" baseline="-25000">
              <a:solidFill>
                <a:schemeClr val="bg2"/>
              </a:solidFill>
            </a:endParaRPr>
          </a:p>
        </p:txBody>
      </p:sp>
      <p:sp>
        <p:nvSpPr>
          <p:cNvPr id="702131" name="Text Box 691"/>
          <p:cNvSpPr txBox="1">
            <a:spLocks noChangeArrowheads="1"/>
          </p:cNvSpPr>
          <p:nvPr/>
        </p:nvSpPr>
        <p:spPr bwMode="auto">
          <a:xfrm>
            <a:off x="3163888" y="4244975"/>
            <a:ext cx="509587" cy="396875"/>
          </a:xfrm>
          <a:prstGeom prst="rect">
            <a:avLst/>
          </a:prstGeom>
          <a:noFill/>
          <a:ln w="9525">
            <a:noFill/>
            <a:miter lim="800000"/>
            <a:headEnd/>
            <a:tailEnd/>
          </a:ln>
          <a:effectLst/>
        </p:spPr>
        <p:txBody>
          <a:bodyPr wrap="none">
            <a:spAutoFit/>
          </a:bodyPr>
          <a:lstStyle/>
          <a:p>
            <a:r>
              <a:rPr lang="en-US" sz="2000">
                <a:solidFill>
                  <a:schemeClr val="bg2"/>
                </a:solidFill>
              </a:rPr>
              <a:t>Re</a:t>
            </a:r>
            <a:endParaRPr lang="en-US" sz="2000" baseline="-25000">
              <a:solidFill>
                <a:schemeClr val="bg2"/>
              </a:solidFill>
            </a:endParaRPr>
          </a:p>
        </p:txBody>
      </p:sp>
      <p:sp>
        <p:nvSpPr>
          <p:cNvPr id="702132" name="Text Box 692"/>
          <p:cNvSpPr txBox="1">
            <a:spLocks noChangeArrowheads="1"/>
          </p:cNvSpPr>
          <p:nvPr/>
        </p:nvSpPr>
        <p:spPr bwMode="auto">
          <a:xfrm>
            <a:off x="3600450" y="4246563"/>
            <a:ext cx="508000" cy="396875"/>
          </a:xfrm>
          <a:prstGeom prst="rect">
            <a:avLst/>
          </a:prstGeom>
          <a:noFill/>
          <a:ln w="9525">
            <a:noFill/>
            <a:miter lim="800000"/>
            <a:headEnd/>
            <a:tailEnd/>
          </a:ln>
          <a:effectLst/>
        </p:spPr>
        <p:txBody>
          <a:bodyPr wrap="none">
            <a:spAutoFit/>
          </a:bodyPr>
          <a:lstStyle/>
          <a:p>
            <a:r>
              <a:rPr lang="en-US" sz="2000">
                <a:solidFill>
                  <a:schemeClr val="bg2"/>
                </a:solidFill>
              </a:rPr>
              <a:t>Os</a:t>
            </a:r>
            <a:endParaRPr lang="en-US" sz="2000" baseline="-25000">
              <a:solidFill>
                <a:schemeClr val="bg2"/>
              </a:solidFill>
            </a:endParaRPr>
          </a:p>
        </p:txBody>
      </p:sp>
      <p:sp>
        <p:nvSpPr>
          <p:cNvPr id="702133" name="Text Box 693"/>
          <p:cNvSpPr txBox="1">
            <a:spLocks noChangeArrowheads="1"/>
          </p:cNvSpPr>
          <p:nvPr/>
        </p:nvSpPr>
        <p:spPr bwMode="auto">
          <a:xfrm>
            <a:off x="4100513" y="4244975"/>
            <a:ext cx="338137" cy="396875"/>
          </a:xfrm>
          <a:prstGeom prst="rect">
            <a:avLst/>
          </a:prstGeom>
          <a:noFill/>
          <a:ln w="9525">
            <a:noFill/>
            <a:miter lim="800000"/>
            <a:headEnd/>
            <a:tailEnd/>
          </a:ln>
          <a:effectLst/>
        </p:spPr>
        <p:txBody>
          <a:bodyPr wrap="none">
            <a:spAutoFit/>
          </a:bodyPr>
          <a:lstStyle/>
          <a:p>
            <a:r>
              <a:rPr lang="en-US" sz="2000">
                <a:solidFill>
                  <a:schemeClr val="bg2"/>
                </a:solidFill>
              </a:rPr>
              <a:t>Ir</a:t>
            </a:r>
            <a:endParaRPr lang="en-US" sz="2000" baseline="-25000">
              <a:solidFill>
                <a:schemeClr val="bg2"/>
              </a:solidFill>
            </a:endParaRPr>
          </a:p>
        </p:txBody>
      </p:sp>
      <p:sp>
        <p:nvSpPr>
          <p:cNvPr id="702134" name="Text Box 694"/>
          <p:cNvSpPr txBox="1">
            <a:spLocks noChangeArrowheads="1"/>
          </p:cNvSpPr>
          <p:nvPr/>
        </p:nvSpPr>
        <p:spPr bwMode="auto">
          <a:xfrm>
            <a:off x="4475163" y="4246563"/>
            <a:ext cx="423862" cy="396875"/>
          </a:xfrm>
          <a:prstGeom prst="rect">
            <a:avLst/>
          </a:prstGeom>
          <a:noFill/>
          <a:ln w="9525">
            <a:noFill/>
            <a:miter lim="800000"/>
            <a:headEnd/>
            <a:tailEnd/>
          </a:ln>
          <a:effectLst/>
        </p:spPr>
        <p:txBody>
          <a:bodyPr wrap="none">
            <a:spAutoFit/>
          </a:bodyPr>
          <a:lstStyle/>
          <a:p>
            <a:r>
              <a:rPr lang="en-US" sz="2000">
                <a:solidFill>
                  <a:schemeClr val="bg2"/>
                </a:solidFill>
              </a:rPr>
              <a:t>Pt</a:t>
            </a:r>
            <a:endParaRPr lang="en-US" sz="2000" baseline="-25000">
              <a:solidFill>
                <a:schemeClr val="bg2"/>
              </a:solidFill>
            </a:endParaRPr>
          </a:p>
        </p:txBody>
      </p:sp>
      <p:sp>
        <p:nvSpPr>
          <p:cNvPr id="702135" name="Text Box 695"/>
          <p:cNvSpPr txBox="1">
            <a:spLocks noChangeArrowheads="1"/>
          </p:cNvSpPr>
          <p:nvPr/>
        </p:nvSpPr>
        <p:spPr bwMode="auto">
          <a:xfrm>
            <a:off x="4864100"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Au</a:t>
            </a:r>
            <a:endParaRPr lang="en-US" sz="2000" baseline="-25000">
              <a:solidFill>
                <a:schemeClr val="bg2"/>
              </a:solidFill>
            </a:endParaRPr>
          </a:p>
        </p:txBody>
      </p:sp>
      <p:sp>
        <p:nvSpPr>
          <p:cNvPr id="702136" name="Text Box 696"/>
          <p:cNvSpPr txBox="1">
            <a:spLocks noChangeArrowheads="1"/>
          </p:cNvSpPr>
          <p:nvPr/>
        </p:nvSpPr>
        <p:spPr bwMode="auto">
          <a:xfrm>
            <a:off x="5265738" y="4246563"/>
            <a:ext cx="509587" cy="396875"/>
          </a:xfrm>
          <a:prstGeom prst="rect">
            <a:avLst/>
          </a:prstGeom>
          <a:noFill/>
          <a:ln w="9525">
            <a:noFill/>
            <a:miter lim="800000"/>
            <a:headEnd/>
            <a:tailEnd/>
          </a:ln>
          <a:effectLst/>
        </p:spPr>
        <p:txBody>
          <a:bodyPr wrap="none">
            <a:spAutoFit/>
          </a:bodyPr>
          <a:lstStyle/>
          <a:p>
            <a:r>
              <a:rPr lang="en-US" sz="2000">
                <a:solidFill>
                  <a:schemeClr val="bg2"/>
                </a:solidFill>
              </a:rPr>
              <a:t>Hg</a:t>
            </a:r>
            <a:endParaRPr lang="en-US" sz="2000" baseline="-25000">
              <a:solidFill>
                <a:schemeClr val="bg2"/>
              </a:solidFill>
            </a:endParaRPr>
          </a:p>
        </p:txBody>
      </p:sp>
      <p:sp>
        <p:nvSpPr>
          <p:cNvPr id="702137" name="Text Box 697"/>
          <p:cNvSpPr txBox="1">
            <a:spLocks noChangeArrowheads="1"/>
          </p:cNvSpPr>
          <p:nvPr/>
        </p:nvSpPr>
        <p:spPr bwMode="auto">
          <a:xfrm>
            <a:off x="5735638" y="4246563"/>
            <a:ext cx="396875" cy="396875"/>
          </a:xfrm>
          <a:prstGeom prst="rect">
            <a:avLst/>
          </a:prstGeom>
          <a:noFill/>
          <a:ln w="9525">
            <a:noFill/>
            <a:miter lim="800000"/>
            <a:headEnd/>
            <a:tailEnd/>
          </a:ln>
          <a:effectLst/>
        </p:spPr>
        <p:txBody>
          <a:bodyPr wrap="none">
            <a:spAutoFit/>
          </a:bodyPr>
          <a:lstStyle/>
          <a:p>
            <a:r>
              <a:rPr lang="en-US" sz="2000">
                <a:solidFill>
                  <a:schemeClr val="bg2"/>
                </a:solidFill>
              </a:rPr>
              <a:t>Tl</a:t>
            </a:r>
            <a:endParaRPr lang="en-US" sz="2000" baseline="-25000">
              <a:solidFill>
                <a:schemeClr val="bg2"/>
              </a:solidFill>
            </a:endParaRPr>
          </a:p>
        </p:txBody>
      </p:sp>
      <p:sp>
        <p:nvSpPr>
          <p:cNvPr id="702138" name="Text Box 698"/>
          <p:cNvSpPr txBox="1">
            <a:spLocks noChangeArrowheads="1"/>
          </p:cNvSpPr>
          <p:nvPr/>
        </p:nvSpPr>
        <p:spPr bwMode="auto">
          <a:xfrm>
            <a:off x="6118225" y="4248150"/>
            <a:ext cx="495300" cy="396875"/>
          </a:xfrm>
          <a:prstGeom prst="rect">
            <a:avLst/>
          </a:prstGeom>
          <a:noFill/>
          <a:ln w="9525">
            <a:noFill/>
            <a:miter lim="800000"/>
            <a:headEnd/>
            <a:tailEnd/>
          </a:ln>
          <a:effectLst/>
        </p:spPr>
        <p:txBody>
          <a:bodyPr wrap="none">
            <a:spAutoFit/>
          </a:bodyPr>
          <a:lstStyle/>
          <a:p>
            <a:r>
              <a:rPr lang="en-US" sz="2000">
                <a:solidFill>
                  <a:schemeClr val="bg2"/>
                </a:solidFill>
              </a:rPr>
              <a:t>Pb</a:t>
            </a:r>
            <a:endParaRPr lang="en-US" sz="2000" baseline="-25000">
              <a:solidFill>
                <a:schemeClr val="bg2"/>
              </a:solidFill>
            </a:endParaRPr>
          </a:p>
        </p:txBody>
      </p:sp>
      <p:sp>
        <p:nvSpPr>
          <p:cNvPr id="702139" name="Text Box 699"/>
          <p:cNvSpPr txBox="1">
            <a:spLocks noChangeArrowheads="1"/>
          </p:cNvSpPr>
          <p:nvPr/>
        </p:nvSpPr>
        <p:spPr bwMode="auto">
          <a:xfrm>
            <a:off x="6577013" y="4246563"/>
            <a:ext cx="411162" cy="396875"/>
          </a:xfrm>
          <a:prstGeom prst="rect">
            <a:avLst/>
          </a:prstGeom>
          <a:noFill/>
          <a:ln w="9525">
            <a:noFill/>
            <a:miter lim="800000"/>
            <a:headEnd/>
            <a:tailEnd/>
          </a:ln>
          <a:effectLst/>
        </p:spPr>
        <p:txBody>
          <a:bodyPr wrap="none">
            <a:spAutoFit/>
          </a:bodyPr>
          <a:lstStyle/>
          <a:p>
            <a:r>
              <a:rPr lang="en-US" sz="2000">
                <a:solidFill>
                  <a:schemeClr val="bg2"/>
                </a:solidFill>
              </a:rPr>
              <a:t>Bi</a:t>
            </a:r>
            <a:endParaRPr lang="en-US" sz="2000" baseline="-25000">
              <a:solidFill>
                <a:schemeClr val="bg2"/>
              </a:solidFill>
            </a:endParaRPr>
          </a:p>
        </p:txBody>
      </p:sp>
      <p:sp>
        <p:nvSpPr>
          <p:cNvPr id="702140" name="Text Box 700"/>
          <p:cNvSpPr txBox="1">
            <a:spLocks noChangeArrowheads="1"/>
          </p:cNvSpPr>
          <p:nvPr/>
        </p:nvSpPr>
        <p:spPr bwMode="auto">
          <a:xfrm>
            <a:off x="6962775" y="4244975"/>
            <a:ext cx="495300" cy="396875"/>
          </a:xfrm>
          <a:prstGeom prst="rect">
            <a:avLst/>
          </a:prstGeom>
          <a:noFill/>
          <a:ln w="9525">
            <a:noFill/>
            <a:miter lim="800000"/>
            <a:headEnd/>
            <a:tailEnd/>
          </a:ln>
          <a:effectLst/>
        </p:spPr>
        <p:txBody>
          <a:bodyPr wrap="none">
            <a:spAutoFit/>
          </a:bodyPr>
          <a:lstStyle/>
          <a:p>
            <a:r>
              <a:rPr lang="en-US" sz="2000">
                <a:solidFill>
                  <a:schemeClr val="bg2"/>
                </a:solidFill>
              </a:rPr>
              <a:t>Po</a:t>
            </a:r>
            <a:endParaRPr lang="en-US" sz="2000" baseline="-25000">
              <a:solidFill>
                <a:schemeClr val="bg2"/>
              </a:solidFill>
            </a:endParaRPr>
          </a:p>
        </p:txBody>
      </p:sp>
      <p:sp>
        <p:nvSpPr>
          <p:cNvPr id="702141" name="Text Box 701"/>
          <p:cNvSpPr txBox="1">
            <a:spLocks noChangeArrowheads="1"/>
          </p:cNvSpPr>
          <p:nvPr/>
        </p:nvSpPr>
        <p:spPr bwMode="auto">
          <a:xfrm>
            <a:off x="7416800" y="4244975"/>
            <a:ext cx="423863" cy="396875"/>
          </a:xfrm>
          <a:prstGeom prst="rect">
            <a:avLst/>
          </a:prstGeom>
          <a:noFill/>
          <a:ln w="9525">
            <a:noFill/>
            <a:miter lim="800000"/>
            <a:headEnd/>
            <a:tailEnd/>
          </a:ln>
          <a:effectLst/>
        </p:spPr>
        <p:txBody>
          <a:bodyPr wrap="none">
            <a:spAutoFit/>
          </a:bodyPr>
          <a:lstStyle/>
          <a:p>
            <a:r>
              <a:rPr lang="en-US" sz="2000">
                <a:solidFill>
                  <a:schemeClr val="bg2"/>
                </a:solidFill>
              </a:rPr>
              <a:t>At</a:t>
            </a:r>
            <a:endParaRPr lang="en-US" sz="2000" baseline="-25000">
              <a:solidFill>
                <a:schemeClr val="bg2"/>
              </a:solidFill>
            </a:endParaRPr>
          </a:p>
        </p:txBody>
      </p:sp>
      <p:sp>
        <p:nvSpPr>
          <p:cNvPr id="702142" name="Text Box 702"/>
          <p:cNvSpPr txBox="1">
            <a:spLocks noChangeArrowheads="1"/>
          </p:cNvSpPr>
          <p:nvPr/>
        </p:nvSpPr>
        <p:spPr bwMode="auto">
          <a:xfrm>
            <a:off x="5741988" y="2544763"/>
            <a:ext cx="411162" cy="396875"/>
          </a:xfrm>
          <a:prstGeom prst="rect">
            <a:avLst/>
          </a:prstGeom>
          <a:noFill/>
          <a:ln w="9525">
            <a:noFill/>
            <a:miter lim="800000"/>
            <a:headEnd/>
            <a:tailEnd/>
          </a:ln>
          <a:effectLst/>
        </p:spPr>
        <p:txBody>
          <a:bodyPr wrap="none">
            <a:spAutoFit/>
          </a:bodyPr>
          <a:lstStyle/>
          <a:p>
            <a:r>
              <a:rPr lang="en-US" sz="2000">
                <a:solidFill>
                  <a:schemeClr val="bg2"/>
                </a:solidFill>
              </a:rPr>
              <a:t>Al</a:t>
            </a:r>
            <a:endParaRPr lang="en-US" sz="2000" baseline="-25000">
              <a:solidFill>
                <a:schemeClr val="bg2"/>
              </a:solidFill>
            </a:endParaRPr>
          </a:p>
        </p:txBody>
      </p:sp>
      <p:sp>
        <p:nvSpPr>
          <p:cNvPr id="702143" name="Text Box 703"/>
          <p:cNvSpPr txBox="1">
            <a:spLocks noChangeArrowheads="1"/>
          </p:cNvSpPr>
          <p:nvPr/>
        </p:nvSpPr>
        <p:spPr bwMode="auto">
          <a:xfrm>
            <a:off x="6159500" y="2546350"/>
            <a:ext cx="411163" cy="396875"/>
          </a:xfrm>
          <a:prstGeom prst="rect">
            <a:avLst/>
          </a:prstGeom>
          <a:noFill/>
          <a:ln w="9525">
            <a:noFill/>
            <a:miter lim="800000"/>
            <a:headEnd/>
            <a:tailEnd/>
          </a:ln>
          <a:effectLst/>
        </p:spPr>
        <p:txBody>
          <a:bodyPr wrap="none">
            <a:spAutoFit/>
          </a:bodyPr>
          <a:lstStyle/>
          <a:p>
            <a:r>
              <a:rPr lang="en-US" sz="2000">
                <a:solidFill>
                  <a:schemeClr val="bg2"/>
                </a:solidFill>
              </a:rPr>
              <a:t>Si</a:t>
            </a:r>
            <a:endParaRPr lang="en-US" sz="2000" baseline="-25000">
              <a:solidFill>
                <a:schemeClr val="bg2"/>
              </a:solidFill>
            </a:endParaRPr>
          </a:p>
        </p:txBody>
      </p:sp>
      <p:sp>
        <p:nvSpPr>
          <p:cNvPr id="702144" name="Text Box 704"/>
          <p:cNvSpPr txBox="1">
            <a:spLocks noChangeArrowheads="1"/>
          </p:cNvSpPr>
          <p:nvPr/>
        </p:nvSpPr>
        <p:spPr bwMode="auto">
          <a:xfrm>
            <a:off x="6618288" y="2544763"/>
            <a:ext cx="354012" cy="396875"/>
          </a:xfrm>
          <a:prstGeom prst="rect">
            <a:avLst/>
          </a:prstGeom>
          <a:noFill/>
          <a:ln w="9525">
            <a:noFill/>
            <a:miter lim="800000"/>
            <a:headEnd/>
            <a:tailEnd/>
          </a:ln>
          <a:effectLst/>
        </p:spPr>
        <p:txBody>
          <a:bodyPr wrap="none">
            <a:spAutoFit/>
          </a:bodyPr>
          <a:lstStyle/>
          <a:p>
            <a:r>
              <a:rPr lang="en-US" sz="2000">
                <a:solidFill>
                  <a:schemeClr val="bg2"/>
                </a:solidFill>
              </a:rPr>
              <a:t>P</a:t>
            </a:r>
            <a:endParaRPr lang="en-US" sz="2000" baseline="-25000">
              <a:solidFill>
                <a:schemeClr val="bg2"/>
              </a:solidFill>
            </a:endParaRPr>
          </a:p>
        </p:txBody>
      </p:sp>
      <p:sp>
        <p:nvSpPr>
          <p:cNvPr id="702145" name="Text Box 705"/>
          <p:cNvSpPr txBox="1">
            <a:spLocks noChangeArrowheads="1"/>
          </p:cNvSpPr>
          <p:nvPr/>
        </p:nvSpPr>
        <p:spPr bwMode="auto">
          <a:xfrm>
            <a:off x="7042150" y="2543175"/>
            <a:ext cx="354013" cy="396875"/>
          </a:xfrm>
          <a:prstGeom prst="rect">
            <a:avLst/>
          </a:prstGeom>
          <a:solidFill>
            <a:schemeClr val="bg1"/>
          </a:solidFill>
          <a:ln w="9525">
            <a:noFill/>
            <a:miter lim="800000"/>
            <a:headEnd/>
            <a:tailEnd/>
          </a:ln>
          <a:effectLst/>
        </p:spPr>
        <p:txBody>
          <a:bodyPr wrap="none">
            <a:spAutoFit/>
          </a:bodyPr>
          <a:lstStyle/>
          <a:p>
            <a:r>
              <a:rPr lang="en-US" sz="2000">
                <a:solidFill>
                  <a:schemeClr val="bg2"/>
                </a:solidFill>
              </a:rPr>
              <a:t>S</a:t>
            </a:r>
            <a:endParaRPr lang="en-US" sz="2000" baseline="-25000">
              <a:solidFill>
                <a:schemeClr val="bg2"/>
              </a:solidFill>
            </a:endParaRPr>
          </a:p>
        </p:txBody>
      </p:sp>
      <p:sp>
        <p:nvSpPr>
          <p:cNvPr id="702146" name="Text Box 706"/>
          <p:cNvSpPr txBox="1">
            <a:spLocks noChangeArrowheads="1"/>
          </p:cNvSpPr>
          <p:nvPr/>
        </p:nvSpPr>
        <p:spPr bwMode="auto">
          <a:xfrm>
            <a:off x="5768975" y="1962150"/>
            <a:ext cx="354013" cy="396875"/>
          </a:xfrm>
          <a:prstGeom prst="rect">
            <a:avLst/>
          </a:prstGeom>
          <a:noFill/>
          <a:ln w="9525">
            <a:noFill/>
            <a:miter lim="800000"/>
            <a:headEnd/>
            <a:tailEnd/>
          </a:ln>
          <a:effectLst/>
        </p:spPr>
        <p:txBody>
          <a:bodyPr wrap="none">
            <a:spAutoFit/>
          </a:bodyPr>
          <a:lstStyle/>
          <a:p>
            <a:r>
              <a:rPr lang="en-US" sz="2000">
                <a:solidFill>
                  <a:schemeClr val="bg2"/>
                </a:solidFill>
              </a:rPr>
              <a:t>B</a:t>
            </a:r>
            <a:endParaRPr lang="en-US" sz="2000" baseline="-25000">
              <a:solidFill>
                <a:schemeClr val="bg2"/>
              </a:solidFill>
            </a:endParaRPr>
          </a:p>
        </p:txBody>
      </p:sp>
      <p:sp>
        <p:nvSpPr>
          <p:cNvPr id="702147" name="Text Box 707"/>
          <p:cNvSpPr txBox="1">
            <a:spLocks noChangeArrowheads="1"/>
          </p:cNvSpPr>
          <p:nvPr/>
        </p:nvSpPr>
        <p:spPr bwMode="auto">
          <a:xfrm>
            <a:off x="6176963" y="1963738"/>
            <a:ext cx="368300" cy="396875"/>
          </a:xfrm>
          <a:prstGeom prst="rect">
            <a:avLst/>
          </a:prstGeom>
          <a:noFill/>
          <a:ln w="9525">
            <a:noFill/>
            <a:miter lim="800000"/>
            <a:headEnd/>
            <a:tailEnd/>
          </a:ln>
          <a:effectLst/>
        </p:spPr>
        <p:txBody>
          <a:bodyPr wrap="none">
            <a:spAutoFit/>
          </a:bodyPr>
          <a:lstStyle/>
          <a:p>
            <a:r>
              <a:rPr lang="en-US" sz="2000">
                <a:solidFill>
                  <a:schemeClr val="bg2"/>
                </a:solidFill>
              </a:rPr>
              <a:t>C</a:t>
            </a:r>
            <a:endParaRPr lang="en-US" sz="2000" baseline="-25000">
              <a:solidFill>
                <a:schemeClr val="bg2"/>
              </a:solidFill>
            </a:endParaRPr>
          </a:p>
        </p:txBody>
      </p:sp>
      <p:sp>
        <p:nvSpPr>
          <p:cNvPr id="702148" name="Text Box 708"/>
          <p:cNvSpPr txBox="1">
            <a:spLocks noChangeArrowheads="1"/>
          </p:cNvSpPr>
          <p:nvPr/>
        </p:nvSpPr>
        <p:spPr bwMode="auto">
          <a:xfrm>
            <a:off x="34305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Ce</a:t>
            </a:r>
            <a:endParaRPr lang="en-US" sz="1200" baseline="-25000">
              <a:solidFill>
                <a:schemeClr val="bg2"/>
              </a:solidFill>
            </a:endParaRPr>
          </a:p>
        </p:txBody>
      </p:sp>
      <p:sp>
        <p:nvSpPr>
          <p:cNvPr id="702149" name="Text Box 709"/>
          <p:cNvSpPr txBox="1">
            <a:spLocks noChangeArrowheads="1"/>
          </p:cNvSpPr>
          <p:nvPr/>
        </p:nvSpPr>
        <p:spPr bwMode="auto">
          <a:xfrm>
            <a:off x="3727450"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Pr</a:t>
            </a:r>
            <a:endParaRPr lang="en-US" sz="1200" baseline="-25000">
              <a:solidFill>
                <a:schemeClr val="bg2"/>
              </a:solidFill>
            </a:endParaRPr>
          </a:p>
        </p:txBody>
      </p:sp>
      <p:sp>
        <p:nvSpPr>
          <p:cNvPr id="702150" name="Text Box 710"/>
          <p:cNvSpPr txBox="1">
            <a:spLocks noChangeArrowheads="1"/>
          </p:cNvSpPr>
          <p:nvPr/>
        </p:nvSpPr>
        <p:spPr bwMode="auto">
          <a:xfrm>
            <a:off x="3989388" y="5186363"/>
            <a:ext cx="377825" cy="274637"/>
          </a:xfrm>
          <a:prstGeom prst="rect">
            <a:avLst/>
          </a:prstGeom>
          <a:noFill/>
          <a:ln w="9525">
            <a:noFill/>
            <a:miter lim="800000"/>
            <a:headEnd/>
            <a:tailEnd/>
          </a:ln>
          <a:effectLst/>
        </p:spPr>
        <p:txBody>
          <a:bodyPr wrap="none">
            <a:spAutoFit/>
          </a:bodyPr>
          <a:lstStyle/>
          <a:p>
            <a:r>
              <a:rPr lang="en-US" sz="1200">
                <a:solidFill>
                  <a:schemeClr val="bg2"/>
                </a:solidFill>
              </a:rPr>
              <a:t>Nd</a:t>
            </a:r>
            <a:endParaRPr lang="en-US" sz="1200" baseline="-25000">
              <a:solidFill>
                <a:schemeClr val="bg2"/>
              </a:solidFill>
            </a:endParaRPr>
          </a:p>
        </p:txBody>
      </p:sp>
      <p:sp>
        <p:nvSpPr>
          <p:cNvPr id="702151" name="Text Box 711"/>
          <p:cNvSpPr txBox="1">
            <a:spLocks noChangeArrowheads="1"/>
          </p:cNvSpPr>
          <p:nvPr/>
        </p:nvSpPr>
        <p:spPr bwMode="auto">
          <a:xfrm>
            <a:off x="4251325" y="5189538"/>
            <a:ext cx="412750" cy="274637"/>
          </a:xfrm>
          <a:prstGeom prst="rect">
            <a:avLst/>
          </a:prstGeom>
          <a:noFill/>
          <a:ln w="9525">
            <a:noFill/>
            <a:miter lim="800000"/>
            <a:headEnd/>
            <a:tailEnd/>
          </a:ln>
          <a:effectLst/>
        </p:spPr>
        <p:txBody>
          <a:bodyPr wrap="none">
            <a:spAutoFit/>
          </a:bodyPr>
          <a:lstStyle/>
          <a:p>
            <a:r>
              <a:rPr lang="en-US" sz="1200">
                <a:solidFill>
                  <a:schemeClr val="bg2"/>
                </a:solidFill>
              </a:rPr>
              <a:t>Pm</a:t>
            </a:r>
            <a:endParaRPr lang="en-US" sz="1200" baseline="-25000">
              <a:solidFill>
                <a:schemeClr val="bg2"/>
              </a:solidFill>
            </a:endParaRPr>
          </a:p>
        </p:txBody>
      </p:sp>
      <p:sp>
        <p:nvSpPr>
          <p:cNvPr id="702152" name="Text Box 712"/>
          <p:cNvSpPr txBox="1">
            <a:spLocks noChangeArrowheads="1"/>
          </p:cNvSpPr>
          <p:nvPr/>
        </p:nvSpPr>
        <p:spPr bwMode="auto">
          <a:xfrm>
            <a:off x="4532313" y="5191125"/>
            <a:ext cx="412750" cy="274638"/>
          </a:xfrm>
          <a:prstGeom prst="rect">
            <a:avLst/>
          </a:prstGeom>
          <a:noFill/>
          <a:ln w="9525">
            <a:noFill/>
            <a:miter lim="800000"/>
            <a:headEnd/>
            <a:tailEnd/>
          </a:ln>
          <a:effectLst/>
        </p:spPr>
        <p:txBody>
          <a:bodyPr wrap="none">
            <a:spAutoFit/>
          </a:bodyPr>
          <a:lstStyle/>
          <a:p>
            <a:r>
              <a:rPr lang="en-US" sz="1200">
                <a:solidFill>
                  <a:schemeClr val="bg2"/>
                </a:solidFill>
              </a:rPr>
              <a:t>Sm</a:t>
            </a:r>
            <a:endParaRPr lang="en-US" sz="1200" baseline="-25000">
              <a:solidFill>
                <a:schemeClr val="bg2"/>
              </a:solidFill>
            </a:endParaRPr>
          </a:p>
        </p:txBody>
      </p:sp>
      <p:sp>
        <p:nvSpPr>
          <p:cNvPr id="702153" name="Text Box 713"/>
          <p:cNvSpPr txBox="1">
            <a:spLocks noChangeArrowheads="1"/>
          </p:cNvSpPr>
          <p:nvPr/>
        </p:nvSpPr>
        <p:spPr bwMode="auto">
          <a:xfrm>
            <a:off x="4832350" y="5189538"/>
            <a:ext cx="369888" cy="274637"/>
          </a:xfrm>
          <a:prstGeom prst="rect">
            <a:avLst/>
          </a:prstGeom>
          <a:noFill/>
          <a:ln w="9525">
            <a:noFill/>
            <a:miter lim="800000"/>
            <a:headEnd/>
            <a:tailEnd/>
          </a:ln>
          <a:effectLst/>
        </p:spPr>
        <p:txBody>
          <a:bodyPr wrap="none">
            <a:spAutoFit/>
          </a:bodyPr>
          <a:lstStyle/>
          <a:p>
            <a:r>
              <a:rPr lang="en-US" sz="1200">
                <a:solidFill>
                  <a:schemeClr val="bg2"/>
                </a:solidFill>
              </a:rPr>
              <a:t>Eu</a:t>
            </a:r>
            <a:endParaRPr lang="en-US" sz="1200" baseline="-25000">
              <a:solidFill>
                <a:schemeClr val="bg2"/>
              </a:solidFill>
            </a:endParaRPr>
          </a:p>
        </p:txBody>
      </p:sp>
      <p:sp>
        <p:nvSpPr>
          <p:cNvPr id="702154" name="Text Box 714"/>
          <p:cNvSpPr txBox="1">
            <a:spLocks noChangeArrowheads="1"/>
          </p:cNvSpPr>
          <p:nvPr/>
        </p:nvSpPr>
        <p:spPr bwMode="auto">
          <a:xfrm>
            <a:off x="5103813" y="5187950"/>
            <a:ext cx="387350" cy="274638"/>
          </a:xfrm>
          <a:prstGeom prst="rect">
            <a:avLst/>
          </a:prstGeom>
          <a:noFill/>
          <a:ln w="9525">
            <a:noFill/>
            <a:miter lim="800000"/>
            <a:headEnd/>
            <a:tailEnd/>
          </a:ln>
          <a:effectLst/>
        </p:spPr>
        <p:txBody>
          <a:bodyPr wrap="none">
            <a:spAutoFit/>
          </a:bodyPr>
          <a:lstStyle/>
          <a:p>
            <a:r>
              <a:rPr lang="en-US" sz="1200">
                <a:solidFill>
                  <a:schemeClr val="bg2"/>
                </a:solidFill>
              </a:rPr>
              <a:t>Gd</a:t>
            </a:r>
            <a:endParaRPr lang="en-US" sz="1200" baseline="-25000">
              <a:solidFill>
                <a:schemeClr val="bg2"/>
              </a:solidFill>
            </a:endParaRPr>
          </a:p>
        </p:txBody>
      </p:sp>
      <p:sp>
        <p:nvSpPr>
          <p:cNvPr id="702155" name="Text Box 715"/>
          <p:cNvSpPr txBox="1">
            <a:spLocks noChangeArrowheads="1"/>
          </p:cNvSpPr>
          <p:nvPr/>
        </p:nvSpPr>
        <p:spPr bwMode="auto">
          <a:xfrm>
            <a:off x="5400675" y="5189538"/>
            <a:ext cx="361950" cy="274637"/>
          </a:xfrm>
          <a:prstGeom prst="rect">
            <a:avLst/>
          </a:prstGeom>
          <a:noFill/>
          <a:ln w="9525">
            <a:noFill/>
            <a:miter lim="800000"/>
            <a:headEnd/>
            <a:tailEnd/>
          </a:ln>
          <a:effectLst/>
        </p:spPr>
        <p:txBody>
          <a:bodyPr wrap="none">
            <a:spAutoFit/>
          </a:bodyPr>
          <a:lstStyle/>
          <a:p>
            <a:r>
              <a:rPr lang="en-US" sz="1200">
                <a:solidFill>
                  <a:schemeClr val="bg2"/>
                </a:solidFill>
              </a:rPr>
              <a:t>Tb</a:t>
            </a:r>
            <a:endParaRPr lang="en-US" sz="1200" baseline="-25000">
              <a:solidFill>
                <a:schemeClr val="bg2"/>
              </a:solidFill>
            </a:endParaRPr>
          </a:p>
        </p:txBody>
      </p:sp>
      <p:sp>
        <p:nvSpPr>
          <p:cNvPr id="702156" name="Text Box 716"/>
          <p:cNvSpPr txBox="1">
            <a:spLocks noChangeArrowheads="1"/>
          </p:cNvSpPr>
          <p:nvPr/>
        </p:nvSpPr>
        <p:spPr bwMode="auto">
          <a:xfrm>
            <a:off x="5672138" y="5187950"/>
            <a:ext cx="369887" cy="274638"/>
          </a:xfrm>
          <a:prstGeom prst="rect">
            <a:avLst/>
          </a:prstGeom>
          <a:noFill/>
          <a:ln w="9525">
            <a:noFill/>
            <a:miter lim="800000"/>
            <a:headEnd/>
            <a:tailEnd/>
          </a:ln>
          <a:effectLst/>
        </p:spPr>
        <p:txBody>
          <a:bodyPr wrap="none">
            <a:spAutoFit/>
          </a:bodyPr>
          <a:lstStyle/>
          <a:p>
            <a:r>
              <a:rPr lang="en-US" sz="1200">
                <a:solidFill>
                  <a:schemeClr val="bg2"/>
                </a:solidFill>
              </a:rPr>
              <a:t>Dy</a:t>
            </a:r>
            <a:endParaRPr lang="en-US" sz="1200" baseline="-25000">
              <a:solidFill>
                <a:schemeClr val="bg2"/>
              </a:solidFill>
            </a:endParaRPr>
          </a:p>
        </p:txBody>
      </p:sp>
      <p:sp>
        <p:nvSpPr>
          <p:cNvPr id="702157" name="Text Box 717"/>
          <p:cNvSpPr txBox="1">
            <a:spLocks noChangeArrowheads="1"/>
          </p:cNvSpPr>
          <p:nvPr/>
        </p:nvSpPr>
        <p:spPr bwMode="auto">
          <a:xfrm>
            <a:off x="5945188" y="5189538"/>
            <a:ext cx="377825" cy="274637"/>
          </a:xfrm>
          <a:prstGeom prst="rect">
            <a:avLst/>
          </a:prstGeom>
          <a:noFill/>
          <a:ln w="9525">
            <a:noFill/>
            <a:miter lim="800000"/>
            <a:headEnd/>
            <a:tailEnd/>
          </a:ln>
          <a:effectLst/>
        </p:spPr>
        <p:txBody>
          <a:bodyPr wrap="none">
            <a:spAutoFit/>
          </a:bodyPr>
          <a:lstStyle/>
          <a:p>
            <a:r>
              <a:rPr lang="en-US" sz="1200">
                <a:solidFill>
                  <a:schemeClr val="bg2"/>
                </a:solidFill>
              </a:rPr>
              <a:t>Ho</a:t>
            </a:r>
            <a:endParaRPr lang="en-US" sz="1200" baseline="-25000">
              <a:solidFill>
                <a:schemeClr val="bg2"/>
              </a:solidFill>
            </a:endParaRPr>
          </a:p>
        </p:txBody>
      </p:sp>
      <p:sp>
        <p:nvSpPr>
          <p:cNvPr id="702158" name="Text Box 718"/>
          <p:cNvSpPr txBox="1">
            <a:spLocks noChangeArrowheads="1"/>
          </p:cNvSpPr>
          <p:nvPr/>
        </p:nvSpPr>
        <p:spPr bwMode="auto">
          <a:xfrm>
            <a:off x="6245225" y="5187950"/>
            <a:ext cx="336550" cy="274638"/>
          </a:xfrm>
          <a:prstGeom prst="rect">
            <a:avLst/>
          </a:prstGeom>
          <a:noFill/>
          <a:ln w="9525">
            <a:noFill/>
            <a:miter lim="800000"/>
            <a:headEnd/>
            <a:tailEnd/>
          </a:ln>
          <a:effectLst/>
        </p:spPr>
        <p:txBody>
          <a:bodyPr wrap="none">
            <a:spAutoFit/>
          </a:bodyPr>
          <a:lstStyle/>
          <a:p>
            <a:r>
              <a:rPr lang="en-US" sz="1200">
                <a:solidFill>
                  <a:schemeClr val="bg2"/>
                </a:solidFill>
              </a:rPr>
              <a:t>Er</a:t>
            </a:r>
            <a:endParaRPr lang="en-US" sz="1200" baseline="-25000">
              <a:solidFill>
                <a:schemeClr val="bg2"/>
              </a:solidFill>
            </a:endParaRPr>
          </a:p>
        </p:txBody>
      </p:sp>
      <p:sp>
        <p:nvSpPr>
          <p:cNvPr id="702159" name="Text Box 719"/>
          <p:cNvSpPr txBox="1">
            <a:spLocks noChangeArrowheads="1"/>
          </p:cNvSpPr>
          <p:nvPr/>
        </p:nvSpPr>
        <p:spPr bwMode="auto">
          <a:xfrm>
            <a:off x="6484938" y="5189538"/>
            <a:ext cx="404812" cy="274637"/>
          </a:xfrm>
          <a:prstGeom prst="rect">
            <a:avLst/>
          </a:prstGeom>
          <a:noFill/>
          <a:ln w="9525">
            <a:noFill/>
            <a:miter lim="800000"/>
            <a:headEnd/>
            <a:tailEnd/>
          </a:ln>
          <a:effectLst/>
        </p:spPr>
        <p:txBody>
          <a:bodyPr wrap="none">
            <a:spAutoFit/>
          </a:bodyPr>
          <a:lstStyle/>
          <a:p>
            <a:r>
              <a:rPr lang="en-US" sz="1200">
                <a:solidFill>
                  <a:schemeClr val="bg2"/>
                </a:solidFill>
              </a:rPr>
              <a:t>Tm</a:t>
            </a:r>
            <a:endParaRPr lang="en-US" sz="1200" baseline="-25000">
              <a:solidFill>
                <a:schemeClr val="bg2"/>
              </a:solidFill>
            </a:endParaRPr>
          </a:p>
        </p:txBody>
      </p:sp>
      <p:sp>
        <p:nvSpPr>
          <p:cNvPr id="702160" name="Text Box 720"/>
          <p:cNvSpPr txBox="1">
            <a:spLocks noChangeArrowheads="1"/>
          </p:cNvSpPr>
          <p:nvPr/>
        </p:nvSpPr>
        <p:spPr bwMode="auto">
          <a:xfrm>
            <a:off x="6783388" y="5189538"/>
            <a:ext cx="369887" cy="274637"/>
          </a:xfrm>
          <a:prstGeom prst="rect">
            <a:avLst/>
          </a:prstGeom>
          <a:noFill/>
          <a:ln w="9525">
            <a:noFill/>
            <a:miter lim="800000"/>
            <a:headEnd/>
            <a:tailEnd/>
          </a:ln>
          <a:effectLst/>
        </p:spPr>
        <p:txBody>
          <a:bodyPr wrap="none">
            <a:spAutoFit/>
          </a:bodyPr>
          <a:lstStyle/>
          <a:p>
            <a:r>
              <a:rPr lang="en-US" sz="1200">
                <a:solidFill>
                  <a:schemeClr val="bg2"/>
                </a:solidFill>
              </a:rPr>
              <a:t>Yb</a:t>
            </a:r>
            <a:endParaRPr lang="en-US" sz="1200" baseline="-25000">
              <a:solidFill>
                <a:schemeClr val="bg2"/>
              </a:solidFill>
            </a:endParaRPr>
          </a:p>
        </p:txBody>
      </p:sp>
      <p:sp>
        <p:nvSpPr>
          <p:cNvPr id="702161" name="Text Box 721"/>
          <p:cNvSpPr txBox="1">
            <a:spLocks noChangeArrowheads="1"/>
          </p:cNvSpPr>
          <p:nvPr/>
        </p:nvSpPr>
        <p:spPr bwMode="auto">
          <a:xfrm>
            <a:off x="7067550" y="5191125"/>
            <a:ext cx="352425" cy="274638"/>
          </a:xfrm>
          <a:prstGeom prst="rect">
            <a:avLst/>
          </a:prstGeom>
          <a:noFill/>
          <a:ln w="9525">
            <a:noFill/>
            <a:miter lim="800000"/>
            <a:headEnd/>
            <a:tailEnd/>
          </a:ln>
          <a:effectLst/>
        </p:spPr>
        <p:txBody>
          <a:bodyPr wrap="none">
            <a:spAutoFit/>
          </a:bodyPr>
          <a:lstStyle/>
          <a:p>
            <a:r>
              <a:rPr lang="en-US" sz="1200">
                <a:solidFill>
                  <a:schemeClr val="bg2"/>
                </a:solidFill>
              </a:rPr>
              <a:t>Lu</a:t>
            </a:r>
            <a:endParaRPr lang="en-US" sz="1200" baseline="-25000">
              <a:solidFill>
                <a:schemeClr val="bg2"/>
              </a:solidFill>
            </a:endParaRPr>
          </a:p>
        </p:txBody>
      </p:sp>
      <p:sp>
        <p:nvSpPr>
          <p:cNvPr id="702162" name="Text Box 722"/>
          <p:cNvSpPr txBox="1">
            <a:spLocks noChangeArrowheads="1"/>
          </p:cNvSpPr>
          <p:nvPr/>
        </p:nvSpPr>
        <p:spPr bwMode="auto">
          <a:xfrm>
            <a:off x="3440113" y="5580063"/>
            <a:ext cx="361950" cy="274637"/>
          </a:xfrm>
          <a:prstGeom prst="rect">
            <a:avLst/>
          </a:prstGeom>
          <a:noFill/>
          <a:ln w="9525">
            <a:noFill/>
            <a:miter lim="800000"/>
            <a:headEnd/>
            <a:tailEnd/>
          </a:ln>
          <a:effectLst/>
        </p:spPr>
        <p:txBody>
          <a:bodyPr wrap="none">
            <a:spAutoFit/>
          </a:bodyPr>
          <a:lstStyle/>
          <a:p>
            <a:r>
              <a:rPr lang="en-US" sz="1200"/>
              <a:t>Th</a:t>
            </a:r>
            <a:endParaRPr lang="en-US" sz="1200" baseline="-25000"/>
          </a:p>
        </p:txBody>
      </p:sp>
      <p:sp>
        <p:nvSpPr>
          <p:cNvPr id="702163" name="Text Box 723"/>
          <p:cNvSpPr txBox="1">
            <a:spLocks noChangeArrowheads="1"/>
          </p:cNvSpPr>
          <p:nvPr/>
        </p:nvSpPr>
        <p:spPr bwMode="auto">
          <a:xfrm>
            <a:off x="3717925" y="5578475"/>
            <a:ext cx="369888" cy="274638"/>
          </a:xfrm>
          <a:prstGeom prst="rect">
            <a:avLst/>
          </a:prstGeom>
          <a:noFill/>
          <a:ln w="9525">
            <a:noFill/>
            <a:miter lim="800000"/>
            <a:headEnd/>
            <a:tailEnd/>
          </a:ln>
          <a:effectLst/>
        </p:spPr>
        <p:txBody>
          <a:bodyPr wrap="none">
            <a:spAutoFit/>
          </a:bodyPr>
          <a:lstStyle/>
          <a:p>
            <a:r>
              <a:rPr lang="en-US" sz="1200"/>
              <a:t>Pa</a:t>
            </a:r>
            <a:endParaRPr lang="en-US" sz="1200" baseline="-25000"/>
          </a:p>
        </p:txBody>
      </p:sp>
      <p:sp>
        <p:nvSpPr>
          <p:cNvPr id="702164" name="Text Box 724"/>
          <p:cNvSpPr txBox="1">
            <a:spLocks noChangeArrowheads="1"/>
          </p:cNvSpPr>
          <p:nvPr/>
        </p:nvSpPr>
        <p:spPr bwMode="auto">
          <a:xfrm>
            <a:off x="4022725" y="5576888"/>
            <a:ext cx="293688" cy="274637"/>
          </a:xfrm>
          <a:prstGeom prst="rect">
            <a:avLst/>
          </a:prstGeom>
          <a:noFill/>
          <a:ln w="9525">
            <a:noFill/>
            <a:miter lim="800000"/>
            <a:headEnd/>
            <a:tailEnd/>
          </a:ln>
          <a:effectLst/>
        </p:spPr>
        <p:txBody>
          <a:bodyPr wrap="none">
            <a:spAutoFit/>
          </a:bodyPr>
          <a:lstStyle/>
          <a:p>
            <a:r>
              <a:rPr lang="en-US" sz="1200"/>
              <a:t>U</a:t>
            </a:r>
            <a:endParaRPr lang="en-US" sz="1200" baseline="-25000"/>
          </a:p>
        </p:txBody>
      </p:sp>
      <p:sp>
        <p:nvSpPr>
          <p:cNvPr id="702165" name="Text Box 725"/>
          <p:cNvSpPr txBox="1">
            <a:spLocks noChangeArrowheads="1"/>
          </p:cNvSpPr>
          <p:nvPr/>
        </p:nvSpPr>
        <p:spPr bwMode="auto">
          <a:xfrm>
            <a:off x="4270375" y="5580063"/>
            <a:ext cx="377825" cy="274637"/>
          </a:xfrm>
          <a:prstGeom prst="rect">
            <a:avLst/>
          </a:prstGeom>
          <a:noFill/>
          <a:ln w="9525">
            <a:noFill/>
            <a:miter lim="800000"/>
            <a:headEnd/>
            <a:tailEnd/>
          </a:ln>
          <a:effectLst/>
        </p:spPr>
        <p:txBody>
          <a:bodyPr wrap="none">
            <a:spAutoFit/>
          </a:bodyPr>
          <a:lstStyle/>
          <a:p>
            <a:r>
              <a:rPr lang="en-US" sz="1200"/>
              <a:t>Np</a:t>
            </a:r>
            <a:endParaRPr lang="en-US" sz="1200" baseline="-25000"/>
          </a:p>
        </p:txBody>
      </p:sp>
      <p:sp>
        <p:nvSpPr>
          <p:cNvPr id="702166" name="Text Box 726"/>
          <p:cNvSpPr txBox="1">
            <a:spLocks noChangeArrowheads="1"/>
          </p:cNvSpPr>
          <p:nvPr/>
        </p:nvSpPr>
        <p:spPr bwMode="auto">
          <a:xfrm>
            <a:off x="4541838" y="5581650"/>
            <a:ext cx="369887" cy="274638"/>
          </a:xfrm>
          <a:prstGeom prst="rect">
            <a:avLst/>
          </a:prstGeom>
          <a:noFill/>
          <a:ln w="9525">
            <a:noFill/>
            <a:miter lim="800000"/>
            <a:headEnd/>
            <a:tailEnd/>
          </a:ln>
          <a:effectLst/>
        </p:spPr>
        <p:txBody>
          <a:bodyPr wrap="none">
            <a:spAutoFit/>
          </a:bodyPr>
          <a:lstStyle/>
          <a:p>
            <a:r>
              <a:rPr lang="en-US" sz="1200"/>
              <a:t>Pu</a:t>
            </a:r>
            <a:endParaRPr lang="en-US" sz="1200" baseline="-25000"/>
          </a:p>
        </p:txBody>
      </p:sp>
      <p:sp>
        <p:nvSpPr>
          <p:cNvPr id="702167" name="Text Box 727"/>
          <p:cNvSpPr txBox="1">
            <a:spLocks noChangeArrowheads="1"/>
          </p:cNvSpPr>
          <p:nvPr/>
        </p:nvSpPr>
        <p:spPr bwMode="auto">
          <a:xfrm>
            <a:off x="4818063" y="5580063"/>
            <a:ext cx="412750" cy="274637"/>
          </a:xfrm>
          <a:prstGeom prst="rect">
            <a:avLst/>
          </a:prstGeom>
          <a:noFill/>
          <a:ln w="9525">
            <a:noFill/>
            <a:miter lim="800000"/>
            <a:headEnd/>
            <a:tailEnd/>
          </a:ln>
          <a:effectLst/>
        </p:spPr>
        <p:txBody>
          <a:bodyPr wrap="none">
            <a:spAutoFit/>
          </a:bodyPr>
          <a:lstStyle/>
          <a:p>
            <a:r>
              <a:rPr lang="en-US" sz="1200"/>
              <a:t>Am</a:t>
            </a:r>
            <a:endParaRPr lang="en-US" sz="1200" baseline="-25000"/>
          </a:p>
        </p:txBody>
      </p:sp>
      <p:sp>
        <p:nvSpPr>
          <p:cNvPr id="702168" name="Text Box 728"/>
          <p:cNvSpPr txBox="1">
            <a:spLocks noChangeArrowheads="1"/>
          </p:cNvSpPr>
          <p:nvPr/>
        </p:nvSpPr>
        <p:spPr bwMode="auto">
          <a:xfrm>
            <a:off x="5094288" y="5578475"/>
            <a:ext cx="420687" cy="274638"/>
          </a:xfrm>
          <a:prstGeom prst="rect">
            <a:avLst/>
          </a:prstGeom>
          <a:noFill/>
          <a:ln w="9525">
            <a:noFill/>
            <a:miter lim="800000"/>
            <a:headEnd/>
            <a:tailEnd/>
          </a:ln>
          <a:effectLst/>
        </p:spPr>
        <p:txBody>
          <a:bodyPr wrap="none">
            <a:spAutoFit/>
          </a:bodyPr>
          <a:lstStyle/>
          <a:p>
            <a:r>
              <a:rPr lang="en-US" sz="1200"/>
              <a:t>Cm</a:t>
            </a:r>
            <a:endParaRPr lang="en-US" sz="1200" baseline="-25000"/>
          </a:p>
        </p:txBody>
      </p:sp>
      <p:sp>
        <p:nvSpPr>
          <p:cNvPr id="702169" name="Text Box 729"/>
          <p:cNvSpPr txBox="1">
            <a:spLocks noChangeArrowheads="1"/>
          </p:cNvSpPr>
          <p:nvPr/>
        </p:nvSpPr>
        <p:spPr bwMode="auto">
          <a:xfrm>
            <a:off x="5405438" y="5580063"/>
            <a:ext cx="361950" cy="274637"/>
          </a:xfrm>
          <a:prstGeom prst="rect">
            <a:avLst/>
          </a:prstGeom>
          <a:noFill/>
          <a:ln w="9525">
            <a:noFill/>
            <a:miter lim="800000"/>
            <a:headEnd/>
            <a:tailEnd/>
          </a:ln>
          <a:effectLst/>
        </p:spPr>
        <p:txBody>
          <a:bodyPr wrap="none">
            <a:spAutoFit/>
          </a:bodyPr>
          <a:lstStyle/>
          <a:p>
            <a:r>
              <a:rPr lang="en-US" sz="1200"/>
              <a:t>Bk</a:t>
            </a:r>
            <a:endParaRPr lang="en-US" sz="1200" baseline="-25000"/>
          </a:p>
        </p:txBody>
      </p:sp>
      <p:sp>
        <p:nvSpPr>
          <p:cNvPr id="702170" name="Text Box 730"/>
          <p:cNvSpPr txBox="1">
            <a:spLocks noChangeArrowheads="1"/>
          </p:cNvSpPr>
          <p:nvPr/>
        </p:nvSpPr>
        <p:spPr bwMode="auto">
          <a:xfrm>
            <a:off x="5681663" y="5578475"/>
            <a:ext cx="336550" cy="274638"/>
          </a:xfrm>
          <a:prstGeom prst="rect">
            <a:avLst/>
          </a:prstGeom>
          <a:noFill/>
          <a:ln w="9525">
            <a:noFill/>
            <a:miter lim="800000"/>
            <a:headEnd/>
            <a:tailEnd/>
          </a:ln>
          <a:effectLst/>
        </p:spPr>
        <p:txBody>
          <a:bodyPr wrap="none">
            <a:spAutoFit/>
          </a:bodyPr>
          <a:lstStyle/>
          <a:p>
            <a:r>
              <a:rPr lang="en-US" sz="1200"/>
              <a:t>Cf</a:t>
            </a:r>
            <a:endParaRPr lang="en-US" sz="1200" baseline="-25000"/>
          </a:p>
        </p:txBody>
      </p:sp>
      <p:sp>
        <p:nvSpPr>
          <p:cNvPr id="702171" name="Text Box 731"/>
          <p:cNvSpPr txBox="1">
            <a:spLocks noChangeArrowheads="1"/>
          </p:cNvSpPr>
          <p:nvPr/>
        </p:nvSpPr>
        <p:spPr bwMode="auto">
          <a:xfrm>
            <a:off x="5945188" y="5580063"/>
            <a:ext cx="361950" cy="274637"/>
          </a:xfrm>
          <a:prstGeom prst="rect">
            <a:avLst/>
          </a:prstGeom>
          <a:noFill/>
          <a:ln w="9525">
            <a:noFill/>
            <a:miter lim="800000"/>
            <a:headEnd/>
            <a:tailEnd/>
          </a:ln>
          <a:effectLst/>
        </p:spPr>
        <p:txBody>
          <a:bodyPr wrap="none">
            <a:spAutoFit/>
          </a:bodyPr>
          <a:lstStyle/>
          <a:p>
            <a:r>
              <a:rPr lang="en-US" sz="1200"/>
              <a:t>Es</a:t>
            </a:r>
            <a:endParaRPr lang="en-US" sz="1200" baseline="-25000"/>
          </a:p>
        </p:txBody>
      </p:sp>
      <p:sp>
        <p:nvSpPr>
          <p:cNvPr id="702172" name="Text Box 732"/>
          <p:cNvSpPr txBox="1">
            <a:spLocks noChangeArrowheads="1"/>
          </p:cNvSpPr>
          <p:nvPr/>
        </p:nvSpPr>
        <p:spPr bwMode="auto">
          <a:xfrm>
            <a:off x="6202363" y="5578475"/>
            <a:ext cx="404812" cy="274638"/>
          </a:xfrm>
          <a:prstGeom prst="rect">
            <a:avLst/>
          </a:prstGeom>
          <a:noFill/>
          <a:ln w="9525">
            <a:noFill/>
            <a:miter lim="800000"/>
            <a:headEnd/>
            <a:tailEnd/>
          </a:ln>
          <a:effectLst/>
        </p:spPr>
        <p:txBody>
          <a:bodyPr wrap="none">
            <a:spAutoFit/>
          </a:bodyPr>
          <a:lstStyle/>
          <a:p>
            <a:r>
              <a:rPr lang="en-US" sz="1200"/>
              <a:t>Fm</a:t>
            </a:r>
            <a:endParaRPr lang="en-US" sz="1200" baseline="-25000"/>
          </a:p>
        </p:txBody>
      </p:sp>
      <p:sp>
        <p:nvSpPr>
          <p:cNvPr id="702173" name="Text Box 733"/>
          <p:cNvSpPr txBox="1">
            <a:spLocks noChangeArrowheads="1"/>
          </p:cNvSpPr>
          <p:nvPr/>
        </p:nvSpPr>
        <p:spPr bwMode="auto">
          <a:xfrm>
            <a:off x="6489700" y="5580063"/>
            <a:ext cx="395288" cy="274637"/>
          </a:xfrm>
          <a:prstGeom prst="rect">
            <a:avLst/>
          </a:prstGeom>
          <a:noFill/>
          <a:ln w="9525">
            <a:noFill/>
            <a:miter lim="800000"/>
            <a:headEnd/>
            <a:tailEnd/>
          </a:ln>
          <a:effectLst/>
        </p:spPr>
        <p:txBody>
          <a:bodyPr wrap="none">
            <a:spAutoFit/>
          </a:bodyPr>
          <a:lstStyle/>
          <a:p>
            <a:r>
              <a:rPr lang="en-US" sz="1200"/>
              <a:t>Md</a:t>
            </a:r>
            <a:endParaRPr lang="en-US" sz="1200" baseline="-25000"/>
          </a:p>
        </p:txBody>
      </p:sp>
      <p:sp>
        <p:nvSpPr>
          <p:cNvPr id="702174" name="Text Box 734"/>
          <p:cNvSpPr txBox="1">
            <a:spLocks noChangeArrowheads="1"/>
          </p:cNvSpPr>
          <p:nvPr/>
        </p:nvSpPr>
        <p:spPr bwMode="auto">
          <a:xfrm>
            <a:off x="6783388" y="5580063"/>
            <a:ext cx="377825" cy="274637"/>
          </a:xfrm>
          <a:prstGeom prst="rect">
            <a:avLst/>
          </a:prstGeom>
          <a:noFill/>
          <a:ln w="9525">
            <a:noFill/>
            <a:miter lim="800000"/>
            <a:headEnd/>
            <a:tailEnd/>
          </a:ln>
          <a:effectLst/>
        </p:spPr>
        <p:txBody>
          <a:bodyPr wrap="none">
            <a:spAutoFit/>
          </a:bodyPr>
          <a:lstStyle/>
          <a:p>
            <a:r>
              <a:rPr lang="en-US" sz="1200"/>
              <a:t>No</a:t>
            </a:r>
            <a:endParaRPr lang="en-US" sz="1200" baseline="-25000"/>
          </a:p>
        </p:txBody>
      </p:sp>
      <p:sp>
        <p:nvSpPr>
          <p:cNvPr id="702175" name="Text Box 735"/>
          <p:cNvSpPr txBox="1">
            <a:spLocks noChangeArrowheads="1"/>
          </p:cNvSpPr>
          <p:nvPr/>
        </p:nvSpPr>
        <p:spPr bwMode="auto">
          <a:xfrm>
            <a:off x="7081838" y="5581650"/>
            <a:ext cx="319087" cy="274638"/>
          </a:xfrm>
          <a:prstGeom prst="rect">
            <a:avLst/>
          </a:prstGeom>
          <a:noFill/>
          <a:ln w="9525">
            <a:noFill/>
            <a:miter lim="800000"/>
            <a:headEnd/>
            <a:tailEnd/>
          </a:ln>
          <a:effectLst/>
        </p:spPr>
        <p:txBody>
          <a:bodyPr wrap="none">
            <a:spAutoFit/>
          </a:bodyPr>
          <a:lstStyle/>
          <a:p>
            <a:r>
              <a:rPr lang="en-US" sz="1200"/>
              <a:t>Lr</a:t>
            </a:r>
            <a:endParaRPr lang="en-US" sz="1200" baseline="-25000"/>
          </a:p>
        </p:txBody>
      </p:sp>
      <p:sp>
        <p:nvSpPr>
          <p:cNvPr id="702176" name="Text Box 736"/>
          <p:cNvSpPr txBox="1">
            <a:spLocks noChangeArrowheads="1"/>
          </p:cNvSpPr>
          <p:nvPr/>
        </p:nvSpPr>
        <p:spPr bwMode="auto">
          <a:xfrm>
            <a:off x="3073400" y="5189538"/>
            <a:ext cx="352425" cy="274637"/>
          </a:xfrm>
          <a:prstGeom prst="rect">
            <a:avLst/>
          </a:prstGeom>
          <a:noFill/>
          <a:ln w="9525">
            <a:noFill/>
            <a:miter lim="800000"/>
            <a:headEnd/>
            <a:tailEnd/>
          </a:ln>
          <a:effectLst/>
        </p:spPr>
        <p:txBody>
          <a:bodyPr wrap="none">
            <a:spAutoFit/>
          </a:bodyPr>
          <a:lstStyle/>
          <a:p>
            <a:r>
              <a:rPr lang="en-US" sz="1200">
                <a:solidFill>
                  <a:schemeClr val="bg2"/>
                </a:solidFill>
              </a:rPr>
              <a:t>La</a:t>
            </a:r>
            <a:endParaRPr lang="en-US" sz="1200" baseline="-25000">
              <a:solidFill>
                <a:schemeClr val="bg2"/>
              </a:solidFill>
            </a:endParaRPr>
          </a:p>
        </p:txBody>
      </p:sp>
      <p:sp>
        <p:nvSpPr>
          <p:cNvPr id="702177" name="Text Box 737"/>
          <p:cNvSpPr txBox="1">
            <a:spLocks noChangeArrowheads="1"/>
          </p:cNvSpPr>
          <p:nvPr/>
        </p:nvSpPr>
        <p:spPr bwMode="auto">
          <a:xfrm>
            <a:off x="3076575" y="5580063"/>
            <a:ext cx="352425" cy="274637"/>
          </a:xfrm>
          <a:prstGeom prst="rect">
            <a:avLst/>
          </a:prstGeom>
          <a:noFill/>
          <a:ln w="9525">
            <a:noFill/>
            <a:miter lim="800000"/>
            <a:headEnd/>
            <a:tailEnd/>
          </a:ln>
          <a:effectLst/>
        </p:spPr>
        <p:txBody>
          <a:bodyPr wrap="none">
            <a:spAutoFit/>
          </a:bodyPr>
          <a:lstStyle/>
          <a:p>
            <a:r>
              <a:rPr lang="en-US" sz="1200">
                <a:solidFill>
                  <a:schemeClr val="bg2"/>
                </a:solidFill>
              </a:rPr>
              <a:t>La</a:t>
            </a:r>
            <a:endParaRPr lang="en-US" sz="1200" baseline="-25000">
              <a:solidFill>
                <a:schemeClr val="bg2"/>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40" name="Rectangle 8"/>
          <p:cNvSpPr>
            <a:spLocks noGrp="1" noChangeArrowheads="1"/>
          </p:cNvSpPr>
          <p:nvPr>
            <p:ph type="title"/>
          </p:nvPr>
        </p:nvSpPr>
        <p:spPr>
          <a:xfrm>
            <a:off x="179388" y="22225"/>
            <a:ext cx="8763000" cy="1143000"/>
          </a:xfrm>
          <a:noFill/>
          <a:ln/>
        </p:spPr>
        <p:txBody>
          <a:bodyPr/>
          <a:lstStyle/>
          <a:p>
            <a:r>
              <a:rPr lang="en-US" sz="3600" b="1">
                <a:solidFill>
                  <a:srgbClr val="9A2216"/>
                </a:solidFill>
              </a:rPr>
              <a:t>Chemistry of the Groups</a:t>
            </a:r>
          </a:p>
        </p:txBody>
      </p:sp>
      <p:sp>
        <p:nvSpPr>
          <p:cNvPr id="581671" name="Rectangle 39"/>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2" name="Rectangle 40"/>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3" name="Rectangle 41"/>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4" name="Rectangle 42"/>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5" name="Rectangle 43"/>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6" name="Rectangle 44"/>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7" name="Rectangle 45"/>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8" name="Rectangle 46"/>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79" name="Rectangle 47"/>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0" name="Rectangle 48"/>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1" name="Rectangle 49"/>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2" name="Rectangle 50"/>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3" name="Rectangle 51"/>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4" name="Rectangle 52"/>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5" name="Rectangle 53"/>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6" name="Rectangle 54"/>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7" name="Rectangle 55"/>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8" name="Rectangle 56"/>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89" name="Rectangle 57"/>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690" name="Rectangle 58"/>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1" name="Rectangle 59"/>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2" name="Rectangle 60"/>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3" name="Rectangle 61"/>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4" name="Rectangle 62"/>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5" name="Rectangle 63"/>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6" name="Rectangle 64"/>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7" name="Rectangle 65"/>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8" name="Rectangle 66"/>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699" name="Rectangle 67"/>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00" name="Rectangle 68"/>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1" name="Rectangle 69"/>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2" name="Rectangle 70"/>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3" name="Rectangle 71"/>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4" name="Rectangle 72"/>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5" name="Rectangle 73"/>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6" name="Rectangle 74"/>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7" name="Rectangle 75"/>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08" name="Rectangle 76"/>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09" name="Rectangle 77"/>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0" name="Rectangle 78"/>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1" name="Rectangle 79"/>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2" name="Rectangle 80"/>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3" name="Rectangle 81"/>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4" name="Rectangle 82"/>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5" name="Rectangle 83"/>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6" name="Rectangle 84"/>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7" name="Rectangle 85"/>
          <p:cNvSpPr>
            <a:spLocks noChangeArrowheads="1"/>
          </p:cNvSpPr>
          <p:nvPr/>
        </p:nvSpPr>
        <p:spPr bwMode="auto">
          <a:xfrm>
            <a:off x="5486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18" name="Rectangle 86"/>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19" name="Rectangle 87"/>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0" name="Rectangle 88"/>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1" name="Rectangle 89"/>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2" name="Rectangle 90"/>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3" name="Rectangle 91"/>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4" name="Rectangle 92"/>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5" name="Rectangle 93"/>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6" name="Rectangle 94"/>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27" name="Rectangle 95"/>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28" name="Rectangle 96"/>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29" name="Rectangle 97"/>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0" name="Rectangle 98"/>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1" name="Rectangle 99"/>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2" name="Rectangle 100"/>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3" name="Rectangle 101"/>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4" name="Rectangle 102"/>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5" name="Rectangle 103"/>
          <p:cNvSpPr>
            <a:spLocks noChangeArrowheads="1"/>
          </p:cNvSpPr>
          <p:nvPr/>
        </p:nvSpPr>
        <p:spPr bwMode="auto">
          <a:xfrm>
            <a:off x="5486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36" name="Rectangle 104"/>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37" name="Rectangle 105"/>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38" name="Rectangle 106"/>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39" name="Rectangle 107"/>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0" name="Rectangle 108"/>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1" name="Rectangle 109"/>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2" name="Rectangle 110"/>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3" name="Rectangle 111"/>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4" name="Rectangle 112"/>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45" name="Rectangle 113"/>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46" name="Rectangle 114"/>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47" name="Rectangle 115"/>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48" name="Rectangle 116"/>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49" name="Rectangle 117"/>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50" name="Rectangle 118"/>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51" name="Rectangle 119"/>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752" name="Rectangle 120"/>
          <p:cNvSpPr>
            <a:spLocks noChangeArrowheads="1"/>
          </p:cNvSpPr>
          <p:nvPr/>
        </p:nvSpPr>
        <p:spPr bwMode="auto">
          <a:xfrm>
            <a:off x="281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3" name="Rectangle 121"/>
          <p:cNvSpPr>
            <a:spLocks noChangeArrowheads="1"/>
          </p:cNvSpPr>
          <p:nvPr/>
        </p:nvSpPr>
        <p:spPr bwMode="auto">
          <a:xfrm>
            <a:off x="320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4" name="Rectangle 122"/>
          <p:cNvSpPr>
            <a:spLocks noChangeArrowheads="1"/>
          </p:cNvSpPr>
          <p:nvPr/>
        </p:nvSpPr>
        <p:spPr bwMode="auto">
          <a:xfrm>
            <a:off x="358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5" name="Rectangle 123"/>
          <p:cNvSpPr>
            <a:spLocks noChangeArrowheads="1"/>
          </p:cNvSpPr>
          <p:nvPr/>
        </p:nvSpPr>
        <p:spPr bwMode="auto">
          <a:xfrm>
            <a:off x="396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6" name="Rectangle 124"/>
          <p:cNvSpPr>
            <a:spLocks noChangeArrowheads="1"/>
          </p:cNvSpPr>
          <p:nvPr/>
        </p:nvSpPr>
        <p:spPr bwMode="auto">
          <a:xfrm>
            <a:off x="4343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7" name="Rectangle 125"/>
          <p:cNvSpPr>
            <a:spLocks noChangeArrowheads="1"/>
          </p:cNvSpPr>
          <p:nvPr/>
        </p:nvSpPr>
        <p:spPr bwMode="auto">
          <a:xfrm>
            <a:off x="4724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8" name="Rectangle 126"/>
          <p:cNvSpPr>
            <a:spLocks noChangeArrowheads="1"/>
          </p:cNvSpPr>
          <p:nvPr/>
        </p:nvSpPr>
        <p:spPr bwMode="auto">
          <a:xfrm>
            <a:off x="5105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59" name="Rectangle 127"/>
          <p:cNvSpPr>
            <a:spLocks noChangeArrowheads="1"/>
          </p:cNvSpPr>
          <p:nvPr/>
        </p:nvSpPr>
        <p:spPr bwMode="auto">
          <a:xfrm>
            <a:off x="5486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0" name="Rectangle 128"/>
          <p:cNvSpPr>
            <a:spLocks noChangeArrowheads="1"/>
          </p:cNvSpPr>
          <p:nvPr/>
        </p:nvSpPr>
        <p:spPr bwMode="auto">
          <a:xfrm>
            <a:off x="5867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1" name="Rectangle 129"/>
          <p:cNvSpPr>
            <a:spLocks noChangeArrowheads="1"/>
          </p:cNvSpPr>
          <p:nvPr/>
        </p:nvSpPr>
        <p:spPr bwMode="auto">
          <a:xfrm>
            <a:off x="6248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2" name="Rectangle 130"/>
          <p:cNvSpPr>
            <a:spLocks noChangeArrowheads="1"/>
          </p:cNvSpPr>
          <p:nvPr/>
        </p:nvSpPr>
        <p:spPr bwMode="auto">
          <a:xfrm>
            <a:off x="662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3" name="Rectangle 131"/>
          <p:cNvSpPr>
            <a:spLocks noChangeArrowheads="1"/>
          </p:cNvSpPr>
          <p:nvPr/>
        </p:nvSpPr>
        <p:spPr bwMode="auto">
          <a:xfrm>
            <a:off x="701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4" name="Rectangle 132"/>
          <p:cNvSpPr>
            <a:spLocks noChangeArrowheads="1"/>
          </p:cNvSpPr>
          <p:nvPr/>
        </p:nvSpPr>
        <p:spPr bwMode="auto">
          <a:xfrm>
            <a:off x="739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5" name="Rectangle 133"/>
          <p:cNvSpPr>
            <a:spLocks noChangeArrowheads="1"/>
          </p:cNvSpPr>
          <p:nvPr/>
        </p:nvSpPr>
        <p:spPr bwMode="auto">
          <a:xfrm>
            <a:off x="777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6" name="Rectangle 134"/>
          <p:cNvSpPr>
            <a:spLocks noChangeArrowheads="1"/>
          </p:cNvSpPr>
          <p:nvPr/>
        </p:nvSpPr>
        <p:spPr bwMode="auto">
          <a:xfrm>
            <a:off x="281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7" name="Rectangle 135"/>
          <p:cNvSpPr>
            <a:spLocks noChangeArrowheads="1"/>
          </p:cNvSpPr>
          <p:nvPr/>
        </p:nvSpPr>
        <p:spPr bwMode="auto">
          <a:xfrm>
            <a:off x="320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8" name="Rectangle 136"/>
          <p:cNvSpPr>
            <a:spLocks noChangeArrowheads="1"/>
          </p:cNvSpPr>
          <p:nvPr/>
        </p:nvSpPr>
        <p:spPr bwMode="auto">
          <a:xfrm>
            <a:off x="358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69" name="Rectangle 137"/>
          <p:cNvSpPr>
            <a:spLocks noChangeArrowheads="1"/>
          </p:cNvSpPr>
          <p:nvPr/>
        </p:nvSpPr>
        <p:spPr bwMode="auto">
          <a:xfrm>
            <a:off x="396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0" name="Rectangle 138"/>
          <p:cNvSpPr>
            <a:spLocks noChangeArrowheads="1"/>
          </p:cNvSpPr>
          <p:nvPr/>
        </p:nvSpPr>
        <p:spPr bwMode="auto">
          <a:xfrm>
            <a:off x="4343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1" name="Rectangle 139"/>
          <p:cNvSpPr>
            <a:spLocks noChangeArrowheads="1"/>
          </p:cNvSpPr>
          <p:nvPr/>
        </p:nvSpPr>
        <p:spPr bwMode="auto">
          <a:xfrm>
            <a:off x="4724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2" name="Rectangle 140"/>
          <p:cNvSpPr>
            <a:spLocks noChangeArrowheads="1"/>
          </p:cNvSpPr>
          <p:nvPr/>
        </p:nvSpPr>
        <p:spPr bwMode="auto">
          <a:xfrm>
            <a:off x="5105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3" name="Rectangle 141"/>
          <p:cNvSpPr>
            <a:spLocks noChangeArrowheads="1"/>
          </p:cNvSpPr>
          <p:nvPr/>
        </p:nvSpPr>
        <p:spPr bwMode="auto">
          <a:xfrm>
            <a:off x="5486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4" name="Rectangle 142"/>
          <p:cNvSpPr>
            <a:spLocks noChangeArrowheads="1"/>
          </p:cNvSpPr>
          <p:nvPr/>
        </p:nvSpPr>
        <p:spPr bwMode="auto">
          <a:xfrm>
            <a:off x="5867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5" name="Rectangle 143"/>
          <p:cNvSpPr>
            <a:spLocks noChangeArrowheads="1"/>
          </p:cNvSpPr>
          <p:nvPr/>
        </p:nvSpPr>
        <p:spPr bwMode="auto">
          <a:xfrm>
            <a:off x="6248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6" name="Rectangle 144"/>
          <p:cNvSpPr>
            <a:spLocks noChangeArrowheads="1"/>
          </p:cNvSpPr>
          <p:nvPr/>
        </p:nvSpPr>
        <p:spPr bwMode="auto">
          <a:xfrm>
            <a:off x="662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7" name="Rectangle 145"/>
          <p:cNvSpPr>
            <a:spLocks noChangeArrowheads="1"/>
          </p:cNvSpPr>
          <p:nvPr/>
        </p:nvSpPr>
        <p:spPr bwMode="auto">
          <a:xfrm>
            <a:off x="701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8" name="Rectangle 146"/>
          <p:cNvSpPr>
            <a:spLocks noChangeArrowheads="1"/>
          </p:cNvSpPr>
          <p:nvPr/>
        </p:nvSpPr>
        <p:spPr bwMode="auto">
          <a:xfrm>
            <a:off x="739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79" name="Rectangle 147"/>
          <p:cNvSpPr>
            <a:spLocks noChangeArrowheads="1"/>
          </p:cNvSpPr>
          <p:nvPr/>
        </p:nvSpPr>
        <p:spPr bwMode="auto">
          <a:xfrm>
            <a:off x="777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endParaRPr lang="en-US"/>
          </a:p>
        </p:txBody>
      </p:sp>
      <p:sp>
        <p:nvSpPr>
          <p:cNvPr id="581780" name="Rectangle 148"/>
          <p:cNvSpPr>
            <a:spLocks noChangeArrowheads="1"/>
          </p:cNvSpPr>
          <p:nvPr/>
        </p:nvSpPr>
        <p:spPr bwMode="auto">
          <a:xfrm>
            <a:off x="2438400" y="5638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81" name="Rectangle 149"/>
          <p:cNvSpPr>
            <a:spLocks noChangeArrowheads="1"/>
          </p:cNvSpPr>
          <p:nvPr/>
        </p:nvSpPr>
        <p:spPr bwMode="auto">
          <a:xfrm>
            <a:off x="2438400" y="6172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581782" name="Text Box 150"/>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581783" name="Text Box 151"/>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581784" name="Text Box 152"/>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581785" name="Text Box 153"/>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581786" name="Text Box 154"/>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581787" name="Text Box 155"/>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581788" name="Text Box 156"/>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581789" name="Text Box 157"/>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581790" name="Text Box 158"/>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581791" name="Text Box 159"/>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581792" name="Text Box 160"/>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581793" name="Rectangle 161"/>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581794" name="Rectangle 162"/>
          <p:cNvSpPr>
            <a:spLocks noChangeArrowheads="1"/>
          </p:cNvSpPr>
          <p:nvPr/>
        </p:nvSpPr>
        <p:spPr bwMode="auto">
          <a:xfrm>
            <a:off x="1295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581795" name="Rectangle 163"/>
          <p:cNvSpPr>
            <a:spLocks noChangeArrowheads="1"/>
          </p:cNvSpPr>
          <p:nvPr/>
        </p:nvSpPr>
        <p:spPr bwMode="auto">
          <a:xfrm>
            <a:off x="7772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581796" name="Rectangle 164"/>
          <p:cNvSpPr>
            <a:spLocks noChangeArrowheads="1"/>
          </p:cNvSpPr>
          <p:nvPr/>
        </p:nvSpPr>
        <p:spPr bwMode="auto">
          <a:xfrm>
            <a:off x="6248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581797" name="Rectangle 165"/>
          <p:cNvSpPr>
            <a:spLocks noChangeArrowheads="1"/>
          </p:cNvSpPr>
          <p:nvPr/>
        </p:nvSpPr>
        <p:spPr bwMode="auto">
          <a:xfrm>
            <a:off x="6629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581798" name="Rectangle 166"/>
          <p:cNvSpPr>
            <a:spLocks noChangeArrowheads="1"/>
          </p:cNvSpPr>
          <p:nvPr/>
        </p:nvSpPr>
        <p:spPr bwMode="auto">
          <a:xfrm>
            <a:off x="7010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581799" name="Rectangle 167"/>
          <p:cNvSpPr>
            <a:spLocks noChangeArrowheads="1"/>
          </p:cNvSpPr>
          <p:nvPr/>
        </p:nvSpPr>
        <p:spPr bwMode="auto">
          <a:xfrm>
            <a:off x="7391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581800" name="Rectangle 168"/>
          <p:cNvSpPr>
            <a:spLocks noChangeArrowheads="1"/>
          </p:cNvSpPr>
          <p:nvPr/>
        </p:nvSpPr>
        <p:spPr bwMode="auto">
          <a:xfrm>
            <a:off x="7772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581801" name="Rectangle 169"/>
          <p:cNvSpPr>
            <a:spLocks noChangeArrowheads="1"/>
          </p:cNvSpPr>
          <p:nvPr/>
        </p:nvSpPr>
        <p:spPr bwMode="auto">
          <a:xfrm>
            <a:off x="1295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581802" name="Rectangle 170"/>
          <p:cNvSpPr>
            <a:spLocks noChangeArrowheads="1"/>
          </p:cNvSpPr>
          <p:nvPr/>
        </p:nvSpPr>
        <p:spPr bwMode="auto">
          <a:xfrm>
            <a:off x="5867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581803" name="Rectangle 171"/>
          <p:cNvSpPr>
            <a:spLocks noChangeArrowheads="1"/>
          </p:cNvSpPr>
          <p:nvPr/>
        </p:nvSpPr>
        <p:spPr bwMode="auto">
          <a:xfrm>
            <a:off x="1676400" y="1981200"/>
            <a:ext cx="381000" cy="533400"/>
          </a:xfrm>
          <a:prstGeom prst="rect">
            <a:avLst/>
          </a:prstGeom>
          <a:no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581804" name="Rectangle 172"/>
          <p:cNvSpPr>
            <a:spLocks noChangeArrowheads="1"/>
          </p:cNvSpPr>
          <p:nvPr/>
        </p:nvSpPr>
        <p:spPr bwMode="auto">
          <a:xfrm>
            <a:off x="1295400" y="1447800"/>
            <a:ext cx="381000" cy="533400"/>
          </a:xfrm>
          <a:prstGeom prst="rect">
            <a:avLst/>
          </a:prstGeom>
          <a:no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581805" name="Rectangle 173"/>
          <p:cNvSpPr>
            <a:spLocks noChangeArrowheads="1"/>
          </p:cNvSpPr>
          <p:nvPr/>
        </p:nvSpPr>
        <p:spPr bwMode="auto">
          <a:xfrm>
            <a:off x="5867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581806" name="Rectangle 174"/>
          <p:cNvSpPr>
            <a:spLocks noChangeArrowheads="1"/>
          </p:cNvSpPr>
          <p:nvPr/>
        </p:nvSpPr>
        <p:spPr bwMode="auto">
          <a:xfrm>
            <a:off x="6248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581807" name="Rectangle 175"/>
          <p:cNvSpPr>
            <a:spLocks noChangeArrowheads="1"/>
          </p:cNvSpPr>
          <p:nvPr/>
        </p:nvSpPr>
        <p:spPr bwMode="auto">
          <a:xfrm>
            <a:off x="6629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581808" name="Rectangle 176"/>
          <p:cNvSpPr>
            <a:spLocks noChangeArrowheads="1"/>
          </p:cNvSpPr>
          <p:nvPr/>
        </p:nvSpPr>
        <p:spPr bwMode="auto">
          <a:xfrm>
            <a:off x="7010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581809" name="Rectangle 177"/>
          <p:cNvSpPr>
            <a:spLocks noChangeArrowheads="1"/>
          </p:cNvSpPr>
          <p:nvPr/>
        </p:nvSpPr>
        <p:spPr bwMode="auto">
          <a:xfrm>
            <a:off x="7391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581810" name="Rectangle 178"/>
          <p:cNvSpPr>
            <a:spLocks noChangeArrowheads="1"/>
          </p:cNvSpPr>
          <p:nvPr/>
        </p:nvSpPr>
        <p:spPr bwMode="auto">
          <a:xfrm>
            <a:off x="7772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581811" name="Rectangle 179"/>
          <p:cNvSpPr>
            <a:spLocks noChangeArrowheads="1"/>
          </p:cNvSpPr>
          <p:nvPr/>
        </p:nvSpPr>
        <p:spPr bwMode="auto">
          <a:xfrm>
            <a:off x="129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581812" name="Rectangle 180"/>
          <p:cNvSpPr>
            <a:spLocks noChangeArrowheads="1"/>
          </p:cNvSpPr>
          <p:nvPr/>
        </p:nvSpPr>
        <p:spPr bwMode="auto">
          <a:xfrm>
            <a:off x="167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581813" name="Rectangle 181"/>
          <p:cNvSpPr>
            <a:spLocks noChangeArrowheads="1"/>
          </p:cNvSpPr>
          <p:nvPr/>
        </p:nvSpPr>
        <p:spPr bwMode="auto">
          <a:xfrm>
            <a:off x="205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581814" name="Rectangle 182"/>
          <p:cNvSpPr>
            <a:spLocks noChangeArrowheads="1"/>
          </p:cNvSpPr>
          <p:nvPr/>
        </p:nvSpPr>
        <p:spPr bwMode="auto">
          <a:xfrm>
            <a:off x="243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581815" name="Rectangle 183"/>
          <p:cNvSpPr>
            <a:spLocks noChangeArrowheads="1"/>
          </p:cNvSpPr>
          <p:nvPr/>
        </p:nvSpPr>
        <p:spPr bwMode="auto">
          <a:xfrm>
            <a:off x="281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581816" name="Rectangle 184"/>
          <p:cNvSpPr>
            <a:spLocks noChangeArrowheads="1"/>
          </p:cNvSpPr>
          <p:nvPr/>
        </p:nvSpPr>
        <p:spPr bwMode="auto">
          <a:xfrm>
            <a:off x="320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581817" name="Rectangle 185"/>
          <p:cNvSpPr>
            <a:spLocks noChangeArrowheads="1"/>
          </p:cNvSpPr>
          <p:nvPr/>
        </p:nvSpPr>
        <p:spPr bwMode="auto">
          <a:xfrm>
            <a:off x="358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581818" name="Rectangle 186"/>
          <p:cNvSpPr>
            <a:spLocks noChangeArrowheads="1"/>
          </p:cNvSpPr>
          <p:nvPr/>
        </p:nvSpPr>
        <p:spPr bwMode="auto">
          <a:xfrm>
            <a:off x="396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581819" name="Rectangle 187"/>
          <p:cNvSpPr>
            <a:spLocks noChangeArrowheads="1"/>
          </p:cNvSpPr>
          <p:nvPr/>
        </p:nvSpPr>
        <p:spPr bwMode="auto">
          <a:xfrm>
            <a:off x="4343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581820" name="Rectangle 188"/>
          <p:cNvSpPr>
            <a:spLocks noChangeArrowheads="1"/>
          </p:cNvSpPr>
          <p:nvPr/>
        </p:nvSpPr>
        <p:spPr bwMode="auto">
          <a:xfrm>
            <a:off x="4724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581821" name="Rectangle 189"/>
          <p:cNvSpPr>
            <a:spLocks noChangeArrowheads="1"/>
          </p:cNvSpPr>
          <p:nvPr/>
        </p:nvSpPr>
        <p:spPr bwMode="auto">
          <a:xfrm>
            <a:off x="5105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581822" name="Rectangle 190"/>
          <p:cNvSpPr>
            <a:spLocks noChangeArrowheads="1"/>
          </p:cNvSpPr>
          <p:nvPr/>
        </p:nvSpPr>
        <p:spPr bwMode="auto">
          <a:xfrm>
            <a:off x="5486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581823" name="Rectangle 191"/>
          <p:cNvSpPr>
            <a:spLocks noChangeArrowheads="1"/>
          </p:cNvSpPr>
          <p:nvPr/>
        </p:nvSpPr>
        <p:spPr bwMode="auto">
          <a:xfrm>
            <a:off x="5867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581824" name="Rectangle 192"/>
          <p:cNvSpPr>
            <a:spLocks noChangeArrowheads="1"/>
          </p:cNvSpPr>
          <p:nvPr/>
        </p:nvSpPr>
        <p:spPr bwMode="auto">
          <a:xfrm>
            <a:off x="6248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581825" name="Rectangle 193"/>
          <p:cNvSpPr>
            <a:spLocks noChangeArrowheads="1"/>
          </p:cNvSpPr>
          <p:nvPr/>
        </p:nvSpPr>
        <p:spPr bwMode="auto">
          <a:xfrm>
            <a:off x="6629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581826" name="Rectangle 194"/>
          <p:cNvSpPr>
            <a:spLocks noChangeArrowheads="1"/>
          </p:cNvSpPr>
          <p:nvPr/>
        </p:nvSpPr>
        <p:spPr bwMode="auto">
          <a:xfrm>
            <a:off x="7010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581827" name="Rectangle 195"/>
          <p:cNvSpPr>
            <a:spLocks noChangeArrowheads="1"/>
          </p:cNvSpPr>
          <p:nvPr/>
        </p:nvSpPr>
        <p:spPr bwMode="auto">
          <a:xfrm>
            <a:off x="7391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581828" name="Rectangle 196"/>
          <p:cNvSpPr>
            <a:spLocks noChangeArrowheads="1"/>
          </p:cNvSpPr>
          <p:nvPr/>
        </p:nvSpPr>
        <p:spPr bwMode="auto">
          <a:xfrm>
            <a:off x="7772400" y="3048000"/>
            <a:ext cx="381000" cy="533400"/>
          </a:xfrm>
          <a:prstGeom prst="rect">
            <a:avLst/>
          </a:prstGeom>
          <a:no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581829" name="Rectangle 197"/>
          <p:cNvSpPr>
            <a:spLocks noChangeArrowheads="1"/>
          </p:cNvSpPr>
          <p:nvPr/>
        </p:nvSpPr>
        <p:spPr bwMode="auto">
          <a:xfrm>
            <a:off x="129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581830" name="Rectangle 198"/>
          <p:cNvSpPr>
            <a:spLocks noChangeArrowheads="1"/>
          </p:cNvSpPr>
          <p:nvPr/>
        </p:nvSpPr>
        <p:spPr bwMode="auto">
          <a:xfrm>
            <a:off x="167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581831" name="Rectangle 199"/>
          <p:cNvSpPr>
            <a:spLocks noChangeArrowheads="1"/>
          </p:cNvSpPr>
          <p:nvPr/>
        </p:nvSpPr>
        <p:spPr bwMode="auto">
          <a:xfrm>
            <a:off x="205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581832" name="Rectangle 200"/>
          <p:cNvSpPr>
            <a:spLocks noChangeArrowheads="1"/>
          </p:cNvSpPr>
          <p:nvPr/>
        </p:nvSpPr>
        <p:spPr bwMode="auto">
          <a:xfrm>
            <a:off x="243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581833" name="Rectangle 201"/>
          <p:cNvSpPr>
            <a:spLocks noChangeArrowheads="1"/>
          </p:cNvSpPr>
          <p:nvPr/>
        </p:nvSpPr>
        <p:spPr bwMode="auto">
          <a:xfrm>
            <a:off x="281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581834" name="Rectangle 202"/>
          <p:cNvSpPr>
            <a:spLocks noChangeArrowheads="1"/>
          </p:cNvSpPr>
          <p:nvPr/>
        </p:nvSpPr>
        <p:spPr bwMode="auto">
          <a:xfrm>
            <a:off x="320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581835" name="Rectangle 203"/>
          <p:cNvSpPr>
            <a:spLocks noChangeArrowheads="1"/>
          </p:cNvSpPr>
          <p:nvPr/>
        </p:nvSpPr>
        <p:spPr bwMode="auto">
          <a:xfrm>
            <a:off x="358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581836" name="Rectangle 204"/>
          <p:cNvSpPr>
            <a:spLocks noChangeArrowheads="1"/>
          </p:cNvSpPr>
          <p:nvPr/>
        </p:nvSpPr>
        <p:spPr bwMode="auto">
          <a:xfrm>
            <a:off x="396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581837" name="Rectangle 205"/>
          <p:cNvSpPr>
            <a:spLocks noChangeArrowheads="1"/>
          </p:cNvSpPr>
          <p:nvPr/>
        </p:nvSpPr>
        <p:spPr bwMode="auto">
          <a:xfrm>
            <a:off x="4343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581838" name="Rectangle 206"/>
          <p:cNvSpPr>
            <a:spLocks noChangeArrowheads="1"/>
          </p:cNvSpPr>
          <p:nvPr/>
        </p:nvSpPr>
        <p:spPr bwMode="auto">
          <a:xfrm>
            <a:off x="4724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581839" name="Rectangle 207"/>
          <p:cNvSpPr>
            <a:spLocks noChangeArrowheads="1"/>
          </p:cNvSpPr>
          <p:nvPr/>
        </p:nvSpPr>
        <p:spPr bwMode="auto">
          <a:xfrm>
            <a:off x="5105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581840" name="Rectangle 208"/>
          <p:cNvSpPr>
            <a:spLocks noChangeArrowheads="1"/>
          </p:cNvSpPr>
          <p:nvPr/>
        </p:nvSpPr>
        <p:spPr bwMode="auto">
          <a:xfrm>
            <a:off x="5486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581841" name="Rectangle 209"/>
          <p:cNvSpPr>
            <a:spLocks noChangeArrowheads="1"/>
          </p:cNvSpPr>
          <p:nvPr/>
        </p:nvSpPr>
        <p:spPr bwMode="auto">
          <a:xfrm>
            <a:off x="5867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581842" name="Rectangle 210"/>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581843" name="Rectangle 211"/>
          <p:cNvSpPr>
            <a:spLocks noChangeArrowheads="1"/>
          </p:cNvSpPr>
          <p:nvPr/>
        </p:nvSpPr>
        <p:spPr bwMode="auto">
          <a:xfrm>
            <a:off x="6629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581844" name="Rectangle 212"/>
          <p:cNvSpPr>
            <a:spLocks noChangeArrowheads="1"/>
          </p:cNvSpPr>
          <p:nvPr/>
        </p:nvSpPr>
        <p:spPr bwMode="auto">
          <a:xfrm>
            <a:off x="7010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581845" name="Rectangle 213"/>
          <p:cNvSpPr>
            <a:spLocks noChangeArrowheads="1"/>
          </p:cNvSpPr>
          <p:nvPr/>
        </p:nvSpPr>
        <p:spPr bwMode="auto">
          <a:xfrm>
            <a:off x="7391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581846" name="Rectangle 214"/>
          <p:cNvSpPr>
            <a:spLocks noChangeArrowheads="1"/>
          </p:cNvSpPr>
          <p:nvPr/>
        </p:nvSpPr>
        <p:spPr bwMode="auto">
          <a:xfrm>
            <a:off x="7772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581847" name="Rectangle 215"/>
          <p:cNvSpPr>
            <a:spLocks noChangeArrowheads="1"/>
          </p:cNvSpPr>
          <p:nvPr/>
        </p:nvSpPr>
        <p:spPr bwMode="auto">
          <a:xfrm>
            <a:off x="129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581848" name="Rectangle 216"/>
          <p:cNvSpPr>
            <a:spLocks noChangeArrowheads="1"/>
          </p:cNvSpPr>
          <p:nvPr/>
        </p:nvSpPr>
        <p:spPr bwMode="auto">
          <a:xfrm>
            <a:off x="167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581849" name="Rectangle 217"/>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850" name="Rectangle 218"/>
          <p:cNvSpPr>
            <a:spLocks noChangeArrowheads="1"/>
          </p:cNvSpPr>
          <p:nvPr/>
        </p:nvSpPr>
        <p:spPr bwMode="auto">
          <a:xfrm>
            <a:off x="243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581851" name="Rectangle 219"/>
          <p:cNvSpPr>
            <a:spLocks noChangeArrowheads="1"/>
          </p:cNvSpPr>
          <p:nvPr/>
        </p:nvSpPr>
        <p:spPr bwMode="auto">
          <a:xfrm>
            <a:off x="281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581852" name="Rectangle 220"/>
          <p:cNvSpPr>
            <a:spLocks noChangeArrowheads="1"/>
          </p:cNvSpPr>
          <p:nvPr/>
        </p:nvSpPr>
        <p:spPr bwMode="auto">
          <a:xfrm>
            <a:off x="320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581853" name="Rectangle 221"/>
          <p:cNvSpPr>
            <a:spLocks noChangeArrowheads="1"/>
          </p:cNvSpPr>
          <p:nvPr/>
        </p:nvSpPr>
        <p:spPr bwMode="auto">
          <a:xfrm>
            <a:off x="358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581854" name="Rectangle 222"/>
          <p:cNvSpPr>
            <a:spLocks noChangeArrowheads="1"/>
          </p:cNvSpPr>
          <p:nvPr/>
        </p:nvSpPr>
        <p:spPr bwMode="auto">
          <a:xfrm>
            <a:off x="396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581855" name="Rectangle 223"/>
          <p:cNvSpPr>
            <a:spLocks noChangeArrowheads="1"/>
          </p:cNvSpPr>
          <p:nvPr/>
        </p:nvSpPr>
        <p:spPr bwMode="auto">
          <a:xfrm>
            <a:off x="4343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581856" name="Rectangle 224"/>
          <p:cNvSpPr>
            <a:spLocks noChangeArrowheads="1"/>
          </p:cNvSpPr>
          <p:nvPr/>
        </p:nvSpPr>
        <p:spPr bwMode="auto">
          <a:xfrm>
            <a:off x="4724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581857" name="Rectangle 225"/>
          <p:cNvSpPr>
            <a:spLocks noChangeArrowheads="1"/>
          </p:cNvSpPr>
          <p:nvPr/>
        </p:nvSpPr>
        <p:spPr bwMode="auto">
          <a:xfrm>
            <a:off x="5105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581858" name="Rectangle 226"/>
          <p:cNvSpPr>
            <a:spLocks noChangeArrowheads="1"/>
          </p:cNvSpPr>
          <p:nvPr/>
        </p:nvSpPr>
        <p:spPr bwMode="auto">
          <a:xfrm>
            <a:off x="5486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581859" name="Rectangle 227"/>
          <p:cNvSpPr>
            <a:spLocks noChangeArrowheads="1"/>
          </p:cNvSpPr>
          <p:nvPr/>
        </p:nvSpPr>
        <p:spPr bwMode="auto">
          <a:xfrm>
            <a:off x="5867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581860" name="Rectangle 228"/>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581861" name="Rectangle 229"/>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581862" name="Rectangle 230"/>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581863" name="Rectangle 231"/>
          <p:cNvSpPr>
            <a:spLocks noChangeArrowheads="1"/>
          </p:cNvSpPr>
          <p:nvPr/>
        </p:nvSpPr>
        <p:spPr bwMode="auto">
          <a:xfrm>
            <a:off x="7391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581864" name="Rectangle 232"/>
          <p:cNvSpPr>
            <a:spLocks noChangeArrowheads="1"/>
          </p:cNvSpPr>
          <p:nvPr/>
        </p:nvSpPr>
        <p:spPr bwMode="auto">
          <a:xfrm>
            <a:off x="7772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581865" name="Rectangle 233"/>
          <p:cNvSpPr>
            <a:spLocks noChangeArrowheads="1"/>
          </p:cNvSpPr>
          <p:nvPr/>
        </p:nvSpPr>
        <p:spPr bwMode="auto">
          <a:xfrm>
            <a:off x="1295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581866" name="Rectangle 234"/>
          <p:cNvSpPr>
            <a:spLocks noChangeArrowheads="1"/>
          </p:cNvSpPr>
          <p:nvPr/>
        </p:nvSpPr>
        <p:spPr bwMode="auto">
          <a:xfrm>
            <a:off x="1676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581867" name="Rectangle 235"/>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581868" name="Rectangle 236"/>
          <p:cNvSpPr>
            <a:spLocks noChangeArrowheads="1"/>
          </p:cNvSpPr>
          <p:nvPr/>
        </p:nvSpPr>
        <p:spPr bwMode="auto">
          <a:xfrm>
            <a:off x="2438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581869" name="Rectangle 237"/>
          <p:cNvSpPr>
            <a:spLocks noChangeArrowheads="1"/>
          </p:cNvSpPr>
          <p:nvPr/>
        </p:nvSpPr>
        <p:spPr bwMode="auto">
          <a:xfrm>
            <a:off x="2819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581870" name="Rectangle 238"/>
          <p:cNvSpPr>
            <a:spLocks noChangeArrowheads="1"/>
          </p:cNvSpPr>
          <p:nvPr/>
        </p:nvSpPr>
        <p:spPr bwMode="auto">
          <a:xfrm>
            <a:off x="3200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581871" name="Rectangle 239"/>
          <p:cNvSpPr>
            <a:spLocks noChangeArrowheads="1"/>
          </p:cNvSpPr>
          <p:nvPr/>
        </p:nvSpPr>
        <p:spPr bwMode="auto">
          <a:xfrm>
            <a:off x="3581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581872" name="Rectangle 240"/>
          <p:cNvSpPr>
            <a:spLocks noChangeArrowheads="1"/>
          </p:cNvSpPr>
          <p:nvPr/>
        </p:nvSpPr>
        <p:spPr bwMode="auto">
          <a:xfrm>
            <a:off x="3962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581873" name="Rectangle 241"/>
          <p:cNvSpPr>
            <a:spLocks noChangeArrowheads="1"/>
          </p:cNvSpPr>
          <p:nvPr/>
        </p:nvSpPr>
        <p:spPr bwMode="auto">
          <a:xfrm>
            <a:off x="4343400" y="4648200"/>
            <a:ext cx="381000" cy="533400"/>
          </a:xfrm>
          <a:prstGeom prst="rect">
            <a:avLst/>
          </a:prstGeom>
          <a:no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581874" name="Rectangle 242"/>
          <p:cNvSpPr>
            <a:spLocks noChangeArrowheads="1"/>
          </p:cNvSpPr>
          <p:nvPr/>
        </p:nvSpPr>
        <p:spPr bwMode="auto">
          <a:xfrm>
            <a:off x="1676400" y="2514600"/>
            <a:ext cx="381000" cy="533400"/>
          </a:xfrm>
          <a:prstGeom prst="rect">
            <a:avLst/>
          </a:prstGeom>
          <a:no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581875" name="Rectangle 243"/>
          <p:cNvSpPr>
            <a:spLocks noChangeArrowheads="1"/>
          </p:cNvSpPr>
          <p:nvPr/>
        </p:nvSpPr>
        <p:spPr bwMode="auto">
          <a:xfrm>
            <a:off x="281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581876" name="Rectangle 244"/>
          <p:cNvSpPr>
            <a:spLocks noChangeArrowheads="1"/>
          </p:cNvSpPr>
          <p:nvPr/>
        </p:nvSpPr>
        <p:spPr bwMode="auto">
          <a:xfrm>
            <a:off x="320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581877" name="Rectangle 245"/>
          <p:cNvSpPr>
            <a:spLocks noChangeArrowheads="1"/>
          </p:cNvSpPr>
          <p:nvPr/>
        </p:nvSpPr>
        <p:spPr bwMode="auto">
          <a:xfrm>
            <a:off x="358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581878" name="Rectangle 246"/>
          <p:cNvSpPr>
            <a:spLocks noChangeArrowheads="1"/>
          </p:cNvSpPr>
          <p:nvPr/>
        </p:nvSpPr>
        <p:spPr bwMode="auto">
          <a:xfrm>
            <a:off x="396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581879" name="Rectangle 247"/>
          <p:cNvSpPr>
            <a:spLocks noChangeArrowheads="1"/>
          </p:cNvSpPr>
          <p:nvPr/>
        </p:nvSpPr>
        <p:spPr bwMode="auto">
          <a:xfrm>
            <a:off x="4343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581880" name="Rectangle 248"/>
          <p:cNvSpPr>
            <a:spLocks noChangeArrowheads="1"/>
          </p:cNvSpPr>
          <p:nvPr/>
        </p:nvSpPr>
        <p:spPr bwMode="auto">
          <a:xfrm>
            <a:off x="4724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581881" name="Rectangle 249"/>
          <p:cNvSpPr>
            <a:spLocks noChangeArrowheads="1"/>
          </p:cNvSpPr>
          <p:nvPr/>
        </p:nvSpPr>
        <p:spPr bwMode="auto">
          <a:xfrm>
            <a:off x="5105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581882" name="Rectangle 250"/>
          <p:cNvSpPr>
            <a:spLocks noChangeArrowheads="1"/>
          </p:cNvSpPr>
          <p:nvPr/>
        </p:nvSpPr>
        <p:spPr bwMode="auto">
          <a:xfrm>
            <a:off x="5486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581883" name="Rectangle 251"/>
          <p:cNvSpPr>
            <a:spLocks noChangeArrowheads="1"/>
          </p:cNvSpPr>
          <p:nvPr/>
        </p:nvSpPr>
        <p:spPr bwMode="auto">
          <a:xfrm>
            <a:off x="5867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581884" name="Rectangle 252"/>
          <p:cNvSpPr>
            <a:spLocks noChangeArrowheads="1"/>
          </p:cNvSpPr>
          <p:nvPr/>
        </p:nvSpPr>
        <p:spPr bwMode="auto">
          <a:xfrm>
            <a:off x="6248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581885" name="Rectangle 253"/>
          <p:cNvSpPr>
            <a:spLocks noChangeArrowheads="1"/>
          </p:cNvSpPr>
          <p:nvPr/>
        </p:nvSpPr>
        <p:spPr bwMode="auto">
          <a:xfrm>
            <a:off x="6629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581886" name="Rectangle 254"/>
          <p:cNvSpPr>
            <a:spLocks noChangeArrowheads="1"/>
          </p:cNvSpPr>
          <p:nvPr/>
        </p:nvSpPr>
        <p:spPr bwMode="auto">
          <a:xfrm>
            <a:off x="7010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581887" name="Rectangle 255"/>
          <p:cNvSpPr>
            <a:spLocks noChangeArrowheads="1"/>
          </p:cNvSpPr>
          <p:nvPr/>
        </p:nvSpPr>
        <p:spPr bwMode="auto">
          <a:xfrm>
            <a:off x="7391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581888" name="Rectangle 256"/>
          <p:cNvSpPr>
            <a:spLocks noChangeArrowheads="1"/>
          </p:cNvSpPr>
          <p:nvPr/>
        </p:nvSpPr>
        <p:spPr bwMode="auto">
          <a:xfrm>
            <a:off x="7772400" y="56388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581889" name="Rectangle 257"/>
          <p:cNvSpPr>
            <a:spLocks noChangeArrowheads="1"/>
          </p:cNvSpPr>
          <p:nvPr/>
        </p:nvSpPr>
        <p:spPr bwMode="auto">
          <a:xfrm>
            <a:off x="281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581890" name="Rectangle 258"/>
          <p:cNvSpPr>
            <a:spLocks noChangeArrowheads="1"/>
          </p:cNvSpPr>
          <p:nvPr/>
        </p:nvSpPr>
        <p:spPr bwMode="auto">
          <a:xfrm>
            <a:off x="320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581891" name="Rectangle 259"/>
          <p:cNvSpPr>
            <a:spLocks noChangeArrowheads="1"/>
          </p:cNvSpPr>
          <p:nvPr/>
        </p:nvSpPr>
        <p:spPr bwMode="auto">
          <a:xfrm>
            <a:off x="358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581892" name="Rectangle 260"/>
          <p:cNvSpPr>
            <a:spLocks noChangeArrowheads="1"/>
          </p:cNvSpPr>
          <p:nvPr/>
        </p:nvSpPr>
        <p:spPr bwMode="auto">
          <a:xfrm>
            <a:off x="396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581893" name="Rectangle 261"/>
          <p:cNvSpPr>
            <a:spLocks noChangeArrowheads="1"/>
          </p:cNvSpPr>
          <p:nvPr/>
        </p:nvSpPr>
        <p:spPr bwMode="auto">
          <a:xfrm>
            <a:off x="4343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581894" name="Rectangle 262"/>
          <p:cNvSpPr>
            <a:spLocks noChangeArrowheads="1"/>
          </p:cNvSpPr>
          <p:nvPr/>
        </p:nvSpPr>
        <p:spPr bwMode="auto">
          <a:xfrm>
            <a:off x="4724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581895" name="Rectangle 263"/>
          <p:cNvSpPr>
            <a:spLocks noChangeArrowheads="1"/>
          </p:cNvSpPr>
          <p:nvPr/>
        </p:nvSpPr>
        <p:spPr bwMode="auto">
          <a:xfrm>
            <a:off x="5105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581896" name="Rectangle 264"/>
          <p:cNvSpPr>
            <a:spLocks noChangeArrowheads="1"/>
          </p:cNvSpPr>
          <p:nvPr/>
        </p:nvSpPr>
        <p:spPr bwMode="auto">
          <a:xfrm>
            <a:off x="5486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581897" name="Rectangle 265"/>
          <p:cNvSpPr>
            <a:spLocks noChangeArrowheads="1"/>
          </p:cNvSpPr>
          <p:nvPr/>
        </p:nvSpPr>
        <p:spPr bwMode="auto">
          <a:xfrm>
            <a:off x="5867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581898" name="Rectangle 266"/>
          <p:cNvSpPr>
            <a:spLocks noChangeArrowheads="1"/>
          </p:cNvSpPr>
          <p:nvPr/>
        </p:nvSpPr>
        <p:spPr bwMode="auto">
          <a:xfrm>
            <a:off x="6248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581899" name="Rectangle 267"/>
          <p:cNvSpPr>
            <a:spLocks noChangeArrowheads="1"/>
          </p:cNvSpPr>
          <p:nvPr/>
        </p:nvSpPr>
        <p:spPr bwMode="auto">
          <a:xfrm>
            <a:off x="6629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581900" name="Rectangle 268"/>
          <p:cNvSpPr>
            <a:spLocks noChangeArrowheads="1"/>
          </p:cNvSpPr>
          <p:nvPr/>
        </p:nvSpPr>
        <p:spPr bwMode="auto">
          <a:xfrm>
            <a:off x="7010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581901" name="Rectangle 269"/>
          <p:cNvSpPr>
            <a:spLocks noChangeArrowheads="1"/>
          </p:cNvSpPr>
          <p:nvPr/>
        </p:nvSpPr>
        <p:spPr bwMode="auto">
          <a:xfrm>
            <a:off x="7391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581902" name="Rectangle 270"/>
          <p:cNvSpPr>
            <a:spLocks noChangeArrowheads="1"/>
          </p:cNvSpPr>
          <p:nvPr/>
        </p:nvSpPr>
        <p:spPr bwMode="auto">
          <a:xfrm>
            <a:off x="7772400" y="6172200"/>
            <a:ext cx="381000" cy="533400"/>
          </a:xfrm>
          <a:prstGeom prst="rect">
            <a:avLst/>
          </a:prstGeom>
          <a:solidFill>
            <a:srgbClr val="FF9966">
              <a:alpha val="50000"/>
            </a:srgbClr>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581903" name="Rectangle 271"/>
          <p:cNvSpPr>
            <a:spLocks noChangeArrowheads="1"/>
          </p:cNvSpPr>
          <p:nvPr/>
        </p:nvSpPr>
        <p:spPr bwMode="auto">
          <a:xfrm>
            <a:off x="2438400" y="5638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581904" name="Rectangle 272"/>
          <p:cNvSpPr>
            <a:spLocks noChangeArrowheads="1"/>
          </p:cNvSpPr>
          <p:nvPr/>
        </p:nvSpPr>
        <p:spPr bwMode="auto">
          <a:xfrm>
            <a:off x="2438400" y="6172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581905" name="Text Box 273"/>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581906" name="Text Box 274"/>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581907" name="Text Box 275"/>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581908" name="Text Box 276"/>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581909" name="Text Box 277"/>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581910" name="Text Box 278"/>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581911" name="Text Box 279"/>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581912" name="Text Box 280"/>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581913" name="Text Box 281"/>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581914" name="Text Box 282"/>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581915" name="Text Box 283"/>
          <p:cNvSpPr txBox="1">
            <a:spLocks noChangeArrowheads="1"/>
          </p:cNvSpPr>
          <p:nvPr/>
        </p:nvSpPr>
        <p:spPr bwMode="auto">
          <a:xfrm>
            <a:off x="1244600" y="1138238"/>
            <a:ext cx="401638" cy="304800"/>
          </a:xfrm>
          <a:prstGeom prst="rect">
            <a:avLst/>
          </a:prstGeom>
          <a:noFill/>
          <a:ln w="9525">
            <a:noFill/>
            <a:miter lim="800000"/>
            <a:headEnd/>
            <a:tailEnd/>
          </a:ln>
          <a:effectLst/>
        </p:spPr>
        <p:txBody>
          <a:bodyPr wrap="none">
            <a:spAutoFit/>
          </a:bodyPr>
          <a:lstStyle/>
          <a:p>
            <a:r>
              <a:rPr lang="en-US" sz="1400"/>
              <a:t>1A</a:t>
            </a:r>
          </a:p>
        </p:txBody>
      </p:sp>
      <p:sp>
        <p:nvSpPr>
          <p:cNvPr id="581916" name="Text Box 284"/>
          <p:cNvSpPr txBox="1">
            <a:spLocks noChangeArrowheads="1"/>
          </p:cNvSpPr>
          <p:nvPr/>
        </p:nvSpPr>
        <p:spPr bwMode="auto">
          <a:xfrm>
            <a:off x="1676400" y="1671638"/>
            <a:ext cx="401638" cy="304800"/>
          </a:xfrm>
          <a:prstGeom prst="rect">
            <a:avLst/>
          </a:prstGeom>
          <a:noFill/>
          <a:ln w="9525">
            <a:noFill/>
            <a:miter lim="800000"/>
            <a:headEnd/>
            <a:tailEnd/>
          </a:ln>
          <a:effectLst/>
        </p:spPr>
        <p:txBody>
          <a:bodyPr wrap="none">
            <a:spAutoFit/>
          </a:bodyPr>
          <a:lstStyle/>
          <a:p>
            <a:r>
              <a:rPr lang="en-US" sz="1400"/>
              <a:t>2A</a:t>
            </a:r>
          </a:p>
        </p:txBody>
      </p:sp>
      <p:sp>
        <p:nvSpPr>
          <p:cNvPr id="581939" name="Text Box 307"/>
          <p:cNvSpPr txBox="1">
            <a:spLocks noChangeArrowheads="1"/>
          </p:cNvSpPr>
          <p:nvPr/>
        </p:nvSpPr>
        <p:spPr bwMode="auto">
          <a:xfrm>
            <a:off x="2057400" y="2738438"/>
            <a:ext cx="401638" cy="304800"/>
          </a:xfrm>
          <a:prstGeom prst="rect">
            <a:avLst/>
          </a:prstGeom>
          <a:noFill/>
          <a:ln w="9525">
            <a:noFill/>
            <a:miter lim="800000"/>
            <a:headEnd/>
            <a:tailEnd/>
          </a:ln>
          <a:effectLst/>
        </p:spPr>
        <p:txBody>
          <a:bodyPr wrap="none">
            <a:spAutoFit/>
          </a:bodyPr>
          <a:lstStyle/>
          <a:p>
            <a:r>
              <a:rPr lang="en-US" sz="1400"/>
              <a:t>3B</a:t>
            </a:r>
          </a:p>
        </p:txBody>
      </p:sp>
      <p:sp>
        <p:nvSpPr>
          <p:cNvPr id="581940" name="Text Box 308"/>
          <p:cNvSpPr txBox="1">
            <a:spLocks noChangeArrowheads="1"/>
          </p:cNvSpPr>
          <p:nvPr/>
        </p:nvSpPr>
        <p:spPr bwMode="auto">
          <a:xfrm>
            <a:off x="2798763" y="2743200"/>
            <a:ext cx="401637" cy="304800"/>
          </a:xfrm>
          <a:prstGeom prst="rect">
            <a:avLst/>
          </a:prstGeom>
          <a:noFill/>
          <a:ln w="9525">
            <a:noFill/>
            <a:miter lim="800000"/>
            <a:headEnd/>
            <a:tailEnd/>
          </a:ln>
          <a:effectLst/>
        </p:spPr>
        <p:txBody>
          <a:bodyPr wrap="none">
            <a:spAutoFit/>
          </a:bodyPr>
          <a:lstStyle/>
          <a:p>
            <a:r>
              <a:rPr lang="en-US" sz="1400"/>
              <a:t>5B</a:t>
            </a:r>
          </a:p>
        </p:txBody>
      </p:sp>
      <p:sp>
        <p:nvSpPr>
          <p:cNvPr id="581941" name="Text Box 309"/>
          <p:cNvSpPr txBox="1">
            <a:spLocks noChangeArrowheads="1"/>
          </p:cNvSpPr>
          <p:nvPr/>
        </p:nvSpPr>
        <p:spPr bwMode="auto">
          <a:xfrm>
            <a:off x="3179763" y="2743200"/>
            <a:ext cx="401637" cy="304800"/>
          </a:xfrm>
          <a:prstGeom prst="rect">
            <a:avLst/>
          </a:prstGeom>
          <a:noFill/>
          <a:ln w="9525">
            <a:noFill/>
            <a:miter lim="800000"/>
            <a:headEnd/>
            <a:tailEnd/>
          </a:ln>
          <a:effectLst/>
        </p:spPr>
        <p:txBody>
          <a:bodyPr wrap="none">
            <a:spAutoFit/>
          </a:bodyPr>
          <a:lstStyle/>
          <a:p>
            <a:r>
              <a:rPr lang="en-US" sz="1400"/>
              <a:t>6B</a:t>
            </a:r>
          </a:p>
        </p:txBody>
      </p:sp>
      <p:sp>
        <p:nvSpPr>
          <p:cNvPr id="581942" name="Text Box 310"/>
          <p:cNvSpPr txBox="1">
            <a:spLocks noChangeArrowheads="1"/>
          </p:cNvSpPr>
          <p:nvPr/>
        </p:nvSpPr>
        <p:spPr bwMode="auto">
          <a:xfrm>
            <a:off x="3560763" y="2743200"/>
            <a:ext cx="401637" cy="304800"/>
          </a:xfrm>
          <a:prstGeom prst="rect">
            <a:avLst/>
          </a:prstGeom>
          <a:noFill/>
          <a:ln w="9525">
            <a:noFill/>
            <a:miter lim="800000"/>
            <a:headEnd/>
            <a:tailEnd/>
          </a:ln>
          <a:effectLst/>
        </p:spPr>
        <p:txBody>
          <a:bodyPr wrap="none">
            <a:spAutoFit/>
          </a:bodyPr>
          <a:lstStyle/>
          <a:p>
            <a:r>
              <a:rPr lang="en-US" sz="1400"/>
              <a:t>7B</a:t>
            </a:r>
          </a:p>
        </p:txBody>
      </p:sp>
      <p:sp>
        <p:nvSpPr>
          <p:cNvPr id="581943" name="Text Box 311"/>
          <p:cNvSpPr txBox="1">
            <a:spLocks noChangeArrowheads="1"/>
          </p:cNvSpPr>
          <p:nvPr/>
        </p:nvSpPr>
        <p:spPr bwMode="auto">
          <a:xfrm>
            <a:off x="4343400" y="2657475"/>
            <a:ext cx="411163" cy="314325"/>
          </a:xfrm>
          <a:prstGeom prst="rect">
            <a:avLst/>
          </a:prstGeom>
          <a:solidFill>
            <a:schemeClr val="bg1"/>
          </a:solidFill>
          <a:ln w="9525">
            <a:solidFill>
              <a:schemeClr val="bg1"/>
            </a:solidFill>
            <a:miter lim="800000"/>
            <a:headEnd/>
            <a:tailEnd/>
          </a:ln>
          <a:effectLst/>
        </p:spPr>
        <p:txBody>
          <a:bodyPr wrap="none">
            <a:spAutoFit/>
          </a:bodyPr>
          <a:lstStyle/>
          <a:p>
            <a:r>
              <a:rPr lang="en-US" sz="1400"/>
              <a:t>8B</a:t>
            </a:r>
          </a:p>
        </p:txBody>
      </p:sp>
      <p:sp>
        <p:nvSpPr>
          <p:cNvPr id="581944" name="Text Box 312"/>
          <p:cNvSpPr txBox="1">
            <a:spLocks noChangeArrowheads="1"/>
          </p:cNvSpPr>
          <p:nvPr/>
        </p:nvSpPr>
        <p:spPr bwMode="auto">
          <a:xfrm>
            <a:off x="5105400" y="2743200"/>
            <a:ext cx="401638" cy="304800"/>
          </a:xfrm>
          <a:prstGeom prst="rect">
            <a:avLst/>
          </a:prstGeom>
          <a:noFill/>
          <a:ln w="9525">
            <a:noFill/>
            <a:miter lim="800000"/>
            <a:headEnd/>
            <a:tailEnd/>
          </a:ln>
          <a:effectLst/>
        </p:spPr>
        <p:txBody>
          <a:bodyPr wrap="none">
            <a:spAutoFit/>
          </a:bodyPr>
          <a:lstStyle/>
          <a:p>
            <a:r>
              <a:rPr lang="en-US" sz="1400"/>
              <a:t>1B</a:t>
            </a:r>
          </a:p>
        </p:txBody>
      </p:sp>
      <p:sp>
        <p:nvSpPr>
          <p:cNvPr id="581945" name="Text Box 313"/>
          <p:cNvSpPr txBox="1">
            <a:spLocks noChangeArrowheads="1"/>
          </p:cNvSpPr>
          <p:nvPr/>
        </p:nvSpPr>
        <p:spPr bwMode="auto">
          <a:xfrm>
            <a:off x="5465763" y="2743200"/>
            <a:ext cx="401637" cy="304800"/>
          </a:xfrm>
          <a:prstGeom prst="rect">
            <a:avLst/>
          </a:prstGeom>
          <a:noFill/>
          <a:ln w="9525">
            <a:noFill/>
            <a:miter lim="800000"/>
            <a:headEnd/>
            <a:tailEnd/>
          </a:ln>
          <a:effectLst/>
        </p:spPr>
        <p:txBody>
          <a:bodyPr wrap="none">
            <a:spAutoFit/>
          </a:bodyPr>
          <a:lstStyle/>
          <a:p>
            <a:r>
              <a:rPr lang="en-US" sz="1400"/>
              <a:t>2B</a:t>
            </a:r>
          </a:p>
        </p:txBody>
      </p:sp>
      <p:sp>
        <p:nvSpPr>
          <p:cNvPr id="581946" name="Text Box 314"/>
          <p:cNvSpPr txBox="1">
            <a:spLocks noChangeArrowheads="1"/>
          </p:cNvSpPr>
          <p:nvPr/>
        </p:nvSpPr>
        <p:spPr bwMode="auto">
          <a:xfrm>
            <a:off x="5846763" y="1676400"/>
            <a:ext cx="401637" cy="304800"/>
          </a:xfrm>
          <a:prstGeom prst="rect">
            <a:avLst/>
          </a:prstGeom>
          <a:noFill/>
          <a:ln w="9525">
            <a:noFill/>
            <a:miter lim="800000"/>
            <a:headEnd/>
            <a:tailEnd/>
          </a:ln>
          <a:effectLst/>
        </p:spPr>
        <p:txBody>
          <a:bodyPr wrap="none">
            <a:spAutoFit/>
          </a:bodyPr>
          <a:lstStyle/>
          <a:p>
            <a:r>
              <a:rPr lang="en-US" sz="1400"/>
              <a:t>3A</a:t>
            </a:r>
          </a:p>
        </p:txBody>
      </p:sp>
      <p:sp>
        <p:nvSpPr>
          <p:cNvPr id="581947" name="Text Box 315"/>
          <p:cNvSpPr txBox="1">
            <a:spLocks noChangeArrowheads="1"/>
          </p:cNvSpPr>
          <p:nvPr/>
        </p:nvSpPr>
        <p:spPr bwMode="auto">
          <a:xfrm>
            <a:off x="6227763" y="1676400"/>
            <a:ext cx="401637" cy="304800"/>
          </a:xfrm>
          <a:prstGeom prst="rect">
            <a:avLst/>
          </a:prstGeom>
          <a:noFill/>
          <a:ln w="9525">
            <a:noFill/>
            <a:miter lim="800000"/>
            <a:headEnd/>
            <a:tailEnd/>
          </a:ln>
          <a:effectLst/>
        </p:spPr>
        <p:txBody>
          <a:bodyPr wrap="none">
            <a:spAutoFit/>
          </a:bodyPr>
          <a:lstStyle/>
          <a:p>
            <a:r>
              <a:rPr lang="en-US" sz="1400"/>
              <a:t>4A</a:t>
            </a:r>
          </a:p>
        </p:txBody>
      </p:sp>
      <p:sp>
        <p:nvSpPr>
          <p:cNvPr id="581948" name="Text Box 316"/>
          <p:cNvSpPr txBox="1">
            <a:spLocks noChangeArrowheads="1"/>
          </p:cNvSpPr>
          <p:nvPr/>
        </p:nvSpPr>
        <p:spPr bwMode="auto">
          <a:xfrm>
            <a:off x="6629400" y="1676400"/>
            <a:ext cx="401638" cy="304800"/>
          </a:xfrm>
          <a:prstGeom prst="rect">
            <a:avLst/>
          </a:prstGeom>
          <a:noFill/>
          <a:ln w="9525">
            <a:noFill/>
            <a:miter lim="800000"/>
            <a:headEnd/>
            <a:tailEnd/>
          </a:ln>
          <a:effectLst/>
        </p:spPr>
        <p:txBody>
          <a:bodyPr wrap="none">
            <a:spAutoFit/>
          </a:bodyPr>
          <a:lstStyle/>
          <a:p>
            <a:r>
              <a:rPr lang="en-US" sz="1400"/>
              <a:t>5A</a:t>
            </a:r>
          </a:p>
        </p:txBody>
      </p:sp>
      <p:sp>
        <p:nvSpPr>
          <p:cNvPr id="581949" name="Text Box 317"/>
          <p:cNvSpPr txBox="1">
            <a:spLocks noChangeArrowheads="1"/>
          </p:cNvSpPr>
          <p:nvPr/>
        </p:nvSpPr>
        <p:spPr bwMode="auto">
          <a:xfrm>
            <a:off x="7010400" y="1676400"/>
            <a:ext cx="401638" cy="304800"/>
          </a:xfrm>
          <a:prstGeom prst="rect">
            <a:avLst/>
          </a:prstGeom>
          <a:noFill/>
          <a:ln w="9525">
            <a:noFill/>
            <a:miter lim="800000"/>
            <a:headEnd/>
            <a:tailEnd/>
          </a:ln>
          <a:effectLst/>
        </p:spPr>
        <p:txBody>
          <a:bodyPr wrap="none">
            <a:spAutoFit/>
          </a:bodyPr>
          <a:lstStyle/>
          <a:p>
            <a:r>
              <a:rPr lang="en-US" sz="1400"/>
              <a:t>6A</a:t>
            </a:r>
          </a:p>
        </p:txBody>
      </p:sp>
      <p:sp>
        <p:nvSpPr>
          <p:cNvPr id="581950" name="Text Box 318"/>
          <p:cNvSpPr txBox="1">
            <a:spLocks noChangeArrowheads="1"/>
          </p:cNvSpPr>
          <p:nvPr/>
        </p:nvSpPr>
        <p:spPr bwMode="auto">
          <a:xfrm>
            <a:off x="7391400" y="1676400"/>
            <a:ext cx="401638" cy="304800"/>
          </a:xfrm>
          <a:prstGeom prst="rect">
            <a:avLst/>
          </a:prstGeom>
          <a:noFill/>
          <a:ln w="9525">
            <a:noFill/>
            <a:miter lim="800000"/>
            <a:headEnd/>
            <a:tailEnd/>
          </a:ln>
          <a:effectLst/>
        </p:spPr>
        <p:txBody>
          <a:bodyPr wrap="none">
            <a:spAutoFit/>
          </a:bodyPr>
          <a:lstStyle/>
          <a:p>
            <a:r>
              <a:rPr lang="en-US" sz="1400"/>
              <a:t>7A</a:t>
            </a:r>
          </a:p>
        </p:txBody>
      </p:sp>
      <p:sp>
        <p:nvSpPr>
          <p:cNvPr id="581951" name="Text Box 319"/>
          <p:cNvSpPr txBox="1">
            <a:spLocks noChangeArrowheads="1"/>
          </p:cNvSpPr>
          <p:nvPr/>
        </p:nvSpPr>
        <p:spPr bwMode="auto">
          <a:xfrm>
            <a:off x="7772400" y="1143000"/>
            <a:ext cx="401638" cy="304800"/>
          </a:xfrm>
          <a:prstGeom prst="rect">
            <a:avLst/>
          </a:prstGeom>
          <a:noFill/>
          <a:ln w="9525">
            <a:noFill/>
            <a:miter lim="800000"/>
            <a:headEnd/>
            <a:tailEnd/>
          </a:ln>
          <a:effectLst/>
        </p:spPr>
        <p:txBody>
          <a:bodyPr wrap="none">
            <a:spAutoFit/>
          </a:bodyPr>
          <a:lstStyle/>
          <a:p>
            <a:r>
              <a:rPr lang="en-US" sz="1400"/>
              <a:t>8A</a:t>
            </a:r>
          </a:p>
        </p:txBody>
      </p:sp>
      <p:sp>
        <p:nvSpPr>
          <p:cNvPr id="581952" name="Text Box 320"/>
          <p:cNvSpPr txBox="1">
            <a:spLocks noChangeArrowheads="1"/>
          </p:cNvSpPr>
          <p:nvPr/>
        </p:nvSpPr>
        <p:spPr bwMode="auto">
          <a:xfrm>
            <a:off x="2438400" y="2743200"/>
            <a:ext cx="401638" cy="304800"/>
          </a:xfrm>
          <a:prstGeom prst="rect">
            <a:avLst/>
          </a:prstGeom>
          <a:noFill/>
          <a:ln w="9525">
            <a:noFill/>
            <a:miter lim="800000"/>
            <a:headEnd/>
            <a:tailEnd/>
          </a:ln>
          <a:effectLst/>
        </p:spPr>
        <p:txBody>
          <a:bodyPr wrap="none">
            <a:spAutoFit/>
          </a:bodyPr>
          <a:lstStyle/>
          <a:p>
            <a:r>
              <a:rPr lang="en-US" sz="1400"/>
              <a:t>4B</a:t>
            </a:r>
          </a:p>
        </p:txBody>
      </p:sp>
      <p:sp>
        <p:nvSpPr>
          <p:cNvPr id="581953" name="AutoShape 321"/>
          <p:cNvSpPr>
            <a:spLocks/>
          </p:cNvSpPr>
          <p:nvPr/>
        </p:nvSpPr>
        <p:spPr bwMode="auto">
          <a:xfrm rot="-5400000">
            <a:off x="4495800" y="2362200"/>
            <a:ext cx="76200" cy="1143000"/>
          </a:xfrm>
          <a:prstGeom prst="rightBracket">
            <a:avLst>
              <a:gd name="adj" fmla="val 125000"/>
            </a:avLst>
          </a:prstGeom>
          <a:noFill/>
          <a:ln w="9525">
            <a:solidFill>
              <a:schemeClr val="tx1"/>
            </a:solidFill>
            <a:round/>
            <a:headEnd/>
            <a:tailEnd/>
          </a:ln>
          <a:effectLst/>
        </p:spPr>
        <p:txBody>
          <a:bodyPr wrap="none" anchor="ctr"/>
          <a:lstStyle/>
          <a:p>
            <a:endParaRPr lang="en-US"/>
          </a:p>
        </p:txBody>
      </p:sp>
      <p:sp>
        <p:nvSpPr>
          <p:cNvPr id="581954" name="Rectangle 322"/>
          <p:cNvSpPr>
            <a:spLocks noChangeArrowheads="1"/>
          </p:cNvSpPr>
          <p:nvPr/>
        </p:nvSpPr>
        <p:spPr bwMode="auto">
          <a:xfrm>
            <a:off x="3006725" y="1992313"/>
            <a:ext cx="2044700" cy="369887"/>
          </a:xfrm>
          <a:prstGeom prst="rect">
            <a:avLst/>
          </a:prstGeom>
          <a:solidFill>
            <a:schemeClr val="accent1">
              <a:alpha val="50000"/>
            </a:schemeClr>
          </a:solidFill>
          <a:ln w="3175">
            <a:solidFill>
              <a:schemeClr val="tx1"/>
            </a:solidFill>
            <a:miter lim="800000"/>
            <a:headEnd/>
            <a:tailEnd/>
          </a:ln>
          <a:effectLst/>
        </p:spPr>
        <p:txBody>
          <a:bodyPr>
            <a:spAutoFit/>
          </a:bodyPr>
          <a:lstStyle/>
          <a:p>
            <a:pPr algn="ctr"/>
            <a:r>
              <a:rPr lang="en-US"/>
              <a:t>Transition Metals</a:t>
            </a:r>
          </a:p>
        </p:txBody>
      </p:sp>
      <p:sp>
        <p:nvSpPr>
          <p:cNvPr id="581955" name="Rectangle 323"/>
          <p:cNvSpPr>
            <a:spLocks noChangeArrowheads="1"/>
          </p:cNvSpPr>
          <p:nvPr/>
        </p:nvSpPr>
        <p:spPr bwMode="auto">
          <a:xfrm>
            <a:off x="819150" y="6251575"/>
            <a:ext cx="1204913" cy="366713"/>
          </a:xfrm>
          <a:prstGeom prst="rect">
            <a:avLst/>
          </a:prstGeom>
          <a:noFill/>
          <a:ln w="9525">
            <a:noFill/>
            <a:miter lim="800000"/>
            <a:headEnd/>
            <a:tailEnd/>
          </a:ln>
          <a:effectLst/>
        </p:spPr>
        <p:txBody>
          <a:bodyPr>
            <a:spAutoFit/>
          </a:bodyPr>
          <a:lstStyle/>
          <a:p>
            <a:r>
              <a:rPr lang="en-US"/>
              <a:t>Actinides</a:t>
            </a:r>
          </a:p>
        </p:txBody>
      </p:sp>
      <p:sp>
        <p:nvSpPr>
          <p:cNvPr id="581956" name="Rectangle 324"/>
          <p:cNvSpPr>
            <a:spLocks noChangeArrowheads="1"/>
          </p:cNvSpPr>
          <p:nvPr/>
        </p:nvSpPr>
        <p:spPr bwMode="auto">
          <a:xfrm>
            <a:off x="661988" y="5708650"/>
            <a:ext cx="1428750" cy="366713"/>
          </a:xfrm>
          <a:prstGeom prst="rect">
            <a:avLst/>
          </a:prstGeom>
          <a:noFill/>
          <a:ln w="9525">
            <a:noFill/>
            <a:miter lim="800000"/>
            <a:headEnd/>
            <a:tailEnd/>
          </a:ln>
          <a:effectLst/>
        </p:spPr>
        <p:txBody>
          <a:bodyPr wrap="none">
            <a:spAutoFit/>
          </a:bodyPr>
          <a:lstStyle/>
          <a:p>
            <a:r>
              <a:rPr lang="en-US"/>
              <a:t>Lanthanides</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0">
  <p:cSld>
    <p:bg>
      <p:bgPr>
        <a:solidFill>
          <a:srgbClr val="CCFF99"/>
        </a:solidFill>
        <a:effectLst/>
      </p:bgPr>
    </p:bg>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p:txBody>
          <a:bodyPr/>
          <a:lstStyle/>
          <a:p>
            <a:r>
              <a:rPr lang="en-US" sz="3600"/>
              <a:t>Coloring Activity</a:t>
            </a:r>
          </a:p>
        </p:txBody>
      </p:sp>
      <p:sp>
        <p:nvSpPr>
          <p:cNvPr id="419843"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9844"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9845" name="File"/>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effectLst>
                  <a:outerShdw blurRad="38100" dist="38100" dir="2700000" algn="tl">
                    <a:srgbClr val="FFFFFF"/>
                  </a:outerShdw>
                </a:effectLst>
              </a:rPr>
              <a:t>Keys</a:t>
            </a:r>
          </a:p>
          <a:p>
            <a:endParaRPr lang="en-US" sz="1400">
              <a:solidFill>
                <a:srgbClr val="FF0000"/>
              </a:solidFill>
            </a:endParaRPr>
          </a:p>
          <a:p>
            <a:endParaRPr lang="en-US" sz="1400"/>
          </a:p>
          <a:p>
            <a:endParaRPr lang="en-US" sz="1400"/>
          </a:p>
          <a:p>
            <a:endParaRPr lang="en-US" sz="1400"/>
          </a:p>
          <a:p>
            <a:endParaRPr lang="en-US" sz="1400"/>
          </a:p>
        </p:txBody>
      </p:sp>
      <p:sp>
        <p:nvSpPr>
          <p:cNvPr id="419847" name="Rectangle 7"/>
          <p:cNvSpPr>
            <a:spLocks noChangeArrowheads="1"/>
          </p:cNvSpPr>
          <p:nvPr/>
        </p:nvSpPr>
        <p:spPr bwMode="auto">
          <a:xfrm>
            <a:off x="2209800" y="1981200"/>
            <a:ext cx="2455863" cy="457200"/>
          </a:xfrm>
          <a:prstGeom prst="rect">
            <a:avLst/>
          </a:prstGeom>
          <a:noFill/>
          <a:ln w="9525">
            <a:noFill/>
            <a:miter lim="800000"/>
            <a:headEnd/>
            <a:tailEnd/>
          </a:ln>
          <a:effectLst/>
        </p:spPr>
        <p:txBody>
          <a:bodyPr wrap="none" anchor="ctr">
            <a:spAutoFit/>
          </a:bodyPr>
          <a:lstStyle/>
          <a:p>
            <a:r>
              <a:rPr lang="en-US" sz="2400">
                <a:hlinkClick r:id="rId3" action="ppaction://hlinkfile"/>
              </a:rPr>
              <a:t>Coloring Activity </a:t>
            </a:r>
            <a:endParaRPr lang="en-US" sz="1400"/>
          </a:p>
        </p:txBody>
      </p:sp>
      <p:sp>
        <p:nvSpPr>
          <p:cNvPr id="419848" name="Rectangle 8"/>
          <p:cNvSpPr>
            <a:spLocks noChangeArrowheads="1"/>
          </p:cNvSpPr>
          <p:nvPr/>
        </p:nvSpPr>
        <p:spPr bwMode="auto">
          <a:xfrm>
            <a:off x="2209800" y="2514600"/>
            <a:ext cx="5830888" cy="457200"/>
          </a:xfrm>
          <a:prstGeom prst="rect">
            <a:avLst/>
          </a:prstGeom>
          <a:noFill/>
          <a:ln w="9525">
            <a:noFill/>
            <a:miter lim="800000"/>
            <a:headEnd/>
            <a:tailEnd/>
          </a:ln>
          <a:effectLst/>
        </p:spPr>
        <p:txBody>
          <a:bodyPr wrap="none">
            <a:spAutoFit/>
          </a:bodyPr>
          <a:lstStyle/>
          <a:p>
            <a:pPr algn="ctr"/>
            <a:r>
              <a:rPr lang="en-US" sz="2400">
                <a:hlinkClick r:id="rId4" action="ppaction://hlinkfile"/>
              </a:rPr>
              <a:t>Periodic Table (to be colored)</a:t>
            </a:r>
            <a:r>
              <a:rPr lang="en-US" sz="2400"/>
              <a:t>  </a:t>
            </a:r>
            <a:r>
              <a:rPr lang="en-US" sz="2400" i="1">
                <a:hlinkClick r:id="rId5" action="ppaction://hlinkfile"/>
              </a:rPr>
              <a:t>Categories</a:t>
            </a:r>
            <a:endParaRPr lang="en-US" sz="2400" i="1"/>
          </a:p>
        </p:txBody>
      </p:sp>
      <p:sp>
        <p:nvSpPr>
          <p:cNvPr id="419849" name="Rectangle 9"/>
          <p:cNvSpPr>
            <a:spLocks noChangeArrowheads="1"/>
          </p:cNvSpPr>
          <p:nvPr/>
        </p:nvSpPr>
        <p:spPr bwMode="auto">
          <a:xfrm>
            <a:off x="2209800" y="4010025"/>
            <a:ext cx="2455863" cy="457200"/>
          </a:xfrm>
          <a:prstGeom prst="rect">
            <a:avLst/>
          </a:prstGeom>
          <a:noFill/>
          <a:ln w="9525">
            <a:noFill/>
            <a:miter lim="800000"/>
            <a:headEnd/>
            <a:tailEnd/>
          </a:ln>
          <a:effectLst/>
        </p:spPr>
        <p:txBody>
          <a:bodyPr wrap="none" anchor="ctr">
            <a:spAutoFit/>
          </a:bodyPr>
          <a:lstStyle/>
          <a:p>
            <a:r>
              <a:rPr lang="en-US" sz="2400">
                <a:hlinkClick r:id="rId6"/>
              </a:rPr>
              <a:t>Coloring Activity </a:t>
            </a:r>
            <a:endParaRPr lang="en-US" sz="1400"/>
          </a:p>
        </p:txBody>
      </p:sp>
      <p:sp>
        <p:nvSpPr>
          <p:cNvPr id="419850" name="Rectangle 10"/>
          <p:cNvSpPr>
            <a:spLocks noChangeArrowheads="1"/>
          </p:cNvSpPr>
          <p:nvPr/>
        </p:nvSpPr>
        <p:spPr bwMode="auto">
          <a:xfrm>
            <a:off x="2209800" y="4543425"/>
            <a:ext cx="5830888" cy="457200"/>
          </a:xfrm>
          <a:prstGeom prst="rect">
            <a:avLst/>
          </a:prstGeom>
          <a:noFill/>
          <a:ln w="9525">
            <a:noFill/>
            <a:miter lim="800000"/>
            <a:headEnd/>
            <a:tailEnd/>
          </a:ln>
          <a:effectLst/>
        </p:spPr>
        <p:txBody>
          <a:bodyPr wrap="none">
            <a:spAutoFit/>
          </a:bodyPr>
          <a:lstStyle/>
          <a:p>
            <a:pPr algn="ctr"/>
            <a:r>
              <a:rPr lang="en-US" sz="2400">
                <a:hlinkClick r:id="rId7"/>
              </a:rPr>
              <a:t>Periodic Table (to be colored)</a:t>
            </a:r>
            <a:r>
              <a:rPr lang="en-US" sz="2400"/>
              <a:t>  </a:t>
            </a:r>
            <a:r>
              <a:rPr lang="en-US" sz="2400" i="1">
                <a:hlinkClick r:id="rId8"/>
              </a:rPr>
              <a:t>Categories</a:t>
            </a:r>
            <a:endParaRPr lang="en-US" sz="2400" i="1"/>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p:txBody>
          <a:bodyPr/>
          <a:lstStyle/>
          <a:p>
            <a:r>
              <a:rPr lang="en-US">
                <a:solidFill>
                  <a:schemeClr val="bg1"/>
                </a:solidFill>
              </a:rPr>
              <a:t>Metals, Nonmetals, Metalloids</a:t>
            </a:r>
          </a:p>
        </p:txBody>
      </p:sp>
      <p:sp>
        <p:nvSpPr>
          <p:cNvPr id="111620"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685800" y="457200"/>
            <a:ext cx="7772400" cy="685800"/>
          </a:xfrm>
        </p:spPr>
        <p:txBody>
          <a:bodyPr/>
          <a:lstStyle/>
          <a:p>
            <a:r>
              <a:rPr lang="en-US" sz="4000"/>
              <a:t>Metals and Nonmetals</a:t>
            </a:r>
          </a:p>
        </p:txBody>
      </p:sp>
      <p:sp>
        <p:nvSpPr>
          <p:cNvPr id="82947" name="Rectangle 3"/>
          <p:cNvSpPr>
            <a:spLocks noChangeArrowheads="1"/>
          </p:cNvSpPr>
          <p:nvPr/>
        </p:nvSpPr>
        <p:spPr bwMode="auto">
          <a:xfrm>
            <a:off x="1295400" y="1981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Li</a:t>
            </a:r>
            <a:endParaRPr lang="en-US" sz="1000">
              <a:solidFill>
                <a:schemeClr val="bg2"/>
              </a:solidFill>
            </a:endParaRPr>
          </a:p>
          <a:p>
            <a:pPr algn="ctr"/>
            <a:endParaRPr lang="en-US" sz="1000">
              <a:solidFill>
                <a:schemeClr val="bg2"/>
              </a:solidFill>
            </a:endParaRPr>
          </a:p>
          <a:p>
            <a:pPr algn="ctr"/>
            <a:r>
              <a:rPr lang="en-US" sz="1000">
                <a:solidFill>
                  <a:schemeClr val="bg2"/>
                </a:solidFill>
              </a:rPr>
              <a:t>3</a:t>
            </a:r>
            <a:endParaRPr lang="en-US" sz="1000" baseline="30000">
              <a:solidFill>
                <a:schemeClr val="bg2"/>
              </a:solidFill>
            </a:endParaRPr>
          </a:p>
        </p:txBody>
      </p:sp>
      <p:sp>
        <p:nvSpPr>
          <p:cNvPr id="82949" name="Rectangle 5"/>
          <p:cNvSpPr>
            <a:spLocks noChangeArrowheads="1"/>
          </p:cNvSpPr>
          <p:nvPr/>
        </p:nvSpPr>
        <p:spPr bwMode="auto">
          <a:xfrm>
            <a:off x="7772400" y="1447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He</a:t>
            </a:r>
            <a:endParaRPr lang="en-US" sz="1000">
              <a:solidFill>
                <a:schemeClr val="bg2"/>
              </a:solidFill>
            </a:endParaRPr>
          </a:p>
          <a:p>
            <a:pPr algn="ctr"/>
            <a:endParaRPr lang="en-US" sz="1000">
              <a:solidFill>
                <a:schemeClr val="bg2"/>
              </a:solidFill>
            </a:endParaRPr>
          </a:p>
          <a:p>
            <a:pPr algn="ctr"/>
            <a:r>
              <a:rPr lang="en-US" sz="1000">
                <a:solidFill>
                  <a:schemeClr val="bg2"/>
                </a:solidFill>
              </a:rPr>
              <a:t>2</a:t>
            </a:r>
            <a:endParaRPr lang="en-US" sz="1000" baseline="30000">
              <a:solidFill>
                <a:schemeClr val="bg2"/>
              </a:solidFill>
            </a:endParaRPr>
          </a:p>
        </p:txBody>
      </p:sp>
      <p:sp>
        <p:nvSpPr>
          <p:cNvPr id="82950" name="Rectangle 6"/>
          <p:cNvSpPr>
            <a:spLocks noChangeArrowheads="1"/>
          </p:cNvSpPr>
          <p:nvPr/>
        </p:nvSpPr>
        <p:spPr bwMode="auto">
          <a:xfrm>
            <a:off x="6248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C</a:t>
            </a:r>
            <a:endParaRPr lang="en-US" sz="1000">
              <a:solidFill>
                <a:schemeClr val="bg2"/>
              </a:solidFill>
            </a:endParaRPr>
          </a:p>
          <a:p>
            <a:pPr algn="ctr"/>
            <a:endParaRPr lang="en-US" sz="1000">
              <a:solidFill>
                <a:schemeClr val="bg2"/>
              </a:solidFill>
            </a:endParaRPr>
          </a:p>
          <a:p>
            <a:pPr algn="ctr"/>
            <a:r>
              <a:rPr lang="en-US" sz="1000">
                <a:solidFill>
                  <a:schemeClr val="bg2"/>
                </a:solidFill>
              </a:rPr>
              <a:t>6</a:t>
            </a:r>
            <a:endParaRPr lang="en-US" sz="1000" baseline="30000">
              <a:solidFill>
                <a:schemeClr val="bg2"/>
              </a:solidFill>
            </a:endParaRPr>
          </a:p>
        </p:txBody>
      </p:sp>
      <p:sp>
        <p:nvSpPr>
          <p:cNvPr id="82951" name="Rectangle 7"/>
          <p:cNvSpPr>
            <a:spLocks noChangeArrowheads="1"/>
          </p:cNvSpPr>
          <p:nvPr/>
        </p:nvSpPr>
        <p:spPr bwMode="auto">
          <a:xfrm>
            <a:off x="6629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N</a:t>
            </a:r>
            <a:endParaRPr lang="en-US" sz="1000">
              <a:solidFill>
                <a:schemeClr val="bg2"/>
              </a:solidFill>
            </a:endParaRPr>
          </a:p>
          <a:p>
            <a:pPr algn="ctr"/>
            <a:endParaRPr lang="en-US" sz="1000">
              <a:solidFill>
                <a:schemeClr val="bg2"/>
              </a:solidFill>
            </a:endParaRPr>
          </a:p>
          <a:p>
            <a:pPr algn="ctr"/>
            <a:r>
              <a:rPr lang="en-US" sz="1000">
                <a:solidFill>
                  <a:schemeClr val="bg2"/>
                </a:solidFill>
              </a:rPr>
              <a:t>7</a:t>
            </a:r>
            <a:endParaRPr lang="en-US" sz="1000" baseline="30000">
              <a:solidFill>
                <a:schemeClr val="bg2"/>
              </a:solidFill>
            </a:endParaRPr>
          </a:p>
        </p:txBody>
      </p:sp>
      <p:sp>
        <p:nvSpPr>
          <p:cNvPr id="82952" name="Rectangle 8"/>
          <p:cNvSpPr>
            <a:spLocks noChangeArrowheads="1"/>
          </p:cNvSpPr>
          <p:nvPr/>
        </p:nvSpPr>
        <p:spPr bwMode="auto">
          <a:xfrm>
            <a:off x="7010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O</a:t>
            </a:r>
            <a:endParaRPr lang="en-US" sz="1000">
              <a:solidFill>
                <a:schemeClr val="bg2"/>
              </a:solidFill>
            </a:endParaRPr>
          </a:p>
          <a:p>
            <a:pPr algn="ctr"/>
            <a:endParaRPr lang="en-US" sz="1000">
              <a:solidFill>
                <a:schemeClr val="bg2"/>
              </a:solidFill>
            </a:endParaRPr>
          </a:p>
          <a:p>
            <a:pPr algn="ctr"/>
            <a:r>
              <a:rPr lang="en-US" sz="1000">
                <a:solidFill>
                  <a:schemeClr val="bg2"/>
                </a:solidFill>
              </a:rPr>
              <a:t>8</a:t>
            </a:r>
            <a:endParaRPr lang="en-US" sz="1000" baseline="30000">
              <a:solidFill>
                <a:schemeClr val="bg2"/>
              </a:solidFill>
            </a:endParaRPr>
          </a:p>
        </p:txBody>
      </p:sp>
      <p:sp>
        <p:nvSpPr>
          <p:cNvPr id="82953" name="Rectangle 9"/>
          <p:cNvSpPr>
            <a:spLocks noChangeArrowheads="1"/>
          </p:cNvSpPr>
          <p:nvPr/>
        </p:nvSpPr>
        <p:spPr bwMode="auto">
          <a:xfrm>
            <a:off x="7391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F</a:t>
            </a:r>
            <a:endParaRPr lang="en-US" sz="1000">
              <a:solidFill>
                <a:schemeClr val="bg2"/>
              </a:solidFill>
            </a:endParaRPr>
          </a:p>
          <a:p>
            <a:pPr algn="ctr"/>
            <a:endParaRPr lang="en-US" sz="1000">
              <a:solidFill>
                <a:schemeClr val="bg2"/>
              </a:solidFill>
            </a:endParaRPr>
          </a:p>
          <a:p>
            <a:pPr algn="ctr"/>
            <a:r>
              <a:rPr lang="en-US" sz="1000">
                <a:solidFill>
                  <a:schemeClr val="bg2"/>
                </a:solidFill>
              </a:rPr>
              <a:t>9</a:t>
            </a:r>
            <a:endParaRPr lang="en-US" sz="1000" baseline="30000">
              <a:solidFill>
                <a:schemeClr val="bg2"/>
              </a:solidFill>
            </a:endParaRPr>
          </a:p>
        </p:txBody>
      </p:sp>
      <p:sp>
        <p:nvSpPr>
          <p:cNvPr id="82954" name="Rectangle 10"/>
          <p:cNvSpPr>
            <a:spLocks noChangeArrowheads="1"/>
          </p:cNvSpPr>
          <p:nvPr/>
        </p:nvSpPr>
        <p:spPr bwMode="auto">
          <a:xfrm>
            <a:off x="7772400" y="19812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Ne</a:t>
            </a:r>
            <a:endParaRPr lang="en-US" sz="1000">
              <a:solidFill>
                <a:schemeClr val="bg2"/>
              </a:solidFill>
            </a:endParaRPr>
          </a:p>
          <a:p>
            <a:pPr algn="ctr"/>
            <a:endParaRPr lang="en-US" sz="1000">
              <a:solidFill>
                <a:schemeClr val="bg2"/>
              </a:solidFill>
            </a:endParaRPr>
          </a:p>
          <a:p>
            <a:pPr algn="ctr"/>
            <a:r>
              <a:rPr lang="en-US" sz="1000">
                <a:solidFill>
                  <a:schemeClr val="bg2"/>
                </a:solidFill>
              </a:rPr>
              <a:t>10</a:t>
            </a:r>
            <a:endParaRPr lang="en-US" sz="1000" baseline="30000">
              <a:solidFill>
                <a:schemeClr val="bg2"/>
              </a:solidFill>
            </a:endParaRPr>
          </a:p>
        </p:txBody>
      </p:sp>
      <p:sp>
        <p:nvSpPr>
          <p:cNvPr id="82955" name="Rectangle 11"/>
          <p:cNvSpPr>
            <a:spLocks noChangeArrowheads="1"/>
          </p:cNvSpPr>
          <p:nvPr/>
        </p:nvSpPr>
        <p:spPr bwMode="auto">
          <a:xfrm>
            <a:off x="1295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Na</a:t>
            </a:r>
            <a:endParaRPr lang="en-US" sz="1000">
              <a:solidFill>
                <a:schemeClr val="bg2"/>
              </a:solidFill>
            </a:endParaRPr>
          </a:p>
          <a:p>
            <a:pPr algn="ctr"/>
            <a:endParaRPr lang="en-US" sz="1000">
              <a:solidFill>
                <a:schemeClr val="bg2"/>
              </a:solidFill>
            </a:endParaRPr>
          </a:p>
          <a:p>
            <a:pPr algn="ctr"/>
            <a:r>
              <a:rPr lang="en-US" sz="1000">
                <a:solidFill>
                  <a:schemeClr val="bg2"/>
                </a:solidFill>
              </a:rPr>
              <a:t>11</a:t>
            </a:r>
            <a:endParaRPr lang="en-US" sz="1000" baseline="30000">
              <a:solidFill>
                <a:schemeClr val="bg2"/>
              </a:solidFill>
            </a:endParaRPr>
          </a:p>
        </p:txBody>
      </p:sp>
      <p:sp>
        <p:nvSpPr>
          <p:cNvPr id="82956" name="Rectangle 12"/>
          <p:cNvSpPr>
            <a:spLocks noChangeArrowheads="1"/>
          </p:cNvSpPr>
          <p:nvPr/>
        </p:nvSpPr>
        <p:spPr bwMode="auto">
          <a:xfrm>
            <a:off x="5867400" y="19812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B</a:t>
            </a:r>
            <a:endParaRPr lang="en-US" sz="1000">
              <a:solidFill>
                <a:schemeClr val="bg2"/>
              </a:solidFill>
            </a:endParaRPr>
          </a:p>
          <a:p>
            <a:pPr algn="ctr"/>
            <a:endParaRPr lang="en-US" sz="1000">
              <a:solidFill>
                <a:schemeClr val="bg2"/>
              </a:solidFill>
            </a:endParaRPr>
          </a:p>
          <a:p>
            <a:pPr algn="ctr"/>
            <a:r>
              <a:rPr lang="en-US" sz="1000">
                <a:solidFill>
                  <a:schemeClr val="bg2"/>
                </a:solidFill>
              </a:rPr>
              <a:t>5</a:t>
            </a:r>
            <a:endParaRPr lang="en-US" sz="1000" baseline="30000">
              <a:solidFill>
                <a:schemeClr val="bg2"/>
              </a:solidFill>
            </a:endParaRPr>
          </a:p>
        </p:txBody>
      </p:sp>
      <p:sp>
        <p:nvSpPr>
          <p:cNvPr id="82957" name="Rectangle 13"/>
          <p:cNvSpPr>
            <a:spLocks noChangeArrowheads="1"/>
          </p:cNvSpPr>
          <p:nvPr/>
        </p:nvSpPr>
        <p:spPr bwMode="auto">
          <a:xfrm>
            <a:off x="1676400" y="1981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Be</a:t>
            </a:r>
            <a:endParaRPr lang="en-US" sz="1000">
              <a:solidFill>
                <a:schemeClr val="bg2"/>
              </a:solidFill>
            </a:endParaRPr>
          </a:p>
          <a:p>
            <a:pPr algn="ctr"/>
            <a:endParaRPr lang="en-US" sz="1000">
              <a:solidFill>
                <a:schemeClr val="bg2"/>
              </a:solidFill>
            </a:endParaRPr>
          </a:p>
          <a:p>
            <a:pPr algn="ctr"/>
            <a:r>
              <a:rPr lang="en-US" sz="1000">
                <a:solidFill>
                  <a:schemeClr val="bg2"/>
                </a:solidFill>
              </a:rPr>
              <a:t>4</a:t>
            </a:r>
            <a:endParaRPr lang="en-US" sz="1000" baseline="30000">
              <a:solidFill>
                <a:schemeClr val="bg2"/>
              </a:solidFill>
            </a:endParaRPr>
          </a:p>
        </p:txBody>
      </p:sp>
      <p:sp>
        <p:nvSpPr>
          <p:cNvPr id="82958" name="Rectangle 14"/>
          <p:cNvSpPr>
            <a:spLocks noChangeArrowheads="1"/>
          </p:cNvSpPr>
          <p:nvPr/>
        </p:nvSpPr>
        <p:spPr bwMode="auto">
          <a:xfrm>
            <a:off x="1295400" y="1447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H</a:t>
            </a:r>
          </a:p>
          <a:p>
            <a:pPr algn="ctr"/>
            <a:endParaRPr lang="en-US" sz="1000">
              <a:solidFill>
                <a:schemeClr val="bg2"/>
              </a:solidFill>
            </a:endParaRPr>
          </a:p>
          <a:p>
            <a:pPr algn="ctr"/>
            <a:r>
              <a:rPr lang="en-US" sz="1000">
                <a:solidFill>
                  <a:schemeClr val="bg2"/>
                </a:solidFill>
              </a:rPr>
              <a:t>1</a:t>
            </a:r>
            <a:endParaRPr lang="en-US" sz="1000" baseline="30000">
              <a:solidFill>
                <a:schemeClr val="bg2"/>
              </a:solidFill>
            </a:endParaRPr>
          </a:p>
        </p:txBody>
      </p:sp>
      <p:sp>
        <p:nvSpPr>
          <p:cNvPr id="82959" name="Rectangle 15"/>
          <p:cNvSpPr>
            <a:spLocks noChangeArrowheads="1"/>
          </p:cNvSpPr>
          <p:nvPr/>
        </p:nvSpPr>
        <p:spPr bwMode="auto">
          <a:xfrm>
            <a:off x="5867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Al</a:t>
            </a:r>
            <a:endParaRPr lang="en-US" sz="1000">
              <a:solidFill>
                <a:schemeClr val="bg2"/>
              </a:solidFill>
            </a:endParaRPr>
          </a:p>
          <a:p>
            <a:pPr algn="ctr"/>
            <a:endParaRPr lang="en-US" sz="1000">
              <a:solidFill>
                <a:schemeClr val="bg2"/>
              </a:solidFill>
            </a:endParaRPr>
          </a:p>
          <a:p>
            <a:pPr algn="ctr"/>
            <a:r>
              <a:rPr lang="en-US" sz="1000">
                <a:solidFill>
                  <a:schemeClr val="bg2"/>
                </a:solidFill>
              </a:rPr>
              <a:t>13</a:t>
            </a:r>
            <a:endParaRPr lang="en-US" sz="1000" baseline="30000">
              <a:solidFill>
                <a:schemeClr val="bg2"/>
              </a:solidFill>
            </a:endParaRPr>
          </a:p>
        </p:txBody>
      </p:sp>
      <p:sp>
        <p:nvSpPr>
          <p:cNvPr id="82960" name="Rectangle 16"/>
          <p:cNvSpPr>
            <a:spLocks noChangeArrowheads="1"/>
          </p:cNvSpPr>
          <p:nvPr/>
        </p:nvSpPr>
        <p:spPr bwMode="auto">
          <a:xfrm>
            <a:off x="6248400" y="25146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Si</a:t>
            </a:r>
            <a:endParaRPr lang="en-US" sz="1000">
              <a:solidFill>
                <a:schemeClr val="bg2"/>
              </a:solidFill>
            </a:endParaRPr>
          </a:p>
          <a:p>
            <a:pPr algn="ctr"/>
            <a:endParaRPr lang="en-US" sz="1000">
              <a:solidFill>
                <a:schemeClr val="bg2"/>
              </a:solidFill>
            </a:endParaRPr>
          </a:p>
          <a:p>
            <a:pPr algn="ctr"/>
            <a:r>
              <a:rPr lang="en-US" sz="1000">
                <a:solidFill>
                  <a:schemeClr val="bg2"/>
                </a:solidFill>
              </a:rPr>
              <a:t>14</a:t>
            </a:r>
            <a:endParaRPr lang="en-US" sz="1000" baseline="30000">
              <a:solidFill>
                <a:schemeClr val="bg2"/>
              </a:solidFill>
            </a:endParaRPr>
          </a:p>
        </p:txBody>
      </p:sp>
      <p:sp>
        <p:nvSpPr>
          <p:cNvPr id="82961" name="Rectangle 17"/>
          <p:cNvSpPr>
            <a:spLocks noChangeArrowheads="1"/>
          </p:cNvSpPr>
          <p:nvPr/>
        </p:nvSpPr>
        <p:spPr bwMode="auto">
          <a:xfrm>
            <a:off x="6629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P</a:t>
            </a:r>
            <a:endParaRPr lang="en-US" sz="1000">
              <a:solidFill>
                <a:schemeClr val="bg2"/>
              </a:solidFill>
            </a:endParaRPr>
          </a:p>
          <a:p>
            <a:pPr algn="ctr"/>
            <a:endParaRPr lang="en-US" sz="1000">
              <a:solidFill>
                <a:schemeClr val="bg2"/>
              </a:solidFill>
            </a:endParaRPr>
          </a:p>
          <a:p>
            <a:pPr algn="ctr"/>
            <a:r>
              <a:rPr lang="en-US" sz="1000">
                <a:solidFill>
                  <a:schemeClr val="bg2"/>
                </a:solidFill>
              </a:rPr>
              <a:t>15</a:t>
            </a:r>
            <a:endParaRPr lang="en-US" sz="1000" baseline="30000">
              <a:solidFill>
                <a:schemeClr val="bg2"/>
              </a:solidFill>
            </a:endParaRPr>
          </a:p>
        </p:txBody>
      </p:sp>
      <p:sp>
        <p:nvSpPr>
          <p:cNvPr id="82962" name="Rectangle 18"/>
          <p:cNvSpPr>
            <a:spLocks noChangeArrowheads="1"/>
          </p:cNvSpPr>
          <p:nvPr/>
        </p:nvSpPr>
        <p:spPr bwMode="auto">
          <a:xfrm>
            <a:off x="7010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S</a:t>
            </a:r>
            <a:endParaRPr lang="en-US" sz="1000">
              <a:solidFill>
                <a:schemeClr val="bg2"/>
              </a:solidFill>
            </a:endParaRPr>
          </a:p>
          <a:p>
            <a:pPr algn="ctr"/>
            <a:endParaRPr lang="en-US" sz="1000">
              <a:solidFill>
                <a:schemeClr val="bg2"/>
              </a:solidFill>
            </a:endParaRPr>
          </a:p>
          <a:p>
            <a:pPr algn="ctr"/>
            <a:r>
              <a:rPr lang="en-US" sz="1000">
                <a:solidFill>
                  <a:schemeClr val="bg2"/>
                </a:solidFill>
              </a:rPr>
              <a:t>16</a:t>
            </a:r>
            <a:endParaRPr lang="en-US" sz="1000" baseline="30000">
              <a:solidFill>
                <a:schemeClr val="bg2"/>
              </a:solidFill>
            </a:endParaRPr>
          </a:p>
        </p:txBody>
      </p:sp>
      <p:sp>
        <p:nvSpPr>
          <p:cNvPr id="82963" name="Rectangle 19"/>
          <p:cNvSpPr>
            <a:spLocks noChangeArrowheads="1"/>
          </p:cNvSpPr>
          <p:nvPr/>
        </p:nvSpPr>
        <p:spPr bwMode="auto">
          <a:xfrm>
            <a:off x="7391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Cl</a:t>
            </a:r>
            <a:endParaRPr lang="en-US" sz="1000">
              <a:solidFill>
                <a:schemeClr val="bg2"/>
              </a:solidFill>
            </a:endParaRPr>
          </a:p>
          <a:p>
            <a:pPr algn="ctr"/>
            <a:endParaRPr lang="en-US" sz="1000">
              <a:solidFill>
                <a:schemeClr val="bg2"/>
              </a:solidFill>
            </a:endParaRPr>
          </a:p>
          <a:p>
            <a:pPr algn="ctr"/>
            <a:r>
              <a:rPr lang="en-US" sz="1000">
                <a:solidFill>
                  <a:schemeClr val="bg2"/>
                </a:solidFill>
              </a:rPr>
              <a:t>17</a:t>
            </a:r>
            <a:endParaRPr lang="en-US" sz="1000" baseline="30000">
              <a:solidFill>
                <a:schemeClr val="bg2"/>
              </a:solidFill>
            </a:endParaRPr>
          </a:p>
        </p:txBody>
      </p:sp>
      <p:sp>
        <p:nvSpPr>
          <p:cNvPr id="82964" name="Rectangle 20"/>
          <p:cNvSpPr>
            <a:spLocks noChangeArrowheads="1"/>
          </p:cNvSpPr>
          <p:nvPr/>
        </p:nvSpPr>
        <p:spPr bwMode="auto">
          <a:xfrm>
            <a:off x="7772400" y="25146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Ar</a:t>
            </a:r>
            <a:endParaRPr lang="en-US" sz="1000">
              <a:solidFill>
                <a:schemeClr val="bg2"/>
              </a:solidFill>
            </a:endParaRPr>
          </a:p>
          <a:p>
            <a:pPr algn="ctr"/>
            <a:endParaRPr lang="en-US" sz="1000">
              <a:solidFill>
                <a:schemeClr val="bg2"/>
              </a:solidFill>
            </a:endParaRPr>
          </a:p>
          <a:p>
            <a:pPr algn="ctr"/>
            <a:r>
              <a:rPr lang="en-US" sz="1000">
                <a:solidFill>
                  <a:schemeClr val="bg2"/>
                </a:solidFill>
              </a:rPr>
              <a:t>18</a:t>
            </a:r>
            <a:endParaRPr lang="en-US" sz="1000" baseline="30000">
              <a:solidFill>
                <a:schemeClr val="bg2"/>
              </a:solidFill>
            </a:endParaRPr>
          </a:p>
        </p:txBody>
      </p:sp>
      <p:sp>
        <p:nvSpPr>
          <p:cNvPr id="82965" name="Rectangle 21"/>
          <p:cNvSpPr>
            <a:spLocks noChangeArrowheads="1"/>
          </p:cNvSpPr>
          <p:nvPr/>
        </p:nvSpPr>
        <p:spPr bwMode="auto">
          <a:xfrm>
            <a:off x="1295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K</a:t>
            </a:r>
            <a:endParaRPr lang="en-US" sz="1000">
              <a:solidFill>
                <a:schemeClr val="bg2"/>
              </a:solidFill>
            </a:endParaRPr>
          </a:p>
          <a:p>
            <a:pPr algn="ctr"/>
            <a:endParaRPr lang="en-US" sz="1000" baseline="30000">
              <a:solidFill>
                <a:schemeClr val="bg2"/>
              </a:solidFill>
            </a:endParaRPr>
          </a:p>
          <a:p>
            <a:pPr algn="ctr"/>
            <a:r>
              <a:rPr lang="en-US" sz="1000">
                <a:solidFill>
                  <a:schemeClr val="bg2"/>
                </a:solidFill>
              </a:rPr>
              <a:t>19</a:t>
            </a:r>
          </a:p>
        </p:txBody>
      </p:sp>
      <p:sp>
        <p:nvSpPr>
          <p:cNvPr id="82966" name="Rectangle 22"/>
          <p:cNvSpPr>
            <a:spLocks noChangeArrowheads="1"/>
          </p:cNvSpPr>
          <p:nvPr/>
        </p:nvSpPr>
        <p:spPr bwMode="auto">
          <a:xfrm>
            <a:off x="1676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Ca</a:t>
            </a:r>
            <a:endParaRPr lang="en-US" sz="1000">
              <a:solidFill>
                <a:schemeClr val="bg2"/>
              </a:solidFill>
            </a:endParaRPr>
          </a:p>
          <a:p>
            <a:pPr algn="ctr"/>
            <a:endParaRPr lang="en-US" sz="1000">
              <a:solidFill>
                <a:schemeClr val="bg2"/>
              </a:solidFill>
            </a:endParaRPr>
          </a:p>
          <a:p>
            <a:pPr algn="ctr"/>
            <a:r>
              <a:rPr lang="en-US" sz="1000">
                <a:solidFill>
                  <a:schemeClr val="bg2"/>
                </a:solidFill>
              </a:rPr>
              <a:t>20</a:t>
            </a:r>
            <a:endParaRPr lang="en-US" sz="1000" baseline="30000">
              <a:solidFill>
                <a:schemeClr val="bg2"/>
              </a:solidFill>
            </a:endParaRPr>
          </a:p>
        </p:txBody>
      </p:sp>
      <p:sp>
        <p:nvSpPr>
          <p:cNvPr id="82967" name="Rectangle 23"/>
          <p:cNvSpPr>
            <a:spLocks noChangeArrowheads="1"/>
          </p:cNvSpPr>
          <p:nvPr/>
        </p:nvSpPr>
        <p:spPr bwMode="auto">
          <a:xfrm>
            <a:off x="2057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Sc</a:t>
            </a:r>
            <a:endParaRPr lang="en-US" sz="1000">
              <a:solidFill>
                <a:schemeClr val="bg2"/>
              </a:solidFill>
            </a:endParaRPr>
          </a:p>
          <a:p>
            <a:pPr algn="ctr"/>
            <a:endParaRPr lang="en-US" sz="1000">
              <a:solidFill>
                <a:schemeClr val="bg2"/>
              </a:solidFill>
            </a:endParaRPr>
          </a:p>
          <a:p>
            <a:pPr algn="ctr"/>
            <a:r>
              <a:rPr lang="en-US" sz="1000">
                <a:solidFill>
                  <a:schemeClr val="bg2"/>
                </a:solidFill>
              </a:rPr>
              <a:t>21</a:t>
            </a:r>
            <a:endParaRPr lang="en-US" sz="1000" baseline="30000">
              <a:solidFill>
                <a:schemeClr val="bg2"/>
              </a:solidFill>
            </a:endParaRPr>
          </a:p>
        </p:txBody>
      </p:sp>
      <p:sp>
        <p:nvSpPr>
          <p:cNvPr id="82968" name="Rectangle 24"/>
          <p:cNvSpPr>
            <a:spLocks noChangeArrowheads="1"/>
          </p:cNvSpPr>
          <p:nvPr/>
        </p:nvSpPr>
        <p:spPr bwMode="auto">
          <a:xfrm>
            <a:off x="2438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Ti</a:t>
            </a:r>
            <a:endParaRPr lang="en-US" sz="1000">
              <a:solidFill>
                <a:schemeClr val="bg2"/>
              </a:solidFill>
            </a:endParaRPr>
          </a:p>
          <a:p>
            <a:pPr algn="ctr"/>
            <a:endParaRPr lang="en-US" sz="1000">
              <a:solidFill>
                <a:schemeClr val="bg2"/>
              </a:solidFill>
            </a:endParaRPr>
          </a:p>
          <a:p>
            <a:pPr algn="ctr"/>
            <a:r>
              <a:rPr lang="en-US" sz="1000">
                <a:solidFill>
                  <a:schemeClr val="bg2"/>
                </a:solidFill>
              </a:rPr>
              <a:t>22</a:t>
            </a:r>
            <a:endParaRPr lang="en-US" sz="1000" baseline="30000">
              <a:solidFill>
                <a:schemeClr val="bg2"/>
              </a:solidFill>
            </a:endParaRPr>
          </a:p>
        </p:txBody>
      </p:sp>
      <p:sp>
        <p:nvSpPr>
          <p:cNvPr id="82969" name="Rectangle 25"/>
          <p:cNvSpPr>
            <a:spLocks noChangeArrowheads="1"/>
          </p:cNvSpPr>
          <p:nvPr/>
        </p:nvSpPr>
        <p:spPr bwMode="auto">
          <a:xfrm>
            <a:off x="2819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V</a:t>
            </a:r>
            <a:endParaRPr lang="en-US" sz="1000">
              <a:solidFill>
                <a:schemeClr val="bg2"/>
              </a:solidFill>
            </a:endParaRPr>
          </a:p>
          <a:p>
            <a:pPr algn="ctr"/>
            <a:endParaRPr lang="en-US" sz="1000">
              <a:solidFill>
                <a:schemeClr val="bg2"/>
              </a:solidFill>
            </a:endParaRPr>
          </a:p>
          <a:p>
            <a:pPr algn="ctr"/>
            <a:r>
              <a:rPr lang="en-US" sz="1000">
                <a:solidFill>
                  <a:schemeClr val="bg2"/>
                </a:solidFill>
              </a:rPr>
              <a:t>23</a:t>
            </a:r>
            <a:endParaRPr lang="en-US" sz="1000" baseline="30000">
              <a:solidFill>
                <a:schemeClr val="bg2"/>
              </a:solidFill>
            </a:endParaRPr>
          </a:p>
        </p:txBody>
      </p:sp>
      <p:sp>
        <p:nvSpPr>
          <p:cNvPr id="82970" name="Rectangle 26"/>
          <p:cNvSpPr>
            <a:spLocks noChangeArrowheads="1"/>
          </p:cNvSpPr>
          <p:nvPr/>
        </p:nvSpPr>
        <p:spPr bwMode="auto">
          <a:xfrm>
            <a:off x="3200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Cr</a:t>
            </a:r>
            <a:endParaRPr lang="en-US" sz="1000">
              <a:solidFill>
                <a:schemeClr val="bg2"/>
              </a:solidFill>
            </a:endParaRPr>
          </a:p>
          <a:p>
            <a:pPr algn="ctr"/>
            <a:endParaRPr lang="en-US" sz="1000">
              <a:solidFill>
                <a:schemeClr val="bg2"/>
              </a:solidFill>
            </a:endParaRPr>
          </a:p>
          <a:p>
            <a:pPr algn="ctr"/>
            <a:r>
              <a:rPr lang="en-US" sz="1000">
                <a:solidFill>
                  <a:schemeClr val="bg2"/>
                </a:solidFill>
              </a:rPr>
              <a:t>24</a:t>
            </a:r>
            <a:endParaRPr lang="en-US" sz="1000" baseline="30000">
              <a:solidFill>
                <a:schemeClr val="bg2"/>
              </a:solidFill>
            </a:endParaRPr>
          </a:p>
        </p:txBody>
      </p:sp>
      <p:sp>
        <p:nvSpPr>
          <p:cNvPr id="82971" name="Rectangle 27"/>
          <p:cNvSpPr>
            <a:spLocks noChangeArrowheads="1"/>
          </p:cNvSpPr>
          <p:nvPr/>
        </p:nvSpPr>
        <p:spPr bwMode="auto">
          <a:xfrm>
            <a:off x="3581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Mn</a:t>
            </a:r>
            <a:endParaRPr lang="en-US" sz="1000">
              <a:solidFill>
                <a:schemeClr val="bg2"/>
              </a:solidFill>
            </a:endParaRPr>
          </a:p>
          <a:p>
            <a:pPr algn="ctr"/>
            <a:endParaRPr lang="en-US" sz="1000">
              <a:solidFill>
                <a:schemeClr val="bg2"/>
              </a:solidFill>
            </a:endParaRPr>
          </a:p>
          <a:p>
            <a:pPr algn="ctr"/>
            <a:r>
              <a:rPr lang="en-US" sz="1000">
                <a:solidFill>
                  <a:schemeClr val="bg2"/>
                </a:solidFill>
              </a:rPr>
              <a:t>25</a:t>
            </a:r>
            <a:endParaRPr lang="en-US" sz="1000" baseline="30000">
              <a:solidFill>
                <a:schemeClr val="bg2"/>
              </a:solidFill>
            </a:endParaRPr>
          </a:p>
        </p:txBody>
      </p:sp>
      <p:sp>
        <p:nvSpPr>
          <p:cNvPr id="82972" name="Rectangle 28"/>
          <p:cNvSpPr>
            <a:spLocks noChangeArrowheads="1"/>
          </p:cNvSpPr>
          <p:nvPr/>
        </p:nvSpPr>
        <p:spPr bwMode="auto">
          <a:xfrm>
            <a:off x="3962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Fe</a:t>
            </a:r>
            <a:endParaRPr lang="en-US" sz="1000">
              <a:solidFill>
                <a:schemeClr val="bg2"/>
              </a:solidFill>
            </a:endParaRPr>
          </a:p>
          <a:p>
            <a:pPr algn="ctr"/>
            <a:endParaRPr lang="en-US" sz="1000">
              <a:solidFill>
                <a:schemeClr val="bg2"/>
              </a:solidFill>
            </a:endParaRPr>
          </a:p>
          <a:p>
            <a:pPr algn="ctr"/>
            <a:r>
              <a:rPr lang="en-US" sz="1000">
                <a:solidFill>
                  <a:schemeClr val="bg2"/>
                </a:solidFill>
              </a:rPr>
              <a:t>26</a:t>
            </a:r>
            <a:endParaRPr lang="en-US" sz="1000" baseline="30000">
              <a:solidFill>
                <a:schemeClr val="bg2"/>
              </a:solidFill>
            </a:endParaRPr>
          </a:p>
        </p:txBody>
      </p:sp>
      <p:sp>
        <p:nvSpPr>
          <p:cNvPr id="82973" name="Rectangle 29"/>
          <p:cNvSpPr>
            <a:spLocks noChangeArrowheads="1"/>
          </p:cNvSpPr>
          <p:nvPr/>
        </p:nvSpPr>
        <p:spPr bwMode="auto">
          <a:xfrm>
            <a:off x="4343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Co</a:t>
            </a:r>
            <a:endParaRPr lang="en-US" sz="1000">
              <a:solidFill>
                <a:schemeClr val="bg2"/>
              </a:solidFill>
            </a:endParaRPr>
          </a:p>
          <a:p>
            <a:pPr algn="ctr"/>
            <a:endParaRPr lang="en-US" sz="1000">
              <a:solidFill>
                <a:schemeClr val="bg2"/>
              </a:solidFill>
            </a:endParaRPr>
          </a:p>
          <a:p>
            <a:pPr algn="ctr"/>
            <a:r>
              <a:rPr lang="en-US" sz="1000">
                <a:solidFill>
                  <a:schemeClr val="bg2"/>
                </a:solidFill>
              </a:rPr>
              <a:t>27</a:t>
            </a:r>
            <a:endParaRPr lang="en-US" sz="1000" baseline="30000">
              <a:solidFill>
                <a:schemeClr val="bg2"/>
              </a:solidFill>
            </a:endParaRPr>
          </a:p>
        </p:txBody>
      </p:sp>
      <p:sp>
        <p:nvSpPr>
          <p:cNvPr id="82974" name="Rectangle 30"/>
          <p:cNvSpPr>
            <a:spLocks noChangeArrowheads="1"/>
          </p:cNvSpPr>
          <p:nvPr/>
        </p:nvSpPr>
        <p:spPr bwMode="auto">
          <a:xfrm>
            <a:off x="4724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Ni</a:t>
            </a:r>
            <a:endParaRPr lang="en-US" sz="1000">
              <a:solidFill>
                <a:schemeClr val="bg2"/>
              </a:solidFill>
            </a:endParaRPr>
          </a:p>
          <a:p>
            <a:pPr algn="ctr"/>
            <a:endParaRPr lang="en-US" sz="1000">
              <a:solidFill>
                <a:schemeClr val="bg2"/>
              </a:solidFill>
            </a:endParaRPr>
          </a:p>
          <a:p>
            <a:pPr algn="ctr"/>
            <a:r>
              <a:rPr lang="en-US" sz="1000">
                <a:solidFill>
                  <a:schemeClr val="bg2"/>
                </a:solidFill>
              </a:rPr>
              <a:t>28</a:t>
            </a:r>
            <a:endParaRPr lang="en-US" sz="1000" baseline="30000">
              <a:solidFill>
                <a:schemeClr val="bg2"/>
              </a:solidFill>
            </a:endParaRPr>
          </a:p>
        </p:txBody>
      </p:sp>
      <p:sp>
        <p:nvSpPr>
          <p:cNvPr id="82975" name="Rectangle 31"/>
          <p:cNvSpPr>
            <a:spLocks noChangeArrowheads="1"/>
          </p:cNvSpPr>
          <p:nvPr/>
        </p:nvSpPr>
        <p:spPr bwMode="auto">
          <a:xfrm>
            <a:off x="5105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Cu</a:t>
            </a:r>
            <a:endParaRPr lang="en-US" sz="1000">
              <a:solidFill>
                <a:schemeClr val="bg2"/>
              </a:solidFill>
            </a:endParaRPr>
          </a:p>
          <a:p>
            <a:pPr algn="ctr"/>
            <a:endParaRPr lang="en-US" sz="1000">
              <a:solidFill>
                <a:schemeClr val="bg2"/>
              </a:solidFill>
            </a:endParaRPr>
          </a:p>
          <a:p>
            <a:pPr algn="ctr"/>
            <a:r>
              <a:rPr lang="en-US" sz="1000">
                <a:solidFill>
                  <a:schemeClr val="bg2"/>
                </a:solidFill>
              </a:rPr>
              <a:t>29</a:t>
            </a:r>
            <a:endParaRPr lang="en-US" sz="1000" baseline="30000">
              <a:solidFill>
                <a:schemeClr val="bg2"/>
              </a:solidFill>
            </a:endParaRPr>
          </a:p>
        </p:txBody>
      </p:sp>
      <p:sp>
        <p:nvSpPr>
          <p:cNvPr id="82976" name="Rectangle 32"/>
          <p:cNvSpPr>
            <a:spLocks noChangeArrowheads="1"/>
          </p:cNvSpPr>
          <p:nvPr/>
        </p:nvSpPr>
        <p:spPr bwMode="auto">
          <a:xfrm>
            <a:off x="5486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Zn</a:t>
            </a:r>
            <a:endParaRPr lang="en-US" sz="1000">
              <a:solidFill>
                <a:schemeClr val="bg2"/>
              </a:solidFill>
            </a:endParaRPr>
          </a:p>
          <a:p>
            <a:pPr algn="ctr"/>
            <a:endParaRPr lang="en-US" sz="1000">
              <a:solidFill>
                <a:schemeClr val="bg2"/>
              </a:solidFill>
            </a:endParaRPr>
          </a:p>
          <a:p>
            <a:pPr algn="ctr"/>
            <a:r>
              <a:rPr lang="en-US" sz="1000">
                <a:solidFill>
                  <a:schemeClr val="bg2"/>
                </a:solidFill>
              </a:rPr>
              <a:t>30</a:t>
            </a:r>
            <a:endParaRPr lang="en-US" sz="1000" baseline="30000">
              <a:solidFill>
                <a:schemeClr val="bg2"/>
              </a:solidFill>
            </a:endParaRPr>
          </a:p>
        </p:txBody>
      </p:sp>
      <p:sp>
        <p:nvSpPr>
          <p:cNvPr id="82977" name="Rectangle 33"/>
          <p:cNvSpPr>
            <a:spLocks noChangeArrowheads="1"/>
          </p:cNvSpPr>
          <p:nvPr/>
        </p:nvSpPr>
        <p:spPr bwMode="auto">
          <a:xfrm>
            <a:off x="5867400" y="30480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Ga</a:t>
            </a:r>
            <a:endParaRPr lang="en-US" sz="1000">
              <a:solidFill>
                <a:schemeClr val="bg2"/>
              </a:solidFill>
            </a:endParaRPr>
          </a:p>
          <a:p>
            <a:pPr algn="ctr"/>
            <a:endParaRPr lang="en-US" sz="1000">
              <a:solidFill>
                <a:schemeClr val="bg2"/>
              </a:solidFill>
            </a:endParaRPr>
          </a:p>
          <a:p>
            <a:pPr algn="ctr"/>
            <a:r>
              <a:rPr lang="en-US" sz="1000">
                <a:solidFill>
                  <a:schemeClr val="bg2"/>
                </a:solidFill>
              </a:rPr>
              <a:t>31</a:t>
            </a:r>
            <a:endParaRPr lang="en-US" sz="1000" baseline="30000">
              <a:solidFill>
                <a:schemeClr val="bg2"/>
              </a:solidFill>
            </a:endParaRPr>
          </a:p>
        </p:txBody>
      </p:sp>
      <p:sp>
        <p:nvSpPr>
          <p:cNvPr id="82978" name="Rectangle 34"/>
          <p:cNvSpPr>
            <a:spLocks noChangeArrowheads="1"/>
          </p:cNvSpPr>
          <p:nvPr/>
        </p:nvSpPr>
        <p:spPr bwMode="auto">
          <a:xfrm>
            <a:off x="6248400" y="30480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Ge</a:t>
            </a:r>
            <a:endParaRPr lang="en-US" sz="1000">
              <a:solidFill>
                <a:schemeClr val="bg2"/>
              </a:solidFill>
            </a:endParaRPr>
          </a:p>
          <a:p>
            <a:pPr algn="ctr"/>
            <a:endParaRPr lang="en-US" sz="1000">
              <a:solidFill>
                <a:schemeClr val="bg2"/>
              </a:solidFill>
            </a:endParaRPr>
          </a:p>
          <a:p>
            <a:pPr algn="ctr"/>
            <a:r>
              <a:rPr lang="en-US" sz="1000">
                <a:solidFill>
                  <a:schemeClr val="bg2"/>
                </a:solidFill>
              </a:rPr>
              <a:t>32</a:t>
            </a:r>
            <a:endParaRPr lang="en-US" sz="1000" baseline="30000">
              <a:solidFill>
                <a:schemeClr val="bg2"/>
              </a:solidFill>
            </a:endParaRPr>
          </a:p>
        </p:txBody>
      </p:sp>
      <p:sp>
        <p:nvSpPr>
          <p:cNvPr id="82979" name="Rectangle 35"/>
          <p:cNvSpPr>
            <a:spLocks noChangeArrowheads="1"/>
          </p:cNvSpPr>
          <p:nvPr/>
        </p:nvSpPr>
        <p:spPr bwMode="auto">
          <a:xfrm>
            <a:off x="6629400" y="30480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As</a:t>
            </a:r>
            <a:endParaRPr lang="en-US" sz="1000">
              <a:solidFill>
                <a:schemeClr val="bg2"/>
              </a:solidFill>
            </a:endParaRPr>
          </a:p>
          <a:p>
            <a:pPr algn="ctr"/>
            <a:endParaRPr lang="en-US" sz="1000">
              <a:solidFill>
                <a:schemeClr val="bg2"/>
              </a:solidFill>
            </a:endParaRPr>
          </a:p>
          <a:p>
            <a:pPr algn="ctr"/>
            <a:r>
              <a:rPr lang="en-US" sz="1000">
                <a:solidFill>
                  <a:schemeClr val="bg2"/>
                </a:solidFill>
              </a:rPr>
              <a:t>33</a:t>
            </a:r>
            <a:endParaRPr lang="en-US" sz="1000" baseline="30000">
              <a:solidFill>
                <a:schemeClr val="bg2"/>
              </a:solidFill>
            </a:endParaRPr>
          </a:p>
        </p:txBody>
      </p:sp>
      <p:sp>
        <p:nvSpPr>
          <p:cNvPr id="82980" name="Rectangle 36"/>
          <p:cNvSpPr>
            <a:spLocks noChangeArrowheads="1"/>
          </p:cNvSpPr>
          <p:nvPr/>
        </p:nvSpPr>
        <p:spPr bwMode="auto">
          <a:xfrm>
            <a:off x="7010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Se</a:t>
            </a:r>
            <a:endParaRPr lang="en-US" sz="1000">
              <a:solidFill>
                <a:schemeClr val="bg2"/>
              </a:solidFill>
            </a:endParaRPr>
          </a:p>
          <a:p>
            <a:pPr algn="ctr"/>
            <a:endParaRPr lang="en-US" sz="1000">
              <a:solidFill>
                <a:schemeClr val="bg2"/>
              </a:solidFill>
            </a:endParaRPr>
          </a:p>
          <a:p>
            <a:pPr algn="ctr"/>
            <a:r>
              <a:rPr lang="en-US" sz="1000">
                <a:solidFill>
                  <a:schemeClr val="bg2"/>
                </a:solidFill>
              </a:rPr>
              <a:t>34</a:t>
            </a:r>
            <a:endParaRPr lang="en-US" sz="1000" baseline="30000">
              <a:solidFill>
                <a:schemeClr val="bg2"/>
              </a:solidFill>
            </a:endParaRPr>
          </a:p>
        </p:txBody>
      </p:sp>
      <p:sp>
        <p:nvSpPr>
          <p:cNvPr id="82981" name="Rectangle 37"/>
          <p:cNvSpPr>
            <a:spLocks noChangeArrowheads="1"/>
          </p:cNvSpPr>
          <p:nvPr/>
        </p:nvSpPr>
        <p:spPr bwMode="auto">
          <a:xfrm>
            <a:off x="7391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Br</a:t>
            </a:r>
            <a:endParaRPr lang="en-US" sz="1000">
              <a:solidFill>
                <a:schemeClr val="bg2"/>
              </a:solidFill>
            </a:endParaRPr>
          </a:p>
          <a:p>
            <a:pPr algn="ctr"/>
            <a:endParaRPr lang="en-US" sz="1000">
              <a:solidFill>
                <a:schemeClr val="bg2"/>
              </a:solidFill>
            </a:endParaRPr>
          </a:p>
          <a:p>
            <a:pPr algn="ctr"/>
            <a:r>
              <a:rPr lang="en-US" sz="1000">
                <a:solidFill>
                  <a:schemeClr val="bg2"/>
                </a:solidFill>
              </a:rPr>
              <a:t>35</a:t>
            </a:r>
            <a:endParaRPr lang="en-US" sz="1000" baseline="30000">
              <a:solidFill>
                <a:schemeClr val="bg2"/>
              </a:solidFill>
            </a:endParaRPr>
          </a:p>
        </p:txBody>
      </p:sp>
      <p:sp>
        <p:nvSpPr>
          <p:cNvPr id="82982" name="Rectangle 38"/>
          <p:cNvSpPr>
            <a:spLocks noChangeArrowheads="1"/>
          </p:cNvSpPr>
          <p:nvPr/>
        </p:nvSpPr>
        <p:spPr bwMode="auto">
          <a:xfrm>
            <a:off x="7772400" y="30480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Kr</a:t>
            </a:r>
            <a:endParaRPr lang="en-US" sz="1000">
              <a:solidFill>
                <a:schemeClr val="bg2"/>
              </a:solidFill>
            </a:endParaRPr>
          </a:p>
          <a:p>
            <a:pPr algn="ctr"/>
            <a:endParaRPr lang="en-US" sz="1000">
              <a:solidFill>
                <a:schemeClr val="bg2"/>
              </a:solidFill>
            </a:endParaRPr>
          </a:p>
          <a:p>
            <a:pPr algn="ctr"/>
            <a:r>
              <a:rPr lang="en-US" sz="1000">
                <a:solidFill>
                  <a:schemeClr val="bg2"/>
                </a:solidFill>
              </a:rPr>
              <a:t>36</a:t>
            </a:r>
            <a:endParaRPr lang="en-US" sz="1000" baseline="30000">
              <a:solidFill>
                <a:schemeClr val="bg2"/>
              </a:solidFill>
            </a:endParaRPr>
          </a:p>
        </p:txBody>
      </p:sp>
      <p:sp>
        <p:nvSpPr>
          <p:cNvPr id="82983" name="Rectangle 39"/>
          <p:cNvSpPr>
            <a:spLocks noChangeArrowheads="1"/>
          </p:cNvSpPr>
          <p:nvPr/>
        </p:nvSpPr>
        <p:spPr bwMode="auto">
          <a:xfrm>
            <a:off x="1295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Rb</a:t>
            </a:r>
            <a:endParaRPr lang="en-US" sz="1000">
              <a:solidFill>
                <a:schemeClr val="bg2"/>
              </a:solidFill>
            </a:endParaRPr>
          </a:p>
          <a:p>
            <a:pPr algn="ctr"/>
            <a:endParaRPr lang="en-US" sz="1000">
              <a:solidFill>
                <a:schemeClr val="bg2"/>
              </a:solidFill>
            </a:endParaRPr>
          </a:p>
          <a:p>
            <a:pPr algn="ctr"/>
            <a:r>
              <a:rPr lang="en-US" sz="1000">
                <a:solidFill>
                  <a:schemeClr val="bg2"/>
                </a:solidFill>
              </a:rPr>
              <a:t>37</a:t>
            </a:r>
            <a:endParaRPr lang="en-US" sz="1000" baseline="30000">
              <a:solidFill>
                <a:schemeClr val="bg2"/>
              </a:solidFill>
            </a:endParaRPr>
          </a:p>
        </p:txBody>
      </p:sp>
      <p:sp>
        <p:nvSpPr>
          <p:cNvPr id="82984" name="Rectangle 40"/>
          <p:cNvSpPr>
            <a:spLocks noChangeArrowheads="1"/>
          </p:cNvSpPr>
          <p:nvPr/>
        </p:nvSpPr>
        <p:spPr bwMode="auto">
          <a:xfrm>
            <a:off x="1676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Sr</a:t>
            </a:r>
            <a:endParaRPr lang="en-US" sz="1000">
              <a:solidFill>
                <a:schemeClr val="bg2"/>
              </a:solidFill>
            </a:endParaRPr>
          </a:p>
          <a:p>
            <a:pPr algn="ctr"/>
            <a:endParaRPr lang="en-US" sz="1000">
              <a:solidFill>
                <a:schemeClr val="bg2"/>
              </a:solidFill>
            </a:endParaRPr>
          </a:p>
          <a:p>
            <a:pPr algn="ctr"/>
            <a:r>
              <a:rPr lang="en-US" sz="1000">
                <a:solidFill>
                  <a:schemeClr val="bg2"/>
                </a:solidFill>
              </a:rPr>
              <a:t>38</a:t>
            </a:r>
            <a:endParaRPr lang="en-US" sz="1000" baseline="30000">
              <a:solidFill>
                <a:schemeClr val="bg2"/>
              </a:solidFill>
            </a:endParaRPr>
          </a:p>
        </p:txBody>
      </p:sp>
      <p:sp>
        <p:nvSpPr>
          <p:cNvPr id="82985" name="Rectangle 41"/>
          <p:cNvSpPr>
            <a:spLocks noChangeArrowheads="1"/>
          </p:cNvSpPr>
          <p:nvPr/>
        </p:nvSpPr>
        <p:spPr bwMode="auto">
          <a:xfrm>
            <a:off x="2057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Y</a:t>
            </a:r>
            <a:r>
              <a:rPr lang="en-US" sz="1000" b="1">
                <a:solidFill>
                  <a:schemeClr val="bg2"/>
                </a:solidFill>
              </a:rPr>
              <a:t> </a:t>
            </a:r>
          </a:p>
          <a:p>
            <a:pPr algn="ctr"/>
            <a:endParaRPr lang="en-US" sz="1000">
              <a:solidFill>
                <a:schemeClr val="bg2"/>
              </a:solidFill>
            </a:endParaRPr>
          </a:p>
          <a:p>
            <a:pPr algn="ctr"/>
            <a:r>
              <a:rPr lang="en-US" sz="1000">
                <a:solidFill>
                  <a:schemeClr val="bg2"/>
                </a:solidFill>
              </a:rPr>
              <a:t>39</a:t>
            </a:r>
            <a:endParaRPr lang="en-US" sz="1000" baseline="30000">
              <a:solidFill>
                <a:schemeClr val="bg2"/>
              </a:solidFill>
            </a:endParaRPr>
          </a:p>
        </p:txBody>
      </p:sp>
      <p:sp>
        <p:nvSpPr>
          <p:cNvPr id="82986" name="Rectangle 42"/>
          <p:cNvSpPr>
            <a:spLocks noChangeArrowheads="1"/>
          </p:cNvSpPr>
          <p:nvPr/>
        </p:nvSpPr>
        <p:spPr bwMode="auto">
          <a:xfrm>
            <a:off x="2438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Zr</a:t>
            </a:r>
            <a:endParaRPr lang="en-US" sz="1000">
              <a:solidFill>
                <a:schemeClr val="bg2"/>
              </a:solidFill>
            </a:endParaRPr>
          </a:p>
          <a:p>
            <a:pPr algn="ctr"/>
            <a:endParaRPr lang="en-US" sz="1000">
              <a:solidFill>
                <a:schemeClr val="bg2"/>
              </a:solidFill>
            </a:endParaRPr>
          </a:p>
          <a:p>
            <a:pPr algn="ctr"/>
            <a:r>
              <a:rPr lang="en-US" sz="1000">
                <a:solidFill>
                  <a:schemeClr val="bg2"/>
                </a:solidFill>
              </a:rPr>
              <a:t>40</a:t>
            </a:r>
            <a:endParaRPr lang="en-US" sz="1000" baseline="30000">
              <a:solidFill>
                <a:schemeClr val="bg2"/>
              </a:solidFill>
            </a:endParaRPr>
          </a:p>
        </p:txBody>
      </p:sp>
      <p:sp>
        <p:nvSpPr>
          <p:cNvPr id="82987" name="Rectangle 43"/>
          <p:cNvSpPr>
            <a:spLocks noChangeArrowheads="1"/>
          </p:cNvSpPr>
          <p:nvPr/>
        </p:nvSpPr>
        <p:spPr bwMode="auto">
          <a:xfrm>
            <a:off x="2819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Nb</a:t>
            </a:r>
            <a:endParaRPr lang="en-US" sz="1000">
              <a:solidFill>
                <a:schemeClr val="bg2"/>
              </a:solidFill>
            </a:endParaRPr>
          </a:p>
          <a:p>
            <a:pPr algn="ctr"/>
            <a:endParaRPr lang="en-US" sz="1000">
              <a:solidFill>
                <a:schemeClr val="bg2"/>
              </a:solidFill>
            </a:endParaRPr>
          </a:p>
          <a:p>
            <a:pPr algn="ctr"/>
            <a:r>
              <a:rPr lang="en-US" sz="1000">
                <a:solidFill>
                  <a:schemeClr val="bg2"/>
                </a:solidFill>
              </a:rPr>
              <a:t>41</a:t>
            </a:r>
            <a:endParaRPr lang="en-US" sz="1000" baseline="30000">
              <a:solidFill>
                <a:schemeClr val="bg2"/>
              </a:solidFill>
            </a:endParaRPr>
          </a:p>
        </p:txBody>
      </p:sp>
      <p:sp>
        <p:nvSpPr>
          <p:cNvPr id="82988" name="Rectangle 44"/>
          <p:cNvSpPr>
            <a:spLocks noChangeArrowheads="1"/>
          </p:cNvSpPr>
          <p:nvPr/>
        </p:nvSpPr>
        <p:spPr bwMode="auto">
          <a:xfrm>
            <a:off x="3200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Mo</a:t>
            </a:r>
            <a:endParaRPr lang="en-US" sz="1000">
              <a:solidFill>
                <a:schemeClr val="bg2"/>
              </a:solidFill>
            </a:endParaRPr>
          </a:p>
          <a:p>
            <a:pPr algn="ctr"/>
            <a:endParaRPr lang="en-US" sz="1000">
              <a:solidFill>
                <a:schemeClr val="bg2"/>
              </a:solidFill>
            </a:endParaRPr>
          </a:p>
          <a:p>
            <a:pPr algn="ctr"/>
            <a:r>
              <a:rPr lang="en-US" sz="1000">
                <a:solidFill>
                  <a:schemeClr val="bg2"/>
                </a:solidFill>
              </a:rPr>
              <a:t>42</a:t>
            </a:r>
            <a:endParaRPr lang="en-US" sz="1000" baseline="30000">
              <a:solidFill>
                <a:schemeClr val="bg2"/>
              </a:solidFill>
            </a:endParaRPr>
          </a:p>
        </p:txBody>
      </p:sp>
      <p:sp>
        <p:nvSpPr>
          <p:cNvPr id="82989" name="Rectangle 45"/>
          <p:cNvSpPr>
            <a:spLocks noChangeArrowheads="1"/>
          </p:cNvSpPr>
          <p:nvPr/>
        </p:nvSpPr>
        <p:spPr bwMode="auto">
          <a:xfrm>
            <a:off x="3581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Tc</a:t>
            </a:r>
            <a:endParaRPr lang="en-US" sz="1000">
              <a:solidFill>
                <a:schemeClr val="bg2"/>
              </a:solidFill>
            </a:endParaRPr>
          </a:p>
          <a:p>
            <a:pPr algn="ctr"/>
            <a:endParaRPr lang="en-US" sz="1000">
              <a:solidFill>
                <a:schemeClr val="bg2"/>
              </a:solidFill>
            </a:endParaRPr>
          </a:p>
          <a:p>
            <a:pPr algn="ctr"/>
            <a:r>
              <a:rPr lang="en-US" sz="1000">
                <a:solidFill>
                  <a:schemeClr val="bg2"/>
                </a:solidFill>
              </a:rPr>
              <a:t>43</a:t>
            </a:r>
            <a:endParaRPr lang="en-US" sz="1000" baseline="30000">
              <a:solidFill>
                <a:schemeClr val="bg2"/>
              </a:solidFill>
            </a:endParaRPr>
          </a:p>
        </p:txBody>
      </p:sp>
      <p:sp>
        <p:nvSpPr>
          <p:cNvPr id="82990" name="Rectangle 46"/>
          <p:cNvSpPr>
            <a:spLocks noChangeArrowheads="1"/>
          </p:cNvSpPr>
          <p:nvPr/>
        </p:nvSpPr>
        <p:spPr bwMode="auto">
          <a:xfrm>
            <a:off x="3962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Ru</a:t>
            </a:r>
            <a:endParaRPr lang="en-US" sz="1000">
              <a:solidFill>
                <a:schemeClr val="bg2"/>
              </a:solidFill>
            </a:endParaRPr>
          </a:p>
          <a:p>
            <a:pPr algn="ctr"/>
            <a:endParaRPr lang="en-US" sz="1000">
              <a:solidFill>
                <a:schemeClr val="bg2"/>
              </a:solidFill>
            </a:endParaRPr>
          </a:p>
          <a:p>
            <a:pPr algn="ctr"/>
            <a:r>
              <a:rPr lang="en-US" sz="1000">
                <a:solidFill>
                  <a:schemeClr val="bg2"/>
                </a:solidFill>
              </a:rPr>
              <a:t>44</a:t>
            </a:r>
            <a:endParaRPr lang="en-US" sz="1000" baseline="30000">
              <a:solidFill>
                <a:schemeClr val="bg2"/>
              </a:solidFill>
            </a:endParaRPr>
          </a:p>
        </p:txBody>
      </p:sp>
      <p:sp>
        <p:nvSpPr>
          <p:cNvPr id="82991" name="Rectangle 47"/>
          <p:cNvSpPr>
            <a:spLocks noChangeArrowheads="1"/>
          </p:cNvSpPr>
          <p:nvPr/>
        </p:nvSpPr>
        <p:spPr bwMode="auto">
          <a:xfrm>
            <a:off x="4343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Rh</a:t>
            </a:r>
            <a:endParaRPr lang="en-US" sz="1000">
              <a:solidFill>
                <a:schemeClr val="bg2"/>
              </a:solidFill>
            </a:endParaRPr>
          </a:p>
          <a:p>
            <a:pPr algn="ctr"/>
            <a:endParaRPr lang="en-US" sz="1000">
              <a:solidFill>
                <a:schemeClr val="bg2"/>
              </a:solidFill>
            </a:endParaRPr>
          </a:p>
          <a:p>
            <a:pPr algn="ctr"/>
            <a:r>
              <a:rPr lang="en-US" sz="1000">
                <a:solidFill>
                  <a:schemeClr val="bg2"/>
                </a:solidFill>
              </a:rPr>
              <a:t>45</a:t>
            </a:r>
            <a:endParaRPr lang="en-US" sz="1000" baseline="30000">
              <a:solidFill>
                <a:schemeClr val="bg2"/>
              </a:solidFill>
            </a:endParaRPr>
          </a:p>
        </p:txBody>
      </p:sp>
      <p:sp>
        <p:nvSpPr>
          <p:cNvPr id="82992" name="Rectangle 48"/>
          <p:cNvSpPr>
            <a:spLocks noChangeArrowheads="1"/>
          </p:cNvSpPr>
          <p:nvPr/>
        </p:nvSpPr>
        <p:spPr bwMode="auto">
          <a:xfrm>
            <a:off x="4724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Pd</a:t>
            </a:r>
            <a:endParaRPr lang="en-US" sz="1000">
              <a:solidFill>
                <a:schemeClr val="bg2"/>
              </a:solidFill>
            </a:endParaRPr>
          </a:p>
          <a:p>
            <a:pPr algn="ctr"/>
            <a:endParaRPr lang="en-US" sz="1000">
              <a:solidFill>
                <a:schemeClr val="bg2"/>
              </a:solidFill>
            </a:endParaRPr>
          </a:p>
          <a:p>
            <a:pPr algn="ctr"/>
            <a:r>
              <a:rPr lang="en-US" sz="1000">
                <a:solidFill>
                  <a:schemeClr val="bg2"/>
                </a:solidFill>
              </a:rPr>
              <a:t>46</a:t>
            </a:r>
            <a:endParaRPr lang="en-US" sz="1000" baseline="30000">
              <a:solidFill>
                <a:schemeClr val="bg2"/>
              </a:solidFill>
            </a:endParaRPr>
          </a:p>
        </p:txBody>
      </p:sp>
      <p:sp>
        <p:nvSpPr>
          <p:cNvPr id="82993" name="Rectangle 49"/>
          <p:cNvSpPr>
            <a:spLocks noChangeArrowheads="1"/>
          </p:cNvSpPr>
          <p:nvPr/>
        </p:nvSpPr>
        <p:spPr bwMode="auto">
          <a:xfrm>
            <a:off x="5105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Ag</a:t>
            </a:r>
            <a:endParaRPr lang="en-US" sz="1000">
              <a:solidFill>
                <a:schemeClr val="bg2"/>
              </a:solidFill>
            </a:endParaRPr>
          </a:p>
          <a:p>
            <a:pPr algn="ctr"/>
            <a:endParaRPr lang="en-US" sz="1000">
              <a:solidFill>
                <a:schemeClr val="bg2"/>
              </a:solidFill>
            </a:endParaRPr>
          </a:p>
          <a:p>
            <a:pPr algn="ctr"/>
            <a:r>
              <a:rPr lang="en-US" sz="1000">
                <a:solidFill>
                  <a:schemeClr val="bg2"/>
                </a:solidFill>
              </a:rPr>
              <a:t>47</a:t>
            </a:r>
            <a:endParaRPr lang="en-US" sz="1000" baseline="30000">
              <a:solidFill>
                <a:schemeClr val="bg2"/>
              </a:solidFill>
            </a:endParaRPr>
          </a:p>
        </p:txBody>
      </p:sp>
      <p:sp>
        <p:nvSpPr>
          <p:cNvPr id="82994" name="Rectangle 50"/>
          <p:cNvSpPr>
            <a:spLocks noChangeArrowheads="1"/>
          </p:cNvSpPr>
          <p:nvPr/>
        </p:nvSpPr>
        <p:spPr bwMode="auto">
          <a:xfrm>
            <a:off x="5486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Cd</a:t>
            </a:r>
            <a:endParaRPr lang="en-US" sz="1000">
              <a:solidFill>
                <a:schemeClr val="bg2"/>
              </a:solidFill>
            </a:endParaRPr>
          </a:p>
          <a:p>
            <a:pPr algn="ctr"/>
            <a:endParaRPr lang="en-US" sz="1000">
              <a:solidFill>
                <a:schemeClr val="bg2"/>
              </a:solidFill>
            </a:endParaRPr>
          </a:p>
          <a:p>
            <a:pPr algn="ctr"/>
            <a:r>
              <a:rPr lang="en-US" sz="1000">
                <a:solidFill>
                  <a:schemeClr val="bg2"/>
                </a:solidFill>
              </a:rPr>
              <a:t>48</a:t>
            </a:r>
            <a:endParaRPr lang="en-US" sz="1000" baseline="30000">
              <a:solidFill>
                <a:schemeClr val="bg2"/>
              </a:solidFill>
            </a:endParaRPr>
          </a:p>
        </p:txBody>
      </p:sp>
      <p:sp>
        <p:nvSpPr>
          <p:cNvPr id="82995" name="Rectangle 51"/>
          <p:cNvSpPr>
            <a:spLocks noChangeArrowheads="1"/>
          </p:cNvSpPr>
          <p:nvPr/>
        </p:nvSpPr>
        <p:spPr bwMode="auto">
          <a:xfrm>
            <a:off x="5867400" y="35814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In</a:t>
            </a:r>
            <a:endParaRPr lang="en-US" sz="1000">
              <a:solidFill>
                <a:schemeClr val="bg2"/>
              </a:solidFill>
            </a:endParaRPr>
          </a:p>
          <a:p>
            <a:pPr algn="ctr"/>
            <a:endParaRPr lang="en-US" sz="1000">
              <a:solidFill>
                <a:schemeClr val="bg2"/>
              </a:solidFill>
            </a:endParaRPr>
          </a:p>
          <a:p>
            <a:pPr algn="ctr"/>
            <a:r>
              <a:rPr lang="en-US" sz="1000">
                <a:solidFill>
                  <a:schemeClr val="bg2"/>
                </a:solidFill>
              </a:rPr>
              <a:t>49</a:t>
            </a:r>
            <a:endParaRPr lang="en-US" sz="1000" baseline="30000">
              <a:solidFill>
                <a:schemeClr val="bg2"/>
              </a:solidFill>
            </a:endParaRPr>
          </a:p>
        </p:txBody>
      </p:sp>
      <p:sp>
        <p:nvSpPr>
          <p:cNvPr id="82996" name="Rectangle 52"/>
          <p:cNvSpPr>
            <a:spLocks noChangeArrowheads="1"/>
          </p:cNvSpPr>
          <p:nvPr/>
        </p:nvSpPr>
        <p:spPr bwMode="auto">
          <a:xfrm>
            <a:off x="6248400" y="35814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Sn</a:t>
            </a:r>
            <a:endParaRPr lang="en-US" sz="1000">
              <a:solidFill>
                <a:schemeClr val="bg2"/>
              </a:solidFill>
            </a:endParaRPr>
          </a:p>
          <a:p>
            <a:pPr algn="ctr"/>
            <a:endParaRPr lang="en-US" sz="1000">
              <a:solidFill>
                <a:schemeClr val="bg2"/>
              </a:solidFill>
            </a:endParaRPr>
          </a:p>
          <a:p>
            <a:pPr algn="ctr"/>
            <a:r>
              <a:rPr lang="en-US" sz="1000">
                <a:solidFill>
                  <a:schemeClr val="bg2"/>
                </a:solidFill>
              </a:rPr>
              <a:t>50</a:t>
            </a:r>
            <a:endParaRPr lang="en-US" sz="1000" baseline="30000">
              <a:solidFill>
                <a:schemeClr val="bg2"/>
              </a:solidFill>
            </a:endParaRPr>
          </a:p>
        </p:txBody>
      </p:sp>
      <p:sp>
        <p:nvSpPr>
          <p:cNvPr id="82997" name="Rectangle 53"/>
          <p:cNvSpPr>
            <a:spLocks noChangeArrowheads="1"/>
          </p:cNvSpPr>
          <p:nvPr/>
        </p:nvSpPr>
        <p:spPr bwMode="auto">
          <a:xfrm>
            <a:off x="6629400" y="35814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Sb</a:t>
            </a:r>
            <a:endParaRPr lang="en-US" sz="1000">
              <a:solidFill>
                <a:schemeClr val="bg2"/>
              </a:solidFill>
            </a:endParaRPr>
          </a:p>
          <a:p>
            <a:pPr algn="ctr"/>
            <a:endParaRPr lang="en-US" sz="1000">
              <a:solidFill>
                <a:schemeClr val="bg2"/>
              </a:solidFill>
            </a:endParaRPr>
          </a:p>
          <a:p>
            <a:pPr algn="ctr"/>
            <a:r>
              <a:rPr lang="en-US" sz="1000">
                <a:solidFill>
                  <a:schemeClr val="bg2"/>
                </a:solidFill>
              </a:rPr>
              <a:t>51</a:t>
            </a:r>
            <a:endParaRPr lang="en-US" sz="1000" baseline="30000">
              <a:solidFill>
                <a:schemeClr val="bg2"/>
              </a:solidFill>
            </a:endParaRPr>
          </a:p>
        </p:txBody>
      </p:sp>
      <p:sp>
        <p:nvSpPr>
          <p:cNvPr id="82998" name="Rectangle 54"/>
          <p:cNvSpPr>
            <a:spLocks noChangeArrowheads="1"/>
          </p:cNvSpPr>
          <p:nvPr/>
        </p:nvSpPr>
        <p:spPr bwMode="auto">
          <a:xfrm>
            <a:off x="7010400" y="35814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Te</a:t>
            </a:r>
            <a:endParaRPr lang="en-US" sz="1000">
              <a:solidFill>
                <a:schemeClr val="bg2"/>
              </a:solidFill>
            </a:endParaRPr>
          </a:p>
          <a:p>
            <a:pPr algn="ctr"/>
            <a:endParaRPr lang="en-US" sz="1000">
              <a:solidFill>
                <a:schemeClr val="bg2"/>
              </a:solidFill>
            </a:endParaRPr>
          </a:p>
          <a:p>
            <a:pPr algn="ctr"/>
            <a:r>
              <a:rPr lang="en-US" sz="1000">
                <a:solidFill>
                  <a:schemeClr val="bg2"/>
                </a:solidFill>
              </a:rPr>
              <a:t>52</a:t>
            </a:r>
            <a:endParaRPr lang="en-US" sz="1000" baseline="30000">
              <a:solidFill>
                <a:schemeClr val="bg2"/>
              </a:solidFill>
            </a:endParaRPr>
          </a:p>
        </p:txBody>
      </p:sp>
      <p:sp>
        <p:nvSpPr>
          <p:cNvPr id="82999" name="Rectangle 55"/>
          <p:cNvSpPr>
            <a:spLocks noChangeArrowheads="1"/>
          </p:cNvSpPr>
          <p:nvPr/>
        </p:nvSpPr>
        <p:spPr bwMode="auto">
          <a:xfrm>
            <a:off x="7391400" y="35814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I</a:t>
            </a:r>
            <a:endParaRPr lang="en-US" sz="1000">
              <a:solidFill>
                <a:schemeClr val="bg2"/>
              </a:solidFill>
            </a:endParaRPr>
          </a:p>
          <a:p>
            <a:pPr algn="ctr"/>
            <a:endParaRPr lang="en-US" sz="1000">
              <a:solidFill>
                <a:schemeClr val="bg2"/>
              </a:solidFill>
            </a:endParaRPr>
          </a:p>
          <a:p>
            <a:pPr algn="ctr"/>
            <a:r>
              <a:rPr lang="en-US" sz="1000">
                <a:solidFill>
                  <a:schemeClr val="bg2"/>
                </a:solidFill>
              </a:rPr>
              <a:t>53</a:t>
            </a:r>
            <a:endParaRPr lang="en-US" sz="1000" baseline="30000">
              <a:solidFill>
                <a:schemeClr val="bg2"/>
              </a:solidFill>
            </a:endParaRPr>
          </a:p>
        </p:txBody>
      </p:sp>
      <p:sp>
        <p:nvSpPr>
          <p:cNvPr id="83000" name="Rectangle 56"/>
          <p:cNvSpPr>
            <a:spLocks noChangeArrowheads="1"/>
          </p:cNvSpPr>
          <p:nvPr/>
        </p:nvSpPr>
        <p:spPr bwMode="auto">
          <a:xfrm>
            <a:off x="7772400" y="35814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Xe</a:t>
            </a:r>
            <a:endParaRPr lang="en-US" sz="1000">
              <a:solidFill>
                <a:schemeClr val="bg2"/>
              </a:solidFill>
            </a:endParaRPr>
          </a:p>
          <a:p>
            <a:pPr algn="ctr"/>
            <a:endParaRPr lang="en-US" sz="1000">
              <a:solidFill>
                <a:schemeClr val="bg2"/>
              </a:solidFill>
            </a:endParaRPr>
          </a:p>
          <a:p>
            <a:pPr algn="ctr"/>
            <a:r>
              <a:rPr lang="en-US" sz="1000">
                <a:solidFill>
                  <a:schemeClr val="bg2"/>
                </a:solidFill>
              </a:rPr>
              <a:t>54</a:t>
            </a:r>
            <a:endParaRPr lang="en-US" sz="1000" baseline="30000">
              <a:solidFill>
                <a:schemeClr val="bg2"/>
              </a:solidFill>
            </a:endParaRPr>
          </a:p>
        </p:txBody>
      </p:sp>
      <p:sp>
        <p:nvSpPr>
          <p:cNvPr id="83001" name="Rectangle 57"/>
          <p:cNvSpPr>
            <a:spLocks noChangeArrowheads="1"/>
          </p:cNvSpPr>
          <p:nvPr/>
        </p:nvSpPr>
        <p:spPr bwMode="auto">
          <a:xfrm>
            <a:off x="1295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Cs</a:t>
            </a:r>
            <a:endParaRPr lang="en-US" sz="1000">
              <a:solidFill>
                <a:schemeClr val="bg2"/>
              </a:solidFill>
            </a:endParaRPr>
          </a:p>
          <a:p>
            <a:pPr algn="ctr"/>
            <a:endParaRPr lang="en-US" sz="1000">
              <a:solidFill>
                <a:schemeClr val="bg2"/>
              </a:solidFill>
            </a:endParaRPr>
          </a:p>
          <a:p>
            <a:pPr algn="ctr"/>
            <a:r>
              <a:rPr lang="en-US" sz="1000">
                <a:solidFill>
                  <a:schemeClr val="bg2"/>
                </a:solidFill>
              </a:rPr>
              <a:t>55</a:t>
            </a:r>
            <a:endParaRPr lang="en-US" sz="1000" baseline="30000">
              <a:solidFill>
                <a:schemeClr val="bg2"/>
              </a:solidFill>
            </a:endParaRPr>
          </a:p>
        </p:txBody>
      </p:sp>
      <p:sp>
        <p:nvSpPr>
          <p:cNvPr id="83002" name="Rectangle 58"/>
          <p:cNvSpPr>
            <a:spLocks noChangeArrowheads="1"/>
          </p:cNvSpPr>
          <p:nvPr/>
        </p:nvSpPr>
        <p:spPr bwMode="auto">
          <a:xfrm>
            <a:off x="1676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Ba</a:t>
            </a:r>
            <a:endParaRPr lang="en-US" sz="1000">
              <a:solidFill>
                <a:schemeClr val="bg2"/>
              </a:solidFill>
            </a:endParaRPr>
          </a:p>
          <a:p>
            <a:pPr algn="ctr"/>
            <a:endParaRPr lang="en-US" sz="1000">
              <a:solidFill>
                <a:schemeClr val="bg2"/>
              </a:solidFill>
            </a:endParaRPr>
          </a:p>
          <a:p>
            <a:pPr algn="ctr"/>
            <a:r>
              <a:rPr lang="en-US" sz="1000">
                <a:solidFill>
                  <a:schemeClr val="bg2"/>
                </a:solidFill>
              </a:rPr>
              <a:t>56</a:t>
            </a:r>
            <a:endParaRPr lang="en-US" sz="1000" baseline="30000">
              <a:solidFill>
                <a:schemeClr val="bg2"/>
              </a:solidFill>
            </a:endParaRPr>
          </a:p>
        </p:txBody>
      </p:sp>
      <p:sp>
        <p:nvSpPr>
          <p:cNvPr id="83003" name="Rectangle 59"/>
          <p:cNvSpPr>
            <a:spLocks noChangeArrowheads="1"/>
          </p:cNvSpPr>
          <p:nvPr/>
        </p:nvSpPr>
        <p:spPr bwMode="auto">
          <a:xfrm>
            <a:off x="2057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83004" name="Rectangle 60"/>
          <p:cNvSpPr>
            <a:spLocks noChangeArrowheads="1"/>
          </p:cNvSpPr>
          <p:nvPr/>
        </p:nvSpPr>
        <p:spPr bwMode="auto">
          <a:xfrm>
            <a:off x="2438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Hf</a:t>
            </a:r>
            <a:endParaRPr lang="en-US" sz="1000">
              <a:solidFill>
                <a:schemeClr val="bg2"/>
              </a:solidFill>
            </a:endParaRPr>
          </a:p>
          <a:p>
            <a:pPr algn="ctr"/>
            <a:endParaRPr lang="en-US" sz="1000">
              <a:solidFill>
                <a:schemeClr val="bg2"/>
              </a:solidFill>
            </a:endParaRPr>
          </a:p>
          <a:p>
            <a:pPr algn="ctr"/>
            <a:r>
              <a:rPr lang="en-US" sz="1000">
                <a:solidFill>
                  <a:schemeClr val="bg2"/>
                </a:solidFill>
              </a:rPr>
              <a:t>72</a:t>
            </a:r>
            <a:endParaRPr lang="en-US" sz="1000" baseline="30000">
              <a:solidFill>
                <a:schemeClr val="bg2"/>
              </a:solidFill>
            </a:endParaRPr>
          </a:p>
        </p:txBody>
      </p:sp>
      <p:sp>
        <p:nvSpPr>
          <p:cNvPr id="83005" name="Rectangle 61"/>
          <p:cNvSpPr>
            <a:spLocks noChangeArrowheads="1"/>
          </p:cNvSpPr>
          <p:nvPr/>
        </p:nvSpPr>
        <p:spPr bwMode="auto">
          <a:xfrm>
            <a:off x="2819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Ta</a:t>
            </a:r>
            <a:endParaRPr lang="en-US" sz="1000">
              <a:solidFill>
                <a:schemeClr val="bg2"/>
              </a:solidFill>
            </a:endParaRPr>
          </a:p>
          <a:p>
            <a:pPr algn="ctr"/>
            <a:endParaRPr lang="en-US" sz="1000">
              <a:solidFill>
                <a:schemeClr val="bg2"/>
              </a:solidFill>
            </a:endParaRPr>
          </a:p>
          <a:p>
            <a:pPr algn="ctr"/>
            <a:r>
              <a:rPr lang="en-US" sz="1000">
                <a:solidFill>
                  <a:schemeClr val="bg2"/>
                </a:solidFill>
              </a:rPr>
              <a:t>73</a:t>
            </a:r>
            <a:endParaRPr lang="en-US" sz="1000" baseline="30000">
              <a:solidFill>
                <a:schemeClr val="bg2"/>
              </a:solidFill>
            </a:endParaRPr>
          </a:p>
        </p:txBody>
      </p:sp>
      <p:sp>
        <p:nvSpPr>
          <p:cNvPr id="83006" name="Rectangle 62"/>
          <p:cNvSpPr>
            <a:spLocks noChangeArrowheads="1"/>
          </p:cNvSpPr>
          <p:nvPr/>
        </p:nvSpPr>
        <p:spPr bwMode="auto">
          <a:xfrm>
            <a:off x="3200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W</a:t>
            </a:r>
            <a:endParaRPr lang="en-US" sz="1000">
              <a:solidFill>
                <a:schemeClr val="bg2"/>
              </a:solidFill>
            </a:endParaRPr>
          </a:p>
          <a:p>
            <a:pPr algn="ctr"/>
            <a:endParaRPr lang="en-US" sz="1000">
              <a:solidFill>
                <a:schemeClr val="bg2"/>
              </a:solidFill>
            </a:endParaRPr>
          </a:p>
          <a:p>
            <a:pPr algn="ctr"/>
            <a:r>
              <a:rPr lang="en-US" sz="1000">
                <a:solidFill>
                  <a:schemeClr val="bg2"/>
                </a:solidFill>
              </a:rPr>
              <a:t>74</a:t>
            </a:r>
            <a:endParaRPr lang="en-US" sz="1000" baseline="30000">
              <a:solidFill>
                <a:schemeClr val="bg2"/>
              </a:solidFill>
            </a:endParaRPr>
          </a:p>
        </p:txBody>
      </p:sp>
      <p:sp>
        <p:nvSpPr>
          <p:cNvPr id="83007" name="Rectangle 63"/>
          <p:cNvSpPr>
            <a:spLocks noChangeArrowheads="1"/>
          </p:cNvSpPr>
          <p:nvPr/>
        </p:nvSpPr>
        <p:spPr bwMode="auto">
          <a:xfrm>
            <a:off x="3581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Re</a:t>
            </a:r>
            <a:endParaRPr lang="en-US" sz="1000">
              <a:solidFill>
                <a:schemeClr val="bg2"/>
              </a:solidFill>
            </a:endParaRPr>
          </a:p>
          <a:p>
            <a:pPr algn="ctr"/>
            <a:endParaRPr lang="en-US" sz="1000">
              <a:solidFill>
                <a:schemeClr val="bg2"/>
              </a:solidFill>
            </a:endParaRPr>
          </a:p>
          <a:p>
            <a:pPr algn="ctr"/>
            <a:r>
              <a:rPr lang="en-US" sz="1000">
                <a:solidFill>
                  <a:schemeClr val="bg2"/>
                </a:solidFill>
              </a:rPr>
              <a:t>75</a:t>
            </a:r>
            <a:endParaRPr lang="en-US" sz="1000" baseline="30000">
              <a:solidFill>
                <a:schemeClr val="bg2"/>
              </a:solidFill>
            </a:endParaRPr>
          </a:p>
        </p:txBody>
      </p:sp>
      <p:sp>
        <p:nvSpPr>
          <p:cNvPr id="83008" name="Rectangle 64"/>
          <p:cNvSpPr>
            <a:spLocks noChangeArrowheads="1"/>
          </p:cNvSpPr>
          <p:nvPr/>
        </p:nvSpPr>
        <p:spPr bwMode="auto">
          <a:xfrm>
            <a:off x="3962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Os</a:t>
            </a:r>
            <a:endParaRPr lang="en-US" sz="1000">
              <a:solidFill>
                <a:schemeClr val="bg2"/>
              </a:solidFill>
            </a:endParaRPr>
          </a:p>
          <a:p>
            <a:pPr algn="ctr"/>
            <a:endParaRPr lang="en-US" sz="1000">
              <a:solidFill>
                <a:schemeClr val="bg2"/>
              </a:solidFill>
            </a:endParaRPr>
          </a:p>
          <a:p>
            <a:pPr algn="ctr"/>
            <a:r>
              <a:rPr lang="en-US" sz="1000">
                <a:solidFill>
                  <a:schemeClr val="bg2"/>
                </a:solidFill>
              </a:rPr>
              <a:t>76</a:t>
            </a:r>
            <a:endParaRPr lang="en-US" sz="1000" baseline="30000">
              <a:solidFill>
                <a:schemeClr val="bg2"/>
              </a:solidFill>
            </a:endParaRPr>
          </a:p>
        </p:txBody>
      </p:sp>
      <p:sp>
        <p:nvSpPr>
          <p:cNvPr id="83009" name="Rectangle 65"/>
          <p:cNvSpPr>
            <a:spLocks noChangeArrowheads="1"/>
          </p:cNvSpPr>
          <p:nvPr/>
        </p:nvSpPr>
        <p:spPr bwMode="auto">
          <a:xfrm>
            <a:off x="4343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Ir</a:t>
            </a:r>
            <a:endParaRPr lang="en-US" sz="1000">
              <a:solidFill>
                <a:schemeClr val="bg2"/>
              </a:solidFill>
            </a:endParaRPr>
          </a:p>
          <a:p>
            <a:pPr algn="ctr"/>
            <a:endParaRPr lang="en-US" sz="1000">
              <a:solidFill>
                <a:schemeClr val="bg2"/>
              </a:solidFill>
            </a:endParaRPr>
          </a:p>
          <a:p>
            <a:pPr algn="ctr"/>
            <a:r>
              <a:rPr lang="en-US" sz="1000">
                <a:solidFill>
                  <a:schemeClr val="bg2"/>
                </a:solidFill>
              </a:rPr>
              <a:t>77</a:t>
            </a:r>
            <a:endParaRPr lang="en-US" sz="1000" baseline="30000">
              <a:solidFill>
                <a:schemeClr val="bg2"/>
              </a:solidFill>
            </a:endParaRPr>
          </a:p>
        </p:txBody>
      </p:sp>
      <p:sp>
        <p:nvSpPr>
          <p:cNvPr id="83010" name="Rectangle 66"/>
          <p:cNvSpPr>
            <a:spLocks noChangeArrowheads="1"/>
          </p:cNvSpPr>
          <p:nvPr/>
        </p:nvSpPr>
        <p:spPr bwMode="auto">
          <a:xfrm>
            <a:off x="4724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Pt</a:t>
            </a:r>
            <a:endParaRPr lang="en-US" sz="1000">
              <a:solidFill>
                <a:schemeClr val="bg2"/>
              </a:solidFill>
            </a:endParaRPr>
          </a:p>
          <a:p>
            <a:pPr algn="ctr"/>
            <a:endParaRPr lang="en-US" sz="1000">
              <a:solidFill>
                <a:schemeClr val="bg2"/>
              </a:solidFill>
            </a:endParaRPr>
          </a:p>
          <a:p>
            <a:pPr algn="ctr"/>
            <a:r>
              <a:rPr lang="en-US" sz="1000">
                <a:solidFill>
                  <a:schemeClr val="bg2"/>
                </a:solidFill>
              </a:rPr>
              <a:t>78</a:t>
            </a:r>
            <a:endParaRPr lang="en-US" sz="1000" baseline="30000">
              <a:solidFill>
                <a:schemeClr val="bg2"/>
              </a:solidFill>
            </a:endParaRPr>
          </a:p>
        </p:txBody>
      </p:sp>
      <p:sp>
        <p:nvSpPr>
          <p:cNvPr id="83011" name="Rectangle 67"/>
          <p:cNvSpPr>
            <a:spLocks noChangeArrowheads="1"/>
          </p:cNvSpPr>
          <p:nvPr/>
        </p:nvSpPr>
        <p:spPr bwMode="auto">
          <a:xfrm>
            <a:off x="5105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Au</a:t>
            </a:r>
            <a:endParaRPr lang="en-US" sz="1000">
              <a:solidFill>
                <a:schemeClr val="bg2"/>
              </a:solidFill>
            </a:endParaRPr>
          </a:p>
          <a:p>
            <a:pPr algn="ctr"/>
            <a:endParaRPr lang="en-US" sz="1000">
              <a:solidFill>
                <a:schemeClr val="bg2"/>
              </a:solidFill>
            </a:endParaRPr>
          </a:p>
          <a:p>
            <a:pPr algn="ctr"/>
            <a:r>
              <a:rPr lang="en-US" sz="1000">
                <a:solidFill>
                  <a:schemeClr val="bg2"/>
                </a:solidFill>
              </a:rPr>
              <a:t>79</a:t>
            </a:r>
            <a:endParaRPr lang="en-US" sz="1000" baseline="30000">
              <a:solidFill>
                <a:schemeClr val="bg2"/>
              </a:solidFill>
            </a:endParaRPr>
          </a:p>
        </p:txBody>
      </p:sp>
      <p:sp>
        <p:nvSpPr>
          <p:cNvPr id="83012" name="Rectangle 68"/>
          <p:cNvSpPr>
            <a:spLocks noChangeArrowheads="1"/>
          </p:cNvSpPr>
          <p:nvPr/>
        </p:nvSpPr>
        <p:spPr bwMode="auto">
          <a:xfrm>
            <a:off x="5486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Hg</a:t>
            </a:r>
            <a:endParaRPr lang="en-US" sz="1000">
              <a:solidFill>
                <a:schemeClr val="bg2"/>
              </a:solidFill>
            </a:endParaRPr>
          </a:p>
          <a:p>
            <a:pPr algn="ctr"/>
            <a:endParaRPr lang="en-US" sz="1000">
              <a:solidFill>
                <a:schemeClr val="bg2"/>
              </a:solidFill>
            </a:endParaRPr>
          </a:p>
          <a:p>
            <a:pPr algn="ctr"/>
            <a:r>
              <a:rPr lang="en-US" sz="1000">
                <a:solidFill>
                  <a:schemeClr val="bg2"/>
                </a:solidFill>
              </a:rPr>
              <a:t>80</a:t>
            </a:r>
            <a:endParaRPr lang="en-US" sz="1000" baseline="30000">
              <a:solidFill>
                <a:schemeClr val="bg2"/>
              </a:solidFill>
            </a:endParaRPr>
          </a:p>
        </p:txBody>
      </p:sp>
      <p:sp>
        <p:nvSpPr>
          <p:cNvPr id="83013" name="Rectangle 69"/>
          <p:cNvSpPr>
            <a:spLocks noChangeArrowheads="1"/>
          </p:cNvSpPr>
          <p:nvPr/>
        </p:nvSpPr>
        <p:spPr bwMode="auto">
          <a:xfrm>
            <a:off x="5867400" y="4114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Tl</a:t>
            </a:r>
            <a:endParaRPr lang="en-US" sz="1000">
              <a:solidFill>
                <a:schemeClr val="bg2"/>
              </a:solidFill>
            </a:endParaRPr>
          </a:p>
          <a:p>
            <a:pPr algn="ctr"/>
            <a:endParaRPr lang="en-US" sz="1000">
              <a:solidFill>
                <a:schemeClr val="bg2"/>
              </a:solidFill>
            </a:endParaRPr>
          </a:p>
          <a:p>
            <a:pPr algn="ctr"/>
            <a:r>
              <a:rPr lang="en-US" sz="1000">
                <a:solidFill>
                  <a:schemeClr val="bg2"/>
                </a:solidFill>
              </a:rPr>
              <a:t>81</a:t>
            </a:r>
            <a:endParaRPr lang="en-US" sz="1000" baseline="30000">
              <a:solidFill>
                <a:schemeClr val="bg2"/>
              </a:solidFill>
            </a:endParaRPr>
          </a:p>
        </p:txBody>
      </p:sp>
      <p:sp>
        <p:nvSpPr>
          <p:cNvPr id="83014" name="Rectangle 70"/>
          <p:cNvSpPr>
            <a:spLocks noChangeArrowheads="1"/>
          </p:cNvSpPr>
          <p:nvPr/>
        </p:nvSpPr>
        <p:spPr bwMode="auto">
          <a:xfrm>
            <a:off x="6248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Pb</a:t>
            </a:r>
            <a:endParaRPr lang="en-US" sz="1000">
              <a:solidFill>
                <a:schemeClr val="bg2"/>
              </a:solidFill>
            </a:endParaRPr>
          </a:p>
          <a:p>
            <a:pPr algn="ctr"/>
            <a:endParaRPr lang="en-US" sz="1000">
              <a:solidFill>
                <a:schemeClr val="bg2"/>
              </a:solidFill>
            </a:endParaRPr>
          </a:p>
          <a:p>
            <a:pPr algn="ctr"/>
            <a:r>
              <a:rPr lang="en-US" sz="1000">
                <a:solidFill>
                  <a:schemeClr val="bg2"/>
                </a:solidFill>
              </a:rPr>
              <a:t>82</a:t>
            </a:r>
            <a:endParaRPr lang="en-US" sz="1000" baseline="30000">
              <a:solidFill>
                <a:schemeClr val="bg2"/>
              </a:solidFill>
            </a:endParaRPr>
          </a:p>
        </p:txBody>
      </p:sp>
      <p:sp>
        <p:nvSpPr>
          <p:cNvPr id="83015" name="Rectangle 71"/>
          <p:cNvSpPr>
            <a:spLocks noChangeArrowheads="1"/>
          </p:cNvSpPr>
          <p:nvPr/>
        </p:nvSpPr>
        <p:spPr bwMode="auto">
          <a:xfrm>
            <a:off x="6629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Bi</a:t>
            </a:r>
            <a:endParaRPr lang="en-US" sz="1000">
              <a:solidFill>
                <a:schemeClr val="bg2"/>
              </a:solidFill>
            </a:endParaRPr>
          </a:p>
          <a:p>
            <a:pPr algn="ctr"/>
            <a:endParaRPr lang="en-US" sz="1000">
              <a:solidFill>
                <a:schemeClr val="bg2"/>
              </a:solidFill>
            </a:endParaRPr>
          </a:p>
          <a:p>
            <a:pPr algn="ctr"/>
            <a:r>
              <a:rPr lang="en-US" sz="1000">
                <a:solidFill>
                  <a:schemeClr val="bg2"/>
                </a:solidFill>
              </a:rPr>
              <a:t>83</a:t>
            </a:r>
            <a:endParaRPr lang="en-US" sz="1000" baseline="30000">
              <a:solidFill>
                <a:schemeClr val="bg2"/>
              </a:solidFill>
            </a:endParaRPr>
          </a:p>
        </p:txBody>
      </p:sp>
      <p:sp>
        <p:nvSpPr>
          <p:cNvPr id="83016" name="Rectangle 72"/>
          <p:cNvSpPr>
            <a:spLocks noChangeArrowheads="1"/>
          </p:cNvSpPr>
          <p:nvPr/>
        </p:nvSpPr>
        <p:spPr bwMode="auto">
          <a:xfrm>
            <a:off x="7010400" y="4114800"/>
            <a:ext cx="381000" cy="533400"/>
          </a:xfrm>
          <a:prstGeom prst="rect">
            <a:avLst/>
          </a:prstGeom>
          <a:noFill/>
          <a:ln w="9525">
            <a:solidFill>
              <a:schemeClr val="tx1"/>
            </a:solidFill>
            <a:miter lim="800000"/>
            <a:headEnd/>
            <a:tailEnd/>
          </a:ln>
          <a:effectLst/>
        </p:spPr>
        <p:txBody>
          <a:bodyPr wrap="none" anchor="ctr"/>
          <a:lstStyle/>
          <a:p>
            <a:pPr algn="ctr"/>
            <a:r>
              <a:rPr lang="en-US" sz="1400" b="1">
                <a:solidFill>
                  <a:schemeClr val="bg2"/>
                </a:solidFill>
              </a:rPr>
              <a:t>Po</a:t>
            </a:r>
            <a:endParaRPr lang="en-US" sz="1000">
              <a:solidFill>
                <a:schemeClr val="bg2"/>
              </a:solidFill>
            </a:endParaRPr>
          </a:p>
          <a:p>
            <a:pPr algn="ctr"/>
            <a:endParaRPr lang="en-US" sz="1000">
              <a:solidFill>
                <a:schemeClr val="bg2"/>
              </a:solidFill>
            </a:endParaRPr>
          </a:p>
          <a:p>
            <a:pPr algn="ctr"/>
            <a:r>
              <a:rPr lang="en-US" sz="1000">
                <a:solidFill>
                  <a:schemeClr val="bg2"/>
                </a:solidFill>
              </a:rPr>
              <a:t>84</a:t>
            </a:r>
            <a:endParaRPr lang="en-US" sz="1000" baseline="30000">
              <a:solidFill>
                <a:schemeClr val="bg2"/>
              </a:solidFill>
            </a:endParaRPr>
          </a:p>
        </p:txBody>
      </p:sp>
      <p:sp>
        <p:nvSpPr>
          <p:cNvPr id="83017" name="Rectangle 73"/>
          <p:cNvSpPr>
            <a:spLocks noChangeArrowheads="1"/>
          </p:cNvSpPr>
          <p:nvPr/>
        </p:nvSpPr>
        <p:spPr bwMode="auto">
          <a:xfrm>
            <a:off x="7391400" y="4114800"/>
            <a:ext cx="381000" cy="533400"/>
          </a:xfrm>
          <a:prstGeom prst="rect">
            <a:avLst/>
          </a:prstGeom>
          <a:solidFill>
            <a:srgbClr val="95C0FF">
              <a:alpha val="50000"/>
            </a:srgbClr>
          </a:solidFill>
          <a:ln w="9525">
            <a:solidFill>
              <a:schemeClr val="tx1"/>
            </a:solidFill>
            <a:miter lim="800000"/>
            <a:headEnd/>
            <a:tailEnd/>
          </a:ln>
          <a:effectLst/>
        </p:spPr>
        <p:txBody>
          <a:bodyPr wrap="none" anchor="ctr"/>
          <a:lstStyle/>
          <a:p>
            <a:pPr algn="ctr"/>
            <a:r>
              <a:rPr lang="en-US" sz="1400" b="1">
                <a:solidFill>
                  <a:schemeClr val="bg2"/>
                </a:solidFill>
              </a:rPr>
              <a:t>At</a:t>
            </a:r>
            <a:endParaRPr lang="en-US" sz="1000">
              <a:solidFill>
                <a:schemeClr val="bg2"/>
              </a:solidFill>
            </a:endParaRPr>
          </a:p>
          <a:p>
            <a:pPr algn="ctr"/>
            <a:endParaRPr lang="en-US" sz="1000">
              <a:solidFill>
                <a:schemeClr val="bg2"/>
              </a:solidFill>
            </a:endParaRPr>
          </a:p>
          <a:p>
            <a:pPr algn="ctr"/>
            <a:r>
              <a:rPr lang="en-US" sz="1000">
                <a:solidFill>
                  <a:schemeClr val="bg2"/>
                </a:solidFill>
              </a:rPr>
              <a:t>85</a:t>
            </a:r>
            <a:endParaRPr lang="en-US" sz="1000" baseline="30000">
              <a:solidFill>
                <a:schemeClr val="bg2"/>
              </a:solidFill>
            </a:endParaRPr>
          </a:p>
        </p:txBody>
      </p:sp>
      <p:sp>
        <p:nvSpPr>
          <p:cNvPr id="83018" name="Rectangle 74"/>
          <p:cNvSpPr>
            <a:spLocks noChangeArrowheads="1"/>
          </p:cNvSpPr>
          <p:nvPr/>
        </p:nvSpPr>
        <p:spPr bwMode="auto">
          <a:xfrm>
            <a:off x="7772400" y="4114800"/>
            <a:ext cx="381000" cy="533400"/>
          </a:xfrm>
          <a:prstGeom prst="rect">
            <a:avLst/>
          </a:prstGeom>
          <a:solidFill>
            <a:srgbClr val="F3D4A1">
              <a:alpha val="50000"/>
            </a:srgbClr>
          </a:solidFill>
          <a:ln w="9525">
            <a:solidFill>
              <a:schemeClr val="tx1"/>
            </a:solidFill>
            <a:miter lim="800000"/>
            <a:headEnd/>
            <a:tailEnd/>
          </a:ln>
          <a:effectLst/>
        </p:spPr>
        <p:txBody>
          <a:bodyPr wrap="none" anchor="ctr"/>
          <a:lstStyle/>
          <a:p>
            <a:pPr algn="ctr"/>
            <a:r>
              <a:rPr lang="en-US" sz="1400" b="1">
                <a:solidFill>
                  <a:schemeClr val="bg2"/>
                </a:solidFill>
              </a:rPr>
              <a:t>Rn</a:t>
            </a:r>
            <a:endParaRPr lang="en-US" sz="1000">
              <a:solidFill>
                <a:schemeClr val="bg2"/>
              </a:solidFill>
            </a:endParaRPr>
          </a:p>
          <a:p>
            <a:pPr algn="ctr"/>
            <a:endParaRPr lang="en-US" sz="1000">
              <a:solidFill>
                <a:schemeClr val="bg2"/>
              </a:solidFill>
            </a:endParaRPr>
          </a:p>
          <a:p>
            <a:pPr algn="ctr"/>
            <a:r>
              <a:rPr lang="en-US" sz="1000">
                <a:solidFill>
                  <a:schemeClr val="bg2"/>
                </a:solidFill>
              </a:rPr>
              <a:t>86</a:t>
            </a:r>
            <a:endParaRPr lang="en-US" sz="1000" baseline="30000">
              <a:solidFill>
                <a:schemeClr val="bg2"/>
              </a:solidFill>
            </a:endParaRPr>
          </a:p>
        </p:txBody>
      </p:sp>
      <p:sp>
        <p:nvSpPr>
          <p:cNvPr id="83019" name="Rectangle 75"/>
          <p:cNvSpPr>
            <a:spLocks noChangeArrowheads="1"/>
          </p:cNvSpPr>
          <p:nvPr/>
        </p:nvSpPr>
        <p:spPr bwMode="auto">
          <a:xfrm>
            <a:off x="1295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Fr</a:t>
            </a:r>
            <a:endParaRPr lang="en-US" sz="1000">
              <a:solidFill>
                <a:schemeClr val="bg2"/>
              </a:solidFill>
            </a:endParaRPr>
          </a:p>
          <a:p>
            <a:pPr algn="ctr"/>
            <a:endParaRPr lang="en-US" sz="1000">
              <a:solidFill>
                <a:schemeClr val="bg2"/>
              </a:solidFill>
            </a:endParaRPr>
          </a:p>
          <a:p>
            <a:pPr algn="ctr"/>
            <a:r>
              <a:rPr lang="en-US" sz="1000">
                <a:solidFill>
                  <a:schemeClr val="bg2"/>
                </a:solidFill>
              </a:rPr>
              <a:t>87</a:t>
            </a:r>
            <a:endParaRPr lang="en-US" sz="1000" baseline="30000">
              <a:solidFill>
                <a:schemeClr val="bg2"/>
              </a:solidFill>
            </a:endParaRPr>
          </a:p>
        </p:txBody>
      </p:sp>
      <p:sp>
        <p:nvSpPr>
          <p:cNvPr id="83020" name="Rectangle 76"/>
          <p:cNvSpPr>
            <a:spLocks noChangeArrowheads="1"/>
          </p:cNvSpPr>
          <p:nvPr/>
        </p:nvSpPr>
        <p:spPr bwMode="auto">
          <a:xfrm>
            <a:off x="1676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Ra</a:t>
            </a:r>
            <a:endParaRPr lang="en-US" sz="1000">
              <a:solidFill>
                <a:schemeClr val="bg2"/>
              </a:solidFill>
            </a:endParaRPr>
          </a:p>
          <a:p>
            <a:pPr algn="ctr"/>
            <a:endParaRPr lang="en-US" sz="1000">
              <a:solidFill>
                <a:schemeClr val="bg2"/>
              </a:solidFill>
            </a:endParaRPr>
          </a:p>
          <a:p>
            <a:pPr algn="ctr"/>
            <a:r>
              <a:rPr lang="en-US" sz="1000">
                <a:solidFill>
                  <a:schemeClr val="bg2"/>
                </a:solidFill>
              </a:rPr>
              <a:t>88</a:t>
            </a:r>
            <a:endParaRPr lang="en-US" sz="1000" baseline="30000">
              <a:solidFill>
                <a:schemeClr val="bg2"/>
              </a:solidFill>
            </a:endParaRPr>
          </a:p>
        </p:txBody>
      </p:sp>
      <p:sp>
        <p:nvSpPr>
          <p:cNvPr id="83021" name="Rectangle 77"/>
          <p:cNvSpPr>
            <a:spLocks noChangeArrowheads="1"/>
          </p:cNvSpPr>
          <p:nvPr/>
        </p:nvSpPr>
        <p:spPr bwMode="auto">
          <a:xfrm>
            <a:off x="2057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endParaRPr lang="en-US"/>
          </a:p>
        </p:txBody>
      </p:sp>
      <p:sp>
        <p:nvSpPr>
          <p:cNvPr id="83022" name="Rectangle 78"/>
          <p:cNvSpPr>
            <a:spLocks noChangeArrowheads="1"/>
          </p:cNvSpPr>
          <p:nvPr/>
        </p:nvSpPr>
        <p:spPr bwMode="auto">
          <a:xfrm>
            <a:off x="2438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Rf</a:t>
            </a:r>
            <a:endParaRPr lang="en-US" sz="1000">
              <a:solidFill>
                <a:schemeClr val="bg2"/>
              </a:solidFill>
            </a:endParaRPr>
          </a:p>
          <a:p>
            <a:pPr algn="ctr"/>
            <a:endParaRPr lang="en-US" sz="1000">
              <a:solidFill>
                <a:schemeClr val="bg2"/>
              </a:solidFill>
            </a:endParaRPr>
          </a:p>
          <a:p>
            <a:pPr algn="ctr"/>
            <a:r>
              <a:rPr lang="en-US" sz="1000">
                <a:solidFill>
                  <a:schemeClr val="bg2"/>
                </a:solidFill>
              </a:rPr>
              <a:t>104</a:t>
            </a:r>
            <a:endParaRPr lang="en-US" sz="1000" baseline="30000">
              <a:solidFill>
                <a:schemeClr val="bg2"/>
              </a:solidFill>
            </a:endParaRPr>
          </a:p>
        </p:txBody>
      </p:sp>
      <p:sp>
        <p:nvSpPr>
          <p:cNvPr id="83023" name="Rectangle 79"/>
          <p:cNvSpPr>
            <a:spLocks noChangeArrowheads="1"/>
          </p:cNvSpPr>
          <p:nvPr/>
        </p:nvSpPr>
        <p:spPr bwMode="auto">
          <a:xfrm>
            <a:off x="2819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Db</a:t>
            </a:r>
            <a:endParaRPr lang="en-US" sz="1000">
              <a:solidFill>
                <a:schemeClr val="bg2"/>
              </a:solidFill>
            </a:endParaRPr>
          </a:p>
          <a:p>
            <a:pPr algn="ctr"/>
            <a:endParaRPr lang="en-US" sz="1000">
              <a:solidFill>
                <a:schemeClr val="bg2"/>
              </a:solidFill>
            </a:endParaRPr>
          </a:p>
          <a:p>
            <a:pPr algn="ctr"/>
            <a:r>
              <a:rPr lang="en-US" sz="1000">
                <a:solidFill>
                  <a:schemeClr val="bg2"/>
                </a:solidFill>
              </a:rPr>
              <a:t>105</a:t>
            </a:r>
            <a:endParaRPr lang="en-US" sz="1000" baseline="30000">
              <a:solidFill>
                <a:schemeClr val="bg2"/>
              </a:solidFill>
            </a:endParaRPr>
          </a:p>
        </p:txBody>
      </p:sp>
      <p:sp>
        <p:nvSpPr>
          <p:cNvPr id="83024" name="Rectangle 80"/>
          <p:cNvSpPr>
            <a:spLocks noChangeArrowheads="1"/>
          </p:cNvSpPr>
          <p:nvPr/>
        </p:nvSpPr>
        <p:spPr bwMode="auto">
          <a:xfrm>
            <a:off x="3200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Sg</a:t>
            </a:r>
            <a:endParaRPr lang="en-US" sz="1000">
              <a:solidFill>
                <a:schemeClr val="bg2"/>
              </a:solidFill>
            </a:endParaRPr>
          </a:p>
          <a:p>
            <a:pPr algn="ctr"/>
            <a:endParaRPr lang="en-US" sz="1000">
              <a:solidFill>
                <a:schemeClr val="bg2"/>
              </a:solidFill>
            </a:endParaRPr>
          </a:p>
          <a:p>
            <a:pPr algn="ctr"/>
            <a:r>
              <a:rPr lang="en-US" sz="1000">
                <a:solidFill>
                  <a:schemeClr val="bg2"/>
                </a:solidFill>
              </a:rPr>
              <a:t>106</a:t>
            </a:r>
            <a:endParaRPr lang="en-US" sz="1000" baseline="30000">
              <a:solidFill>
                <a:schemeClr val="bg2"/>
              </a:solidFill>
            </a:endParaRPr>
          </a:p>
        </p:txBody>
      </p:sp>
      <p:sp>
        <p:nvSpPr>
          <p:cNvPr id="83025" name="Rectangle 81"/>
          <p:cNvSpPr>
            <a:spLocks noChangeArrowheads="1"/>
          </p:cNvSpPr>
          <p:nvPr/>
        </p:nvSpPr>
        <p:spPr bwMode="auto">
          <a:xfrm>
            <a:off x="3581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Bh</a:t>
            </a:r>
            <a:endParaRPr lang="en-US" sz="1000">
              <a:solidFill>
                <a:schemeClr val="bg2"/>
              </a:solidFill>
            </a:endParaRPr>
          </a:p>
          <a:p>
            <a:pPr algn="ctr"/>
            <a:endParaRPr lang="en-US" sz="1000">
              <a:solidFill>
                <a:schemeClr val="bg2"/>
              </a:solidFill>
            </a:endParaRPr>
          </a:p>
          <a:p>
            <a:pPr algn="ctr"/>
            <a:r>
              <a:rPr lang="en-US" sz="1000">
                <a:solidFill>
                  <a:schemeClr val="bg2"/>
                </a:solidFill>
              </a:rPr>
              <a:t>107</a:t>
            </a:r>
            <a:endParaRPr lang="en-US" sz="1000" baseline="30000">
              <a:solidFill>
                <a:schemeClr val="bg2"/>
              </a:solidFill>
            </a:endParaRPr>
          </a:p>
        </p:txBody>
      </p:sp>
      <p:sp>
        <p:nvSpPr>
          <p:cNvPr id="83026" name="Rectangle 82"/>
          <p:cNvSpPr>
            <a:spLocks noChangeArrowheads="1"/>
          </p:cNvSpPr>
          <p:nvPr/>
        </p:nvSpPr>
        <p:spPr bwMode="auto">
          <a:xfrm>
            <a:off x="3962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Hs</a:t>
            </a:r>
            <a:endParaRPr lang="en-US" sz="1000">
              <a:solidFill>
                <a:schemeClr val="bg2"/>
              </a:solidFill>
            </a:endParaRPr>
          </a:p>
          <a:p>
            <a:pPr algn="ctr"/>
            <a:endParaRPr lang="en-US" sz="1000">
              <a:solidFill>
                <a:schemeClr val="bg2"/>
              </a:solidFill>
            </a:endParaRPr>
          </a:p>
          <a:p>
            <a:pPr algn="ctr"/>
            <a:r>
              <a:rPr lang="en-US" sz="1000">
                <a:solidFill>
                  <a:schemeClr val="bg2"/>
                </a:solidFill>
              </a:rPr>
              <a:t>108</a:t>
            </a:r>
            <a:endParaRPr lang="en-US" sz="1000" baseline="30000">
              <a:solidFill>
                <a:schemeClr val="bg2"/>
              </a:solidFill>
            </a:endParaRPr>
          </a:p>
        </p:txBody>
      </p:sp>
      <p:sp>
        <p:nvSpPr>
          <p:cNvPr id="83027" name="Rectangle 83"/>
          <p:cNvSpPr>
            <a:spLocks noChangeArrowheads="1"/>
          </p:cNvSpPr>
          <p:nvPr/>
        </p:nvSpPr>
        <p:spPr bwMode="auto">
          <a:xfrm>
            <a:off x="4343400" y="4648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Mt</a:t>
            </a:r>
            <a:endParaRPr lang="en-US" sz="1000">
              <a:solidFill>
                <a:schemeClr val="bg2"/>
              </a:solidFill>
            </a:endParaRPr>
          </a:p>
          <a:p>
            <a:pPr algn="ctr"/>
            <a:endParaRPr lang="en-US" sz="1000">
              <a:solidFill>
                <a:schemeClr val="bg2"/>
              </a:solidFill>
            </a:endParaRPr>
          </a:p>
          <a:p>
            <a:pPr algn="ctr"/>
            <a:r>
              <a:rPr lang="en-US" sz="1000">
                <a:solidFill>
                  <a:schemeClr val="bg2"/>
                </a:solidFill>
              </a:rPr>
              <a:t>109</a:t>
            </a:r>
            <a:endParaRPr lang="en-US" sz="1000" baseline="30000">
              <a:solidFill>
                <a:schemeClr val="bg2"/>
              </a:solidFill>
            </a:endParaRPr>
          </a:p>
        </p:txBody>
      </p:sp>
      <p:sp>
        <p:nvSpPr>
          <p:cNvPr id="83028" name="Rectangle 84"/>
          <p:cNvSpPr>
            <a:spLocks noChangeArrowheads="1"/>
          </p:cNvSpPr>
          <p:nvPr/>
        </p:nvSpPr>
        <p:spPr bwMode="auto">
          <a:xfrm>
            <a:off x="1676400" y="25146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Mg</a:t>
            </a:r>
            <a:endParaRPr lang="en-US" sz="1000">
              <a:solidFill>
                <a:schemeClr val="bg2"/>
              </a:solidFill>
            </a:endParaRPr>
          </a:p>
          <a:p>
            <a:pPr algn="ctr"/>
            <a:endParaRPr lang="en-US" sz="1000">
              <a:solidFill>
                <a:schemeClr val="bg2"/>
              </a:solidFill>
            </a:endParaRPr>
          </a:p>
          <a:p>
            <a:pPr algn="ctr"/>
            <a:r>
              <a:rPr lang="en-US" sz="1000">
                <a:solidFill>
                  <a:schemeClr val="bg2"/>
                </a:solidFill>
              </a:rPr>
              <a:t>12</a:t>
            </a:r>
            <a:endParaRPr lang="en-US" sz="1000" baseline="30000">
              <a:solidFill>
                <a:schemeClr val="bg2"/>
              </a:solidFill>
            </a:endParaRPr>
          </a:p>
        </p:txBody>
      </p:sp>
      <p:sp>
        <p:nvSpPr>
          <p:cNvPr id="83029" name="Rectangle 85"/>
          <p:cNvSpPr>
            <a:spLocks noChangeArrowheads="1"/>
          </p:cNvSpPr>
          <p:nvPr/>
        </p:nvSpPr>
        <p:spPr bwMode="auto">
          <a:xfrm>
            <a:off x="2819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Ce</a:t>
            </a:r>
            <a:endParaRPr lang="en-US" sz="1000">
              <a:solidFill>
                <a:schemeClr val="bg2"/>
              </a:solidFill>
            </a:endParaRPr>
          </a:p>
          <a:p>
            <a:pPr algn="ctr"/>
            <a:endParaRPr lang="en-US" sz="1000">
              <a:solidFill>
                <a:schemeClr val="bg2"/>
              </a:solidFill>
            </a:endParaRPr>
          </a:p>
          <a:p>
            <a:pPr algn="ctr"/>
            <a:r>
              <a:rPr lang="en-US" sz="1000">
                <a:solidFill>
                  <a:schemeClr val="bg2"/>
                </a:solidFill>
              </a:rPr>
              <a:t>58</a:t>
            </a:r>
            <a:endParaRPr lang="en-US" sz="1000" baseline="30000">
              <a:solidFill>
                <a:schemeClr val="bg2"/>
              </a:solidFill>
            </a:endParaRPr>
          </a:p>
        </p:txBody>
      </p:sp>
      <p:sp>
        <p:nvSpPr>
          <p:cNvPr id="83030" name="Rectangle 86"/>
          <p:cNvSpPr>
            <a:spLocks noChangeArrowheads="1"/>
          </p:cNvSpPr>
          <p:nvPr/>
        </p:nvSpPr>
        <p:spPr bwMode="auto">
          <a:xfrm>
            <a:off x="3200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Pr</a:t>
            </a:r>
            <a:endParaRPr lang="en-US" sz="1000">
              <a:solidFill>
                <a:schemeClr val="bg2"/>
              </a:solidFill>
            </a:endParaRPr>
          </a:p>
          <a:p>
            <a:pPr algn="ctr"/>
            <a:endParaRPr lang="en-US" sz="1000">
              <a:solidFill>
                <a:schemeClr val="bg2"/>
              </a:solidFill>
            </a:endParaRPr>
          </a:p>
          <a:p>
            <a:pPr algn="ctr"/>
            <a:r>
              <a:rPr lang="en-US" sz="1000">
                <a:solidFill>
                  <a:schemeClr val="bg2"/>
                </a:solidFill>
              </a:rPr>
              <a:t>59</a:t>
            </a:r>
            <a:endParaRPr lang="en-US" sz="1000" baseline="30000">
              <a:solidFill>
                <a:schemeClr val="bg2"/>
              </a:solidFill>
            </a:endParaRPr>
          </a:p>
        </p:txBody>
      </p:sp>
      <p:sp>
        <p:nvSpPr>
          <p:cNvPr id="83031" name="Rectangle 87"/>
          <p:cNvSpPr>
            <a:spLocks noChangeArrowheads="1"/>
          </p:cNvSpPr>
          <p:nvPr/>
        </p:nvSpPr>
        <p:spPr bwMode="auto">
          <a:xfrm>
            <a:off x="3581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Nd</a:t>
            </a:r>
            <a:endParaRPr lang="en-US" sz="1000">
              <a:solidFill>
                <a:schemeClr val="bg2"/>
              </a:solidFill>
            </a:endParaRPr>
          </a:p>
          <a:p>
            <a:pPr algn="ctr"/>
            <a:endParaRPr lang="en-US" sz="1000">
              <a:solidFill>
                <a:schemeClr val="bg2"/>
              </a:solidFill>
            </a:endParaRPr>
          </a:p>
          <a:p>
            <a:pPr algn="ctr"/>
            <a:r>
              <a:rPr lang="en-US" sz="1000">
                <a:solidFill>
                  <a:schemeClr val="bg2"/>
                </a:solidFill>
              </a:rPr>
              <a:t>60</a:t>
            </a:r>
            <a:endParaRPr lang="en-US" sz="1000" baseline="30000">
              <a:solidFill>
                <a:schemeClr val="bg2"/>
              </a:solidFill>
            </a:endParaRPr>
          </a:p>
        </p:txBody>
      </p:sp>
      <p:sp>
        <p:nvSpPr>
          <p:cNvPr id="83032" name="Rectangle 88"/>
          <p:cNvSpPr>
            <a:spLocks noChangeArrowheads="1"/>
          </p:cNvSpPr>
          <p:nvPr/>
        </p:nvSpPr>
        <p:spPr bwMode="auto">
          <a:xfrm>
            <a:off x="3962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Pm</a:t>
            </a:r>
            <a:endParaRPr lang="en-US" sz="1000">
              <a:solidFill>
                <a:schemeClr val="bg2"/>
              </a:solidFill>
            </a:endParaRPr>
          </a:p>
          <a:p>
            <a:pPr algn="ctr"/>
            <a:endParaRPr lang="en-US" sz="1000">
              <a:solidFill>
                <a:schemeClr val="bg2"/>
              </a:solidFill>
            </a:endParaRPr>
          </a:p>
          <a:p>
            <a:pPr algn="ctr"/>
            <a:r>
              <a:rPr lang="en-US" sz="1000">
                <a:solidFill>
                  <a:schemeClr val="bg2"/>
                </a:solidFill>
              </a:rPr>
              <a:t>61</a:t>
            </a:r>
            <a:endParaRPr lang="en-US" sz="1000" baseline="30000">
              <a:solidFill>
                <a:schemeClr val="bg2"/>
              </a:solidFill>
            </a:endParaRPr>
          </a:p>
        </p:txBody>
      </p:sp>
      <p:sp>
        <p:nvSpPr>
          <p:cNvPr id="83033" name="Rectangle 89"/>
          <p:cNvSpPr>
            <a:spLocks noChangeArrowheads="1"/>
          </p:cNvSpPr>
          <p:nvPr/>
        </p:nvSpPr>
        <p:spPr bwMode="auto">
          <a:xfrm>
            <a:off x="4343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Sm</a:t>
            </a:r>
            <a:endParaRPr lang="en-US" sz="1000">
              <a:solidFill>
                <a:schemeClr val="bg2"/>
              </a:solidFill>
            </a:endParaRPr>
          </a:p>
          <a:p>
            <a:pPr algn="ctr"/>
            <a:endParaRPr lang="en-US" sz="1000">
              <a:solidFill>
                <a:schemeClr val="bg2"/>
              </a:solidFill>
            </a:endParaRPr>
          </a:p>
          <a:p>
            <a:pPr algn="ctr"/>
            <a:r>
              <a:rPr lang="en-US" sz="1000">
                <a:solidFill>
                  <a:schemeClr val="bg2"/>
                </a:solidFill>
              </a:rPr>
              <a:t>62</a:t>
            </a:r>
            <a:endParaRPr lang="en-US" sz="1000" baseline="30000">
              <a:solidFill>
                <a:schemeClr val="bg2"/>
              </a:solidFill>
            </a:endParaRPr>
          </a:p>
        </p:txBody>
      </p:sp>
      <p:sp>
        <p:nvSpPr>
          <p:cNvPr id="83034" name="Rectangle 90"/>
          <p:cNvSpPr>
            <a:spLocks noChangeArrowheads="1"/>
          </p:cNvSpPr>
          <p:nvPr/>
        </p:nvSpPr>
        <p:spPr bwMode="auto">
          <a:xfrm>
            <a:off x="4724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Eu</a:t>
            </a:r>
            <a:endParaRPr lang="en-US" sz="1000">
              <a:solidFill>
                <a:schemeClr val="bg2"/>
              </a:solidFill>
            </a:endParaRPr>
          </a:p>
          <a:p>
            <a:pPr algn="ctr"/>
            <a:endParaRPr lang="en-US" sz="1000">
              <a:solidFill>
                <a:schemeClr val="bg2"/>
              </a:solidFill>
            </a:endParaRPr>
          </a:p>
          <a:p>
            <a:pPr algn="ctr"/>
            <a:r>
              <a:rPr lang="en-US" sz="1000">
                <a:solidFill>
                  <a:schemeClr val="bg2"/>
                </a:solidFill>
              </a:rPr>
              <a:t>63</a:t>
            </a:r>
            <a:endParaRPr lang="en-US" sz="1000" baseline="30000">
              <a:solidFill>
                <a:schemeClr val="bg2"/>
              </a:solidFill>
            </a:endParaRPr>
          </a:p>
        </p:txBody>
      </p:sp>
      <p:sp>
        <p:nvSpPr>
          <p:cNvPr id="83035" name="Rectangle 91"/>
          <p:cNvSpPr>
            <a:spLocks noChangeArrowheads="1"/>
          </p:cNvSpPr>
          <p:nvPr/>
        </p:nvSpPr>
        <p:spPr bwMode="auto">
          <a:xfrm>
            <a:off x="5105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Gd</a:t>
            </a:r>
            <a:endParaRPr lang="en-US" sz="1000">
              <a:solidFill>
                <a:schemeClr val="bg2"/>
              </a:solidFill>
            </a:endParaRPr>
          </a:p>
          <a:p>
            <a:pPr algn="ctr"/>
            <a:endParaRPr lang="en-US" sz="1000">
              <a:solidFill>
                <a:schemeClr val="bg2"/>
              </a:solidFill>
            </a:endParaRPr>
          </a:p>
          <a:p>
            <a:pPr algn="ctr"/>
            <a:r>
              <a:rPr lang="en-US" sz="1000">
                <a:solidFill>
                  <a:schemeClr val="bg2"/>
                </a:solidFill>
              </a:rPr>
              <a:t>64</a:t>
            </a:r>
            <a:endParaRPr lang="en-US" sz="1000" baseline="30000">
              <a:solidFill>
                <a:schemeClr val="bg2"/>
              </a:solidFill>
            </a:endParaRPr>
          </a:p>
        </p:txBody>
      </p:sp>
      <p:sp>
        <p:nvSpPr>
          <p:cNvPr id="83036" name="Rectangle 92"/>
          <p:cNvSpPr>
            <a:spLocks noChangeArrowheads="1"/>
          </p:cNvSpPr>
          <p:nvPr/>
        </p:nvSpPr>
        <p:spPr bwMode="auto">
          <a:xfrm>
            <a:off x="5486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Tb</a:t>
            </a:r>
            <a:endParaRPr lang="en-US" sz="1000">
              <a:solidFill>
                <a:schemeClr val="bg2"/>
              </a:solidFill>
            </a:endParaRPr>
          </a:p>
          <a:p>
            <a:pPr algn="ctr"/>
            <a:endParaRPr lang="en-US" sz="1000">
              <a:solidFill>
                <a:schemeClr val="bg2"/>
              </a:solidFill>
            </a:endParaRPr>
          </a:p>
          <a:p>
            <a:pPr algn="ctr"/>
            <a:r>
              <a:rPr lang="en-US" sz="1000">
                <a:solidFill>
                  <a:schemeClr val="bg2"/>
                </a:solidFill>
              </a:rPr>
              <a:t>65</a:t>
            </a:r>
            <a:endParaRPr lang="en-US" sz="1000" baseline="30000">
              <a:solidFill>
                <a:schemeClr val="bg2"/>
              </a:solidFill>
            </a:endParaRPr>
          </a:p>
        </p:txBody>
      </p:sp>
      <p:sp>
        <p:nvSpPr>
          <p:cNvPr id="83037" name="Rectangle 93"/>
          <p:cNvSpPr>
            <a:spLocks noChangeArrowheads="1"/>
          </p:cNvSpPr>
          <p:nvPr/>
        </p:nvSpPr>
        <p:spPr bwMode="auto">
          <a:xfrm>
            <a:off x="5867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Dy</a:t>
            </a:r>
            <a:endParaRPr lang="en-US" sz="1000">
              <a:solidFill>
                <a:schemeClr val="bg2"/>
              </a:solidFill>
            </a:endParaRPr>
          </a:p>
          <a:p>
            <a:pPr algn="ctr"/>
            <a:endParaRPr lang="en-US" sz="1000">
              <a:solidFill>
                <a:schemeClr val="bg2"/>
              </a:solidFill>
            </a:endParaRPr>
          </a:p>
          <a:p>
            <a:pPr algn="ctr"/>
            <a:r>
              <a:rPr lang="en-US" sz="1000">
                <a:solidFill>
                  <a:schemeClr val="bg2"/>
                </a:solidFill>
              </a:rPr>
              <a:t>66</a:t>
            </a:r>
            <a:endParaRPr lang="en-US" sz="1000" baseline="30000">
              <a:solidFill>
                <a:schemeClr val="bg2"/>
              </a:solidFill>
            </a:endParaRPr>
          </a:p>
        </p:txBody>
      </p:sp>
      <p:sp>
        <p:nvSpPr>
          <p:cNvPr id="83038" name="Rectangle 94"/>
          <p:cNvSpPr>
            <a:spLocks noChangeArrowheads="1"/>
          </p:cNvSpPr>
          <p:nvPr/>
        </p:nvSpPr>
        <p:spPr bwMode="auto">
          <a:xfrm>
            <a:off x="6248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Ho</a:t>
            </a:r>
            <a:endParaRPr lang="en-US" sz="1000">
              <a:solidFill>
                <a:schemeClr val="bg2"/>
              </a:solidFill>
            </a:endParaRPr>
          </a:p>
          <a:p>
            <a:pPr algn="ctr"/>
            <a:endParaRPr lang="en-US" sz="1000">
              <a:solidFill>
                <a:schemeClr val="bg2"/>
              </a:solidFill>
            </a:endParaRPr>
          </a:p>
          <a:p>
            <a:pPr algn="ctr"/>
            <a:r>
              <a:rPr lang="en-US" sz="1000">
                <a:solidFill>
                  <a:schemeClr val="bg2"/>
                </a:solidFill>
              </a:rPr>
              <a:t>67</a:t>
            </a:r>
            <a:endParaRPr lang="en-US" sz="1000" baseline="30000">
              <a:solidFill>
                <a:schemeClr val="bg2"/>
              </a:solidFill>
            </a:endParaRPr>
          </a:p>
        </p:txBody>
      </p:sp>
      <p:sp>
        <p:nvSpPr>
          <p:cNvPr id="83039" name="Rectangle 95"/>
          <p:cNvSpPr>
            <a:spLocks noChangeArrowheads="1"/>
          </p:cNvSpPr>
          <p:nvPr/>
        </p:nvSpPr>
        <p:spPr bwMode="auto">
          <a:xfrm>
            <a:off x="6629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Er</a:t>
            </a:r>
            <a:endParaRPr lang="en-US" sz="1000">
              <a:solidFill>
                <a:schemeClr val="bg2"/>
              </a:solidFill>
            </a:endParaRPr>
          </a:p>
          <a:p>
            <a:pPr algn="ctr"/>
            <a:endParaRPr lang="en-US" sz="1000">
              <a:solidFill>
                <a:schemeClr val="bg2"/>
              </a:solidFill>
            </a:endParaRPr>
          </a:p>
          <a:p>
            <a:pPr algn="ctr"/>
            <a:r>
              <a:rPr lang="en-US" sz="1000">
                <a:solidFill>
                  <a:schemeClr val="bg2"/>
                </a:solidFill>
              </a:rPr>
              <a:t>68</a:t>
            </a:r>
            <a:endParaRPr lang="en-US" sz="1000" baseline="30000">
              <a:solidFill>
                <a:schemeClr val="bg2"/>
              </a:solidFill>
            </a:endParaRPr>
          </a:p>
        </p:txBody>
      </p:sp>
      <p:sp>
        <p:nvSpPr>
          <p:cNvPr id="83040" name="Rectangle 96"/>
          <p:cNvSpPr>
            <a:spLocks noChangeArrowheads="1"/>
          </p:cNvSpPr>
          <p:nvPr/>
        </p:nvSpPr>
        <p:spPr bwMode="auto">
          <a:xfrm>
            <a:off x="7010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Tm</a:t>
            </a:r>
            <a:endParaRPr lang="en-US" sz="1000">
              <a:solidFill>
                <a:schemeClr val="bg2"/>
              </a:solidFill>
            </a:endParaRPr>
          </a:p>
          <a:p>
            <a:pPr algn="ctr"/>
            <a:endParaRPr lang="en-US" sz="1000">
              <a:solidFill>
                <a:schemeClr val="bg2"/>
              </a:solidFill>
            </a:endParaRPr>
          </a:p>
          <a:p>
            <a:pPr algn="ctr"/>
            <a:r>
              <a:rPr lang="en-US" sz="1000">
                <a:solidFill>
                  <a:schemeClr val="bg2"/>
                </a:solidFill>
              </a:rPr>
              <a:t>69</a:t>
            </a:r>
            <a:endParaRPr lang="en-US" sz="1000" baseline="30000">
              <a:solidFill>
                <a:schemeClr val="bg2"/>
              </a:solidFill>
            </a:endParaRPr>
          </a:p>
        </p:txBody>
      </p:sp>
      <p:sp>
        <p:nvSpPr>
          <p:cNvPr id="83041" name="Rectangle 97"/>
          <p:cNvSpPr>
            <a:spLocks noChangeArrowheads="1"/>
          </p:cNvSpPr>
          <p:nvPr/>
        </p:nvSpPr>
        <p:spPr bwMode="auto">
          <a:xfrm>
            <a:off x="7391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Yb</a:t>
            </a:r>
            <a:endParaRPr lang="en-US" sz="1000">
              <a:solidFill>
                <a:schemeClr val="bg2"/>
              </a:solidFill>
            </a:endParaRPr>
          </a:p>
          <a:p>
            <a:pPr algn="ctr"/>
            <a:endParaRPr lang="en-US" sz="1000">
              <a:solidFill>
                <a:schemeClr val="bg2"/>
              </a:solidFill>
            </a:endParaRPr>
          </a:p>
          <a:p>
            <a:pPr algn="ctr"/>
            <a:r>
              <a:rPr lang="en-US" sz="1000">
                <a:solidFill>
                  <a:schemeClr val="bg2"/>
                </a:solidFill>
              </a:rPr>
              <a:t>70</a:t>
            </a:r>
            <a:endParaRPr lang="en-US" sz="1000" baseline="30000">
              <a:solidFill>
                <a:schemeClr val="bg2"/>
              </a:solidFill>
            </a:endParaRPr>
          </a:p>
        </p:txBody>
      </p:sp>
      <p:sp>
        <p:nvSpPr>
          <p:cNvPr id="83042" name="Rectangle 98"/>
          <p:cNvSpPr>
            <a:spLocks noChangeArrowheads="1"/>
          </p:cNvSpPr>
          <p:nvPr/>
        </p:nvSpPr>
        <p:spPr bwMode="auto">
          <a:xfrm>
            <a:off x="7772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Lu</a:t>
            </a:r>
            <a:endParaRPr lang="en-US" sz="1000">
              <a:solidFill>
                <a:schemeClr val="bg2"/>
              </a:solidFill>
            </a:endParaRPr>
          </a:p>
          <a:p>
            <a:pPr algn="ctr"/>
            <a:endParaRPr lang="en-US" sz="1000">
              <a:solidFill>
                <a:schemeClr val="bg2"/>
              </a:solidFill>
            </a:endParaRPr>
          </a:p>
          <a:p>
            <a:pPr algn="ctr"/>
            <a:r>
              <a:rPr lang="en-US" sz="1000">
                <a:solidFill>
                  <a:schemeClr val="bg2"/>
                </a:solidFill>
              </a:rPr>
              <a:t>71</a:t>
            </a:r>
            <a:endParaRPr lang="en-US" sz="1000" baseline="30000">
              <a:solidFill>
                <a:schemeClr val="bg2"/>
              </a:solidFill>
            </a:endParaRPr>
          </a:p>
        </p:txBody>
      </p:sp>
      <p:sp>
        <p:nvSpPr>
          <p:cNvPr id="83043" name="Rectangle 99"/>
          <p:cNvSpPr>
            <a:spLocks noChangeArrowheads="1"/>
          </p:cNvSpPr>
          <p:nvPr/>
        </p:nvSpPr>
        <p:spPr bwMode="auto">
          <a:xfrm>
            <a:off x="2819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Th</a:t>
            </a:r>
            <a:endParaRPr lang="en-US" sz="1000">
              <a:solidFill>
                <a:schemeClr val="bg2"/>
              </a:solidFill>
            </a:endParaRPr>
          </a:p>
          <a:p>
            <a:pPr algn="ctr"/>
            <a:endParaRPr lang="en-US" sz="1000">
              <a:solidFill>
                <a:schemeClr val="bg2"/>
              </a:solidFill>
            </a:endParaRPr>
          </a:p>
          <a:p>
            <a:pPr algn="ctr"/>
            <a:r>
              <a:rPr lang="en-US" sz="1000">
                <a:solidFill>
                  <a:schemeClr val="bg2"/>
                </a:solidFill>
              </a:rPr>
              <a:t>90</a:t>
            </a:r>
            <a:endParaRPr lang="en-US" sz="1000" baseline="30000">
              <a:solidFill>
                <a:schemeClr val="bg2"/>
              </a:solidFill>
            </a:endParaRPr>
          </a:p>
        </p:txBody>
      </p:sp>
      <p:sp>
        <p:nvSpPr>
          <p:cNvPr id="83044" name="Rectangle 100"/>
          <p:cNvSpPr>
            <a:spLocks noChangeArrowheads="1"/>
          </p:cNvSpPr>
          <p:nvPr/>
        </p:nvSpPr>
        <p:spPr bwMode="auto">
          <a:xfrm>
            <a:off x="3200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Pa</a:t>
            </a:r>
            <a:endParaRPr lang="en-US" sz="1000">
              <a:solidFill>
                <a:schemeClr val="bg2"/>
              </a:solidFill>
            </a:endParaRPr>
          </a:p>
          <a:p>
            <a:pPr algn="ctr"/>
            <a:endParaRPr lang="en-US" sz="1000">
              <a:solidFill>
                <a:schemeClr val="bg2"/>
              </a:solidFill>
            </a:endParaRPr>
          </a:p>
          <a:p>
            <a:pPr algn="ctr"/>
            <a:r>
              <a:rPr lang="en-US" sz="1000">
                <a:solidFill>
                  <a:schemeClr val="bg2"/>
                </a:solidFill>
              </a:rPr>
              <a:t>91</a:t>
            </a:r>
            <a:endParaRPr lang="en-US" sz="1000" baseline="30000">
              <a:solidFill>
                <a:schemeClr val="bg2"/>
              </a:solidFill>
            </a:endParaRPr>
          </a:p>
        </p:txBody>
      </p:sp>
      <p:sp>
        <p:nvSpPr>
          <p:cNvPr id="83045" name="Rectangle 101"/>
          <p:cNvSpPr>
            <a:spLocks noChangeArrowheads="1"/>
          </p:cNvSpPr>
          <p:nvPr/>
        </p:nvSpPr>
        <p:spPr bwMode="auto">
          <a:xfrm>
            <a:off x="3581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U</a:t>
            </a:r>
            <a:endParaRPr lang="en-US" sz="1000">
              <a:solidFill>
                <a:schemeClr val="bg2"/>
              </a:solidFill>
            </a:endParaRPr>
          </a:p>
          <a:p>
            <a:pPr algn="ctr"/>
            <a:endParaRPr lang="en-US" sz="1000">
              <a:solidFill>
                <a:schemeClr val="bg2"/>
              </a:solidFill>
            </a:endParaRPr>
          </a:p>
          <a:p>
            <a:pPr algn="ctr"/>
            <a:r>
              <a:rPr lang="en-US" sz="1000">
                <a:solidFill>
                  <a:schemeClr val="bg2"/>
                </a:solidFill>
              </a:rPr>
              <a:t>92</a:t>
            </a:r>
            <a:endParaRPr lang="en-US" sz="1000" baseline="30000">
              <a:solidFill>
                <a:schemeClr val="bg2"/>
              </a:solidFill>
            </a:endParaRPr>
          </a:p>
        </p:txBody>
      </p:sp>
      <p:sp>
        <p:nvSpPr>
          <p:cNvPr id="83046" name="Rectangle 102"/>
          <p:cNvSpPr>
            <a:spLocks noChangeArrowheads="1"/>
          </p:cNvSpPr>
          <p:nvPr/>
        </p:nvSpPr>
        <p:spPr bwMode="auto">
          <a:xfrm>
            <a:off x="3962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Np</a:t>
            </a:r>
            <a:endParaRPr lang="en-US" sz="1000">
              <a:solidFill>
                <a:schemeClr val="bg2"/>
              </a:solidFill>
            </a:endParaRPr>
          </a:p>
          <a:p>
            <a:pPr algn="ctr"/>
            <a:endParaRPr lang="en-US" sz="1000">
              <a:solidFill>
                <a:schemeClr val="bg2"/>
              </a:solidFill>
            </a:endParaRPr>
          </a:p>
          <a:p>
            <a:pPr algn="ctr"/>
            <a:r>
              <a:rPr lang="en-US" sz="1000">
                <a:solidFill>
                  <a:schemeClr val="bg2"/>
                </a:solidFill>
              </a:rPr>
              <a:t>93</a:t>
            </a:r>
            <a:endParaRPr lang="en-US" sz="1000" baseline="30000">
              <a:solidFill>
                <a:schemeClr val="bg2"/>
              </a:solidFill>
            </a:endParaRPr>
          </a:p>
        </p:txBody>
      </p:sp>
      <p:sp>
        <p:nvSpPr>
          <p:cNvPr id="83047" name="Rectangle 103"/>
          <p:cNvSpPr>
            <a:spLocks noChangeArrowheads="1"/>
          </p:cNvSpPr>
          <p:nvPr/>
        </p:nvSpPr>
        <p:spPr bwMode="auto">
          <a:xfrm>
            <a:off x="4343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Pu</a:t>
            </a:r>
            <a:endParaRPr lang="en-US" sz="1000">
              <a:solidFill>
                <a:schemeClr val="bg2"/>
              </a:solidFill>
            </a:endParaRPr>
          </a:p>
          <a:p>
            <a:pPr algn="ctr"/>
            <a:endParaRPr lang="en-US" sz="1000">
              <a:solidFill>
                <a:schemeClr val="bg2"/>
              </a:solidFill>
            </a:endParaRPr>
          </a:p>
          <a:p>
            <a:pPr algn="ctr"/>
            <a:r>
              <a:rPr lang="en-US" sz="1000">
                <a:solidFill>
                  <a:schemeClr val="bg2"/>
                </a:solidFill>
              </a:rPr>
              <a:t>94</a:t>
            </a:r>
            <a:endParaRPr lang="en-US" sz="1000" baseline="30000">
              <a:solidFill>
                <a:schemeClr val="bg2"/>
              </a:solidFill>
            </a:endParaRPr>
          </a:p>
        </p:txBody>
      </p:sp>
      <p:sp>
        <p:nvSpPr>
          <p:cNvPr id="83048" name="Rectangle 104"/>
          <p:cNvSpPr>
            <a:spLocks noChangeArrowheads="1"/>
          </p:cNvSpPr>
          <p:nvPr/>
        </p:nvSpPr>
        <p:spPr bwMode="auto">
          <a:xfrm>
            <a:off x="4724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Am</a:t>
            </a:r>
            <a:endParaRPr lang="en-US" sz="1000">
              <a:solidFill>
                <a:schemeClr val="bg2"/>
              </a:solidFill>
            </a:endParaRPr>
          </a:p>
          <a:p>
            <a:pPr algn="ctr"/>
            <a:endParaRPr lang="en-US" sz="1000">
              <a:solidFill>
                <a:schemeClr val="bg2"/>
              </a:solidFill>
            </a:endParaRPr>
          </a:p>
          <a:p>
            <a:pPr algn="ctr"/>
            <a:r>
              <a:rPr lang="en-US" sz="1000">
                <a:solidFill>
                  <a:schemeClr val="bg2"/>
                </a:solidFill>
              </a:rPr>
              <a:t>95</a:t>
            </a:r>
            <a:endParaRPr lang="en-US" sz="1000" baseline="30000">
              <a:solidFill>
                <a:schemeClr val="bg2"/>
              </a:solidFill>
            </a:endParaRPr>
          </a:p>
        </p:txBody>
      </p:sp>
      <p:sp>
        <p:nvSpPr>
          <p:cNvPr id="83049" name="Rectangle 105"/>
          <p:cNvSpPr>
            <a:spLocks noChangeArrowheads="1"/>
          </p:cNvSpPr>
          <p:nvPr/>
        </p:nvSpPr>
        <p:spPr bwMode="auto">
          <a:xfrm>
            <a:off x="5105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Cm</a:t>
            </a:r>
            <a:endParaRPr lang="en-US" sz="1000">
              <a:solidFill>
                <a:schemeClr val="bg2"/>
              </a:solidFill>
            </a:endParaRPr>
          </a:p>
          <a:p>
            <a:pPr algn="ctr"/>
            <a:endParaRPr lang="en-US" sz="1000">
              <a:solidFill>
                <a:schemeClr val="bg2"/>
              </a:solidFill>
            </a:endParaRPr>
          </a:p>
          <a:p>
            <a:pPr algn="ctr"/>
            <a:r>
              <a:rPr lang="en-US" sz="1000">
                <a:solidFill>
                  <a:schemeClr val="bg2"/>
                </a:solidFill>
              </a:rPr>
              <a:t>96</a:t>
            </a:r>
            <a:endParaRPr lang="en-US" sz="1000" baseline="30000">
              <a:solidFill>
                <a:schemeClr val="bg2"/>
              </a:solidFill>
            </a:endParaRPr>
          </a:p>
        </p:txBody>
      </p:sp>
      <p:sp>
        <p:nvSpPr>
          <p:cNvPr id="83050" name="Rectangle 106"/>
          <p:cNvSpPr>
            <a:spLocks noChangeArrowheads="1"/>
          </p:cNvSpPr>
          <p:nvPr/>
        </p:nvSpPr>
        <p:spPr bwMode="auto">
          <a:xfrm>
            <a:off x="5486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Bk</a:t>
            </a:r>
            <a:endParaRPr lang="en-US" sz="1000">
              <a:solidFill>
                <a:schemeClr val="bg2"/>
              </a:solidFill>
            </a:endParaRPr>
          </a:p>
          <a:p>
            <a:pPr algn="ctr"/>
            <a:endParaRPr lang="en-US" sz="1000">
              <a:solidFill>
                <a:schemeClr val="bg2"/>
              </a:solidFill>
            </a:endParaRPr>
          </a:p>
          <a:p>
            <a:pPr algn="ctr"/>
            <a:r>
              <a:rPr lang="en-US" sz="1000">
                <a:solidFill>
                  <a:schemeClr val="bg2"/>
                </a:solidFill>
              </a:rPr>
              <a:t>97</a:t>
            </a:r>
            <a:endParaRPr lang="en-US" sz="1000" baseline="30000">
              <a:solidFill>
                <a:schemeClr val="bg2"/>
              </a:solidFill>
            </a:endParaRPr>
          </a:p>
        </p:txBody>
      </p:sp>
      <p:sp>
        <p:nvSpPr>
          <p:cNvPr id="83051" name="Rectangle 107"/>
          <p:cNvSpPr>
            <a:spLocks noChangeArrowheads="1"/>
          </p:cNvSpPr>
          <p:nvPr/>
        </p:nvSpPr>
        <p:spPr bwMode="auto">
          <a:xfrm>
            <a:off x="5867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Cf</a:t>
            </a:r>
            <a:endParaRPr lang="en-US" sz="1000">
              <a:solidFill>
                <a:schemeClr val="bg2"/>
              </a:solidFill>
            </a:endParaRPr>
          </a:p>
          <a:p>
            <a:pPr algn="ctr"/>
            <a:endParaRPr lang="en-US" sz="1000">
              <a:solidFill>
                <a:schemeClr val="bg2"/>
              </a:solidFill>
            </a:endParaRPr>
          </a:p>
          <a:p>
            <a:pPr algn="ctr"/>
            <a:r>
              <a:rPr lang="en-US" sz="1000">
                <a:solidFill>
                  <a:schemeClr val="bg2"/>
                </a:solidFill>
              </a:rPr>
              <a:t>98</a:t>
            </a:r>
            <a:endParaRPr lang="en-US" sz="1000" baseline="30000">
              <a:solidFill>
                <a:schemeClr val="bg2"/>
              </a:solidFill>
            </a:endParaRPr>
          </a:p>
        </p:txBody>
      </p:sp>
      <p:sp>
        <p:nvSpPr>
          <p:cNvPr id="83052" name="Rectangle 108"/>
          <p:cNvSpPr>
            <a:spLocks noChangeArrowheads="1"/>
          </p:cNvSpPr>
          <p:nvPr/>
        </p:nvSpPr>
        <p:spPr bwMode="auto">
          <a:xfrm>
            <a:off x="6248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Es</a:t>
            </a:r>
            <a:endParaRPr lang="en-US" sz="1000">
              <a:solidFill>
                <a:schemeClr val="bg2"/>
              </a:solidFill>
            </a:endParaRPr>
          </a:p>
          <a:p>
            <a:pPr algn="ctr"/>
            <a:endParaRPr lang="en-US" sz="1000">
              <a:solidFill>
                <a:schemeClr val="bg2"/>
              </a:solidFill>
            </a:endParaRPr>
          </a:p>
          <a:p>
            <a:pPr algn="ctr"/>
            <a:r>
              <a:rPr lang="en-US" sz="1000">
                <a:solidFill>
                  <a:schemeClr val="bg2"/>
                </a:solidFill>
              </a:rPr>
              <a:t>99</a:t>
            </a:r>
            <a:endParaRPr lang="en-US" sz="1000" baseline="30000">
              <a:solidFill>
                <a:schemeClr val="bg2"/>
              </a:solidFill>
            </a:endParaRPr>
          </a:p>
        </p:txBody>
      </p:sp>
      <p:sp>
        <p:nvSpPr>
          <p:cNvPr id="83053" name="Rectangle 109"/>
          <p:cNvSpPr>
            <a:spLocks noChangeArrowheads="1"/>
          </p:cNvSpPr>
          <p:nvPr/>
        </p:nvSpPr>
        <p:spPr bwMode="auto">
          <a:xfrm>
            <a:off x="6629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Fm</a:t>
            </a:r>
            <a:endParaRPr lang="en-US" sz="1000">
              <a:solidFill>
                <a:schemeClr val="bg2"/>
              </a:solidFill>
            </a:endParaRPr>
          </a:p>
          <a:p>
            <a:pPr algn="ctr"/>
            <a:endParaRPr lang="en-US" sz="1000">
              <a:solidFill>
                <a:schemeClr val="bg2"/>
              </a:solidFill>
            </a:endParaRPr>
          </a:p>
          <a:p>
            <a:pPr algn="ctr"/>
            <a:r>
              <a:rPr lang="en-US" sz="1000">
                <a:solidFill>
                  <a:schemeClr val="bg2"/>
                </a:solidFill>
              </a:rPr>
              <a:t>100</a:t>
            </a:r>
            <a:endParaRPr lang="en-US" sz="1000" baseline="30000">
              <a:solidFill>
                <a:schemeClr val="bg2"/>
              </a:solidFill>
            </a:endParaRPr>
          </a:p>
        </p:txBody>
      </p:sp>
      <p:sp>
        <p:nvSpPr>
          <p:cNvPr id="83054" name="Rectangle 110"/>
          <p:cNvSpPr>
            <a:spLocks noChangeArrowheads="1"/>
          </p:cNvSpPr>
          <p:nvPr/>
        </p:nvSpPr>
        <p:spPr bwMode="auto">
          <a:xfrm>
            <a:off x="7010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Md</a:t>
            </a:r>
            <a:endParaRPr lang="en-US" sz="1000">
              <a:solidFill>
                <a:schemeClr val="bg2"/>
              </a:solidFill>
            </a:endParaRPr>
          </a:p>
          <a:p>
            <a:pPr algn="ctr"/>
            <a:endParaRPr lang="en-US" sz="1000">
              <a:solidFill>
                <a:schemeClr val="bg2"/>
              </a:solidFill>
            </a:endParaRPr>
          </a:p>
          <a:p>
            <a:pPr algn="ctr"/>
            <a:r>
              <a:rPr lang="en-US" sz="1000">
                <a:solidFill>
                  <a:schemeClr val="bg2"/>
                </a:solidFill>
              </a:rPr>
              <a:t>101</a:t>
            </a:r>
            <a:endParaRPr lang="en-US" sz="1000" baseline="30000">
              <a:solidFill>
                <a:schemeClr val="bg2"/>
              </a:solidFill>
            </a:endParaRPr>
          </a:p>
        </p:txBody>
      </p:sp>
      <p:sp>
        <p:nvSpPr>
          <p:cNvPr id="83055" name="Rectangle 111"/>
          <p:cNvSpPr>
            <a:spLocks noChangeArrowheads="1"/>
          </p:cNvSpPr>
          <p:nvPr/>
        </p:nvSpPr>
        <p:spPr bwMode="auto">
          <a:xfrm>
            <a:off x="7391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No</a:t>
            </a:r>
            <a:endParaRPr lang="en-US" sz="1000">
              <a:solidFill>
                <a:schemeClr val="bg2"/>
              </a:solidFill>
            </a:endParaRPr>
          </a:p>
          <a:p>
            <a:pPr algn="ctr"/>
            <a:endParaRPr lang="en-US" sz="1000">
              <a:solidFill>
                <a:schemeClr val="bg2"/>
              </a:solidFill>
            </a:endParaRPr>
          </a:p>
          <a:p>
            <a:pPr algn="ctr"/>
            <a:r>
              <a:rPr lang="en-US" sz="1000">
                <a:solidFill>
                  <a:schemeClr val="bg2"/>
                </a:solidFill>
              </a:rPr>
              <a:t>102</a:t>
            </a:r>
            <a:endParaRPr lang="en-US" sz="1000" baseline="30000">
              <a:solidFill>
                <a:schemeClr val="bg2"/>
              </a:solidFill>
            </a:endParaRPr>
          </a:p>
        </p:txBody>
      </p:sp>
      <p:sp>
        <p:nvSpPr>
          <p:cNvPr id="83056" name="Rectangle 112"/>
          <p:cNvSpPr>
            <a:spLocks noChangeArrowheads="1"/>
          </p:cNvSpPr>
          <p:nvPr/>
        </p:nvSpPr>
        <p:spPr bwMode="auto">
          <a:xfrm>
            <a:off x="7772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Lr</a:t>
            </a:r>
            <a:endParaRPr lang="en-US" sz="1000">
              <a:solidFill>
                <a:schemeClr val="bg2"/>
              </a:solidFill>
            </a:endParaRPr>
          </a:p>
          <a:p>
            <a:pPr algn="ctr"/>
            <a:endParaRPr lang="en-US" sz="1000">
              <a:solidFill>
                <a:schemeClr val="bg2"/>
              </a:solidFill>
            </a:endParaRPr>
          </a:p>
          <a:p>
            <a:pPr algn="ctr"/>
            <a:r>
              <a:rPr lang="en-US" sz="1000">
                <a:solidFill>
                  <a:schemeClr val="bg2"/>
                </a:solidFill>
              </a:rPr>
              <a:t>103</a:t>
            </a:r>
            <a:endParaRPr lang="en-US" sz="1000" baseline="30000">
              <a:solidFill>
                <a:schemeClr val="bg2"/>
              </a:solidFill>
            </a:endParaRPr>
          </a:p>
        </p:txBody>
      </p:sp>
      <p:sp>
        <p:nvSpPr>
          <p:cNvPr id="83057" name="Rectangle 113"/>
          <p:cNvSpPr>
            <a:spLocks noChangeArrowheads="1"/>
          </p:cNvSpPr>
          <p:nvPr/>
        </p:nvSpPr>
        <p:spPr bwMode="auto">
          <a:xfrm>
            <a:off x="2438400" y="56388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La</a:t>
            </a:r>
            <a:endParaRPr lang="en-US" sz="1000">
              <a:solidFill>
                <a:schemeClr val="bg2"/>
              </a:solidFill>
            </a:endParaRPr>
          </a:p>
          <a:p>
            <a:pPr algn="ctr"/>
            <a:endParaRPr lang="en-US" sz="1000">
              <a:solidFill>
                <a:schemeClr val="bg2"/>
              </a:solidFill>
            </a:endParaRPr>
          </a:p>
          <a:p>
            <a:pPr algn="ctr"/>
            <a:r>
              <a:rPr lang="en-US" sz="1000">
                <a:solidFill>
                  <a:schemeClr val="bg2"/>
                </a:solidFill>
              </a:rPr>
              <a:t>57</a:t>
            </a:r>
            <a:endParaRPr lang="en-US" sz="1000" baseline="30000">
              <a:solidFill>
                <a:schemeClr val="bg2"/>
              </a:solidFill>
            </a:endParaRPr>
          </a:p>
        </p:txBody>
      </p:sp>
      <p:sp>
        <p:nvSpPr>
          <p:cNvPr id="83058" name="Rectangle 114"/>
          <p:cNvSpPr>
            <a:spLocks noChangeArrowheads="1"/>
          </p:cNvSpPr>
          <p:nvPr/>
        </p:nvSpPr>
        <p:spPr bwMode="auto">
          <a:xfrm>
            <a:off x="2438400" y="6172200"/>
            <a:ext cx="381000" cy="533400"/>
          </a:xfrm>
          <a:prstGeom prst="rect">
            <a:avLst/>
          </a:prstGeom>
          <a:solidFill>
            <a:srgbClr val="EEEEEE">
              <a:alpha val="50000"/>
            </a:srgbClr>
          </a:solidFill>
          <a:ln w="9525">
            <a:solidFill>
              <a:schemeClr val="tx1"/>
            </a:solidFill>
            <a:miter lim="800000"/>
            <a:headEnd/>
            <a:tailEnd/>
          </a:ln>
          <a:effectLst/>
        </p:spPr>
        <p:txBody>
          <a:bodyPr wrap="none" anchor="ctr"/>
          <a:lstStyle/>
          <a:p>
            <a:pPr algn="ctr"/>
            <a:r>
              <a:rPr lang="en-US" sz="1400" b="1">
                <a:solidFill>
                  <a:schemeClr val="bg2"/>
                </a:solidFill>
              </a:rPr>
              <a:t>Ac</a:t>
            </a:r>
            <a:endParaRPr lang="en-US" sz="1000">
              <a:solidFill>
                <a:schemeClr val="bg2"/>
              </a:solidFill>
            </a:endParaRPr>
          </a:p>
          <a:p>
            <a:pPr algn="ctr"/>
            <a:endParaRPr lang="en-US" sz="1000">
              <a:solidFill>
                <a:schemeClr val="bg2"/>
              </a:solidFill>
            </a:endParaRPr>
          </a:p>
          <a:p>
            <a:pPr algn="ctr"/>
            <a:r>
              <a:rPr lang="en-US" sz="1000">
                <a:solidFill>
                  <a:schemeClr val="bg2"/>
                </a:solidFill>
              </a:rPr>
              <a:t>89</a:t>
            </a:r>
            <a:endParaRPr lang="en-US" sz="1000" baseline="30000">
              <a:solidFill>
                <a:schemeClr val="bg2"/>
              </a:solidFill>
            </a:endParaRPr>
          </a:p>
        </p:txBody>
      </p:sp>
      <p:sp>
        <p:nvSpPr>
          <p:cNvPr id="83059" name="Text Box 115"/>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1</a:t>
            </a:r>
          </a:p>
        </p:txBody>
      </p:sp>
      <p:sp>
        <p:nvSpPr>
          <p:cNvPr id="83060" name="Text Box 116"/>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2</a:t>
            </a:r>
          </a:p>
        </p:txBody>
      </p:sp>
      <p:sp>
        <p:nvSpPr>
          <p:cNvPr id="83061" name="Text Box 117"/>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3</a:t>
            </a:r>
          </a:p>
        </p:txBody>
      </p:sp>
      <p:sp>
        <p:nvSpPr>
          <p:cNvPr id="83062" name="Text Box 118"/>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4</a:t>
            </a:r>
          </a:p>
        </p:txBody>
      </p:sp>
      <p:sp>
        <p:nvSpPr>
          <p:cNvPr id="83063" name="Text Box 119"/>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5</a:t>
            </a:r>
          </a:p>
        </p:txBody>
      </p:sp>
      <p:sp>
        <p:nvSpPr>
          <p:cNvPr id="83064" name="Text Box 120"/>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6</a:t>
            </a:r>
          </a:p>
        </p:txBody>
      </p:sp>
      <p:sp>
        <p:nvSpPr>
          <p:cNvPr id="83065" name="Text Box 121"/>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solidFill>
                  <a:schemeClr val="bg2"/>
                </a:solidFill>
              </a:rPr>
              <a:t>7</a:t>
            </a:r>
          </a:p>
        </p:txBody>
      </p:sp>
      <p:sp>
        <p:nvSpPr>
          <p:cNvPr id="83066" name="Text Box 122"/>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solidFill>
                  <a:schemeClr val="bg2"/>
                </a:solidFill>
                <a:latin typeface="Symbol" pitchFamily="18" charset="2"/>
              </a:rPr>
              <a:t>*</a:t>
            </a:r>
          </a:p>
        </p:txBody>
      </p:sp>
      <p:sp>
        <p:nvSpPr>
          <p:cNvPr id="83067" name="Text Box 123"/>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solidFill>
                  <a:schemeClr val="bg2"/>
                </a:solidFill>
                <a:latin typeface="Symbol" pitchFamily="18" charset="2"/>
              </a:rPr>
              <a:t>W</a:t>
            </a:r>
          </a:p>
        </p:txBody>
      </p:sp>
      <p:sp>
        <p:nvSpPr>
          <p:cNvPr id="83068" name="Text Box 124"/>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solidFill>
                <a:schemeClr val="bg2"/>
              </a:solidFill>
            </a:endParaRPr>
          </a:p>
        </p:txBody>
      </p:sp>
      <p:sp>
        <p:nvSpPr>
          <p:cNvPr id="83070" name="Line 126"/>
          <p:cNvSpPr>
            <a:spLocks noChangeShapeType="1"/>
          </p:cNvSpPr>
          <p:nvPr/>
        </p:nvSpPr>
        <p:spPr bwMode="auto">
          <a:xfrm>
            <a:off x="5867400" y="1981200"/>
            <a:ext cx="0" cy="533400"/>
          </a:xfrm>
          <a:prstGeom prst="line">
            <a:avLst/>
          </a:prstGeom>
          <a:noFill/>
          <a:ln w="38100">
            <a:solidFill>
              <a:schemeClr val="tx1"/>
            </a:solidFill>
            <a:round/>
            <a:headEnd/>
            <a:tailEnd/>
          </a:ln>
          <a:effectLst/>
        </p:spPr>
        <p:txBody>
          <a:bodyPr/>
          <a:lstStyle/>
          <a:p>
            <a:endParaRPr lang="en-US"/>
          </a:p>
        </p:txBody>
      </p:sp>
      <p:sp>
        <p:nvSpPr>
          <p:cNvPr id="83071" name="Line 127"/>
          <p:cNvSpPr>
            <a:spLocks noChangeShapeType="1"/>
          </p:cNvSpPr>
          <p:nvPr/>
        </p:nvSpPr>
        <p:spPr bwMode="auto">
          <a:xfrm>
            <a:off x="6248400" y="2514600"/>
            <a:ext cx="0" cy="533400"/>
          </a:xfrm>
          <a:prstGeom prst="line">
            <a:avLst/>
          </a:prstGeom>
          <a:noFill/>
          <a:ln w="38100">
            <a:solidFill>
              <a:schemeClr val="tx1"/>
            </a:solidFill>
            <a:round/>
            <a:headEnd/>
            <a:tailEnd/>
          </a:ln>
          <a:effectLst/>
        </p:spPr>
        <p:txBody>
          <a:bodyPr/>
          <a:lstStyle/>
          <a:p>
            <a:endParaRPr lang="en-US"/>
          </a:p>
        </p:txBody>
      </p:sp>
      <p:sp>
        <p:nvSpPr>
          <p:cNvPr id="83072" name="Line 128"/>
          <p:cNvSpPr>
            <a:spLocks noChangeShapeType="1"/>
          </p:cNvSpPr>
          <p:nvPr/>
        </p:nvSpPr>
        <p:spPr bwMode="auto">
          <a:xfrm>
            <a:off x="6629400" y="3048000"/>
            <a:ext cx="0" cy="533400"/>
          </a:xfrm>
          <a:prstGeom prst="line">
            <a:avLst/>
          </a:prstGeom>
          <a:noFill/>
          <a:ln w="38100">
            <a:solidFill>
              <a:schemeClr val="tx1"/>
            </a:solidFill>
            <a:round/>
            <a:headEnd/>
            <a:tailEnd/>
          </a:ln>
          <a:effectLst/>
        </p:spPr>
        <p:txBody>
          <a:bodyPr/>
          <a:lstStyle/>
          <a:p>
            <a:endParaRPr lang="en-US"/>
          </a:p>
        </p:txBody>
      </p:sp>
      <p:sp>
        <p:nvSpPr>
          <p:cNvPr id="83073" name="Line 129"/>
          <p:cNvSpPr>
            <a:spLocks noChangeShapeType="1"/>
          </p:cNvSpPr>
          <p:nvPr/>
        </p:nvSpPr>
        <p:spPr bwMode="auto">
          <a:xfrm>
            <a:off x="7010400" y="3581400"/>
            <a:ext cx="0" cy="533400"/>
          </a:xfrm>
          <a:prstGeom prst="line">
            <a:avLst/>
          </a:prstGeom>
          <a:noFill/>
          <a:ln w="38100">
            <a:solidFill>
              <a:schemeClr val="tx1"/>
            </a:solidFill>
            <a:round/>
            <a:headEnd/>
            <a:tailEnd/>
          </a:ln>
          <a:effectLst/>
        </p:spPr>
        <p:txBody>
          <a:bodyPr/>
          <a:lstStyle/>
          <a:p>
            <a:endParaRPr lang="en-US"/>
          </a:p>
        </p:txBody>
      </p:sp>
      <p:sp>
        <p:nvSpPr>
          <p:cNvPr id="83074" name="Line 130"/>
          <p:cNvSpPr>
            <a:spLocks noChangeShapeType="1"/>
          </p:cNvSpPr>
          <p:nvPr/>
        </p:nvSpPr>
        <p:spPr bwMode="auto">
          <a:xfrm>
            <a:off x="7391400" y="4114800"/>
            <a:ext cx="0" cy="533400"/>
          </a:xfrm>
          <a:prstGeom prst="line">
            <a:avLst/>
          </a:prstGeom>
          <a:noFill/>
          <a:ln w="38100">
            <a:solidFill>
              <a:schemeClr val="tx1"/>
            </a:solidFill>
            <a:round/>
            <a:headEnd/>
            <a:tailEnd/>
          </a:ln>
          <a:effectLst/>
        </p:spPr>
        <p:txBody>
          <a:bodyPr/>
          <a:lstStyle/>
          <a:p>
            <a:endParaRPr lang="en-US"/>
          </a:p>
        </p:txBody>
      </p:sp>
      <p:sp>
        <p:nvSpPr>
          <p:cNvPr id="83075" name="Line 131"/>
          <p:cNvSpPr>
            <a:spLocks noChangeShapeType="1"/>
          </p:cNvSpPr>
          <p:nvPr/>
        </p:nvSpPr>
        <p:spPr bwMode="auto">
          <a:xfrm flipH="1">
            <a:off x="7010400" y="4114800"/>
            <a:ext cx="381000" cy="0"/>
          </a:xfrm>
          <a:prstGeom prst="line">
            <a:avLst/>
          </a:prstGeom>
          <a:noFill/>
          <a:ln w="38100">
            <a:solidFill>
              <a:schemeClr val="tx1"/>
            </a:solidFill>
            <a:round/>
            <a:headEnd/>
            <a:tailEnd/>
          </a:ln>
          <a:effectLst/>
        </p:spPr>
        <p:txBody>
          <a:bodyPr/>
          <a:lstStyle/>
          <a:p>
            <a:endParaRPr lang="en-US"/>
          </a:p>
        </p:txBody>
      </p:sp>
      <p:sp>
        <p:nvSpPr>
          <p:cNvPr id="83076" name="Line 132"/>
          <p:cNvSpPr>
            <a:spLocks noChangeShapeType="1"/>
          </p:cNvSpPr>
          <p:nvPr/>
        </p:nvSpPr>
        <p:spPr bwMode="auto">
          <a:xfrm flipH="1">
            <a:off x="6629400" y="3581400"/>
            <a:ext cx="381000" cy="0"/>
          </a:xfrm>
          <a:prstGeom prst="line">
            <a:avLst/>
          </a:prstGeom>
          <a:noFill/>
          <a:ln w="38100">
            <a:solidFill>
              <a:schemeClr val="tx1"/>
            </a:solidFill>
            <a:round/>
            <a:headEnd/>
            <a:tailEnd/>
          </a:ln>
          <a:effectLst/>
        </p:spPr>
        <p:txBody>
          <a:bodyPr/>
          <a:lstStyle/>
          <a:p>
            <a:endParaRPr lang="en-US"/>
          </a:p>
        </p:txBody>
      </p:sp>
      <p:sp>
        <p:nvSpPr>
          <p:cNvPr id="83077" name="Line 133"/>
          <p:cNvSpPr>
            <a:spLocks noChangeShapeType="1"/>
          </p:cNvSpPr>
          <p:nvPr/>
        </p:nvSpPr>
        <p:spPr bwMode="auto">
          <a:xfrm flipH="1">
            <a:off x="6248400" y="3048000"/>
            <a:ext cx="381000" cy="0"/>
          </a:xfrm>
          <a:prstGeom prst="line">
            <a:avLst/>
          </a:prstGeom>
          <a:noFill/>
          <a:ln w="38100">
            <a:solidFill>
              <a:schemeClr val="tx1"/>
            </a:solidFill>
            <a:round/>
            <a:headEnd/>
            <a:tailEnd/>
          </a:ln>
          <a:effectLst/>
        </p:spPr>
        <p:txBody>
          <a:bodyPr/>
          <a:lstStyle/>
          <a:p>
            <a:endParaRPr lang="en-US"/>
          </a:p>
        </p:txBody>
      </p:sp>
      <p:sp>
        <p:nvSpPr>
          <p:cNvPr id="83078" name="Line 134"/>
          <p:cNvSpPr>
            <a:spLocks noChangeShapeType="1"/>
          </p:cNvSpPr>
          <p:nvPr/>
        </p:nvSpPr>
        <p:spPr bwMode="auto">
          <a:xfrm flipH="1">
            <a:off x="5867400" y="2514600"/>
            <a:ext cx="381000" cy="0"/>
          </a:xfrm>
          <a:prstGeom prst="line">
            <a:avLst/>
          </a:prstGeom>
          <a:noFill/>
          <a:ln w="38100">
            <a:solidFill>
              <a:schemeClr val="tx1"/>
            </a:solidFill>
            <a:round/>
            <a:headEnd/>
            <a:tailEnd/>
          </a:ln>
          <a:effectLst/>
        </p:spPr>
        <p:txBody>
          <a:bodyPr/>
          <a:lstStyle/>
          <a:p>
            <a:endParaRPr lang="en-US"/>
          </a:p>
        </p:txBody>
      </p:sp>
      <p:sp>
        <p:nvSpPr>
          <p:cNvPr id="83079" name="Line 135"/>
          <p:cNvSpPr>
            <a:spLocks noChangeShapeType="1"/>
          </p:cNvSpPr>
          <p:nvPr/>
        </p:nvSpPr>
        <p:spPr bwMode="auto">
          <a:xfrm>
            <a:off x="1295400" y="1981200"/>
            <a:ext cx="762000" cy="0"/>
          </a:xfrm>
          <a:prstGeom prst="line">
            <a:avLst/>
          </a:prstGeom>
          <a:noFill/>
          <a:ln w="28575">
            <a:solidFill>
              <a:schemeClr val="tx1"/>
            </a:solidFill>
            <a:round/>
            <a:headEnd/>
            <a:tailEnd/>
          </a:ln>
          <a:effectLst/>
        </p:spPr>
        <p:txBody>
          <a:bodyPr/>
          <a:lstStyle/>
          <a:p>
            <a:endParaRPr lang="en-US"/>
          </a:p>
        </p:txBody>
      </p:sp>
      <p:sp>
        <p:nvSpPr>
          <p:cNvPr id="83080" name="Text Box 136"/>
          <p:cNvSpPr txBox="1">
            <a:spLocks noChangeArrowheads="1"/>
          </p:cNvSpPr>
          <p:nvPr/>
        </p:nvSpPr>
        <p:spPr bwMode="auto">
          <a:xfrm>
            <a:off x="2549525" y="3352800"/>
            <a:ext cx="3241675" cy="1016000"/>
          </a:xfrm>
          <a:prstGeom prst="rect">
            <a:avLst/>
          </a:prstGeom>
          <a:solidFill>
            <a:schemeClr val="bg1"/>
          </a:solidFill>
          <a:ln w="9525">
            <a:solidFill>
              <a:schemeClr val="tx1"/>
            </a:solidFill>
            <a:miter lim="800000"/>
            <a:headEnd/>
            <a:tailEnd/>
          </a:ln>
          <a:effectLst/>
        </p:spPr>
        <p:txBody>
          <a:bodyPr wrap="none">
            <a:spAutoFit/>
          </a:bodyPr>
          <a:lstStyle/>
          <a:p>
            <a:r>
              <a:rPr lang="en-US" sz="6000"/>
              <a:t>METALS</a:t>
            </a:r>
          </a:p>
        </p:txBody>
      </p:sp>
      <p:sp>
        <p:nvSpPr>
          <p:cNvPr id="83081" name="Text Box 137"/>
          <p:cNvSpPr txBox="1">
            <a:spLocks noChangeArrowheads="1"/>
          </p:cNvSpPr>
          <p:nvPr/>
        </p:nvSpPr>
        <p:spPr bwMode="auto">
          <a:xfrm>
            <a:off x="6516688" y="2028825"/>
            <a:ext cx="1408112" cy="406400"/>
          </a:xfrm>
          <a:prstGeom prst="rect">
            <a:avLst/>
          </a:prstGeom>
          <a:solidFill>
            <a:srgbClr val="F3D4A1"/>
          </a:solidFill>
          <a:ln w="9525">
            <a:solidFill>
              <a:schemeClr val="tx1"/>
            </a:solidFill>
            <a:miter lim="800000"/>
            <a:headEnd/>
            <a:tailEnd/>
          </a:ln>
          <a:effectLst/>
        </p:spPr>
        <p:txBody>
          <a:bodyPr wrap="none">
            <a:spAutoFit/>
          </a:bodyPr>
          <a:lstStyle/>
          <a:p>
            <a:r>
              <a:rPr lang="en-US" sz="2000"/>
              <a:t>Nonmetals</a:t>
            </a:r>
          </a:p>
        </p:txBody>
      </p:sp>
      <p:grpSp>
        <p:nvGrpSpPr>
          <p:cNvPr id="83085" name="Group 141"/>
          <p:cNvGrpSpPr>
            <a:grpSpLocks/>
          </p:cNvGrpSpPr>
          <p:nvPr/>
        </p:nvGrpSpPr>
        <p:grpSpPr bwMode="auto">
          <a:xfrm>
            <a:off x="6613525" y="3886200"/>
            <a:ext cx="1338263" cy="1331913"/>
            <a:chOff x="4166" y="2448"/>
            <a:chExt cx="843" cy="839"/>
          </a:xfrm>
        </p:grpSpPr>
        <p:sp>
          <p:nvSpPr>
            <p:cNvPr id="83082" name="Text Box 138"/>
            <p:cNvSpPr txBox="1">
              <a:spLocks noChangeArrowheads="1"/>
            </p:cNvSpPr>
            <p:nvPr/>
          </p:nvSpPr>
          <p:spPr bwMode="auto">
            <a:xfrm>
              <a:off x="4166" y="3031"/>
              <a:ext cx="843" cy="256"/>
            </a:xfrm>
            <a:prstGeom prst="rect">
              <a:avLst/>
            </a:prstGeom>
            <a:solidFill>
              <a:srgbClr val="95C0FF">
                <a:alpha val="50000"/>
              </a:srgbClr>
            </a:solidFill>
            <a:ln w="9525">
              <a:solidFill>
                <a:schemeClr val="tx1"/>
              </a:solidFill>
              <a:miter lim="800000"/>
              <a:headEnd/>
              <a:tailEnd/>
            </a:ln>
            <a:effectLst/>
          </p:spPr>
          <p:txBody>
            <a:bodyPr wrap="none">
              <a:spAutoFit/>
            </a:bodyPr>
            <a:lstStyle/>
            <a:p>
              <a:r>
                <a:rPr lang="en-US" sz="2000"/>
                <a:t>Metalloids</a:t>
              </a:r>
            </a:p>
          </p:txBody>
        </p:sp>
        <p:sp>
          <p:nvSpPr>
            <p:cNvPr id="83083" name="Line 139"/>
            <p:cNvSpPr>
              <a:spLocks noChangeShapeType="1"/>
            </p:cNvSpPr>
            <p:nvPr/>
          </p:nvSpPr>
          <p:spPr bwMode="auto">
            <a:xfrm flipH="1" flipV="1">
              <a:off x="4272" y="2448"/>
              <a:ext cx="288" cy="576"/>
            </a:xfrm>
            <a:prstGeom prst="line">
              <a:avLst/>
            </a:prstGeom>
            <a:noFill/>
            <a:ln w="9525">
              <a:solidFill>
                <a:schemeClr val="tx1"/>
              </a:solidFill>
              <a:round/>
              <a:headEnd/>
              <a:tailEnd type="triangle" w="med" len="med"/>
            </a:ln>
            <a:effectLst/>
          </p:spPr>
          <p:txBody>
            <a:bodyPr/>
            <a:lstStyle/>
            <a:p>
              <a:endParaRPr lang="en-US"/>
            </a:p>
          </p:txBody>
        </p:sp>
      </p:grpSp>
      <p:sp>
        <p:nvSpPr>
          <p:cNvPr id="83084" name="AutoShape 140">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83080"/>
                                        </p:tgtEl>
                                        <p:attrNameLst>
                                          <p:attrName>style.visibility</p:attrName>
                                        </p:attrNameLst>
                                      </p:cBhvr>
                                      <p:to>
                                        <p:strVal val="visible"/>
                                      </p:to>
                                    </p:set>
                                    <p:anim calcmode="lin" valueType="num">
                                      <p:cBhvr>
                                        <p:cTn id="7" dur="500" fill="hold"/>
                                        <p:tgtEl>
                                          <p:spTgt spid="83080"/>
                                        </p:tgtEl>
                                        <p:attrNameLst>
                                          <p:attrName>ppt_w</p:attrName>
                                        </p:attrNameLst>
                                      </p:cBhvr>
                                      <p:tavLst>
                                        <p:tav tm="0">
                                          <p:val>
                                            <p:fltVal val="0"/>
                                          </p:val>
                                        </p:tav>
                                        <p:tav tm="100000">
                                          <p:val>
                                            <p:strVal val="#ppt_w"/>
                                          </p:val>
                                        </p:tav>
                                      </p:tavLst>
                                    </p:anim>
                                    <p:anim calcmode="lin" valueType="num">
                                      <p:cBhvr>
                                        <p:cTn id="8" dur="500" fill="hold"/>
                                        <p:tgtEl>
                                          <p:spTgt spid="83080"/>
                                        </p:tgtEl>
                                        <p:attrNameLst>
                                          <p:attrName>ppt_h</p:attrName>
                                        </p:attrNameLst>
                                      </p:cBhvr>
                                      <p:tavLst>
                                        <p:tav tm="0">
                                          <p:val>
                                            <p:fltVal val="0"/>
                                          </p:val>
                                        </p:tav>
                                        <p:tav tm="100000">
                                          <p:val>
                                            <p:strVal val="#ppt_h"/>
                                          </p:val>
                                        </p:tav>
                                      </p:tavLst>
                                    </p:anim>
                                    <p:animEffect transition="in" filter="fade">
                                      <p:cBhvr>
                                        <p:cTn id="9" dur="500"/>
                                        <p:tgtEl>
                                          <p:spTgt spid="8308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83081"/>
                                        </p:tgtEl>
                                        <p:attrNameLst>
                                          <p:attrName>style.visibility</p:attrName>
                                        </p:attrNameLst>
                                      </p:cBhvr>
                                      <p:to>
                                        <p:strVal val="visible"/>
                                      </p:to>
                                    </p:set>
                                    <p:anim calcmode="lin" valueType="num">
                                      <p:cBhvr>
                                        <p:cTn id="14" dur="500" fill="hold"/>
                                        <p:tgtEl>
                                          <p:spTgt spid="83081"/>
                                        </p:tgtEl>
                                        <p:attrNameLst>
                                          <p:attrName>ppt_w</p:attrName>
                                        </p:attrNameLst>
                                      </p:cBhvr>
                                      <p:tavLst>
                                        <p:tav tm="0">
                                          <p:val>
                                            <p:fltVal val="0"/>
                                          </p:val>
                                        </p:tav>
                                        <p:tav tm="100000">
                                          <p:val>
                                            <p:strVal val="#ppt_w"/>
                                          </p:val>
                                        </p:tav>
                                      </p:tavLst>
                                    </p:anim>
                                    <p:anim calcmode="lin" valueType="num">
                                      <p:cBhvr>
                                        <p:cTn id="15" dur="500" fill="hold"/>
                                        <p:tgtEl>
                                          <p:spTgt spid="83081"/>
                                        </p:tgtEl>
                                        <p:attrNameLst>
                                          <p:attrName>ppt_h</p:attrName>
                                        </p:attrNameLst>
                                      </p:cBhvr>
                                      <p:tavLst>
                                        <p:tav tm="0">
                                          <p:val>
                                            <p:fltVal val="0"/>
                                          </p:val>
                                        </p:tav>
                                        <p:tav tm="100000">
                                          <p:val>
                                            <p:strVal val="#ppt_h"/>
                                          </p:val>
                                        </p:tav>
                                      </p:tavLst>
                                    </p:anim>
                                    <p:animEffect transition="in" filter="fade">
                                      <p:cBhvr>
                                        <p:cTn id="16" dur="500"/>
                                        <p:tgtEl>
                                          <p:spTgt spid="8308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83085"/>
                                        </p:tgtEl>
                                        <p:attrNameLst>
                                          <p:attrName>style.visibility</p:attrName>
                                        </p:attrNameLst>
                                      </p:cBhvr>
                                      <p:to>
                                        <p:strVal val="visible"/>
                                      </p:to>
                                    </p:set>
                                    <p:anim calcmode="lin" valueType="num">
                                      <p:cBhvr>
                                        <p:cTn id="21" dur="500" fill="hold"/>
                                        <p:tgtEl>
                                          <p:spTgt spid="83085"/>
                                        </p:tgtEl>
                                        <p:attrNameLst>
                                          <p:attrName>ppt_w</p:attrName>
                                        </p:attrNameLst>
                                      </p:cBhvr>
                                      <p:tavLst>
                                        <p:tav tm="0">
                                          <p:val>
                                            <p:fltVal val="0"/>
                                          </p:val>
                                        </p:tav>
                                        <p:tav tm="100000">
                                          <p:val>
                                            <p:strVal val="#ppt_w"/>
                                          </p:val>
                                        </p:tav>
                                      </p:tavLst>
                                    </p:anim>
                                    <p:anim calcmode="lin" valueType="num">
                                      <p:cBhvr>
                                        <p:cTn id="22" dur="500" fill="hold"/>
                                        <p:tgtEl>
                                          <p:spTgt spid="83085"/>
                                        </p:tgtEl>
                                        <p:attrNameLst>
                                          <p:attrName>ppt_h</p:attrName>
                                        </p:attrNameLst>
                                      </p:cBhvr>
                                      <p:tavLst>
                                        <p:tav tm="0">
                                          <p:val>
                                            <p:fltVal val="0"/>
                                          </p:val>
                                        </p:tav>
                                        <p:tav tm="100000">
                                          <p:val>
                                            <p:strVal val="#ppt_h"/>
                                          </p:val>
                                        </p:tav>
                                      </p:tavLst>
                                    </p:anim>
                                    <p:animEffect transition="in" filter="fade">
                                      <p:cBhvr>
                                        <p:cTn id="23" dur="500"/>
                                        <p:tgtEl>
                                          <p:spTgt spid="83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080" grpId="0" animBg="1"/>
      <p:bldP spid="8308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151" name="Group 183"/>
          <p:cNvGrpSpPr>
            <a:grpSpLocks/>
          </p:cNvGrpSpPr>
          <p:nvPr/>
        </p:nvGrpSpPr>
        <p:grpSpPr bwMode="auto">
          <a:xfrm>
            <a:off x="1295400" y="1219200"/>
            <a:ext cx="6858000" cy="3200400"/>
            <a:chOff x="1488" y="768"/>
            <a:chExt cx="4320" cy="2016"/>
          </a:xfrm>
        </p:grpSpPr>
        <p:sp>
          <p:nvSpPr>
            <p:cNvPr id="83975" name="Rectangle 7"/>
            <p:cNvSpPr>
              <a:spLocks noChangeArrowheads="1"/>
            </p:cNvSpPr>
            <p:nvPr/>
          </p:nvSpPr>
          <p:spPr bwMode="auto">
            <a:xfrm>
              <a:off x="5568" y="76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76" name="Rectangle 8"/>
            <p:cNvSpPr>
              <a:spLocks noChangeArrowheads="1"/>
            </p:cNvSpPr>
            <p:nvPr/>
          </p:nvSpPr>
          <p:spPr bwMode="auto">
            <a:xfrm>
              <a:off x="460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77" name="Rectangle 9"/>
            <p:cNvSpPr>
              <a:spLocks noChangeArrowheads="1"/>
            </p:cNvSpPr>
            <p:nvPr/>
          </p:nvSpPr>
          <p:spPr bwMode="auto">
            <a:xfrm>
              <a:off x="484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78" name="Rectangle 10"/>
            <p:cNvSpPr>
              <a:spLocks noChangeArrowheads="1"/>
            </p:cNvSpPr>
            <p:nvPr/>
          </p:nvSpPr>
          <p:spPr bwMode="auto">
            <a:xfrm>
              <a:off x="508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79" name="Rectangle 11"/>
            <p:cNvSpPr>
              <a:spLocks noChangeArrowheads="1"/>
            </p:cNvSpPr>
            <p:nvPr/>
          </p:nvSpPr>
          <p:spPr bwMode="auto">
            <a:xfrm>
              <a:off x="532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80" name="Rectangle 12"/>
            <p:cNvSpPr>
              <a:spLocks noChangeArrowheads="1"/>
            </p:cNvSpPr>
            <p:nvPr/>
          </p:nvSpPr>
          <p:spPr bwMode="auto">
            <a:xfrm>
              <a:off x="5568" y="1104"/>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85" name="Rectangle 17"/>
            <p:cNvSpPr>
              <a:spLocks noChangeArrowheads="1"/>
            </p:cNvSpPr>
            <p:nvPr/>
          </p:nvSpPr>
          <p:spPr bwMode="auto">
            <a:xfrm>
              <a:off x="1488" y="76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89" name="Rectangle 21"/>
            <p:cNvSpPr>
              <a:spLocks noChangeArrowheads="1"/>
            </p:cNvSpPr>
            <p:nvPr/>
          </p:nvSpPr>
          <p:spPr bwMode="auto">
            <a:xfrm>
              <a:off x="508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90" name="Rectangle 22"/>
            <p:cNvSpPr>
              <a:spLocks noChangeArrowheads="1"/>
            </p:cNvSpPr>
            <p:nvPr/>
          </p:nvSpPr>
          <p:spPr bwMode="auto">
            <a:xfrm>
              <a:off x="532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91" name="Rectangle 23"/>
            <p:cNvSpPr>
              <a:spLocks noChangeArrowheads="1"/>
            </p:cNvSpPr>
            <p:nvPr/>
          </p:nvSpPr>
          <p:spPr bwMode="auto">
            <a:xfrm>
              <a:off x="556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08" name="Rectangle 40"/>
            <p:cNvSpPr>
              <a:spLocks noChangeArrowheads="1"/>
            </p:cNvSpPr>
            <p:nvPr/>
          </p:nvSpPr>
          <p:spPr bwMode="auto">
            <a:xfrm>
              <a:off x="508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09" name="Rectangle 41"/>
            <p:cNvSpPr>
              <a:spLocks noChangeArrowheads="1"/>
            </p:cNvSpPr>
            <p:nvPr/>
          </p:nvSpPr>
          <p:spPr bwMode="auto">
            <a:xfrm>
              <a:off x="532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10" name="Rectangle 42"/>
            <p:cNvSpPr>
              <a:spLocks noChangeArrowheads="1"/>
            </p:cNvSpPr>
            <p:nvPr/>
          </p:nvSpPr>
          <p:spPr bwMode="auto">
            <a:xfrm>
              <a:off x="5568" y="1776"/>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28" name="Rectangle 60"/>
            <p:cNvSpPr>
              <a:spLocks noChangeArrowheads="1"/>
            </p:cNvSpPr>
            <p:nvPr/>
          </p:nvSpPr>
          <p:spPr bwMode="auto">
            <a:xfrm>
              <a:off x="5328" y="2112"/>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29" name="Rectangle 61"/>
            <p:cNvSpPr>
              <a:spLocks noChangeArrowheads="1"/>
            </p:cNvSpPr>
            <p:nvPr/>
          </p:nvSpPr>
          <p:spPr bwMode="auto">
            <a:xfrm>
              <a:off x="5568" y="2112"/>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3988" name="Rectangle 20"/>
            <p:cNvSpPr>
              <a:spLocks noChangeArrowheads="1"/>
            </p:cNvSpPr>
            <p:nvPr/>
          </p:nvSpPr>
          <p:spPr bwMode="auto">
            <a:xfrm>
              <a:off x="4848" y="1440"/>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sp>
          <p:nvSpPr>
            <p:cNvPr id="84048" name="Rectangle 80"/>
            <p:cNvSpPr>
              <a:spLocks noChangeArrowheads="1"/>
            </p:cNvSpPr>
            <p:nvPr/>
          </p:nvSpPr>
          <p:spPr bwMode="auto">
            <a:xfrm>
              <a:off x="5568" y="2448"/>
              <a:ext cx="240" cy="336"/>
            </a:xfrm>
            <a:prstGeom prst="rect">
              <a:avLst/>
            </a:prstGeom>
            <a:solidFill>
              <a:srgbClr val="FFFF66"/>
            </a:solidFill>
            <a:ln w="9525">
              <a:solidFill>
                <a:schemeClr val="tx1"/>
              </a:solidFill>
              <a:miter lim="800000"/>
              <a:headEnd/>
              <a:tailEnd/>
            </a:ln>
            <a:effectLst/>
          </p:spPr>
          <p:txBody>
            <a:bodyPr wrap="none" anchor="ctr"/>
            <a:lstStyle/>
            <a:p>
              <a:endParaRPr lang="en-US"/>
            </a:p>
          </p:txBody>
        </p:sp>
      </p:grpSp>
      <p:sp>
        <p:nvSpPr>
          <p:cNvPr id="84143" name="Freeform 175"/>
          <p:cNvSpPr>
            <a:spLocks/>
          </p:cNvSpPr>
          <p:nvPr/>
        </p:nvSpPr>
        <p:spPr bwMode="auto">
          <a:xfrm>
            <a:off x="1295400" y="1752600"/>
            <a:ext cx="6096000" cy="3200400"/>
          </a:xfrm>
          <a:custGeom>
            <a:avLst/>
            <a:gdLst/>
            <a:ahLst/>
            <a:cxnLst>
              <a:cxn ang="0">
                <a:pos x="0" y="0"/>
              </a:cxn>
              <a:cxn ang="0">
                <a:pos x="0" y="2016"/>
              </a:cxn>
              <a:cxn ang="0">
                <a:pos x="2160" y="2016"/>
              </a:cxn>
              <a:cxn ang="0">
                <a:pos x="2160" y="1680"/>
              </a:cxn>
              <a:cxn ang="0">
                <a:pos x="3840" y="1680"/>
              </a:cxn>
              <a:cxn ang="0">
                <a:pos x="3840" y="1344"/>
              </a:cxn>
              <a:cxn ang="0">
                <a:pos x="3600" y="1344"/>
              </a:cxn>
              <a:cxn ang="0">
                <a:pos x="3360" y="1344"/>
              </a:cxn>
              <a:cxn ang="0">
                <a:pos x="3360" y="1008"/>
              </a:cxn>
              <a:cxn ang="0">
                <a:pos x="3120" y="1008"/>
              </a:cxn>
              <a:cxn ang="0">
                <a:pos x="3120" y="336"/>
              </a:cxn>
              <a:cxn ang="0">
                <a:pos x="2880" y="336"/>
              </a:cxn>
              <a:cxn ang="0">
                <a:pos x="2880" y="672"/>
              </a:cxn>
              <a:cxn ang="0">
                <a:pos x="480" y="672"/>
              </a:cxn>
              <a:cxn ang="0">
                <a:pos x="480" y="0"/>
              </a:cxn>
              <a:cxn ang="0">
                <a:pos x="0" y="0"/>
              </a:cxn>
            </a:cxnLst>
            <a:rect l="0" t="0" r="r" b="b"/>
            <a:pathLst>
              <a:path w="3840" h="2016">
                <a:moveTo>
                  <a:pt x="0" y="0"/>
                </a:moveTo>
                <a:lnTo>
                  <a:pt x="0" y="2016"/>
                </a:lnTo>
                <a:lnTo>
                  <a:pt x="2160" y="2016"/>
                </a:lnTo>
                <a:lnTo>
                  <a:pt x="2160" y="1680"/>
                </a:lnTo>
                <a:lnTo>
                  <a:pt x="3840" y="1680"/>
                </a:lnTo>
                <a:lnTo>
                  <a:pt x="3840" y="1344"/>
                </a:lnTo>
                <a:lnTo>
                  <a:pt x="3600" y="1344"/>
                </a:lnTo>
                <a:lnTo>
                  <a:pt x="3360" y="1344"/>
                </a:lnTo>
                <a:lnTo>
                  <a:pt x="3360" y="1008"/>
                </a:lnTo>
                <a:lnTo>
                  <a:pt x="3120" y="1008"/>
                </a:lnTo>
                <a:lnTo>
                  <a:pt x="3120" y="336"/>
                </a:lnTo>
                <a:lnTo>
                  <a:pt x="2880" y="336"/>
                </a:lnTo>
                <a:lnTo>
                  <a:pt x="2880" y="672"/>
                </a:lnTo>
                <a:lnTo>
                  <a:pt x="480" y="672"/>
                </a:lnTo>
                <a:lnTo>
                  <a:pt x="480" y="0"/>
                </a:lnTo>
                <a:lnTo>
                  <a:pt x="0" y="0"/>
                </a:lnTo>
                <a:close/>
              </a:path>
            </a:pathLst>
          </a:custGeom>
          <a:noFill/>
          <a:ln w="19050">
            <a:solidFill>
              <a:srgbClr val="000080"/>
            </a:solidFill>
            <a:round/>
            <a:headEnd/>
            <a:tailEnd/>
          </a:ln>
          <a:effectLst/>
        </p:spPr>
        <p:txBody>
          <a:bodyPr wrap="none" anchor="ctr"/>
          <a:lstStyle/>
          <a:p>
            <a:endParaRPr lang="en-US"/>
          </a:p>
        </p:txBody>
      </p:sp>
      <p:grpSp>
        <p:nvGrpSpPr>
          <p:cNvPr id="84150" name="Group 182"/>
          <p:cNvGrpSpPr>
            <a:grpSpLocks/>
          </p:cNvGrpSpPr>
          <p:nvPr/>
        </p:nvGrpSpPr>
        <p:grpSpPr bwMode="auto">
          <a:xfrm>
            <a:off x="5867400" y="1752600"/>
            <a:ext cx="1905000" cy="2667000"/>
            <a:chOff x="4080" y="1104"/>
            <a:chExt cx="1200" cy="1680"/>
          </a:xfrm>
        </p:grpSpPr>
        <p:sp>
          <p:nvSpPr>
            <p:cNvPr id="83987" name="Rectangle 19"/>
            <p:cNvSpPr>
              <a:spLocks noChangeArrowheads="1"/>
            </p:cNvSpPr>
            <p:nvPr/>
          </p:nvSpPr>
          <p:spPr bwMode="auto">
            <a:xfrm>
              <a:off x="4320" y="1440"/>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83983" name="Rectangle 15"/>
            <p:cNvSpPr>
              <a:spLocks noChangeArrowheads="1"/>
            </p:cNvSpPr>
            <p:nvPr/>
          </p:nvSpPr>
          <p:spPr bwMode="auto">
            <a:xfrm>
              <a:off x="4080" y="1104"/>
              <a:ext cx="240" cy="336"/>
            </a:xfrm>
            <a:prstGeom prst="rect">
              <a:avLst/>
            </a:prstGeom>
            <a:solidFill>
              <a:srgbClr val="99CCFF"/>
            </a:solidFill>
            <a:ln w="9525">
              <a:solidFill>
                <a:schemeClr val="tx1"/>
              </a:solidFill>
              <a:miter lim="800000"/>
              <a:headEnd/>
              <a:tailEnd/>
            </a:ln>
            <a:effectLst/>
          </p:spPr>
          <p:txBody>
            <a:bodyPr wrap="none" anchor="ctr"/>
            <a:lstStyle/>
            <a:p>
              <a:endParaRPr lang="en-US"/>
            </a:p>
          </p:txBody>
        </p:sp>
        <p:sp>
          <p:nvSpPr>
            <p:cNvPr id="84006" name="Rectangle 38"/>
            <p:cNvSpPr>
              <a:spLocks noChangeArrowheads="1"/>
            </p:cNvSpPr>
            <p:nvPr/>
          </p:nvSpPr>
          <p:spPr bwMode="auto">
            <a:xfrm>
              <a:off x="4320" y="1776"/>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84007" name="Rectangle 39"/>
            <p:cNvSpPr>
              <a:spLocks noChangeArrowheads="1"/>
            </p:cNvSpPr>
            <p:nvPr/>
          </p:nvSpPr>
          <p:spPr bwMode="auto">
            <a:xfrm>
              <a:off x="4560" y="1776"/>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84026" name="Rectangle 58"/>
            <p:cNvSpPr>
              <a:spLocks noChangeArrowheads="1"/>
            </p:cNvSpPr>
            <p:nvPr/>
          </p:nvSpPr>
          <p:spPr bwMode="auto">
            <a:xfrm>
              <a:off x="4560" y="2112"/>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84027" name="Rectangle 59"/>
            <p:cNvSpPr>
              <a:spLocks noChangeArrowheads="1"/>
            </p:cNvSpPr>
            <p:nvPr/>
          </p:nvSpPr>
          <p:spPr bwMode="auto">
            <a:xfrm>
              <a:off x="4800" y="2112"/>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sp>
          <p:nvSpPr>
            <p:cNvPr id="84047" name="Rectangle 79"/>
            <p:cNvSpPr>
              <a:spLocks noChangeArrowheads="1"/>
            </p:cNvSpPr>
            <p:nvPr/>
          </p:nvSpPr>
          <p:spPr bwMode="auto">
            <a:xfrm>
              <a:off x="5040" y="2448"/>
              <a:ext cx="240" cy="336"/>
            </a:xfrm>
            <a:prstGeom prst="rect">
              <a:avLst/>
            </a:prstGeom>
            <a:solidFill>
              <a:srgbClr val="2387EB">
                <a:alpha val="50000"/>
              </a:srgbClr>
            </a:solidFill>
            <a:ln w="9525">
              <a:solidFill>
                <a:schemeClr val="tx1"/>
              </a:solidFill>
              <a:miter lim="800000"/>
              <a:headEnd/>
              <a:tailEnd/>
            </a:ln>
            <a:effectLst/>
          </p:spPr>
          <p:txBody>
            <a:bodyPr wrap="none" anchor="ctr"/>
            <a:lstStyle/>
            <a:p>
              <a:endParaRPr lang="en-US"/>
            </a:p>
          </p:txBody>
        </p:sp>
      </p:grpSp>
      <p:grpSp>
        <p:nvGrpSpPr>
          <p:cNvPr id="84141" name="Group 173"/>
          <p:cNvGrpSpPr>
            <a:grpSpLocks/>
          </p:cNvGrpSpPr>
          <p:nvPr/>
        </p:nvGrpSpPr>
        <p:grpSpPr bwMode="auto">
          <a:xfrm>
            <a:off x="1295400" y="1752600"/>
            <a:ext cx="6858000" cy="4724400"/>
            <a:chOff x="816" y="1104"/>
            <a:chExt cx="4320" cy="2976"/>
          </a:xfrm>
        </p:grpSpPr>
        <p:sp>
          <p:nvSpPr>
            <p:cNvPr id="84074" name="Rectangle 106"/>
            <p:cNvSpPr>
              <a:spLocks noChangeArrowheads="1"/>
            </p:cNvSpPr>
            <p:nvPr/>
          </p:nvSpPr>
          <p:spPr bwMode="auto">
            <a:xfrm>
              <a:off x="48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grpSp>
          <p:nvGrpSpPr>
            <p:cNvPr id="84140" name="Group 172"/>
            <p:cNvGrpSpPr>
              <a:grpSpLocks/>
            </p:cNvGrpSpPr>
            <p:nvPr/>
          </p:nvGrpSpPr>
          <p:grpSpPr bwMode="auto">
            <a:xfrm>
              <a:off x="816" y="1104"/>
              <a:ext cx="4320" cy="2976"/>
              <a:chOff x="816" y="1104"/>
              <a:chExt cx="4320" cy="2976"/>
            </a:xfrm>
          </p:grpSpPr>
          <p:sp>
            <p:nvSpPr>
              <p:cNvPr id="83973" name="Rectangle 5"/>
              <p:cNvSpPr>
                <a:spLocks noChangeArrowheads="1"/>
              </p:cNvSpPr>
              <p:nvPr/>
            </p:nvSpPr>
            <p:spPr bwMode="auto">
              <a:xfrm>
                <a:off x="816" y="110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82" name="Rectangle 14"/>
              <p:cNvSpPr>
                <a:spLocks noChangeArrowheads="1"/>
              </p:cNvSpPr>
              <p:nvPr/>
            </p:nvSpPr>
            <p:spPr bwMode="auto">
              <a:xfrm>
                <a:off x="81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84" name="Rectangle 16"/>
              <p:cNvSpPr>
                <a:spLocks noChangeArrowheads="1"/>
              </p:cNvSpPr>
              <p:nvPr/>
            </p:nvSpPr>
            <p:spPr bwMode="auto">
              <a:xfrm>
                <a:off x="1056" y="110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86" name="Rectangle 18"/>
              <p:cNvSpPr>
                <a:spLocks noChangeArrowheads="1"/>
              </p:cNvSpPr>
              <p:nvPr/>
            </p:nvSpPr>
            <p:spPr bwMode="auto">
              <a:xfrm>
                <a:off x="369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3" name="Rectangle 25"/>
              <p:cNvSpPr>
                <a:spLocks noChangeArrowheads="1"/>
              </p:cNvSpPr>
              <p:nvPr/>
            </p:nvSpPr>
            <p:spPr bwMode="auto">
              <a:xfrm>
                <a:off x="8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4" name="Rectangle 26"/>
              <p:cNvSpPr>
                <a:spLocks noChangeArrowheads="1"/>
              </p:cNvSpPr>
              <p:nvPr/>
            </p:nvSpPr>
            <p:spPr bwMode="auto">
              <a:xfrm>
                <a:off x="10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5" name="Rectangle 27"/>
              <p:cNvSpPr>
                <a:spLocks noChangeArrowheads="1"/>
              </p:cNvSpPr>
              <p:nvPr/>
            </p:nvSpPr>
            <p:spPr bwMode="auto">
              <a:xfrm>
                <a:off x="12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6" name="Rectangle 28"/>
              <p:cNvSpPr>
                <a:spLocks noChangeArrowheads="1"/>
              </p:cNvSpPr>
              <p:nvPr/>
            </p:nvSpPr>
            <p:spPr bwMode="auto">
              <a:xfrm>
                <a:off x="153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7" name="Rectangle 29"/>
              <p:cNvSpPr>
                <a:spLocks noChangeArrowheads="1"/>
              </p:cNvSpPr>
              <p:nvPr/>
            </p:nvSpPr>
            <p:spPr bwMode="auto">
              <a:xfrm>
                <a:off x="177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8" name="Rectangle 30"/>
              <p:cNvSpPr>
                <a:spLocks noChangeArrowheads="1"/>
              </p:cNvSpPr>
              <p:nvPr/>
            </p:nvSpPr>
            <p:spPr bwMode="auto">
              <a:xfrm>
                <a:off x="20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3999" name="Rectangle 31"/>
              <p:cNvSpPr>
                <a:spLocks noChangeArrowheads="1"/>
              </p:cNvSpPr>
              <p:nvPr/>
            </p:nvSpPr>
            <p:spPr bwMode="auto">
              <a:xfrm>
                <a:off x="22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0" name="Rectangle 32"/>
              <p:cNvSpPr>
                <a:spLocks noChangeArrowheads="1"/>
              </p:cNvSpPr>
              <p:nvPr/>
            </p:nvSpPr>
            <p:spPr bwMode="auto">
              <a:xfrm>
                <a:off x="24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1" name="Rectangle 33"/>
              <p:cNvSpPr>
                <a:spLocks noChangeArrowheads="1"/>
              </p:cNvSpPr>
              <p:nvPr/>
            </p:nvSpPr>
            <p:spPr bwMode="auto">
              <a:xfrm>
                <a:off x="273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2" name="Rectangle 34"/>
              <p:cNvSpPr>
                <a:spLocks noChangeArrowheads="1"/>
              </p:cNvSpPr>
              <p:nvPr/>
            </p:nvSpPr>
            <p:spPr bwMode="auto">
              <a:xfrm>
                <a:off x="297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3" name="Rectangle 35"/>
              <p:cNvSpPr>
                <a:spLocks noChangeArrowheads="1"/>
              </p:cNvSpPr>
              <p:nvPr/>
            </p:nvSpPr>
            <p:spPr bwMode="auto">
              <a:xfrm>
                <a:off x="321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4" name="Rectangle 36"/>
              <p:cNvSpPr>
                <a:spLocks noChangeArrowheads="1"/>
              </p:cNvSpPr>
              <p:nvPr/>
            </p:nvSpPr>
            <p:spPr bwMode="auto">
              <a:xfrm>
                <a:off x="345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05" name="Rectangle 37"/>
              <p:cNvSpPr>
                <a:spLocks noChangeArrowheads="1"/>
              </p:cNvSpPr>
              <p:nvPr/>
            </p:nvSpPr>
            <p:spPr bwMode="auto">
              <a:xfrm>
                <a:off x="3696" y="1776"/>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2" name="Rectangle 44"/>
              <p:cNvSpPr>
                <a:spLocks noChangeArrowheads="1"/>
              </p:cNvSpPr>
              <p:nvPr/>
            </p:nvSpPr>
            <p:spPr bwMode="auto">
              <a:xfrm>
                <a:off x="8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3" name="Rectangle 45"/>
              <p:cNvSpPr>
                <a:spLocks noChangeArrowheads="1"/>
              </p:cNvSpPr>
              <p:nvPr/>
            </p:nvSpPr>
            <p:spPr bwMode="auto">
              <a:xfrm>
                <a:off x="10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4" name="Rectangle 46"/>
              <p:cNvSpPr>
                <a:spLocks noChangeArrowheads="1"/>
              </p:cNvSpPr>
              <p:nvPr/>
            </p:nvSpPr>
            <p:spPr bwMode="auto">
              <a:xfrm>
                <a:off x="12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5" name="Rectangle 47"/>
              <p:cNvSpPr>
                <a:spLocks noChangeArrowheads="1"/>
              </p:cNvSpPr>
              <p:nvPr/>
            </p:nvSpPr>
            <p:spPr bwMode="auto">
              <a:xfrm>
                <a:off x="15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6" name="Rectangle 48"/>
              <p:cNvSpPr>
                <a:spLocks noChangeArrowheads="1"/>
              </p:cNvSpPr>
              <p:nvPr/>
            </p:nvSpPr>
            <p:spPr bwMode="auto">
              <a:xfrm>
                <a:off x="177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7" name="Rectangle 49"/>
              <p:cNvSpPr>
                <a:spLocks noChangeArrowheads="1"/>
              </p:cNvSpPr>
              <p:nvPr/>
            </p:nvSpPr>
            <p:spPr bwMode="auto">
              <a:xfrm>
                <a:off x="20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pPr algn="ctr"/>
                <a:endParaRPr lang="en-US" sz="2800"/>
              </a:p>
            </p:txBody>
          </p:sp>
          <p:sp>
            <p:nvSpPr>
              <p:cNvPr id="84018" name="Rectangle 50"/>
              <p:cNvSpPr>
                <a:spLocks noChangeArrowheads="1"/>
              </p:cNvSpPr>
              <p:nvPr/>
            </p:nvSpPr>
            <p:spPr bwMode="auto">
              <a:xfrm>
                <a:off x="22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19" name="Rectangle 51"/>
              <p:cNvSpPr>
                <a:spLocks noChangeArrowheads="1"/>
              </p:cNvSpPr>
              <p:nvPr/>
            </p:nvSpPr>
            <p:spPr bwMode="auto">
              <a:xfrm>
                <a:off x="24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0" name="Rectangle 52"/>
              <p:cNvSpPr>
                <a:spLocks noChangeArrowheads="1"/>
              </p:cNvSpPr>
              <p:nvPr/>
            </p:nvSpPr>
            <p:spPr bwMode="auto">
              <a:xfrm>
                <a:off x="27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1" name="Rectangle 53"/>
              <p:cNvSpPr>
                <a:spLocks noChangeArrowheads="1"/>
              </p:cNvSpPr>
              <p:nvPr/>
            </p:nvSpPr>
            <p:spPr bwMode="auto">
              <a:xfrm>
                <a:off x="297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2" name="Rectangle 54"/>
              <p:cNvSpPr>
                <a:spLocks noChangeArrowheads="1"/>
              </p:cNvSpPr>
              <p:nvPr/>
            </p:nvSpPr>
            <p:spPr bwMode="auto">
              <a:xfrm>
                <a:off x="321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3" name="Rectangle 55"/>
              <p:cNvSpPr>
                <a:spLocks noChangeArrowheads="1"/>
              </p:cNvSpPr>
              <p:nvPr/>
            </p:nvSpPr>
            <p:spPr bwMode="auto">
              <a:xfrm>
                <a:off x="345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4" name="Rectangle 56"/>
              <p:cNvSpPr>
                <a:spLocks noChangeArrowheads="1"/>
              </p:cNvSpPr>
              <p:nvPr/>
            </p:nvSpPr>
            <p:spPr bwMode="auto">
              <a:xfrm>
                <a:off x="369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25" name="Rectangle 57"/>
              <p:cNvSpPr>
                <a:spLocks noChangeArrowheads="1"/>
              </p:cNvSpPr>
              <p:nvPr/>
            </p:nvSpPr>
            <p:spPr bwMode="auto">
              <a:xfrm>
                <a:off x="3936" y="2112"/>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1" name="Rectangle 63"/>
              <p:cNvSpPr>
                <a:spLocks noChangeArrowheads="1"/>
              </p:cNvSpPr>
              <p:nvPr/>
            </p:nvSpPr>
            <p:spPr bwMode="auto">
              <a:xfrm>
                <a:off x="8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2" name="Rectangle 64"/>
              <p:cNvSpPr>
                <a:spLocks noChangeArrowheads="1"/>
              </p:cNvSpPr>
              <p:nvPr/>
            </p:nvSpPr>
            <p:spPr bwMode="auto">
              <a:xfrm>
                <a:off x="10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3" name="Rectangle 65"/>
              <p:cNvSpPr>
                <a:spLocks noChangeArrowheads="1"/>
              </p:cNvSpPr>
              <p:nvPr/>
            </p:nvSpPr>
            <p:spPr bwMode="auto">
              <a:xfrm>
                <a:off x="12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4" name="Rectangle 66"/>
              <p:cNvSpPr>
                <a:spLocks noChangeArrowheads="1"/>
              </p:cNvSpPr>
              <p:nvPr/>
            </p:nvSpPr>
            <p:spPr bwMode="auto">
              <a:xfrm>
                <a:off x="15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5" name="Rectangle 67"/>
              <p:cNvSpPr>
                <a:spLocks noChangeArrowheads="1"/>
              </p:cNvSpPr>
              <p:nvPr/>
            </p:nvSpPr>
            <p:spPr bwMode="auto">
              <a:xfrm>
                <a:off x="17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6" name="Rectangle 68"/>
              <p:cNvSpPr>
                <a:spLocks noChangeArrowheads="1"/>
              </p:cNvSpPr>
              <p:nvPr/>
            </p:nvSpPr>
            <p:spPr bwMode="auto">
              <a:xfrm>
                <a:off x="20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7" name="Rectangle 69"/>
              <p:cNvSpPr>
                <a:spLocks noChangeArrowheads="1"/>
              </p:cNvSpPr>
              <p:nvPr/>
            </p:nvSpPr>
            <p:spPr bwMode="auto">
              <a:xfrm>
                <a:off x="22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8" name="Rectangle 70"/>
              <p:cNvSpPr>
                <a:spLocks noChangeArrowheads="1"/>
              </p:cNvSpPr>
              <p:nvPr/>
            </p:nvSpPr>
            <p:spPr bwMode="auto">
              <a:xfrm>
                <a:off x="24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39" name="Rectangle 71"/>
              <p:cNvSpPr>
                <a:spLocks noChangeArrowheads="1"/>
              </p:cNvSpPr>
              <p:nvPr/>
            </p:nvSpPr>
            <p:spPr bwMode="auto">
              <a:xfrm>
                <a:off x="27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0" name="Rectangle 72"/>
              <p:cNvSpPr>
                <a:spLocks noChangeArrowheads="1"/>
              </p:cNvSpPr>
              <p:nvPr/>
            </p:nvSpPr>
            <p:spPr bwMode="auto">
              <a:xfrm>
                <a:off x="29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1" name="Rectangle 73"/>
              <p:cNvSpPr>
                <a:spLocks noChangeArrowheads="1"/>
              </p:cNvSpPr>
              <p:nvPr/>
            </p:nvSpPr>
            <p:spPr bwMode="auto">
              <a:xfrm>
                <a:off x="32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2" name="Rectangle 74"/>
              <p:cNvSpPr>
                <a:spLocks noChangeArrowheads="1"/>
              </p:cNvSpPr>
              <p:nvPr/>
            </p:nvSpPr>
            <p:spPr bwMode="auto">
              <a:xfrm>
                <a:off x="345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3" name="Rectangle 75"/>
              <p:cNvSpPr>
                <a:spLocks noChangeArrowheads="1"/>
              </p:cNvSpPr>
              <p:nvPr/>
            </p:nvSpPr>
            <p:spPr bwMode="auto">
              <a:xfrm>
                <a:off x="369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4" name="Rectangle 76"/>
              <p:cNvSpPr>
                <a:spLocks noChangeArrowheads="1"/>
              </p:cNvSpPr>
              <p:nvPr/>
            </p:nvSpPr>
            <p:spPr bwMode="auto">
              <a:xfrm>
                <a:off x="393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45" name="Rectangle 77"/>
              <p:cNvSpPr>
                <a:spLocks noChangeArrowheads="1"/>
              </p:cNvSpPr>
              <p:nvPr/>
            </p:nvSpPr>
            <p:spPr bwMode="auto">
              <a:xfrm>
                <a:off x="417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0" name="Rectangle 82"/>
              <p:cNvSpPr>
                <a:spLocks noChangeArrowheads="1"/>
              </p:cNvSpPr>
              <p:nvPr/>
            </p:nvSpPr>
            <p:spPr bwMode="auto">
              <a:xfrm>
                <a:off x="81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1" name="Rectangle 83"/>
              <p:cNvSpPr>
                <a:spLocks noChangeArrowheads="1"/>
              </p:cNvSpPr>
              <p:nvPr/>
            </p:nvSpPr>
            <p:spPr bwMode="auto">
              <a:xfrm>
                <a:off x="105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2" name="Rectangle 84"/>
              <p:cNvSpPr>
                <a:spLocks noChangeArrowheads="1"/>
              </p:cNvSpPr>
              <p:nvPr/>
            </p:nvSpPr>
            <p:spPr bwMode="auto">
              <a:xfrm>
                <a:off x="129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3" name="Rectangle 85"/>
              <p:cNvSpPr>
                <a:spLocks noChangeArrowheads="1"/>
              </p:cNvSpPr>
              <p:nvPr/>
            </p:nvSpPr>
            <p:spPr bwMode="auto">
              <a:xfrm>
                <a:off x="153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4" name="Rectangle 86"/>
              <p:cNvSpPr>
                <a:spLocks noChangeArrowheads="1"/>
              </p:cNvSpPr>
              <p:nvPr/>
            </p:nvSpPr>
            <p:spPr bwMode="auto">
              <a:xfrm>
                <a:off x="177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5" name="Rectangle 87"/>
              <p:cNvSpPr>
                <a:spLocks noChangeArrowheads="1"/>
              </p:cNvSpPr>
              <p:nvPr/>
            </p:nvSpPr>
            <p:spPr bwMode="auto">
              <a:xfrm>
                <a:off x="201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6" name="Rectangle 88"/>
              <p:cNvSpPr>
                <a:spLocks noChangeArrowheads="1"/>
              </p:cNvSpPr>
              <p:nvPr/>
            </p:nvSpPr>
            <p:spPr bwMode="auto">
              <a:xfrm>
                <a:off x="225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7" name="Rectangle 89"/>
              <p:cNvSpPr>
                <a:spLocks noChangeArrowheads="1"/>
              </p:cNvSpPr>
              <p:nvPr/>
            </p:nvSpPr>
            <p:spPr bwMode="auto">
              <a:xfrm>
                <a:off x="249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8" name="Rectangle 90"/>
              <p:cNvSpPr>
                <a:spLocks noChangeArrowheads="1"/>
              </p:cNvSpPr>
              <p:nvPr/>
            </p:nvSpPr>
            <p:spPr bwMode="auto">
              <a:xfrm>
                <a:off x="2736" y="278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59" name="Rectangle 91"/>
              <p:cNvSpPr>
                <a:spLocks noChangeArrowheads="1"/>
              </p:cNvSpPr>
              <p:nvPr/>
            </p:nvSpPr>
            <p:spPr bwMode="auto">
              <a:xfrm>
                <a:off x="1056" y="1440"/>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1" name="Rectangle 93"/>
              <p:cNvSpPr>
                <a:spLocks noChangeArrowheads="1"/>
              </p:cNvSpPr>
              <p:nvPr/>
            </p:nvSpPr>
            <p:spPr bwMode="auto">
              <a:xfrm>
                <a:off x="17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2" name="Rectangle 94"/>
              <p:cNvSpPr>
                <a:spLocks noChangeArrowheads="1"/>
              </p:cNvSpPr>
              <p:nvPr/>
            </p:nvSpPr>
            <p:spPr bwMode="auto">
              <a:xfrm>
                <a:off x="20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3" name="Rectangle 95"/>
              <p:cNvSpPr>
                <a:spLocks noChangeArrowheads="1"/>
              </p:cNvSpPr>
              <p:nvPr/>
            </p:nvSpPr>
            <p:spPr bwMode="auto">
              <a:xfrm>
                <a:off x="22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4" name="Rectangle 96"/>
              <p:cNvSpPr>
                <a:spLocks noChangeArrowheads="1"/>
              </p:cNvSpPr>
              <p:nvPr/>
            </p:nvSpPr>
            <p:spPr bwMode="auto">
              <a:xfrm>
                <a:off x="24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5" name="Rectangle 97"/>
              <p:cNvSpPr>
                <a:spLocks noChangeArrowheads="1"/>
              </p:cNvSpPr>
              <p:nvPr/>
            </p:nvSpPr>
            <p:spPr bwMode="auto">
              <a:xfrm>
                <a:off x="273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6" name="Rectangle 98"/>
              <p:cNvSpPr>
                <a:spLocks noChangeArrowheads="1"/>
              </p:cNvSpPr>
              <p:nvPr/>
            </p:nvSpPr>
            <p:spPr bwMode="auto">
              <a:xfrm>
                <a:off x="29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7" name="Rectangle 99"/>
              <p:cNvSpPr>
                <a:spLocks noChangeArrowheads="1"/>
              </p:cNvSpPr>
              <p:nvPr/>
            </p:nvSpPr>
            <p:spPr bwMode="auto">
              <a:xfrm>
                <a:off x="32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8" name="Rectangle 100"/>
              <p:cNvSpPr>
                <a:spLocks noChangeArrowheads="1"/>
              </p:cNvSpPr>
              <p:nvPr/>
            </p:nvSpPr>
            <p:spPr bwMode="auto">
              <a:xfrm>
                <a:off x="34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69" name="Rectangle 101"/>
              <p:cNvSpPr>
                <a:spLocks noChangeArrowheads="1"/>
              </p:cNvSpPr>
              <p:nvPr/>
            </p:nvSpPr>
            <p:spPr bwMode="auto">
              <a:xfrm>
                <a:off x="369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0" name="Rectangle 102"/>
              <p:cNvSpPr>
                <a:spLocks noChangeArrowheads="1"/>
              </p:cNvSpPr>
              <p:nvPr/>
            </p:nvSpPr>
            <p:spPr bwMode="auto">
              <a:xfrm>
                <a:off x="393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1" name="Rectangle 103"/>
              <p:cNvSpPr>
                <a:spLocks noChangeArrowheads="1"/>
              </p:cNvSpPr>
              <p:nvPr/>
            </p:nvSpPr>
            <p:spPr bwMode="auto">
              <a:xfrm>
                <a:off x="417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2" name="Rectangle 104"/>
              <p:cNvSpPr>
                <a:spLocks noChangeArrowheads="1"/>
              </p:cNvSpPr>
              <p:nvPr/>
            </p:nvSpPr>
            <p:spPr bwMode="auto">
              <a:xfrm>
                <a:off x="441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3" name="Rectangle 105"/>
              <p:cNvSpPr>
                <a:spLocks noChangeArrowheads="1"/>
              </p:cNvSpPr>
              <p:nvPr/>
            </p:nvSpPr>
            <p:spPr bwMode="auto">
              <a:xfrm>
                <a:off x="4656" y="340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5" name="Rectangle 107"/>
              <p:cNvSpPr>
                <a:spLocks noChangeArrowheads="1"/>
              </p:cNvSpPr>
              <p:nvPr/>
            </p:nvSpPr>
            <p:spPr bwMode="auto">
              <a:xfrm>
                <a:off x="17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6" name="Rectangle 108"/>
              <p:cNvSpPr>
                <a:spLocks noChangeArrowheads="1"/>
              </p:cNvSpPr>
              <p:nvPr/>
            </p:nvSpPr>
            <p:spPr bwMode="auto">
              <a:xfrm>
                <a:off x="20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7" name="Rectangle 109"/>
              <p:cNvSpPr>
                <a:spLocks noChangeArrowheads="1"/>
              </p:cNvSpPr>
              <p:nvPr/>
            </p:nvSpPr>
            <p:spPr bwMode="auto">
              <a:xfrm>
                <a:off x="22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8" name="Rectangle 110"/>
              <p:cNvSpPr>
                <a:spLocks noChangeArrowheads="1"/>
              </p:cNvSpPr>
              <p:nvPr/>
            </p:nvSpPr>
            <p:spPr bwMode="auto">
              <a:xfrm>
                <a:off x="24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79" name="Rectangle 111"/>
              <p:cNvSpPr>
                <a:spLocks noChangeArrowheads="1"/>
              </p:cNvSpPr>
              <p:nvPr/>
            </p:nvSpPr>
            <p:spPr bwMode="auto">
              <a:xfrm>
                <a:off x="273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0" name="Rectangle 112"/>
              <p:cNvSpPr>
                <a:spLocks noChangeArrowheads="1"/>
              </p:cNvSpPr>
              <p:nvPr/>
            </p:nvSpPr>
            <p:spPr bwMode="auto">
              <a:xfrm>
                <a:off x="29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1" name="Rectangle 113"/>
              <p:cNvSpPr>
                <a:spLocks noChangeArrowheads="1"/>
              </p:cNvSpPr>
              <p:nvPr/>
            </p:nvSpPr>
            <p:spPr bwMode="auto">
              <a:xfrm>
                <a:off x="32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2" name="Rectangle 114"/>
              <p:cNvSpPr>
                <a:spLocks noChangeArrowheads="1"/>
              </p:cNvSpPr>
              <p:nvPr/>
            </p:nvSpPr>
            <p:spPr bwMode="auto">
              <a:xfrm>
                <a:off x="34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3" name="Rectangle 115"/>
              <p:cNvSpPr>
                <a:spLocks noChangeArrowheads="1"/>
              </p:cNvSpPr>
              <p:nvPr/>
            </p:nvSpPr>
            <p:spPr bwMode="auto">
              <a:xfrm>
                <a:off x="36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4" name="Rectangle 116"/>
              <p:cNvSpPr>
                <a:spLocks noChangeArrowheads="1"/>
              </p:cNvSpPr>
              <p:nvPr/>
            </p:nvSpPr>
            <p:spPr bwMode="auto">
              <a:xfrm>
                <a:off x="393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5" name="Rectangle 117"/>
              <p:cNvSpPr>
                <a:spLocks noChangeArrowheads="1"/>
              </p:cNvSpPr>
              <p:nvPr/>
            </p:nvSpPr>
            <p:spPr bwMode="auto">
              <a:xfrm>
                <a:off x="417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6" name="Rectangle 118"/>
              <p:cNvSpPr>
                <a:spLocks noChangeArrowheads="1"/>
              </p:cNvSpPr>
              <p:nvPr/>
            </p:nvSpPr>
            <p:spPr bwMode="auto">
              <a:xfrm>
                <a:off x="441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7" name="Rectangle 119"/>
              <p:cNvSpPr>
                <a:spLocks noChangeArrowheads="1"/>
              </p:cNvSpPr>
              <p:nvPr/>
            </p:nvSpPr>
            <p:spPr bwMode="auto">
              <a:xfrm>
                <a:off x="465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088" name="Rectangle 120"/>
              <p:cNvSpPr>
                <a:spLocks noChangeArrowheads="1"/>
              </p:cNvSpPr>
              <p:nvPr/>
            </p:nvSpPr>
            <p:spPr bwMode="auto">
              <a:xfrm>
                <a:off x="4896" y="3744"/>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sp>
            <p:nvSpPr>
              <p:cNvPr id="84133" name="Rectangle 165"/>
              <p:cNvSpPr>
                <a:spLocks noChangeArrowheads="1"/>
              </p:cNvSpPr>
              <p:nvPr/>
            </p:nvSpPr>
            <p:spPr bwMode="auto">
              <a:xfrm>
                <a:off x="4416" y="2448"/>
                <a:ext cx="240" cy="336"/>
              </a:xfrm>
              <a:prstGeom prst="rect">
                <a:avLst/>
              </a:prstGeom>
              <a:solidFill>
                <a:schemeClr val="folHlink">
                  <a:alpha val="50000"/>
                </a:schemeClr>
              </a:solidFill>
              <a:ln w="9525">
                <a:solidFill>
                  <a:schemeClr val="tx1"/>
                </a:solidFill>
                <a:miter lim="800000"/>
                <a:headEnd/>
                <a:tailEnd/>
              </a:ln>
              <a:effectLst/>
            </p:spPr>
            <p:txBody>
              <a:bodyPr wrap="none" anchor="ctr"/>
              <a:lstStyle/>
              <a:p>
                <a:endParaRPr lang="en-US"/>
              </a:p>
            </p:txBody>
          </p:sp>
        </p:grpSp>
      </p:grpSp>
      <p:sp>
        <p:nvSpPr>
          <p:cNvPr id="83970" name="Rectangle 2"/>
          <p:cNvSpPr>
            <a:spLocks noGrp="1" noChangeArrowheads="1"/>
          </p:cNvSpPr>
          <p:nvPr>
            <p:ph type="title"/>
          </p:nvPr>
        </p:nvSpPr>
        <p:spPr>
          <a:xfrm>
            <a:off x="381000" y="152400"/>
            <a:ext cx="8458200" cy="1143000"/>
          </a:xfrm>
        </p:spPr>
        <p:txBody>
          <a:bodyPr/>
          <a:lstStyle/>
          <a:p>
            <a:r>
              <a:rPr lang="en-US"/>
              <a:t>Metals, Nonmetals, &amp; Metalloids</a:t>
            </a:r>
          </a:p>
        </p:txBody>
      </p:sp>
      <p:sp>
        <p:nvSpPr>
          <p:cNvPr id="84096" name="Text Box 128"/>
          <p:cNvSpPr txBox="1">
            <a:spLocks noChangeArrowheads="1"/>
          </p:cNvSpPr>
          <p:nvPr/>
        </p:nvSpPr>
        <p:spPr bwMode="auto">
          <a:xfrm>
            <a:off x="974725" y="1328738"/>
            <a:ext cx="268288" cy="274637"/>
          </a:xfrm>
          <a:prstGeom prst="rect">
            <a:avLst/>
          </a:prstGeom>
          <a:noFill/>
          <a:ln w="9525">
            <a:noFill/>
            <a:miter lim="800000"/>
            <a:headEnd/>
            <a:tailEnd/>
          </a:ln>
          <a:effectLst/>
        </p:spPr>
        <p:txBody>
          <a:bodyPr wrap="none">
            <a:spAutoFit/>
          </a:bodyPr>
          <a:lstStyle/>
          <a:p>
            <a:r>
              <a:rPr lang="en-US" sz="1200" b="1"/>
              <a:t>1</a:t>
            </a:r>
          </a:p>
        </p:txBody>
      </p:sp>
      <p:sp>
        <p:nvSpPr>
          <p:cNvPr id="84097" name="Text Box 129"/>
          <p:cNvSpPr txBox="1">
            <a:spLocks noChangeArrowheads="1"/>
          </p:cNvSpPr>
          <p:nvPr/>
        </p:nvSpPr>
        <p:spPr bwMode="auto">
          <a:xfrm>
            <a:off x="974725" y="1862138"/>
            <a:ext cx="268288" cy="274637"/>
          </a:xfrm>
          <a:prstGeom prst="rect">
            <a:avLst/>
          </a:prstGeom>
          <a:noFill/>
          <a:ln w="9525">
            <a:noFill/>
            <a:miter lim="800000"/>
            <a:headEnd/>
            <a:tailEnd/>
          </a:ln>
          <a:effectLst/>
        </p:spPr>
        <p:txBody>
          <a:bodyPr wrap="none">
            <a:spAutoFit/>
          </a:bodyPr>
          <a:lstStyle/>
          <a:p>
            <a:r>
              <a:rPr lang="en-US" sz="1200" b="1"/>
              <a:t>2</a:t>
            </a:r>
          </a:p>
        </p:txBody>
      </p:sp>
      <p:sp>
        <p:nvSpPr>
          <p:cNvPr id="84098" name="Text Box 130"/>
          <p:cNvSpPr txBox="1">
            <a:spLocks noChangeArrowheads="1"/>
          </p:cNvSpPr>
          <p:nvPr/>
        </p:nvSpPr>
        <p:spPr bwMode="auto">
          <a:xfrm>
            <a:off x="974725" y="2395538"/>
            <a:ext cx="268288" cy="274637"/>
          </a:xfrm>
          <a:prstGeom prst="rect">
            <a:avLst/>
          </a:prstGeom>
          <a:noFill/>
          <a:ln w="9525">
            <a:noFill/>
            <a:miter lim="800000"/>
            <a:headEnd/>
            <a:tailEnd/>
          </a:ln>
          <a:effectLst/>
        </p:spPr>
        <p:txBody>
          <a:bodyPr wrap="none">
            <a:spAutoFit/>
          </a:bodyPr>
          <a:lstStyle/>
          <a:p>
            <a:r>
              <a:rPr lang="en-US" sz="1200" b="1"/>
              <a:t>3</a:t>
            </a:r>
          </a:p>
        </p:txBody>
      </p:sp>
      <p:sp>
        <p:nvSpPr>
          <p:cNvPr id="84099" name="Text Box 131"/>
          <p:cNvSpPr txBox="1">
            <a:spLocks noChangeArrowheads="1"/>
          </p:cNvSpPr>
          <p:nvPr/>
        </p:nvSpPr>
        <p:spPr bwMode="auto">
          <a:xfrm>
            <a:off x="974725" y="2928938"/>
            <a:ext cx="268288" cy="274637"/>
          </a:xfrm>
          <a:prstGeom prst="rect">
            <a:avLst/>
          </a:prstGeom>
          <a:noFill/>
          <a:ln w="9525">
            <a:noFill/>
            <a:miter lim="800000"/>
            <a:headEnd/>
            <a:tailEnd/>
          </a:ln>
          <a:effectLst/>
        </p:spPr>
        <p:txBody>
          <a:bodyPr wrap="none">
            <a:spAutoFit/>
          </a:bodyPr>
          <a:lstStyle/>
          <a:p>
            <a:r>
              <a:rPr lang="en-US" sz="1200" b="1"/>
              <a:t>4</a:t>
            </a:r>
          </a:p>
        </p:txBody>
      </p:sp>
      <p:sp>
        <p:nvSpPr>
          <p:cNvPr id="84100" name="Text Box 132"/>
          <p:cNvSpPr txBox="1">
            <a:spLocks noChangeArrowheads="1"/>
          </p:cNvSpPr>
          <p:nvPr/>
        </p:nvSpPr>
        <p:spPr bwMode="auto">
          <a:xfrm>
            <a:off x="974725" y="3462338"/>
            <a:ext cx="268288" cy="274637"/>
          </a:xfrm>
          <a:prstGeom prst="rect">
            <a:avLst/>
          </a:prstGeom>
          <a:noFill/>
          <a:ln w="9525">
            <a:noFill/>
            <a:miter lim="800000"/>
            <a:headEnd/>
            <a:tailEnd/>
          </a:ln>
          <a:effectLst/>
        </p:spPr>
        <p:txBody>
          <a:bodyPr wrap="none">
            <a:spAutoFit/>
          </a:bodyPr>
          <a:lstStyle/>
          <a:p>
            <a:r>
              <a:rPr lang="en-US" sz="1200" b="1"/>
              <a:t>5</a:t>
            </a:r>
          </a:p>
        </p:txBody>
      </p:sp>
      <p:sp>
        <p:nvSpPr>
          <p:cNvPr id="84101" name="Text Box 133"/>
          <p:cNvSpPr txBox="1">
            <a:spLocks noChangeArrowheads="1"/>
          </p:cNvSpPr>
          <p:nvPr/>
        </p:nvSpPr>
        <p:spPr bwMode="auto">
          <a:xfrm>
            <a:off x="974725" y="3995738"/>
            <a:ext cx="268288" cy="274637"/>
          </a:xfrm>
          <a:prstGeom prst="rect">
            <a:avLst/>
          </a:prstGeom>
          <a:noFill/>
          <a:ln w="9525">
            <a:noFill/>
            <a:miter lim="800000"/>
            <a:headEnd/>
            <a:tailEnd/>
          </a:ln>
          <a:effectLst/>
        </p:spPr>
        <p:txBody>
          <a:bodyPr wrap="none">
            <a:spAutoFit/>
          </a:bodyPr>
          <a:lstStyle/>
          <a:p>
            <a:r>
              <a:rPr lang="en-US" sz="1200" b="1"/>
              <a:t>6</a:t>
            </a:r>
          </a:p>
        </p:txBody>
      </p:sp>
      <p:sp>
        <p:nvSpPr>
          <p:cNvPr id="84102" name="Text Box 134"/>
          <p:cNvSpPr txBox="1">
            <a:spLocks noChangeArrowheads="1"/>
          </p:cNvSpPr>
          <p:nvPr/>
        </p:nvSpPr>
        <p:spPr bwMode="auto">
          <a:xfrm>
            <a:off x="974725" y="4529138"/>
            <a:ext cx="268288" cy="274637"/>
          </a:xfrm>
          <a:prstGeom prst="rect">
            <a:avLst/>
          </a:prstGeom>
          <a:noFill/>
          <a:ln w="9525">
            <a:noFill/>
            <a:miter lim="800000"/>
            <a:headEnd/>
            <a:tailEnd/>
          </a:ln>
          <a:effectLst/>
        </p:spPr>
        <p:txBody>
          <a:bodyPr wrap="none">
            <a:spAutoFit/>
          </a:bodyPr>
          <a:lstStyle/>
          <a:p>
            <a:r>
              <a:rPr lang="en-US" sz="1200" b="1"/>
              <a:t>7</a:t>
            </a:r>
          </a:p>
        </p:txBody>
      </p:sp>
      <p:sp>
        <p:nvSpPr>
          <p:cNvPr id="84111" name="Text Box 143"/>
          <p:cNvSpPr txBox="1">
            <a:spLocks noChangeArrowheads="1"/>
          </p:cNvSpPr>
          <p:nvPr/>
        </p:nvSpPr>
        <p:spPr bwMode="auto">
          <a:xfrm>
            <a:off x="2117725" y="6129338"/>
            <a:ext cx="184150" cy="274637"/>
          </a:xfrm>
          <a:prstGeom prst="rect">
            <a:avLst/>
          </a:prstGeom>
          <a:noFill/>
          <a:ln w="9525">
            <a:noFill/>
            <a:miter lim="800000"/>
            <a:headEnd/>
            <a:tailEnd/>
          </a:ln>
          <a:effectLst/>
        </p:spPr>
        <p:txBody>
          <a:bodyPr wrap="none">
            <a:spAutoFit/>
          </a:bodyPr>
          <a:lstStyle/>
          <a:p>
            <a:endParaRPr lang="en-US" sz="1200"/>
          </a:p>
        </p:txBody>
      </p:sp>
      <p:grpSp>
        <p:nvGrpSpPr>
          <p:cNvPr id="84136" name="Group 168"/>
          <p:cNvGrpSpPr>
            <a:grpSpLocks/>
          </p:cNvGrpSpPr>
          <p:nvPr/>
        </p:nvGrpSpPr>
        <p:grpSpPr bwMode="auto">
          <a:xfrm>
            <a:off x="5867400" y="1752600"/>
            <a:ext cx="1524000" cy="2667000"/>
            <a:chOff x="3696" y="1104"/>
            <a:chExt cx="960" cy="1680"/>
          </a:xfrm>
        </p:grpSpPr>
        <p:sp>
          <p:nvSpPr>
            <p:cNvPr id="84119" name="Line 151"/>
            <p:cNvSpPr>
              <a:spLocks noChangeShapeType="1"/>
            </p:cNvSpPr>
            <p:nvPr/>
          </p:nvSpPr>
          <p:spPr bwMode="auto">
            <a:xfrm>
              <a:off x="4656" y="2448"/>
              <a:ext cx="0" cy="336"/>
            </a:xfrm>
            <a:prstGeom prst="line">
              <a:avLst/>
            </a:prstGeom>
            <a:noFill/>
            <a:ln w="38100">
              <a:solidFill>
                <a:schemeClr val="tx1"/>
              </a:solidFill>
              <a:round/>
              <a:headEnd/>
              <a:tailEnd/>
            </a:ln>
            <a:effectLst/>
          </p:spPr>
          <p:txBody>
            <a:bodyPr/>
            <a:lstStyle/>
            <a:p>
              <a:endParaRPr lang="en-US"/>
            </a:p>
          </p:txBody>
        </p:sp>
        <p:sp>
          <p:nvSpPr>
            <p:cNvPr id="84121" name="Line 153"/>
            <p:cNvSpPr>
              <a:spLocks noChangeShapeType="1"/>
            </p:cNvSpPr>
            <p:nvPr/>
          </p:nvSpPr>
          <p:spPr bwMode="auto">
            <a:xfrm flipH="1">
              <a:off x="4416" y="2448"/>
              <a:ext cx="240" cy="0"/>
            </a:xfrm>
            <a:prstGeom prst="line">
              <a:avLst/>
            </a:prstGeom>
            <a:noFill/>
            <a:ln w="38100">
              <a:solidFill>
                <a:schemeClr val="tx1"/>
              </a:solidFill>
              <a:round/>
              <a:headEnd/>
              <a:tailEnd/>
            </a:ln>
            <a:effectLst/>
          </p:spPr>
          <p:txBody>
            <a:bodyPr/>
            <a:lstStyle/>
            <a:p>
              <a:endParaRPr lang="en-US"/>
            </a:p>
          </p:txBody>
        </p:sp>
        <p:grpSp>
          <p:nvGrpSpPr>
            <p:cNvPr id="84135" name="Group 167"/>
            <p:cNvGrpSpPr>
              <a:grpSpLocks/>
            </p:cNvGrpSpPr>
            <p:nvPr/>
          </p:nvGrpSpPr>
          <p:grpSpPr bwMode="auto">
            <a:xfrm>
              <a:off x="3696" y="1104"/>
              <a:ext cx="720" cy="1344"/>
              <a:chOff x="3696" y="1104"/>
              <a:chExt cx="720" cy="1344"/>
            </a:xfrm>
          </p:grpSpPr>
          <p:sp>
            <p:nvSpPr>
              <p:cNvPr id="84115" name="Line 147"/>
              <p:cNvSpPr>
                <a:spLocks noChangeShapeType="1"/>
              </p:cNvSpPr>
              <p:nvPr/>
            </p:nvSpPr>
            <p:spPr bwMode="auto">
              <a:xfrm>
                <a:off x="3936" y="1440"/>
                <a:ext cx="0" cy="336"/>
              </a:xfrm>
              <a:prstGeom prst="line">
                <a:avLst/>
              </a:prstGeom>
              <a:noFill/>
              <a:ln w="38100">
                <a:solidFill>
                  <a:schemeClr val="tx1"/>
                </a:solidFill>
                <a:round/>
                <a:headEnd/>
                <a:tailEnd/>
              </a:ln>
              <a:effectLst/>
            </p:spPr>
            <p:txBody>
              <a:bodyPr/>
              <a:lstStyle/>
              <a:p>
                <a:endParaRPr lang="en-US"/>
              </a:p>
            </p:txBody>
          </p:sp>
          <p:sp>
            <p:nvSpPr>
              <p:cNvPr id="84116" name="Line 148"/>
              <p:cNvSpPr>
                <a:spLocks noChangeShapeType="1"/>
              </p:cNvSpPr>
              <p:nvPr/>
            </p:nvSpPr>
            <p:spPr bwMode="auto">
              <a:xfrm>
                <a:off x="4176" y="1776"/>
                <a:ext cx="0" cy="336"/>
              </a:xfrm>
              <a:prstGeom prst="line">
                <a:avLst/>
              </a:prstGeom>
              <a:noFill/>
              <a:ln w="38100">
                <a:solidFill>
                  <a:schemeClr val="tx1"/>
                </a:solidFill>
                <a:round/>
                <a:headEnd/>
                <a:tailEnd/>
              </a:ln>
              <a:effectLst/>
            </p:spPr>
            <p:txBody>
              <a:bodyPr/>
              <a:lstStyle/>
              <a:p>
                <a:endParaRPr lang="en-US"/>
              </a:p>
            </p:txBody>
          </p:sp>
          <p:sp>
            <p:nvSpPr>
              <p:cNvPr id="84117" name="Line 149"/>
              <p:cNvSpPr>
                <a:spLocks noChangeShapeType="1"/>
              </p:cNvSpPr>
              <p:nvPr/>
            </p:nvSpPr>
            <p:spPr bwMode="auto">
              <a:xfrm>
                <a:off x="4416" y="2112"/>
                <a:ext cx="0" cy="336"/>
              </a:xfrm>
              <a:prstGeom prst="line">
                <a:avLst/>
              </a:prstGeom>
              <a:noFill/>
              <a:ln w="38100">
                <a:solidFill>
                  <a:schemeClr val="tx1"/>
                </a:solidFill>
                <a:round/>
                <a:headEnd/>
                <a:tailEnd/>
              </a:ln>
              <a:effectLst/>
            </p:spPr>
            <p:txBody>
              <a:bodyPr/>
              <a:lstStyle/>
              <a:p>
                <a:endParaRPr lang="en-US"/>
              </a:p>
            </p:txBody>
          </p:sp>
          <p:sp>
            <p:nvSpPr>
              <p:cNvPr id="84118" name="Line 150"/>
              <p:cNvSpPr>
                <a:spLocks noChangeShapeType="1"/>
              </p:cNvSpPr>
              <p:nvPr/>
            </p:nvSpPr>
            <p:spPr bwMode="auto">
              <a:xfrm>
                <a:off x="3696" y="1104"/>
                <a:ext cx="0" cy="336"/>
              </a:xfrm>
              <a:prstGeom prst="line">
                <a:avLst/>
              </a:prstGeom>
              <a:noFill/>
              <a:ln w="38100">
                <a:solidFill>
                  <a:schemeClr val="tx1"/>
                </a:solidFill>
                <a:round/>
                <a:headEnd/>
                <a:tailEnd/>
              </a:ln>
              <a:effectLst/>
            </p:spPr>
            <p:txBody>
              <a:bodyPr/>
              <a:lstStyle/>
              <a:p>
                <a:endParaRPr lang="en-US"/>
              </a:p>
            </p:txBody>
          </p:sp>
          <p:sp>
            <p:nvSpPr>
              <p:cNvPr id="84122" name="Line 154"/>
              <p:cNvSpPr>
                <a:spLocks noChangeShapeType="1"/>
              </p:cNvSpPr>
              <p:nvPr/>
            </p:nvSpPr>
            <p:spPr bwMode="auto">
              <a:xfrm flipH="1">
                <a:off x="4176" y="2112"/>
                <a:ext cx="240" cy="0"/>
              </a:xfrm>
              <a:prstGeom prst="line">
                <a:avLst/>
              </a:prstGeom>
              <a:noFill/>
              <a:ln w="38100">
                <a:solidFill>
                  <a:schemeClr val="tx1"/>
                </a:solidFill>
                <a:round/>
                <a:headEnd/>
                <a:tailEnd/>
              </a:ln>
              <a:effectLst/>
            </p:spPr>
            <p:txBody>
              <a:bodyPr/>
              <a:lstStyle/>
              <a:p>
                <a:endParaRPr lang="en-US"/>
              </a:p>
            </p:txBody>
          </p:sp>
          <p:sp>
            <p:nvSpPr>
              <p:cNvPr id="84123" name="Line 155"/>
              <p:cNvSpPr>
                <a:spLocks noChangeShapeType="1"/>
              </p:cNvSpPr>
              <p:nvPr/>
            </p:nvSpPr>
            <p:spPr bwMode="auto">
              <a:xfrm flipH="1">
                <a:off x="3936" y="1776"/>
                <a:ext cx="240" cy="0"/>
              </a:xfrm>
              <a:prstGeom prst="line">
                <a:avLst/>
              </a:prstGeom>
              <a:noFill/>
              <a:ln w="38100">
                <a:solidFill>
                  <a:schemeClr val="tx1"/>
                </a:solidFill>
                <a:round/>
                <a:headEnd/>
                <a:tailEnd/>
              </a:ln>
              <a:effectLst/>
            </p:spPr>
            <p:txBody>
              <a:bodyPr/>
              <a:lstStyle/>
              <a:p>
                <a:endParaRPr lang="en-US"/>
              </a:p>
            </p:txBody>
          </p:sp>
          <p:sp>
            <p:nvSpPr>
              <p:cNvPr id="84124" name="Line 156"/>
              <p:cNvSpPr>
                <a:spLocks noChangeShapeType="1"/>
              </p:cNvSpPr>
              <p:nvPr/>
            </p:nvSpPr>
            <p:spPr bwMode="auto">
              <a:xfrm flipH="1">
                <a:off x="3696" y="1440"/>
                <a:ext cx="240" cy="0"/>
              </a:xfrm>
              <a:prstGeom prst="line">
                <a:avLst/>
              </a:prstGeom>
              <a:noFill/>
              <a:ln w="38100">
                <a:solidFill>
                  <a:schemeClr val="tx1"/>
                </a:solidFill>
                <a:round/>
                <a:headEnd/>
                <a:tailEnd/>
              </a:ln>
              <a:effectLst/>
            </p:spPr>
            <p:txBody>
              <a:bodyPr/>
              <a:lstStyle/>
              <a:p>
                <a:endParaRPr lang="en-US"/>
              </a:p>
            </p:txBody>
          </p:sp>
        </p:grpSp>
      </p:grpSp>
      <p:sp>
        <p:nvSpPr>
          <p:cNvPr id="84128" name="Text Box 160"/>
          <p:cNvSpPr txBox="1">
            <a:spLocks noChangeArrowheads="1"/>
          </p:cNvSpPr>
          <p:nvPr/>
        </p:nvSpPr>
        <p:spPr bwMode="auto">
          <a:xfrm>
            <a:off x="3505200" y="3429000"/>
            <a:ext cx="990600" cy="396875"/>
          </a:xfrm>
          <a:prstGeom prst="rect">
            <a:avLst/>
          </a:prstGeom>
          <a:solidFill>
            <a:srgbClr val="E8E8E8"/>
          </a:solidFill>
          <a:ln w="9525">
            <a:noFill/>
            <a:miter lim="800000"/>
            <a:headEnd/>
            <a:tailEnd/>
          </a:ln>
          <a:effectLst/>
        </p:spPr>
        <p:txBody>
          <a:bodyPr>
            <a:spAutoFit/>
          </a:bodyPr>
          <a:lstStyle/>
          <a:p>
            <a:r>
              <a:rPr lang="en-US" sz="2000"/>
              <a:t>Metals</a:t>
            </a:r>
          </a:p>
        </p:txBody>
      </p:sp>
      <p:sp>
        <p:nvSpPr>
          <p:cNvPr id="84130" name="Text Box 162"/>
          <p:cNvSpPr txBox="1">
            <a:spLocks noChangeArrowheads="1"/>
          </p:cNvSpPr>
          <p:nvPr/>
        </p:nvSpPr>
        <p:spPr bwMode="auto">
          <a:xfrm>
            <a:off x="6824663" y="4784725"/>
            <a:ext cx="1328737" cy="396875"/>
          </a:xfrm>
          <a:prstGeom prst="rect">
            <a:avLst/>
          </a:prstGeom>
          <a:noFill/>
          <a:ln w="9525">
            <a:noFill/>
            <a:miter lim="800000"/>
            <a:headEnd/>
            <a:tailEnd/>
          </a:ln>
          <a:effectLst/>
        </p:spPr>
        <p:txBody>
          <a:bodyPr wrap="none">
            <a:spAutoFit/>
          </a:bodyPr>
          <a:lstStyle/>
          <a:p>
            <a:r>
              <a:rPr lang="en-US" sz="2000"/>
              <a:t>Metalloids</a:t>
            </a:r>
          </a:p>
        </p:txBody>
      </p:sp>
      <p:sp>
        <p:nvSpPr>
          <p:cNvPr id="84131" name="Line 163"/>
          <p:cNvSpPr>
            <a:spLocks noChangeShapeType="1"/>
          </p:cNvSpPr>
          <p:nvPr/>
        </p:nvSpPr>
        <p:spPr bwMode="auto">
          <a:xfrm flipV="1">
            <a:off x="7391400" y="4495800"/>
            <a:ext cx="0" cy="304800"/>
          </a:xfrm>
          <a:prstGeom prst="line">
            <a:avLst/>
          </a:prstGeom>
          <a:noFill/>
          <a:ln w="9525">
            <a:solidFill>
              <a:schemeClr val="tx1"/>
            </a:solidFill>
            <a:round/>
            <a:headEnd/>
            <a:tailEnd type="triangle" w="med" len="med"/>
          </a:ln>
          <a:effectLst/>
        </p:spPr>
        <p:txBody>
          <a:bodyPr/>
          <a:lstStyle/>
          <a:p>
            <a:endParaRPr lang="en-US"/>
          </a:p>
        </p:txBody>
      </p:sp>
      <p:sp>
        <p:nvSpPr>
          <p:cNvPr id="84132" name="Rectangle 164"/>
          <p:cNvSpPr>
            <a:spLocks noChangeArrowheads="1"/>
          </p:cNvSpPr>
          <p:nvPr/>
        </p:nvSpPr>
        <p:spPr bwMode="auto">
          <a:xfrm>
            <a:off x="58738" y="6567488"/>
            <a:ext cx="3179762" cy="214312"/>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349</a:t>
            </a:r>
          </a:p>
        </p:txBody>
      </p:sp>
      <p:sp>
        <p:nvSpPr>
          <p:cNvPr id="84134" name="AutoShape 166">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84137" name="Text Box 169"/>
          <p:cNvSpPr txBox="1">
            <a:spLocks noChangeArrowheads="1"/>
          </p:cNvSpPr>
          <p:nvPr/>
        </p:nvSpPr>
        <p:spPr bwMode="auto">
          <a:xfrm>
            <a:off x="6324600" y="1828800"/>
            <a:ext cx="1398588" cy="396875"/>
          </a:xfrm>
          <a:prstGeom prst="rect">
            <a:avLst/>
          </a:prstGeom>
          <a:solidFill>
            <a:srgbClr val="FFFFCC"/>
          </a:solidFill>
          <a:ln w="9525">
            <a:noFill/>
            <a:miter lim="800000"/>
            <a:headEnd/>
            <a:tailEnd/>
          </a:ln>
          <a:effectLst/>
        </p:spPr>
        <p:txBody>
          <a:bodyPr wrap="none">
            <a:spAutoFit/>
          </a:bodyPr>
          <a:lstStyle/>
          <a:p>
            <a:pPr algn="ctr"/>
            <a:r>
              <a:rPr lang="en-US" sz="2000"/>
              <a:t>Nonmetals</a:t>
            </a:r>
          </a:p>
        </p:txBody>
      </p:sp>
      <p:sp>
        <p:nvSpPr>
          <p:cNvPr id="84144" name="Freeform 176"/>
          <p:cNvSpPr>
            <a:spLocks/>
          </p:cNvSpPr>
          <p:nvPr/>
        </p:nvSpPr>
        <p:spPr bwMode="auto">
          <a:xfrm>
            <a:off x="2819400" y="5410200"/>
            <a:ext cx="5334000" cy="1066800"/>
          </a:xfrm>
          <a:custGeom>
            <a:avLst/>
            <a:gdLst/>
            <a:ahLst/>
            <a:cxnLst>
              <a:cxn ang="0">
                <a:pos x="0" y="0"/>
              </a:cxn>
              <a:cxn ang="0">
                <a:pos x="0" y="672"/>
              </a:cxn>
              <a:cxn ang="0">
                <a:pos x="3360" y="672"/>
              </a:cxn>
              <a:cxn ang="0">
                <a:pos x="3360" y="0"/>
              </a:cxn>
              <a:cxn ang="0">
                <a:pos x="0" y="0"/>
              </a:cxn>
            </a:cxnLst>
            <a:rect l="0" t="0" r="r" b="b"/>
            <a:pathLst>
              <a:path w="3360" h="672">
                <a:moveTo>
                  <a:pt x="0" y="0"/>
                </a:moveTo>
                <a:lnTo>
                  <a:pt x="0" y="672"/>
                </a:lnTo>
                <a:lnTo>
                  <a:pt x="3360" y="672"/>
                </a:lnTo>
                <a:lnTo>
                  <a:pt x="3360" y="0"/>
                </a:lnTo>
                <a:lnTo>
                  <a:pt x="0" y="0"/>
                </a:lnTo>
                <a:close/>
              </a:path>
            </a:pathLst>
          </a:custGeom>
          <a:noFill/>
          <a:ln w="19050">
            <a:solidFill>
              <a:schemeClr val="folHlink"/>
            </a:solidFill>
            <a:round/>
            <a:headEnd/>
            <a:tailEnd/>
          </a:ln>
          <a:effectLst/>
        </p:spPr>
        <p:txBody>
          <a:bodyPr wrap="none" anchor="ctr"/>
          <a:lstStyle/>
          <a:p>
            <a:endParaRPr lang="en-US"/>
          </a:p>
        </p:txBody>
      </p:sp>
      <p:sp>
        <p:nvSpPr>
          <p:cNvPr id="84145" name="Freeform 177"/>
          <p:cNvSpPr>
            <a:spLocks/>
          </p:cNvSpPr>
          <p:nvPr/>
        </p:nvSpPr>
        <p:spPr bwMode="auto">
          <a:xfrm>
            <a:off x="3505200" y="3429000"/>
            <a:ext cx="990600" cy="381000"/>
          </a:xfrm>
          <a:custGeom>
            <a:avLst/>
            <a:gdLst/>
            <a:ahLst/>
            <a:cxnLst>
              <a:cxn ang="0">
                <a:pos x="0" y="240"/>
              </a:cxn>
              <a:cxn ang="0">
                <a:pos x="624" y="240"/>
              </a:cxn>
              <a:cxn ang="0">
                <a:pos x="624" y="0"/>
              </a:cxn>
              <a:cxn ang="0">
                <a:pos x="0" y="0"/>
              </a:cxn>
              <a:cxn ang="0">
                <a:pos x="0" y="240"/>
              </a:cxn>
            </a:cxnLst>
            <a:rect l="0" t="0" r="r" b="b"/>
            <a:pathLst>
              <a:path w="624" h="240">
                <a:moveTo>
                  <a:pt x="0" y="240"/>
                </a:moveTo>
                <a:lnTo>
                  <a:pt x="624" y="240"/>
                </a:lnTo>
                <a:lnTo>
                  <a:pt x="624" y="0"/>
                </a:lnTo>
                <a:lnTo>
                  <a:pt x="0" y="0"/>
                </a:lnTo>
                <a:lnTo>
                  <a:pt x="0" y="240"/>
                </a:lnTo>
                <a:close/>
              </a:path>
            </a:pathLst>
          </a:custGeom>
          <a:noFill/>
          <a:ln w="9525">
            <a:solidFill>
              <a:schemeClr val="folHlink"/>
            </a:solidFill>
            <a:round/>
            <a:headEnd/>
            <a:tailEnd/>
          </a:ln>
          <a:effectLst/>
        </p:spPr>
        <p:txBody>
          <a:bodyPr wrap="none" anchor="ctr"/>
          <a:lstStyle/>
          <a:p>
            <a:endParaRPr lang="en-US"/>
          </a:p>
        </p:txBody>
      </p:sp>
      <p:sp>
        <p:nvSpPr>
          <p:cNvPr id="84146" name="Freeform 178"/>
          <p:cNvSpPr>
            <a:spLocks/>
          </p:cNvSpPr>
          <p:nvPr/>
        </p:nvSpPr>
        <p:spPr bwMode="auto">
          <a:xfrm>
            <a:off x="6248400" y="1219200"/>
            <a:ext cx="1905000" cy="3200400"/>
          </a:xfrm>
          <a:custGeom>
            <a:avLst/>
            <a:gdLst/>
            <a:ahLst/>
            <a:cxnLst>
              <a:cxn ang="0">
                <a:pos x="960" y="2016"/>
              </a:cxn>
              <a:cxn ang="0">
                <a:pos x="1200" y="2016"/>
              </a:cxn>
              <a:cxn ang="0">
                <a:pos x="1200" y="0"/>
              </a:cxn>
              <a:cxn ang="0">
                <a:pos x="960" y="0"/>
              </a:cxn>
              <a:cxn ang="0">
                <a:pos x="960" y="336"/>
              </a:cxn>
              <a:cxn ang="0">
                <a:pos x="0" y="336"/>
              </a:cxn>
              <a:cxn ang="0">
                <a:pos x="0" y="672"/>
              </a:cxn>
              <a:cxn ang="0">
                <a:pos x="240" y="672"/>
              </a:cxn>
              <a:cxn ang="0">
                <a:pos x="240" y="1008"/>
              </a:cxn>
              <a:cxn ang="0">
                <a:pos x="480" y="1008"/>
              </a:cxn>
              <a:cxn ang="0">
                <a:pos x="480" y="1344"/>
              </a:cxn>
              <a:cxn ang="0">
                <a:pos x="720" y="1344"/>
              </a:cxn>
              <a:cxn ang="0">
                <a:pos x="720" y="1680"/>
              </a:cxn>
              <a:cxn ang="0">
                <a:pos x="960" y="1680"/>
              </a:cxn>
              <a:cxn ang="0">
                <a:pos x="960" y="2016"/>
              </a:cxn>
            </a:cxnLst>
            <a:rect l="0" t="0" r="r" b="b"/>
            <a:pathLst>
              <a:path w="1200" h="2016">
                <a:moveTo>
                  <a:pt x="960" y="2016"/>
                </a:moveTo>
                <a:lnTo>
                  <a:pt x="1200" y="2016"/>
                </a:lnTo>
                <a:lnTo>
                  <a:pt x="1200" y="0"/>
                </a:lnTo>
                <a:lnTo>
                  <a:pt x="960" y="0"/>
                </a:lnTo>
                <a:lnTo>
                  <a:pt x="960" y="336"/>
                </a:lnTo>
                <a:lnTo>
                  <a:pt x="0" y="336"/>
                </a:lnTo>
                <a:lnTo>
                  <a:pt x="0" y="672"/>
                </a:lnTo>
                <a:lnTo>
                  <a:pt x="240" y="672"/>
                </a:lnTo>
                <a:lnTo>
                  <a:pt x="240" y="1008"/>
                </a:lnTo>
                <a:lnTo>
                  <a:pt x="480" y="1008"/>
                </a:lnTo>
                <a:lnTo>
                  <a:pt x="480" y="1344"/>
                </a:lnTo>
                <a:lnTo>
                  <a:pt x="720" y="1344"/>
                </a:lnTo>
                <a:lnTo>
                  <a:pt x="720" y="1680"/>
                </a:lnTo>
                <a:lnTo>
                  <a:pt x="960" y="1680"/>
                </a:lnTo>
                <a:lnTo>
                  <a:pt x="960" y="2016"/>
                </a:lnTo>
                <a:close/>
              </a:path>
            </a:pathLst>
          </a:custGeom>
          <a:noFill/>
          <a:ln w="19050">
            <a:solidFill>
              <a:srgbClr val="FFFF00"/>
            </a:solidFill>
            <a:round/>
            <a:headEnd/>
            <a:tailEnd/>
          </a:ln>
          <a:effectLst/>
        </p:spPr>
        <p:txBody>
          <a:bodyPr wrap="none" anchor="ctr"/>
          <a:lstStyle/>
          <a:p>
            <a:endParaRPr lang="en-US"/>
          </a:p>
        </p:txBody>
      </p:sp>
      <p:sp>
        <p:nvSpPr>
          <p:cNvPr id="84148" name="Freeform 180"/>
          <p:cNvSpPr>
            <a:spLocks/>
          </p:cNvSpPr>
          <p:nvPr/>
        </p:nvSpPr>
        <p:spPr bwMode="auto">
          <a:xfrm>
            <a:off x="1295400" y="1219200"/>
            <a:ext cx="381000" cy="533400"/>
          </a:xfrm>
          <a:custGeom>
            <a:avLst/>
            <a:gdLst/>
            <a:ahLst/>
            <a:cxnLst>
              <a:cxn ang="0">
                <a:pos x="0" y="0"/>
              </a:cxn>
              <a:cxn ang="0">
                <a:pos x="240" y="0"/>
              </a:cxn>
              <a:cxn ang="0">
                <a:pos x="240" y="336"/>
              </a:cxn>
              <a:cxn ang="0">
                <a:pos x="0" y="336"/>
              </a:cxn>
              <a:cxn ang="0">
                <a:pos x="0" y="0"/>
              </a:cxn>
            </a:cxnLst>
            <a:rect l="0" t="0" r="r" b="b"/>
            <a:pathLst>
              <a:path w="240" h="336">
                <a:moveTo>
                  <a:pt x="0" y="0"/>
                </a:moveTo>
                <a:lnTo>
                  <a:pt x="240" y="0"/>
                </a:lnTo>
                <a:lnTo>
                  <a:pt x="240" y="336"/>
                </a:lnTo>
                <a:lnTo>
                  <a:pt x="0" y="336"/>
                </a:lnTo>
                <a:lnTo>
                  <a:pt x="0" y="0"/>
                </a:lnTo>
                <a:close/>
              </a:path>
            </a:pathLst>
          </a:custGeom>
          <a:noFill/>
          <a:ln w="19050">
            <a:solidFill>
              <a:srgbClr val="FFFF00"/>
            </a:solidFill>
            <a:round/>
            <a:headEnd/>
            <a:tailEnd/>
          </a:ln>
          <a:effectLst/>
        </p:spPr>
        <p:txBody>
          <a:bodyPr wrap="none" anchor="ctr"/>
          <a:lstStyle/>
          <a:p>
            <a:endParaRPr lang="en-U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84128"/>
                                        </p:tgtEl>
                                        <p:attrNameLst>
                                          <p:attrName>style.visibility</p:attrName>
                                        </p:attrNameLst>
                                      </p:cBhvr>
                                      <p:to>
                                        <p:strVal val="visible"/>
                                      </p:to>
                                    </p:set>
                                    <p:anim calcmode="lin" valueType="num">
                                      <p:cBhvr additive="base">
                                        <p:cTn id="7" dur="500" fill="hold"/>
                                        <p:tgtEl>
                                          <p:spTgt spid="84128"/>
                                        </p:tgtEl>
                                        <p:attrNameLst>
                                          <p:attrName>ppt_x</p:attrName>
                                        </p:attrNameLst>
                                      </p:cBhvr>
                                      <p:tavLst>
                                        <p:tav tm="0">
                                          <p:val>
                                            <p:strVal val="0-#ppt_w/2"/>
                                          </p:val>
                                        </p:tav>
                                        <p:tav tm="100000">
                                          <p:val>
                                            <p:strVal val="#ppt_x"/>
                                          </p:val>
                                        </p:tav>
                                      </p:tavLst>
                                    </p:anim>
                                    <p:anim calcmode="lin" valueType="num">
                                      <p:cBhvr additive="base">
                                        <p:cTn id="8" dur="500" fill="hold"/>
                                        <p:tgtEl>
                                          <p:spTgt spid="8412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mph" presetSubtype="0" nodeType="afterEffect">
                                  <p:stCondLst>
                                    <p:cond delay="2000"/>
                                  </p:stCondLst>
                                  <p:childTnLst>
                                    <p:set>
                                      <p:cBhvr rctx="PPT">
                                        <p:cTn id="11" dur="indefinite"/>
                                        <p:tgtEl>
                                          <p:spTgt spid="84141"/>
                                        </p:tgtEl>
                                        <p:attrNameLst>
                                          <p:attrName>style.opacity</p:attrName>
                                        </p:attrNameLst>
                                      </p:cBhvr>
                                      <p:to>
                                        <p:fltVal val="0.5"/>
                                      </p:to>
                                    </p:set>
                                    <p:animEffect filter="image" prLst="opacity: 0.5">
                                      <p:cBhvr rctx="IE">
                                        <p:cTn id="12" dur="indefinite"/>
                                        <p:tgtEl>
                                          <p:spTgt spid="84141"/>
                                        </p:tgtEl>
                                      </p:cBhvr>
                                    </p:animEffect>
                                  </p:childTnLst>
                                </p:cTn>
                              </p:par>
                              <p:par>
                                <p:cTn id="13" presetID="10" presetClass="entr" presetSubtype="0" fill="hold" grpId="0" nodeType="withEffect">
                                  <p:stCondLst>
                                    <p:cond delay="2000"/>
                                  </p:stCondLst>
                                  <p:childTnLst>
                                    <p:set>
                                      <p:cBhvr>
                                        <p:cTn id="14" dur="1" fill="hold">
                                          <p:stCondLst>
                                            <p:cond delay="0"/>
                                          </p:stCondLst>
                                        </p:cTn>
                                        <p:tgtEl>
                                          <p:spTgt spid="84143"/>
                                        </p:tgtEl>
                                        <p:attrNameLst>
                                          <p:attrName>style.visibility</p:attrName>
                                        </p:attrNameLst>
                                      </p:cBhvr>
                                      <p:to>
                                        <p:strVal val="visible"/>
                                      </p:to>
                                    </p:set>
                                    <p:animEffect transition="in" filter="fade">
                                      <p:cBhvr>
                                        <p:cTn id="15" dur="2000"/>
                                        <p:tgtEl>
                                          <p:spTgt spid="84143"/>
                                        </p:tgtEl>
                                      </p:cBhvr>
                                    </p:animEffect>
                                  </p:childTnLst>
                                </p:cTn>
                              </p:par>
                              <p:par>
                                <p:cTn id="16" presetID="10" presetClass="entr" presetSubtype="0" fill="hold" grpId="0" nodeType="withEffect">
                                  <p:stCondLst>
                                    <p:cond delay="2000"/>
                                  </p:stCondLst>
                                  <p:childTnLst>
                                    <p:set>
                                      <p:cBhvr>
                                        <p:cTn id="17" dur="1" fill="hold">
                                          <p:stCondLst>
                                            <p:cond delay="0"/>
                                          </p:stCondLst>
                                        </p:cTn>
                                        <p:tgtEl>
                                          <p:spTgt spid="84144"/>
                                        </p:tgtEl>
                                        <p:attrNameLst>
                                          <p:attrName>style.visibility</p:attrName>
                                        </p:attrNameLst>
                                      </p:cBhvr>
                                      <p:to>
                                        <p:strVal val="visible"/>
                                      </p:to>
                                    </p:set>
                                    <p:animEffect transition="in" filter="fade">
                                      <p:cBhvr>
                                        <p:cTn id="18" dur="2000"/>
                                        <p:tgtEl>
                                          <p:spTgt spid="84144"/>
                                        </p:tgtEl>
                                      </p:cBhvr>
                                    </p:animEffect>
                                  </p:childTnLst>
                                </p:cTn>
                              </p:par>
                              <p:par>
                                <p:cTn id="19" presetID="10" presetClass="entr" presetSubtype="0" fill="hold" grpId="0" nodeType="withEffect">
                                  <p:stCondLst>
                                    <p:cond delay="2000"/>
                                  </p:stCondLst>
                                  <p:childTnLst>
                                    <p:set>
                                      <p:cBhvr>
                                        <p:cTn id="20" dur="1" fill="hold">
                                          <p:stCondLst>
                                            <p:cond delay="0"/>
                                          </p:stCondLst>
                                        </p:cTn>
                                        <p:tgtEl>
                                          <p:spTgt spid="84145"/>
                                        </p:tgtEl>
                                        <p:attrNameLst>
                                          <p:attrName>style.visibility</p:attrName>
                                        </p:attrNameLst>
                                      </p:cBhvr>
                                      <p:to>
                                        <p:strVal val="visible"/>
                                      </p:to>
                                    </p:set>
                                    <p:animEffect transition="in" filter="fade">
                                      <p:cBhvr>
                                        <p:cTn id="21" dur="2000"/>
                                        <p:tgtEl>
                                          <p:spTgt spid="8414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4137"/>
                                        </p:tgtEl>
                                        <p:attrNameLst>
                                          <p:attrName>style.visibility</p:attrName>
                                        </p:attrNameLst>
                                      </p:cBhvr>
                                      <p:to>
                                        <p:strVal val="visible"/>
                                      </p:to>
                                    </p:set>
                                    <p:animEffect transition="in" filter="fade">
                                      <p:cBhvr>
                                        <p:cTn id="26" dur="2000"/>
                                        <p:tgtEl>
                                          <p:spTgt spid="84137"/>
                                        </p:tgtEl>
                                      </p:cBhvr>
                                    </p:animEffect>
                                  </p:childTnLst>
                                </p:cTn>
                              </p:par>
                            </p:childTnLst>
                          </p:cTn>
                        </p:par>
                        <p:par>
                          <p:cTn id="27" fill="hold">
                            <p:stCondLst>
                              <p:cond delay="2000"/>
                            </p:stCondLst>
                            <p:childTnLst>
                              <p:par>
                                <p:cTn id="28" presetID="9" presetClass="emph" presetSubtype="0" nodeType="afterEffect">
                                  <p:stCondLst>
                                    <p:cond delay="0"/>
                                  </p:stCondLst>
                                  <p:childTnLst>
                                    <p:set>
                                      <p:cBhvr rctx="PPT">
                                        <p:cTn id="29" dur="indefinite"/>
                                        <p:tgtEl>
                                          <p:spTgt spid="84151"/>
                                        </p:tgtEl>
                                        <p:attrNameLst>
                                          <p:attrName>style.opacity</p:attrName>
                                        </p:attrNameLst>
                                      </p:cBhvr>
                                      <p:to>
                                        <p:fltVal val="0.5"/>
                                      </p:to>
                                    </p:set>
                                    <p:animEffect filter="image" prLst="opacity: 0.5">
                                      <p:cBhvr rctx="IE">
                                        <p:cTn id="30" dur="indefinite"/>
                                        <p:tgtEl>
                                          <p:spTgt spid="8415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4146"/>
                                        </p:tgtEl>
                                        <p:attrNameLst>
                                          <p:attrName>style.visibility</p:attrName>
                                        </p:attrNameLst>
                                      </p:cBhvr>
                                      <p:to>
                                        <p:strVal val="visible"/>
                                      </p:to>
                                    </p:set>
                                    <p:animEffect transition="in" filter="fade">
                                      <p:cBhvr>
                                        <p:cTn id="33" dur="2000"/>
                                        <p:tgtEl>
                                          <p:spTgt spid="8414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4148"/>
                                        </p:tgtEl>
                                        <p:attrNameLst>
                                          <p:attrName>style.visibility</p:attrName>
                                        </p:attrNameLst>
                                      </p:cBhvr>
                                      <p:to>
                                        <p:strVal val="visible"/>
                                      </p:to>
                                    </p:set>
                                    <p:animEffect transition="in" filter="fade">
                                      <p:cBhvr>
                                        <p:cTn id="36" dur="2000"/>
                                        <p:tgtEl>
                                          <p:spTgt spid="84148"/>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84130"/>
                                        </p:tgtEl>
                                        <p:attrNameLst>
                                          <p:attrName>style.visibility</p:attrName>
                                        </p:attrNameLst>
                                      </p:cBhvr>
                                      <p:to>
                                        <p:strVal val="visible"/>
                                      </p:to>
                                    </p:set>
                                    <p:anim calcmode="lin" valueType="num">
                                      <p:cBhvr>
                                        <p:cTn id="41" dur="500" fill="hold"/>
                                        <p:tgtEl>
                                          <p:spTgt spid="84130"/>
                                        </p:tgtEl>
                                        <p:attrNameLst>
                                          <p:attrName>ppt_w</p:attrName>
                                        </p:attrNameLst>
                                      </p:cBhvr>
                                      <p:tavLst>
                                        <p:tav tm="0">
                                          <p:val>
                                            <p:fltVal val="0"/>
                                          </p:val>
                                        </p:tav>
                                        <p:tav tm="100000">
                                          <p:val>
                                            <p:strVal val="#ppt_w"/>
                                          </p:val>
                                        </p:tav>
                                      </p:tavLst>
                                    </p:anim>
                                    <p:anim calcmode="lin" valueType="num">
                                      <p:cBhvr>
                                        <p:cTn id="42" dur="500" fill="hold"/>
                                        <p:tgtEl>
                                          <p:spTgt spid="84130"/>
                                        </p:tgtEl>
                                        <p:attrNameLst>
                                          <p:attrName>ppt_h</p:attrName>
                                        </p:attrNameLst>
                                      </p:cBhvr>
                                      <p:tavLst>
                                        <p:tav tm="0">
                                          <p:val>
                                            <p:fltVal val="0"/>
                                          </p:val>
                                        </p:tav>
                                        <p:tav tm="100000">
                                          <p:val>
                                            <p:strVal val="#ppt_h"/>
                                          </p:val>
                                        </p:tav>
                                      </p:tavLst>
                                    </p:anim>
                                    <p:animEffect transition="in" filter="fade">
                                      <p:cBhvr>
                                        <p:cTn id="43" dur="500"/>
                                        <p:tgtEl>
                                          <p:spTgt spid="84130"/>
                                        </p:tgtEl>
                                      </p:cBhvr>
                                    </p:animEffect>
                                  </p:childTnLst>
                                </p:cTn>
                              </p:par>
                            </p:childTnLst>
                          </p:cTn>
                        </p:par>
                        <p:par>
                          <p:cTn id="44" fill="hold">
                            <p:stCondLst>
                              <p:cond delay="500"/>
                            </p:stCondLst>
                            <p:childTnLst>
                              <p:par>
                                <p:cTn id="45" presetID="35" presetClass="emph" presetSubtype="0" repeatCount="5000" fill="hold" nodeType="afterEffect">
                                  <p:stCondLst>
                                    <p:cond delay="0"/>
                                  </p:stCondLst>
                                  <p:childTnLst>
                                    <p:anim calcmode="discrete" valueType="str">
                                      <p:cBhvr>
                                        <p:cTn id="46" dur="500" fill="hold"/>
                                        <p:tgtEl>
                                          <p:spTgt spid="84150"/>
                                        </p:tgtEl>
                                        <p:attrNameLst>
                                          <p:attrName>style.visibility</p:attrName>
                                        </p:attrNameLst>
                                      </p:cBhvr>
                                      <p:tavLst>
                                        <p:tav tm="0">
                                          <p:val>
                                            <p:strVal val="hidden"/>
                                          </p:val>
                                        </p:tav>
                                        <p:tav tm="50000">
                                          <p:val>
                                            <p:strVal val="visible"/>
                                          </p:val>
                                        </p:tav>
                                      </p:tavLst>
                                    </p:anim>
                                  </p:childTnLst>
                                </p:cTn>
                              </p:par>
                            </p:childTnLst>
                          </p:cTn>
                        </p:par>
                        <p:par>
                          <p:cTn id="47" fill="hold">
                            <p:stCondLst>
                              <p:cond delay="3000"/>
                            </p:stCondLst>
                            <p:childTnLst>
                              <p:par>
                                <p:cTn id="48" presetID="9" presetClass="emph" presetSubtype="0" nodeType="afterEffect">
                                  <p:stCondLst>
                                    <p:cond delay="0"/>
                                  </p:stCondLst>
                                  <p:childTnLst>
                                    <p:set>
                                      <p:cBhvr rctx="PPT">
                                        <p:cTn id="49" dur="indefinite"/>
                                        <p:tgtEl>
                                          <p:spTgt spid="84150"/>
                                        </p:tgtEl>
                                        <p:attrNameLst>
                                          <p:attrName>style.opacity</p:attrName>
                                        </p:attrNameLst>
                                      </p:cBhvr>
                                      <p:to>
                                        <p:fltVal val="0.5"/>
                                      </p:to>
                                    </p:set>
                                    <p:animEffect filter="image" prLst="opacity: 0.5">
                                      <p:cBhvr rctx="IE">
                                        <p:cTn id="50" dur="indefinite"/>
                                        <p:tgtEl>
                                          <p:spTgt spid="84150"/>
                                        </p:tgtEl>
                                      </p:cBhvr>
                                    </p:animEffect>
                                  </p:childTnLst>
                                </p:cTn>
                              </p:par>
                              <p:par>
                                <p:cTn id="51" presetID="53" presetClass="entr" presetSubtype="0" fill="hold" grpId="0" nodeType="withEffect">
                                  <p:stCondLst>
                                    <p:cond delay="0"/>
                                  </p:stCondLst>
                                  <p:childTnLst>
                                    <p:set>
                                      <p:cBhvr>
                                        <p:cTn id="52" dur="1" fill="hold">
                                          <p:stCondLst>
                                            <p:cond delay="0"/>
                                          </p:stCondLst>
                                        </p:cTn>
                                        <p:tgtEl>
                                          <p:spTgt spid="84131"/>
                                        </p:tgtEl>
                                        <p:attrNameLst>
                                          <p:attrName>style.visibility</p:attrName>
                                        </p:attrNameLst>
                                      </p:cBhvr>
                                      <p:to>
                                        <p:strVal val="visible"/>
                                      </p:to>
                                    </p:set>
                                    <p:anim calcmode="lin" valueType="num">
                                      <p:cBhvr>
                                        <p:cTn id="53" dur="500" fill="hold"/>
                                        <p:tgtEl>
                                          <p:spTgt spid="84131"/>
                                        </p:tgtEl>
                                        <p:attrNameLst>
                                          <p:attrName>ppt_w</p:attrName>
                                        </p:attrNameLst>
                                      </p:cBhvr>
                                      <p:tavLst>
                                        <p:tav tm="0">
                                          <p:val>
                                            <p:fltVal val="0"/>
                                          </p:val>
                                        </p:tav>
                                        <p:tav tm="100000">
                                          <p:val>
                                            <p:strVal val="#ppt_w"/>
                                          </p:val>
                                        </p:tav>
                                      </p:tavLst>
                                    </p:anim>
                                    <p:anim calcmode="lin" valueType="num">
                                      <p:cBhvr>
                                        <p:cTn id="54" dur="500" fill="hold"/>
                                        <p:tgtEl>
                                          <p:spTgt spid="84131"/>
                                        </p:tgtEl>
                                        <p:attrNameLst>
                                          <p:attrName>ppt_h</p:attrName>
                                        </p:attrNameLst>
                                      </p:cBhvr>
                                      <p:tavLst>
                                        <p:tav tm="0">
                                          <p:val>
                                            <p:fltVal val="0"/>
                                          </p:val>
                                        </p:tav>
                                        <p:tav tm="100000">
                                          <p:val>
                                            <p:strVal val="#ppt_h"/>
                                          </p:val>
                                        </p:tav>
                                      </p:tavLst>
                                    </p:anim>
                                    <p:animEffect transition="in" filter="fade">
                                      <p:cBhvr>
                                        <p:cTn id="55" dur="500"/>
                                        <p:tgtEl>
                                          <p:spTgt spid="84131"/>
                                        </p:tgtEl>
                                      </p:cBhvr>
                                    </p:animEffect>
                                  </p:childTnLst>
                                </p:cTn>
                              </p:par>
                              <p:par>
                                <p:cTn id="56" presetID="22" presetClass="entr" presetSubtype="4" fill="hold" nodeType="withEffect">
                                  <p:stCondLst>
                                    <p:cond delay="0"/>
                                  </p:stCondLst>
                                  <p:childTnLst>
                                    <p:set>
                                      <p:cBhvr>
                                        <p:cTn id="57" dur="1" fill="hold">
                                          <p:stCondLst>
                                            <p:cond delay="0"/>
                                          </p:stCondLst>
                                        </p:cTn>
                                        <p:tgtEl>
                                          <p:spTgt spid="84136"/>
                                        </p:tgtEl>
                                        <p:attrNameLst>
                                          <p:attrName>style.visibility</p:attrName>
                                        </p:attrNameLst>
                                      </p:cBhvr>
                                      <p:to>
                                        <p:strVal val="visible"/>
                                      </p:to>
                                    </p:set>
                                    <p:animEffect transition="in" filter="wipe(down)">
                                      <p:cBhvr>
                                        <p:cTn id="58" dur="5000"/>
                                        <p:tgtEl>
                                          <p:spTgt spid="84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143" grpId="0" animBg="1"/>
      <p:bldP spid="84128" grpId="0" animBg="1"/>
      <p:bldP spid="84130" grpId="0"/>
      <p:bldP spid="84131" grpId="0" animBg="1"/>
      <p:bldP spid="84137" grpId="0" animBg="1"/>
      <p:bldP spid="84144" grpId="0" animBg="1"/>
      <p:bldP spid="84145" grpId="0" animBg="1"/>
      <p:bldP spid="84146" grpId="0" animBg="1"/>
      <p:bldP spid="8414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r>
              <a:rPr lang="en-US" sz="4000"/>
              <a:t>Properties of Metals, Nonmetals, and Metalloids</a:t>
            </a:r>
          </a:p>
        </p:txBody>
      </p:sp>
      <p:sp>
        <p:nvSpPr>
          <p:cNvPr id="13316" name="Text Box 4"/>
          <p:cNvSpPr txBox="1">
            <a:spLocks noChangeArrowheads="1"/>
          </p:cNvSpPr>
          <p:nvPr/>
        </p:nvSpPr>
        <p:spPr bwMode="auto">
          <a:xfrm>
            <a:off x="288925" y="2389188"/>
            <a:ext cx="1403350"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METALS</a:t>
            </a:r>
            <a:endParaRPr lang="en-US" sz="2400">
              <a:solidFill>
                <a:schemeClr val="accent2"/>
              </a:solidFill>
            </a:endParaRPr>
          </a:p>
        </p:txBody>
      </p:sp>
      <p:sp>
        <p:nvSpPr>
          <p:cNvPr id="13317" name="Text Box 5"/>
          <p:cNvSpPr txBox="1">
            <a:spLocks noChangeArrowheads="1"/>
          </p:cNvSpPr>
          <p:nvPr/>
        </p:nvSpPr>
        <p:spPr bwMode="auto">
          <a:xfrm>
            <a:off x="261938" y="3841750"/>
            <a:ext cx="2081212"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NONMETALS</a:t>
            </a:r>
            <a:endParaRPr lang="en-US" sz="2400">
              <a:solidFill>
                <a:schemeClr val="accent2"/>
              </a:solidFill>
            </a:endParaRPr>
          </a:p>
        </p:txBody>
      </p:sp>
      <p:sp>
        <p:nvSpPr>
          <p:cNvPr id="13318" name="Text Box 6"/>
          <p:cNvSpPr txBox="1">
            <a:spLocks noChangeArrowheads="1"/>
          </p:cNvSpPr>
          <p:nvPr/>
        </p:nvSpPr>
        <p:spPr bwMode="auto">
          <a:xfrm>
            <a:off x="288925" y="5349875"/>
            <a:ext cx="2114550" cy="457200"/>
          </a:xfrm>
          <a:prstGeom prst="rect">
            <a:avLst/>
          </a:prstGeom>
          <a:noFill/>
          <a:ln w="9525">
            <a:noFill/>
            <a:miter lim="800000"/>
            <a:headEnd/>
            <a:tailEnd/>
          </a:ln>
          <a:effectLst/>
        </p:spPr>
        <p:txBody>
          <a:bodyPr wrap="none">
            <a:spAutoFit/>
          </a:bodyPr>
          <a:lstStyle/>
          <a:p>
            <a:r>
              <a:rPr lang="en-US" sz="2400">
                <a:solidFill>
                  <a:schemeClr val="accent2"/>
                </a:solidFill>
                <a:effectLst>
                  <a:outerShdw blurRad="38100" dist="38100" dir="2700000" algn="tl">
                    <a:srgbClr val="C0C0C0"/>
                  </a:outerShdw>
                </a:effectLst>
              </a:rPr>
              <a:t>METALLOIDS</a:t>
            </a:r>
            <a:endParaRPr lang="en-US" sz="2400">
              <a:solidFill>
                <a:schemeClr val="accent2"/>
              </a:solidFill>
            </a:endParaRPr>
          </a:p>
        </p:txBody>
      </p:sp>
      <p:sp>
        <p:nvSpPr>
          <p:cNvPr id="13319" name="AutoShape 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3321" name="Rectangle 9"/>
          <p:cNvSpPr>
            <a:spLocks noChangeArrowheads="1"/>
          </p:cNvSpPr>
          <p:nvPr/>
        </p:nvSpPr>
        <p:spPr bwMode="auto">
          <a:xfrm>
            <a:off x="1219200" y="2743200"/>
            <a:ext cx="7391400" cy="822325"/>
          </a:xfrm>
          <a:prstGeom prst="rect">
            <a:avLst/>
          </a:prstGeom>
          <a:noFill/>
          <a:ln w="9525">
            <a:noFill/>
            <a:miter lim="800000"/>
            <a:headEnd/>
            <a:tailEnd/>
          </a:ln>
          <a:effectLst/>
        </p:spPr>
        <p:txBody>
          <a:bodyPr>
            <a:spAutoFit/>
          </a:bodyPr>
          <a:lstStyle/>
          <a:p>
            <a:r>
              <a:rPr lang="en-US" sz="2400"/>
              <a:t>malleable, lustrous, ductile, good conductors of heat and electricity</a:t>
            </a:r>
          </a:p>
        </p:txBody>
      </p:sp>
      <p:sp>
        <p:nvSpPr>
          <p:cNvPr id="13323" name="Rectangle 11"/>
          <p:cNvSpPr>
            <a:spLocks noChangeArrowheads="1"/>
          </p:cNvSpPr>
          <p:nvPr/>
        </p:nvSpPr>
        <p:spPr bwMode="auto">
          <a:xfrm>
            <a:off x="1219200" y="4206875"/>
            <a:ext cx="7162800" cy="822325"/>
          </a:xfrm>
          <a:prstGeom prst="rect">
            <a:avLst/>
          </a:prstGeom>
          <a:noFill/>
          <a:ln w="9525">
            <a:noFill/>
            <a:miter lim="800000"/>
            <a:headEnd/>
            <a:tailEnd/>
          </a:ln>
          <a:effectLst/>
        </p:spPr>
        <p:txBody>
          <a:bodyPr>
            <a:spAutoFit/>
          </a:bodyPr>
          <a:lstStyle/>
          <a:p>
            <a:r>
              <a:rPr lang="en-US" sz="2400"/>
              <a:t>gases or brittle solids at room temperature, poor </a:t>
            </a:r>
          </a:p>
          <a:p>
            <a:r>
              <a:rPr lang="en-US" sz="2400"/>
              <a:t>conductors of heat and electricity (insulators)</a:t>
            </a:r>
          </a:p>
        </p:txBody>
      </p:sp>
      <p:sp>
        <p:nvSpPr>
          <p:cNvPr id="13325" name="Rectangle 13"/>
          <p:cNvSpPr>
            <a:spLocks noChangeArrowheads="1"/>
          </p:cNvSpPr>
          <p:nvPr/>
        </p:nvSpPr>
        <p:spPr bwMode="auto">
          <a:xfrm>
            <a:off x="2362200" y="5334000"/>
            <a:ext cx="2082800" cy="457200"/>
          </a:xfrm>
          <a:prstGeom prst="rect">
            <a:avLst/>
          </a:prstGeom>
          <a:noFill/>
          <a:ln w="9525">
            <a:noFill/>
            <a:miter lim="800000"/>
            <a:headEnd/>
            <a:tailEnd/>
          </a:ln>
          <a:effectLst/>
        </p:spPr>
        <p:txBody>
          <a:bodyPr wrap="none">
            <a:spAutoFit/>
          </a:bodyPr>
          <a:lstStyle/>
          <a:p>
            <a:pPr algn="ctr"/>
            <a:r>
              <a:rPr lang="en-US" sz="2400"/>
              <a:t>(Semi-metals)</a:t>
            </a:r>
          </a:p>
        </p:txBody>
      </p:sp>
      <p:sp>
        <p:nvSpPr>
          <p:cNvPr id="13327" name="Rectangle 15"/>
          <p:cNvSpPr>
            <a:spLocks noChangeArrowheads="1"/>
          </p:cNvSpPr>
          <p:nvPr/>
        </p:nvSpPr>
        <p:spPr bwMode="auto">
          <a:xfrm>
            <a:off x="1204913" y="5715000"/>
            <a:ext cx="7405687" cy="457200"/>
          </a:xfrm>
          <a:prstGeom prst="rect">
            <a:avLst/>
          </a:prstGeom>
          <a:noFill/>
          <a:ln w="9525">
            <a:noFill/>
            <a:miter lim="800000"/>
            <a:headEnd/>
            <a:tailEnd/>
          </a:ln>
          <a:effectLst/>
        </p:spPr>
        <p:txBody>
          <a:bodyPr wrap="none">
            <a:spAutoFit/>
          </a:bodyPr>
          <a:lstStyle/>
          <a:p>
            <a:pPr algn="ctr"/>
            <a:r>
              <a:rPr lang="en-US" sz="2400"/>
              <a:t>dull, brittle, semi-conductors (used in computer chips)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500" fill="hold"/>
                                        <p:tgtEl>
                                          <p:spTgt spid="13316"/>
                                        </p:tgtEl>
                                        <p:attrNameLst>
                                          <p:attrName>ppt_w</p:attrName>
                                        </p:attrNameLst>
                                      </p:cBhvr>
                                      <p:tavLst>
                                        <p:tav tm="0">
                                          <p:val>
                                            <p:fltVal val="0"/>
                                          </p:val>
                                        </p:tav>
                                        <p:tav tm="100000">
                                          <p:val>
                                            <p:strVal val="#ppt_w"/>
                                          </p:val>
                                        </p:tav>
                                      </p:tavLst>
                                    </p:anim>
                                    <p:anim calcmode="lin" valueType="num">
                                      <p:cBhvr>
                                        <p:cTn id="8" dur="500" fill="hold"/>
                                        <p:tgtEl>
                                          <p:spTgt spid="1331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9" presetClass="entr" presetSubtype="0" accel="100000" fill="hold" grpId="0" nodeType="clickEffect">
                                  <p:stCondLst>
                                    <p:cond delay="0"/>
                                  </p:stCondLst>
                                  <p:childTnLst>
                                    <p:set>
                                      <p:cBhvr>
                                        <p:cTn id="12" dur="1" fill="hold">
                                          <p:stCondLst>
                                            <p:cond delay="0"/>
                                          </p:stCondLst>
                                        </p:cTn>
                                        <p:tgtEl>
                                          <p:spTgt spid="13321"/>
                                        </p:tgtEl>
                                        <p:attrNameLst>
                                          <p:attrName>style.visibility</p:attrName>
                                        </p:attrNameLst>
                                      </p:cBhvr>
                                      <p:to>
                                        <p:strVal val="visible"/>
                                      </p:to>
                                    </p:set>
                                    <p:anim calcmode="lin" valueType="num">
                                      <p:cBhvr>
                                        <p:cTn id="13" dur="500" fill="hold"/>
                                        <p:tgtEl>
                                          <p:spTgt spid="13321"/>
                                        </p:tgtEl>
                                        <p:attrNameLst>
                                          <p:attrName>ppt_h</p:attrName>
                                        </p:attrNameLst>
                                      </p:cBhvr>
                                      <p:tavLst>
                                        <p:tav tm="0">
                                          <p:val>
                                            <p:strVal val="#ppt_h/20"/>
                                          </p:val>
                                        </p:tav>
                                        <p:tav tm="50000">
                                          <p:val>
                                            <p:strVal val="#ppt_h/20"/>
                                          </p:val>
                                        </p:tav>
                                        <p:tav tm="100000">
                                          <p:val>
                                            <p:strVal val="#ppt_h"/>
                                          </p:val>
                                        </p:tav>
                                      </p:tavLst>
                                    </p:anim>
                                    <p:anim calcmode="lin" valueType="num">
                                      <p:cBhvr>
                                        <p:cTn id="14" dur="500" fill="hold"/>
                                        <p:tgtEl>
                                          <p:spTgt spid="13321"/>
                                        </p:tgtEl>
                                        <p:attrNameLst>
                                          <p:attrName>ppt_w</p:attrName>
                                        </p:attrNameLst>
                                      </p:cBhvr>
                                      <p:tavLst>
                                        <p:tav tm="0">
                                          <p:val>
                                            <p:strVal val="#ppt_w+.3"/>
                                          </p:val>
                                        </p:tav>
                                        <p:tav tm="50000">
                                          <p:val>
                                            <p:strVal val="#ppt_w+.3"/>
                                          </p:val>
                                        </p:tav>
                                        <p:tav tm="100000">
                                          <p:val>
                                            <p:strVal val="#ppt_w"/>
                                          </p:val>
                                        </p:tav>
                                      </p:tavLst>
                                    </p:anim>
                                    <p:anim calcmode="lin" valueType="num">
                                      <p:cBhvr>
                                        <p:cTn id="15" dur="500" fill="hold"/>
                                        <p:tgtEl>
                                          <p:spTgt spid="13321"/>
                                        </p:tgtEl>
                                        <p:attrNameLst>
                                          <p:attrName>ppt_x</p:attrName>
                                        </p:attrNameLst>
                                      </p:cBhvr>
                                      <p:tavLst>
                                        <p:tav tm="0">
                                          <p:val>
                                            <p:strVal val="#ppt_x-.3"/>
                                          </p:val>
                                        </p:tav>
                                        <p:tav tm="50000">
                                          <p:val>
                                            <p:strVal val="#ppt_x"/>
                                          </p:val>
                                        </p:tav>
                                        <p:tav tm="100000">
                                          <p:val>
                                            <p:strVal val="#ppt_x"/>
                                          </p:val>
                                        </p:tav>
                                      </p:tavLst>
                                    </p:anim>
                                    <p:anim calcmode="lin" valueType="num">
                                      <p:cBhvr>
                                        <p:cTn id="16" dur="500" fill="hold"/>
                                        <p:tgtEl>
                                          <p:spTgt spid="1332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childTnLst>
                                    <p:set>
                                      <p:cBhvr>
                                        <p:cTn id="20" dur="1" fill="hold">
                                          <p:stCondLst>
                                            <p:cond delay="0"/>
                                          </p:stCondLst>
                                        </p:cTn>
                                        <p:tgtEl>
                                          <p:spTgt spid="13317"/>
                                        </p:tgtEl>
                                        <p:attrNameLst>
                                          <p:attrName>style.visibility</p:attrName>
                                        </p:attrNameLst>
                                      </p:cBhvr>
                                      <p:to>
                                        <p:strVal val="visible"/>
                                      </p:to>
                                    </p:set>
                                    <p:anim calcmode="lin" valueType="num">
                                      <p:cBhvr>
                                        <p:cTn id="21" dur="500" fill="hold"/>
                                        <p:tgtEl>
                                          <p:spTgt spid="13317"/>
                                        </p:tgtEl>
                                        <p:attrNameLst>
                                          <p:attrName>ppt_w</p:attrName>
                                        </p:attrNameLst>
                                      </p:cBhvr>
                                      <p:tavLst>
                                        <p:tav tm="0">
                                          <p:val>
                                            <p:fltVal val="0"/>
                                          </p:val>
                                        </p:tav>
                                        <p:tav tm="100000">
                                          <p:val>
                                            <p:strVal val="#ppt_w"/>
                                          </p:val>
                                        </p:tav>
                                      </p:tavLst>
                                    </p:anim>
                                    <p:anim calcmode="lin" valueType="num">
                                      <p:cBhvr>
                                        <p:cTn id="22" dur="500" fill="hold"/>
                                        <p:tgtEl>
                                          <p:spTgt spid="13317"/>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39" presetClass="entr" presetSubtype="0" accel="100000" fill="hold" grpId="0" nodeType="clickEffect">
                                  <p:stCondLst>
                                    <p:cond delay="0"/>
                                  </p:stCondLst>
                                  <p:childTnLst>
                                    <p:set>
                                      <p:cBhvr>
                                        <p:cTn id="26" dur="1" fill="hold">
                                          <p:stCondLst>
                                            <p:cond delay="0"/>
                                          </p:stCondLst>
                                        </p:cTn>
                                        <p:tgtEl>
                                          <p:spTgt spid="13323"/>
                                        </p:tgtEl>
                                        <p:attrNameLst>
                                          <p:attrName>style.visibility</p:attrName>
                                        </p:attrNameLst>
                                      </p:cBhvr>
                                      <p:to>
                                        <p:strVal val="visible"/>
                                      </p:to>
                                    </p:set>
                                    <p:anim calcmode="lin" valueType="num">
                                      <p:cBhvr>
                                        <p:cTn id="27" dur="500" fill="hold"/>
                                        <p:tgtEl>
                                          <p:spTgt spid="13323"/>
                                        </p:tgtEl>
                                        <p:attrNameLst>
                                          <p:attrName>ppt_h</p:attrName>
                                        </p:attrNameLst>
                                      </p:cBhvr>
                                      <p:tavLst>
                                        <p:tav tm="0">
                                          <p:val>
                                            <p:strVal val="#ppt_h/20"/>
                                          </p:val>
                                        </p:tav>
                                        <p:tav tm="50000">
                                          <p:val>
                                            <p:strVal val="#ppt_h/20"/>
                                          </p:val>
                                        </p:tav>
                                        <p:tav tm="100000">
                                          <p:val>
                                            <p:strVal val="#ppt_h"/>
                                          </p:val>
                                        </p:tav>
                                      </p:tavLst>
                                    </p:anim>
                                    <p:anim calcmode="lin" valueType="num">
                                      <p:cBhvr>
                                        <p:cTn id="28" dur="500" fill="hold"/>
                                        <p:tgtEl>
                                          <p:spTgt spid="13323"/>
                                        </p:tgtEl>
                                        <p:attrNameLst>
                                          <p:attrName>ppt_w</p:attrName>
                                        </p:attrNameLst>
                                      </p:cBhvr>
                                      <p:tavLst>
                                        <p:tav tm="0">
                                          <p:val>
                                            <p:strVal val="#ppt_w+.3"/>
                                          </p:val>
                                        </p:tav>
                                        <p:tav tm="50000">
                                          <p:val>
                                            <p:strVal val="#ppt_w+.3"/>
                                          </p:val>
                                        </p:tav>
                                        <p:tav tm="100000">
                                          <p:val>
                                            <p:strVal val="#ppt_w"/>
                                          </p:val>
                                        </p:tav>
                                      </p:tavLst>
                                    </p:anim>
                                    <p:anim calcmode="lin" valueType="num">
                                      <p:cBhvr>
                                        <p:cTn id="29" dur="500" fill="hold"/>
                                        <p:tgtEl>
                                          <p:spTgt spid="13323"/>
                                        </p:tgtEl>
                                        <p:attrNameLst>
                                          <p:attrName>ppt_x</p:attrName>
                                        </p:attrNameLst>
                                      </p:cBhvr>
                                      <p:tavLst>
                                        <p:tav tm="0">
                                          <p:val>
                                            <p:strVal val="#ppt_x-.3"/>
                                          </p:val>
                                        </p:tav>
                                        <p:tav tm="50000">
                                          <p:val>
                                            <p:strVal val="#ppt_x"/>
                                          </p:val>
                                        </p:tav>
                                        <p:tav tm="100000">
                                          <p:val>
                                            <p:strVal val="#ppt_x"/>
                                          </p:val>
                                        </p:tav>
                                      </p:tavLst>
                                    </p:anim>
                                    <p:anim calcmode="lin" valueType="num">
                                      <p:cBhvr>
                                        <p:cTn id="30" dur="500" fill="hold"/>
                                        <p:tgtEl>
                                          <p:spTgt spid="1332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13318"/>
                                        </p:tgtEl>
                                        <p:attrNameLst>
                                          <p:attrName>style.visibility</p:attrName>
                                        </p:attrNameLst>
                                      </p:cBhvr>
                                      <p:to>
                                        <p:strVal val="visible"/>
                                      </p:to>
                                    </p:set>
                                    <p:anim calcmode="lin" valueType="num">
                                      <p:cBhvr>
                                        <p:cTn id="35" dur="500" fill="hold"/>
                                        <p:tgtEl>
                                          <p:spTgt spid="13318"/>
                                        </p:tgtEl>
                                        <p:attrNameLst>
                                          <p:attrName>ppt_w</p:attrName>
                                        </p:attrNameLst>
                                      </p:cBhvr>
                                      <p:tavLst>
                                        <p:tav tm="0">
                                          <p:val>
                                            <p:fltVal val="0"/>
                                          </p:val>
                                        </p:tav>
                                        <p:tav tm="100000">
                                          <p:val>
                                            <p:strVal val="#ppt_w"/>
                                          </p:val>
                                        </p:tav>
                                      </p:tavLst>
                                    </p:anim>
                                    <p:anim calcmode="lin" valueType="num">
                                      <p:cBhvr>
                                        <p:cTn id="36" dur="500" fill="hold"/>
                                        <p:tgtEl>
                                          <p:spTgt spid="13318"/>
                                        </p:tgtEl>
                                        <p:attrNameLst>
                                          <p:attrName>ppt_h</p:attrName>
                                        </p:attrNameLst>
                                      </p:cBhvr>
                                      <p:tavLst>
                                        <p:tav tm="0">
                                          <p:val>
                                            <p:strVal val="#ppt_h"/>
                                          </p:val>
                                        </p:tav>
                                        <p:tav tm="100000">
                                          <p:val>
                                            <p:strVal val="#ppt_h"/>
                                          </p:val>
                                        </p:tav>
                                      </p:tavLst>
                                    </p:anim>
                                  </p:childTnLst>
                                </p:cTn>
                              </p:par>
                            </p:childTnLst>
                          </p:cTn>
                        </p:par>
                        <p:par>
                          <p:cTn id="37" fill="hold">
                            <p:stCondLst>
                              <p:cond delay="500"/>
                            </p:stCondLst>
                            <p:childTnLst>
                              <p:par>
                                <p:cTn id="38" presetID="40" presetClass="entr" presetSubtype="0" fill="hold" grpId="0" nodeType="afterEffect">
                                  <p:stCondLst>
                                    <p:cond delay="2500"/>
                                  </p:stCondLst>
                                  <p:iterate type="lt">
                                    <p:tmPct val="10000"/>
                                  </p:iterate>
                                  <p:childTnLst>
                                    <p:set>
                                      <p:cBhvr>
                                        <p:cTn id="39" dur="1" fill="hold">
                                          <p:stCondLst>
                                            <p:cond delay="0"/>
                                          </p:stCondLst>
                                        </p:cTn>
                                        <p:tgtEl>
                                          <p:spTgt spid="13325"/>
                                        </p:tgtEl>
                                        <p:attrNameLst>
                                          <p:attrName>style.visibility</p:attrName>
                                        </p:attrNameLst>
                                      </p:cBhvr>
                                      <p:to>
                                        <p:strVal val="visible"/>
                                      </p:to>
                                    </p:set>
                                    <p:animEffect transition="in" filter="fade">
                                      <p:cBhvr>
                                        <p:cTn id="40" dur="1000"/>
                                        <p:tgtEl>
                                          <p:spTgt spid="13325"/>
                                        </p:tgtEl>
                                      </p:cBhvr>
                                    </p:animEffect>
                                    <p:anim calcmode="lin" valueType="num">
                                      <p:cBhvr>
                                        <p:cTn id="41" dur="1000" fill="hold"/>
                                        <p:tgtEl>
                                          <p:spTgt spid="13325"/>
                                        </p:tgtEl>
                                        <p:attrNameLst>
                                          <p:attrName>ppt_x</p:attrName>
                                        </p:attrNameLst>
                                      </p:cBhvr>
                                      <p:tavLst>
                                        <p:tav tm="0">
                                          <p:val>
                                            <p:strVal val="#ppt_x-.1"/>
                                          </p:val>
                                        </p:tav>
                                        <p:tav tm="100000">
                                          <p:val>
                                            <p:strVal val="#ppt_x"/>
                                          </p:val>
                                        </p:tav>
                                      </p:tavLst>
                                    </p:anim>
                                    <p:anim calcmode="lin" valueType="num">
                                      <p:cBhvr>
                                        <p:cTn id="42" dur="1000" fill="hold"/>
                                        <p:tgtEl>
                                          <p:spTgt spid="1332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p:cTn id="47" dur="500" fill="hold"/>
                                        <p:tgtEl>
                                          <p:spTgt spid="13327"/>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13327"/>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13327"/>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13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p:bldP spid="13317" grpId="0"/>
      <p:bldP spid="13318" grpId="0"/>
      <p:bldP spid="13321" grpId="0"/>
      <p:bldP spid="13323" grpId="0"/>
      <p:bldP spid="13325" grpId="0"/>
      <p:bldP spid="13327" grpId="0"/>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39650" name="Rectangle 2"/>
          <p:cNvSpPr>
            <a:spLocks noGrp="1" noChangeArrowheads="1"/>
          </p:cNvSpPr>
          <p:nvPr>
            <p:ph type="body" idx="1"/>
          </p:nvPr>
        </p:nvSpPr>
        <p:spPr>
          <a:xfrm>
            <a:off x="457200" y="1471613"/>
            <a:ext cx="8229600" cy="4525962"/>
          </a:xfrm>
        </p:spPr>
        <p:txBody>
          <a:bodyPr/>
          <a:lstStyle/>
          <a:p>
            <a:r>
              <a:rPr lang="en-US" sz="2800"/>
              <a:t>The heavy orange zigzag line running diagonally from the upper left to the lower right  through Groups 13–16 divides the elements into </a:t>
            </a:r>
            <a:r>
              <a:rPr lang="en-US" sz="2800" b="1"/>
              <a:t>metals</a:t>
            </a:r>
            <a:r>
              <a:rPr lang="en-US" sz="2800"/>
              <a:t>  ( in blue, below and to the left of the line) and </a:t>
            </a:r>
            <a:r>
              <a:rPr lang="en-US" sz="2800" b="1"/>
              <a:t>nonmetals</a:t>
            </a:r>
            <a:r>
              <a:rPr lang="en-US" sz="2800"/>
              <a:t> (in bronze, above and to the right).</a:t>
            </a:r>
          </a:p>
          <a:p>
            <a:endParaRPr lang="en-US" sz="1000"/>
          </a:p>
          <a:p>
            <a:pPr>
              <a:buFont typeface="Symbol" pitchFamily="18" charset="2"/>
              <a:buChar char="·"/>
            </a:pPr>
            <a:r>
              <a:rPr lang="en-US" sz="2800">
                <a:sym typeface="Symbol" pitchFamily="18" charset="2"/>
              </a:rPr>
              <a:t>Elements  colored in gold that lie along the diagonal line are </a:t>
            </a:r>
            <a:r>
              <a:rPr lang="en-US" sz="2800" b="1">
                <a:sym typeface="Symbol" pitchFamily="18" charset="2"/>
              </a:rPr>
              <a:t>semimetals</a:t>
            </a:r>
            <a:r>
              <a:rPr lang="en-US" sz="2800">
                <a:sym typeface="Symbol" pitchFamily="18" charset="2"/>
              </a:rPr>
              <a:t> and exhibit properties intermediate between metals and nonmetals.</a:t>
            </a:r>
          </a:p>
          <a:p>
            <a:pPr>
              <a:buFontTx/>
              <a:buNone/>
            </a:pPr>
            <a:endParaRPr lang="en-US" sz="2800"/>
          </a:p>
          <a:p>
            <a:endParaRPr lang="en-US" sz="1800"/>
          </a:p>
        </p:txBody>
      </p:sp>
      <p:sp>
        <p:nvSpPr>
          <p:cNvPr id="539651" name="Rectangle 3"/>
          <p:cNvSpPr>
            <a:spLocks noChangeArrowheads="1"/>
          </p:cNvSpPr>
          <p:nvPr/>
        </p:nvSpPr>
        <p:spPr bwMode="auto">
          <a:xfrm>
            <a:off x="442913" y="22225"/>
            <a:ext cx="8229600" cy="1143000"/>
          </a:xfrm>
          <a:prstGeom prst="rect">
            <a:avLst/>
          </a:prstGeom>
          <a:noFill/>
          <a:ln w="9525">
            <a:noFill/>
            <a:miter lim="800000"/>
            <a:headEnd/>
            <a:tailEnd/>
          </a:ln>
          <a:effectLst/>
        </p:spPr>
        <p:txBody>
          <a:bodyPr anchor="ctr"/>
          <a:lstStyle/>
          <a:p>
            <a:pPr algn="ctr"/>
            <a:r>
              <a:rPr lang="en-US" sz="3200" b="1">
                <a:solidFill>
                  <a:srgbClr val="9A2216"/>
                </a:solidFill>
              </a:rPr>
              <a:t>Metals, Nonmetals, and Semimetals</a:t>
            </a:r>
            <a:endParaRPr lang="en-US" sz="3200" b="1">
              <a:solidFill>
                <a:srgbClr val="CC0000"/>
              </a:solidFill>
            </a:endParaRPr>
          </a:p>
        </p:txBody>
      </p:sp>
      <p:sp>
        <p:nvSpPr>
          <p:cNvPr id="539652" name="Rectangle 4"/>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0">
  <p:cSld>
    <p:bg>
      <p:bgPr>
        <a:solidFill>
          <a:srgbClr val="DDDDDD"/>
        </a:solidFill>
        <a:effectLst/>
      </p:bgPr>
    </p:bg>
    <p:spTree>
      <p:nvGrpSpPr>
        <p:cNvPr id="1" name=""/>
        <p:cNvGrpSpPr/>
        <p:nvPr/>
      </p:nvGrpSpPr>
      <p:grpSpPr>
        <a:xfrm>
          <a:off x="0" y="0"/>
          <a:ext cx="0" cy="0"/>
          <a:chOff x="0" y="0"/>
          <a:chExt cx="0" cy="0"/>
        </a:xfrm>
      </p:grpSpPr>
      <p:sp>
        <p:nvSpPr>
          <p:cNvPr id="518146" name="Rectangle 2"/>
          <p:cNvSpPr>
            <a:spLocks noGrp="1" noChangeArrowheads="1"/>
          </p:cNvSpPr>
          <p:nvPr>
            <p:ph type="title"/>
          </p:nvPr>
        </p:nvSpPr>
        <p:spPr/>
        <p:txBody>
          <a:bodyPr/>
          <a:lstStyle/>
          <a:p>
            <a:r>
              <a:rPr lang="en-US" sz="4000"/>
              <a:t>Lecture Outline – Periodicity</a:t>
            </a:r>
          </a:p>
        </p:txBody>
      </p:sp>
      <p:sp>
        <p:nvSpPr>
          <p:cNvPr id="518147"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518148"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518149" name="File"/>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hlinkClick r:id="rId4" action="ppaction://hlinkfile"/>
              </a:rPr>
              <a:t>Keys</a:t>
            </a:r>
            <a:endParaRPr lang="en-US" sz="1400" i="1"/>
          </a:p>
          <a:p>
            <a:endParaRPr lang="en-US" sz="1400">
              <a:solidFill>
                <a:srgbClr val="FF0000"/>
              </a:solidFill>
            </a:endParaRPr>
          </a:p>
          <a:p>
            <a:endParaRPr lang="en-US" sz="1400"/>
          </a:p>
          <a:p>
            <a:endParaRPr lang="en-US" sz="1400"/>
          </a:p>
          <a:p>
            <a:endParaRPr lang="en-US" sz="1400"/>
          </a:p>
          <a:p>
            <a:endParaRPr lang="en-US" sz="1400"/>
          </a:p>
        </p:txBody>
      </p:sp>
      <p:sp>
        <p:nvSpPr>
          <p:cNvPr id="518150" name="Rectangle 6"/>
          <p:cNvSpPr>
            <a:spLocks noChangeArrowheads="1"/>
          </p:cNvSpPr>
          <p:nvPr/>
        </p:nvSpPr>
        <p:spPr bwMode="auto">
          <a:xfrm>
            <a:off x="2144713" y="1905000"/>
            <a:ext cx="3998912" cy="457200"/>
          </a:xfrm>
          <a:prstGeom prst="rect">
            <a:avLst/>
          </a:prstGeom>
          <a:noFill/>
          <a:ln w="9525">
            <a:noFill/>
            <a:miter lim="800000"/>
            <a:headEnd/>
            <a:tailEnd/>
          </a:ln>
          <a:effectLst/>
        </p:spPr>
        <p:txBody>
          <a:bodyPr wrap="none" anchor="ctr">
            <a:spAutoFit/>
          </a:bodyPr>
          <a:lstStyle/>
          <a:p>
            <a:r>
              <a:rPr lang="en-US" sz="2400">
                <a:hlinkClick r:id="rId5" action="ppaction://hlinkfile"/>
              </a:rPr>
              <a:t>Lecture Outline – Periodicity</a:t>
            </a:r>
            <a:endParaRPr lang="en-US" sz="2400" b="1"/>
          </a:p>
        </p:txBody>
      </p:sp>
      <p:sp>
        <p:nvSpPr>
          <p:cNvPr id="518151" name="Rectangle 7"/>
          <p:cNvSpPr>
            <a:spLocks noChangeArrowheads="1"/>
          </p:cNvSpPr>
          <p:nvPr/>
        </p:nvSpPr>
        <p:spPr bwMode="auto">
          <a:xfrm>
            <a:off x="2144713" y="4000500"/>
            <a:ext cx="3998912" cy="457200"/>
          </a:xfrm>
          <a:prstGeom prst="rect">
            <a:avLst/>
          </a:prstGeom>
          <a:noFill/>
          <a:ln w="9525">
            <a:noFill/>
            <a:miter lim="800000"/>
            <a:headEnd/>
            <a:tailEnd/>
          </a:ln>
          <a:effectLst/>
        </p:spPr>
        <p:txBody>
          <a:bodyPr wrap="none" anchor="ctr">
            <a:spAutoFit/>
          </a:bodyPr>
          <a:lstStyle/>
          <a:p>
            <a:r>
              <a:rPr lang="en-US" sz="2400">
                <a:hlinkClick r:id="rId6"/>
              </a:rPr>
              <a:t>Lecture Outline – </a:t>
            </a:r>
            <a:r>
              <a:rPr lang="en-US" sz="2400"/>
              <a:t>Periodicity</a:t>
            </a:r>
            <a:endParaRPr lang="en-US" sz="2400" b="1"/>
          </a:p>
        </p:txBody>
      </p:sp>
      <p:sp>
        <p:nvSpPr>
          <p:cNvPr id="518152" name="Text Box 8"/>
          <p:cNvSpPr txBox="1">
            <a:spLocks noChangeArrowheads="1"/>
          </p:cNvSpPr>
          <p:nvPr/>
        </p:nvSpPr>
        <p:spPr bwMode="auto">
          <a:xfrm>
            <a:off x="2484438" y="2316163"/>
            <a:ext cx="2998787" cy="457200"/>
          </a:xfrm>
          <a:prstGeom prst="rect">
            <a:avLst/>
          </a:prstGeom>
          <a:noFill/>
          <a:ln w="9525">
            <a:noFill/>
            <a:miter lim="800000"/>
            <a:headEnd/>
            <a:tailEnd/>
          </a:ln>
          <a:effectLst/>
        </p:spPr>
        <p:txBody>
          <a:bodyPr wrap="none">
            <a:spAutoFit/>
          </a:bodyPr>
          <a:lstStyle/>
          <a:p>
            <a:r>
              <a:rPr lang="en-US" sz="2400">
                <a:hlinkClick r:id="rId7" action="ppaction://hlinkfile"/>
              </a:rPr>
              <a:t>student notes outline</a:t>
            </a:r>
            <a:endParaRPr lang="en-US" sz="2400"/>
          </a:p>
        </p:txBody>
      </p:sp>
      <p:sp>
        <p:nvSpPr>
          <p:cNvPr id="518153" name="Text Box 9"/>
          <p:cNvSpPr txBox="1">
            <a:spLocks noChangeArrowheads="1"/>
          </p:cNvSpPr>
          <p:nvPr/>
        </p:nvSpPr>
        <p:spPr bwMode="auto">
          <a:xfrm>
            <a:off x="2492375" y="2770188"/>
            <a:ext cx="2727325" cy="457200"/>
          </a:xfrm>
          <a:prstGeom prst="rect">
            <a:avLst/>
          </a:prstGeom>
          <a:noFill/>
          <a:ln w="9525">
            <a:noFill/>
            <a:miter lim="800000"/>
            <a:headEnd/>
            <a:tailEnd/>
          </a:ln>
          <a:effectLst/>
        </p:spPr>
        <p:txBody>
          <a:bodyPr wrap="none">
            <a:spAutoFit/>
          </a:bodyPr>
          <a:lstStyle/>
          <a:p>
            <a:r>
              <a:rPr lang="en-US" sz="2400">
                <a:hlinkClick r:id="rId8" action="ppaction://hlinkfile"/>
              </a:rPr>
              <a:t>textbook questions</a:t>
            </a:r>
            <a:endParaRPr lang="en-US" sz="2400"/>
          </a:p>
        </p:txBody>
      </p:sp>
      <p:sp>
        <p:nvSpPr>
          <p:cNvPr id="518154" name="Text Box 10"/>
          <p:cNvSpPr txBox="1">
            <a:spLocks noChangeArrowheads="1"/>
          </p:cNvSpPr>
          <p:nvPr/>
        </p:nvSpPr>
        <p:spPr bwMode="auto">
          <a:xfrm>
            <a:off x="3344863" y="6505575"/>
            <a:ext cx="2538412" cy="244475"/>
          </a:xfrm>
          <a:prstGeom prst="rect">
            <a:avLst/>
          </a:prstGeom>
          <a:noFill/>
          <a:ln w="9525">
            <a:noFill/>
            <a:miter lim="800000"/>
            <a:headEnd/>
            <a:tailEnd/>
          </a:ln>
          <a:effectLst/>
        </p:spPr>
        <p:txBody>
          <a:bodyPr wrap="none">
            <a:spAutoFit/>
          </a:bodyPr>
          <a:lstStyle/>
          <a:p>
            <a:r>
              <a:rPr lang="en-US" sz="1000">
                <a:solidFill>
                  <a:srgbClr val="000000"/>
                </a:solidFill>
              </a:rPr>
              <a:t>http://www.unit5.org/chemistry/period.html</a:t>
            </a:r>
            <a:endParaRPr lang="en-US" sz="2400"/>
          </a:p>
        </p:txBody>
      </p:sp>
      <p:sp>
        <p:nvSpPr>
          <p:cNvPr id="518155" name="Text Box 11"/>
          <p:cNvSpPr txBox="1">
            <a:spLocks noChangeArrowheads="1"/>
          </p:cNvSpPr>
          <p:nvPr/>
        </p:nvSpPr>
        <p:spPr bwMode="auto">
          <a:xfrm>
            <a:off x="5280025" y="2811463"/>
            <a:ext cx="692150" cy="366712"/>
          </a:xfrm>
          <a:prstGeom prst="rect">
            <a:avLst/>
          </a:prstGeom>
          <a:noFill/>
          <a:ln w="9525">
            <a:noFill/>
            <a:miter lim="800000"/>
            <a:headEnd/>
            <a:tailEnd/>
          </a:ln>
          <a:effectLst/>
        </p:spPr>
        <p:txBody>
          <a:bodyPr wrap="none">
            <a:spAutoFit/>
          </a:bodyPr>
          <a:lstStyle/>
          <a:p>
            <a:r>
              <a:rPr lang="en-US"/>
              <a:t>(</a:t>
            </a:r>
            <a:r>
              <a:rPr lang="en-US">
                <a:hlinkClick r:id="rId9" action="ppaction://hlinkfile"/>
              </a:rPr>
              <a:t>key</a:t>
            </a:r>
            <a:r>
              <a:rPr lang="en-US"/>
              <a:t>)</a:t>
            </a:r>
          </a:p>
        </p:txBody>
      </p:sp>
      <p:sp>
        <p:nvSpPr>
          <p:cNvPr id="518156" name="AutoShape 12">
            <a:hlinkClick r:id="rId10" highlightClick="1"/>
          </p:cNvPr>
          <p:cNvSpPr>
            <a:spLocks noChangeArrowheads="1"/>
          </p:cNvSpPr>
          <p:nvPr/>
        </p:nvSpPr>
        <p:spPr bwMode="auto">
          <a:xfrm>
            <a:off x="8386763" y="6096000"/>
            <a:ext cx="309562" cy="309563"/>
          </a:xfrm>
          <a:prstGeom prst="actionButtonInformation">
            <a:avLst/>
          </a:prstGeom>
          <a:solidFill>
            <a:schemeClr val="accent1">
              <a:alpha val="50000"/>
            </a:schemeClr>
          </a:solidFill>
          <a:ln w="9525">
            <a:noFill/>
            <a:miter lim="800000"/>
            <a:headEnd/>
            <a:tailEnd/>
          </a:ln>
          <a:effectLst/>
        </p:spPr>
        <p:txBody>
          <a:bodyPr wrap="none" anchor="ctr"/>
          <a:lstStyle/>
          <a:p>
            <a:endParaRPr lang="en-US"/>
          </a:p>
        </p:txBody>
      </p:sp>
      <p:sp>
        <p:nvSpPr>
          <p:cNvPr id="518157" name="Text Box 13"/>
          <p:cNvSpPr txBox="1">
            <a:spLocks noChangeArrowheads="1"/>
          </p:cNvSpPr>
          <p:nvPr/>
        </p:nvSpPr>
        <p:spPr bwMode="auto">
          <a:xfrm>
            <a:off x="2492375" y="4456113"/>
            <a:ext cx="2727325" cy="457200"/>
          </a:xfrm>
          <a:prstGeom prst="rect">
            <a:avLst/>
          </a:prstGeom>
          <a:noFill/>
          <a:ln w="9525">
            <a:noFill/>
            <a:miter lim="800000"/>
            <a:headEnd/>
            <a:tailEnd/>
          </a:ln>
          <a:effectLst/>
        </p:spPr>
        <p:txBody>
          <a:bodyPr wrap="none">
            <a:spAutoFit/>
          </a:bodyPr>
          <a:lstStyle/>
          <a:p>
            <a:r>
              <a:rPr lang="en-US" sz="2400"/>
              <a:t>textbook questions</a:t>
            </a:r>
          </a:p>
        </p:txBody>
      </p:sp>
      <p:sp>
        <p:nvSpPr>
          <p:cNvPr id="518158" name="Text Box 14"/>
          <p:cNvSpPr txBox="1">
            <a:spLocks noChangeArrowheads="1"/>
          </p:cNvSpPr>
          <p:nvPr/>
        </p:nvSpPr>
        <p:spPr bwMode="auto">
          <a:xfrm>
            <a:off x="7508875" y="6126163"/>
            <a:ext cx="469900" cy="304800"/>
          </a:xfrm>
          <a:prstGeom prst="rect">
            <a:avLst/>
          </a:prstGeom>
          <a:noFill/>
          <a:ln w="9525">
            <a:noFill/>
            <a:miter lim="800000"/>
            <a:headEnd/>
            <a:tailEnd/>
          </a:ln>
          <a:effectLst/>
        </p:spPr>
        <p:txBody>
          <a:bodyPr wrap="none">
            <a:spAutoFit/>
          </a:bodyPr>
          <a:lstStyle/>
          <a:p>
            <a:r>
              <a:rPr lang="en-US" sz="1400" i="1">
                <a:hlinkClick r:id="rId11" action="ppaction://hlinkfile"/>
              </a:rPr>
              <a:t>text</a:t>
            </a:r>
            <a:endParaRPr lang="en-US" sz="1400" i="1"/>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0674" name="Rectangle 2"/>
          <p:cNvSpPr>
            <a:spLocks noGrp="1" noChangeArrowheads="1"/>
          </p:cNvSpPr>
          <p:nvPr>
            <p:ph type="body" idx="1"/>
          </p:nvPr>
        </p:nvSpPr>
        <p:spPr>
          <a:xfrm>
            <a:off x="381000" y="1295400"/>
            <a:ext cx="8229600" cy="4525963"/>
          </a:xfrm>
        </p:spPr>
        <p:txBody>
          <a:bodyPr/>
          <a:lstStyle/>
          <a:p>
            <a:r>
              <a:rPr lang="en-US" sz="2800" b="1"/>
              <a:t>Metals</a:t>
            </a:r>
            <a:endParaRPr lang="en-US" sz="2800"/>
          </a:p>
          <a:p>
            <a:pPr>
              <a:buFontTx/>
              <a:buNone/>
            </a:pPr>
            <a:r>
              <a:rPr lang="en-US" sz="2000" b="1"/>
              <a:t>          	</a:t>
            </a:r>
            <a:r>
              <a:rPr lang="en-US" sz="2000"/>
              <a:t>- Good conductors of electricity and heat</a:t>
            </a:r>
          </a:p>
          <a:p>
            <a:pPr>
              <a:buFontTx/>
              <a:buNone/>
            </a:pPr>
            <a:r>
              <a:rPr lang="en-US" sz="2000"/>
              <a:t>        	- Ductile</a:t>
            </a:r>
          </a:p>
          <a:p>
            <a:pPr>
              <a:buFontTx/>
              <a:buNone/>
            </a:pPr>
            <a:r>
              <a:rPr lang="en-US" sz="2000"/>
              <a:t>        	- Malleable</a:t>
            </a:r>
          </a:p>
          <a:p>
            <a:pPr>
              <a:buFontTx/>
              <a:buNone/>
            </a:pPr>
            <a:r>
              <a:rPr lang="en-US" sz="2000"/>
              <a:t>        	- Lustrous</a:t>
            </a:r>
          </a:p>
          <a:p>
            <a:pPr>
              <a:buFontTx/>
              <a:buNone/>
            </a:pPr>
            <a:r>
              <a:rPr lang="en-US" sz="2000"/>
              <a:t>        	- In chemical reactions, metals lose electrons to 	form positively 		charged ions</a:t>
            </a:r>
          </a:p>
          <a:p>
            <a:pPr>
              <a:buFontTx/>
              <a:buNone/>
            </a:pPr>
            <a:r>
              <a:rPr lang="en-US" sz="2000"/>
              <a:t>        	- Vast majority of known elements are metals</a:t>
            </a:r>
          </a:p>
          <a:p>
            <a:pPr>
              <a:buFontTx/>
              <a:buNone/>
            </a:pPr>
            <a:r>
              <a:rPr lang="en-US" sz="2000"/>
              <a:t>        	- All are solids except for mercury, which is a liquid at room 		temperature and pressure</a:t>
            </a:r>
            <a:endParaRPr lang="en-US" sz="2000" b="1"/>
          </a:p>
        </p:txBody>
      </p:sp>
      <p:sp>
        <p:nvSpPr>
          <p:cNvPr id="540675" name="Rectangle 3"/>
          <p:cNvSpPr>
            <a:spLocks noChangeArrowheads="1"/>
          </p:cNvSpPr>
          <p:nvPr/>
        </p:nvSpPr>
        <p:spPr bwMode="auto">
          <a:xfrm>
            <a:off x="449263" y="22225"/>
            <a:ext cx="8229600" cy="1143000"/>
          </a:xfrm>
          <a:prstGeom prst="rect">
            <a:avLst/>
          </a:prstGeom>
          <a:noFill/>
          <a:ln w="9525">
            <a:noFill/>
            <a:miter lim="800000"/>
            <a:headEnd/>
            <a:tailEnd/>
          </a:ln>
          <a:effectLst/>
        </p:spPr>
        <p:txBody>
          <a:bodyPr anchor="ctr"/>
          <a:lstStyle/>
          <a:p>
            <a:pPr algn="ctr"/>
            <a:r>
              <a:rPr lang="en-US" sz="3200" b="1">
                <a:solidFill>
                  <a:srgbClr val="9A2216"/>
                </a:solidFill>
              </a:rPr>
              <a:t>Metals, Nonmetals, and Semimetals</a:t>
            </a:r>
            <a:endParaRPr lang="en-US" sz="3200" b="1">
              <a:solidFill>
                <a:srgbClr val="CC0000"/>
              </a:solidFill>
            </a:endParaRPr>
          </a:p>
        </p:txBody>
      </p:sp>
      <p:sp>
        <p:nvSpPr>
          <p:cNvPr id="540676" name="Rectangle 4"/>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1698" name="Rectangle 2"/>
          <p:cNvSpPr>
            <a:spLocks noGrp="1" noChangeArrowheads="1"/>
          </p:cNvSpPr>
          <p:nvPr>
            <p:ph type="body" idx="1"/>
          </p:nvPr>
        </p:nvSpPr>
        <p:spPr>
          <a:xfrm>
            <a:off x="457200" y="1295400"/>
            <a:ext cx="8229600" cy="4525963"/>
          </a:xfrm>
        </p:spPr>
        <p:txBody>
          <a:bodyPr/>
          <a:lstStyle/>
          <a:p>
            <a:pPr>
              <a:lnSpc>
                <a:spcPct val="90000"/>
              </a:lnSpc>
            </a:pPr>
            <a:r>
              <a:rPr lang="en-US" sz="2800" b="1"/>
              <a:t>Nonmetals</a:t>
            </a:r>
          </a:p>
          <a:p>
            <a:pPr lvl="1">
              <a:lnSpc>
                <a:spcPct val="90000"/>
              </a:lnSpc>
              <a:buFontTx/>
              <a:buNone/>
            </a:pPr>
            <a:r>
              <a:rPr lang="en-US" sz="2400" b="1"/>
              <a:t>      </a:t>
            </a:r>
            <a:r>
              <a:rPr lang="en-US" sz="2000"/>
              <a:t>- Poor conductors of heat and electricity</a:t>
            </a:r>
          </a:p>
          <a:p>
            <a:pPr lvl="1">
              <a:lnSpc>
                <a:spcPct val="90000"/>
              </a:lnSpc>
              <a:buFontTx/>
              <a:buNone/>
            </a:pPr>
            <a:r>
              <a:rPr lang="en-US" sz="2000"/>
              <a:t>       - Not lustrous</a:t>
            </a:r>
          </a:p>
          <a:p>
            <a:pPr lvl="1">
              <a:lnSpc>
                <a:spcPct val="90000"/>
              </a:lnSpc>
              <a:buFontTx/>
              <a:buNone/>
            </a:pPr>
            <a:r>
              <a:rPr lang="en-US" sz="2000"/>
              <a:t>       - Can be gases, liquids, or solids</a:t>
            </a:r>
          </a:p>
          <a:p>
            <a:pPr lvl="1">
              <a:lnSpc>
                <a:spcPct val="90000"/>
              </a:lnSpc>
              <a:buFontTx/>
              <a:buNone/>
            </a:pPr>
            <a:r>
              <a:rPr lang="en-US" sz="2000"/>
              <a:t>       - Solid nonmetals are brittle</a:t>
            </a:r>
          </a:p>
          <a:p>
            <a:pPr lvl="1">
              <a:lnSpc>
                <a:spcPct val="90000"/>
              </a:lnSpc>
              <a:buFontTx/>
              <a:buNone/>
            </a:pPr>
            <a:r>
              <a:rPr lang="en-US" sz="2000"/>
              <a:t>       - Tend to gain electrons in reactions with metals to form 			negatively charged ions </a:t>
            </a:r>
          </a:p>
          <a:p>
            <a:pPr lvl="1">
              <a:lnSpc>
                <a:spcPct val="90000"/>
              </a:lnSpc>
              <a:buFontTx/>
              <a:buNone/>
            </a:pPr>
            <a:r>
              <a:rPr lang="en-US" sz="2000"/>
              <a:t>       - Share electrons in reactions with other nonmetals</a:t>
            </a:r>
          </a:p>
          <a:p>
            <a:pPr lvl="1">
              <a:lnSpc>
                <a:spcPct val="90000"/>
              </a:lnSpc>
              <a:buFontTx/>
              <a:buNone/>
            </a:pPr>
            <a:endParaRPr lang="en-US" sz="1000"/>
          </a:p>
          <a:p>
            <a:pPr>
              <a:lnSpc>
                <a:spcPct val="90000"/>
              </a:lnSpc>
            </a:pPr>
            <a:r>
              <a:rPr lang="en-US" b="1">
                <a:sym typeface="Symbol" pitchFamily="18" charset="2"/>
              </a:rPr>
              <a:t>Semimetals</a:t>
            </a:r>
          </a:p>
          <a:p>
            <a:pPr>
              <a:lnSpc>
                <a:spcPct val="90000"/>
              </a:lnSpc>
              <a:buFont typeface="Symbol" pitchFamily="18" charset="2"/>
              <a:buNone/>
            </a:pPr>
            <a:r>
              <a:rPr lang="en-US" sz="2000">
                <a:sym typeface="Symbol" pitchFamily="18" charset="2"/>
              </a:rPr>
              <a:t>       	- Exhibit properties intermediate between metals and 			nonmetals</a:t>
            </a:r>
          </a:p>
          <a:p>
            <a:pPr>
              <a:lnSpc>
                <a:spcPct val="90000"/>
              </a:lnSpc>
              <a:buFontTx/>
              <a:buNone/>
            </a:pPr>
            <a:r>
              <a:rPr lang="en-US" sz="2000"/>
              <a:t>        </a:t>
            </a:r>
          </a:p>
        </p:txBody>
      </p:sp>
      <p:sp>
        <p:nvSpPr>
          <p:cNvPr id="541699" name="Rectangle 3"/>
          <p:cNvSpPr>
            <a:spLocks noChangeArrowheads="1"/>
          </p:cNvSpPr>
          <p:nvPr/>
        </p:nvSpPr>
        <p:spPr bwMode="auto">
          <a:xfrm>
            <a:off x="442913" y="22225"/>
            <a:ext cx="8229600" cy="1143000"/>
          </a:xfrm>
          <a:prstGeom prst="rect">
            <a:avLst/>
          </a:prstGeom>
          <a:noFill/>
          <a:ln w="9525">
            <a:noFill/>
            <a:miter lim="800000"/>
            <a:headEnd/>
            <a:tailEnd/>
          </a:ln>
          <a:effectLst/>
        </p:spPr>
        <p:txBody>
          <a:bodyPr anchor="ctr"/>
          <a:lstStyle/>
          <a:p>
            <a:pPr algn="ctr"/>
            <a:r>
              <a:rPr lang="en-US" sz="3200" b="1">
                <a:solidFill>
                  <a:srgbClr val="9A2216"/>
                </a:solidFill>
              </a:rPr>
              <a:t>Metals, Nonmetals, and Semimetals</a:t>
            </a:r>
            <a:endParaRPr lang="en-US" sz="3200" b="1">
              <a:solidFill>
                <a:srgbClr val="CC0000"/>
              </a:solidFill>
            </a:endParaRPr>
          </a:p>
        </p:txBody>
      </p:sp>
      <p:sp>
        <p:nvSpPr>
          <p:cNvPr id="541700" name="Rectangle 4"/>
          <p:cNvSpPr>
            <a:spLocks noChangeArrowheads="1"/>
          </p:cNvSpPr>
          <p:nvPr/>
        </p:nvSpPr>
        <p:spPr bwMode="auto">
          <a:xfrm>
            <a:off x="76200" y="6554788"/>
            <a:ext cx="3289300" cy="214312"/>
          </a:xfrm>
          <a:prstGeom prst="rect">
            <a:avLst/>
          </a:prstGeom>
          <a:noFill/>
          <a:ln w="9525">
            <a:noFill/>
            <a:miter lim="800000"/>
            <a:headEnd/>
            <a:tailEnd/>
          </a:ln>
          <a:effectLst/>
        </p:spPr>
        <p:txBody>
          <a:bodyPr wrap="none">
            <a:spAutoFit/>
          </a:bodyPr>
          <a:lstStyle/>
          <a:p>
            <a:r>
              <a:rPr lang="en-US" sz="800"/>
              <a:t>Copyright © 2007 Pearson Benjamin Cummings.  All rights reserved.</a:t>
            </a:r>
          </a:p>
        </p:txBody>
      </p:sp>
    </p:spTree>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bg>
      <p:bgPr>
        <a:solidFill>
          <a:srgbClr val="FFFF99"/>
        </a:solidFill>
        <a:effectLst/>
      </p:bgPr>
    </p:bg>
    <p:spTree>
      <p:nvGrpSpPr>
        <p:cNvPr id="1" name=""/>
        <p:cNvGrpSpPr/>
        <p:nvPr/>
      </p:nvGrpSpPr>
      <p:grpSpPr>
        <a:xfrm>
          <a:off x="0" y="0"/>
          <a:ext cx="0" cy="0"/>
          <a:chOff x="0" y="0"/>
          <a:chExt cx="0" cy="0"/>
        </a:xfrm>
      </p:grpSpPr>
      <p:sp>
        <p:nvSpPr>
          <p:cNvPr id="417794" name="Rectangle 2"/>
          <p:cNvSpPr>
            <a:spLocks noGrp="1" noChangeArrowheads="1"/>
          </p:cNvSpPr>
          <p:nvPr>
            <p:ph type="title"/>
          </p:nvPr>
        </p:nvSpPr>
        <p:spPr/>
        <p:txBody>
          <a:bodyPr/>
          <a:lstStyle/>
          <a:p>
            <a:r>
              <a:rPr lang="en-US" sz="3600"/>
              <a:t>Periodic Table Paragraph</a:t>
            </a:r>
          </a:p>
        </p:txBody>
      </p:sp>
      <p:sp>
        <p:nvSpPr>
          <p:cNvPr id="417795" name="Document"/>
          <p:cNvSpPr>
            <a:spLocks noChangeAspect="1" noEditPoints="1" noChangeArrowheads="1"/>
          </p:cNvSpPr>
          <p:nvPr/>
        </p:nvSpPr>
        <p:spPr bwMode="auto">
          <a:xfrm>
            <a:off x="1066800" y="1905000"/>
            <a:ext cx="812800" cy="1087438"/>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7796" name="Infopage"/>
          <p:cNvSpPr>
            <a:spLocks noChangeAspect="1" noEditPoints="1" noChangeArrowheads="1"/>
          </p:cNvSpPr>
          <p:nvPr/>
        </p:nvSpPr>
        <p:spPr bwMode="auto">
          <a:xfrm>
            <a:off x="1066800" y="3962400"/>
            <a:ext cx="812800" cy="113982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99 w 21600"/>
              <a:gd name="T17" fmla="*/ 12174 h 21600"/>
              <a:gd name="T18" fmla="*/ 20813 w 21600"/>
              <a:gd name="T19" fmla="*/ 1714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extrusionOk="0">
                <a:moveTo>
                  <a:pt x="85" y="17509"/>
                </a:moveTo>
                <a:lnTo>
                  <a:pt x="5187" y="17509"/>
                </a:lnTo>
                <a:lnTo>
                  <a:pt x="5187" y="21632"/>
                </a:lnTo>
                <a:lnTo>
                  <a:pt x="85" y="17509"/>
                </a:lnTo>
                <a:close/>
              </a:path>
              <a:path w="21600" h="21600" extrusionOk="0">
                <a:moveTo>
                  <a:pt x="8333" y="4025"/>
                </a:moveTo>
                <a:lnTo>
                  <a:pt x="12500" y="4025"/>
                </a:lnTo>
                <a:lnTo>
                  <a:pt x="12500" y="11094"/>
                </a:lnTo>
                <a:lnTo>
                  <a:pt x="13903" y="11094"/>
                </a:lnTo>
                <a:lnTo>
                  <a:pt x="13903" y="11618"/>
                </a:lnTo>
                <a:lnTo>
                  <a:pt x="7908" y="11618"/>
                </a:lnTo>
                <a:lnTo>
                  <a:pt x="7908" y="11078"/>
                </a:lnTo>
                <a:lnTo>
                  <a:pt x="9418" y="11078"/>
                </a:lnTo>
                <a:lnTo>
                  <a:pt x="9418" y="4549"/>
                </a:lnTo>
                <a:lnTo>
                  <a:pt x="8333" y="4549"/>
                </a:lnTo>
                <a:lnTo>
                  <a:pt x="8333" y="4025"/>
                </a:lnTo>
                <a:close/>
              </a:path>
              <a:path w="21600" h="21600" extrusionOk="0">
                <a:moveTo>
                  <a:pt x="9120" y="2127"/>
                </a:moveTo>
                <a:lnTo>
                  <a:pt x="9120" y="1783"/>
                </a:lnTo>
                <a:lnTo>
                  <a:pt x="9269" y="1538"/>
                </a:lnTo>
                <a:lnTo>
                  <a:pt x="9588" y="1194"/>
                </a:lnTo>
                <a:lnTo>
                  <a:pt x="10013" y="998"/>
                </a:lnTo>
                <a:lnTo>
                  <a:pt x="10396" y="850"/>
                </a:lnTo>
                <a:lnTo>
                  <a:pt x="10906" y="801"/>
                </a:lnTo>
                <a:lnTo>
                  <a:pt x="11480" y="900"/>
                </a:lnTo>
                <a:lnTo>
                  <a:pt x="11926" y="1047"/>
                </a:lnTo>
                <a:lnTo>
                  <a:pt x="12266" y="1292"/>
                </a:lnTo>
                <a:lnTo>
                  <a:pt x="12500" y="1587"/>
                </a:lnTo>
                <a:lnTo>
                  <a:pt x="12649" y="1832"/>
                </a:lnTo>
                <a:lnTo>
                  <a:pt x="12692" y="2143"/>
                </a:lnTo>
                <a:lnTo>
                  <a:pt x="12649" y="2421"/>
                </a:lnTo>
                <a:lnTo>
                  <a:pt x="12500" y="2781"/>
                </a:lnTo>
                <a:lnTo>
                  <a:pt x="12330" y="3060"/>
                </a:lnTo>
                <a:lnTo>
                  <a:pt x="11884" y="3305"/>
                </a:lnTo>
                <a:lnTo>
                  <a:pt x="11501" y="3452"/>
                </a:lnTo>
                <a:lnTo>
                  <a:pt x="10863" y="3550"/>
                </a:lnTo>
                <a:lnTo>
                  <a:pt x="10396" y="3518"/>
                </a:lnTo>
                <a:lnTo>
                  <a:pt x="9949" y="3321"/>
                </a:lnTo>
                <a:lnTo>
                  <a:pt x="9524" y="3125"/>
                </a:lnTo>
                <a:lnTo>
                  <a:pt x="9311" y="2765"/>
                </a:lnTo>
                <a:lnTo>
                  <a:pt x="9184" y="2438"/>
                </a:lnTo>
                <a:lnTo>
                  <a:pt x="9120" y="2127"/>
                </a:lnTo>
                <a:close/>
              </a:path>
            </a:pathLst>
          </a:custGeom>
          <a:solidFill>
            <a:srgbClr val="F8F8F8"/>
          </a:solidFill>
          <a:ln w="9525">
            <a:solidFill>
              <a:srgbClr val="000000"/>
            </a:solidFill>
            <a:miter lim="800000"/>
            <a:headEnd/>
            <a:tailEnd/>
          </a:ln>
          <a:effectLst>
            <a:outerShdw dist="107763" dir="2700000" algn="ctr" rotWithShape="0">
              <a:srgbClr val="808080"/>
            </a:outerShdw>
          </a:effectLst>
        </p:spPr>
        <p:txBody>
          <a:bodyPr/>
          <a:lstStyle/>
          <a:p>
            <a:endParaRPr lang="en-US"/>
          </a:p>
        </p:txBody>
      </p:sp>
      <p:sp>
        <p:nvSpPr>
          <p:cNvPr id="417797" name="File">
            <a:hlinkClick r:id="rId4"/>
          </p:cNvPr>
          <p:cNvSpPr>
            <a:spLocks noEditPoints="1" noChangeArrowheads="1"/>
          </p:cNvSpPr>
          <p:nvPr/>
        </p:nvSpPr>
        <p:spPr bwMode="auto">
          <a:xfrm>
            <a:off x="7391400" y="5638800"/>
            <a:ext cx="1371600" cy="85725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FFCC"/>
          </a:solidFill>
          <a:ln w="9525">
            <a:solidFill>
              <a:srgbClr val="000000"/>
            </a:solidFill>
            <a:miter lim="800000"/>
            <a:headEnd/>
            <a:tailEnd/>
          </a:ln>
          <a:effectLst>
            <a:outerShdw dist="107763" dir="2700000" algn="ctr" rotWithShape="0">
              <a:srgbClr val="808080"/>
            </a:outerShdw>
          </a:effectLst>
        </p:spPr>
        <p:txBody>
          <a:bodyPr/>
          <a:lstStyle/>
          <a:p>
            <a:r>
              <a:rPr lang="en-US" sz="1400" i="1">
                <a:hlinkClick r:id="rId4" action="ppaction://hlinkfile"/>
              </a:rPr>
              <a:t>Keys</a:t>
            </a:r>
            <a:endParaRPr lang="en-US" sz="1400" i="1"/>
          </a:p>
          <a:p>
            <a:endParaRPr lang="en-US" sz="1400">
              <a:solidFill>
                <a:srgbClr val="FF0000"/>
              </a:solidFill>
            </a:endParaRPr>
          </a:p>
          <a:p>
            <a:endParaRPr lang="en-US" sz="1400"/>
          </a:p>
          <a:p>
            <a:endParaRPr lang="en-US" sz="1400"/>
          </a:p>
          <a:p>
            <a:endParaRPr lang="en-US" sz="1400"/>
          </a:p>
          <a:p>
            <a:endParaRPr lang="en-US" sz="1400"/>
          </a:p>
        </p:txBody>
      </p:sp>
      <p:sp>
        <p:nvSpPr>
          <p:cNvPr id="417799" name="Rectangle 7"/>
          <p:cNvSpPr>
            <a:spLocks noChangeArrowheads="1"/>
          </p:cNvSpPr>
          <p:nvPr/>
        </p:nvSpPr>
        <p:spPr bwMode="auto">
          <a:xfrm>
            <a:off x="2209800" y="1905000"/>
            <a:ext cx="5202238" cy="822325"/>
          </a:xfrm>
          <a:prstGeom prst="rect">
            <a:avLst/>
          </a:prstGeom>
          <a:noFill/>
          <a:ln w="9525">
            <a:noFill/>
            <a:miter lim="800000"/>
            <a:headEnd/>
            <a:tailEnd/>
          </a:ln>
          <a:effectLst/>
        </p:spPr>
        <p:txBody>
          <a:bodyPr wrap="none" anchor="ctr">
            <a:spAutoFit/>
          </a:bodyPr>
          <a:lstStyle/>
          <a:p>
            <a:r>
              <a:rPr lang="en-US" sz="2400">
                <a:hlinkClick r:id="rId5" action="ppaction://hlinkfile"/>
              </a:rPr>
              <a:t>Periodic Table - Word List Paragraph</a:t>
            </a:r>
            <a:br>
              <a:rPr lang="en-US" sz="2400">
                <a:hlinkClick r:id="rId5" action="ppaction://hlinkfile"/>
              </a:rPr>
            </a:br>
            <a:endParaRPr lang="en-US" sz="2400"/>
          </a:p>
        </p:txBody>
      </p:sp>
      <p:sp>
        <p:nvSpPr>
          <p:cNvPr id="417800" name="Rectangle 8"/>
          <p:cNvSpPr>
            <a:spLocks noChangeArrowheads="1"/>
          </p:cNvSpPr>
          <p:nvPr/>
        </p:nvSpPr>
        <p:spPr bwMode="auto">
          <a:xfrm>
            <a:off x="2209800" y="4010025"/>
            <a:ext cx="5202238" cy="822325"/>
          </a:xfrm>
          <a:prstGeom prst="rect">
            <a:avLst/>
          </a:prstGeom>
          <a:noFill/>
          <a:ln w="9525">
            <a:noFill/>
            <a:miter lim="800000"/>
            <a:headEnd/>
            <a:tailEnd/>
          </a:ln>
          <a:effectLst/>
        </p:spPr>
        <p:txBody>
          <a:bodyPr wrap="none" anchor="ctr">
            <a:spAutoFit/>
          </a:bodyPr>
          <a:lstStyle/>
          <a:p>
            <a:r>
              <a:rPr lang="en-US" sz="2400">
                <a:hlinkClick r:id="rId6"/>
              </a:rPr>
              <a:t>Periodic Table - Word List Paragraph</a:t>
            </a:r>
            <a:br>
              <a:rPr lang="en-US" sz="2400">
                <a:hlinkClick r:id="rId6"/>
              </a:rPr>
            </a:br>
            <a:endParaRPr lang="en-US" sz="2400"/>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p:txBody>
          <a:bodyPr/>
          <a:lstStyle/>
          <a:p>
            <a:r>
              <a:rPr lang="en-US">
                <a:solidFill>
                  <a:schemeClr val="bg1"/>
                </a:solidFill>
              </a:rPr>
              <a:t>Discovering Elements</a:t>
            </a:r>
          </a:p>
        </p:txBody>
      </p:sp>
      <p:sp>
        <p:nvSpPr>
          <p:cNvPr id="112643"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1842" name="Group 2"/>
          <p:cNvGrpSpPr>
            <a:grpSpLocks/>
          </p:cNvGrpSpPr>
          <p:nvPr/>
        </p:nvGrpSpPr>
        <p:grpSpPr bwMode="auto">
          <a:xfrm>
            <a:off x="1295400" y="1447800"/>
            <a:ext cx="6477000" cy="5257800"/>
            <a:chOff x="816" y="912"/>
            <a:chExt cx="4080" cy="3312"/>
          </a:xfrm>
        </p:grpSpPr>
        <p:grpSp>
          <p:nvGrpSpPr>
            <p:cNvPr id="291843" name="Group 3"/>
            <p:cNvGrpSpPr>
              <a:grpSpLocks/>
            </p:cNvGrpSpPr>
            <p:nvPr/>
          </p:nvGrpSpPr>
          <p:grpSpPr bwMode="auto">
            <a:xfrm>
              <a:off x="816" y="912"/>
              <a:ext cx="4080" cy="3312"/>
              <a:chOff x="816" y="912"/>
              <a:chExt cx="4080" cy="3312"/>
            </a:xfrm>
          </p:grpSpPr>
          <p:sp>
            <p:nvSpPr>
              <p:cNvPr id="291844" name="Rectangle 4"/>
              <p:cNvSpPr>
                <a:spLocks noChangeArrowheads="1"/>
              </p:cNvSpPr>
              <p:nvPr/>
            </p:nvSpPr>
            <p:spPr bwMode="auto">
              <a:xfrm>
                <a:off x="20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endParaRPr lang="en-US" sz="1000" baseline="30000"/>
              </a:p>
            </p:txBody>
          </p:sp>
          <p:sp>
            <p:nvSpPr>
              <p:cNvPr id="291845" name="Rectangle 5"/>
              <p:cNvSpPr>
                <a:spLocks noChangeArrowheads="1"/>
              </p:cNvSpPr>
              <p:nvPr/>
            </p:nvSpPr>
            <p:spPr bwMode="auto">
              <a:xfrm>
                <a:off x="22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endParaRPr lang="en-US" sz="1000" baseline="30000"/>
              </a:p>
            </p:txBody>
          </p:sp>
          <p:grpSp>
            <p:nvGrpSpPr>
              <p:cNvPr id="291846" name="Group 6"/>
              <p:cNvGrpSpPr>
                <a:grpSpLocks/>
              </p:cNvGrpSpPr>
              <p:nvPr/>
            </p:nvGrpSpPr>
            <p:grpSpPr bwMode="auto">
              <a:xfrm>
                <a:off x="816" y="912"/>
                <a:ext cx="4080" cy="3312"/>
                <a:chOff x="816" y="912"/>
                <a:chExt cx="4080" cy="3312"/>
              </a:xfrm>
            </p:grpSpPr>
            <p:sp>
              <p:nvSpPr>
                <p:cNvPr id="291847" name="Rectangle 7"/>
                <p:cNvSpPr>
                  <a:spLocks noChangeArrowheads="1"/>
                </p:cNvSpPr>
                <p:nvPr/>
              </p:nvSpPr>
              <p:spPr bwMode="auto">
                <a:xfrm>
                  <a:off x="8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endParaRPr lang="en-US" sz="1000" baseline="30000"/>
                </a:p>
              </p:txBody>
            </p:sp>
            <p:sp>
              <p:nvSpPr>
                <p:cNvPr id="291848" name="Rectangle 8"/>
                <p:cNvSpPr>
                  <a:spLocks noChangeArrowheads="1"/>
                </p:cNvSpPr>
                <p:nvPr/>
              </p:nvSpPr>
              <p:spPr bwMode="auto">
                <a:xfrm>
                  <a:off x="8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a:p>
                <a:p>
                  <a:pPr algn="ctr"/>
                  <a:endParaRPr lang="en-US" sz="1000" baseline="30000"/>
                </a:p>
              </p:txBody>
            </p:sp>
            <p:sp>
              <p:nvSpPr>
                <p:cNvPr id="291849" name="Rectangle 9"/>
                <p:cNvSpPr>
                  <a:spLocks noChangeArrowheads="1"/>
                </p:cNvSpPr>
                <p:nvPr/>
              </p:nvSpPr>
              <p:spPr bwMode="auto">
                <a:xfrm>
                  <a:off x="417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endParaRPr lang="en-US" sz="1000" baseline="30000"/>
                </a:p>
              </p:txBody>
            </p:sp>
            <p:sp>
              <p:nvSpPr>
                <p:cNvPr id="291850" name="Rectangle 10"/>
                <p:cNvSpPr>
                  <a:spLocks noChangeArrowheads="1"/>
                </p:cNvSpPr>
                <p:nvPr/>
              </p:nvSpPr>
              <p:spPr bwMode="auto">
                <a:xfrm>
                  <a:off x="44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endParaRPr lang="en-US" sz="1000" baseline="30000"/>
                </a:p>
              </p:txBody>
            </p:sp>
            <p:sp>
              <p:nvSpPr>
                <p:cNvPr id="291851" name="Rectangle 11"/>
                <p:cNvSpPr>
                  <a:spLocks noChangeArrowheads="1"/>
                </p:cNvSpPr>
                <p:nvPr/>
              </p:nvSpPr>
              <p:spPr bwMode="auto">
                <a:xfrm>
                  <a:off x="46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endParaRPr lang="en-US" sz="1000" baseline="30000"/>
                </a:p>
              </p:txBody>
            </p:sp>
            <p:sp>
              <p:nvSpPr>
                <p:cNvPr id="291852" name="Rectangle 12"/>
                <p:cNvSpPr>
                  <a:spLocks noChangeArrowheads="1"/>
                </p:cNvSpPr>
                <p:nvPr/>
              </p:nvSpPr>
              <p:spPr bwMode="auto">
                <a:xfrm>
                  <a:off x="81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endParaRPr lang="en-US" sz="1000" baseline="30000"/>
                </a:p>
              </p:txBody>
            </p:sp>
            <p:sp>
              <p:nvSpPr>
                <p:cNvPr id="291853" name="Rectangle 13"/>
                <p:cNvSpPr>
                  <a:spLocks noChangeArrowheads="1"/>
                </p:cNvSpPr>
                <p:nvPr/>
              </p:nvSpPr>
              <p:spPr bwMode="auto">
                <a:xfrm>
                  <a:off x="369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endParaRPr lang="en-US" sz="1000" baseline="30000"/>
                </a:p>
              </p:txBody>
            </p:sp>
            <p:sp>
              <p:nvSpPr>
                <p:cNvPr id="291854" name="Rectangle 14"/>
                <p:cNvSpPr>
                  <a:spLocks noChangeArrowheads="1"/>
                </p:cNvSpPr>
                <p:nvPr/>
              </p:nvSpPr>
              <p:spPr bwMode="auto">
                <a:xfrm>
                  <a:off x="10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endParaRPr lang="en-US" sz="1000" baseline="30000"/>
                </a:p>
              </p:txBody>
            </p:sp>
            <p:sp>
              <p:nvSpPr>
                <p:cNvPr id="291855" name="Rectangle 15"/>
                <p:cNvSpPr>
                  <a:spLocks noChangeArrowheads="1"/>
                </p:cNvSpPr>
                <p:nvPr/>
              </p:nvSpPr>
              <p:spPr bwMode="auto">
                <a:xfrm>
                  <a:off x="816" y="91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endParaRPr lang="en-US" sz="1000" baseline="30000"/>
                </a:p>
              </p:txBody>
            </p:sp>
            <p:sp>
              <p:nvSpPr>
                <p:cNvPr id="291856" name="Rectangle 16"/>
                <p:cNvSpPr>
                  <a:spLocks noChangeArrowheads="1"/>
                </p:cNvSpPr>
                <p:nvPr/>
              </p:nvSpPr>
              <p:spPr bwMode="auto">
                <a:xfrm>
                  <a:off x="369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endParaRPr lang="en-US" sz="1000" baseline="30000"/>
                </a:p>
              </p:txBody>
            </p:sp>
            <p:sp>
              <p:nvSpPr>
                <p:cNvPr id="291857" name="Rectangle 17"/>
                <p:cNvSpPr>
                  <a:spLocks noChangeArrowheads="1"/>
                </p:cNvSpPr>
                <p:nvPr/>
              </p:nvSpPr>
              <p:spPr bwMode="auto">
                <a:xfrm>
                  <a:off x="393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endParaRPr lang="en-US" sz="1000" baseline="30000"/>
                </a:p>
              </p:txBody>
            </p:sp>
            <p:sp>
              <p:nvSpPr>
                <p:cNvPr id="291858" name="Rectangle 18"/>
                <p:cNvSpPr>
                  <a:spLocks noChangeArrowheads="1"/>
                </p:cNvSpPr>
                <p:nvPr/>
              </p:nvSpPr>
              <p:spPr bwMode="auto">
                <a:xfrm>
                  <a:off x="46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endParaRPr lang="en-US" sz="1000" baseline="30000"/>
                </a:p>
              </p:txBody>
            </p:sp>
            <p:sp>
              <p:nvSpPr>
                <p:cNvPr id="291859" name="Rectangle 19"/>
                <p:cNvSpPr>
                  <a:spLocks noChangeArrowheads="1"/>
                </p:cNvSpPr>
                <p:nvPr/>
              </p:nvSpPr>
              <p:spPr bwMode="auto">
                <a:xfrm>
                  <a:off x="10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endParaRPr lang="en-US" sz="1000" baseline="30000"/>
                </a:p>
              </p:txBody>
            </p:sp>
            <p:sp>
              <p:nvSpPr>
                <p:cNvPr id="291860" name="Rectangle 20"/>
                <p:cNvSpPr>
                  <a:spLocks noChangeArrowheads="1"/>
                </p:cNvSpPr>
                <p:nvPr/>
              </p:nvSpPr>
              <p:spPr bwMode="auto">
                <a:xfrm>
                  <a:off x="15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endParaRPr lang="en-US" sz="1000" baseline="30000"/>
                </a:p>
              </p:txBody>
            </p:sp>
            <p:sp>
              <p:nvSpPr>
                <p:cNvPr id="291861" name="Rectangle 21"/>
                <p:cNvSpPr>
                  <a:spLocks noChangeArrowheads="1"/>
                </p:cNvSpPr>
                <p:nvPr/>
              </p:nvSpPr>
              <p:spPr bwMode="auto">
                <a:xfrm>
                  <a:off x="17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endParaRPr lang="en-US" sz="1000" baseline="30000"/>
                </a:p>
              </p:txBody>
            </p:sp>
            <p:sp>
              <p:nvSpPr>
                <p:cNvPr id="291862" name="Rectangle 22"/>
                <p:cNvSpPr>
                  <a:spLocks noChangeArrowheads="1"/>
                </p:cNvSpPr>
                <p:nvPr/>
              </p:nvSpPr>
              <p:spPr bwMode="auto">
                <a:xfrm>
                  <a:off x="27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endParaRPr lang="en-US" sz="1000" baseline="30000"/>
                </a:p>
              </p:txBody>
            </p:sp>
            <p:sp>
              <p:nvSpPr>
                <p:cNvPr id="291863" name="Rectangle 23"/>
                <p:cNvSpPr>
                  <a:spLocks noChangeArrowheads="1"/>
                </p:cNvSpPr>
                <p:nvPr/>
              </p:nvSpPr>
              <p:spPr bwMode="auto">
                <a:xfrm>
                  <a:off x="29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endParaRPr lang="en-US" sz="1000" baseline="30000"/>
                </a:p>
              </p:txBody>
            </p:sp>
            <p:sp>
              <p:nvSpPr>
                <p:cNvPr id="291864" name="Rectangle 24"/>
                <p:cNvSpPr>
                  <a:spLocks noChangeArrowheads="1"/>
                </p:cNvSpPr>
                <p:nvPr/>
              </p:nvSpPr>
              <p:spPr bwMode="auto">
                <a:xfrm>
                  <a:off x="44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endParaRPr lang="en-US" sz="1000" baseline="30000"/>
                </a:p>
              </p:txBody>
            </p:sp>
            <p:sp>
              <p:nvSpPr>
                <p:cNvPr id="291865" name="Rectangle 25"/>
                <p:cNvSpPr>
                  <a:spLocks noChangeArrowheads="1"/>
                </p:cNvSpPr>
                <p:nvPr/>
              </p:nvSpPr>
              <p:spPr bwMode="auto">
                <a:xfrm>
                  <a:off x="46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endParaRPr lang="en-US" sz="1000" baseline="30000"/>
                </a:p>
              </p:txBody>
            </p:sp>
            <p:sp>
              <p:nvSpPr>
                <p:cNvPr id="291866" name="Rectangle 26"/>
                <p:cNvSpPr>
                  <a:spLocks noChangeArrowheads="1"/>
                </p:cNvSpPr>
                <p:nvPr/>
              </p:nvSpPr>
              <p:spPr bwMode="auto">
                <a:xfrm>
                  <a:off x="10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endParaRPr lang="en-US" sz="1000" baseline="30000"/>
                </a:p>
              </p:txBody>
            </p:sp>
            <p:sp>
              <p:nvSpPr>
                <p:cNvPr id="291867" name="Rectangle 27"/>
                <p:cNvSpPr>
                  <a:spLocks noChangeArrowheads="1"/>
                </p:cNvSpPr>
                <p:nvPr/>
              </p:nvSpPr>
              <p:spPr bwMode="auto">
                <a:xfrm>
                  <a:off x="129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endParaRPr lang="en-US" sz="1000" baseline="30000"/>
                </a:p>
              </p:txBody>
            </p:sp>
            <p:sp>
              <p:nvSpPr>
                <p:cNvPr id="291868" name="Rectangle 28"/>
                <p:cNvSpPr>
                  <a:spLocks noChangeArrowheads="1"/>
                </p:cNvSpPr>
                <p:nvPr/>
              </p:nvSpPr>
              <p:spPr bwMode="auto">
                <a:xfrm>
                  <a:off x="15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endParaRPr lang="en-US" sz="1000" baseline="30000"/>
                </a:p>
              </p:txBody>
            </p:sp>
            <p:sp>
              <p:nvSpPr>
                <p:cNvPr id="291869" name="Rectangle 29"/>
                <p:cNvSpPr>
                  <a:spLocks noChangeArrowheads="1"/>
                </p:cNvSpPr>
                <p:nvPr/>
              </p:nvSpPr>
              <p:spPr bwMode="auto">
                <a:xfrm>
                  <a:off x="17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endParaRPr lang="en-US" sz="1000" baseline="30000"/>
                </a:p>
              </p:txBody>
            </p:sp>
            <p:sp>
              <p:nvSpPr>
                <p:cNvPr id="291870" name="Rectangle 30"/>
                <p:cNvSpPr>
                  <a:spLocks noChangeArrowheads="1"/>
                </p:cNvSpPr>
                <p:nvPr/>
              </p:nvSpPr>
              <p:spPr bwMode="auto">
                <a:xfrm>
                  <a:off x="20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endParaRPr lang="en-US" sz="1000" baseline="30000"/>
                </a:p>
              </p:txBody>
            </p:sp>
            <p:sp>
              <p:nvSpPr>
                <p:cNvPr id="291871" name="Rectangle 31"/>
                <p:cNvSpPr>
                  <a:spLocks noChangeArrowheads="1"/>
                </p:cNvSpPr>
                <p:nvPr/>
              </p:nvSpPr>
              <p:spPr bwMode="auto">
                <a:xfrm>
                  <a:off x="27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endParaRPr lang="en-US" sz="1000" baseline="30000"/>
                </a:p>
              </p:txBody>
            </p:sp>
            <p:sp>
              <p:nvSpPr>
                <p:cNvPr id="291872" name="Rectangle 32"/>
                <p:cNvSpPr>
                  <a:spLocks noChangeArrowheads="1"/>
                </p:cNvSpPr>
                <p:nvPr/>
              </p:nvSpPr>
              <p:spPr bwMode="auto">
                <a:xfrm>
                  <a:off x="29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endParaRPr lang="en-US" sz="1000" baseline="30000"/>
                </a:p>
              </p:txBody>
            </p:sp>
            <p:sp>
              <p:nvSpPr>
                <p:cNvPr id="291873" name="Rectangle 33"/>
                <p:cNvSpPr>
                  <a:spLocks noChangeArrowheads="1"/>
                </p:cNvSpPr>
                <p:nvPr/>
              </p:nvSpPr>
              <p:spPr bwMode="auto">
                <a:xfrm>
                  <a:off x="34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endParaRPr lang="en-US" sz="1000" baseline="30000"/>
                </a:p>
              </p:txBody>
            </p:sp>
            <p:sp>
              <p:nvSpPr>
                <p:cNvPr id="291874" name="Rectangle 34"/>
                <p:cNvSpPr>
                  <a:spLocks noChangeArrowheads="1"/>
                </p:cNvSpPr>
                <p:nvPr/>
              </p:nvSpPr>
              <p:spPr bwMode="auto">
                <a:xfrm>
                  <a:off x="44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endParaRPr lang="en-US" sz="1000" baseline="30000"/>
                </a:p>
              </p:txBody>
            </p:sp>
            <p:sp>
              <p:nvSpPr>
                <p:cNvPr id="291875" name="Rectangle 35"/>
                <p:cNvSpPr>
                  <a:spLocks noChangeArrowheads="1"/>
                </p:cNvSpPr>
                <p:nvPr/>
              </p:nvSpPr>
              <p:spPr bwMode="auto">
                <a:xfrm>
                  <a:off x="46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endParaRPr lang="en-US" sz="1000" baseline="30000"/>
                </a:p>
              </p:txBody>
            </p:sp>
            <p:sp>
              <p:nvSpPr>
                <p:cNvPr id="291876" name="Rectangle 36"/>
                <p:cNvSpPr>
                  <a:spLocks noChangeArrowheads="1"/>
                </p:cNvSpPr>
                <p:nvPr/>
              </p:nvSpPr>
              <p:spPr bwMode="auto">
                <a:xfrm>
                  <a:off x="105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endParaRPr lang="en-US" sz="1000" baseline="30000"/>
                </a:p>
              </p:txBody>
            </p:sp>
            <p:sp>
              <p:nvSpPr>
                <p:cNvPr id="291877" name="Rectangle 37"/>
                <p:cNvSpPr>
                  <a:spLocks noChangeArrowheads="1"/>
                </p:cNvSpPr>
                <p:nvPr/>
              </p:nvSpPr>
              <p:spPr bwMode="auto">
                <a:xfrm>
                  <a:off x="177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endParaRPr lang="en-US" sz="1000" baseline="30000"/>
                </a:p>
              </p:txBody>
            </p:sp>
            <p:sp>
              <p:nvSpPr>
                <p:cNvPr id="291878" name="Rectangle 38"/>
                <p:cNvSpPr>
                  <a:spLocks noChangeArrowheads="1"/>
                </p:cNvSpPr>
                <p:nvPr/>
              </p:nvSpPr>
              <p:spPr bwMode="auto">
                <a:xfrm>
                  <a:off x="201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endParaRPr lang="en-US" sz="1000" baseline="30000"/>
                </a:p>
              </p:txBody>
            </p:sp>
            <p:sp>
              <p:nvSpPr>
                <p:cNvPr id="291879" name="Rectangle 39"/>
                <p:cNvSpPr>
                  <a:spLocks noChangeArrowheads="1"/>
                </p:cNvSpPr>
                <p:nvPr/>
              </p:nvSpPr>
              <p:spPr bwMode="auto">
                <a:xfrm>
                  <a:off x="249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endParaRPr lang="en-US" sz="1000" baseline="30000"/>
                </a:p>
              </p:txBody>
            </p:sp>
            <p:sp>
              <p:nvSpPr>
                <p:cNvPr id="291880" name="Rectangle 40"/>
                <p:cNvSpPr>
                  <a:spLocks noChangeArrowheads="1"/>
                </p:cNvSpPr>
                <p:nvPr/>
              </p:nvSpPr>
              <p:spPr bwMode="auto">
                <a:xfrm>
                  <a:off x="273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endParaRPr lang="en-US" sz="1000" baseline="30000"/>
                </a:p>
              </p:txBody>
            </p:sp>
            <p:sp>
              <p:nvSpPr>
                <p:cNvPr id="291881" name="Rectangle 41"/>
                <p:cNvSpPr>
                  <a:spLocks noChangeArrowheads="1"/>
                </p:cNvSpPr>
                <p:nvPr/>
              </p:nvSpPr>
              <p:spPr bwMode="auto">
                <a:xfrm>
                  <a:off x="10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endParaRPr lang="en-US" sz="1000" baseline="30000"/>
                </a:p>
              </p:txBody>
            </p:sp>
            <p:sp>
              <p:nvSpPr>
                <p:cNvPr id="291882" name="Rectangle 42"/>
                <p:cNvSpPr>
                  <a:spLocks noChangeArrowheads="1"/>
                </p:cNvSpPr>
                <p:nvPr/>
              </p:nvSpPr>
              <p:spPr bwMode="auto">
                <a:xfrm>
                  <a:off x="17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endParaRPr lang="en-US" sz="1000" baseline="30000"/>
                </a:p>
              </p:txBody>
            </p:sp>
            <p:sp>
              <p:nvSpPr>
                <p:cNvPr id="291883" name="Rectangle 43"/>
                <p:cNvSpPr>
                  <a:spLocks noChangeArrowheads="1"/>
                </p:cNvSpPr>
                <p:nvPr/>
              </p:nvSpPr>
              <p:spPr bwMode="auto">
                <a:xfrm>
                  <a:off x="345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endParaRPr lang="en-US" sz="1000" baseline="30000"/>
                </a:p>
              </p:txBody>
            </p:sp>
            <p:sp>
              <p:nvSpPr>
                <p:cNvPr id="291884" name="Rectangle 44"/>
                <p:cNvSpPr>
                  <a:spLocks noChangeArrowheads="1"/>
                </p:cNvSpPr>
                <p:nvPr/>
              </p:nvSpPr>
              <p:spPr bwMode="auto">
                <a:xfrm>
                  <a:off x="41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endParaRPr lang="en-US" sz="1000" baseline="30000"/>
                </a:p>
              </p:txBody>
            </p:sp>
            <p:sp>
              <p:nvSpPr>
                <p:cNvPr id="291885" name="Rectangle 45"/>
                <p:cNvSpPr>
                  <a:spLocks noChangeArrowheads="1"/>
                </p:cNvSpPr>
                <p:nvPr/>
              </p:nvSpPr>
              <p:spPr bwMode="auto">
                <a:xfrm>
                  <a:off x="177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endParaRPr lang="en-US" sz="1000" baseline="30000"/>
                </a:p>
              </p:txBody>
            </p:sp>
            <p:sp>
              <p:nvSpPr>
                <p:cNvPr id="291886" name="Rectangle 46"/>
                <p:cNvSpPr>
                  <a:spLocks noChangeArrowheads="1"/>
                </p:cNvSpPr>
                <p:nvPr/>
              </p:nvSpPr>
              <p:spPr bwMode="auto">
                <a:xfrm>
                  <a:off x="225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endParaRPr lang="en-US" sz="1000" baseline="30000"/>
                </a:p>
              </p:txBody>
            </p:sp>
            <p:grpSp>
              <p:nvGrpSpPr>
                <p:cNvPr id="291887" name="Group 47"/>
                <p:cNvGrpSpPr>
                  <a:grpSpLocks/>
                </p:cNvGrpSpPr>
                <p:nvPr/>
              </p:nvGrpSpPr>
              <p:grpSpPr bwMode="auto">
                <a:xfrm>
                  <a:off x="1859" y="917"/>
                  <a:ext cx="2557" cy="2011"/>
                  <a:chOff x="1859" y="917"/>
                  <a:chExt cx="2557" cy="2011"/>
                </a:xfrm>
              </p:grpSpPr>
              <p:sp>
                <p:nvSpPr>
                  <p:cNvPr id="291888" name="Rectangle 48"/>
                  <p:cNvSpPr>
                    <a:spLocks noChangeArrowheads="1"/>
                  </p:cNvSpPr>
                  <p:nvPr/>
                </p:nvSpPr>
                <p:spPr bwMode="auto">
                  <a:xfrm>
                    <a:off x="4176" y="1584"/>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endParaRPr lang="en-US" sz="1000" baseline="30000"/>
                  </a:p>
                </p:txBody>
              </p:sp>
              <p:sp>
                <p:nvSpPr>
                  <p:cNvPr id="291889" name="Rectangle 49"/>
                  <p:cNvSpPr>
                    <a:spLocks noChangeArrowheads="1"/>
                  </p:cNvSpPr>
                  <p:nvPr/>
                </p:nvSpPr>
                <p:spPr bwMode="auto">
                  <a:xfrm>
                    <a:off x="345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endParaRPr lang="en-US" sz="1000" baseline="30000"/>
                  </a:p>
                </p:txBody>
              </p:sp>
              <p:sp>
                <p:nvSpPr>
                  <p:cNvPr id="291890" name="Rectangle 50"/>
                  <p:cNvSpPr>
                    <a:spLocks noChangeArrowheads="1"/>
                  </p:cNvSpPr>
                  <p:nvPr/>
                </p:nvSpPr>
                <p:spPr bwMode="auto">
                  <a:xfrm>
                    <a:off x="417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endParaRPr lang="en-US" sz="1000" baseline="30000"/>
                  </a:p>
                </p:txBody>
              </p:sp>
              <p:sp>
                <p:nvSpPr>
                  <p:cNvPr id="291891" name="Rectangle 51"/>
                  <p:cNvSpPr>
                    <a:spLocks noChangeArrowheads="1"/>
                  </p:cNvSpPr>
                  <p:nvPr/>
                </p:nvSpPr>
                <p:spPr bwMode="auto">
                  <a:xfrm>
                    <a:off x="4176" y="2256"/>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endParaRPr lang="en-US" sz="1000" baseline="30000"/>
                  </a:p>
                </p:txBody>
              </p:sp>
              <p:sp>
                <p:nvSpPr>
                  <p:cNvPr id="291892" name="Rectangle 52"/>
                  <p:cNvSpPr>
                    <a:spLocks noChangeArrowheads="1"/>
                  </p:cNvSpPr>
                  <p:nvPr/>
                </p:nvSpPr>
                <p:spPr bwMode="auto">
                  <a:xfrm>
                    <a:off x="29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endParaRPr lang="en-US" sz="1000" baseline="30000"/>
                  </a:p>
                </p:txBody>
              </p:sp>
              <p:sp>
                <p:nvSpPr>
                  <p:cNvPr id="291893" name="Rectangle 53"/>
                  <p:cNvSpPr>
                    <a:spLocks noChangeArrowheads="1"/>
                  </p:cNvSpPr>
                  <p:nvPr/>
                </p:nvSpPr>
                <p:spPr bwMode="auto">
                  <a:xfrm>
                    <a:off x="41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endParaRPr lang="en-US" sz="1000" baseline="30000"/>
                  </a:p>
                </p:txBody>
              </p:sp>
              <p:sp>
                <p:nvSpPr>
                  <p:cNvPr id="291894" name="Text Box 54"/>
                  <p:cNvSpPr txBox="1">
                    <a:spLocks noChangeArrowheads="1"/>
                  </p:cNvSpPr>
                  <p:nvPr/>
                </p:nvSpPr>
                <p:spPr bwMode="auto">
                  <a:xfrm>
                    <a:off x="1859" y="917"/>
                    <a:ext cx="466" cy="135"/>
                  </a:xfrm>
                  <a:prstGeom prst="rect">
                    <a:avLst/>
                  </a:prstGeom>
                  <a:noFill/>
                  <a:ln w="9525">
                    <a:noFill/>
                    <a:miter lim="800000"/>
                    <a:headEnd/>
                    <a:tailEnd/>
                  </a:ln>
                  <a:effectLst/>
                </p:spPr>
                <p:txBody>
                  <a:bodyPr wrap="none">
                    <a:spAutoFit/>
                  </a:bodyPr>
                  <a:lstStyle/>
                  <a:p>
                    <a:r>
                      <a:rPr lang="en-US" sz="800" b="1"/>
                      <a:t>Midd. -1700</a:t>
                    </a:r>
                  </a:p>
                </p:txBody>
              </p:sp>
            </p:grpSp>
          </p:grpSp>
        </p:grpSp>
        <p:sp>
          <p:nvSpPr>
            <p:cNvPr id="291895" name="Text Box 55"/>
            <p:cNvSpPr txBox="1">
              <a:spLocks noChangeArrowheads="1"/>
            </p:cNvSpPr>
            <p:nvPr/>
          </p:nvSpPr>
          <p:spPr bwMode="auto">
            <a:xfrm>
              <a:off x="1859" y="1061"/>
              <a:ext cx="425" cy="135"/>
            </a:xfrm>
            <a:prstGeom prst="rect">
              <a:avLst/>
            </a:prstGeom>
            <a:noFill/>
            <a:ln w="9525">
              <a:noFill/>
              <a:miter lim="800000"/>
              <a:headEnd/>
              <a:tailEnd/>
            </a:ln>
            <a:effectLst/>
          </p:spPr>
          <p:txBody>
            <a:bodyPr wrap="none">
              <a:spAutoFit/>
            </a:bodyPr>
            <a:lstStyle/>
            <a:p>
              <a:r>
                <a:rPr lang="en-US" sz="800" b="1"/>
                <a:t>1735-1843</a:t>
              </a:r>
            </a:p>
          </p:txBody>
        </p:sp>
      </p:grpSp>
      <p:sp>
        <p:nvSpPr>
          <p:cNvPr id="291896" name="Rectangle 56"/>
          <p:cNvSpPr>
            <a:spLocks noGrp="1" noChangeArrowheads="1"/>
          </p:cNvSpPr>
          <p:nvPr>
            <p:ph type="title"/>
          </p:nvPr>
        </p:nvSpPr>
        <p:spPr>
          <a:xfrm>
            <a:off x="685800" y="76200"/>
            <a:ext cx="7772400" cy="1143000"/>
          </a:xfrm>
        </p:spPr>
        <p:txBody>
          <a:bodyPr/>
          <a:lstStyle/>
          <a:p>
            <a:r>
              <a:rPr lang="en-US"/>
              <a:t>Discovering the Periodic Table</a:t>
            </a:r>
          </a:p>
        </p:txBody>
      </p:sp>
      <p:sp>
        <p:nvSpPr>
          <p:cNvPr id="291897" name="Text Box 57"/>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291898" name="Rectangle 58"/>
          <p:cNvSpPr>
            <a:spLocks noChangeArrowheads="1"/>
          </p:cNvSpPr>
          <p:nvPr/>
        </p:nvSpPr>
        <p:spPr bwMode="auto">
          <a:xfrm>
            <a:off x="2798763" y="1219200"/>
            <a:ext cx="152400" cy="152400"/>
          </a:xfrm>
          <a:prstGeom prst="rect">
            <a:avLst/>
          </a:prstGeom>
          <a:solidFill>
            <a:srgbClr val="339933">
              <a:alpha val="50000"/>
            </a:srgbClr>
          </a:solidFill>
          <a:ln w="9525">
            <a:solidFill>
              <a:schemeClr val="tx1"/>
            </a:solidFill>
            <a:miter lim="800000"/>
            <a:headEnd/>
            <a:tailEnd/>
          </a:ln>
          <a:effectLst/>
        </p:spPr>
        <p:txBody>
          <a:bodyPr wrap="none" anchor="ctr"/>
          <a:lstStyle/>
          <a:p>
            <a:pPr algn="ctr"/>
            <a:endParaRPr lang="en-US" sz="800"/>
          </a:p>
        </p:txBody>
      </p:sp>
      <p:sp>
        <p:nvSpPr>
          <p:cNvPr id="291899" name="Rectangle 59"/>
          <p:cNvSpPr>
            <a:spLocks noChangeArrowheads="1"/>
          </p:cNvSpPr>
          <p:nvPr/>
        </p:nvSpPr>
        <p:spPr bwMode="auto">
          <a:xfrm>
            <a:off x="2798763" y="1447800"/>
            <a:ext cx="152400" cy="152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endParaRPr lang="en-US" sz="800"/>
          </a:p>
        </p:txBody>
      </p:sp>
      <p:sp>
        <p:nvSpPr>
          <p:cNvPr id="291900" name="Rectangle 60"/>
          <p:cNvSpPr>
            <a:spLocks noChangeArrowheads="1"/>
          </p:cNvSpPr>
          <p:nvPr/>
        </p:nvSpPr>
        <p:spPr bwMode="auto">
          <a:xfrm>
            <a:off x="2798763" y="1676400"/>
            <a:ext cx="152400" cy="152400"/>
          </a:xfrm>
          <a:prstGeom prst="rect">
            <a:avLst/>
          </a:prstGeom>
          <a:solidFill>
            <a:srgbClr val="3399FF">
              <a:alpha val="50000"/>
            </a:srgbClr>
          </a:solidFill>
          <a:ln w="9525">
            <a:solidFill>
              <a:schemeClr val="tx1"/>
            </a:solidFill>
            <a:miter lim="800000"/>
            <a:headEnd/>
            <a:tailEnd/>
          </a:ln>
          <a:effectLst/>
        </p:spPr>
        <p:txBody>
          <a:bodyPr wrap="none" anchor="ctr"/>
          <a:lstStyle/>
          <a:p>
            <a:endParaRPr lang="en-US"/>
          </a:p>
        </p:txBody>
      </p:sp>
      <p:sp>
        <p:nvSpPr>
          <p:cNvPr id="291901" name="Rectangle 61"/>
          <p:cNvSpPr>
            <a:spLocks noChangeArrowheads="1"/>
          </p:cNvSpPr>
          <p:nvPr/>
        </p:nvSpPr>
        <p:spPr bwMode="auto">
          <a:xfrm>
            <a:off x="2798763" y="1905000"/>
            <a:ext cx="152400" cy="152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endParaRPr lang="en-US" sz="800"/>
          </a:p>
        </p:txBody>
      </p:sp>
      <p:sp>
        <p:nvSpPr>
          <p:cNvPr id="291902" name="Rectangle 62"/>
          <p:cNvSpPr>
            <a:spLocks noChangeArrowheads="1"/>
          </p:cNvSpPr>
          <p:nvPr/>
        </p:nvSpPr>
        <p:spPr bwMode="auto">
          <a:xfrm>
            <a:off x="4229100" y="1219200"/>
            <a:ext cx="152400" cy="152400"/>
          </a:xfrm>
          <a:prstGeom prst="rect">
            <a:avLst/>
          </a:prstGeom>
          <a:solidFill>
            <a:srgbClr val="FF6363"/>
          </a:solidFill>
          <a:ln w="9525">
            <a:solidFill>
              <a:schemeClr val="tx1"/>
            </a:solidFill>
            <a:miter lim="800000"/>
            <a:headEnd/>
            <a:tailEnd/>
          </a:ln>
          <a:effectLst/>
        </p:spPr>
        <p:txBody>
          <a:bodyPr wrap="none" anchor="ctr"/>
          <a:lstStyle/>
          <a:p>
            <a:pPr algn="ctr"/>
            <a:endParaRPr lang="en-US" sz="800"/>
          </a:p>
        </p:txBody>
      </p:sp>
      <p:sp>
        <p:nvSpPr>
          <p:cNvPr id="291903" name="Rectangle 63"/>
          <p:cNvSpPr>
            <a:spLocks noChangeArrowheads="1"/>
          </p:cNvSpPr>
          <p:nvPr/>
        </p:nvSpPr>
        <p:spPr bwMode="auto">
          <a:xfrm>
            <a:off x="4229100" y="1447800"/>
            <a:ext cx="152400" cy="152400"/>
          </a:xfrm>
          <a:prstGeom prst="rect">
            <a:avLst/>
          </a:prstGeom>
          <a:solidFill>
            <a:srgbClr val="FF9953"/>
          </a:solidFill>
          <a:ln w="9525">
            <a:solidFill>
              <a:schemeClr val="tx1"/>
            </a:solidFill>
            <a:miter lim="800000"/>
            <a:headEnd/>
            <a:tailEnd/>
          </a:ln>
          <a:effectLst/>
        </p:spPr>
        <p:txBody>
          <a:bodyPr wrap="none" anchor="ctr"/>
          <a:lstStyle/>
          <a:p>
            <a:pPr algn="ctr"/>
            <a:endParaRPr lang="en-US" sz="800"/>
          </a:p>
        </p:txBody>
      </p:sp>
      <p:sp>
        <p:nvSpPr>
          <p:cNvPr id="291904" name="Rectangle 64"/>
          <p:cNvSpPr>
            <a:spLocks noChangeArrowheads="1"/>
          </p:cNvSpPr>
          <p:nvPr/>
        </p:nvSpPr>
        <p:spPr bwMode="auto">
          <a:xfrm>
            <a:off x="4229100" y="1676400"/>
            <a:ext cx="152400" cy="152400"/>
          </a:xfrm>
          <a:prstGeom prst="rect">
            <a:avLst/>
          </a:prstGeom>
          <a:solidFill>
            <a:srgbClr val="FFFF66"/>
          </a:solidFill>
          <a:ln w="9525">
            <a:solidFill>
              <a:schemeClr val="tx1"/>
            </a:solidFill>
            <a:miter lim="800000"/>
            <a:headEnd/>
            <a:tailEnd/>
          </a:ln>
          <a:effectLst/>
        </p:spPr>
        <p:txBody>
          <a:bodyPr wrap="none" anchor="ctr"/>
          <a:lstStyle/>
          <a:p>
            <a:pPr algn="ctr"/>
            <a:endParaRPr lang="en-US" sz="800"/>
          </a:p>
        </p:txBody>
      </p:sp>
      <p:grpSp>
        <p:nvGrpSpPr>
          <p:cNvPr id="291905" name="Group 65"/>
          <p:cNvGrpSpPr>
            <a:grpSpLocks/>
          </p:cNvGrpSpPr>
          <p:nvPr/>
        </p:nvGrpSpPr>
        <p:grpSpPr bwMode="auto">
          <a:xfrm>
            <a:off x="2935288" y="1227138"/>
            <a:ext cx="4456112" cy="3421062"/>
            <a:chOff x="1849" y="773"/>
            <a:chExt cx="2807" cy="2155"/>
          </a:xfrm>
        </p:grpSpPr>
        <p:sp>
          <p:nvSpPr>
            <p:cNvPr id="291906" name="Rectangle 66"/>
            <p:cNvSpPr>
              <a:spLocks noChangeArrowheads="1"/>
            </p:cNvSpPr>
            <p:nvPr/>
          </p:nvSpPr>
          <p:spPr bwMode="auto">
            <a:xfrm>
              <a:off x="3936" y="1248"/>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endParaRPr lang="en-US" sz="1000" baseline="30000"/>
            </a:p>
          </p:txBody>
        </p:sp>
        <p:sp>
          <p:nvSpPr>
            <p:cNvPr id="291907" name="Rectangle 67"/>
            <p:cNvSpPr>
              <a:spLocks noChangeArrowheads="1"/>
            </p:cNvSpPr>
            <p:nvPr/>
          </p:nvSpPr>
          <p:spPr bwMode="auto">
            <a:xfrm>
              <a:off x="4416" y="1584"/>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endParaRPr lang="en-US" sz="1000" baseline="30000"/>
            </a:p>
          </p:txBody>
        </p:sp>
        <p:sp>
          <p:nvSpPr>
            <p:cNvPr id="291908" name="Rectangle 68"/>
            <p:cNvSpPr>
              <a:spLocks noChangeArrowheads="1"/>
            </p:cNvSpPr>
            <p:nvPr/>
          </p:nvSpPr>
          <p:spPr bwMode="auto">
            <a:xfrm>
              <a:off x="249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endParaRPr lang="en-US" sz="1000" baseline="30000"/>
            </a:p>
          </p:txBody>
        </p:sp>
        <p:sp>
          <p:nvSpPr>
            <p:cNvPr id="291909" name="Rectangle 69"/>
            <p:cNvSpPr>
              <a:spLocks noChangeArrowheads="1"/>
            </p:cNvSpPr>
            <p:nvPr/>
          </p:nvSpPr>
          <p:spPr bwMode="auto">
            <a:xfrm>
              <a:off x="321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endParaRPr lang="en-US" sz="1000" baseline="30000"/>
            </a:p>
          </p:txBody>
        </p:sp>
        <p:sp>
          <p:nvSpPr>
            <p:cNvPr id="291910" name="Rectangle 70"/>
            <p:cNvSpPr>
              <a:spLocks noChangeArrowheads="1"/>
            </p:cNvSpPr>
            <p:nvPr/>
          </p:nvSpPr>
          <p:spPr bwMode="auto">
            <a:xfrm>
              <a:off x="321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endParaRPr lang="en-US" sz="1000" baseline="30000"/>
            </a:p>
          </p:txBody>
        </p:sp>
        <p:sp>
          <p:nvSpPr>
            <p:cNvPr id="291911" name="Rectangle 71"/>
            <p:cNvSpPr>
              <a:spLocks noChangeArrowheads="1"/>
            </p:cNvSpPr>
            <p:nvPr/>
          </p:nvSpPr>
          <p:spPr bwMode="auto">
            <a:xfrm>
              <a:off x="393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endParaRPr lang="en-US" sz="1000" baseline="30000"/>
            </a:p>
          </p:txBody>
        </p:sp>
        <p:sp>
          <p:nvSpPr>
            <p:cNvPr id="291912" name="Rectangle 72"/>
            <p:cNvSpPr>
              <a:spLocks noChangeArrowheads="1"/>
            </p:cNvSpPr>
            <p:nvPr/>
          </p:nvSpPr>
          <p:spPr bwMode="auto">
            <a:xfrm>
              <a:off x="321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endParaRPr lang="en-US" sz="1000" baseline="30000"/>
            </a:p>
          </p:txBody>
        </p:sp>
        <p:sp>
          <p:nvSpPr>
            <p:cNvPr id="291913" name="Rectangle 73"/>
            <p:cNvSpPr>
              <a:spLocks noChangeArrowheads="1"/>
            </p:cNvSpPr>
            <p:nvPr/>
          </p:nvSpPr>
          <p:spPr bwMode="auto">
            <a:xfrm>
              <a:off x="345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endParaRPr lang="en-US" sz="1000" baseline="30000"/>
            </a:p>
          </p:txBody>
        </p:sp>
        <p:sp>
          <p:nvSpPr>
            <p:cNvPr id="291914" name="Rectangle 74"/>
            <p:cNvSpPr>
              <a:spLocks noChangeArrowheads="1"/>
            </p:cNvSpPr>
            <p:nvPr/>
          </p:nvSpPr>
          <p:spPr bwMode="auto">
            <a:xfrm>
              <a:off x="393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endParaRPr lang="en-US" sz="1000" baseline="30000"/>
            </a:p>
          </p:txBody>
        </p:sp>
        <p:sp>
          <p:nvSpPr>
            <p:cNvPr id="291915" name="Text Box 75"/>
            <p:cNvSpPr txBox="1">
              <a:spLocks noChangeArrowheads="1"/>
            </p:cNvSpPr>
            <p:nvPr/>
          </p:nvSpPr>
          <p:spPr bwMode="auto">
            <a:xfrm>
              <a:off x="1849" y="773"/>
              <a:ext cx="555" cy="135"/>
            </a:xfrm>
            <a:prstGeom prst="rect">
              <a:avLst/>
            </a:prstGeom>
            <a:noFill/>
            <a:ln w="9525">
              <a:noFill/>
              <a:miter lim="800000"/>
              <a:headEnd/>
              <a:tailEnd/>
            </a:ln>
            <a:effectLst/>
          </p:spPr>
          <p:txBody>
            <a:bodyPr wrap="none">
              <a:spAutoFit/>
            </a:bodyPr>
            <a:lstStyle/>
            <a:p>
              <a:r>
                <a:rPr lang="en-US" sz="800" b="1"/>
                <a:t>Ancient Times</a:t>
              </a:r>
            </a:p>
          </p:txBody>
        </p:sp>
      </p:grpSp>
      <p:grpSp>
        <p:nvGrpSpPr>
          <p:cNvPr id="291916" name="Group 76"/>
          <p:cNvGrpSpPr>
            <a:grpSpLocks/>
          </p:cNvGrpSpPr>
          <p:nvPr/>
        </p:nvGrpSpPr>
        <p:grpSpPr bwMode="auto">
          <a:xfrm>
            <a:off x="1295400" y="1447800"/>
            <a:ext cx="6858000" cy="4724400"/>
            <a:chOff x="816" y="912"/>
            <a:chExt cx="4320" cy="2976"/>
          </a:xfrm>
        </p:grpSpPr>
        <p:sp>
          <p:nvSpPr>
            <p:cNvPr id="291917" name="Rectangle 77"/>
            <p:cNvSpPr>
              <a:spLocks noChangeArrowheads="1"/>
            </p:cNvSpPr>
            <p:nvPr/>
          </p:nvSpPr>
          <p:spPr bwMode="auto">
            <a:xfrm>
              <a:off x="4896" y="91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endParaRPr lang="en-US" sz="1000" baseline="30000"/>
            </a:p>
          </p:txBody>
        </p:sp>
        <p:sp>
          <p:nvSpPr>
            <p:cNvPr id="291918" name="Rectangle 78"/>
            <p:cNvSpPr>
              <a:spLocks noChangeArrowheads="1"/>
            </p:cNvSpPr>
            <p:nvPr/>
          </p:nvSpPr>
          <p:spPr bwMode="auto">
            <a:xfrm>
              <a:off x="12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endParaRPr lang="en-US" sz="1000" baseline="30000"/>
            </a:p>
          </p:txBody>
        </p:sp>
        <p:sp>
          <p:nvSpPr>
            <p:cNvPr id="291919" name="Rectangle 79"/>
            <p:cNvSpPr>
              <a:spLocks noChangeArrowheads="1"/>
            </p:cNvSpPr>
            <p:nvPr/>
          </p:nvSpPr>
          <p:spPr bwMode="auto">
            <a:xfrm>
              <a:off x="36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endParaRPr lang="en-US" sz="1000" baseline="30000"/>
            </a:p>
          </p:txBody>
        </p:sp>
        <p:sp>
          <p:nvSpPr>
            <p:cNvPr id="291920" name="Rectangle 80"/>
            <p:cNvSpPr>
              <a:spLocks noChangeArrowheads="1"/>
            </p:cNvSpPr>
            <p:nvPr/>
          </p:nvSpPr>
          <p:spPr bwMode="auto">
            <a:xfrm>
              <a:off x="393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endParaRPr lang="en-US" sz="1000" baseline="30000"/>
            </a:p>
          </p:txBody>
        </p:sp>
        <p:sp>
          <p:nvSpPr>
            <p:cNvPr id="291921" name="Rectangle 81"/>
            <p:cNvSpPr>
              <a:spLocks noChangeArrowheads="1"/>
            </p:cNvSpPr>
            <p:nvPr/>
          </p:nvSpPr>
          <p:spPr bwMode="auto">
            <a:xfrm>
              <a:off x="81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endParaRPr lang="en-US" sz="1000" baseline="30000"/>
            </a:p>
          </p:txBody>
        </p:sp>
        <p:sp>
          <p:nvSpPr>
            <p:cNvPr id="291922" name="Rectangle 82"/>
            <p:cNvSpPr>
              <a:spLocks noChangeArrowheads="1"/>
            </p:cNvSpPr>
            <p:nvPr/>
          </p:nvSpPr>
          <p:spPr bwMode="auto">
            <a:xfrm>
              <a:off x="24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endParaRPr lang="en-US" sz="1000" baseline="30000"/>
            </a:p>
          </p:txBody>
        </p:sp>
        <p:sp>
          <p:nvSpPr>
            <p:cNvPr id="291923" name="Rectangle 83"/>
            <p:cNvSpPr>
              <a:spLocks noChangeArrowheads="1"/>
            </p:cNvSpPr>
            <p:nvPr/>
          </p:nvSpPr>
          <p:spPr bwMode="auto">
            <a:xfrm>
              <a:off x="36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endParaRPr lang="en-US" sz="1000" baseline="30000"/>
            </a:p>
          </p:txBody>
        </p:sp>
        <p:sp>
          <p:nvSpPr>
            <p:cNvPr id="291924" name="Rectangle 84"/>
            <p:cNvSpPr>
              <a:spLocks noChangeArrowheads="1"/>
            </p:cNvSpPr>
            <p:nvPr/>
          </p:nvSpPr>
          <p:spPr bwMode="auto">
            <a:xfrm>
              <a:off x="81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endParaRPr lang="en-US" sz="1000" baseline="30000"/>
            </a:p>
          </p:txBody>
        </p:sp>
        <p:sp>
          <p:nvSpPr>
            <p:cNvPr id="291925" name="Rectangle 85"/>
            <p:cNvSpPr>
              <a:spLocks noChangeArrowheads="1"/>
            </p:cNvSpPr>
            <p:nvPr/>
          </p:nvSpPr>
          <p:spPr bwMode="auto">
            <a:xfrm>
              <a:off x="36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endParaRPr lang="en-US" sz="1000" baseline="30000"/>
            </a:p>
          </p:txBody>
        </p:sp>
        <p:sp>
          <p:nvSpPr>
            <p:cNvPr id="291926" name="Rectangle 86"/>
            <p:cNvSpPr>
              <a:spLocks noChangeArrowheads="1"/>
            </p:cNvSpPr>
            <p:nvPr/>
          </p:nvSpPr>
          <p:spPr bwMode="auto">
            <a:xfrm>
              <a:off x="20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endParaRPr lang="en-US" sz="1000" baseline="30000"/>
            </a:p>
          </p:txBody>
        </p:sp>
        <p:sp>
          <p:nvSpPr>
            <p:cNvPr id="291927" name="Rectangle 87"/>
            <p:cNvSpPr>
              <a:spLocks noChangeArrowheads="1"/>
            </p:cNvSpPr>
            <p:nvPr/>
          </p:nvSpPr>
          <p:spPr bwMode="auto">
            <a:xfrm>
              <a:off x="22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endParaRPr lang="en-US" sz="1000" baseline="30000"/>
            </a:p>
          </p:txBody>
        </p:sp>
        <p:sp>
          <p:nvSpPr>
            <p:cNvPr id="291928" name="Rectangle 88"/>
            <p:cNvSpPr>
              <a:spLocks noChangeArrowheads="1"/>
            </p:cNvSpPr>
            <p:nvPr/>
          </p:nvSpPr>
          <p:spPr bwMode="auto">
            <a:xfrm>
              <a:off x="27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endParaRPr lang="en-US" sz="1000" baseline="30000"/>
            </a:p>
          </p:txBody>
        </p:sp>
        <p:sp>
          <p:nvSpPr>
            <p:cNvPr id="291929" name="Rectangle 89"/>
            <p:cNvSpPr>
              <a:spLocks noChangeArrowheads="1"/>
            </p:cNvSpPr>
            <p:nvPr/>
          </p:nvSpPr>
          <p:spPr bwMode="auto">
            <a:xfrm>
              <a:off x="32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endParaRPr lang="en-US" sz="1000" baseline="30000"/>
            </a:p>
          </p:txBody>
        </p:sp>
        <p:sp>
          <p:nvSpPr>
            <p:cNvPr id="291930" name="Rectangle 90"/>
            <p:cNvSpPr>
              <a:spLocks noChangeArrowheads="1"/>
            </p:cNvSpPr>
            <p:nvPr/>
          </p:nvSpPr>
          <p:spPr bwMode="auto">
            <a:xfrm>
              <a:off x="369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endParaRPr lang="en-US" sz="1000" baseline="30000"/>
            </a:p>
          </p:txBody>
        </p:sp>
        <p:sp>
          <p:nvSpPr>
            <p:cNvPr id="291931" name="Rectangle 91"/>
            <p:cNvSpPr>
              <a:spLocks noChangeArrowheads="1"/>
            </p:cNvSpPr>
            <p:nvPr/>
          </p:nvSpPr>
          <p:spPr bwMode="auto">
            <a:xfrm>
              <a:off x="39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endParaRPr lang="en-US" sz="1000" baseline="30000"/>
            </a:p>
          </p:txBody>
        </p:sp>
        <p:sp>
          <p:nvSpPr>
            <p:cNvPr id="291932" name="Rectangle 92"/>
            <p:cNvSpPr>
              <a:spLocks noChangeArrowheads="1"/>
            </p:cNvSpPr>
            <p:nvPr/>
          </p:nvSpPr>
          <p:spPr bwMode="auto">
            <a:xfrm>
              <a:off x="44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endParaRPr lang="en-US" sz="1000" baseline="30000"/>
            </a:p>
          </p:txBody>
        </p:sp>
        <p:sp>
          <p:nvSpPr>
            <p:cNvPr id="291933" name="Rectangle 93"/>
            <p:cNvSpPr>
              <a:spLocks noChangeArrowheads="1"/>
            </p:cNvSpPr>
            <p:nvPr/>
          </p:nvSpPr>
          <p:spPr bwMode="auto">
            <a:xfrm>
              <a:off x="46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endParaRPr lang="en-US" sz="1000" baseline="30000"/>
            </a:p>
          </p:txBody>
        </p:sp>
        <p:sp>
          <p:nvSpPr>
            <p:cNvPr id="291934" name="Rectangle 94"/>
            <p:cNvSpPr>
              <a:spLocks noChangeArrowheads="1"/>
            </p:cNvSpPr>
            <p:nvPr/>
          </p:nvSpPr>
          <p:spPr bwMode="auto">
            <a:xfrm>
              <a:off x="12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endParaRPr lang="en-US" sz="1000" baseline="30000"/>
            </a:p>
          </p:txBody>
        </p:sp>
        <p:sp>
          <p:nvSpPr>
            <p:cNvPr id="291935" name="Text Box 95"/>
            <p:cNvSpPr txBox="1">
              <a:spLocks noChangeArrowheads="1"/>
            </p:cNvSpPr>
            <p:nvPr/>
          </p:nvSpPr>
          <p:spPr bwMode="auto">
            <a:xfrm>
              <a:off x="1859" y="1205"/>
              <a:ext cx="443" cy="135"/>
            </a:xfrm>
            <a:prstGeom prst="rect">
              <a:avLst/>
            </a:prstGeom>
            <a:noFill/>
            <a:ln w="9525">
              <a:noFill/>
              <a:miter lim="800000"/>
              <a:headEnd/>
              <a:tailEnd/>
            </a:ln>
            <a:effectLst/>
          </p:spPr>
          <p:txBody>
            <a:bodyPr wrap="none">
              <a:spAutoFit/>
            </a:bodyPr>
            <a:lstStyle/>
            <a:p>
              <a:r>
                <a:rPr lang="en-US" sz="800" b="1"/>
                <a:t>1843-1886 </a:t>
              </a:r>
            </a:p>
          </p:txBody>
        </p:sp>
      </p:grpSp>
      <p:grpSp>
        <p:nvGrpSpPr>
          <p:cNvPr id="291936" name="Group 96"/>
          <p:cNvGrpSpPr>
            <a:grpSpLocks/>
          </p:cNvGrpSpPr>
          <p:nvPr/>
        </p:nvGrpSpPr>
        <p:grpSpPr bwMode="auto">
          <a:xfrm>
            <a:off x="1676400" y="1223963"/>
            <a:ext cx="6477000" cy="5481637"/>
            <a:chOff x="1056" y="771"/>
            <a:chExt cx="4080" cy="3453"/>
          </a:xfrm>
        </p:grpSpPr>
        <p:sp>
          <p:nvSpPr>
            <p:cNvPr id="291937" name="Rectangle 97"/>
            <p:cNvSpPr>
              <a:spLocks noChangeArrowheads="1"/>
            </p:cNvSpPr>
            <p:nvPr/>
          </p:nvSpPr>
          <p:spPr bwMode="auto">
            <a:xfrm>
              <a:off x="4896" y="124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endParaRPr lang="en-US" sz="1000" baseline="30000"/>
            </a:p>
          </p:txBody>
        </p:sp>
        <p:sp>
          <p:nvSpPr>
            <p:cNvPr id="291938" name="Rectangle 98"/>
            <p:cNvSpPr>
              <a:spLocks noChangeArrowheads="1"/>
            </p:cNvSpPr>
            <p:nvPr/>
          </p:nvSpPr>
          <p:spPr bwMode="auto">
            <a:xfrm>
              <a:off x="4896" y="1584"/>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endParaRPr lang="en-US" sz="1000" baseline="30000"/>
            </a:p>
          </p:txBody>
        </p:sp>
        <p:sp>
          <p:nvSpPr>
            <p:cNvPr id="291939" name="Rectangle 99"/>
            <p:cNvSpPr>
              <a:spLocks noChangeArrowheads="1"/>
            </p:cNvSpPr>
            <p:nvPr/>
          </p:nvSpPr>
          <p:spPr bwMode="auto">
            <a:xfrm>
              <a:off x="4896" y="1920"/>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endParaRPr lang="en-US" sz="1000" baseline="30000"/>
            </a:p>
          </p:txBody>
        </p:sp>
        <p:sp>
          <p:nvSpPr>
            <p:cNvPr id="291940" name="Rectangle 100"/>
            <p:cNvSpPr>
              <a:spLocks noChangeArrowheads="1"/>
            </p:cNvSpPr>
            <p:nvPr/>
          </p:nvSpPr>
          <p:spPr bwMode="auto">
            <a:xfrm>
              <a:off x="4896" y="2256"/>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endParaRPr lang="en-US" sz="1000" baseline="30000"/>
            </a:p>
          </p:txBody>
        </p:sp>
        <p:sp>
          <p:nvSpPr>
            <p:cNvPr id="291941" name="Rectangle 101"/>
            <p:cNvSpPr>
              <a:spLocks noChangeArrowheads="1"/>
            </p:cNvSpPr>
            <p:nvPr/>
          </p:nvSpPr>
          <p:spPr bwMode="auto">
            <a:xfrm>
              <a:off x="441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endParaRPr lang="en-US" sz="1000" baseline="30000"/>
            </a:p>
          </p:txBody>
        </p:sp>
        <p:sp>
          <p:nvSpPr>
            <p:cNvPr id="291942" name="Rectangle 102"/>
            <p:cNvSpPr>
              <a:spLocks noChangeArrowheads="1"/>
            </p:cNvSpPr>
            <p:nvPr/>
          </p:nvSpPr>
          <p:spPr bwMode="auto">
            <a:xfrm>
              <a:off x="489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endParaRPr lang="en-US" sz="1000" baseline="30000"/>
            </a:p>
          </p:txBody>
        </p:sp>
        <p:sp>
          <p:nvSpPr>
            <p:cNvPr id="291943" name="Rectangle 103"/>
            <p:cNvSpPr>
              <a:spLocks noChangeArrowheads="1"/>
            </p:cNvSpPr>
            <p:nvPr/>
          </p:nvSpPr>
          <p:spPr bwMode="auto">
            <a:xfrm>
              <a:off x="105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endParaRPr lang="en-US" sz="1000" baseline="30000"/>
            </a:p>
          </p:txBody>
        </p:sp>
        <p:sp>
          <p:nvSpPr>
            <p:cNvPr id="291944" name="Rectangle 104"/>
            <p:cNvSpPr>
              <a:spLocks noChangeArrowheads="1"/>
            </p:cNvSpPr>
            <p:nvPr/>
          </p:nvSpPr>
          <p:spPr bwMode="auto">
            <a:xfrm>
              <a:off x="297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endParaRPr lang="en-US" sz="1000" baseline="30000"/>
            </a:p>
          </p:txBody>
        </p:sp>
        <p:sp>
          <p:nvSpPr>
            <p:cNvPr id="291945" name="Rectangle 105"/>
            <p:cNvSpPr>
              <a:spLocks noChangeArrowheads="1"/>
            </p:cNvSpPr>
            <p:nvPr/>
          </p:nvSpPr>
          <p:spPr bwMode="auto">
            <a:xfrm>
              <a:off x="489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endParaRPr lang="en-US" sz="1000" baseline="30000"/>
            </a:p>
          </p:txBody>
        </p:sp>
        <p:sp>
          <p:nvSpPr>
            <p:cNvPr id="291946" name="Rectangle 106"/>
            <p:cNvSpPr>
              <a:spLocks noChangeArrowheads="1"/>
            </p:cNvSpPr>
            <p:nvPr/>
          </p:nvSpPr>
          <p:spPr bwMode="auto">
            <a:xfrm>
              <a:off x="2016" y="388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endParaRPr lang="en-US" sz="1000" baseline="30000"/>
            </a:p>
          </p:txBody>
        </p:sp>
        <p:sp>
          <p:nvSpPr>
            <p:cNvPr id="291947" name="Rectangle 107"/>
            <p:cNvSpPr>
              <a:spLocks noChangeArrowheads="1"/>
            </p:cNvSpPr>
            <p:nvPr/>
          </p:nvSpPr>
          <p:spPr bwMode="auto">
            <a:xfrm>
              <a:off x="129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endParaRPr lang="en-US" sz="1000" baseline="30000"/>
            </a:p>
          </p:txBody>
        </p:sp>
        <p:sp>
          <p:nvSpPr>
            <p:cNvPr id="291948" name="Text Box 108"/>
            <p:cNvSpPr txBox="1">
              <a:spLocks noChangeArrowheads="1"/>
            </p:cNvSpPr>
            <p:nvPr/>
          </p:nvSpPr>
          <p:spPr bwMode="auto">
            <a:xfrm>
              <a:off x="2764" y="771"/>
              <a:ext cx="425" cy="135"/>
            </a:xfrm>
            <a:prstGeom prst="rect">
              <a:avLst/>
            </a:prstGeom>
            <a:noFill/>
            <a:ln w="9525">
              <a:noFill/>
              <a:miter lim="800000"/>
              <a:headEnd/>
              <a:tailEnd/>
            </a:ln>
            <a:effectLst/>
          </p:spPr>
          <p:txBody>
            <a:bodyPr wrap="none">
              <a:spAutoFit/>
            </a:bodyPr>
            <a:lstStyle/>
            <a:p>
              <a:r>
                <a:rPr lang="en-US" sz="800" b="1"/>
                <a:t>1894-1918</a:t>
              </a:r>
            </a:p>
          </p:txBody>
        </p:sp>
      </p:grpSp>
      <p:grpSp>
        <p:nvGrpSpPr>
          <p:cNvPr id="291949" name="Group 109"/>
          <p:cNvGrpSpPr>
            <a:grpSpLocks/>
          </p:cNvGrpSpPr>
          <p:nvPr/>
        </p:nvGrpSpPr>
        <p:grpSpPr bwMode="auto">
          <a:xfrm>
            <a:off x="1295400" y="1455738"/>
            <a:ext cx="6858000" cy="5249862"/>
            <a:chOff x="816" y="917"/>
            <a:chExt cx="4320" cy="3307"/>
          </a:xfrm>
        </p:grpSpPr>
        <p:sp>
          <p:nvSpPr>
            <p:cNvPr id="291950" name="Rectangle 110"/>
            <p:cNvSpPr>
              <a:spLocks noChangeArrowheads="1"/>
            </p:cNvSpPr>
            <p:nvPr/>
          </p:nvSpPr>
          <p:spPr bwMode="auto">
            <a:xfrm>
              <a:off x="2256" y="2256"/>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endParaRPr lang="en-US" sz="1000" baseline="30000"/>
            </a:p>
          </p:txBody>
        </p:sp>
        <p:sp>
          <p:nvSpPr>
            <p:cNvPr id="291951" name="Rectangle 111"/>
            <p:cNvSpPr>
              <a:spLocks noChangeArrowheads="1"/>
            </p:cNvSpPr>
            <p:nvPr/>
          </p:nvSpPr>
          <p:spPr bwMode="auto">
            <a:xfrm>
              <a:off x="153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endParaRPr lang="en-US" sz="1000" baseline="30000"/>
            </a:p>
          </p:txBody>
        </p:sp>
        <p:sp>
          <p:nvSpPr>
            <p:cNvPr id="291952" name="Rectangle 112"/>
            <p:cNvSpPr>
              <a:spLocks noChangeArrowheads="1"/>
            </p:cNvSpPr>
            <p:nvPr/>
          </p:nvSpPr>
          <p:spPr bwMode="auto">
            <a:xfrm>
              <a:off x="22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endParaRPr lang="en-US" sz="1000" baseline="30000"/>
            </a:p>
          </p:txBody>
        </p:sp>
        <p:sp>
          <p:nvSpPr>
            <p:cNvPr id="291953" name="Rectangle 113"/>
            <p:cNvSpPr>
              <a:spLocks noChangeArrowheads="1"/>
            </p:cNvSpPr>
            <p:nvPr/>
          </p:nvSpPr>
          <p:spPr bwMode="auto">
            <a:xfrm>
              <a:off x="46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endParaRPr lang="en-US" sz="1000" baseline="30000"/>
            </a:p>
          </p:txBody>
        </p:sp>
        <p:sp>
          <p:nvSpPr>
            <p:cNvPr id="291954" name="Rectangle 114"/>
            <p:cNvSpPr>
              <a:spLocks noChangeArrowheads="1"/>
            </p:cNvSpPr>
            <p:nvPr/>
          </p:nvSpPr>
          <p:spPr bwMode="auto">
            <a:xfrm>
              <a:off x="816" y="292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endParaRPr lang="en-US" sz="1000" baseline="30000"/>
            </a:p>
          </p:txBody>
        </p:sp>
        <p:sp>
          <p:nvSpPr>
            <p:cNvPr id="291955" name="Rectangle 115"/>
            <p:cNvSpPr>
              <a:spLocks noChangeArrowheads="1"/>
            </p:cNvSpPr>
            <p:nvPr/>
          </p:nvSpPr>
          <p:spPr bwMode="auto">
            <a:xfrm>
              <a:off x="2496" y="355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endParaRPr lang="en-US" sz="1000" baseline="30000"/>
            </a:p>
          </p:txBody>
        </p:sp>
        <p:sp>
          <p:nvSpPr>
            <p:cNvPr id="291956" name="Rectangle 116"/>
            <p:cNvSpPr>
              <a:spLocks noChangeArrowheads="1"/>
            </p:cNvSpPr>
            <p:nvPr/>
          </p:nvSpPr>
          <p:spPr bwMode="auto">
            <a:xfrm>
              <a:off x="24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endParaRPr lang="en-US" sz="1000" baseline="30000"/>
            </a:p>
          </p:txBody>
        </p:sp>
        <p:sp>
          <p:nvSpPr>
            <p:cNvPr id="291957" name="Rectangle 117"/>
            <p:cNvSpPr>
              <a:spLocks noChangeArrowheads="1"/>
            </p:cNvSpPr>
            <p:nvPr/>
          </p:nvSpPr>
          <p:spPr bwMode="auto">
            <a:xfrm>
              <a:off x="27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endParaRPr lang="en-US" sz="1000" baseline="30000"/>
            </a:p>
          </p:txBody>
        </p:sp>
        <p:sp>
          <p:nvSpPr>
            <p:cNvPr id="291958" name="Rectangle 118"/>
            <p:cNvSpPr>
              <a:spLocks noChangeArrowheads="1"/>
            </p:cNvSpPr>
            <p:nvPr/>
          </p:nvSpPr>
          <p:spPr bwMode="auto">
            <a:xfrm>
              <a:off x="29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endParaRPr lang="en-US" sz="1000" baseline="30000"/>
            </a:p>
          </p:txBody>
        </p:sp>
        <p:sp>
          <p:nvSpPr>
            <p:cNvPr id="291959" name="Rectangle 119"/>
            <p:cNvSpPr>
              <a:spLocks noChangeArrowheads="1"/>
            </p:cNvSpPr>
            <p:nvPr/>
          </p:nvSpPr>
          <p:spPr bwMode="auto">
            <a:xfrm>
              <a:off x="32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endParaRPr lang="en-US" sz="1000" baseline="30000"/>
            </a:p>
          </p:txBody>
        </p:sp>
        <p:sp>
          <p:nvSpPr>
            <p:cNvPr id="291960" name="Rectangle 120"/>
            <p:cNvSpPr>
              <a:spLocks noChangeArrowheads="1"/>
            </p:cNvSpPr>
            <p:nvPr/>
          </p:nvSpPr>
          <p:spPr bwMode="auto">
            <a:xfrm>
              <a:off x="34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endParaRPr lang="en-US" sz="1000" baseline="30000"/>
            </a:p>
          </p:txBody>
        </p:sp>
        <p:sp>
          <p:nvSpPr>
            <p:cNvPr id="291961" name="Rectangle 121"/>
            <p:cNvSpPr>
              <a:spLocks noChangeArrowheads="1"/>
            </p:cNvSpPr>
            <p:nvPr/>
          </p:nvSpPr>
          <p:spPr bwMode="auto">
            <a:xfrm>
              <a:off x="36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endParaRPr lang="en-US" sz="1000" baseline="30000"/>
            </a:p>
          </p:txBody>
        </p:sp>
        <p:sp>
          <p:nvSpPr>
            <p:cNvPr id="291962" name="Rectangle 122"/>
            <p:cNvSpPr>
              <a:spLocks noChangeArrowheads="1"/>
            </p:cNvSpPr>
            <p:nvPr/>
          </p:nvSpPr>
          <p:spPr bwMode="auto">
            <a:xfrm>
              <a:off x="39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endParaRPr lang="en-US" sz="1000" baseline="30000"/>
            </a:p>
          </p:txBody>
        </p:sp>
        <p:sp>
          <p:nvSpPr>
            <p:cNvPr id="291963" name="Rectangle 123"/>
            <p:cNvSpPr>
              <a:spLocks noChangeArrowheads="1"/>
            </p:cNvSpPr>
            <p:nvPr/>
          </p:nvSpPr>
          <p:spPr bwMode="auto">
            <a:xfrm>
              <a:off x="41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endParaRPr lang="en-US" sz="1000" baseline="30000"/>
            </a:p>
          </p:txBody>
        </p:sp>
        <p:sp>
          <p:nvSpPr>
            <p:cNvPr id="291964" name="Rectangle 124"/>
            <p:cNvSpPr>
              <a:spLocks noChangeArrowheads="1"/>
            </p:cNvSpPr>
            <p:nvPr/>
          </p:nvSpPr>
          <p:spPr bwMode="auto">
            <a:xfrm>
              <a:off x="44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endParaRPr lang="en-US" sz="1000" baseline="30000"/>
            </a:p>
          </p:txBody>
        </p:sp>
        <p:sp>
          <p:nvSpPr>
            <p:cNvPr id="291965" name="Rectangle 125"/>
            <p:cNvSpPr>
              <a:spLocks noChangeArrowheads="1"/>
            </p:cNvSpPr>
            <p:nvPr/>
          </p:nvSpPr>
          <p:spPr bwMode="auto">
            <a:xfrm>
              <a:off x="46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endParaRPr lang="en-US" sz="1000" baseline="30000"/>
            </a:p>
          </p:txBody>
        </p:sp>
        <p:sp>
          <p:nvSpPr>
            <p:cNvPr id="291966" name="Rectangle 126"/>
            <p:cNvSpPr>
              <a:spLocks noChangeArrowheads="1"/>
            </p:cNvSpPr>
            <p:nvPr/>
          </p:nvSpPr>
          <p:spPr bwMode="auto">
            <a:xfrm>
              <a:off x="48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endParaRPr lang="en-US" sz="1000" baseline="30000"/>
            </a:p>
          </p:txBody>
        </p:sp>
        <p:sp>
          <p:nvSpPr>
            <p:cNvPr id="291967" name="Text Box 127"/>
            <p:cNvSpPr txBox="1">
              <a:spLocks noChangeArrowheads="1"/>
            </p:cNvSpPr>
            <p:nvPr/>
          </p:nvSpPr>
          <p:spPr bwMode="auto">
            <a:xfrm>
              <a:off x="2760" y="917"/>
              <a:ext cx="425" cy="135"/>
            </a:xfrm>
            <a:prstGeom prst="rect">
              <a:avLst/>
            </a:prstGeom>
            <a:noFill/>
            <a:ln w="9525">
              <a:noFill/>
              <a:miter lim="800000"/>
              <a:headEnd/>
              <a:tailEnd/>
            </a:ln>
            <a:effectLst/>
          </p:spPr>
          <p:txBody>
            <a:bodyPr wrap="none">
              <a:spAutoFit/>
            </a:bodyPr>
            <a:lstStyle/>
            <a:p>
              <a:r>
                <a:rPr lang="en-US" sz="800" b="1"/>
                <a:t>1923-1961</a:t>
              </a:r>
            </a:p>
          </p:txBody>
        </p:sp>
      </p:grpSp>
      <p:grpSp>
        <p:nvGrpSpPr>
          <p:cNvPr id="291968" name="Group 128"/>
          <p:cNvGrpSpPr>
            <a:grpSpLocks/>
          </p:cNvGrpSpPr>
          <p:nvPr/>
        </p:nvGrpSpPr>
        <p:grpSpPr bwMode="auto">
          <a:xfrm>
            <a:off x="2438400" y="1681163"/>
            <a:ext cx="2389188" cy="3500437"/>
            <a:chOff x="1536" y="1059"/>
            <a:chExt cx="1505" cy="2205"/>
          </a:xfrm>
        </p:grpSpPr>
        <p:sp>
          <p:nvSpPr>
            <p:cNvPr id="291969" name="Rectangle 129"/>
            <p:cNvSpPr>
              <a:spLocks noChangeArrowheads="1"/>
            </p:cNvSpPr>
            <p:nvPr/>
          </p:nvSpPr>
          <p:spPr bwMode="auto">
            <a:xfrm>
              <a:off x="15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endParaRPr lang="en-US" sz="1000" baseline="30000"/>
            </a:p>
          </p:txBody>
        </p:sp>
        <p:sp>
          <p:nvSpPr>
            <p:cNvPr id="291970" name="Rectangle 130"/>
            <p:cNvSpPr>
              <a:spLocks noChangeArrowheads="1"/>
            </p:cNvSpPr>
            <p:nvPr/>
          </p:nvSpPr>
          <p:spPr bwMode="auto">
            <a:xfrm>
              <a:off x="177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baseline="30000"/>
            </a:p>
            <a:p>
              <a:pPr algn="ctr"/>
              <a:endParaRPr lang="en-US" sz="1000" baseline="30000"/>
            </a:p>
          </p:txBody>
        </p:sp>
        <p:sp>
          <p:nvSpPr>
            <p:cNvPr id="291971" name="Rectangle 131"/>
            <p:cNvSpPr>
              <a:spLocks noChangeArrowheads="1"/>
            </p:cNvSpPr>
            <p:nvPr/>
          </p:nvSpPr>
          <p:spPr bwMode="auto">
            <a:xfrm>
              <a:off x="201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endParaRPr lang="en-US" sz="1000" baseline="30000"/>
            </a:p>
          </p:txBody>
        </p:sp>
        <p:sp>
          <p:nvSpPr>
            <p:cNvPr id="291972" name="Rectangle 132"/>
            <p:cNvSpPr>
              <a:spLocks noChangeArrowheads="1"/>
            </p:cNvSpPr>
            <p:nvPr/>
          </p:nvSpPr>
          <p:spPr bwMode="auto">
            <a:xfrm>
              <a:off x="225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endParaRPr lang="en-US" sz="1000" baseline="30000"/>
            </a:p>
          </p:txBody>
        </p:sp>
        <p:sp>
          <p:nvSpPr>
            <p:cNvPr id="291973" name="Rectangle 133"/>
            <p:cNvSpPr>
              <a:spLocks noChangeArrowheads="1"/>
            </p:cNvSpPr>
            <p:nvPr/>
          </p:nvSpPr>
          <p:spPr bwMode="auto">
            <a:xfrm>
              <a:off x="249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endParaRPr lang="en-US" sz="1000" baseline="30000"/>
            </a:p>
          </p:txBody>
        </p:sp>
        <p:sp>
          <p:nvSpPr>
            <p:cNvPr id="291974" name="Rectangle 134"/>
            <p:cNvSpPr>
              <a:spLocks noChangeArrowheads="1"/>
            </p:cNvSpPr>
            <p:nvPr/>
          </p:nvSpPr>
          <p:spPr bwMode="auto">
            <a:xfrm>
              <a:off x="27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endParaRPr lang="en-US" sz="1000" baseline="30000"/>
            </a:p>
          </p:txBody>
        </p:sp>
        <p:sp>
          <p:nvSpPr>
            <p:cNvPr id="291975" name="Text Box 135"/>
            <p:cNvSpPr txBox="1">
              <a:spLocks noChangeArrowheads="1"/>
            </p:cNvSpPr>
            <p:nvPr/>
          </p:nvSpPr>
          <p:spPr bwMode="auto">
            <a:xfrm>
              <a:off x="2760" y="1059"/>
              <a:ext cx="281" cy="135"/>
            </a:xfrm>
            <a:prstGeom prst="rect">
              <a:avLst/>
            </a:prstGeom>
            <a:noFill/>
            <a:ln w="9525">
              <a:noFill/>
              <a:miter lim="800000"/>
              <a:headEnd/>
              <a:tailEnd/>
            </a:ln>
            <a:effectLst/>
          </p:spPr>
          <p:txBody>
            <a:bodyPr wrap="none">
              <a:spAutoFit/>
            </a:bodyPr>
            <a:lstStyle/>
            <a:p>
              <a:r>
                <a:rPr lang="en-US" sz="800" b="1"/>
                <a:t>1965-</a:t>
              </a:r>
            </a:p>
          </p:txBody>
        </p:sp>
      </p:grpSp>
      <p:sp>
        <p:nvSpPr>
          <p:cNvPr id="291976" name="Rectangle 136"/>
          <p:cNvSpPr>
            <a:spLocks noChangeArrowheads="1"/>
          </p:cNvSpPr>
          <p:nvPr/>
        </p:nvSpPr>
        <p:spPr bwMode="auto">
          <a:xfrm>
            <a:off x="0" y="6553200"/>
            <a:ext cx="2124075" cy="214313"/>
          </a:xfrm>
          <a:prstGeom prst="rect">
            <a:avLst/>
          </a:prstGeom>
          <a:noFill/>
          <a:ln w="9525">
            <a:noFill/>
            <a:miter lim="800000"/>
            <a:headEnd/>
            <a:tailEnd/>
          </a:ln>
          <a:effectLst/>
        </p:spPr>
        <p:txBody>
          <a:bodyPr wrap="none">
            <a:spAutoFit/>
          </a:bodyPr>
          <a:lstStyle/>
          <a:p>
            <a:r>
              <a:rPr lang="en-US" sz="800"/>
              <a:t>Journal of Chemical Education, Sept. 1989</a:t>
            </a:r>
          </a:p>
        </p:txBody>
      </p:sp>
      <p:sp>
        <p:nvSpPr>
          <p:cNvPr id="291977" name="AutoShape 13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291979" name="Rectangle 139"/>
          <p:cNvSpPr>
            <a:spLocks noChangeArrowheads="1"/>
          </p:cNvSpPr>
          <p:nvPr/>
        </p:nvSpPr>
        <p:spPr bwMode="auto">
          <a:xfrm>
            <a:off x="76200" y="6400800"/>
            <a:ext cx="1957388" cy="244475"/>
          </a:xfrm>
          <a:prstGeom prst="rect">
            <a:avLst/>
          </a:prstGeom>
          <a:noFill/>
          <a:ln w="9525">
            <a:noFill/>
            <a:miter lim="800000"/>
            <a:headEnd/>
            <a:tailEnd/>
          </a:ln>
          <a:effectLst/>
        </p:spPr>
        <p:txBody>
          <a:bodyPr wrap="none" anchor="ctr">
            <a:spAutoFit/>
          </a:bodyPr>
          <a:lstStyle/>
          <a:p>
            <a:r>
              <a:rPr lang="en-US" sz="1000">
                <a:solidFill>
                  <a:srgbClr val="000000"/>
                </a:solidFill>
                <a:hlinkClick r:id="rId4"/>
              </a:rPr>
              <a:t>Timeline of Elements Discovery</a:t>
            </a:r>
            <a:endParaRPr lang="en-US" sz="1000">
              <a:solidFill>
                <a:srgbClr val="000000"/>
              </a:solidFill>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nvGrpSpPr>
        <p:grpSpPr bwMode="auto">
          <a:xfrm>
            <a:off x="1295400" y="1447800"/>
            <a:ext cx="6477000" cy="5257800"/>
            <a:chOff x="816" y="912"/>
            <a:chExt cx="4080" cy="3312"/>
          </a:xfrm>
        </p:grpSpPr>
        <p:grpSp>
          <p:nvGrpSpPr>
            <p:cNvPr id="137219" name="Group 3"/>
            <p:cNvGrpSpPr>
              <a:grpSpLocks/>
            </p:cNvGrpSpPr>
            <p:nvPr/>
          </p:nvGrpSpPr>
          <p:grpSpPr bwMode="auto">
            <a:xfrm>
              <a:off x="816" y="912"/>
              <a:ext cx="4080" cy="3312"/>
              <a:chOff x="816" y="912"/>
              <a:chExt cx="4080" cy="3312"/>
            </a:xfrm>
          </p:grpSpPr>
          <p:sp>
            <p:nvSpPr>
              <p:cNvPr id="137220" name="Rectangle 4"/>
              <p:cNvSpPr>
                <a:spLocks noChangeArrowheads="1"/>
              </p:cNvSpPr>
              <p:nvPr/>
            </p:nvSpPr>
            <p:spPr bwMode="auto">
              <a:xfrm>
                <a:off x="20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endParaRPr lang="en-US" sz="1000" baseline="30000"/>
              </a:p>
            </p:txBody>
          </p:sp>
          <p:sp>
            <p:nvSpPr>
              <p:cNvPr id="137221" name="Rectangle 5"/>
              <p:cNvSpPr>
                <a:spLocks noChangeArrowheads="1"/>
              </p:cNvSpPr>
              <p:nvPr/>
            </p:nvSpPr>
            <p:spPr bwMode="auto">
              <a:xfrm>
                <a:off x="22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endParaRPr lang="en-US" sz="1000" baseline="30000"/>
              </a:p>
            </p:txBody>
          </p:sp>
          <p:grpSp>
            <p:nvGrpSpPr>
              <p:cNvPr id="137222" name="Group 6"/>
              <p:cNvGrpSpPr>
                <a:grpSpLocks/>
              </p:cNvGrpSpPr>
              <p:nvPr/>
            </p:nvGrpSpPr>
            <p:grpSpPr bwMode="auto">
              <a:xfrm>
                <a:off x="816" y="912"/>
                <a:ext cx="4080" cy="3312"/>
                <a:chOff x="816" y="912"/>
                <a:chExt cx="4080" cy="3312"/>
              </a:xfrm>
            </p:grpSpPr>
            <p:sp>
              <p:nvSpPr>
                <p:cNvPr id="137223" name="Rectangle 7"/>
                <p:cNvSpPr>
                  <a:spLocks noChangeArrowheads="1"/>
                </p:cNvSpPr>
                <p:nvPr/>
              </p:nvSpPr>
              <p:spPr bwMode="auto">
                <a:xfrm>
                  <a:off x="8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endParaRPr lang="en-US" sz="1000" baseline="30000"/>
                </a:p>
              </p:txBody>
            </p:sp>
            <p:sp>
              <p:nvSpPr>
                <p:cNvPr id="137224" name="Rectangle 8"/>
                <p:cNvSpPr>
                  <a:spLocks noChangeArrowheads="1"/>
                </p:cNvSpPr>
                <p:nvPr/>
              </p:nvSpPr>
              <p:spPr bwMode="auto">
                <a:xfrm>
                  <a:off x="8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a:p>
                <a:p>
                  <a:pPr algn="ctr"/>
                  <a:endParaRPr lang="en-US" sz="1000" baseline="30000"/>
                </a:p>
              </p:txBody>
            </p:sp>
            <p:sp>
              <p:nvSpPr>
                <p:cNvPr id="137225" name="Rectangle 9"/>
                <p:cNvSpPr>
                  <a:spLocks noChangeArrowheads="1"/>
                </p:cNvSpPr>
                <p:nvPr/>
              </p:nvSpPr>
              <p:spPr bwMode="auto">
                <a:xfrm>
                  <a:off x="417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endParaRPr lang="en-US" sz="1000" baseline="30000"/>
                </a:p>
              </p:txBody>
            </p:sp>
            <p:sp>
              <p:nvSpPr>
                <p:cNvPr id="137226" name="Rectangle 10"/>
                <p:cNvSpPr>
                  <a:spLocks noChangeArrowheads="1"/>
                </p:cNvSpPr>
                <p:nvPr/>
              </p:nvSpPr>
              <p:spPr bwMode="auto">
                <a:xfrm>
                  <a:off x="44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endParaRPr lang="en-US" sz="1000" baseline="30000"/>
                </a:p>
              </p:txBody>
            </p:sp>
            <p:sp>
              <p:nvSpPr>
                <p:cNvPr id="137227" name="Rectangle 11"/>
                <p:cNvSpPr>
                  <a:spLocks noChangeArrowheads="1"/>
                </p:cNvSpPr>
                <p:nvPr/>
              </p:nvSpPr>
              <p:spPr bwMode="auto">
                <a:xfrm>
                  <a:off x="46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endParaRPr lang="en-US" sz="1000" baseline="30000"/>
                </a:p>
              </p:txBody>
            </p:sp>
            <p:sp>
              <p:nvSpPr>
                <p:cNvPr id="137228" name="Rectangle 12"/>
                <p:cNvSpPr>
                  <a:spLocks noChangeArrowheads="1"/>
                </p:cNvSpPr>
                <p:nvPr/>
              </p:nvSpPr>
              <p:spPr bwMode="auto">
                <a:xfrm>
                  <a:off x="81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endParaRPr lang="en-US" sz="1000" baseline="30000"/>
                </a:p>
              </p:txBody>
            </p:sp>
            <p:sp>
              <p:nvSpPr>
                <p:cNvPr id="137229" name="Rectangle 13"/>
                <p:cNvSpPr>
                  <a:spLocks noChangeArrowheads="1"/>
                </p:cNvSpPr>
                <p:nvPr/>
              </p:nvSpPr>
              <p:spPr bwMode="auto">
                <a:xfrm>
                  <a:off x="369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endParaRPr lang="en-US" sz="1000" baseline="30000"/>
                </a:p>
              </p:txBody>
            </p:sp>
            <p:sp>
              <p:nvSpPr>
                <p:cNvPr id="137230" name="Rectangle 14"/>
                <p:cNvSpPr>
                  <a:spLocks noChangeArrowheads="1"/>
                </p:cNvSpPr>
                <p:nvPr/>
              </p:nvSpPr>
              <p:spPr bwMode="auto">
                <a:xfrm>
                  <a:off x="10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endParaRPr lang="en-US" sz="1000" baseline="30000"/>
                </a:p>
              </p:txBody>
            </p:sp>
            <p:sp>
              <p:nvSpPr>
                <p:cNvPr id="137231" name="Rectangle 15"/>
                <p:cNvSpPr>
                  <a:spLocks noChangeArrowheads="1"/>
                </p:cNvSpPr>
                <p:nvPr/>
              </p:nvSpPr>
              <p:spPr bwMode="auto">
                <a:xfrm>
                  <a:off x="816" y="91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endParaRPr lang="en-US" sz="1000" baseline="30000"/>
                </a:p>
              </p:txBody>
            </p:sp>
            <p:sp>
              <p:nvSpPr>
                <p:cNvPr id="137232" name="Rectangle 16"/>
                <p:cNvSpPr>
                  <a:spLocks noChangeArrowheads="1"/>
                </p:cNvSpPr>
                <p:nvPr/>
              </p:nvSpPr>
              <p:spPr bwMode="auto">
                <a:xfrm>
                  <a:off x="369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endParaRPr lang="en-US" sz="1000" baseline="30000"/>
                </a:p>
              </p:txBody>
            </p:sp>
            <p:sp>
              <p:nvSpPr>
                <p:cNvPr id="137233" name="Rectangle 17"/>
                <p:cNvSpPr>
                  <a:spLocks noChangeArrowheads="1"/>
                </p:cNvSpPr>
                <p:nvPr/>
              </p:nvSpPr>
              <p:spPr bwMode="auto">
                <a:xfrm>
                  <a:off x="393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endParaRPr lang="en-US" sz="1000" baseline="30000"/>
                </a:p>
              </p:txBody>
            </p:sp>
            <p:sp>
              <p:nvSpPr>
                <p:cNvPr id="137234" name="Rectangle 18"/>
                <p:cNvSpPr>
                  <a:spLocks noChangeArrowheads="1"/>
                </p:cNvSpPr>
                <p:nvPr/>
              </p:nvSpPr>
              <p:spPr bwMode="auto">
                <a:xfrm>
                  <a:off x="46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endParaRPr lang="en-US" sz="1000" baseline="30000"/>
                </a:p>
              </p:txBody>
            </p:sp>
            <p:sp>
              <p:nvSpPr>
                <p:cNvPr id="137235" name="Rectangle 19"/>
                <p:cNvSpPr>
                  <a:spLocks noChangeArrowheads="1"/>
                </p:cNvSpPr>
                <p:nvPr/>
              </p:nvSpPr>
              <p:spPr bwMode="auto">
                <a:xfrm>
                  <a:off x="10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endParaRPr lang="en-US" sz="1000" baseline="30000"/>
                </a:p>
              </p:txBody>
            </p:sp>
            <p:sp>
              <p:nvSpPr>
                <p:cNvPr id="137236" name="Rectangle 20"/>
                <p:cNvSpPr>
                  <a:spLocks noChangeArrowheads="1"/>
                </p:cNvSpPr>
                <p:nvPr/>
              </p:nvSpPr>
              <p:spPr bwMode="auto">
                <a:xfrm>
                  <a:off x="15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endParaRPr lang="en-US" sz="1000" baseline="30000"/>
                </a:p>
              </p:txBody>
            </p:sp>
            <p:sp>
              <p:nvSpPr>
                <p:cNvPr id="137237" name="Rectangle 21"/>
                <p:cNvSpPr>
                  <a:spLocks noChangeArrowheads="1"/>
                </p:cNvSpPr>
                <p:nvPr/>
              </p:nvSpPr>
              <p:spPr bwMode="auto">
                <a:xfrm>
                  <a:off x="17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endParaRPr lang="en-US" sz="1000" baseline="30000"/>
                </a:p>
              </p:txBody>
            </p:sp>
            <p:sp>
              <p:nvSpPr>
                <p:cNvPr id="137238" name="Rectangle 22"/>
                <p:cNvSpPr>
                  <a:spLocks noChangeArrowheads="1"/>
                </p:cNvSpPr>
                <p:nvPr/>
              </p:nvSpPr>
              <p:spPr bwMode="auto">
                <a:xfrm>
                  <a:off x="27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endParaRPr lang="en-US" sz="1000" baseline="30000"/>
                </a:p>
              </p:txBody>
            </p:sp>
            <p:sp>
              <p:nvSpPr>
                <p:cNvPr id="137239" name="Rectangle 23"/>
                <p:cNvSpPr>
                  <a:spLocks noChangeArrowheads="1"/>
                </p:cNvSpPr>
                <p:nvPr/>
              </p:nvSpPr>
              <p:spPr bwMode="auto">
                <a:xfrm>
                  <a:off x="29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endParaRPr lang="en-US" sz="1000" baseline="30000"/>
                </a:p>
              </p:txBody>
            </p:sp>
            <p:sp>
              <p:nvSpPr>
                <p:cNvPr id="137240" name="Rectangle 24"/>
                <p:cNvSpPr>
                  <a:spLocks noChangeArrowheads="1"/>
                </p:cNvSpPr>
                <p:nvPr/>
              </p:nvSpPr>
              <p:spPr bwMode="auto">
                <a:xfrm>
                  <a:off x="44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endParaRPr lang="en-US" sz="1000" baseline="30000"/>
                </a:p>
              </p:txBody>
            </p:sp>
            <p:sp>
              <p:nvSpPr>
                <p:cNvPr id="137241" name="Rectangle 25"/>
                <p:cNvSpPr>
                  <a:spLocks noChangeArrowheads="1"/>
                </p:cNvSpPr>
                <p:nvPr/>
              </p:nvSpPr>
              <p:spPr bwMode="auto">
                <a:xfrm>
                  <a:off x="46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endParaRPr lang="en-US" sz="1000" baseline="30000"/>
                </a:p>
              </p:txBody>
            </p:sp>
            <p:sp>
              <p:nvSpPr>
                <p:cNvPr id="137242" name="Rectangle 26"/>
                <p:cNvSpPr>
                  <a:spLocks noChangeArrowheads="1"/>
                </p:cNvSpPr>
                <p:nvPr/>
              </p:nvSpPr>
              <p:spPr bwMode="auto">
                <a:xfrm>
                  <a:off x="10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endParaRPr lang="en-US" sz="1000" baseline="30000"/>
                </a:p>
              </p:txBody>
            </p:sp>
            <p:sp>
              <p:nvSpPr>
                <p:cNvPr id="137243" name="Rectangle 27"/>
                <p:cNvSpPr>
                  <a:spLocks noChangeArrowheads="1"/>
                </p:cNvSpPr>
                <p:nvPr/>
              </p:nvSpPr>
              <p:spPr bwMode="auto">
                <a:xfrm>
                  <a:off x="129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endParaRPr lang="en-US" sz="1000" baseline="30000"/>
                </a:p>
              </p:txBody>
            </p:sp>
            <p:sp>
              <p:nvSpPr>
                <p:cNvPr id="137244" name="Rectangle 28"/>
                <p:cNvSpPr>
                  <a:spLocks noChangeArrowheads="1"/>
                </p:cNvSpPr>
                <p:nvPr/>
              </p:nvSpPr>
              <p:spPr bwMode="auto">
                <a:xfrm>
                  <a:off x="15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endParaRPr lang="en-US" sz="1000" baseline="30000"/>
                </a:p>
              </p:txBody>
            </p:sp>
            <p:sp>
              <p:nvSpPr>
                <p:cNvPr id="137245" name="Rectangle 29"/>
                <p:cNvSpPr>
                  <a:spLocks noChangeArrowheads="1"/>
                </p:cNvSpPr>
                <p:nvPr/>
              </p:nvSpPr>
              <p:spPr bwMode="auto">
                <a:xfrm>
                  <a:off x="17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endParaRPr lang="en-US" sz="1000" baseline="30000"/>
                </a:p>
              </p:txBody>
            </p:sp>
            <p:sp>
              <p:nvSpPr>
                <p:cNvPr id="137246" name="Rectangle 30"/>
                <p:cNvSpPr>
                  <a:spLocks noChangeArrowheads="1"/>
                </p:cNvSpPr>
                <p:nvPr/>
              </p:nvSpPr>
              <p:spPr bwMode="auto">
                <a:xfrm>
                  <a:off x="20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endParaRPr lang="en-US" sz="1000" baseline="30000"/>
                </a:p>
              </p:txBody>
            </p:sp>
            <p:sp>
              <p:nvSpPr>
                <p:cNvPr id="137247" name="Rectangle 31"/>
                <p:cNvSpPr>
                  <a:spLocks noChangeArrowheads="1"/>
                </p:cNvSpPr>
                <p:nvPr/>
              </p:nvSpPr>
              <p:spPr bwMode="auto">
                <a:xfrm>
                  <a:off x="27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endParaRPr lang="en-US" sz="1000" baseline="30000"/>
                </a:p>
              </p:txBody>
            </p:sp>
            <p:sp>
              <p:nvSpPr>
                <p:cNvPr id="137248" name="Rectangle 32"/>
                <p:cNvSpPr>
                  <a:spLocks noChangeArrowheads="1"/>
                </p:cNvSpPr>
                <p:nvPr/>
              </p:nvSpPr>
              <p:spPr bwMode="auto">
                <a:xfrm>
                  <a:off x="29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endParaRPr lang="en-US" sz="1000" baseline="30000"/>
                </a:p>
              </p:txBody>
            </p:sp>
            <p:sp>
              <p:nvSpPr>
                <p:cNvPr id="137249" name="Rectangle 33"/>
                <p:cNvSpPr>
                  <a:spLocks noChangeArrowheads="1"/>
                </p:cNvSpPr>
                <p:nvPr/>
              </p:nvSpPr>
              <p:spPr bwMode="auto">
                <a:xfrm>
                  <a:off x="34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endParaRPr lang="en-US" sz="1000" baseline="30000"/>
                </a:p>
              </p:txBody>
            </p:sp>
            <p:sp>
              <p:nvSpPr>
                <p:cNvPr id="137250" name="Rectangle 34"/>
                <p:cNvSpPr>
                  <a:spLocks noChangeArrowheads="1"/>
                </p:cNvSpPr>
                <p:nvPr/>
              </p:nvSpPr>
              <p:spPr bwMode="auto">
                <a:xfrm>
                  <a:off x="44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endParaRPr lang="en-US" sz="1000" baseline="30000"/>
                </a:p>
              </p:txBody>
            </p:sp>
            <p:sp>
              <p:nvSpPr>
                <p:cNvPr id="137251" name="Rectangle 35"/>
                <p:cNvSpPr>
                  <a:spLocks noChangeArrowheads="1"/>
                </p:cNvSpPr>
                <p:nvPr/>
              </p:nvSpPr>
              <p:spPr bwMode="auto">
                <a:xfrm>
                  <a:off x="46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endParaRPr lang="en-US" sz="1000" baseline="30000"/>
                </a:p>
              </p:txBody>
            </p:sp>
            <p:sp>
              <p:nvSpPr>
                <p:cNvPr id="137252" name="Rectangle 36"/>
                <p:cNvSpPr>
                  <a:spLocks noChangeArrowheads="1"/>
                </p:cNvSpPr>
                <p:nvPr/>
              </p:nvSpPr>
              <p:spPr bwMode="auto">
                <a:xfrm>
                  <a:off x="105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endParaRPr lang="en-US" sz="1000" baseline="30000"/>
                </a:p>
              </p:txBody>
            </p:sp>
            <p:sp>
              <p:nvSpPr>
                <p:cNvPr id="137253" name="Rectangle 37"/>
                <p:cNvSpPr>
                  <a:spLocks noChangeArrowheads="1"/>
                </p:cNvSpPr>
                <p:nvPr/>
              </p:nvSpPr>
              <p:spPr bwMode="auto">
                <a:xfrm>
                  <a:off x="177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endParaRPr lang="en-US" sz="1000" baseline="30000"/>
                </a:p>
              </p:txBody>
            </p:sp>
            <p:sp>
              <p:nvSpPr>
                <p:cNvPr id="137254" name="Rectangle 38"/>
                <p:cNvSpPr>
                  <a:spLocks noChangeArrowheads="1"/>
                </p:cNvSpPr>
                <p:nvPr/>
              </p:nvSpPr>
              <p:spPr bwMode="auto">
                <a:xfrm>
                  <a:off x="201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endParaRPr lang="en-US" sz="1000" baseline="30000"/>
                </a:p>
              </p:txBody>
            </p:sp>
            <p:sp>
              <p:nvSpPr>
                <p:cNvPr id="137255" name="Rectangle 39"/>
                <p:cNvSpPr>
                  <a:spLocks noChangeArrowheads="1"/>
                </p:cNvSpPr>
                <p:nvPr/>
              </p:nvSpPr>
              <p:spPr bwMode="auto">
                <a:xfrm>
                  <a:off x="249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endParaRPr lang="en-US" sz="1000" baseline="30000"/>
                </a:p>
              </p:txBody>
            </p:sp>
            <p:sp>
              <p:nvSpPr>
                <p:cNvPr id="137256" name="Rectangle 40"/>
                <p:cNvSpPr>
                  <a:spLocks noChangeArrowheads="1"/>
                </p:cNvSpPr>
                <p:nvPr/>
              </p:nvSpPr>
              <p:spPr bwMode="auto">
                <a:xfrm>
                  <a:off x="273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endParaRPr lang="en-US" sz="1000" baseline="30000"/>
                </a:p>
              </p:txBody>
            </p:sp>
            <p:sp>
              <p:nvSpPr>
                <p:cNvPr id="137257" name="Rectangle 41"/>
                <p:cNvSpPr>
                  <a:spLocks noChangeArrowheads="1"/>
                </p:cNvSpPr>
                <p:nvPr/>
              </p:nvSpPr>
              <p:spPr bwMode="auto">
                <a:xfrm>
                  <a:off x="10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endParaRPr lang="en-US" sz="1000" baseline="30000"/>
                </a:p>
              </p:txBody>
            </p:sp>
            <p:sp>
              <p:nvSpPr>
                <p:cNvPr id="137258" name="Rectangle 42"/>
                <p:cNvSpPr>
                  <a:spLocks noChangeArrowheads="1"/>
                </p:cNvSpPr>
                <p:nvPr/>
              </p:nvSpPr>
              <p:spPr bwMode="auto">
                <a:xfrm>
                  <a:off x="17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endParaRPr lang="en-US" sz="1000" baseline="30000"/>
                </a:p>
              </p:txBody>
            </p:sp>
            <p:sp>
              <p:nvSpPr>
                <p:cNvPr id="137259" name="Rectangle 43"/>
                <p:cNvSpPr>
                  <a:spLocks noChangeArrowheads="1"/>
                </p:cNvSpPr>
                <p:nvPr/>
              </p:nvSpPr>
              <p:spPr bwMode="auto">
                <a:xfrm>
                  <a:off x="345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endParaRPr lang="en-US" sz="1000" baseline="30000"/>
                </a:p>
              </p:txBody>
            </p:sp>
            <p:sp>
              <p:nvSpPr>
                <p:cNvPr id="137260" name="Rectangle 44"/>
                <p:cNvSpPr>
                  <a:spLocks noChangeArrowheads="1"/>
                </p:cNvSpPr>
                <p:nvPr/>
              </p:nvSpPr>
              <p:spPr bwMode="auto">
                <a:xfrm>
                  <a:off x="41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endParaRPr lang="en-US" sz="1000" baseline="30000"/>
                </a:p>
              </p:txBody>
            </p:sp>
            <p:sp>
              <p:nvSpPr>
                <p:cNvPr id="137261" name="Rectangle 45"/>
                <p:cNvSpPr>
                  <a:spLocks noChangeArrowheads="1"/>
                </p:cNvSpPr>
                <p:nvPr/>
              </p:nvSpPr>
              <p:spPr bwMode="auto">
                <a:xfrm>
                  <a:off x="177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endParaRPr lang="en-US" sz="1000" baseline="30000"/>
                </a:p>
              </p:txBody>
            </p:sp>
            <p:sp>
              <p:nvSpPr>
                <p:cNvPr id="137262" name="Rectangle 46"/>
                <p:cNvSpPr>
                  <a:spLocks noChangeArrowheads="1"/>
                </p:cNvSpPr>
                <p:nvPr/>
              </p:nvSpPr>
              <p:spPr bwMode="auto">
                <a:xfrm>
                  <a:off x="225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endParaRPr lang="en-US" sz="1000" baseline="30000"/>
                </a:p>
              </p:txBody>
            </p:sp>
            <p:grpSp>
              <p:nvGrpSpPr>
                <p:cNvPr id="137263" name="Group 47"/>
                <p:cNvGrpSpPr>
                  <a:grpSpLocks/>
                </p:cNvGrpSpPr>
                <p:nvPr/>
              </p:nvGrpSpPr>
              <p:grpSpPr bwMode="auto">
                <a:xfrm>
                  <a:off x="1859" y="917"/>
                  <a:ext cx="2557" cy="2011"/>
                  <a:chOff x="1859" y="917"/>
                  <a:chExt cx="2557" cy="2011"/>
                </a:xfrm>
              </p:grpSpPr>
              <p:sp>
                <p:nvSpPr>
                  <p:cNvPr id="137264" name="Rectangle 48"/>
                  <p:cNvSpPr>
                    <a:spLocks noChangeArrowheads="1"/>
                  </p:cNvSpPr>
                  <p:nvPr/>
                </p:nvSpPr>
                <p:spPr bwMode="auto">
                  <a:xfrm>
                    <a:off x="4176" y="1584"/>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endParaRPr lang="en-US" sz="1000" baseline="30000"/>
                  </a:p>
                </p:txBody>
              </p:sp>
              <p:sp>
                <p:nvSpPr>
                  <p:cNvPr id="137265" name="Rectangle 49"/>
                  <p:cNvSpPr>
                    <a:spLocks noChangeArrowheads="1"/>
                  </p:cNvSpPr>
                  <p:nvPr/>
                </p:nvSpPr>
                <p:spPr bwMode="auto">
                  <a:xfrm>
                    <a:off x="345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endParaRPr lang="en-US" sz="1000" baseline="30000"/>
                  </a:p>
                </p:txBody>
              </p:sp>
              <p:sp>
                <p:nvSpPr>
                  <p:cNvPr id="137266" name="Rectangle 50"/>
                  <p:cNvSpPr>
                    <a:spLocks noChangeArrowheads="1"/>
                  </p:cNvSpPr>
                  <p:nvPr/>
                </p:nvSpPr>
                <p:spPr bwMode="auto">
                  <a:xfrm>
                    <a:off x="417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endParaRPr lang="en-US" sz="1000" baseline="30000"/>
                  </a:p>
                </p:txBody>
              </p:sp>
              <p:sp>
                <p:nvSpPr>
                  <p:cNvPr id="137267" name="Rectangle 51"/>
                  <p:cNvSpPr>
                    <a:spLocks noChangeArrowheads="1"/>
                  </p:cNvSpPr>
                  <p:nvPr/>
                </p:nvSpPr>
                <p:spPr bwMode="auto">
                  <a:xfrm>
                    <a:off x="4176" y="2256"/>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endParaRPr lang="en-US" sz="1000" baseline="30000"/>
                  </a:p>
                </p:txBody>
              </p:sp>
              <p:sp>
                <p:nvSpPr>
                  <p:cNvPr id="137268" name="Rectangle 52"/>
                  <p:cNvSpPr>
                    <a:spLocks noChangeArrowheads="1"/>
                  </p:cNvSpPr>
                  <p:nvPr/>
                </p:nvSpPr>
                <p:spPr bwMode="auto">
                  <a:xfrm>
                    <a:off x="29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endParaRPr lang="en-US" sz="1000" baseline="30000"/>
                  </a:p>
                </p:txBody>
              </p:sp>
              <p:sp>
                <p:nvSpPr>
                  <p:cNvPr id="137269" name="Rectangle 53"/>
                  <p:cNvSpPr>
                    <a:spLocks noChangeArrowheads="1"/>
                  </p:cNvSpPr>
                  <p:nvPr/>
                </p:nvSpPr>
                <p:spPr bwMode="auto">
                  <a:xfrm>
                    <a:off x="41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endParaRPr lang="en-US" sz="1000" baseline="30000"/>
                  </a:p>
                </p:txBody>
              </p:sp>
              <p:sp>
                <p:nvSpPr>
                  <p:cNvPr id="137270" name="Text Box 54"/>
                  <p:cNvSpPr txBox="1">
                    <a:spLocks noChangeArrowheads="1"/>
                  </p:cNvSpPr>
                  <p:nvPr/>
                </p:nvSpPr>
                <p:spPr bwMode="auto">
                  <a:xfrm>
                    <a:off x="1859" y="917"/>
                    <a:ext cx="466" cy="135"/>
                  </a:xfrm>
                  <a:prstGeom prst="rect">
                    <a:avLst/>
                  </a:prstGeom>
                  <a:noFill/>
                  <a:ln w="9525">
                    <a:noFill/>
                    <a:miter lim="800000"/>
                    <a:headEnd/>
                    <a:tailEnd/>
                  </a:ln>
                  <a:effectLst/>
                </p:spPr>
                <p:txBody>
                  <a:bodyPr wrap="none">
                    <a:spAutoFit/>
                  </a:bodyPr>
                  <a:lstStyle/>
                  <a:p>
                    <a:r>
                      <a:rPr lang="en-US" sz="800" b="1"/>
                      <a:t>Midd. -1700</a:t>
                    </a:r>
                  </a:p>
                </p:txBody>
              </p:sp>
            </p:grpSp>
          </p:grpSp>
        </p:grpSp>
        <p:sp>
          <p:nvSpPr>
            <p:cNvPr id="137271" name="Text Box 55"/>
            <p:cNvSpPr txBox="1">
              <a:spLocks noChangeArrowheads="1"/>
            </p:cNvSpPr>
            <p:nvPr/>
          </p:nvSpPr>
          <p:spPr bwMode="auto">
            <a:xfrm>
              <a:off x="1859" y="1061"/>
              <a:ext cx="425" cy="135"/>
            </a:xfrm>
            <a:prstGeom prst="rect">
              <a:avLst/>
            </a:prstGeom>
            <a:noFill/>
            <a:ln w="9525">
              <a:noFill/>
              <a:miter lim="800000"/>
              <a:headEnd/>
              <a:tailEnd/>
            </a:ln>
            <a:effectLst/>
          </p:spPr>
          <p:txBody>
            <a:bodyPr wrap="none">
              <a:spAutoFit/>
            </a:bodyPr>
            <a:lstStyle/>
            <a:p>
              <a:r>
                <a:rPr lang="en-US" sz="800" b="1"/>
                <a:t>1735-1843</a:t>
              </a:r>
            </a:p>
          </p:txBody>
        </p:sp>
      </p:grpSp>
      <p:sp>
        <p:nvSpPr>
          <p:cNvPr id="137272" name="Rectangle 56"/>
          <p:cNvSpPr>
            <a:spLocks noGrp="1" noChangeArrowheads="1"/>
          </p:cNvSpPr>
          <p:nvPr>
            <p:ph type="title"/>
          </p:nvPr>
        </p:nvSpPr>
        <p:spPr>
          <a:xfrm>
            <a:off x="685800" y="76200"/>
            <a:ext cx="7772400" cy="1143000"/>
          </a:xfrm>
        </p:spPr>
        <p:txBody>
          <a:bodyPr/>
          <a:lstStyle/>
          <a:p>
            <a:r>
              <a:rPr lang="en-US"/>
              <a:t>Discovering the Periodic Table</a:t>
            </a:r>
          </a:p>
        </p:txBody>
      </p:sp>
      <p:sp>
        <p:nvSpPr>
          <p:cNvPr id="137273" name="Text Box 57"/>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137274" name="Rectangle 58"/>
          <p:cNvSpPr>
            <a:spLocks noChangeArrowheads="1"/>
          </p:cNvSpPr>
          <p:nvPr/>
        </p:nvSpPr>
        <p:spPr bwMode="auto">
          <a:xfrm>
            <a:off x="2798763" y="1219200"/>
            <a:ext cx="152400" cy="152400"/>
          </a:xfrm>
          <a:prstGeom prst="rect">
            <a:avLst/>
          </a:prstGeom>
          <a:solidFill>
            <a:srgbClr val="339933">
              <a:alpha val="50000"/>
            </a:srgbClr>
          </a:solidFill>
          <a:ln w="9525">
            <a:solidFill>
              <a:schemeClr val="tx1"/>
            </a:solidFill>
            <a:miter lim="800000"/>
            <a:headEnd/>
            <a:tailEnd/>
          </a:ln>
          <a:effectLst/>
        </p:spPr>
        <p:txBody>
          <a:bodyPr wrap="none" anchor="ctr"/>
          <a:lstStyle/>
          <a:p>
            <a:pPr algn="ctr"/>
            <a:endParaRPr lang="en-US" sz="800"/>
          </a:p>
        </p:txBody>
      </p:sp>
      <p:sp>
        <p:nvSpPr>
          <p:cNvPr id="137275" name="Rectangle 59"/>
          <p:cNvSpPr>
            <a:spLocks noChangeArrowheads="1"/>
          </p:cNvSpPr>
          <p:nvPr/>
        </p:nvSpPr>
        <p:spPr bwMode="auto">
          <a:xfrm>
            <a:off x="2798763" y="1447800"/>
            <a:ext cx="152400" cy="152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endParaRPr lang="en-US" sz="800"/>
          </a:p>
        </p:txBody>
      </p:sp>
      <p:sp>
        <p:nvSpPr>
          <p:cNvPr id="137276" name="Rectangle 60"/>
          <p:cNvSpPr>
            <a:spLocks noChangeArrowheads="1"/>
          </p:cNvSpPr>
          <p:nvPr/>
        </p:nvSpPr>
        <p:spPr bwMode="auto">
          <a:xfrm>
            <a:off x="2798763" y="1676400"/>
            <a:ext cx="152400" cy="152400"/>
          </a:xfrm>
          <a:prstGeom prst="rect">
            <a:avLst/>
          </a:prstGeom>
          <a:solidFill>
            <a:srgbClr val="3399FF">
              <a:alpha val="50000"/>
            </a:srgbClr>
          </a:solidFill>
          <a:ln w="9525">
            <a:solidFill>
              <a:schemeClr val="tx1"/>
            </a:solidFill>
            <a:miter lim="800000"/>
            <a:headEnd/>
            <a:tailEnd/>
          </a:ln>
          <a:effectLst/>
        </p:spPr>
        <p:txBody>
          <a:bodyPr wrap="none" anchor="ctr"/>
          <a:lstStyle/>
          <a:p>
            <a:endParaRPr lang="en-US"/>
          </a:p>
        </p:txBody>
      </p:sp>
      <p:sp>
        <p:nvSpPr>
          <p:cNvPr id="137277" name="Rectangle 61"/>
          <p:cNvSpPr>
            <a:spLocks noChangeArrowheads="1"/>
          </p:cNvSpPr>
          <p:nvPr/>
        </p:nvSpPr>
        <p:spPr bwMode="auto">
          <a:xfrm>
            <a:off x="2798763" y="1905000"/>
            <a:ext cx="152400" cy="152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endParaRPr lang="en-US" sz="800"/>
          </a:p>
        </p:txBody>
      </p:sp>
      <p:sp>
        <p:nvSpPr>
          <p:cNvPr id="137278" name="Rectangle 62"/>
          <p:cNvSpPr>
            <a:spLocks noChangeArrowheads="1"/>
          </p:cNvSpPr>
          <p:nvPr/>
        </p:nvSpPr>
        <p:spPr bwMode="auto">
          <a:xfrm>
            <a:off x="4229100" y="1219200"/>
            <a:ext cx="152400" cy="152400"/>
          </a:xfrm>
          <a:prstGeom prst="rect">
            <a:avLst/>
          </a:prstGeom>
          <a:solidFill>
            <a:srgbClr val="FF6363"/>
          </a:solidFill>
          <a:ln w="9525">
            <a:solidFill>
              <a:schemeClr val="tx1"/>
            </a:solidFill>
            <a:miter lim="800000"/>
            <a:headEnd/>
            <a:tailEnd/>
          </a:ln>
          <a:effectLst/>
        </p:spPr>
        <p:txBody>
          <a:bodyPr wrap="none" anchor="ctr"/>
          <a:lstStyle/>
          <a:p>
            <a:pPr algn="ctr"/>
            <a:endParaRPr lang="en-US" sz="800"/>
          </a:p>
        </p:txBody>
      </p:sp>
      <p:sp>
        <p:nvSpPr>
          <p:cNvPr id="137279" name="Rectangle 63"/>
          <p:cNvSpPr>
            <a:spLocks noChangeArrowheads="1"/>
          </p:cNvSpPr>
          <p:nvPr/>
        </p:nvSpPr>
        <p:spPr bwMode="auto">
          <a:xfrm>
            <a:off x="4229100" y="1447800"/>
            <a:ext cx="152400" cy="152400"/>
          </a:xfrm>
          <a:prstGeom prst="rect">
            <a:avLst/>
          </a:prstGeom>
          <a:solidFill>
            <a:srgbClr val="FF9953"/>
          </a:solidFill>
          <a:ln w="9525">
            <a:solidFill>
              <a:schemeClr val="tx1"/>
            </a:solidFill>
            <a:miter lim="800000"/>
            <a:headEnd/>
            <a:tailEnd/>
          </a:ln>
          <a:effectLst/>
        </p:spPr>
        <p:txBody>
          <a:bodyPr wrap="none" anchor="ctr"/>
          <a:lstStyle/>
          <a:p>
            <a:pPr algn="ctr"/>
            <a:endParaRPr lang="en-US" sz="800"/>
          </a:p>
        </p:txBody>
      </p:sp>
      <p:sp>
        <p:nvSpPr>
          <p:cNvPr id="137280" name="Rectangle 64"/>
          <p:cNvSpPr>
            <a:spLocks noChangeArrowheads="1"/>
          </p:cNvSpPr>
          <p:nvPr/>
        </p:nvSpPr>
        <p:spPr bwMode="auto">
          <a:xfrm>
            <a:off x="4229100" y="1676400"/>
            <a:ext cx="152400" cy="152400"/>
          </a:xfrm>
          <a:prstGeom prst="rect">
            <a:avLst/>
          </a:prstGeom>
          <a:solidFill>
            <a:srgbClr val="FFFF66"/>
          </a:solidFill>
          <a:ln w="9525">
            <a:solidFill>
              <a:schemeClr val="tx1"/>
            </a:solidFill>
            <a:miter lim="800000"/>
            <a:headEnd/>
            <a:tailEnd/>
          </a:ln>
          <a:effectLst/>
        </p:spPr>
        <p:txBody>
          <a:bodyPr wrap="none" anchor="ctr"/>
          <a:lstStyle/>
          <a:p>
            <a:pPr algn="ctr"/>
            <a:endParaRPr lang="en-US" sz="800"/>
          </a:p>
        </p:txBody>
      </p:sp>
      <p:grpSp>
        <p:nvGrpSpPr>
          <p:cNvPr id="137281" name="Group 65"/>
          <p:cNvGrpSpPr>
            <a:grpSpLocks/>
          </p:cNvGrpSpPr>
          <p:nvPr/>
        </p:nvGrpSpPr>
        <p:grpSpPr bwMode="auto">
          <a:xfrm>
            <a:off x="2935288" y="1227138"/>
            <a:ext cx="4456112" cy="3421062"/>
            <a:chOff x="1849" y="773"/>
            <a:chExt cx="2807" cy="2155"/>
          </a:xfrm>
        </p:grpSpPr>
        <p:sp>
          <p:nvSpPr>
            <p:cNvPr id="137282" name="Rectangle 66"/>
            <p:cNvSpPr>
              <a:spLocks noChangeArrowheads="1"/>
            </p:cNvSpPr>
            <p:nvPr/>
          </p:nvSpPr>
          <p:spPr bwMode="auto">
            <a:xfrm>
              <a:off x="3936" y="1248"/>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endParaRPr lang="en-US" sz="1000" baseline="30000"/>
            </a:p>
          </p:txBody>
        </p:sp>
        <p:sp>
          <p:nvSpPr>
            <p:cNvPr id="137283" name="Rectangle 67"/>
            <p:cNvSpPr>
              <a:spLocks noChangeArrowheads="1"/>
            </p:cNvSpPr>
            <p:nvPr/>
          </p:nvSpPr>
          <p:spPr bwMode="auto">
            <a:xfrm>
              <a:off x="4416" y="1584"/>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endParaRPr lang="en-US" sz="1000" baseline="30000"/>
            </a:p>
          </p:txBody>
        </p:sp>
        <p:sp>
          <p:nvSpPr>
            <p:cNvPr id="137284" name="Rectangle 68"/>
            <p:cNvSpPr>
              <a:spLocks noChangeArrowheads="1"/>
            </p:cNvSpPr>
            <p:nvPr/>
          </p:nvSpPr>
          <p:spPr bwMode="auto">
            <a:xfrm>
              <a:off x="249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endParaRPr lang="en-US" sz="1000" baseline="30000"/>
            </a:p>
          </p:txBody>
        </p:sp>
        <p:sp>
          <p:nvSpPr>
            <p:cNvPr id="137285" name="Rectangle 69"/>
            <p:cNvSpPr>
              <a:spLocks noChangeArrowheads="1"/>
            </p:cNvSpPr>
            <p:nvPr/>
          </p:nvSpPr>
          <p:spPr bwMode="auto">
            <a:xfrm>
              <a:off x="321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endParaRPr lang="en-US" sz="1000" baseline="30000"/>
            </a:p>
          </p:txBody>
        </p:sp>
        <p:sp>
          <p:nvSpPr>
            <p:cNvPr id="137286" name="Rectangle 70"/>
            <p:cNvSpPr>
              <a:spLocks noChangeArrowheads="1"/>
            </p:cNvSpPr>
            <p:nvPr/>
          </p:nvSpPr>
          <p:spPr bwMode="auto">
            <a:xfrm>
              <a:off x="321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endParaRPr lang="en-US" sz="1000" baseline="30000"/>
            </a:p>
          </p:txBody>
        </p:sp>
        <p:sp>
          <p:nvSpPr>
            <p:cNvPr id="137287" name="Rectangle 71"/>
            <p:cNvSpPr>
              <a:spLocks noChangeArrowheads="1"/>
            </p:cNvSpPr>
            <p:nvPr/>
          </p:nvSpPr>
          <p:spPr bwMode="auto">
            <a:xfrm>
              <a:off x="393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endParaRPr lang="en-US" sz="1000" baseline="30000"/>
            </a:p>
          </p:txBody>
        </p:sp>
        <p:sp>
          <p:nvSpPr>
            <p:cNvPr id="137288" name="Rectangle 72"/>
            <p:cNvSpPr>
              <a:spLocks noChangeArrowheads="1"/>
            </p:cNvSpPr>
            <p:nvPr/>
          </p:nvSpPr>
          <p:spPr bwMode="auto">
            <a:xfrm>
              <a:off x="321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endParaRPr lang="en-US" sz="1000" baseline="30000"/>
            </a:p>
          </p:txBody>
        </p:sp>
        <p:sp>
          <p:nvSpPr>
            <p:cNvPr id="137289" name="Rectangle 73"/>
            <p:cNvSpPr>
              <a:spLocks noChangeArrowheads="1"/>
            </p:cNvSpPr>
            <p:nvPr/>
          </p:nvSpPr>
          <p:spPr bwMode="auto">
            <a:xfrm>
              <a:off x="345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endParaRPr lang="en-US" sz="1000" baseline="30000"/>
            </a:p>
          </p:txBody>
        </p:sp>
        <p:sp>
          <p:nvSpPr>
            <p:cNvPr id="137290" name="Rectangle 74"/>
            <p:cNvSpPr>
              <a:spLocks noChangeArrowheads="1"/>
            </p:cNvSpPr>
            <p:nvPr/>
          </p:nvSpPr>
          <p:spPr bwMode="auto">
            <a:xfrm>
              <a:off x="393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endParaRPr lang="en-US" sz="1000" baseline="30000"/>
            </a:p>
          </p:txBody>
        </p:sp>
        <p:sp>
          <p:nvSpPr>
            <p:cNvPr id="137291" name="Text Box 75"/>
            <p:cNvSpPr txBox="1">
              <a:spLocks noChangeArrowheads="1"/>
            </p:cNvSpPr>
            <p:nvPr/>
          </p:nvSpPr>
          <p:spPr bwMode="auto">
            <a:xfrm>
              <a:off x="1849" y="773"/>
              <a:ext cx="555" cy="135"/>
            </a:xfrm>
            <a:prstGeom prst="rect">
              <a:avLst/>
            </a:prstGeom>
            <a:noFill/>
            <a:ln w="9525">
              <a:noFill/>
              <a:miter lim="800000"/>
              <a:headEnd/>
              <a:tailEnd/>
            </a:ln>
            <a:effectLst/>
          </p:spPr>
          <p:txBody>
            <a:bodyPr wrap="none">
              <a:spAutoFit/>
            </a:bodyPr>
            <a:lstStyle/>
            <a:p>
              <a:r>
                <a:rPr lang="en-US" sz="800" b="1"/>
                <a:t>Ancient Times</a:t>
              </a:r>
            </a:p>
          </p:txBody>
        </p:sp>
      </p:grpSp>
      <p:grpSp>
        <p:nvGrpSpPr>
          <p:cNvPr id="137292" name="Group 76"/>
          <p:cNvGrpSpPr>
            <a:grpSpLocks/>
          </p:cNvGrpSpPr>
          <p:nvPr/>
        </p:nvGrpSpPr>
        <p:grpSpPr bwMode="auto">
          <a:xfrm>
            <a:off x="1295400" y="1447800"/>
            <a:ext cx="6858000" cy="4724400"/>
            <a:chOff x="816" y="912"/>
            <a:chExt cx="4320" cy="2976"/>
          </a:xfrm>
        </p:grpSpPr>
        <p:sp>
          <p:nvSpPr>
            <p:cNvPr id="137293" name="Rectangle 77"/>
            <p:cNvSpPr>
              <a:spLocks noChangeArrowheads="1"/>
            </p:cNvSpPr>
            <p:nvPr/>
          </p:nvSpPr>
          <p:spPr bwMode="auto">
            <a:xfrm>
              <a:off x="4896" y="91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endParaRPr lang="en-US" sz="1000" baseline="30000"/>
            </a:p>
          </p:txBody>
        </p:sp>
        <p:sp>
          <p:nvSpPr>
            <p:cNvPr id="137294" name="Rectangle 78"/>
            <p:cNvSpPr>
              <a:spLocks noChangeArrowheads="1"/>
            </p:cNvSpPr>
            <p:nvPr/>
          </p:nvSpPr>
          <p:spPr bwMode="auto">
            <a:xfrm>
              <a:off x="12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endParaRPr lang="en-US" sz="1000" baseline="30000"/>
            </a:p>
          </p:txBody>
        </p:sp>
        <p:sp>
          <p:nvSpPr>
            <p:cNvPr id="137295" name="Rectangle 79"/>
            <p:cNvSpPr>
              <a:spLocks noChangeArrowheads="1"/>
            </p:cNvSpPr>
            <p:nvPr/>
          </p:nvSpPr>
          <p:spPr bwMode="auto">
            <a:xfrm>
              <a:off x="36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endParaRPr lang="en-US" sz="1000" baseline="30000"/>
            </a:p>
          </p:txBody>
        </p:sp>
        <p:sp>
          <p:nvSpPr>
            <p:cNvPr id="137296" name="Rectangle 80"/>
            <p:cNvSpPr>
              <a:spLocks noChangeArrowheads="1"/>
            </p:cNvSpPr>
            <p:nvPr/>
          </p:nvSpPr>
          <p:spPr bwMode="auto">
            <a:xfrm>
              <a:off x="393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endParaRPr lang="en-US" sz="1000" baseline="30000"/>
            </a:p>
          </p:txBody>
        </p:sp>
        <p:sp>
          <p:nvSpPr>
            <p:cNvPr id="137297" name="Rectangle 81"/>
            <p:cNvSpPr>
              <a:spLocks noChangeArrowheads="1"/>
            </p:cNvSpPr>
            <p:nvPr/>
          </p:nvSpPr>
          <p:spPr bwMode="auto">
            <a:xfrm>
              <a:off x="81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endParaRPr lang="en-US" sz="1000" baseline="30000"/>
            </a:p>
          </p:txBody>
        </p:sp>
        <p:sp>
          <p:nvSpPr>
            <p:cNvPr id="137298" name="Rectangle 82"/>
            <p:cNvSpPr>
              <a:spLocks noChangeArrowheads="1"/>
            </p:cNvSpPr>
            <p:nvPr/>
          </p:nvSpPr>
          <p:spPr bwMode="auto">
            <a:xfrm>
              <a:off x="24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endParaRPr lang="en-US" sz="1000" baseline="30000"/>
            </a:p>
          </p:txBody>
        </p:sp>
        <p:sp>
          <p:nvSpPr>
            <p:cNvPr id="137299" name="Rectangle 83"/>
            <p:cNvSpPr>
              <a:spLocks noChangeArrowheads="1"/>
            </p:cNvSpPr>
            <p:nvPr/>
          </p:nvSpPr>
          <p:spPr bwMode="auto">
            <a:xfrm>
              <a:off x="36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endParaRPr lang="en-US" sz="1000" baseline="30000"/>
            </a:p>
          </p:txBody>
        </p:sp>
        <p:sp>
          <p:nvSpPr>
            <p:cNvPr id="137300" name="Rectangle 84"/>
            <p:cNvSpPr>
              <a:spLocks noChangeArrowheads="1"/>
            </p:cNvSpPr>
            <p:nvPr/>
          </p:nvSpPr>
          <p:spPr bwMode="auto">
            <a:xfrm>
              <a:off x="81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endParaRPr lang="en-US" sz="1000" baseline="30000"/>
            </a:p>
          </p:txBody>
        </p:sp>
        <p:sp>
          <p:nvSpPr>
            <p:cNvPr id="137301" name="Rectangle 85"/>
            <p:cNvSpPr>
              <a:spLocks noChangeArrowheads="1"/>
            </p:cNvSpPr>
            <p:nvPr/>
          </p:nvSpPr>
          <p:spPr bwMode="auto">
            <a:xfrm>
              <a:off x="36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endParaRPr lang="en-US" sz="1000" baseline="30000"/>
            </a:p>
          </p:txBody>
        </p:sp>
        <p:sp>
          <p:nvSpPr>
            <p:cNvPr id="137302" name="Rectangle 86"/>
            <p:cNvSpPr>
              <a:spLocks noChangeArrowheads="1"/>
            </p:cNvSpPr>
            <p:nvPr/>
          </p:nvSpPr>
          <p:spPr bwMode="auto">
            <a:xfrm>
              <a:off x="20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endParaRPr lang="en-US" sz="1000" baseline="30000"/>
            </a:p>
          </p:txBody>
        </p:sp>
        <p:sp>
          <p:nvSpPr>
            <p:cNvPr id="137303" name="Rectangle 87"/>
            <p:cNvSpPr>
              <a:spLocks noChangeArrowheads="1"/>
            </p:cNvSpPr>
            <p:nvPr/>
          </p:nvSpPr>
          <p:spPr bwMode="auto">
            <a:xfrm>
              <a:off x="22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endParaRPr lang="en-US" sz="1000" baseline="30000"/>
            </a:p>
          </p:txBody>
        </p:sp>
        <p:sp>
          <p:nvSpPr>
            <p:cNvPr id="137304" name="Rectangle 88"/>
            <p:cNvSpPr>
              <a:spLocks noChangeArrowheads="1"/>
            </p:cNvSpPr>
            <p:nvPr/>
          </p:nvSpPr>
          <p:spPr bwMode="auto">
            <a:xfrm>
              <a:off x="27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endParaRPr lang="en-US" sz="1000" baseline="30000"/>
            </a:p>
          </p:txBody>
        </p:sp>
        <p:sp>
          <p:nvSpPr>
            <p:cNvPr id="137305" name="Rectangle 89"/>
            <p:cNvSpPr>
              <a:spLocks noChangeArrowheads="1"/>
            </p:cNvSpPr>
            <p:nvPr/>
          </p:nvSpPr>
          <p:spPr bwMode="auto">
            <a:xfrm>
              <a:off x="32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endParaRPr lang="en-US" sz="1000" baseline="30000"/>
            </a:p>
          </p:txBody>
        </p:sp>
        <p:sp>
          <p:nvSpPr>
            <p:cNvPr id="137306" name="Rectangle 90"/>
            <p:cNvSpPr>
              <a:spLocks noChangeArrowheads="1"/>
            </p:cNvSpPr>
            <p:nvPr/>
          </p:nvSpPr>
          <p:spPr bwMode="auto">
            <a:xfrm>
              <a:off x="369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endParaRPr lang="en-US" sz="1000" baseline="30000"/>
            </a:p>
          </p:txBody>
        </p:sp>
        <p:sp>
          <p:nvSpPr>
            <p:cNvPr id="137307" name="Rectangle 91"/>
            <p:cNvSpPr>
              <a:spLocks noChangeArrowheads="1"/>
            </p:cNvSpPr>
            <p:nvPr/>
          </p:nvSpPr>
          <p:spPr bwMode="auto">
            <a:xfrm>
              <a:off x="39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endParaRPr lang="en-US" sz="1000" baseline="30000"/>
            </a:p>
          </p:txBody>
        </p:sp>
        <p:sp>
          <p:nvSpPr>
            <p:cNvPr id="137308" name="Rectangle 92"/>
            <p:cNvSpPr>
              <a:spLocks noChangeArrowheads="1"/>
            </p:cNvSpPr>
            <p:nvPr/>
          </p:nvSpPr>
          <p:spPr bwMode="auto">
            <a:xfrm>
              <a:off x="44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endParaRPr lang="en-US" sz="1000" baseline="30000"/>
            </a:p>
          </p:txBody>
        </p:sp>
        <p:sp>
          <p:nvSpPr>
            <p:cNvPr id="137309" name="Rectangle 93"/>
            <p:cNvSpPr>
              <a:spLocks noChangeArrowheads="1"/>
            </p:cNvSpPr>
            <p:nvPr/>
          </p:nvSpPr>
          <p:spPr bwMode="auto">
            <a:xfrm>
              <a:off x="46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endParaRPr lang="en-US" sz="1000" baseline="30000"/>
            </a:p>
          </p:txBody>
        </p:sp>
        <p:sp>
          <p:nvSpPr>
            <p:cNvPr id="137310" name="Rectangle 94"/>
            <p:cNvSpPr>
              <a:spLocks noChangeArrowheads="1"/>
            </p:cNvSpPr>
            <p:nvPr/>
          </p:nvSpPr>
          <p:spPr bwMode="auto">
            <a:xfrm>
              <a:off x="12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endParaRPr lang="en-US" sz="1000" baseline="30000"/>
            </a:p>
          </p:txBody>
        </p:sp>
        <p:sp>
          <p:nvSpPr>
            <p:cNvPr id="137311" name="Text Box 95"/>
            <p:cNvSpPr txBox="1">
              <a:spLocks noChangeArrowheads="1"/>
            </p:cNvSpPr>
            <p:nvPr/>
          </p:nvSpPr>
          <p:spPr bwMode="auto">
            <a:xfrm>
              <a:off x="1859" y="1205"/>
              <a:ext cx="443" cy="135"/>
            </a:xfrm>
            <a:prstGeom prst="rect">
              <a:avLst/>
            </a:prstGeom>
            <a:noFill/>
            <a:ln w="9525">
              <a:noFill/>
              <a:miter lim="800000"/>
              <a:headEnd/>
              <a:tailEnd/>
            </a:ln>
            <a:effectLst/>
          </p:spPr>
          <p:txBody>
            <a:bodyPr wrap="none">
              <a:spAutoFit/>
            </a:bodyPr>
            <a:lstStyle/>
            <a:p>
              <a:r>
                <a:rPr lang="en-US" sz="800" b="1"/>
                <a:t>1843-1886 </a:t>
              </a:r>
            </a:p>
          </p:txBody>
        </p:sp>
      </p:grpSp>
      <p:grpSp>
        <p:nvGrpSpPr>
          <p:cNvPr id="137312" name="Group 96"/>
          <p:cNvGrpSpPr>
            <a:grpSpLocks/>
          </p:cNvGrpSpPr>
          <p:nvPr/>
        </p:nvGrpSpPr>
        <p:grpSpPr bwMode="auto">
          <a:xfrm>
            <a:off x="1676400" y="1223963"/>
            <a:ext cx="6477000" cy="5481637"/>
            <a:chOff x="1056" y="771"/>
            <a:chExt cx="4080" cy="3453"/>
          </a:xfrm>
        </p:grpSpPr>
        <p:sp>
          <p:nvSpPr>
            <p:cNvPr id="137313" name="Rectangle 97"/>
            <p:cNvSpPr>
              <a:spLocks noChangeArrowheads="1"/>
            </p:cNvSpPr>
            <p:nvPr/>
          </p:nvSpPr>
          <p:spPr bwMode="auto">
            <a:xfrm>
              <a:off x="4896" y="124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endParaRPr lang="en-US" sz="1000" baseline="30000"/>
            </a:p>
          </p:txBody>
        </p:sp>
        <p:sp>
          <p:nvSpPr>
            <p:cNvPr id="137314" name="Rectangle 98"/>
            <p:cNvSpPr>
              <a:spLocks noChangeArrowheads="1"/>
            </p:cNvSpPr>
            <p:nvPr/>
          </p:nvSpPr>
          <p:spPr bwMode="auto">
            <a:xfrm>
              <a:off x="4896" y="1584"/>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endParaRPr lang="en-US" sz="1000" baseline="30000"/>
            </a:p>
          </p:txBody>
        </p:sp>
        <p:sp>
          <p:nvSpPr>
            <p:cNvPr id="137315" name="Rectangle 99"/>
            <p:cNvSpPr>
              <a:spLocks noChangeArrowheads="1"/>
            </p:cNvSpPr>
            <p:nvPr/>
          </p:nvSpPr>
          <p:spPr bwMode="auto">
            <a:xfrm>
              <a:off x="4896" y="1920"/>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endParaRPr lang="en-US" sz="1000" baseline="30000"/>
            </a:p>
          </p:txBody>
        </p:sp>
        <p:sp>
          <p:nvSpPr>
            <p:cNvPr id="137316" name="Rectangle 100"/>
            <p:cNvSpPr>
              <a:spLocks noChangeArrowheads="1"/>
            </p:cNvSpPr>
            <p:nvPr/>
          </p:nvSpPr>
          <p:spPr bwMode="auto">
            <a:xfrm>
              <a:off x="4896" y="2256"/>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endParaRPr lang="en-US" sz="1000" baseline="30000"/>
            </a:p>
          </p:txBody>
        </p:sp>
        <p:sp>
          <p:nvSpPr>
            <p:cNvPr id="137317" name="Rectangle 101"/>
            <p:cNvSpPr>
              <a:spLocks noChangeArrowheads="1"/>
            </p:cNvSpPr>
            <p:nvPr/>
          </p:nvSpPr>
          <p:spPr bwMode="auto">
            <a:xfrm>
              <a:off x="441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endParaRPr lang="en-US" sz="1000" baseline="30000"/>
            </a:p>
          </p:txBody>
        </p:sp>
        <p:sp>
          <p:nvSpPr>
            <p:cNvPr id="137318" name="Rectangle 102"/>
            <p:cNvSpPr>
              <a:spLocks noChangeArrowheads="1"/>
            </p:cNvSpPr>
            <p:nvPr/>
          </p:nvSpPr>
          <p:spPr bwMode="auto">
            <a:xfrm>
              <a:off x="489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endParaRPr lang="en-US" sz="1000" baseline="30000"/>
            </a:p>
          </p:txBody>
        </p:sp>
        <p:sp>
          <p:nvSpPr>
            <p:cNvPr id="137319" name="Rectangle 103"/>
            <p:cNvSpPr>
              <a:spLocks noChangeArrowheads="1"/>
            </p:cNvSpPr>
            <p:nvPr/>
          </p:nvSpPr>
          <p:spPr bwMode="auto">
            <a:xfrm>
              <a:off x="105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endParaRPr lang="en-US" sz="1000" baseline="30000"/>
            </a:p>
          </p:txBody>
        </p:sp>
        <p:sp>
          <p:nvSpPr>
            <p:cNvPr id="137320" name="Rectangle 104"/>
            <p:cNvSpPr>
              <a:spLocks noChangeArrowheads="1"/>
            </p:cNvSpPr>
            <p:nvPr/>
          </p:nvSpPr>
          <p:spPr bwMode="auto">
            <a:xfrm>
              <a:off x="297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endParaRPr lang="en-US" sz="1000" baseline="30000"/>
            </a:p>
          </p:txBody>
        </p:sp>
        <p:sp>
          <p:nvSpPr>
            <p:cNvPr id="137321" name="Rectangle 105"/>
            <p:cNvSpPr>
              <a:spLocks noChangeArrowheads="1"/>
            </p:cNvSpPr>
            <p:nvPr/>
          </p:nvSpPr>
          <p:spPr bwMode="auto">
            <a:xfrm>
              <a:off x="489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endParaRPr lang="en-US" sz="1000" baseline="30000"/>
            </a:p>
          </p:txBody>
        </p:sp>
        <p:sp>
          <p:nvSpPr>
            <p:cNvPr id="137322" name="Rectangle 106"/>
            <p:cNvSpPr>
              <a:spLocks noChangeArrowheads="1"/>
            </p:cNvSpPr>
            <p:nvPr/>
          </p:nvSpPr>
          <p:spPr bwMode="auto">
            <a:xfrm>
              <a:off x="2016" y="388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endParaRPr lang="en-US" sz="1000" baseline="30000"/>
            </a:p>
          </p:txBody>
        </p:sp>
        <p:sp>
          <p:nvSpPr>
            <p:cNvPr id="137323" name="Rectangle 107"/>
            <p:cNvSpPr>
              <a:spLocks noChangeArrowheads="1"/>
            </p:cNvSpPr>
            <p:nvPr/>
          </p:nvSpPr>
          <p:spPr bwMode="auto">
            <a:xfrm>
              <a:off x="129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endParaRPr lang="en-US" sz="1000" baseline="30000"/>
            </a:p>
          </p:txBody>
        </p:sp>
        <p:sp>
          <p:nvSpPr>
            <p:cNvPr id="137324" name="Text Box 108"/>
            <p:cNvSpPr txBox="1">
              <a:spLocks noChangeArrowheads="1"/>
            </p:cNvSpPr>
            <p:nvPr/>
          </p:nvSpPr>
          <p:spPr bwMode="auto">
            <a:xfrm>
              <a:off x="2764" y="771"/>
              <a:ext cx="425" cy="135"/>
            </a:xfrm>
            <a:prstGeom prst="rect">
              <a:avLst/>
            </a:prstGeom>
            <a:noFill/>
            <a:ln w="9525">
              <a:noFill/>
              <a:miter lim="800000"/>
              <a:headEnd/>
              <a:tailEnd/>
            </a:ln>
            <a:effectLst/>
          </p:spPr>
          <p:txBody>
            <a:bodyPr wrap="none">
              <a:spAutoFit/>
            </a:bodyPr>
            <a:lstStyle/>
            <a:p>
              <a:r>
                <a:rPr lang="en-US" sz="800" b="1"/>
                <a:t>1894-1918</a:t>
              </a:r>
            </a:p>
          </p:txBody>
        </p:sp>
      </p:grpSp>
      <p:grpSp>
        <p:nvGrpSpPr>
          <p:cNvPr id="137325" name="Group 109"/>
          <p:cNvGrpSpPr>
            <a:grpSpLocks/>
          </p:cNvGrpSpPr>
          <p:nvPr/>
        </p:nvGrpSpPr>
        <p:grpSpPr bwMode="auto">
          <a:xfrm>
            <a:off x="1295400" y="1455738"/>
            <a:ext cx="6858000" cy="5249862"/>
            <a:chOff x="816" y="917"/>
            <a:chExt cx="4320" cy="3307"/>
          </a:xfrm>
        </p:grpSpPr>
        <p:sp>
          <p:nvSpPr>
            <p:cNvPr id="137326" name="Rectangle 110"/>
            <p:cNvSpPr>
              <a:spLocks noChangeArrowheads="1"/>
            </p:cNvSpPr>
            <p:nvPr/>
          </p:nvSpPr>
          <p:spPr bwMode="auto">
            <a:xfrm>
              <a:off x="2256" y="2256"/>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endParaRPr lang="en-US" sz="1000" baseline="30000"/>
            </a:p>
          </p:txBody>
        </p:sp>
        <p:sp>
          <p:nvSpPr>
            <p:cNvPr id="137327" name="Rectangle 111"/>
            <p:cNvSpPr>
              <a:spLocks noChangeArrowheads="1"/>
            </p:cNvSpPr>
            <p:nvPr/>
          </p:nvSpPr>
          <p:spPr bwMode="auto">
            <a:xfrm>
              <a:off x="153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endParaRPr lang="en-US" sz="1000" baseline="30000"/>
            </a:p>
          </p:txBody>
        </p:sp>
        <p:sp>
          <p:nvSpPr>
            <p:cNvPr id="137328" name="Rectangle 112"/>
            <p:cNvSpPr>
              <a:spLocks noChangeArrowheads="1"/>
            </p:cNvSpPr>
            <p:nvPr/>
          </p:nvSpPr>
          <p:spPr bwMode="auto">
            <a:xfrm>
              <a:off x="22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endParaRPr lang="en-US" sz="1000" baseline="30000"/>
            </a:p>
          </p:txBody>
        </p:sp>
        <p:sp>
          <p:nvSpPr>
            <p:cNvPr id="137329" name="Rectangle 113"/>
            <p:cNvSpPr>
              <a:spLocks noChangeArrowheads="1"/>
            </p:cNvSpPr>
            <p:nvPr/>
          </p:nvSpPr>
          <p:spPr bwMode="auto">
            <a:xfrm>
              <a:off x="46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endParaRPr lang="en-US" sz="1000" baseline="30000"/>
            </a:p>
          </p:txBody>
        </p:sp>
        <p:sp>
          <p:nvSpPr>
            <p:cNvPr id="137330" name="Rectangle 114"/>
            <p:cNvSpPr>
              <a:spLocks noChangeArrowheads="1"/>
            </p:cNvSpPr>
            <p:nvPr/>
          </p:nvSpPr>
          <p:spPr bwMode="auto">
            <a:xfrm>
              <a:off x="816" y="292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endParaRPr lang="en-US" sz="1000" baseline="30000"/>
            </a:p>
          </p:txBody>
        </p:sp>
        <p:sp>
          <p:nvSpPr>
            <p:cNvPr id="137331" name="Rectangle 115"/>
            <p:cNvSpPr>
              <a:spLocks noChangeArrowheads="1"/>
            </p:cNvSpPr>
            <p:nvPr/>
          </p:nvSpPr>
          <p:spPr bwMode="auto">
            <a:xfrm>
              <a:off x="2496" y="355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endParaRPr lang="en-US" sz="1000" baseline="30000"/>
            </a:p>
          </p:txBody>
        </p:sp>
        <p:sp>
          <p:nvSpPr>
            <p:cNvPr id="137332" name="Rectangle 116"/>
            <p:cNvSpPr>
              <a:spLocks noChangeArrowheads="1"/>
            </p:cNvSpPr>
            <p:nvPr/>
          </p:nvSpPr>
          <p:spPr bwMode="auto">
            <a:xfrm>
              <a:off x="24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endParaRPr lang="en-US" sz="1000" baseline="30000"/>
            </a:p>
          </p:txBody>
        </p:sp>
        <p:sp>
          <p:nvSpPr>
            <p:cNvPr id="137333" name="Rectangle 117"/>
            <p:cNvSpPr>
              <a:spLocks noChangeArrowheads="1"/>
            </p:cNvSpPr>
            <p:nvPr/>
          </p:nvSpPr>
          <p:spPr bwMode="auto">
            <a:xfrm>
              <a:off x="27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endParaRPr lang="en-US" sz="1000" baseline="30000"/>
            </a:p>
          </p:txBody>
        </p:sp>
        <p:sp>
          <p:nvSpPr>
            <p:cNvPr id="137334" name="Rectangle 118"/>
            <p:cNvSpPr>
              <a:spLocks noChangeArrowheads="1"/>
            </p:cNvSpPr>
            <p:nvPr/>
          </p:nvSpPr>
          <p:spPr bwMode="auto">
            <a:xfrm>
              <a:off x="29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endParaRPr lang="en-US" sz="1000" baseline="30000"/>
            </a:p>
          </p:txBody>
        </p:sp>
        <p:sp>
          <p:nvSpPr>
            <p:cNvPr id="137335" name="Rectangle 119"/>
            <p:cNvSpPr>
              <a:spLocks noChangeArrowheads="1"/>
            </p:cNvSpPr>
            <p:nvPr/>
          </p:nvSpPr>
          <p:spPr bwMode="auto">
            <a:xfrm>
              <a:off x="32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endParaRPr lang="en-US" sz="1000" baseline="30000"/>
            </a:p>
          </p:txBody>
        </p:sp>
        <p:sp>
          <p:nvSpPr>
            <p:cNvPr id="137336" name="Rectangle 120"/>
            <p:cNvSpPr>
              <a:spLocks noChangeArrowheads="1"/>
            </p:cNvSpPr>
            <p:nvPr/>
          </p:nvSpPr>
          <p:spPr bwMode="auto">
            <a:xfrm>
              <a:off x="34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endParaRPr lang="en-US" sz="1000" baseline="30000"/>
            </a:p>
          </p:txBody>
        </p:sp>
        <p:sp>
          <p:nvSpPr>
            <p:cNvPr id="137337" name="Rectangle 121"/>
            <p:cNvSpPr>
              <a:spLocks noChangeArrowheads="1"/>
            </p:cNvSpPr>
            <p:nvPr/>
          </p:nvSpPr>
          <p:spPr bwMode="auto">
            <a:xfrm>
              <a:off x="36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endParaRPr lang="en-US" sz="1000" baseline="30000"/>
            </a:p>
          </p:txBody>
        </p:sp>
        <p:sp>
          <p:nvSpPr>
            <p:cNvPr id="137338" name="Rectangle 122"/>
            <p:cNvSpPr>
              <a:spLocks noChangeArrowheads="1"/>
            </p:cNvSpPr>
            <p:nvPr/>
          </p:nvSpPr>
          <p:spPr bwMode="auto">
            <a:xfrm>
              <a:off x="39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endParaRPr lang="en-US" sz="1000" baseline="30000"/>
            </a:p>
          </p:txBody>
        </p:sp>
        <p:sp>
          <p:nvSpPr>
            <p:cNvPr id="137339" name="Rectangle 123"/>
            <p:cNvSpPr>
              <a:spLocks noChangeArrowheads="1"/>
            </p:cNvSpPr>
            <p:nvPr/>
          </p:nvSpPr>
          <p:spPr bwMode="auto">
            <a:xfrm>
              <a:off x="41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endParaRPr lang="en-US" sz="1000" baseline="30000"/>
            </a:p>
          </p:txBody>
        </p:sp>
        <p:sp>
          <p:nvSpPr>
            <p:cNvPr id="137340" name="Rectangle 124"/>
            <p:cNvSpPr>
              <a:spLocks noChangeArrowheads="1"/>
            </p:cNvSpPr>
            <p:nvPr/>
          </p:nvSpPr>
          <p:spPr bwMode="auto">
            <a:xfrm>
              <a:off x="44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endParaRPr lang="en-US" sz="1000" baseline="30000"/>
            </a:p>
          </p:txBody>
        </p:sp>
        <p:sp>
          <p:nvSpPr>
            <p:cNvPr id="137341" name="Rectangle 125"/>
            <p:cNvSpPr>
              <a:spLocks noChangeArrowheads="1"/>
            </p:cNvSpPr>
            <p:nvPr/>
          </p:nvSpPr>
          <p:spPr bwMode="auto">
            <a:xfrm>
              <a:off x="46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endParaRPr lang="en-US" sz="1000" baseline="30000"/>
            </a:p>
          </p:txBody>
        </p:sp>
        <p:sp>
          <p:nvSpPr>
            <p:cNvPr id="137342" name="Rectangle 126"/>
            <p:cNvSpPr>
              <a:spLocks noChangeArrowheads="1"/>
            </p:cNvSpPr>
            <p:nvPr/>
          </p:nvSpPr>
          <p:spPr bwMode="auto">
            <a:xfrm>
              <a:off x="48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endParaRPr lang="en-US" sz="1000" baseline="30000"/>
            </a:p>
          </p:txBody>
        </p:sp>
        <p:sp>
          <p:nvSpPr>
            <p:cNvPr id="137343" name="Text Box 127"/>
            <p:cNvSpPr txBox="1">
              <a:spLocks noChangeArrowheads="1"/>
            </p:cNvSpPr>
            <p:nvPr/>
          </p:nvSpPr>
          <p:spPr bwMode="auto">
            <a:xfrm>
              <a:off x="2760" y="917"/>
              <a:ext cx="425" cy="135"/>
            </a:xfrm>
            <a:prstGeom prst="rect">
              <a:avLst/>
            </a:prstGeom>
            <a:noFill/>
            <a:ln w="9525">
              <a:noFill/>
              <a:miter lim="800000"/>
              <a:headEnd/>
              <a:tailEnd/>
            </a:ln>
            <a:effectLst/>
          </p:spPr>
          <p:txBody>
            <a:bodyPr wrap="none">
              <a:spAutoFit/>
            </a:bodyPr>
            <a:lstStyle/>
            <a:p>
              <a:r>
                <a:rPr lang="en-US" sz="800" b="1"/>
                <a:t>1923-1961</a:t>
              </a:r>
            </a:p>
          </p:txBody>
        </p:sp>
      </p:grpSp>
      <p:grpSp>
        <p:nvGrpSpPr>
          <p:cNvPr id="137344" name="Group 128"/>
          <p:cNvGrpSpPr>
            <a:grpSpLocks/>
          </p:cNvGrpSpPr>
          <p:nvPr/>
        </p:nvGrpSpPr>
        <p:grpSpPr bwMode="auto">
          <a:xfrm>
            <a:off x="2438400" y="1681163"/>
            <a:ext cx="2389188" cy="3500437"/>
            <a:chOff x="1536" y="1059"/>
            <a:chExt cx="1505" cy="2205"/>
          </a:xfrm>
        </p:grpSpPr>
        <p:sp>
          <p:nvSpPr>
            <p:cNvPr id="137345" name="Rectangle 129"/>
            <p:cNvSpPr>
              <a:spLocks noChangeArrowheads="1"/>
            </p:cNvSpPr>
            <p:nvPr/>
          </p:nvSpPr>
          <p:spPr bwMode="auto">
            <a:xfrm>
              <a:off x="15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endParaRPr lang="en-US" sz="1000" baseline="30000"/>
            </a:p>
          </p:txBody>
        </p:sp>
        <p:sp>
          <p:nvSpPr>
            <p:cNvPr id="137346" name="Rectangle 130"/>
            <p:cNvSpPr>
              <a:spLocks noChangeArrowheads="1"/>
            </p:cNvSpPr>
            <p:nvPr/>
          </p:nvSpPr>
          <p:spPr bwMode="auto">
            <a:xfrm>
              <a:off x="177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baseline="30000"/>
            </a:p>
            <a:p>
              <a:pPr algn="ctr"/>
              <a:endParaRPr lang="en-US" sz="1000" baseline="30000"/>
            </a:p>
          </p:txBody>
        </p:sp>
        <p:sp>
          <p:nvSpPr>
            <p:cNvPr id="137347" name="Rectangle 131"/>
            <p:cNvSpPr>
              <a:spLocks noChangeArrowheads="1"/>
            </p:cNvSpPr>
            <p:nvPr/>
          </p:nvSpPr>
          <p:spPr bwMode="auto">
            <a:xfrm>
              <a:off x="201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endParaRPr lang="en-US" sz="1000" baseline="30000"/>
            </a:p>
          </p:txBody>
        </p:sp>
        <p:sp>
          <p:nvSpPr>
            <p:cNvPr id="137348" name="Rectangle 132"/>
            <p:cNvSpPr>
              <a:spLocks noChangeArrowheads="1"/>
            </p:cNvSpPr>
            <p:nvPr/>
          </p:nvSpPr>
          <p:spPr bwMode="auto">
            <a:xfrm>
              <a:off x="225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endParaRPr lang="en-US" sz="1000" baseline="30000"/>
            </a:p>
          </p:txBody>
        </p:sp>
        <p:sp>
          <p:nvSpPr>
            <p:cNvPr id="137349" name="Rectangle 133"/>
            <p:cNvSpPr>
              <a:spLocks noChangeArrowheads="1"/>
            </p:cNvSpPr>
            <p:nvPr/>
          </p:nvSpPr>
          <p:spPr bwMode="auto">
            <a:xfrm>
              <a:off x="249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endParaRPr lang="en-US" sz="1000" baseline="30000"/>
            </a:p>
          </p:txBody>
        </p:sp>
        <p:sp>
          <p:nvSpPr>
            <p:cNvPr id="137350" name="Rectangle 134"/>
            <p:cNvSpPr>
              <a:spLocks noChangeArrowheads="1"/>
            </p:cNvSpPr>
            <p:nvPr/>
          </p:nvSpPr>
          <p:spPr bwMode="auto">
            <a:xfrm>
              <a:off x="27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endParaRPr lang="en-US" sz="1000" baseline="30000"/>
            </a:p>
          </p:txBody>
        </p:sp>
        <p:sp>
          <p:nvSpPr>
            <p:cNvPr id="137351" name="Text Box 135"/>
            <p:cNvSpPr txBox="1">
              <a:spLocks noChangeArrowheads="1"/>
            </p:cNvSpPr>
            <p:nvPr/>
          </p:nvSpPr>
          <p:spPr bwMode="auto">
            <a:xfrm>
              <a:off x="2760" y="1059"/>
              <a:ext cx="281" cy="135"/>
            </a:xfrm>
            <a:prstGeom prst="rect">
              <a:avLst/>
            </a:prstGeom>
            <a:noFill/>
            <a:ln w="9525">
              <a:noFill/>
              <a:miter lim="800000"/>
              <a:headEnd/>
              <a:tailEnd/>
            </a:ln>
            <a:effectLst/>
          </p:spPr>
          <p:txBody>
            <a:bodyPr wrap="none">
              <a:spAutoFit/>
            </a:bodyPr>
            <a:lstStyle/>
            <a:p>
              <a:r>
                <a:rPr lang="en-US" sz="800" b="1"/>
                <a:t>1965-</a:t>
              </a:r>
            </a:p>
          </p:txBody>
        </p:sp>
      </p:grpSp>
      <p:sp>
        <p:nvSpPr>
          <p:cNvPr id="137352" name="Rectangle 136"/>
          <p:cNvSpPr>
            <a:spLocks noChangeArrowheads="1"/>
          </p:cNvSpPr>
          <p:nvPr/>
        </p:nvSpPr>
        <p:spPr bwMode="auto">
          <a:xfrm>
            <a:off x="0" y="6553200"/>
            <a:ext cx="2124075" cy="214313"/>
          </a:xfrm>
          <a:prstGeom prst="rect">
            <a:avLst/>
          </a:prstGeom>
          <a:noFill/>
          <a:ln w="9525">
            <a:noFill/>
            <a:miter lim="800000"/>
            <a:headEnd/>
            <a:tailEnd/>
          </a:ln>
          <a:effectLst/>
        </p:spPr>
        <p:txBody>
          <a:bodyPr wrap="none">
            <a:spAutoFit/>
          </a:bodyPr>
          <a:lstStyle/>
          <a:p>
            <a:r>
              <a:rPr lang="en-US" sz="800"/>
              <a:t>Journal of Chemical Education, Sept. 1989</a:t>
            </a:r>
          </a:p>
        </p:txBody>
      </p:sp>
      <p:sp>
        <p:nvSpPr>
          <p:cNvPr id="137353" name="AutoShape 137">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490" name="Group 1186"/>
          <p:cNvGrpSpPr>
            <a:grpSpLocks/>
          </p:cNvGrpSpPr>
          <p:nvPr/>
        </p:nvGrpSpPr>
        <p:grpSpPr bwMode="auto">
          <a:xfrm>
            <a:off x="2951163" y="1455738"/>
            <a:ext cx="4059237" cy="3192462"/>
            <a:chOff x="1859" y="917"/>
            <a:chExt cx="2557" cy="2011"/>
          </a:xfrm>
        </p:grpSpPr>
        <p:sp>
          <p:nvSpPr>
            <p:cNvPr id="99345" name="Rectangle 1041"/>
            <p:cNvSpPr>
              <a:spLocks noChangeArrowheads="1"/>
            </p:cNvSpPr>
            <p:nvPr/>
          </p:nvSpPr>
          <p:spPr bwMode="auto">
            <a:xfrm>
              <a:off x="4176" y="1584"/>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endParaRPr lang="en-US" sz="1000" baseline="30000"/>
            </a:p>
          </p:txBody>
        </p:sp>
        <p:sp>
          <p:nvSpPr>
            <p:cNvPr id="99360" name="Rectangle 1056"/>
            <p:cNvSpPr>
              <a:spLocks noChangeArrowheads="1"/>
            </p:cNvSpPr>
            <p:nvPr/>
          </p:nvSpPr>
          <p:spPr bwMode="auto">
            <a:xfrm>
              <a:off x="345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endParaRPr lang="en-US" sz="1000" baseline="30000"/>
            </a:p>
          </p:txBody>
        </p:sp>
        <p:sp>
          <p:nvSpPr>
            <p:cNvPr id="99363" name="Rectangle 1059"/>
            <p:cNvSpPr>
              <a:spLocks noChangeArrowheads="1"/>
            </p:cNvSpPr>
            <p:nvPr/>
          </p:nvSpPr>
          <p:spPr bwMode="auto">
            <a:xfrm>
              <a:off x="4176" y="1920"/>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endParaRPr lang="en-US" sz="1000" baseline="30000"/>
            </a:p>
          </p:txBody>
        </p:sp>
        <p:sp>
          <p:nvSpPr>
            <p:cNvPr id="99381" name="Rectangle 1077"/>
            <p:cNvSpPr>
              <a:spLocks noChangeArrowheads="1"/>
            </p:cNvSpPr>
            <p:nvPr/>
          </p:nvSpPr>
          <p:spPr bwMode="auto">
            <a:xfrm>
              <a:off x="4176" y="2256"/>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endParaRPr lang="en-US" sz="1000" baseline="30000"/>
            </a:p>
          </p:txBody>
        </p:sp>
        <p:sp>
          <p:nvSpPr>
            <p:cNvPr id="99394" name="Rectangle 1090"/>
            <p:cNvSpPr>
              <a:spLocks noChangeArrowheads="1"/>
            </p:cNvSpPr>
            <p:nvPr/>
          </p:nvSpPr>
          <p:spPr bwMode="auto">
            <a:xfrm>
              <a:off x="29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endParaRPr lang="en-US" sz="1000" baseline="30000"/>
            </a:p>
          </p:txBody>
        </p:sp>
        <p:sp>
          <p:nvSpPr>
            <p:cNvPr id="99399" name="Rectangle 1095"/>
            <p:cNvSpPr>
              <a:spLocks noChangeArrowheads="1"/>
            </p:cNvSpPr>
            <p:nvPr/>
          </p:nvSpPr>
          <p:spPr bwMode="auto">
            <a:xfrm>
              <a:off x="4176" y="2592"/>
              <a:ext cx="240" cy="336"/>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endParaRPr lang="en-US" sz="1000" baseline="30000"/>
            </a:p>
          </p:txBody>
        </p:sp>
        <p:sp>
          <p:nvSpPr>
            <p:cNvPr id="99467" name="Text Box 1163"/>
            <p:cNvSpPr txBox="1">
              <a:spLocks noChangeArrowheads="1"/>
            </p:cNvSpPr>
            <p:nvPr/>
          </p:nvSpPr>
          <p:spPr bwMode="auto">
            <a:xfrm>
              <a:off x="1859" y="917"/>
              <a:ext cx="466" cy="135"/>
            </a:xfrm>
            <a:prstGeom prst="rect">
              <a:avLst/>
            </a:prstGeom>
            <a:noFill/>
            <a:ln w="9525">
              <a:noFill/>
              <a:miter lim="800000"/>
              <a:headEnd/>
              <a:tailEnd/>
            </a:ln>
            <a:effectLst/>
          </p:spPr>
          <p:txBody>
            <a:bodyPr wrap="none">
              <a:spAutoFit/>
            </a:bodyPr>
            <a:lstStyle/>
            <a:p>
              <a:r>
                <a:rPr lang="en-US" sz="800" b="1"/>
                <a:t>Midd. -1700</a:t>
              </a:r>
            </a:p>
          </p:txBody>
        </p:sp>
      </p:grpSp>
      <p:grpSp>
        <p:nvGrpSpPr>
          <p:cNvPr id="99493" name="Group 1189"/>
          <p:cNvGrpSpPr>
            <a:grpSpLocks/>
          </p:cNvGrpSpPr>
          <p:nvPr/>
        </p:nvGrpSpPr>
        <p:grpSpPr bwMode="auto">
          <a:xfrm>
            <a:off x="1295400" y="1447800"/>
            <a:ext cx="6477000" cy="5257800"/>
            <a:chOff x="816" y="912"/>
            <a:chExt cx="4080" cy="3312"/>
          </a:xfrm>
        </p:grpSpPr>
        <p:grpSp>
          <p:nvGrpSpPr>
            <p:cNvPr id="99491" name="Group 1187"/>
            <p:cNvGrpSpPr>
              <a:grpSpLocks/>
            </p:cNvGrpSpPr>
            <p:nvPr/>
          </p:nvGrpSpPr>
          <p:grpSpPr bwMode="auto">
            <a:xfrm>
              <a:off x="816" y="912"/>
              <a:ext cx="4080" cy="3312"/>
              <a:chOff x="816" y="912"/>
              <a:chExt cx="4080" cy="3312"/>
            </a:xfrm>
          </p:grpSpPr>
          <p:sp>
            <p:nvSpPr>
              <p:cNvPr id="99354" name="Rectangle 1050"/>
              <p:cNvSpPr>
                <a:spLocks noChangeArrowheads="1"/>
              </p:cNvSpPr>
              <p:nvPr/>
            </p:nvSpPr>
            <p:spPr bwMode="auto">
              <a:xfrm>
                <a:off x="20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endParaRPr lang="en-US" sz="1000" baseline="30000"/>
              </a:p>
            </p:txBody>
          </p:sp>
          <p:sp>
            <p:nvSpPr>
              <p:cNvPr id="99355" name="Rectangle 1051"/>
              <p:cNvSpPr>
                <a:spLocks noChangeArrowheads="1"/>
              </p:cNvSpPr>
              <p:nvPr/>
            </p:nvSpPr>
            <p:spPr bwMode="auto">
              <a:xfrm>
                <a:off x="22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endParaRPr lang="en-US" sz="1000" baseline="30000"/>
              </a:p>
            </p:txBody>
          </p:sp>
          <p:sp>
            <p:nvSpPr>
              <p:cNvPr id="99331" name="Rectangle 1027"/>
              <p:cNvSpPr>
                <a:spLocks noChangeArrowheads="1"/>
              </p:cNvSpPr>
              <p:nvPr/>
            </p:nvSpPr>
            <p:spPr bwMode="auto">
              <a:xfrm>
                <a:off x="8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endParaRPr lang="en-US" sz="1000" baseline="30000"/>
              </a:p>
            </p:txBody>
          </p:sp>
          <p:sp>
            <p:nvSpPr>
              <p:cNvPr id="99332" name="Rectangle 1028"/>
              <p:cNvSpPr>
                <a:spLocks noChangeArrowheads="1"/>
              </p:cNvSpPr>
              <p:nvPr/>
            </p:nvSpPr>
            <p:spPr bwMode="auto">
              <a:xfrm>
                <a:off x="8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a:p>
              <a:p>
                <a:pPr algn="ctr"/>
                <a:endParaRPr lang="en-US" sz="1000" baseline="30000"/>
              </a:p>
            </p:txBody>
          </p:sp>
          <p:sp>
            <p:nvSpPr>
              <p:cNvPr id="99335" name="Rectangle 1031"/>
              <p:cNvSpPr>
                <a:spLocks noChangeArrowheads="1"/>
              </p:cNvSpPr>
              <p:nvPr/>
            </p:nvSpPr>
            <p:spPr bwMode="auto">
              <a:xfrm>
                <a:off x="417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endParaRPr lang="en-US" sz="1000" baseline="30000"/>
              </a:p>
            </p:txBody>
          </p:sp>
          <p:sp>
            <p:nvSpPr>
              <p:cNvPr id="99336" name="Rectangle 1032"/>
              <p:cNvSpPr>
                <a:spLocks noChangeArrowheads="1"/>
              </p:cNvSpPr>
              <p:nvPr/>
            </p:nvSpPr>
            <p:spPr bwMode="auto">
              <a:xfrm>
                <a:off x="441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endParaRPr lang="en-US" sz="1000" baseline="30000"/>
              </a:p>
            </p:txBody>
          </p:sp>
          <p:sp>
            <p:nvSpPr>
              <p:cNvPr id="99337" name="Rectangle 1033"/>
              <p:cNvSpPr>
                <a:spLocks noChangeArrowheads="1"/>
              </p:cNvSpPr>
              <p:nvPr/>
            </p:nvSpPr>
            <p:spPr bwMode="auto">
              <a:xfrm>
                <a:off x="46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endParaRPr lang="en-US" sz="1000" baseline="30000"/>
              </a:p>
            </p:txBody>
          </p:sp>
          <p:sp>
            <p:nvSpPr>
              <p:cNvPr id="99339" name="Rectangle 1035"/>
              <p:cNvSpPr>
                <a:spLocks noChangeArrowheads="1"/>
              </p:cNvSpPr>
              <p:nvPr/>
            </p:nvSpPr>
            <p:spPr bwMode="auto">
              <a:xfrm>
                <a:off x="81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endParaRPr lang="en-US" sz="1000" baseline="30000"/>
              </a:p>
            </p:txBody>
          </p:sp>
          <p:sp>
            <p:nvSpPr>
              <p:cNvPr id="99340" name="Rectangle 1036"/>
              <p:cNvSpPr>
                <a:spLocks noChangeArrowheads="1"/>
              </p:cNvSpPr>
              <p:nvPr/>
            </p:nvSpPr>
            <p:spPr bwMode="auto">
              <a:xfrm>
                <a:off x="369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endParaRPr lang="en-US" sz="1000" baseline="30000"/>
              </a:p>
            </p:txBody>
          </p:sp>
          <p:sp>
            <p:nvSpPr>
              <p:cNvPr id="99341" name="Rectangle 1037"/>
              <p:cNvSpPr>
                <a:spLocks noChangeArrowheads="1"/>
              </p:cNvSpPr>
              <p:nvPr/>
            </p:nvSpPr>
            <p:spPr bwMode="auto">
              <a:xfrm>
                <a:off x="1056" y="124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endParaRPr lang="en-US" sz="1000" baseline="30000"/>
              </a:p>
            </p:txBody>
          </p:sp>
          <p:sp>
            <p:nvSpPr>
              <p:cNvPr id="99342" name="Rectangle 1038"/>
              <p:cNvSpPr>
                <a:spLocks noChangeArrowheads="1"/>
              </p:cNvSpPr>
              <p:nvPr/>
            </p:nvSpPr>
            <p:spPr bwMode="auto">
              <a:xfrm>
                <a:off x="816" y="91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endParaRPr lang="en-US" sz="1000" baseline="30000"/>
              </a:p>
            </p:txBody>
          </p:sp>
          <p:sp>
            <p:nvSpPr>
              <p:cNvPr id="99343" name="Rectangle 1039"/>
              <p:cNvSpPr>
                <a:spLocks noChangeArrowheads="1"/>
              </p:cNvSpPr>
              <p:nvPr/>
            </p:nvSpPr>
            <p:spPr bwMode="auto">
              <a:xfrm>
                <a:off x="369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endParaRPr lang="en-US" sz="1000" baseline="30000"/>
              </a:p>
            </p:txBody>
          </p:sp>
          <p:sp>
            <p:nvSpPr>
              <p:cNvPr id="99344" name="Rectangle 1040"/>
              <p:cNvSpPr>
                <a:spLocks noChangeArrowheads="1"/>
              </p:cNvSpPr>
              <p:nvPr/>
            </p:nvSpPr>
            <p:spPr bwMode="auto">
              <a:xfrm>
                <a:off x="393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endParaRPr lang="en-US" sz="1000" baseline="30000"/>
              </a:p>
            </p:txBody>
          </p:sp>
          <p:sp>
            <p:nvSpPr>
              <p:cNvPr id="99347" name="Rectangle 1043"/>
              <p:cNvSpPr>
                <a:spLocks noChangeArrowheads="1"/>
              </p:cNvSpPr>
              <p:nvPr/>
            </p:nvSpPr>
            <p:spPr bwMode="auto">
              <a:xfrm>
                <a:off x="46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endParaRPr lang="en-US" sz="1000" baseline="30000"/>
              </a:p>
            </p:txBody>
          </p:sp>
          <p:sp>
            <p:nvSpPr>
              <p:cNvPr id="99350" name="Rectangle 1046"/>
              <p:cNvSpPr>
                <a:spLocks noChangeArrowheads="1"/>
              </p:cNvSpPr>
              <p:nvPr/>
            </p:nvSpPr>
            <p:spPr bwMode="auto">
              <a:xfrm>
                <a:off x="10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endParaRPr lang="en-US" sz="1000" baseline="30000"/>
              </a:p>
            </p:txBody>
          </p:sp>
          <p:sp>
            <p:nvSpPr>
              <p:cNvPr id="99352" name="Rectangle 1048"/>
              <p:cNvSpPr>
                <a:spLocks noChangeArrowheads="1"/>
              </p:cNvSpPr>
              <p:nvPr/>
            </p:nvSpPr>
            <p:spPr bwMode="auto">
              <a:xfrm>
                <a:off x="15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endParaRPr lang="en-US" sz="1000" baseline="30000"/>
              </a:p>
            </p:txBody>
          </p:sp>
          <p:sp>
            <p:nvSpPr>
              <p:cNvPr id="99353" name="Rectangle 1049"/>
              <p:cNvSpPr>
                <a:spLocks noChangeArrowheads="1"/>
              </p:cNvSpPr>
              <p:nvPr/>
            </p:nvSpPr>
            <p:spPr bwMode="auto">
              <a:xfrm>
                <a:off x="17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endParaRPr lang="en-US" sz="1000" baseline="30000"/>
              </a:p>
            </p:txBody>
          </p:sp>
          <p:sp>
            <p:nvSpPr>
              <p:cNvPr id="99357" name="Rectangle 1053"/>
              <p:cNvSpPr>
                <a:spLocks noChangeArrowheads="1"/>
              </p:cNvSpPr>
              <p:nvPr/>
            </p:nvSpPr>
            <p:spPr bwMode="auto">
              <a:xfrm>
                <a:off x="273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endParaRPr lang="en-US" sz="1000" baseline="30000"/>
              </a:p>
            </p:txBody>
          </p:sp>
          <p:sp>
            <p:nvSpPr>
              <p:cNvPr id="99358" name="Rectangle 1054"/>
              <p:cNvSpPr>
                <a:spLocks noChangeArrowheads="1"/>
              </p:cNvSpPr>
              <p:nvPr/>
            </p:nvSpPr>
            <p:spPr bwMode="auto">
              <a:xfrm>
                <a:off x="297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endParaRPr lang="en-US" sz="1000" baseline="30000"/>
              </a:p>
            </p:txBody>
          </p:sp>
          <p:sp>
            <p:nvSpPr>
              <p:cNvPr id="99364" name="Rectangle 1060"/>
              <p:cNvSpPr>
                <a:spLocks noChangeArrowheads="1"/>
              </p:cNvSpPr>
              <p:nvPr/>
            </p:nvSpPr>
            <p:spPr bwMode="auto">
              <a:xfrm>
                <a:off x="441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endParaRPr lang="en-US" sz="1000" baseline="30000"/>
              </a:p>
            </p:txBody>
          </p:sp>
          <p:sp>
            <p:nvSpPr>
              <p:cNvPr id="99365" name="Rectangle 1061"/>
              <p:cNvSpPr>
                <a:spLocks noChangeArrowheads="1"/>
              </p:cNvSpPr>
              <p:nvPr/>
            </p:nvSpPr>
            <p:spPr bwMode="auto">
              <a:xfrm>
                <a:off x="4656" y="1920"/>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endParaRPr lang="en-US" sz="1000" baseline="30000"/>
              </a:p>
            </p:txBody>
          </p:sp>
          <p:sp>
            <p:nvSpPr>
              <p:cNvPr id="99368" name="Rectangle 1064"/>
              <p:cNvSpPr>
                <a:spLocks noChangeArrowheads="1"/>
              </p:cNvSpPr>
              <p:nvPr/>
            </p:nvSpPr>
            <p:spPr bwMode="auto">
              <a:xfrm>
                <a:off x="10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endParaRPr lang="en-US" sz="1000" baseline="30000"/>
              </a:p>
            </p:txBody>
          </p:sp>
          <p:sp>
            <p:nvSpPr>
              <p:cNvPr id="99369" name="Rectangle 1065"/>
              <p:cNvSpPr>
                <a:spLocks noChangeArrowheads="1"/>
              </p:cNvSpPr>
              <p:nvPr/>
            </p:nvSpPr>
            <p:spPr bwMode="auto">
              <a:xfrm>
                <a:off x="129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endParaRPr lang="en-US" sz="1000" baseline="30000"/>
              </a:p>
            </p:txBody>
          </p:sp>
          <p:sp>
            <p:nvSpPr>
              <p:cNvPr id="99370" name="Rectangle 1066"/>
              <p:cNvSpPr>
                <a:spLocks noChangeArrowheads="1"/>
              </p:cNvSpPr>
              <p:nvPr/>
            </p:nvSpPr>
            <p:spPr bwMode="auto">
              <a:xfrm>
                <a:off x="15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endParaRPr lang="en-US" sz="1000" baseline="30000"/>
              </a:p>
            </p:txBody>
          </p:sp>
          <p:sp>
            <p:nvSpPr>
              <p:cNvPr id="99371" name="Rectangle 1067"/>
              <p:cNvSpPr>
                <a:spLocks noChangeArrowheads="1"/>
              </p:cNvSpPr>
              <p:nvPr/>
            </p:nvSpPr>
            <p:spPr bwMode="auto">
              <a:xfrm>
                <a:off x="17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endParaRPr lang="en-US" sz="1000" baseline="30000"/>
              </a:p>
            </p:txBody>
          </p:sp>
          <p:sp>
            <p:nvSpPr>
              <p:cNvPr id="99372" name="Rectangle 1068"/>
              <p:cNvSpPr>
                <a:spLocks noChangeArrowheads="1"/>
              </p:cNvSpPr>
              <p:nvPr/>
            </p:nvSpPr>
            <p:spPr bwMode="auto">
              <a:xfrm>
                <a:off x="20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endParaRPr lang="en-US" sz="1000" baseline="30000"/>
              </a:p>
            </p:txBody>
          </p:sp>
          <p:sp>
            <p:nvSpPr>
              <p:cNvPr id="99375" name="Rectangle 1071"/>
              <p:cNvSpPr>
                <a:spLocks noChangeArrowheads="1"/>
              </p:cNvSpPr>
              <p:nvPr/>
            </p:nvSpPr>
            <p:spPr bwMode="auto">
              <a:xfrm>
                <a:off x="273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endParaRPr lang="en-US" sz="1000" baseline="30000"/>
              </a:p>
            </p:txBody>
          </p:sp>
          <p:sp>
            <p:nvSpPr>
              <p:cNvPr id="99376" name="Rectangle 1072"/>
              <p:cNvSpPr>
                <a:spLocks noChangeArrowheads="1"/>
              </p:cNvSpPr>
              <p:nvPr/>
            </p:nvSpPr>
            <p:spPr bwMode="auto">
              <a:xfrm>
                <a:off x="297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endParaRPr lang="en-US" sz="1000" baseline="30000"/>
              </a:p>
            </p:txBody>
          </p:sp>
          <p:sp>
            <p:nvSpPr>
              <p:cNvPr id="99378" name="Rectangle 1074"/>
              <p:cNvSpPr>
                <a:spLocks noChangeArrowheads="1"/>
              </p:cNvSpPr>
              <p:nvPr/>
            </p:nvSpPr>
            <p:spPr bwMode="auto">
              <a:xfrm>
                <a:off x="34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endParaRPr lang="en-US" sz="1000" baseline="30000"/>
              </a:p>
            </p:txBody>
          </p:sp>
          <p:sp>
            <p:nvSpPr>
              <p:cNvPr id="99382" name="Rectangle 1078"/>
              <p:cNvSpPr>
                <a:spLocks noChangeArrowheads="1"/>
              </p:cNvSpPr>
              <p:nvPr/>
            </p:nvSpPr>
            <p:spPr bwMode="auto">
              <a:xfrm>
                <a:off x="441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endParaRPr lang="en-US" sz="1000" baseline="30000"/>
              </a:p>
            </p:txBody>
          </p:sp>
          <p:sp>
            <p:nvSpPr>
              <p:cNvPr id="99383" name="Rectangle 1079"/>
              <p:cNvSpPr>
                <a:spLocks noChangeArrowheads="1"/>
              </p:cNvSpPr>
              <p:nvPr/>
            </p:nvSpPr>
            <p:spPr bwMode="auto">
              <a:xfrm>
                <a:off x="4656" y="2256"/>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endParaRPr lang="en-US" sz="1000" baseline="30000"/>
              </a:p>
            </p:txBody>
          </p:sp>
          <p:sp>
            <p:nvSpPr>
              <p:cNvPr id="99386" name="Rectangle 1082"/>
              <p:cNvSpPr>
                <a:spLocks noChangeArrowheads="1"/>
              </p:cNvSpPr>
              <p:nvPr/>
            </p:nvSpPr>
            <p:spPr bwMode="auto">
              <a:xfrm>
                <a:off x="105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endParaRPr lang="en-US" sz="1000" baseline="30000"/>
              </a:p>
            </p:txBody>
          </p:sp>
          <p:sp>
            <p:nvSpPr>
              <p:cNvPr id="99389" name="Rectangle 1085"/>
              <p:cNvSpPr>
                <a:spLocks noChangeArrowheads="1"/>
              </p:cNvSpPr>
              <p:nvPr/>
            </p:nvSpPr>
            <p:spPr bwMode="auto">
              <a:xfrm>
                <a:off x="177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endParaRPr lang="en-US" sz="1000" baseline="30000"/>
              </a:p>
            </p:txBody>
          </p:sp>
          <p:sp>
            <p:nvSpPr>
              <p:cNvPr id="99390" name="Rectangle 1086"/>
              <p:cNvSpPr>
                <a:spLocks noChangeArrowheads="1"/>
              </p:cNvSpPr>
              <p:nvPr/>
            </p:nvSpPr>
            <p:spPr bwMode="auto">
              <a:xfrm>
                <a:off x="201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endParaRPr lang="en-US" sz="1000" baseline="30000"/>
              </a:p>
            </p:txBody>
          </p:sp>
          <p:sp>
            <p:nvSpPr>
              <p:cNvPr id="99392" name="Rectangle 1088"/>
              <p:cNvSpPr>
                <a:spLocks noChangeArrowheads="1"/>
              </p:cNvSpPr>
              <p:nvPr/>
            </p:nvSpPr>
            <p:spPr bwMode="auto">
              <a:xfrm>
                <a:off x="249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endParaRPr lang="en-US" sz="1000" baseline="30000"/>
              </a:p>
            </p:txBody>
          </p:sp>
          <p:sp>
            <p:nvSpPr>
              <p:cNvPr id="99393" name="Rectangle 1089"/>
              <p:cNvSpPr>
                <a:spLocks noChangeArrowheads="1"/>
              </p:cNvSpPr>
              <p:nvPr/>
            </p:nvSpPr>
            <p:spPr bwMode="auto">
              <a:xfrm>
                <a:off x="2736" y="259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endParaRPr lang="en-US" sz="1000" baseline="30000"/>
              </a:p>
            </p:txBody>
          </p:sp>
          <p:sp>
            <p:nvSpPr>
              <p:cNvPr id="99412" name="Rectangle 1108"/>
              <p:cNvSpPr>
                <a:spLocks noChangeArrowheads="1"/>
              </p:cNvSpPr>
              <p:nvPr/>
            </p:nvSpPr>
            <p:spPr bwMode="auto">
              <a:xfrm>
                <a:off x="1056" y="1584"/>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endParaRPr lang="en-US" sz="1000" baseline="30000"/>
              </a:p>
            </p:txBody>
          </p:sp>
          <p:sp>
            <p:nvSpPr>
              <p:cNvPr id="99413" name="Rectangle 1109"/>
              <p:cNvSpPr>
                <a:spLocks noChangeArrowheads="1"/>
              </p:cNvSpPr>
              <p:nvPr/>
            </p:nvSpPr>
            <p:spPr bwMode="auto">
              <a:xfrm>
                <a:off x="17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endParaRPr lang="en-US" sz="1000" baseline="30000"/>
              </a:p>
            </p:txBody>
          </p:sp>
          <p:sp>
            <p:nvSpPr>
              <p:cNvPr id="99420" name="Rectangle 1116"/>
              <p:cNvSpPr>
                <a:spLocks noChangeArrowheads="1"/>
              </p:cNvSpPr>
              <p:nvPr/>
            </p:nvSpPr>
            <p:spPr bwMode="auto">
              <a:xfrm>
                <a:off x="345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endParaRPr lang="en-US" sz="1000" baseline="30000"/>
              </a:p>
            </p:txBody>
          </p:sp>
          <p:sp>
            <p:nvSpPr>
              <p:cNvPr id="99423" name="Rectangle 1119"/>
              <p:cNvSpPr>
                <a:spLocks noChangeArrowheads="1"/>
              </p:cNvSpPr>
              <p:nvPr/>
            </p:nvSpPr>
            <p:spPr bwMode="auto">
              <a:xfrm>
                <a:off x="4176" y="3552"/>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endParaRPr lang="en-US" sz="1000" baseline="30000"/>
              </a:p>
            </p:txBody>
          </p:sp>
          <p:sp>
            <p:nvSpPr>
              <p:cNvPr id="99427" name="Rectangle 1123"/>
              <p:cNvSpPr>
                <a:spLocks noChangeArrowheads="1"/>
              </p:cNvSpPr>
              <p:nvPr/>
            </p:nvSpPr>
            <p:spPr bwMode="auto">
              <a:xfrm>
                <a:off x="177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endParaRPr lang="en-US" sz="1000" baseline="30000"/>
              </a:p>
            </p:txBody>
          </p:sp>
          <p:sp>
            <p:nvSpPr>
              <p:cNvPr id="99429" name="Rectangle 1125"/>
              <p:cNvSpPr>
                <a:spLocks noChangeArrowheads="1"/>
              </p:cNvSpPr>
              <p:nvPr/>
            </p:nvSpPr>
            <p:spPr bwMode="auto">
              <a:xfrm>
                <a:off x="2256" y="3888"/>
                <a:ext cx="240" cy="336"/>
              </a:xfrm>
              <a:prstGeom prst="rect">
                <a:avLst/>
              </a:prstGeom>
              <a:solidFill>
                <a:srgbClr val="95C0FF"/>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endParaRPr lang="en-US" sz="1000" baseline="30000"/>
              </a:p>
            </p:txBody>
          </p:sp>
        </p:grpSp>
        <p:sp>
          <p:nvSpPr>
            <p:cNvPr id="99468" name="Text Box 1164"/>
            <p:cNvSpPr txBox="1">
              <a:spLocks noChangeArrowheads="1"/>
            </p:cNvSpPr>
            <p:nvPr/>
          </p:nvSpPr>
          <p:spPr bwMode="auto">
            <a:xfrm>
              <a:off x="1859" y="1061"/>
              <a:ext cx="425" cy="135"/>
            </a:xfrm>
            <a:prstGeom prst="rect">
              <a:avLst/>
            </a:prstGeom>
            <a:noFill/>
            <a:ln w="9525">
              <a:noFill/>
              <a:miter lim="800000"/>
              <a:headEnd/>
              <a:tailEnd/>
            </a:ln>
            <a:effectLst/>
          </p:spPr>
          <p:txBody>
            <a:bodyPr wrap="none">
              <a:spAutoFit/>
            </a:bodyPr>
            <a:lstStyle/>
            <a:p>
              <a:r>
                <a:rPr lang="en-US" sz="800" b="1"/>
                <a:t>1735-1843</a:t>
              </a:r>
            </a:p>
          </p:txBody>
        </p:sp>
      </p:grpSp>
      <p:sp>
        <p:nvSpPr>
          <p:cNvPr id="99330" name="Rectangle 1026"/>
          <p:cNvSpPr>
            <a:spLocks noGrp="1" noChangeArrowheads="1"/>
          </p:cNvSpPr>
          <p:nvPr>
            <p:ph type="title"/>
          </p:nvPr>
        </p:nvSpPr>
        <p:spPr>
          <a:xfrm>
            <a:off x="685800" y="76200"/>
            <a:ext cx="7772400" cy="1143000"/>
          </a:xfrm>
        </p:spPr>
        <p:txBody>
          <a:bodyPr/>
          <a:lstStyle/>
          <a:p>
            <a:r>
              <a:rPr lang="en-US"/>
              <a:t>Discovering the Periodic Table</a:t>
            </a:r>
          </a:p>
        </p:txBody>
      </p:sp>
      <p:sp>
        <p:nvSpPr>
          <p:cNvPr id="99452" name="Text Box 1148"/>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99455" name="Rectangle 1151"/>
          <p:cNvSpPr>
            <a:spLocks noChangeArrowheads="1"/>
          </p:cNvSpPr>
          <p:nvPr/>
        </p:nvSpPr>
        <p:spPr bwMode="auto">
          <a:xfrm>
            <a:off x="2798763" y="1219200"/>
            <a:ext cx="152400" cy="152400"/>
          </a:xfrm>
          <a:prstGeom prst="rect">
            <a:avLst/>
          </a:prstGeom>
          <a:solidFill>
            <a:srgbClr val="339933">
              <a:alpha val="50000"/>
            </a:srgbClr>
          </a:solidFill>
          <a:ln w="9525">
            <a:solidFill>
              <a:schemeClr val="tx1"/>
            </a:solidFill>
            <a:miter lim="800000"/>
            <a:headEnd/>
            <a:tailEnd/>
          </a:ln>
          <a:effectLst/>
        </p:spPr>
        <p:txBody>
          <a:bodyPr wrap="none" anchor="ctr"/>
          <a:lstStyle/>
          <a:p>
            <a:pPr algn="ctr"/>
            <a:endParaRPr lang="en-US" sz="800"/>
          </a:p>
        </p:txBody>
      </p:sp>
      <p:sp>
        <p:nvSpPr>
          <p:cNvPr id="99456" name="Rectangle 1152"/>
          <p:cNvSpPr>
            <a:spLocks noChangeArrowheads="1"/>
          </p:cNvSpPr>
          <p:nvPr/>
        </p:nvSpPr>
        <p:spPr bwMode="auto">
          <a:xfrm>
            <a:off x="2798763" y="1447800"/>
            <a:ext cx="152400" cy="152400"/>
          </a:xfrm>
          <a:prstGeom prst="rect">
            <a:avLst/>
          </a:prstGeom>
          <a:solidFill>
            <a:schemeClr val="hlink">
              <a:alpha val="50000"/>
            </a:schemeClr>
          </a:solidFill>
          <a:ln w="9525">
            <a:solidFill>
              <a:schemeClr val="tx1"/>
            </a:solidFill>
            <a:miter lim="800000"/>
            <a:headEnd/>
            <a:tailEnd/>
          </a:ln>
          <a:effectLst/>
        </p:spPr>
        <p:txBody>
          <a:bodyPr wrap="none" anchor="ctr"/>
          <a:lstStyle/>
          <a:p>
            <a:pPr algn="ctr"/>
            <a:endParaRPr lang="en-US" sz="800"/>
          </a:p>
        </p:txBody>
      </p:sp>
      <p:sp>
        <p:nvSpPr>
          <p:cNvPr id="99457" name="Rectangle 1153"/>
          <p:cNvSpPr>
            <a:spLocks noChangeArrowheads="1"/>
          </p:cNvSpPr>
          <p:nvPr/>
        </p:nvSpPr>
        <p:spPr bwMode="auto">
          <a:xfrm>
            <a:off x="2798763" y="1676400"/>
            <a:ext cx="152400" cy="152400"/>
          </a:xfrm>
          <a:prstGeom prst="rect">
            <a:avLst/>
          </a:prstGeom>
          <a:solidFill>
            <a:srgbClr val="3399FF">
              <a:alpha val="50000"/>
            </a:srgbClr>
          </a:solidFill>
          <a:ln w="9525">
            <a:solidFill>
              <a:schemeClr val="tx1"/>
            </a:solidFill>
            <a:miter lim="800000"/>
            <a:headEnd/>
            <a:tailEnd/>
          </a:ln>
          <a:effectLst/>
        </p:spPr>
        <p:txBody>
          <a:bodyPr wrap="none" anchor="ctr"/>
          <a:lstStyle/>
          <a:p>
            <a:endParaRPr lang="en-US"/>
          </a:p>
        </p:txBody>
      </p:sp>
      <p:sp>
        <p:nvSpPr>
          <p:cNvPr id="99458" name="Rectangle 1154"/>
          <p:cNvSpPr>
            <a:spLocks noChangeArrowheads="1"/>
          </p:cNvSpPr>
          <p:nvPr/>
        </p:nvSpPr>
        <p:spPr bwMode="auto">
          <a:xfrm>
            <a:off x="2798763" y="1905000"/>
            <a:ext cx="152400" cy="152400"/>
          </a:xfrm>
          <a:prstGeom prst="rect">
            <a:avLst/>
          </a:prstGeom>
          <a:solidFill>
            <a:srgbClr val="CC00FF">
              <a:alpha val="50000"/>
            </a:srgbClr>
          </a:solidFill>
          <a:ln w="9525">
            <a:solidFill>
              <a:schemeClr val="tx1"/>
            </a:solidFill>
            <a:miter lim="800000"/>
            <a:headEnd/>
            <a:tailEnd/>
          </a:ln>
          <a:effectLst/>
        </p:spPr>
        <p:txBody>
          <a:bodyPr wrap="none" anchor="ctr"/>
          <a:lstStyle/>
          <a:p>
            <a:pPr algn="ctr"/>
            <a:endParaRPr lang="en-US" sz="800"/>
          </a:p>
        </p:txBody>
      </p:sp>
      <p:sp>
        <p:nvSpPr>
          <p:cNvPr id="99461" name="Rectangle 1157"/>
          <p:cNvSpPr>
            <a:spLocks noChangeArrowheads="1"/>
          </p:cNvSpPr>
          <p:nvPr/>
        </p:nvSpPr>
        <p:spPr bwMode="auto">
          <a:xfrm>
            <a:off x="4229100" y="1219200"/>
            <a:ext cx="152400" cy="152400"/>
          </a:xfrm>
          <a:prstGeom prst="rect">
            <a:avLst/>
          </a:prstGeom>
          <a:solidFill>
            <a:srgbClr val="FF6363"/>
          </a:solidFill>
          <a:ln w="9525">
            <a:solidFill>
              <a:schemeClr val="tx1"/>
            </a:solidFill>
            <a:miter lim="800000"/>
            <a:headEnd/>
            <a:tailEnd/>
          </a:ln>
          <a:effectLst/>
        </p:spPr>
        <p:txBody>
          <a:bodyPr wrap="none" anchor="ctr"/>
          <a:lstStyle/>
          <a:p>
            <a:pPr algn="ctr"/>
            <a:endParaRPr lang="en-US" sz="800"/>
          </a:p>
        </p:txBody>
      </p:sp>
      <p:sp>
        <p:nvSpPr>
          <p:cNvPr id="99462" name="Rectangle 1158"/>
          <p:cNvSpPr>
            <a:spLocks noChangeArrowheads="1"/>
          </p:cNvSpPr>
          <p:nvPr/>
        </p:nvSpPr>
        <p:spPr bwMode="auto">
          <a:xfrm>
            <a:off x="4229100" y="1447800"/>
            <a:ext cx="152400" cy="152400"/>
          </a:xfrm>
          <a:prstGeom prst="rect">
            <a:avLst/>
          </a:prstGeom>
          <a:solidFill>
            <a:srgbClr val="FF9953"/>
          </a:solidFill>
          <a:ln w="9525">
            <a:solidFill>
              <a:schemeClr val="tx1"/>
            </a:solidFill>
            <a:miter lim="800000"/>
            <a:headEnd/>
            <a:tailEnd/>
          </a:ln>
          <a:effectLst/>
        </p:spPr>
        <p:txBody>
          <a:bodyPr wrap="none" anchor="ctr"/>
          <a:lstStyle/>
          <a:p>
            <a:pPr algn="ctr"/>
            <a:endParaRPr lang="en-US" sz="800"/>
          </a:p>
        </p:txBody>
      </p:sp>
      <p:sp>
        <p:nvSpPr>
          <p:cNvPr id="99463" name="Rectangle 1159"/>
          <p:cNvSpPr>
            <a:spLocks noChangeArrowheads="1"/>
          </p:cNvSpPr>
          <p:nvPr/>
        </p:nvSpPr>
        <p:spPr bwMode="auto">
          <a:xfrm>
            <a:off x="4229100" y="1676400"/>
            <a:ext cx="152400" cy="152400"/>
          </a:xfrm>
          <a:prstGeom prst="rect">
            <a:avLst/>
          </a:prstGeom>
          <a:solidFill>
            <a:srgbClr val="FFFF66"/>
          </a:solidFill>
          <a:ln w="9525">
            <a:solidFill>
              <a:schemeClr val="tx1"/>
            </a:solidFill>
            <a:miter lim="800000"/>
            <a:headEnd/>
            <a:tailEnd/>
          </a:ln>
          <a:effectLst/>
        </p:spPr>
        <p:txBody>
          <a:bodyPr wrap="none" anchor="ctr"/>
          <a:lstStyle/>
          <a:p>
            <a:pPr algn="ctr"/>
            <a:endParaRPr lang="en-US" sz="800"/>
          </a:p>
        </p:txBody>
      </p:sp>
      <p:grpSp>
        <p:nvGrpSpPr>
          <p:cNvPr id="99492" name="Group 1188"/>
          <p:cNvGrpSpPr>
            <a:grpSpLocks/>
          </p:cNvGrpSpPr>
          <p:nvPr/>
        </p:nvGrpSpPr>
        <p:grpSpPr bwMode="auto">
          <a:xfrm>
            <a:off x="2935288" y="1227138"/>
            <a:ext cx="4456112" cy="3421062"/>
            <a:chOff x="1849" y="773"/>
            <a:chExt cx="2807" cy="2155"/>
          </a:xfrm>
        </p:grpSpPr>
        <p:grpSp>
          <p:nvGrpSpPr>
            <p:cNvPr id="99489" name="Group 1185"/>
            <p:cNvGrpSpPr>
              <a:grpSpLocks/>
            </p:cNvGrpSpPr>
            <p:nvPr/>
          </p:nvGrpSpPr>
          <p:grpSpPr bwMode="auto">
            <a:xfrm>
              <a:off x="2496" y="1248"/>
              <a:ext cx="2160" cy="1680"/>
              <a:chOff x="2496" y="1248"/>
              <a:chExt cx="2160" cy="1680"/>
            </a:xfrm>
          </p:grpSpPr>
          <p:sp>
            <p:nvSpPr>
              <p:cNvPr id="99334" name="Rectangle 1030"/>
              <p:cNvSpPr>
                <a:spLocks noChangeArrowheads="1"/>
              </p:cNvSpPr>
              <p:nvPr/>
            </p:nvSpPr>
            <p:spPr bwMode="auto">
              <a:xfrm>
                <a:off x="3936" y="1248"/>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endParaRPr lang="en-US" sz="1000" baseline="30000"/>
              </a:p>
            </p:txBody>
          </p:sp>
          <p:sp>
            <p:nvSpPr>
              <p:cNvPr id="99346" name="Rectangle 1042"/>
              <p:cNvSpPr>
                <a:spLocks noChangeArrowheads="1"/>
              </p:cNvSpPr>
              <p:nvPr/>
            </p:nvSpPr>
            <p:spPr bwMode="auto">
              <a:xfrm>
                <a:off x="4416" y="1584"/>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endParaRPr lang="en-US" sz="1000" baseline="30000"/>
              </a:p>
            </p:txBody>
          </p:sp>
          <p:sp>
            <p:nvSpPr>
              <p:cNvPr id="99356" name="Rectangle 1052"/>
              <p:cNvSpPr>
                <a:spLocks noChangeArrowheads="1"/>
              </p:cNvSpPr>
              <p:nvPr/>
            </p:nvSpPr>
            <p:spPr bwMode="auto">
              <a:xfrm>
                <a:off x="249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endParaRPr lang="en-US" sz="1000" baseline="30000"/>
              </a:p>
            </p:txBody>
          </p:sp>
          <p:sp>
            <p:nvSpPr>
              <p:cNvPr id="99359" name="Rectangle 1055"/>
              <p:cNvSpPr>
                <a:spLocks noChangeArrowheads="1"/>
              </p:cNvSpPr>
              <p:nvPr/>
            </p:nvSpPr>
            <p:spPr bwMode="auto">
              <a:xfrm>
                <a:off x="3216" y="1920"/>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endParaRPr lang="en-US" sz="1000" baseline="30000"/>
              </a:p>
            </p:txBody>
          </p:sp>
          <p:sp>
            <p:nvSpPr>
              <p:cNvPr id="99377" name="Rectangle 1073"/>
              <p:cNvSpPr>
                <a:spLocks noChangeArrowheads="1"/>
              </p:cNvSpPr>
              <p:nvPr/>
            </p:nvSpPr>
            <p:spPr bwMode="auto">
              <a:xfrm>
                <a:off x="321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endParaRPr lang="en-US" sz="1000" baseline="30000"/>
              </a:p>
            </p:txBody>
          </p:sp>
          <p:sp>
            <p:nvSpPr>
              <p:cNvPr id="99380" name="Rectangle 1076"/>
              <p:cNvSpPr>
                <a:spLocks noChangeArrowheads="1"/>
              </p:cNvSpPr>
              <p:nvPr/>
            </p:nvSpPr>
            <p:spPr bwMode="auto">
              <a:xfrm>
                <a:off x="3936" y="2256"/>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endParaRPr lang="en-US" sz="1000" baseline="30000"/>
              </a:p>
            </p:txBody>
          </p:sp>
          <p:sp>
            <p:nvSpPr>
              <p:cNvPr id="99395" name="Rectangle 1091"/>
              <p:cNvSpPr>
                <a:spLocks noChangeArrowheads="1"/>
              </p:cNvSpPr>
              <p:nvPr/>
            </p:nvSpPr>
            <p:spPr bwMode="auto">
              <a:xfrm>
                <a:off x="321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endParaRPr lang="en-US" sz="1000" baseline="30000"/>
              </a:p>
            </p:txBody>
          </p:sp>
          <p:sp>
            <p:nvSpPr>
              <p:cNvPr id="99396" name="Rectangle 1092"/>
              <p:cNvSpPr>
                <a:spLocks noChangeArrowheads="1"/>
              </p:cNvSpPr>
              <p:nvPr/>
            </p:nvSpPr>
            <p:spPr bwMode="auto">
              <a:xfrm>
                <a:off x="345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endParaRPr lang="en-US" sz="1000" baseline="30000"/>
              </a:p>
            </p:txBody>
          </p:sp>
          <p:sp>
            <p:nvSpPr>
              <p:cNvPr id="99398" name="Rectangle 1094"/>
              <p:cNvSpPr>
                <a:spLocks noChangeArrowheads="1"/>
              </p:cNvSpPr>
              <p:nvPr/>
            </p:nvSpPr>
            <p:spPr bwMode="auto">
              <a:xfrm>
                <a:off x="3936" y="2592"/>
                <a:ext cx="240" cy="336"/>
              </a:xfrm>
              <a:prstGeom prst="rect">
                <a:avLst/>
              </a:prstGeom>
              <a:solidFill>
                <a:srgbClr val="339933">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endParaRPr lang="en-US" sz="1000" baseline="30000"/>
              </a:p>
            </p:txBody>
          </p:sp>
        </p:grpSp>
        <p:sp>
          <p:nvSpPr>
            <p:cNvPr id="99466" name="Text Box 1162"/>
            <p:cNvSpPr txBox="1">
              <a:spLocks noChangeArrowheads="1"/>
            </p:cNvSpPr>
            <p:nvPr/>
          </p:nvSpPr>
          <p:spPr bwMode="auto">
            <a:xfrm>
              <a:off x="1849" y="773"/>
              <a:ext cx="555" cy="135"/>
            </a:xfrm>
            <a:prstGeom prst="rect">
              <a:avLst/>
            </a:prstGeom>
            <a:noFill/>
            <a:ln w="9525">
              <a:noFill/>
              <a:miter lim="800000"/>
              <a:headEnd/>
              <a:tailEnd/>
            </a:ln>
            <a:effectLst/>
          </p:spPr>
          <p:txBody>
            <a:bodyPr wrap="none">
              <a:spAutoFit/>
            </a:bodyPr>
            <a:lstStyle/>
            <a:p>
              <a:r>
                <a:rPr lang="en-US" sz="800" b="1"/>
                <a:t>Ancient Times</a:t>
              </a:r>
            </a:p>
          </p:txBody>
        </p:sp>
      </p:grpSp>
      <p:grpSp>
        <p:nvGrpSpPr>
          <p:cNvPr id="99482" name="Group 1178"/>
          <p:cNvGrpSpPr>
            <a:grpSpLocks/>
          </p:cNvGrpSpPr>
          <p:nvPr/>
        </p:nvGrpSpPr>
        <p:grpSpPr bwMode="auto">
          <a:xfrm>
            <a:off x="1295400" y="1447800"/>
            <a:ext cx="6858000" cy="4724400"/>
            <a:chOff x="816" y="912"/>
            <a:chExt cx="4320" cy="2976"/>
          </a:xfrm>
        </p:grpSpPr>
        <p:sp>
          <p:nvSpPr>
            <p:cNvPr id="99333" name="Rectangle 1029"/>
            <p:cNvSpPr>
              <a:spLocks noChangeArrowheads="1"/>
            </p:cNvSpPr>
            <p:nvPr/>
          </p:nvSpPr>
          <p:spPr bwMode="auto">
            <a:xfrm>
              <a:off x="4896" y="91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endParaRPr lang="en-US" sz="1000" baseline="30000"/>
            </a:p>
          </p:txBody>
        </p:sp>
        <p:sp>
          <p:nvSpPr>
            <p:cNvPr id="99351" name="Rectangle 1047"/>
            <p:cNvSpPr>
              <a:spLocks noChangeArrowheads="1"/>
            </p:cNvSpPr>
            <p:nvPr/>
          </p:nvSpPr>
          <p:spPr bwMode="auto">
            <a:xfrm>
              <a:off x="12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endParaRPr lang="en-US" sz="1000" baseline="30000"/>
            </a:p>
          </p:txBody>
        </p:sp>
        <p:sp>
          <p:nvSpPr>
            <p:cNvPr id="99361" name="Rectangle 1057"/>
            <p:cNvSpPr>
              <a:spLocks noChangeArrowheads="1"/>
            </p:cNvSpPr>
            <p:nvPr/>
          </p:nvSpPr>
          <p:spPr bwMode="auto">
            <a:xfrm>
              <a:off x="369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endParaRPr lang="en-US" sz="1000" baseline="30000"/>
            </a:p>
          </p:txBody>
        </p:sp>
        <p:sp>
          <p:nvSpPr>
            <p:cNvPr id="99362" name="Rectangle 1058"/>
            <p:cNvSpPr>
              <a:spLocks noChangeArrowheads="1"/>
            </p:cNvSpPr>
            <p:nvPr/>
          </p:nvSpPr>
          <p:spPr bwMode="auto">
            <a:xfrm>
              <a:off x="3936" y="1920"/>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endParaRPr lang="en-US" sz="1000" baseline="30000"/>
            </a:p>
          </p:txBody>
        </p:sp>
        <p:sp>
          <p:nvSpPr>
            <p:cNvPr id="99367" name="Rectangle 1063"/>
            <p:cNvSpPr>
              <a:spLocks noChangeArrowheads="1"/>
            </p:cNvSpPr>
            <p:nvPr/>
          </p:nvSpPr>
          <p:spPr bwMode="auto">
            <a:xfrm>
              <a:off x="81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endParaRPr lang="en-US" sz="1000" baseline="30000"/>
            </a:p>
          </p:txBody>
        </p:sp>
        <p:sp>
          <p:nvSpPr>
            <p:cNvPr id="99374" name="Rectangle 1070"/>
            <p:cNvSpPr>
              <a:spLocks noChangeArrowheads="1"/>
            </p:cNvSpPr>
            <p:nvPr/>
          </p:nvSpPr>
          <p:spPr bwMode="auto">
            <a:xfrm>
              <a:off x="24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endParaRPr lang="en-US" sz="1000" baseline="30000"/>
            </a:p>
          </p:txBody>
        </p:sp>
        <p:sp>
          <p:nvSpPr>
            <p:cNvPr id="99379" name="Rectangle 1075"/>
            <p:cNvSpPr>
              <a:spLocks noChangeArrowheads="1"/>
            </p:cNvSpPr>
            <p:nvPr/>
          </p:nvSpPr>
          <p:spPr bwMode="auto">
            <a:xfrm>
              <a:off x="3696" y="2256"/>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endParaRPr lang="en-US" sz="1000" baseline="30000"/>
            </a:p>
          </p:txBody>
        </p:sp>
        <p:sp>
          <p:nvSpPr>
            <p:cNvPr id="99385" name="Rectangle 1081"/>
            <p:cNvSpPr>
              <a:spLocks noChangeArrowheads="1"/>
            </p:cNvSpPr>
            <p:nvPr/>
          </p:nvSpPr>
          <p:spPr bwMode="auto">
            <a:xfrm>
              <a:off x="81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endParaRPr lang="en-US" sz="1000" baseline="30000"/>
            </a:p>
          </p:txBody>
        </p:sp>
        <p:sp>
          <p:nvSpPr>
            <p:cNvPr id="99397" name="Rectangle 1093"/>
            <p:cNvSpPr>
              <a:spLocks noChangeArrowheads="1"/>
            </p:cNvSpPr>
            <p:nvPr/>
          </p:nvSpPr>
          <p:spPr bwMode="auto">
            <a:xfrm>
              <a:off x="36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endParaRPr lang="en-US" sz="1000" baseline="30000"/>
            </a:p>
          </p:txBody>
        </p:sp>
        <p:sp>
          <p:nvSpPr>
            <p:cNvPr id="99414" name="Rectangle 1110"/>
            <p:cNvSpPr>
              <a:spLocks noChangeArrowheads="1"/>
            </p:cNvSpPr>
            <p:nvPr/>
          </p:nvSpPr>
          <p:spPr bwMode="auto">
            <a:xfrm>
              <a:off x="20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endParaRPr lang="en-US" sz="1000" baseline="30000"/>
            </a:p>
          </p:txBody>
        </p:sp>
        <p:sp>
          <p:nvSpPr>
            <p:cNvPr id="99415" name="Rectangle 1111"/>
            <p:cNvSpPr>
              <a:spLocks noChangeArrowheads="1"/>
            </p:cNvSpPr>
            <p:nvPr/>
          </p:nvSpPr>
          <p:spPr bwMode="auto">
            <a:xfrm>
              <a:off x="22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endParaRPr lang="en-US" sz="1000" baseline="30000"/>
            </a:p>
          </p:txBody>
        </p:sp>
        <p:sp>
          <p:nvSpPr>
            <p:cNvPr id="99417" name="Rectangle 1113"/>
            <p:cNvSpPr>
              <a:spLocks noChangeArrowheads="1"/>
            </p:cNvSpPr>
            <p:nvPr/>
          </p:nvSpPr>
          <p:spPr bwMode="auto">
            <a:xfrm>
              <a:off x="27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endParaRPr lang="en-US" sz="1000" baseline="30000"/>
            </a:p>
          </p:txBody>
        </p:sp>
        <p:sp>
          <p:nvSpPr>
            <p:cNvPr id="99419" name="Rectangle 1115"/>
            <p:cNvSpPr>
              <a:spLocks noChangeArrowheads="1"/>
            </p:cNvSpPr>
            <p:nvPr/>
          </p:nvSpPr>
          <p:spPr bwMode="auto">
            <a:xfrm>
              <a:off x="32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endParaRPr lang="en-US" sz="1000" baseline="30000"/>
            </a:p>
          </p:txBody>
        </p:sp>
        <p:sp>
          <p:nvSpPr>
            <p:cNvPr id="99421" name="Rectangle 1117"/>
            <p:cNvSpPr>
              <a:spLocks noChangeArrowheads="1"/>
            </p:cNvSpPr>
            <p:nvPr/>
          </p:nvSpPr>
          <p:spPr bwMode="auto">
            <a:xfrm>
              <a:off x="369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endParaRPr lang="en-US" sz="1000" baseline="30000"/>
            </a:p>
          </p:txBody>
        </p:sp>
        <p:sp>
          <p:nvSpPr>
            <p:cNvPr id="99422" name="Rectangle 1118"/>
            <p:cNvSpPr>
              <a:spLocks noChangeArrowheads="1"/>
            </p:cNvSpPr>
            <p:nvPr/>
          </p:nvSpPr>
          <p:spPr bwMode="auto">
            <a:xfrm>
              <a:off x="393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endParaRPr lang="en-US" sz="1000" baseline="30000"/>
            </a:p>
          </p:txBody>
        </p:sp>
        <p:sp>
          <p:nvSpPr>
            <p:cNvPr id="99424" name="Rectangle 1120"/>
            <p:cNvSpPr>
              <a:spLocks noChangeArrowheads="1"/>
            </p:cNvSpPr>
            <p:nvPr/>
          </p:nvSpPr>
          <p:spPr bwMode="auto">
            <a:xfrm>
              <a:off x="441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endParaRPr lang="en-US" sz="1000" baseline="30000"/>
            </a:p>
          </p:txBody>
        </p:sp>
        <p:sp>
          <p:nvSpPr>
            <p:cNvPr id="99425" name="Rectangle 1121"/>
            <p:cNvSpPr>
              <a:spLocks noChangeArrowheads="1"/>
            </p:cNvSpPr>
            <p:nvPr/>
          </p:nvSpPr>
          <p:spPr bwMode="auto">
            <a:xfrm>
              <a:off x="4656" y="355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endParaRPr lang="en-US" sz="1000" baseline="30000"/>
            </a:p>
          </p:txBody>
        </p:sp>
        <p:sp>
          <p:nvSpPr>
            <p:cNvPr id="99441" name="Rectangle 1137"/>
            <p:cNvSpPr>
              <a:spLocks noChangeArrowheads="1"/>
            </p:cNvSpPr>
            <p:nvPr/>
          </p:nvSpPr>
          <p:spPr bwMode="auto">
            <a:xfrm>
              <a:off x="1296" y="2592"/>
              <a:ext cx="240" cy="336"/>
            </a:xfrm>
            <a:prstGeom prst="rect">
              <a:avLst/>
            </a:prstGeom>
            <a:solidFill>
              <a:srgbClr val="CC00FF">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endParaRPr lang="en-US" sz="1000" baseline="30000"/>
            </a:p>
          </p:txBody>
        </p:sp>
        <p:sp>
          <p:nvSpPr>
            <p:cNvPr id="99470" name="Text Box 1166"/>
            <p:cNvSpPr txBox="1">
              <a:spLocks noChangeArrowheads="1"/>
            </p:cNvSpPr>
            <p:nvPr/>
          </p:nvSpPr>
          <p:spPr bwMode="auto">
            <a:xfrm>
              <a:off x="1859" y="1205"/>
              <a:ext cx="443" cy="135"/>
            </a:xfrm>
            <a:prstGeom prst="rect">
              <a:avLst/>
            </a:prstGeom>
            <a:noFill/>
            <a:ln w="9525">
              <a:noFill/>
              <a:miter lim="800000"/>
              <a:headEnd/>
              <a:tailEnd/>
            </a:ln>
            <a:effectLst/>
          </p:spPr>
          <p:txBody>
            <a:bodyPr wrap="none">
              <a:spAutoFit/>
            </a:bodyPr>
            <a:lstStyle/>
            <a:p>
              <a:r>
                <a:rPr lang="en-US" sz="800" b="1"/>
                <a:t>1843-1886 </a:t>
              </a:r>
            </a:p>
          </p:txBody>
        </p:sp>
      </p:grpSp>
      <p:grpSp>
        <p:nvGrpSpPr>
          <p:cNvPr id="99483" name="Group 1179"/>
          <p:cNvGrpSpPr>
            <a:grpSpLocks/>
          </p:cNvGrpSpPr>
          <p:nvPr/>
        </p:nvGrpSpPr>
        <p:grpSpPr bwMode="auto">
          <a:xfrm>
            <a:off x="1676400" y="1223963"/>
            <a:ext cx="6477000" cy="5481637"/>
            <a:chOff x="1056" y="771"/>
            <a:chExt cx="4080" cy="3453"/>
          </a:xfrm>
        </p:grpSpPr>
        <p:sp>
          <p:nvSpPr>
            <p:cNvPr id="99338" name="Rectangle 1034"/>
            <p:cNvSpPr>
              <a:spLocks noChangeArrowheads="1"/>
            </p:cNvSpPr>
            <p:nvPr/>
          </p:nvSpPr>
          <p:spPr bwMode="auto">
            <a:xfrm>
              <a:off x="4896" y="124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endParaRPr lang="en-US" sz="1000" baseline="30000"/>
            </a:p>
          </p:txBody>
        </p:sp>
        <p:sp>
          <p:nvSpPr>
            <p:cNvPr id="99348" name="Rectangle 1044"/>
            <p:cNvSpPr>
              <a:spLocks noChangeArrowheads="1"/>
            </p:cNvSpPr>
            <p:nvPr/>
          </p:nvSpPr>
          <p:spPr bwMode="auto">
            <a:xfrm>
              <a:off x="4896" y="1584"/>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endParaRPr lang="en-US" sz="1000" baseline="30000"/>
            </a:p>
          </p:txBody>
        </p:sp>
        <p:sp>
          <p:nvSpPr>
            <p:cNvPr id="99366" name="Rectangle 1062"/>
            <p:cNvSpPr>
              <a:spLocks noChangeArrowheads="1"/>
            </p:cNvSpPr>
            <p:nvPr/>
          </p:nvSpPr>
          <p:spPr bwMode="auto">
            <a:xfrm>
              <a:off x="4896" y="1920"/>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endParaRPr lang="en-US" sz="1000" baseline="30000"/>
            </a:p>
          </p:txBody>
        </p:sp>
        <p:sp>
          <p:nvSpPr>
            <p:cNvPr id="99384" name="Rectangle 1080"/>
            <p:cNvSpPr>
              <a:spLocks noChangeArrowheads="1"/>
            </p:cNvSpPr>
            <p:nvPr/>
          </p:nvSpPr>
          <p:spPr bwMode="auto">
            <a:xfrm>
              <a:off x="4896" y="2256"/>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endParaRPr lang="en-US" sz="1000" baseline="30000"/>
            </a:p>
          </p:txBody>
        </p:sp>
        <p:sp>
          <p:nvSpPr>
            <p:cNvPr id="99400" name="Rectangle 1096"/>
            <p:cNvSpPr>
              <a:spLocks noChangeArrowheads="1"/>
            </p:cNvSpPr>
            <p:nvPr/>
          </p:nvSpPr>
          <p:spPr bwMode="auto">
            <a:xfrm>
              <a:off x="441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endParaRPr lang="en-US" sz="1000" baseline="30000"/>
            </a:p>
          </p:txBody>
        </p:sp>
        <p:sp>
          <p:nvSpPr>
            <p:cNvPr id="99402" name="Rectangle 1098"/>
            <p:cNvSpPr>
              <a:spLocks noChangeArrowheads="1"/>
            </p:cNvSpPr>
            <p:nvPr/>
          </p:nvSpPr>
          <p:spPr bwMode="auto">
            <a:xfrm>
              <a:off x="4896" y="259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endParaRPr lang="en-US" sz="1000" baseline="30000"/>
            </a:p>
          </p:txBody>
        </p:sp>
        <p:sp>
          <p:nvSpPr>
            <p:cNvPr id="99404" name="Rectangle 1100"/>
            <p:cNvSpPr>
              <a:spLocks noChangeArrowheads="1"/>
            </p:cNvSpPr>
            <p:nvPr/>
          </p:nvSpPr>
          <p:spPr bwMode="auto">
            <a:xfrm>
              <a:off x="105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endParaRPr lang="en-US" sz="1000" baseline="30000"/>
            </a:p>
          </p:txBody>
        </p:sp>
        <p:sp>
          <p:nvSpPr>
            <p:cNvPr id="99418" name="Rectangle 1114"/>
            <p:cNvSpPr>
              <a:spLocks noChangeArrowheads="1"/>
            </p:cNvSpPr>
            <p:nvPr/>
          </p:nvSpPr>
          <p:spPr bwMode="auto">
            <a:xfrm>
              <a:off x="297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endParaRPr lang="en-US" sz="1000" baseline="30000"/>
            </a:p>
          </p:txBody>
        </p:sp>
        <p:sp>
          <p:nvSpPr>
            <p:cNvPr id="99426" name="Rectangle 1122"/>
            <p:cNvSpPr>
              <a:spLocks noChangeArrowheads="1"/>
            </p:cNvSpPr>
            <p:nvPr/>
          </p:nvSpPr>
          <p:spPr bwMode="auto">
            <a:xfrm>
              <a:off x="4896" y="3552"/>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endParaRPr lang="en-US" sz="1000" baseline="30000"/>
            </a:p>
          </p:txBody>
        </p:sp>
        <p:sp>
          <p:nvSpPr>
            <p:cNvPr id="99428" name="Rectangle 1124"/>
            <p:cNvSpPr>
              <a:spLocks noChangeArrowheads="1"/>
            </p:cNvSpPr>
            <p:nvPr/>
          </p:nvSpPr>
          <p:spPr bwMode="auto">
            <a:xfrm>
              <a:off x="2016" y="388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endParaRPr lang="en-US" sz="1000" baseline="30000"/>
            </a:p>
          </p:txBody>
        </p:sp>
        <p:sp>
          <p:nvSpPr>
            <p:cNvPr id="99442" name="Rectangle 1138"/>
            <p:cNvSpPr>
              <a:spLocks noChangeArrowheads="1"/>
            </p:cNvSpPr>
            <p:nvPr/>
          </p:nvSpPr>
          <p:spPr bwMode="auto">
            <a:xfrm>
              <a:off x="1296" y="2928"/>
              <a:ext cx="240" cy="336"/>
            </a:xfrm>
            <a:prstGeom prst="rect">
              <a:avLst/>
            </a:prstGeom>
            <a:solidFill>
              <a:srgbClr val="FF6363"/>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endParaRPr lang="en-US" sz="1000" baseline="30000"/>
            </a:p>
          </p:txBody>
        </p:sp>
        <p:sp>
          <p:nvSpPr>
            <p:cNvPr id="99472" name="Text Box 1168"/>
            <p:cNvSpPr txBox="1">
              <a:spLocks noChangeArrowheads="1"/>
            </p:cNvSpPr>
            <p:nvPr/>
          </p:nvSpPr>
          <p:spPr bwMode="auto">
            <a:xfrm>
              <a:off x="2764" y="771"/>
              <a:ext cx="425" cy="135"/>
            </a:xfrm>
            <a:prstGeom prst="rect">
              <a:avLst/>
            </a:prstGeom>
            <a:noFill/>
            <a:ln w="9525">
              <a:noFill/>
              <a:miter lim="800000"/>
              <a:headEnd/>
              <a:tailEnd/>
            </a:ln>
            <a:effectLst/>
          </p:spPr>
          <p:txBody>
            <a:bodyPr wrap="none">
              <a:spAutoFit/>
            </a:bodyPr>
            <a:lstStyle/>
            <a:p>
              <a:r>
                <a:rPr lang="en-US" sz="800" b="1"/>
                <a:t>1894-1918</a:t>
              </a:r>
            </a:p>
          </p:txBody>
        </p:sp>
      </p:grpSp>
      <p:grpSp>
        <p:nvGrpSpPr>
          <p:cNvPr id="99484" name="Group 1180"/>
          <p:cNvGrpSpPr>
            <a:grpSpLocks/>
          </p:cNvGrpSpPr>
          <p:nvPr/>
        </p:nvGrpSpPr>
        <p:grpSpPr bwMode="auto">
          <a:xfrm>
            <a:off x="1295400" y="1455738"/>
            <a:ext cx="6858000" cy="5249862"/>
            <a:chOff x="816" y="917"/>
            <a:chExt cx="4320" cy="3307"/>
          </a:xfrm>
        </p:grpSpPr>
        <p:sp>
          <p:nvSpPr>
            <p:cNvPr id="99373" name="Rectangle 1069"/>
            <p:cNvSpPr>
              <a:spLocks noChangeArrowheads="1"/>
            </p:cNvSpPr>
            <p:nvPr/>
          </p:nvSpPr>
          <p:spPr bwMode="auto">
            <a:xfrm>
              <a:off x="2256" y="2256"/>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endParaRPr lang="en-US" sz="1000" baseline="30000"/>
            </a:p>
          </p:txBody>
        </p:sp>
        <p:sp>
          <p:nvSpPr>
            <p:cNvPr id="99388" name="Rectangle 1084"/>
            <p:cNvSpPr>
              <a:spLocks noChangeArrowheads="1"/>
            </p:cNvSpPr>
            <p:nvPr/>
          </p:nvSpPr>
          <p:spPr bwMode="auto">
            <a:xfrm>
              <a:off x="153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endParaRPr lang="en-US" sz="1000" baseline="30000"/>
            </a:p>
          </p:txBody>
        </p:sp>
        <p:sp>
          <p:nvSpPr>
            <p:cNvPr id="99391" name="Rectangle 1087"/>
            <p:cNvSpPr>
              <a:spLocks noChangeArrowheads="1"/>
            </p:cNvSpPr>
            <p:nvPr/>
          </p:nvSpPr>
          <p:spPr bwMode="auto">
            <a:xfrm>
              <a:off x="22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endParaRPr lang="en-US" sz="1000" baseline="30000"/>
            </a:p>
          </p:txBody>
        </p:sp>
        <p:sp>
          <p:nvSpPr>
            <p:cNvPr id="99401" name="Rectangle 1097"/>
            <p:cNvSpPr>
              <a:spLocks noChangeArrowheads="1"/>
            </p:cNvSpPr>
            <p:nvPr/>
          </p:nvSpPr>
          <p:spPr bwMode="auto">
            <a:xfrm>
              <a:off x="4656" y="259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endParaRPr lang="en-US" sz="1000" baseline="30000"/>
            </a:p>
          </p:txBody>
        </p:sp>
        <p:sp>
          <p:nvSpPr>
            <p:cNvPr id="99403" name="Rectangle 1099"/>
            <p:cNvSpPr>
              <a:spLocks noChangeArrowheads="1"/>
            </p:cNvSpPr>
            <p:nvPr/>
          </p:nvSpPr>
          <p:spPr bwMode="auto">
            <a:xfrm>
              <a:off x="816" y="292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endParaRPr lang="en-US" sz="1000" baseline="30000"/>
            </a:p>
          </p:txBody>
        </p:sp>
        <p:sp>
          <p:nvSpPr>
            <p:cNvPr id="99416" name="Rectangle 1112"/>
            <p:cNvSpPr>
              <a:spLocks noChangeArrowheads="1"/>
            </p:cNvSpPr>
            <p:nvPr/>
          </p:nvSpPr>
          <p:spPr bwMode="auto">
            <a:xfrm>
              <a:off x="2496" y="3552"/>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endParaRPr lang="en-US" sz="1000" baseline="30000"/>
            </a:p>
          </p:txBody>
        </p:sp>
        <p:sp>
          <p:nvSpPr>
            <p:cNvPr id="99430" name="Rectangle 1126"/>
            <p:cNvSpPr>
              <a:spLocks noChangeArrowheads="1"/>
            </p:cNvSpPr>
            <p:nvPr/>
          </p:nvSpPr>
          <p:spPr bwMode="auto">
            <a:xfrm>
              <a:off x="24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endParaRPr lang="en-US" sz="1000" baseline="30000"/>
            </a:p>
          </p:txBody>
        </p:sp>
        <p:sp>
          <p:nvSpPr>
            <p:cNvPr id="99431" name="Rectangle 1127"/>
            <p:cNvSpPr>
              <a:spLocks noChangeArrowheads="1"/>
            </p:cNvSpPr>
            <p:nvPr/>
          </p:nvSpPr>
          <p:spPr bwMode="auto">
            <a:xfrm>
              <a:off x="27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endParaRPr lang="en-US" sz="1000" baseline="30000"/>
            </a:p>
          </p:txBody>
        </p:sp>
        <p:sp>
          <p:nvSpPr>
            <p:cNvPr id="99432" name="Rectangle 1128"/>
            <p:cNvSpPr>
              <a:spLocks noChangeArrowheads="1"/>
            </p:cNvSpPr>
            <p:nvPr/>
          </p:nvSpPr>
          <p:spPr bwMode="auto">
            <a:xfrm>
              <a:off x="29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endParaRPr lang="en-US" sz="1000" baseline="30000"/>
            </a:p>
          </p:txBody>
        </p:sp>
        <p:sp>
          <p:nvSpPr>
            <p:cNvPr id="99433" name="Rectangle 1129"/>
            <p:cNvSpPr>
              <a:spLocks noChangeArrowheads="1"/>
            </p:cNvSpPr>
            <p:nvPr/>
          </p:nvSpPr>
          <p:spPr bwMode="auto">
            <a:xfrm>
              <a:off x="32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endParaRPr lang="en-US" sz="1000" baseline="30000"/>
            </a:p>
          </p:txBody>
        </p:sp>
        <p:sp>
          <p:nvSpPr>
            <p:cNvPr id="99434" name="Rectangle 1130"/>
            <p:cNvSpPr>
              <a:spLocks noChangeArrowheads="1"/>
            </p:cNvSpPr>
            <p:nvPr/>
          </p:nvSpPr>
          <p:spPr bwMode="auto">
            <a:xfrm>
              <a:off x="34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endParaRPr lang="en-US" sz="1000" baseline="30000"/>
            </a:p>
          </p:txBody>
        </p:sp>
        <p:sp>
          <p:nvSpPr>
            <p:cNvPr id="99435" name="Rectangle 1131"/>
            <p:cNvSpPr>
              <a:spLocks noChangeArrowheads="1"/>
            </p:cNvSpPr>
            <p:nvPr/>
          </p:nvSpPr>
          <p:spPr bwMode="auto">
            <a:xfrm>
              <a:off x="36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endParaRPr lang="en-US" sz="1000" baseline="30000"/>
            </a:p>
          </p:txBody>
        </p:sp>
        <p:sp>
          <p:nvSpPr>
            <p:cNvPr id="99436" name="Rectangle 1132"/>
            <p:cNvSpPr>
              <a:spLocks noChangeArrowheads="1"/>
            </p:cNvSpPr>
            <p:nvPr/>
          </p:nvSpPr>
          <p:spPr bwMode="auto">
            <a:xfrm>
              <a:off x="393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endParaRPr lang="en-US" sz="1000" baseline="30000"/>
            </a:p>
          </p:txBody>
        </p:sp>
        <p:sp>
          <p:nvSpPr>
            <p:cNvPr id="99437" name="Rectangle 1133"/>
            <p:cNvSpPr>
              <a:spLocks noChangeArrowheads="1"/>
            </p:cNvSpPr>
            <p:nvPr/>
          </p:nvSpPr>
          <p:spPr bwMode="auto">
            <a:xfrm>
              <a:off x="417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endParaRPr lang="en-US" sz="1000" baseline="30000"/>
            </a:p>
          </p:txBody>
        </p:sp>
        <p:sp>
          <p:nvSpPr>
            <p:cNvPr id="99438" name="Rectangle 1134"/>
            <p:cNvSpPr>
              <a:spLocks noChangeArrowheads="1"/>
            </p:cNvSpPr>
            <p:nvPr/>
          </p:nvSpPr>
          <p:spPr bwMode="auto">
            <a:xfrm>
              <a:off x="441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endParaRPr lang="en-US" sz="1000" baseline="30000"/>
            </a:p>
          </p:txBody>
        </p:sp>
        <p:sp>
          <p:nvSpPr>
            <p:cNvPr id="99439" name="Rectangle 1135"/>
            <p:cNvSpPr>
              <a:spLocks noChangeArrowheads="1"/>
            </p:cNvSpPr>
            <p:nvPr/>
          </p:nvSpPr>
          <p:spPr bwMode="auto">
            <a:xfrm>
              <a:off x="465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endParaRPr lang="en-US" sz="1000" baseline="30000"/>
            </a:p>
          </p:txBody>
        </p:sp>
        <p:sp>
          <p:nvSpPr>
            <p:cNvPr id="99440" name="Rectangle 1136"/>
            <p:cNvSpPr>
              <a:spLocks noChangeArrowheads="1"/>
            </p:cNvSpPr>
            <p:nvPr/>
          </p:nvSpPr>
          <p:spPr bwMode="auto">
            <a:xfrm>
              <a:off x="4896" y="3888"/>
              <a:ext cx="240" cy="336"/>
            </a:xfrm>
            <a:prstGeom prst="rect">
              <a:avLst/>
            </a:prstGeom>
            <a:solidFill>
              <a:srgbClr val="FF9953"/>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endParaRPr lang="en-US" sz="1000" baseline="30000"/>
            </a:p>
          </p:txBody>
        </p:sp>
        <p:sp>
          <p:nvSpPr>
            <p:cNvPr id="99473" name="Text Box 1169"/>
            <p:cNvSpPr txBox="1">
              <a:spLocks noChangeArrowheads="1"/>
            </p:cNvSpPr>
            <p:nvPr/>
          </p:nvSpPr>
          <p:spPr bwMode="auto">
            <a:xfrm>
              <a:off x="2760" y="917"/>
              <a:ext cx="425" cy="135"/>
            </a:xfrm>
            <a:prstGeom prst="rect">
              <a:avLst/>
            </a:prstGeom>
            <a:noFill/>
            <a:ln w="9525">
              <a:noFill/>
              <a:miter lim="800000"/>
              <a:headEnd/>
              <a:tailEnd/>
            </a:ln>
            <a:effectLst/>
          </p:spPr>
          <p:txBody>
            <a:bodyPr wrap="none">
              <a:spAutoFit/>
            </a:bodyPr>
            <a:lstStyle/>
            <a:p>
              <a:r>
                <a:rPr lang="en-US" sz="800" b="1"/>
                <a:t>1923-1961</a:t>
              </a:r>
            </a:p>
          </p:txBody>
        </p:sp>
      </p:grpSp>
      <p:grpSp>
        <p:nvGrpSpPr>
          <p:cNvPr id="99485" name="Group 1181"/>
          <p:cNvGrpSpPr>
            <a:grpSpLocks/>
          </p:cNvGrpSpPr>
          <p:nvPr/>
        </p:nvGrpSpPr>
        <p:grpSpPr bwMode="auto">
          <a:xfrm>
            <a:off x="2438400" y="1681163"/>
            <a:ext cx="2389188" cy="3500437"/>
            <a:chOff x="1536" y="1059"/>
            <a:chExt cx="1505" cy="2205"/>
          </a:xfrm>
        </p:grpSpPr>
        <p:sp>
          <p:nvSpPr>
            <p:cNvPr id="99406" name="Rectangle 1102"/>
            <p:cNvSpPr>
              <a:spLocks noChangeArrowheads="1"/>
            </p:cNvSpPr>
            <p:nvPr/>
          </p:nvSpPr>
          <p:spPr bwMode="auto">
            <a:xfrm>
              <a:off x="15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endParaRPr lang="en-US" sz="1000" baseline="30000"/>
            </a:p>
          </p:txBody>
        </p:sp>
        <p:sp>
          <p:nvSpPr>
            <p:cNvPr id="99407" name="Rectangle 1103"/>
            <p:cNvSpPr>
              <a:spLocks noChangeArrowheads="1"/>
            </p:cNvSpPr>
            <p:nvPr/>
          </p:nvSpPr>
          <p:spPr bwMode="auto">
            <a:xfrm>
              <a:off x="177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baseline="30000"/>
            </a:p>
            <a:p>
              <a:pPr algn="ctr"/>
              <a:endParaRPr lang="en-US" sz="1000" baseline="30000"/>
            </a:p>
          </p:txBody>
        </p:sp>
        <p:sp>
          <p:nvSpPr>
            <p:cNvPr id="99408" name="Rectangle 1104"/>
            <p:cNvSpPr>
              <a:spLocks noChangeArrowheads="1"/>
            </p:cNvSpPr>
            <p:nvPr/>
          </p:nvSpPr>
          <p:spPr bwMode="auto">
            <a:xfrm>
              <a:off x="201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endParaRPr lang="en-US" sz="1000" baseline="30000"/>
            </a:p>
          </p:txBody>
        </p:sp>
        <p:sp>
          <p:nvSpPr>
            <p:cNvPr id="99409" name="Rectangle 1105"/>
            <p:cNvSpPr>
              <a:spLocks noChangeArrowheads="1"/>
            </p:cNvSpPr>
            <p:nvPr/>
          </p:nvSpPr>
          <p:spPr bwMode="auto">
            <a:xfrm>
              <a:off x="225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endParaRPr lang="en-US" sz="1000" baseline="30000"/>
            </a:p>
          </p:txBody>
        </p:sp>
        <p:sp>
          <p:nvSpPr>
            <p:cNvPr id="99410" name="Rectangle 1106"/>
            <p:cNvSpPr>
              <a:spLocks noChangeArrowheads="1"/>
            </p:cNvSpPr>
            <p:nvPr/>
          </p:nvSpPr>
          <p:spPr bwMode="auto">
            <a:xfrm>
              <a:off x="249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endParaRPr lang="en-US" sz="1000" baseline="30000"/>
            </a:p>
          </p:txBody>
        </p:sp>
        <p:sp>
          <p:nvSpPr>
            <p:cNvPr id="99411" name="Rectangle 1107"/>
            <p:cNvSpPr>
              <a:spLocks noChangeArrowheads="1"/>
            </p:cNvSpPr>
            <p:nvPr/>
          </p:nvSpPr>
          <p:spPr bwMode="auto">
            <a:xfrm>
              <a:off x="2736" y="2928"/>
              <a:ext cx="240" cy="336"/>
            </a:xfrm>
            <a:prstGeom prst="rect">
              <a:avLst/>
            </a:prstGeom>
            <a:solidFill>
              <a:srgbClr val="FFFF66"/>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endParaRPr lang="en-US" sz="1000" baseline="30000"/>
            </a:p>
          </p:txBody>
        </p:sp>
        <p:sp>
          <p:nvSpPr>
            <p:cNvPr id="99474" name="Text Box 1170"/>
            <p:cNvSpPr txBox="1">
              <a:spLocks noChangeArrowheads="1"/>
            </p:cNvSpPr>
            <p:nvPr/>
          </p:nvSpPr>
          <p:spPr bwMode="auto">
            <a:xfrm>
              <a:off x="2760" y="1059"/>
              <a:ext cx="281" cy="135"/>
            </a:xfrm>
            <a:prstGeom prst="rect">
              <a:avLst/>
            </a:prstGeom>
            <a:noFill/>
            <a:ln w="9525">
              <a:noFill/>
              <a:miter lim="800000"/>
              <a:headEnd/>
              <a:tailEnd/>
            </a:ln>
            <a:effectLst/>
          </p:spPr>
          <p:txBody>
            <a:bodyPr wrap="none">
              <a:spAutoFit/>
            </a:bodyPr>
            <a:lstStyle/>
            <a:p>
              <a:r>
                <a:rPr lang="en-US" sz="800" b="1"/>
                <a:t>1965-</a:t>
              </a:r>
            </a:p>
          </p:txBody>
        </p:sp>
      </p:grpSp>
      <p:sp>
        <p:nvSpPr>
          <p:cNvPr id="99477" name="Rectangle 1173"/>
          <p:cNvSpPr>
            <a:spLocks noChangeArrowheads="1"/>
          </p:cNvSpPr>
          <p:nvPr/>
        </p:nvSpPr>
        <p:spPr bwMode="auto">
          <a:xfrm>
            <a:off x="0" y="6553200"/>
            <a:ext cx="2124075" cy="214313"/>
          </a:xfrm>
          <a:prstGeom prst="rect">
            <a:avLst/>
          </a:prstGeom>
          <a:noFill/>
          <a:ln w="9525">
            <a:noFill/>
            <a:miter lim="800000"/>
            <a:headEnd/>
            <a:tailEnd/>
          </a:ln>
          <a:effectLst/>
        </p:spPr>
        <p:txBody>
          <a:bodyPr wrap="none">
            <a:spAutoFit/>
          </a:bodyPr>
          <a:lstStyle/>
          <a:p>
            <a:r>
              <a:rPr lang="en-US" sz="800"/>
              <a:t>Journal of Chemical Education, Sept. 1989</a:t>
            </a:r>
          </a:p>
        </p:txBody>
      </p:sp>
      <p:sp>
        <p:nvSpPr>
          <p:cNvPr id="99478" name="AutoShape 117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492"/>
                                        </p:tgtEl>
                                        <p:attrNameLst>
                                          <p:attrName>style.visibility</p:attrName>
                                        </p:attrNameLst>
                                      </p:cBhvr>
                                      <p:to>
                                        <p:strVal val="visible"/>
                                      </p:to>
                                    </p:set>
                                    <p:animEffect transition="in" filter="fade">
                                      <p:cBhvr>
                                        <p:cTn id="7" dur="2000"/>
                                        <p:tgtEl>
                                          <p:spTgt spid="9949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9490"/>
                                        </p:tgtEl>
                                        <p:attrNameLst>
                                          <p:attrName>style.visibility</p:attrName>
                                        </p:attrNameLst>
                                      </p:cBhvr>
                                      <p:to>
                                        <p:strVal val="visible"/>
                                      </p:to>
                                    </p:set>
                                    <p:animEffect transition="in" filter="fade">
                                      <p:cBhvr>
                                        <p:cTn id="12" dur="2000"/>
                                        <p:tgtEl>
                                          <p:spTgt spid="9949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9493"/>
                                        </p:tgtEl>
                                        <p:attrNameLst>
                                          <p:attrName>style.visibility</p:attrName>
                                        </p:attrNameLst>
                                      </p:cBhvr>
                                      <p:to>
                                        <p:strVal val="visible"/>
                                      </p:to>
                                    </p:set>
                                    <p:animEffect transition="in" filter="fade">
                                      <p:cBhvr>
                                        <p:cTn id="17" dur="2000"/>
                                        <p:tgtEl>
                                          <p:spTgt spid="9949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9482"/>
                                        </p:tgtEl>
                                        <p:attrNameLst>
                                          <p:attrName>style.visibility</p:attrName>
                                        </p:attrNameLst>
                                      </p:cBhvr>
                                      <p:to>
                                        <p:strVal val="visible"/>
                                      </p:to>
                                    </p:set>
                                    <p:animEffect transition="in" filter="fade">
                                      <p:cBhvr>
                                        <p:cTn id="22" dur="2000"/>
                                        <p:tgtEl>
                                          <p:spTgt spid="9948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483"/>
                                        </p:tgtEl>
                                        <p:attrNameLst>
                                          <p:attrName>style.visibility</p:attrName>
                                        </p:attrNameLst>
                                      </p:cBhvr>
                                      <p:to>
                                        <p:strVal val="visible"/>
                                      </p:to>
                                    </p:set>
                                    <p:animEffect transition="in" filter="fade">
                                      <p:cBhvr>
                                        <p:cTn id="27" dur="2000"/>
                                        <p:tgtEl>
                                          <p:spTgt spid="9948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9484"/>
                                        </p:tgtEl>
                                        <p:attrNameLst>
                                          <p:attrName>style.visibility</p:attrName>
                                        </p:attrNameLst>
                                      </p:cBhvr>
                                      <p:to>
                                        <p:strVal val="visible"/>
                                      </p:to>
                                    </p:set>
                                    <p:animEffect transition="in" filter="fade">
                                      <p:cBhvr>
                                        <p:cTn id="32" dur="2000"/>
                                        <p:tgtEl>
                                          <p:spTgt spid="9948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9485"/>
                                        </p:tgtEl>
                                        <p:attrNameLst>
                                          <p:attrName>style.visibility</p:attrName>
                                        </p:attrNameLst>
                                      </p:cBhvr>
                                      <p:to>
                                        <p:strVal val="visible"/>
                                      </p:to>
                                    </p:set>
                                    <p:animEffect transition="in" filter="fade">
                                      <p:cBhvr>
                                        <p:cTn id="37" dur="2000"/>
                                        <p:tgtEl>
                                          <p:spTgt spid="99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2" name="Rectangle 4"/>
          <p:cNvSpPr>
            <a:spLocks noGrp="1" noChangeArrowheads="1"/>
          </p:cNvSpPr>
          <p:nvPr>
            <p:ph type="title"/>
          </p:nvPr>
        </p:nvSpPr>
        <p:spPr/>
        <p:txBody>
          <a:bodyPr/>
          <a:lstStyle/>
          <a:p>
            <a:r>
              <a:rPr lang="en-US"/>
              <a:t>Symbols are Useful</a:t>
            </a:r>
          </a:p>
        </p:txBody>
      </p:sp>
      <p:sp>
        <p:nvSpPr>
          <p:cNvPr id="493574" name="Text Box 6"/>
          <p:cNvSpPr txBox="1">
            <a:spLocks noChangeArrowheads="1"/>
          </p:cNvSpPr>
          <p:nvPr/>
        </p:nvSpPr>
        <p:spPr bwMode="auto">
          <a:xfrm>
            <a:off x="896938" y="1573213"/>
            <a:ext cx="6623050" cy="641350"/>
          </a:xfrm>
          <a:prstGeom prst="rect">
            <a:avLst/>
          </a:prstGeom>
          <a:noFill/>
          <a:ln w="9525">
            <a:noFill/>
            <a:miter lim="800000"/>
            <a:headEnd/>
            <a:tailEnd/>
          </a:ln>
          <a:effectLst/>
        </p:spPr>
        <p:txBody>
          <a:bodyPr wrap="none">
            <a:spAutoFit/>
          </a:bodyPr>
          <a:lstStyle/>
          <a:p>
            <a:r>
              <a:rPr lang="en-US"/>
              <a:t>The use of symbols is not unique to chemistry.</a:t>
            </a:r>
          </a:p>
          <a:p>
            <a:r>
              <a:rPr lang="en-US"/>
              <a:t>Symbols can be quite helpful - when you know what they mean.</a:t>
            </a:r>
          </a:p>
        </p:txBody>
      </p:sp>
      <p:sp>
        <p:nvSpPr>
          <p:cNvPr id="493575" name="Text Box 7"/>
          <p:cNvSpPr txBox="1">
            <a:spLocks noChangeArrowheads="1"/>
          </p:cNvSpPr>
          <p:nvPr/>
        </p:nvSpPr>
        <p:spPr bwMode="auto">
          <a:xfrm>
            <a:off x="730250" y="2679700"/>
            <a:ext cx="1200150" cy="366713"/>
          </a:xfrm>
          <a:prstGeom prst="rect">
            <a:avLst/>
          </a:prstGeom>
          <a:noFill/>
          <a:ln w="9525">
            <a:noFill/>
            <a:miter lim="800000"/>
            <a:headEnd/>
            <a:tailEnd/>
          </a:ln>
          <a:effectLst/>
        </p:spPr>
        <p:txBody>
          <a:bodyPr wrap="none">
            <a:spAutoFit/>
          </a:bodyPr>
          <a:lstStyle/>
          <a:p>
            <a:r>
              <a:rPr lang="en-US"/>
              <a:t>Arithmetic</a:t>
            </a:r>
          </a:p>
        </p:txBody>
      </p:sp>
      <p:sp>
        <p:nvSpPr>
          <p:cNvPr id="493576" name="Text Box 8"/>
          <p:cNvSpPr txBox="1">
            <a:spLocks noChangeArrowheads="1"/>
          </p:cNvSpPr>
          <p:nvPr/>
        </p:nvSpPr>
        <p:spPr bwMode="auto">
          <a:xfrm>
            <a:off x="3022600" y="2678113"/>
            <a:ext cx="869950" cy="366712"/>
          </a:xfrm>
          <a:prstGeom prst="rect">
            <a:avLst/>
          </a:prstGeom>
          <a:noFill/>
          <a:ln w="9525">
            <a:noFill/>
            <a:miter lim="800000"/>
            <a:headEnd/>
            <a:tailEnd/>
          </a:ln>
          <a:effectLst/>
        </p:spPr>
        <p:txBody>
          <a:bodyPr wrap="none">
            <a:spAutoFit/>
          </a:bodyPr>
          <a:lstStyle/>
          <a:p>
            <a:r>
              <a:rPr lang="en-US"/>
              <a:t>Money</a:t>
            </a:r>
          </a:p>
        </p:txBody>
      </p:sp>
      <p:sp>
        <p:nvSpPr>
          <p:cNvPr id="493577" name="Text Box 9"/>
          <p:cNvSpPr txBox="1">
            <a:spLocks noChangeArrowheads="1"/>
          </p:cNvSpPr>
          <p:nvPr/>
        </p:nvSpPr>
        <p:spPr bwMode="auto">
          <a:xfrm>
            <a:off x="6704013" y="2682875"/>
            <a:ext cx="781050" cy="366713"/>
          </a:xfrm>
          <a:prstGeom prst="rect">
            <a:avLst/>
          </a:prstGeom>
          <a:noFill/>
          <a:ln w="9525">
            <a:noFill/>
            <a:miter lim="800000"/>
            <a:headEnd/>
            <a:tailEnd/>
          </a:ln>
          <a:effectLst/>
        </p:spPr>
        <p:txBody>
          <a:bodyPr wrap="none">
            <a:spAutoFit/>
          </a:bodyPr>
          <a:lstStyle/>
          <a:p>
            <a:r>
              <a:rPr lang="en-US"/>
              <a:t>Music</a:t>
            </a:r>
          </a:p>
        </p:txBody>
      </p:sp>
      <p:grpSp>
        <p:nvGrpSpPr>
          <p:cNvPr id="493583" name="Group 15"/>
          <p:cNvGrpSpPr>
            <a:grpSpLocks/>
          </p:cNvGrpSpPr>
          <p:nvPr/>
        </p:nvGrpSpPr>
        <p:grpSpPr bwMode="auto">
          <a:xfrm>
            <a:off x="5251450" y="3455988"/>
            <a:ext cx="1798638" cy="617537"/>
            <a:chOff x="3284" y="2483"/>
            <a:chExt cx="1133" cy="389"/>
          </a:xfrm>
        </p:grpSpPr>
        <p:sp>
          <p:nvSpPr>
            <p:cNvPr id="493578" name="Line 10"/>
            <p:cNvSpPr>
              <a:spLocks noChangeShapeType="1"/>
            </p:cNvSpPr>
            <p:nvPr/>
          </p:nvSpPr>
          <p:spPr bwMode="auto">
            <a:xfrm>
              <a:off x="3288" y="2483"/>
              <a:ext cx="1119" cy="0"/>
            </a:xfrm>
            <a:prstGeom prst="line">
              <a:avLst/>
            </a:prstGeom>
            <a:noFill/>
            <a:ln w="9525">
              <a:solidFill>
                <a:schemeClr val="tx1"/>
              </a:solidFill>
              <a:round/>
              <a:headEnd/>
              <a:tailEnd/>
            </a:ln>
            <a:effectLst/>
          </p:spPr>
          <p:txBody>
            <a:bodyPr wrap="none" anchor="ctr"/>
            <a:lstStyle/>
            <a:p>
              <a:endParaRPr lang="en-US"/>
            </a:p>
          </p:txBody>
        </p:sp>
        <p:sp>
          <p:nvSpPr>
            <p:cNvPr id="493579" name="Line 11"/>
            <p:cNvSpPr>
              <a:spLocks noChangeShapeType="1"/>
            </p:cNvSpPr>
            <p:nvPr/>
          </p:nvSpPr>
          <p:spPr bwMode="auto">
            <a:xfrm>
              <a:off x="3284" y="2579"/>
              <a:ext cx="1119" cy="0"/>
            </a:xfrm>
            <a:prstGeom prst="line">
              <a:avLst/>
            </a:prstGeom>
            <a:noFill/>
            <a:ln w="9525">
              <a:solidFill>
                <a:schemeClr val="tx1"/>
              </a:solidFill>
              <a:round/>
              <a:headEnd/>
              <a:tailEnd/>
            </a:ln>
            <a:effectLst/>
          </p:spPr>
          <p:txBody>
            <a:bodyPr wrap="none" anchor="ctr"/>
            <a:lstStyle/>
            <a:p>
              <a:endParaRPr lang="en-US"/>
            </a:p>
          </p:txBody>
        </p:sp>
        <p:sp>
          <p:nvSpPr>
            <p:cNvPr id="493580" name="Line 12"/>
            <p:cNvSpPr>
              <a:spLocks noChangeShapeType="1"/>
            </p:cNvSpPr>
            <p:nvPr/>
          </p:nvSpPr>
          <p:spPr bwMode="auto">
            <a:xfrm>
              <a:off x="3295" y="2680"/>
              <a:ext cx="1119" cy="0"/>
            </a:xfrm>
            <a:prstGeom prst="line">
              <a:avLst/>
            </a:prstGeom>
            <a:noFill/>
            <a:ln w="9525">
              <a:solidFill>
                <a:schemeClr val="tx1"/>
              </a:solidFill>
              <a:round/>
              <a:headEnd/>
              <a:tailEnd/>
            </a:ln>
            <a:effectLst/>
          </p:spPr>
          <p:txBody>
            <a:bodyPr wrap="none" anchor="ctr"/>
            <a:lstStyle/>
            <a:p>
              <a:endParaRPr lang="en-US"/>
            </a:p>
          </p:txBody>
        </p:sp>
        <p:sp>
          <p:nvSpPr>
            <p:cNvPr id="493581" name="Line 13"/>
            <p:cNvSpPr>
              <a:spLocks noChangeShapeType="1"/>
            </p:cNvSpPr>
            <p:nvPr/>
          </p:nvSpPr>
          <p:spPr bwMode="auto">
            <a:xfrm>
              <a:off x="3296" y="2771"/>
              <a:ext cx="1119" cy="0"/>
            </a:xfrm>
            <a:prstGeom prst="line">
              <a:avLst/>
            </a:prstGeom>
            <a:noFill/>
            <a:ln w="9525">
              <a:solidFill>
                <a:schemeClr val="tx1"/>
              </a:solidFill>
              <a:round/>
              <a:headEnd/>
              <a:tailEnd/>
            </a:ln>
            <a:effectLst/>
          </p:spPr>
          <p:txBody>
            <a:bodyPr wrap="none" anchor="ctr"/>
            <a:lstStyle/>
            <a:p>
              <a:endParaRPr lang="en-US"/>
            </a:p>
          </p:txBody>
        </p:sp>
        <p:sp>
          <p:nvSpPr>
            <p:cNvPr id="493582" name="Line 14"/>
            <p:cNvSpPr>
              <a:spLocks noChangeShapeType="1"/>
            </p:cNvSpPr>
            <p:nvPr/>
          </p:nvSpPr>
          <p:spPr bwMode="auto">
            <a:xfrm>
              <a:off x="3298" y="2872"/>
              <a:ext cx="1119" cy="0"/>
            </a:xfrm>
            <a:prstGeom prst="line">
              <a:avLst/>
            </a:prstGeom>
            <a:noFill/>
            <a:ln w="9525">
              <a:solidFill>
                <a:schemeClr val="tx1"/>
              </a:solidFill>
              <a:round/>
              <a:headEnd/>
              <a:tailEnd/>
            </a:ln>
            <a:effectLst/>
          </p:spPr>
          <p:txBody>
            <a:bodyPr wrap="none" anchor="ctr"/>
            <a:lstStyle/>
            <a:p>
              <a:endParaRPr lang="en-US"/>
            </a:p>
          </p:txBody>
        </p:sp>
      </p:grpSp>
      <p:grpSp>
        <p:nvGrpSpPr>
          <p:cNvPr id="493584" name="Group 16"/>
          <p:cNvGrpSpPr>
            <a:grpSpLocks/>
          </p:cNvGrpSpPr>
          <p:nvPr/>
        </p:nvGrpSpPr>
        <p:grpSpPr bwMode="auto">
          <a:xfrm>
            <a:off x="7154863" y="3452813"/>
            <a:ext cx="1798637" cy="617537"/>
            <a:chOff x="3284" y="2483"/>
            <a:chExt cx="1133" cy="389"/>
          </a:xfrm>
        </p:grpSpPr>
        <p:sp>
          <p:nvSpPr>
            <p:cNvPr id="493585" name="Line 17"/>
            <p:cNvSpPr>
              <a:spLocks noChangeShapeType="1"/>
            </p:cNvSpPr>
            <p:nvPr/>
          </p:nvSpPr>
          <p:spPr bwMode="auto">
            <a:xfrm>
              <a:off x="3288" y="2483"/>
              <a:ext cx="1119" cy="0"/>
            </a:xfrm>
            <a:prstGeom prst="line">
              <a:avLst/>
            </a:prstGeom>
            <a:noFill/>
            <a:ln w="9525">
              <a:solidFill>
                <a:schemeClr val="tx1"/>
              </a:solidFill>
              <a:round/>
              <a:headEnd/>
              <a:tailEnd/>
            </a:ln>
            <a:effectLst/>
          </p:spPr>
          <p:txBody>
            <a:bodyPr wrap="none" anchor="ctr"/>
            <a:lstStyle/>
            <a:p>
              <a:endParaRPr lang="en-US"/>
            </a:p>
          </p:txBody>
        </p:sp>
        <p:sp>
          <p:nvSpPr>
            <p:cNvPr id="493586" name="Line 18"/>
            <p:cNvSpPr>
              <a:spLocks noChangeShapeType="1"/>
            </p:cNvSpPr>
            <p:nvPr/>
          </p:nvSpPr>
          <p:spPr bwMode="auto">
            <a:xfrm>
              <a:off x="3284" y="2579"/>
              <a:ext cx="1119" cy="0"/>
            </a:xfrm>
            <a:prstGeom prst="line">
              <a:avLst/>
            </a:prstGeom>
            <a:noFill/>
            <a:ln w="9525">
              <a:solidFill>
                <a:schemeClr val="tx1"/>
              </a:solidFill>
              <a:round/>
              <a:headEnd/>
              <a:tailEnd/>
            </a:ln>
            <a:effectLst/>
          </p:spPr>
          <p:txBody>
            <a:bodyPr wrap="none" anchor="ctr"/>
            <a:lstStyle/>
            <a:p>
              <a:endParaRPr lang="en-US"/>
            </a:p>
          </p:txBody>
        </p:sp>
        <p:sp>
          <p:nvSpPr>
            <p:cNvPr id="493587" name="Line 19"/>
            <p:cNvSpPr>
              <a:spLocks noChangeShapeType="1"/>
            </p:cNvSpPr>
            <p:nvPr/>
          </p:nvSpPr>
          <p:spPr bwMode="auto">
            <a:xfrm>
              <a:off x="3295" y="2680"/>
              <a:ext cx="1119" cy="0"/>
            </a:xfrm>
            <a:prstGeom prst="line">
              <a:avLst/>
            </a:prstGeom>
            <a:noFill/>
            <a:ln w="9525">
              <a:solidFill>
                <a:schemeClr val="tx1"/>
              </a:solidFill>
              <a:round/>
              <a:headEnd/>
              <a:tailEnd/>
            </a:ln>
            <a:effectLst/>
          </p:spPr>
          <p:txBody>
            <a:bodyPr wrap="none" anchor="ctr"/>
            <a:lstStyle/>
            <a:p>
              <a:endParaRPr lang="en-US"/>
            </a:p>
          </p:txBody>
        </p:sp>
        <p:sp>
          <p:nvSpPr>
            <p:cNvPr id="493588" name="Line 20"/>
            <p:cNvSpPr>
              <a:spLocks noChangeShapeType="1"/>
            </p:cNvSpPr>
            <p:nvPr/>
          </p:nvSpPr>
          <p:spPr bwMode="auto">
            <a:xfrm>
              <a:off x="3296" y="2771"/>
              <a:ext cx="1119" cy="0"/>
            </a:xfrm>
            <a:prstGeom prst="line">
              <a:avLst/>
            </a:prstGeom>
            <a:noFill/>
            <a:ln w="9525">
              <a:solidFill>
                <a:schemeClr val="tx1"/>
              </a:solidFill>
              <a:round/>
              <a:headEnd/>
              <a:tailEnd/>
            </a:ln>
            <a:effectLst/>
          </p:spPr>
          <p:txBody>
            <a:bodyPr wrap="none" anchor="ctr"/>
            <a:lstStyle/>
            <a:p>
              <a:endParaRPr lang="en-US"/>
            </a:p>
          </p:txBody>
        </p:sp>
        <p:sp>
          <p:nvSpPr>
            <p:cNvPr id="493589" name="Line 21"/>
            <p:cNvSpPr>
              <a:spLocks noChangeShapeType="1"/>
            </p:cNvSpPr>
            <p:nvPr/>
          </p:nvSpPr>
          <p:spPr bwMode="auto">
            <a:xfrm>
              <a:off x="3298" y="2872"/>
              <a:ext cx="1119" cy="0"/>
            </a:xfrm>
            <a:prstGeom prst="line">
              <a:avLst/>
            </a:prstGeom>
            <a:noFill/>
            <a:ln w="9525">
              <a:solidFill>
                <a:schemeClr val="tx1"/>
              </a:solidFill>
              <a:round/>
              <a:headEnd/>
              <a:tailEnd/>
            </a:ln>
            <a:effectLst/>
          </p:spPr>
          <p:txBody>
            <a:bodyPr wrap="none" anchor="ctr"/>
            <a:lstStyle/>
            <a:p>
              <a:endParaRPr lang="en-US"/>
            </a:p>
          </p:txBody>
        </p:sp>
      </p:grpSp>
      <p:sp>
        <p:nvSpPr>
          <p:cNvPr id="493590" name="Text Box 22"/>
          <p:cNvSpPr txBox="1">
            <a:spLocks noChangeArrowheads="1"/>
          </p:cNvSpPr>
          <p:nvPr/>
        </p:nvSpPr>
        <p:spPr bwMode="auto">
          <a:xfrm>
            <a:off x="2965450" y="3098800"/>
            <a:ext cx="755650" cy="914400"/>
          </a:xfrm>
          <a:prstGeom prst="rect">
            <a:avLst/>
          </a:prstGeom>
          <a:noFill/>
          <a:ln w="9525">
            <a:noFill/>
            <a:miter lim="800000"/>
            <a:headEnd/>
            <a:tailEnd/>
          </a:ln>
          <a:effectLst/>
        </p:spPr>
        <p:txBody>
          <a:bodyPr wrap="none">
            <a:spAutoFit/>
          </a:bodyPr>
          <a:lstStyle/>
          <a:p>
            <a:r>
              <a:rPr lang="en-US" sz="5400"/>
              <a:t>$ </a:t>
            </a:r>
          </a:p>
        </p:txBody>
      </p:sp>
      <p:sp>
        <p:nvSpPr>
          <p:cNvPr id="493591" name="Text Box 23"/>
          <p:cNvSpPr txBox="1">
            <a:spLocks noChangeArrowheads="1"/>
          </p:cNvSpPr>
          <p:nvPr/>
        </p:nvSpPr>
        <p:spPr bwMode="auto">
          <a:xfrm>
            <a:off x="644525" y="3305175"/>
            <a:ext cx="1143000" cy="457200"/>
          </a:xfrm>
          <a:prstGeom prst="rect">
            <a:avLst/>
          </a:prstGeom>
          <a:noFill/>
          <a:ln w="9525">
            <a:noFill/>
            <a:miter lim="800000"/>
            <a:headEnd/>
            <a:tailEnd/>
          </a:ln>
          <a:effectLst/>
        </p:spPr>
        <p:txBody>
          <a:bodyPr wrap="none">
            <a:spAutoFit/>
          </a:bodyPr>
          <a:lstStyle/>
          <a:p>
            <a:r>
              <a:rPr lang="en-US" sz="2400"/>
              <a:t>+  -  x</a:t>
            </a:r>
            <a:r>
              <a:rPr lang="en-US"/>
              <a:t>   </a:t>
            </a:r>
          </a:p>
        </p:txBody>
      </p:sp>
      <p:sp>
        <p:nvSpPr>
          <p:cNvPr id="493592" name="Line 24"/>
          <p:cNvSpPr>
            <a:spLocks noChangeShapeType="1"/>
          </p:cNvSpPr>
          <p:nvPr/>
        </p:nvSpPr>
        <p:spPr bwMode="auto">
          <a:xfrm>
            <a:off x="1646238" y="3576638"/>
            <a:ext cx="249237" cy="0"/>
          </a:xfrm>
          <a:prstGeom prst="line">
            <a:avLst/>
          </a:prstGeom>
          <a:noFill/>
          <a:ln w="22225">
            <a:solidFill>
              <a:schemeClr val="tx1"/>
            </a:solidFill>
            <a:round/>
            <a:headEnd/>
            <a:tailEnd/>
          </a:ln>
          <a:effectLst/>
        </p:spPr>
        <p:txBody>
          <a:bodyPr wrap="none" anchor="ctr"/>
          <a:lstStyle/>
          <a:p>
            <a:endParaRPr lang="en-US"/>
          </a:p>
        </p:txBody>
      </p:sp>
      <p:sp>
        <p:nvSpPr>
          <p:cNvPr id="493593" name="Text Box 25"/>
          <p:cNvSpPr txBox="1">
            <a:spLocks noChangeArrowheads="1"/>
          </p:cNvSpPr>
          <p:nvPr/>
        </p:nvSpPr>
        <p:spPr bwMode="auto">
          <a:xfrm>
            <a:off x="1631950" y="3157538"/>
            <a:ext cx="268288" cy="457200"/>
          </a:xfrm>
          <a:prstGeom prst="rect">
            <a:avLst/>
          </a:prstGeom>
          <a:noFill/>
          <a:ln w="9525">
            <a:noFill/>
            <a:miter lim="800000"/>
            <a:headEnd/>
            <a:tailEnd/>
          </a:ln>
          <a:effectLst/>
        </p:spPr>
        <p:txBody>
          <a:bodyPr wrap="none">
            <a:spAutoFit/>
          </a:bodyPr>
          <a:lstStyle/>
          <a:p>
            <a:r>
              <a:rPr lang="en-US" sz="2400"/>
              <a:t>.</a:t>
            </a:r>
          </a:p>
        </p:txBody>
      </p:sp>
      <p:sp>
        <p:nvSpPr>
          <p:cNvPr id="493594" name="Text Box 26"/>
          <p:cNvSpPr txBox="1">
            <a:spLocks noChangeArrowheads="1"/>
          </p:cNvSpPr>
          <p:nvPr/>
        </p:nvSpPr>
        <p:spPr bwMode="auto">
          <a:xfrm>
            <a:off x="1633538" y="3333750"/>
            <a:ext cx="268287" cy="457200"/>
          </a:xfrm>
          <a:prstGeom prst="rect">
            <a:avLst/>
          </a:prstGeom>
          <a:noFill/>
          <a:ln w="9525">
            <a:noFill/>
            <a:miter lim="800000"/>
            <a:headEnd/>
            <a:tailEnd/>
          </a:ln>
          <a:effectLst/>
        </p:spPr>
        <p:txBody>
          <a:bodyPr wrap="none">
            <a:spAutoFit/>
          </a:bodyPr>
          <a:lstStyle/>
          <a:p>
            <a:r>
              <a:rPr lang="en-US" sz="2400"/>
              <a:t>.</a:t>
            </a:r>
          </a:p>
        </p:txBody>
      </p:sp>
      <p:sp>
        <p:nvSpPr>
          <p:cNvPr id="493595" name="Text Box 27"/>
          <p:cNvSpPr txBox="1">
            <a:spLocks noChangeArrowheads="1"/>
          </p:cNvSpPr>
          <p:nvPr/>
        </p:nvSpPr>
        <p:spPr bwMode="auto">
          <a:xfrm>
            <a:off x="3784600" y="3230563"/>
            <a:ext cx="387350" cy="579437"/>
          </a:xfrm>
          <a:prstGeom prst="rect">
            <a:avLst/>
          </a:prstGeom>
          <a:noFill/>
          <a:ln w="9525">
            <a:noFill/>
            <a:miter lim="800000"/>
            <a:headEnd/>
            <a:tailEnd/>
          </a:ln>
          <a:effectLst/>
        </p:spPr>
        <p:txBody>
          <a:bodyPr wrap="none">
            <a:spAutoFit/>
          </a:bodyPr>
          <a:lstStyle/>
          <a:p>
            <a:r>
              <a:rPr lang="en-US" sz="3200"/>
              <a:t>c</a:t>
            </a:r>
          </a:p>
        </p:txBody>
      </p:sp>
      <p:sp>
        <p:nvSpPr>
          <p:cNvPr id="493596" name="Freeform 28"/>
          <p:cNvSpPr>
            <a:spLocks/>
          </p:cNvSpPr>
          <p:nvPr/>
        </p:nvSpPr>
        <p:spPr bwMode="auto">
          <a:xfrm>
            <a:off x="3929063" y="3405188"/>
            <a:ext cx="111125" cy="319087"/>
          </a:xfrm>
          <a:custGeom>
            <a:avLst/>
            <a:gdLst/>
            <a:ahLst/>
            <a:cxnLst>
              <a:cxn ang="0">
                <a:pos x="70" y="0"/>
              </a:cxn>
              <a:cxn ang="0">
                <a:pos x="0" y="201"/>
              </a:cxn>
            </a:cxnLst>
            <a:rect l="0" t="0" r="r" b="b"/>
            <a:pathLst>
              <a:path w="70" h="201">
                <a:moveTo>
                  <a:pt x="70" y="0"/>
                </a:moveTo>
                <a:lnTo>
                  <a:pt x="0" y="201"/>
                </a:lnTo>
              </a:path>
            </a:pathLst>
          </a:custGeom>
          <a:noFill/>
          <a:ln w="15875">
            <a:solidFill>
              <a:schemeClr val="tx1"/>
            </a:solidFill>
            <a:round/>
            <a:headEnd/>
            <a:tailEnd/>
          </a:ln>
          <a:effectLst/>
        </p:spPr>
        <p:txBody>
          <a:bodyPr wrap="none" anchor="ctr"/>
          <a:lstStyle/>
          <a:p>
            <a:endParaRPr lang="en-US"/>
          </a:p>
        </p:txBody>
      </p:sp>
      <p:sp>
        <p:nvSpPr>
          <p:cNvPr id="493597" name="Oval 29"/>
          <p:cNvSpPr>
            <a:spLocks noChangeArrowheads="1"/>
          </p:cNvSpPr>
          <p:nvPr/>
        </p:nvSpPr>
        <p:spPr bwMode="auto">
          <a:xfrm>
            <a:off x="5421313" y="3913188"/>
            <a:ext cx="258762" cy="180975"/>
          </a:xfrm>
          <a:prstGeom prst="ellipse">
            <a:avLst/>
          </a:prstGeom>
          <a:solidFill>
            <a:srgbClr val="333333">
              <a:alpha val="95000"/>
            </a:srgbClr>
          </a:solidFill>
          <a:ln w="22225">
            <a:solidFill>
              <a:schemeClr val="tx1"/>
            </a:solidFill>
            <a:round/>
            <a:headEnd/>
            <a:tailEnd/>
          </a:ln>
          <a:effectLst/>
        </p:spPr>
        <p:txBody>
          <a:bodyPr wrap="none" anchor="ctr"/>
          <a:lstStyle/>
          <a:p>
            <a:endParaRPr lang="en-US"/>
          </a:p>
        </p:txBody>
      </p:sp>
      <p:sp>
        <p:nvSpPr>
          <p:cNvPr id="493598" name="Freeform 30"/>
          <p:cNvSpPr>
            <a:spLocks/>
          </p:cNvSpPr>
          <p:nvPr/>
        </p:nvSpPr>
        <p:spPr bwMode="auto">
          <a:xfrm>
            <a:off x="5681663" y="3514725"/>
            <a:ext cx="90487" cy="509588"/>
          </a:xfrm>
          <a:custGeom>
            <a:avLst/>
            <a:gdLst/>
            <a:ahLst/>
            <a:cxnLst>
              <a:cxn ang="0">
                <a:pos x="0" y="321"/>
              </a:cxn>
              <a:cxn ang="0">
                <a:pos x="57" y="0"/>
              </a:cxn>
            </a:cxnLst>
            <a:rect l="0" t="0" r="r" b="b"/>
            <a:pathLst>
              <a:path w="57" h="321">
                <a:moveTo>
                  <a:pt x="0" y="321"/>
                </a:moveTo>
                <a:lnTo>
                  <a:pt x="57" y="0"/>
                </a:lnTo>
              </a:path>
            </a:pathLst>
          </a:custGeom>
          <a:noFill/>
          <a:ln w="22225">
            <a:solidFill>
              <a:schemeClr val="tx1"/>
            </a:solidFill>
            <a:round/>
            <a:headEnd/>
            <a:tailEnd/>
          </a:ln>
          <a:effectLst/>
        </p:spPr>
        <p:txBody>
          <a:bodyPr wrap="none" anchor="ctr"/>
          <a:lstStyle/>
          <a:p>
            <a:endParaRPr lang="en-US"/>
          </a:p>
        </p:txBody>
      </p:sp>
      <p:sp>
        <p:nvSpPr>
          <p:cNvPr id="493599" name="Line 31"/>
          <p:cNvSpPr>
            <a:spLocks noChangeShapeType="1"/>
          </p:cNvSpPr>
          <p:nvPr/>
        </p:nvSpPr>
        <p:spPr bwMode="auto">
          <a:xfrm>
            <a:off x="5765800" y="3522663"/>
            <a:ext cx="163513" cy="52387"/>
          </a:xfrm>
          <a:prstGeom prst="line">
            <a:avLst/>
          </a:prstGeom>
          <a:noFill/>
          <a:ln w="22225">
            <a:solidFill>
              <a:schemeClr val="tx1"/>
            </a:solidFill>
            <a:round/>
            <a:headEnd/>
            <a:tailEnd/>
          </a:ln>
          <a:effectLst/>
        </p:spPr>
        <p:txBody>
          <a:bodyPr wrap="none" anchor="ctr"/>
          <a:lstStyle/>
          <a:p>
            <a:endParaRPr lang="en-US"/>
          </a:p>
        </p:txBody>
      </p:sp>
      <p:sp>
        <p:nvSpPr>
          <p:cNvPr id="493600" name="Text Box 32"/>
          <p:cNvSpPr txBox="1">
            <a:spLocks noChangeArrowheads="1"/>
          </p:cNvSpPr>
          <p:nvPr/>
        </p:nvSpPr>
        <p:spPr bwMode="auto">
          <a:xfrm>
            <a:off x="304800" y="6094413"/>
            <a:ext cx="2165350" cy="579437"/>
          </a:xfrm>
          <a:prstGeom prst="rect">
            <a:avLst/>
          </a:prstGeom>
          <a:noFill/>
          <a:ln w="9525">
            <a:noFill/>
            <a:miter lim="800000"/>
            <a:headEnd/>
            <a:tailEnd/>
          </a:ln>
          <a:effectLst/>
        </p:spPr>
        <p:txBody>
          <a:bodyPr wrap="none">
            <a:spAutoFit/>
          </a:bodyPr>
          <a:lstStyle/>
          <a:p>
            <a:pPr algn="ctr"/>
            <a:r>
              <a:rPr lang="en-US" sz="1600"/>
              <a:t>Jons Jakob Berzelius</a:t>
            </a:r>
            <a:r>
              <a:rPr lang="en-US"/>
              <a:t> </a:t>
            </a:r>
          </a:p>
          <a:p>
            <a:pPr algn="ctr"/>
            <a:r>
              <a:rPr lang="en-US" sz="1400"/>
              <a:t>(1799 - 1848)</a:t>
            </a:r>
          </a:p>
        </p:txBody>
      </p:sp>
      <p:sp>
        <p:nvSpPr>
          <p:cNvPr id="493601" name="Text Box 33"/>
          <p:cNvSpPr txBox="1">
            <a:spLocks noChangeArrowheads="1"/>
          </p:cNvSpPr>
          <p:nvPr/>
        </p:nvSpPr>
        <p:spPr bwMode="auto">
          <a:xfrm>
            <a:off x="2447925" y="4941888"/>
            <a:ext cx="6292850" cy="1190625"/>
          </a:xfrm>
          <a:prstGeom prst="rect">
            <a:avLst/>
          </a:prstGeom>
          <a:noFill/>
          <a:ln w="9525">
            <a:noFill/>
            <a:miter lim="800000"/>
            <a:headEnd/>
            <a:tailEnd/>
          </a:ln>
          <a:effectLst/>
        </p:spPr>
        <p:txBody>
          <a:bodyPr wrap="none">
            <a:spAutoFit/>
          </a:bodyPr>
          <a:lstStyle/>
          <a:p>
            <a:r>
              <a:rPr lang="en-US"/>
              <a:t>A Swedish chemist who invented modern chemical symbols.</a:t>
            </a:r>
          </a:p>
          <a:p>
            <a:endParaRPr lang="en-US"/>
          </a:p>
          <a:p>
            <a:r>
              <a:rPr lang="en-US"/>
              <a:t>Discovered the elements:</a:t>
            </a:r>
          </a:p>
          <a:p>
            <a:r>
              <a:rPr lang="en-US"/>
              <a:t>	 silicon, selenium, cerium, and thorium.</a:t>
            </a:r>
          </a:p>
        </p:txBody>
      </p:sp>
      <p:pic>
        <p:nvPicPr>
          <p:cNvPr id="493603" name="Picture 35" descr="music-notes1"/>
          <p:cNvPicPr>
            <a:picLocks noChangeAspect="1" noChangeArrowheads="1"/>
          </p:cNvPicPr>
          <p:nvPr/>
        </p:nvPicPr>
        <p:blipFill>
          <a:blip r:embed="rId3" cstate="print"/>
          <a:srcRect/>
          <a:stretch>
            <a:fillRect/>
          </a:stretch>
        </p:blipFill>
        <p:spPr bwMode="auto">
          <a:xfrm>
            <a:off x="6418263" y="3162300"/>
            <a:ext cx="1273175" cy="1192213"/>
          </a:xfrm>
          <a:prstGeom prst="rect">
            <a:avLst/>
          </a:prstGeom>
          <a:noFill/>
        </p:spPr>
      </p:pic>
      <p:pic>
        <p:nvPicPr>
          <p:cNvPr id="493607" name="Picture 39" descr="226"/>
          <p:cNvPicPr>
            <a:picLocks noChangeAspect="1" noChangeArrowheads="1"/>
          </p:cNvPicPr>
          <p:nvPr/>
        </p:nvPicPr>
        <p:blipFill>
          <a:blip r:embed="rId4" cstate="print">
            <a:lum bright="18000" contrast="36000"/>
          </a:blip>
          <a:srcRect/>
          <a:stretch>
            <a:fillRect/>
          </a:stretch>
        </p:blipFill>
        <p:spPr bwMode="auto">
          <a:xfrm>
            <a:off x="2805113" y="3170238"/>
            <a:ext cx="1322387" cy="1322387"/>
          </a:xfrm>
          <a:prstGeom prst="rect">
            <a:avLst/>
          </a:prstGeom>
          <a:noFill/>
        </p:spPr>
      </p:pic>
      <p:pic>
        <p:nvPicPr>
          <p:cNvPr id="493609" name="Picture 41" descr="Portrait of Jons Jakob Berzelius">
            <a:hlinkClick r:id="rId5" tooltip="Wikipedia -  JONS  B E R Z E L I U S"/>
          </p:cNvPr>
          <p:cNvPicPr>
            <a:picLocks noChangeAspect="1" noChangeArrowheads="1"/>
          </p:cNvPicPr>
          <p:nvPr/>
        </p:nvPicPr>
        <p:blipFill>
          <a:blip r:embed="rId6" cstate="print">
            <a:grayscl/>
          </a:blip>
          <a:srcRect/>
          <a:stretch>
            <a:fillRect/>
          </a:stretch>
        </p:blipFill>
        <p:spPr bwMode="auto">
          <a:xfrm>
            <a:off x="698500" y="4225925"/>
            <a:ext cx="1408113" cy="187325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493575"/>
                                        </p:tgtEl>
                                        <p:attrNameLst>
                                          <p:attrName>style.visibility</p:attrName>
                                        </p:attrNameLst>
                                      </p:cBhvr>
                                      <p:to>
                                        <p:strVal val="visible"/>
                                      </p:to>
                                    </p:set>
                                    <p:anim calcmode="lin" valueType="num">
                                      <p:cBhvr>
                                        <p:cTn id="7" dur="500" fill="hold"/>
                                        <p:tgtEl>
                                          <p:spTgt spid="493575"/>
                                        </p:tgtEl>
                                        <p:attrNameLst>
                                          <p:attrName>ppt_w</p:attrName>
                                        </p:attrNameLst>
                                      </p:cBhvr>
                                      <p:tavLst>
                                        <p:tav tm="0">
                                          <p:val>
                                            <p:fltVal val="0"/>
                                          </p:val>
                                        </p:tav>
                                        <p:tav tm="100000">
                                          <p:val>
                                            <p:strVal val="#ppt_w"/>
                                          </p:val>
                                        </p:tav>
                                      </p:tavLst>
                                    </p:anim>
                                    <p:anim calcmode="lin" valueType="num">
                                      <p:cBhvr>
                                        <p:cTn id="8" dur="500" fill="hold"/>
                                        <p:tgtEl>
                                          <p:spTgt spid="493575"/>
                                        </p:tgtEl>
                                        <p:attrNameLst>
                                          <p:attrName>ppt_h</p:attrName>
                                        </p:attrNameLst>
                                      </p:cBhvr>
                                      <p:tavLst>
                                        <p:tav tm="0">
                                          <p:val>
                                            <p:fltVal val="0"/>
                                          </p:val>
                                        </p:tav>
                                        <p:tav tm="100000">
                                          <p:val>
                                            <p:strVal val="#ppt_h"/>
                                          </p:val>
                                        </p:tav>
                                      </p:tavLst>
                                    </p:anim>
                                    <p:animEffect transition="in" filter="fade">
                                      <p:cBhvr>
                                        <p:cTn id="9" dur="500"/>
                                        <p:tgtEl>
                                          <p:spTgt spid="49357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493591"/>
                                        </p:tgtEl>
                                        <p:attrNameLst>
                                          <p:attrName>style.visibility</p:attrName>
                                        </p:attrNameLst>
                                      </p:cBhvr>
                                      <p:to>
                                        <p:strVal val="visible"/>
                                      </p:to>
                                    </p:set>
                                    <p:animEffect transition="in" filter="dissolve">
                                      <p:cBhvr>
                                        <p:cTn id="14" dur="500"/>
                                        <p:tgtEl>
                                          <p:spTgt spid="49359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493592"/>
                                        </p:tgtEl>
                                        <p:attrNameLst>
                                          <p:attrName>style.visibility</p:attrName>
                                        </p:attrNameLst>
                                      </p:cBhvr>
                                      <p:to>
                                        <p:strVal val="visible"/>
                                      </p:to>
                                    </p:set>
                                    <p:animEffect transition="in" filter="dissolve">
                                      <p:cBhvr>
                                        <p:cTn id="17" dur="500"/>
                                        <p:tgtEl>
                                          <p:spTgt spid="493592"/>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93593"/>
                                        </p:tgtEl>
                                        <p:attrNameLst>
                                          <p:attrName>style.visibility</p:attrName>
                                        </p:attrNameLst>
                                      </p:cBhvr>
                                      <p:to>
                                        <p:strVal val="visible"/>
                                      </p:to>
                                    </p:set>
                                    <p:animEffect transition="in" filter="dissolve">
                                      <p:cBhvr>
                                        <p:cTn id="20" dur="500"/>
                                        <p:tgtEl>
                                          <p:spTgt spid="493593"/>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93594"/>
                                        </p:tgtEl>
                                        <p:attrNameLst>
                                          <p:attrName>style.visibility</p:attrName>
                                        </p:attrNameLst>
                                      </p:cBhvr>
                                      <p:to>
                                        <p:strVal val="visible"/>
                                      </p:to>
                                    </p:set>
                                    <p:animEffect transition="in" filter="dissolve">
                                      <p:cBhvr>
                                        <p:cTn id="23" dur="500"/>
                                        <p:tgtEl>
                                          <p:spTgt spid="49359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493576"/>
                                        </p:tgtEl>
                                        <p:attrNameLst>
                                          <p:attrName>style.visibility</p:attrName>
                                        </p:attrNameLst>
                                      </p:cBhvr>
                                      <p:to>
                                        <p:strVal val="visible"/>
                                      </p:to>
                                    </p:set>
                                    <p:anim calcmode="lin" valueType="num">
                                      <p:cBhvr>
                                        <p:cTn id="28" dur="500" fill="hold"/>
                                        <p:tgtEl>
                                          <p:spTgt spid="493576"/>
                                        </p:tgtEl>
                                        <p:attrNameLst>
                                          <p:attrName>ppt_w</p:attrName>
                                        </p:attrNameLst>
                                      </p:cBhvr>
                                      <p:tavLst>
                                        <p:tav tm="0">
                                          <p:val>
                                            <p:fltVal val="0"/>
                                          </p:val>
                                        </p:tav>
                                        <p:tav tm="100000">
                                          <p:val>
                                            <p:strVal val="#ppt_w"/>
                                          </p:val>
                                        </p:tav>
                                      </p:tavLst>
                                    </p:anim>
                                    <p:anim calcmode="lin" valueType="num">
                                      <p:cBhvr>
                                        <p:cTn id="29" dur="500" fill="hold"/>
                                        <p:tgtEl>
                                          <p:spTgt spid="493576"/>
                                        </p:tgtEl>
                                        <p:attrNameLst>
                                          <p:attrName>ppt_h</p:attrName>
                                        </p:attrNameLst>
                                      </p:cBhvr>
                                      <p:tavLst>
                                        <p:tav tm="0">
                                          <p:val>
                                            <p:fltVal val="0"/>
                                          </p:val>
                                        </p:tav>
                                        <p:tav tm="100000">
                                          <p:val>
                                            <p:strVal val="#ppt_h"/>
                                          </p:val>
                                        </p:tav>
                                      </p:tavLst>
                                    </p:anim>
                                    <p:animEffect transition="in" filter="fade">
                                      <p:cBhvr>
                                        <p:cTn id="30" dur="500"/>
                                        <p:tgtEl>
                                          <p:spTgt spid="49357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493590"/>
                                        </p:tgtEl>
                                        <p:attrNameLst>
                                          <p:attrName>style.visibility</p:attrName>
                                        </p:attrNameLst>
                                      </p:cBhvr>
                                      <p:to>
                                        <p:strVal val="visible"/>
                                      </p:to>
                                    </p:set>
                                    <p:animEffect transition="in" filter="dissolve">
                                      <p:cBhvr>
                                        <p:cTn id="35" dur="500"/>
                                        <p:tgtEl>
                                          <p:spTgt spid="493590"/>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493595"/>
                                        </p:tgtEl>
                                        <p:attrNameLst>
                                          <p:attrName>style.visibility</p:attrName>
                                        </p:attrNameLst>
                                      </p:cBhvr>
                                      <p:to>
                                        <p:strVal val="visible"/>
                                      </p:to>
                                    </p:set>
                                    <p:animEffect transition="in" filter="dissolve">
                                      <p:cBhvr>
                                        <p:cTn id="38" dur="500"/>
                                        <p:tgtEl>
                                          <p:spTgt spid="493595"/>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493596"/>
                                        </p:tgtEl>
                                        <p:attrNameLst>
                                          <p:attrName>style.visibility</p:attrName>
                                        </p:attrNameLst>
                                      </p:cBhvr>
                                      <p:to>
                                        <p:strVal val="visible"/>
                                      </p:to>
                                    </p:set>
                                    <p:animEffect transition="in" filter="dissolve">
                                      <p:cBhvr>
                                        <p:cTn id="41" dur="500"/>
                                        <p:tgtEl>
                                          <p:spTgt spid="493596"/>
                                        </p:tgtEl>
                                      </p:cBhvr>
                                    </p:animEffect>
                                  </p:childTnLst>
                                </p:cTn>
                              </p:par>
                              <p:par>
                                <p:cTn id="42" presetID="9" presetClass="entr" presetSubtype="0" fill="hold" nodeType="withEffect">
                                  <p:stCondLst>
                                    <p:cond delay="0"/>
                                  </p:stCondLst>
                                  <p:childTnLst>
                                    <p:set>
                                      <p:cBhvr>
                                        <p:cTn id="43" dur="1" fill="hold">
                                          <p:stCondLst>
                                            <p:cond delay="0"/>
                                          </p:stCondLst>
                                        </p:cTn>
                                        <p:tgtEl>
                                          <p:spTgt spid="493607"/>
                                        </p:tgtEl>
                                        <p:attrNameLst>
                                          <p:attrName>style.visibility</p:attrName>
                                        </p:attrNameLst>
                                      </p:cBhvr>
                                      <p:to>
                                        <p:strVal val="visible"/>
                                      </p:to>
                                    </p:set>
                                    <p:animEffect transition="in" filter="dissolve">
                                      <p:cBhvr>
                                        <p:cTn id="44" dur="500"/>
                                        <p:tgtEl>
                                          <p:spTgt spid="493607"/>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0" fill="hold" grpId="0" nodeType="clickEffect">
                                  <p:stCondLst>
                                    <p:cond delay="0"/>
                                  </p:stCondLst>
                                  <p:childTnLst>
                                    <p:set>
                                      <p:cBhvr>
                                        <p:cTn id="48" dur="1" fill="hold">
                                          <p:stCondLst>
                                            <p:cond delay="0"/>
                                          </p:stCondLst>
                                        </p:cTn>
                                        <p:tgtEl>
                                          <p:spTgt spid="493577"/>
                                        </p:tgtEl>
                                        <p:attrNameLst>
                                          <p:attrName>style.visibility</p:attrName>
                                        </p:attrNameLst>
                                      </p:cBhvr>
                                      <p:to>
                                        <p:strVal val="visible"/>
                                      </p:to>
                                    </p:set>
                                    <p:anim calcmode="lin" valueType="num">
                                      <p:cBhvr>
                                        <p:cTn id="49" dur="500" fill="hold"/>
                                        <p:tgtEl>
                                          <p:spTgt spid="493577"/>
                                        </p:tgtEl>
                                        <p:attrNameLst>
                                          <p:attrName>ppt_w</p:attrName>
                                        </p:attrNameLst>
                                      </p:cBhvr>
                                      <p:tavLst>
                                        <p:tav tm="0">
                                          <p:val>
                                            <p:fltVal val="0"/>
                                          </p:val>
                                        </p:tav>
                                        <p:tav tm="100000">
                                          <p:val>
                                            <p:strVal val="#ppt_w"/>
                                          </p:val>
                                        </p:tav>
                                      </p:tavLst>
                                    </p:anim>
                                    <p:anim calcmode="lin" valueType="num">
                                      <p:cBhvr>
                                        <p:cTn id="50" dur="500" fill="hold"/>
                                        <p:tgtEl>
                                          <p:spTgt spid="493577"/>
                                        </p:tgtEl>
                                        <p:attrNameLst>
                                          <p:attrName>ppt_h</p:attrName>
                                        </p:attrNameLst>
                                      </p:cBhvr>
                                      <p:tavLst>
                                        <p:tav tm="0">
                                          <p:val>
                                            <p:fltVal val="0"/>
                                          </p:val>
                                        </p:tav>
                                        <p:tav tm="100000">
                                          <p:val>
                                            <p:strVal val="#ppt_h"/>
                                          </p:val>
                                        </p:tav>
                                      </p:tavLst>
                                    </p:anim>
                                    <p:animEffect transition="in" filter="fade">
                                      <p:cBhvr>
                                        <p:cTn id="51" dur="500"/>
                                        <p:tgtEl>
                                          <p:spTgt spid="493577"/>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493583"/>
                                        </p:tgtEl>
                                        <p:attrNameLst>
                                          <p:attrName>style.visibility</p:attrName>
                                        </p:attrNameLst>
                                      </p:cBhvr>
                                      <p:to>
                                        <p:strVal val="visible"/>
                                      </p:to>
                                    </p:set>
                                    <p:animEffect transition="in" filter="dissolve">
                                      <p:cBhvr>
                                        <p:cTn id="56" dur="500"/>
                                        <p:tgtEl>
                                          <p:spTgt spid="493583"/>
                                        </p:tgtEl>
                                      </p:cBhvr>
                                    </p:animEffect>
                                  </p:childTnLst>
                                </p:cTn>
                              </p:par>
                              <p:par>
                                <p:cTn id="57" presetID="9" presetClass="entr" presetSubtype="0" fill="hold" nodeType="withEffect">
                                  <p:stCondLst>
                                    <p:cond delay="0"/>
                                  </p:stCondLst>
                                  <p:childTnLst>
                                    <p:set>
                                      <p:cBhvr>
                                        <p:cTn id="58" dur="1" fill="hold">
                                          <p:stCondLst>
                                            <p:cond delay="0"/>
                                          </p:stCondLst>
                                        </p:cTn>
                                        <p:tgtEl>
                                          <p:spTgt spid="493584"/>
                                        </p:tgtEl>
                                        <p:attrNameLst>
                                          <p:attrName>style.visibility</p:attrName>
                                        </p:attrNameLst>
                                      </p:cBhvr>
                                      <p:to>
                                        <p:strVal val="visible"/>
                                      </p:to>
                                    </p:set>
                                    <p:animEffect transition="in" filter="dissolve">
                                      <p:cBhvr>
                                        <p:cTn id="59" dur="500"/>
                                        <p:tgtEl>
                                          <p:spTgt spid="493584"/>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493597"/>
                                        </p:tgtEl>
                                        <p:attrNameLst>
                                          <p:attrName>style.visibility</p:attrName>
                                        </p:attrNameLst>
                                      </p:cBhvr>
                                      <p:to>
                                        <p:strVal val="visible"/>
                                      </p:to>
                                    </p:set>
                                    <p:animEffect transition="in" filter="dissolve">
                                      <p:cBhvr>
                                        <p:cTn id="62" dur="500"/>
                                        <p:tgtEl>
                                          <p:spTgt spid="493597"/>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493598"/>
                                        </p:tgtEl>
                                        <p:attrNameLst>
                                          <p:attrName>style.visibility</p:attrName>
                                        </p:attrNameLst>
                                      </p:cBhvr>
                                      <p:to>
                                        <p:strVal val="visible"/>
                                      </p:to>
                                    </p:set>
                                    <p:animEffect transition="in" filter="dissolve">
                                      <p:cBhvr>
                                        <p:cTn id="65" dur="500"/>
                                        <p:tgtEl>
                                          <p:spTgt spid="493598"/>
                                        </p:tgtEl>
                                      </p:cBhvr>
                                    </p:animEffect>
                                  </p:childTnLst>
                                </p:cTn>
                              </p:par>
                              <p:par>
                                <p:cTn id="66" presetID="9" presetClass="entr" presetSubtype="0" fill="hold" grpId="0" nodeType="withEffect">
                                  <p:stCondLst>
                                    <p:cond delay="0"/>
                                  </p:stCondLst>
                                  <p:childTnLst>
                                    <p:set>
                                      <p:cBhvr>
                                        <p:cTn id="67" dur="1" fill="hold">
                                          <p:stCondLst>
                                            <p:cond delay="0"/>
                                          </p:stCondLst>
                                        </p:cTn>
                                        <p:tgtEl>
                                          <p:spTgt spid="493599"/>
                                        </p:tgtEl>
                                        <p:attrNameLst>
                                          <p:attrName>style.visibility</p:attrName>
                                        </p:attrNameLst>
                                      </p:cBhvr>
                                      <p:to>
                                        <p:strVal val="visible"/>
                                      </p:to>
                                    </p:set>
                                    <p:animEffect transition="in" filter="dissolve">
                                      <p:cBhvr>
                                        <p:cTn id="68" dur="500"/>
                                        <p:tgtEl>
                                          <p:spTgt spid="493599"/>
                                        </p:tgtEl>
                                      </p:cBhvr>
                                    </p:animEffect>
                                  </p:childTnLst>
                                </p:cTn>
                              </p:par>
                              <p:par>
                                <p:cTn id="69" presetID="9" presetClass="entr" presetSubtype="0" fill="hold" nodeType="withEffect">
                                  <p:stCondLst>
                                    <p:cond delay="0"/>
                                  </p:stCondLst>
                                  <p:childTnLst>
                                    <p:set>
                                      <p:cBhvr>
                                        <p:cTn id="70" dur="1" fill="hold">
                                          <p:stCondLst>
                                            <p:cond delay="0"/>
                                          </p:stCondLst>
                                        </p:cTn>
                                        <p:tgtEl>
                                          <p:spTgt spid="493603"/>
                                        </p:tgtEl>
                                        <p:attrNameLst>
                                          <p:attrName>style.visibility</p:attrName>
                                        </p:attrNameLst>
                                      </p:cBhvr>
                                      <p:to>
                                        <p:strVal val="visible"/>
                                      </p:to>
                                    </p:set>
                                    <p:animEffect transition="in" filter="dissolve">
                                      <p:cBhvr>
                                        <p:cTn id="71" dur="500"/>
                                        <p:tgtEl>
                                          <p:spTgt spid="493603"/>
                                        </p:tgtEl>
                                      </p:cBhvr>
                                    </p:animEffect>
                                  </p:childTnLst>
                                </p:cTn>
                              </p:par>
                            </p:childTnLst>
                          </p:cTn>
                        </p:par>
                      </p:childTnLst>
                    </p:cTn>
                  </p:par>
                  <p:par>
                    <p:cTn id="72" fill="hold">
                      <p:stCondLst>
                        <p:cond delay="indefinite"/>
                      </p:stCondLst>
                      <p:childTnLst>
                        <p:par>
                          <p:cTn id="73" fill="hold">
                            <p:stCondLst>
                              <p:cond delay="0"/>
                            </p:stCondLst>
                            <p:childTnLst>
                              <p:par>
                                <p:cTn id="74" presetID="14" presetClass="entr" presetSubtype="10" fill="hold" grpId="0" nodeType="clickEffect">
                                  <p:stCondLst>
                                    <p:cond delay="0"/>
                                  </p:stCondLst>
                                  <p:childTnLst>
                                    <p:set>
                                      <p:cBhvr>
                                        <p:cTn id="75" dur="1" fill="hold">
                                          <p:stCondLst>
                                            <p:cond delay="0"/>
                                          </p:stCondLst>
                                        </p:cTn>
                                        <p:tgtEl>
                                          <p:spTgt spid="493601"/>
                                        </p:tgtEl>
                                        <p:attrNameLst>
                                          <p:attrName>style.visibility</p:attrName>
                                        </p:attrNameLst>
                                      </p:cBhvr>
                                      <p:to>
                                        <p:strVal val="visible"/>
                                      </p:to>
                                    </p:set>
                                    <p:animEffect transition="in" filter="randombar(horizontal)">
                                      <p:cBhvr>
                                        <p:cTn id="76" dur="500"/>
                                        <p:tgtEl>
                                          <p:spTgt spid="493601"/>
                                        </p:tgtEl>
                                      </p:cBhvr>
                                    </p:animEffect>
                                  </p:childTnLst>
                                </p:cTn>
                              </p:par>
                              <p:par>
                                <p:cTn id="77" presetID="10" presetClass="entr" presetSubtype="0" fill="hold" nodeType="withEffect">
                                  <p:stCondLst>
                                    <p:cond delay="0"/>
                                  </p:stCondLst>
                                  <p:childTnLst>
                                    <p:set>
                                      <p:cBhvr>
                                        <p:cTn id="78" dur="1" fill="hold">
                                          <p:stCondLst>
                                            <p:cond delay="0"/>
                                          </p:stCondLst>
                                        </p:cTn>
                                        <p:tgtEl>
                                          <p:spTgt spid="493609"/>
                                        </p:tgtEl>
                                        <p:attrNameLst>
                                          <p:attrName>style.visibility</p:attrName>
                                        </p:attrNameLst>
                                      </p:cBhvr>
                                      <p:to>
                                        <p:strVal val="visible"/>
                                      </p:to>
                                    </p:set>
                                    <p:animEffect transition="in" filter="fade">
                                      <p:cBhvr>
                                        <p:cTn id="79" dur="2000"/>
                                        <p:tgtEl>
                                          <p:spTgt spid="493609"/>
                                        </p:tgtEl>
                                      </p:cBhvr>
                                    </p:animEffect>
                                  </p:childTnLst>
                                </p:cTn>
                              </p:par>
                              <p:par>
                                <p:cTn id="80" presetID="47" presetClass="entr" presetSubtype="0" fill="hold" grpId="0" nodeType="withEffect">
                                  <p:stCondLst>
                                    <p:cond delay="0"/>
                                  </p:stCondLst>
                                  <p:childTnLst>
                                    <p:set>
                                      <p:cBhvr>
                                        <p:cTn id="81" dur="1" fill="hold">
                                          <p:stCondLst>
                                            <p:cond delay="0"/>
                                          </p:stCondLst>
                                        </p:cTn>
                                        <p:tgtEl>
                                          <p:spTgt spid="493600"/>
                                        </p:tgtEl>
                                        <p:attrNameLst>
                                          <p:attrName>style.visibility</p:attrName>
                                        </p:attrNameLst>
                                      </p:cBhvr>
                                      <p:to>
                                        <p:strVal val="visible"/>
                                      </p:to>
                                    </p:set>
                                    <p:animEffect transition="in" filter="fade">
                                      <p:cBhvr>
                                        <p:cTn id="82" dur="1000"/>
                                        <p:tgtEl>
                                          <p:spTgt spid="493600"/>
                                        </p:tgtEl>
                                      </p:cBhvr>
                                    </p:animEffect>
                                    <p:anim calcmode="lin" valueType="num">
                                      <p:cBhvr>
                                        <p:cTn id="83" dur="1000" fill="hold"/>
                                        <p:tgtEl>
                                          <p:spTgt spid="493600"/>
                                        </p:tgtEl>
                                        <p:attrNameLst>
                                          <p:attrName>ppt_x</p:attrName>
                                        </p:attrNameLst>
                                      </p:cBhvr>
                                      <p:tavLst>
                                        <p:tav tm="0">
                                          <p:val>
                                            <p:strVal val="#ppt_x"/>
                                          </p:val>
                                        </p:tav>
                                        <p:tav tm="100000">
                                          <p:val>
                                            <p:strVal val="#ppt_x"/>
                                          </p:val>
                                        </p:tav>
                                      </p:tavLst>
                                    </p:anim>
                                    <p:anim calcmode="lin" valueType="num">
                                      <p:cBhvr>
                                        <p:cTn id="84" dur="1000" fill="hold"/>
                                        <p:tgtEl>
                                          <p:spTgt spid="4936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3575" grpId="0"/>
      <p:bldP spid="493576" grpId="0"/>
      <p:bldP spid="493577" grpId="0"/>
      <p:bldP spid="493590" grpId="0"/>
      <p:bldP spid="493591" grpId="0"/>
      <p:bldP spid="493592" grpId="0" animBg="1"/>
      <p:bldP spid="493593" grpId="0"/>
      <p:bldP spid="493594" grpId="0"/>
      <p:bldP spid="493595" grpId="0"/>
      <p:bldP spid="493596" grpId="0" animBg="1"/>
      <p:bldP spid="493597" grpId="0" animBg="1"/>
      <p:bldP spid="493598" grpId="0" animBg="1"/>
      <p:bldP spid="493599" grpId="0" animBg="1"/>
      <p:bldP spid="493600" grpId="0"/>
      <p:bldP spid="49360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r>
              <a:rPr lang="en-US"/>
              <a:t>Discovering the Elements</a:t>
            </a:r>
          </a:p>
        </p:txBody>
      </p:sp>
      <p:sp>
        <p:nvSpPr>
          <p:cNvPr id="20485" name="Rectangle 5"/>
          <p:cNvSpPr>
            <a:spLocks noChangeArrowheads="1"/>
          </p:cNvSpPr>
          <p:nvPr/>
        </p:nvSpPr>
        <p:spPr bwMode="auto">
          <a:xfrm>
            <a:off x="1981200" y="5867400"/>
            <a:ext cx="6324600" cy="152400"/>
          </a:xfrm>
          <a:prstGeom prst="rect">
            <a:avLst/>
          </a:prstGeom>
          <a:solidFill>
            <a:schemeClr val="bg1"/>
          </a:solidFill>
          <a:ln w="9525">
            <a:noFill/>
            <a:miter lim="800000"/>
            <a:headEnd/>
            <a:tailEnd/>
          </a:ln>
          <a:effectLst/>
        </p:spPr>
        <p:txBody>
          <a:bodyPr wrap="none" anchor="ctr"/>
          <a:lstStyle/>
          <a:p>
            <a:endParaRPr lang="en-US"/>
          </a:p>
        </p:txBody>
      </p:sp>
      <p:sp>
        <p:nvSpPr>
          <p:cNvPr id="20487" name="Text Box 7"/>
          <p:cNvSpPr txBox="1">
            <a:spLocks noChangeArrowheads="1"/>
          </p:cNvSpPr>
          <p:nvPr/>
        </p:nvSpPr>
        <p:spPr bwMode="auto">
          <a:xfrm>
            <a:off x="304800" y="3348038"/>
            <a:ext cx="8556625" cy="2147887"/>
          </a:xfrm>
          <a:prstGeom prst="rect">
            <a:avLst/>
          </a:prstGeom>
          <a:solidFill>
            <a:srgbClr val="E3E2FE">
              <a:alpha val="50000"/>
            </a:srgbClr>
          </a:solidFill>
          <a:ln w="9525">
            <a:solidFill>
              <a:schemeClr val="accent2"/>
            </a:solidFill>
            <a:miter lim="800000"/>
            <a:headEnd/>
            <a:tailEnd/>
          </a:ln>
          <a:effectLst/>
        </p:spPr>
        <p:txBody>
          <a:bodyPr wrap="none">
            <a:spAutoFit/>
          </a:bodyPr>
          <a:lstStyle/>
          <a:p>
            <a:r>
              <a:rPr lang="en-US" b="1" i="1"/>
              <a:t>Celestial body    </a:t>
            </a:r>
            <a:r>
              <a:rPr lang="en-US" sz="1600" b="1"/>
              <a:t>Sun         Moon        Mars        Mercury    Jupiter        Venus    Saturn</a:t>
            </a:r>
          </a:p>
          <a:p>
            <a:endParaRPr lang="en-US" b="1"/>
          </a:p>
          <a:p>
            <a:r>
              <a:rPr lang="en-US" b="1" i="1"/>
              <a:t>Day</a:t>
            </a:r>
          </a:p>
          <a:p>
            <a:r>
              <a:rPr lang="en-US" sz="1600" b="1">
                <a:effectLst>
                  <a:outerShdw blurRad="38100" dist="38100" dir="2700000" algn="tl">
                    <a:srgbClr val="FFFFFF"/>
                  </a:outerShdw>
                </a:effectLst>
              </a:rPr>
              <a:t>Latin  (</a:t>
            </a:r>
            <a:r>
              <a:rPr lang="en-US" sz="1600" b="1" i="1">
                <a:effectLst>
                  <a:outerShdw blurRad="38100" dist="38100" dir="2700000" algn="tl">
                    <a:srgbClr val="FFFFFF"/>
                  </a:outerShdw>
                </a:effectLst>
              </a:rPr>
              <a:t>dies</a:t>
            </a:r>
            <a:r>
              <a:rPr lang="en-US" sz="1600" b="1">
                <a:effectLst>
                  <a:outerShdw blurRad="38100" dist="38100" dir="2700000" algn="tl">
                    <a:srgbClr val="FFFFFF"/>
                  </a:outerShdw>
                </a:effectLst>
              </a:rPr>
              <a:t>)           </a:t>
            </a:r>
            <a:r>
              <a:rPr lang="en-US" sz="1600" b="1" i="1"/>
              <a:t>Solie        Lunae     Martis       Mercurii     Jovis         Veneris   Saturni</a:t>
            </a:r>
          </a:p>
          <a:p>
            <a:endParaRPr lang="en-US" sz="1600" b="1" i="1"/>
          </a:p>
          <a:p>
            <a:r>
              <a:rPr lang="en-US" sz="1600" b="1">
                <a:effectLst>
                  <a:outerShdw blurRad="38100" dist="38100" dir="2700000" algn="tl">
                    <a:srgbClr val="FFFFFF"/>
                  </a:outerShdw>
                </a:effectLst>
              </a:rPr>
              <a:t>French               </a:t>
            </a:r>
            <a:r>
              <a:rPr lang="en-US" sz="1600"/>
              <a:t>dimanche     lundi        mardi        mercredi      jeudi         vendredi    samedi</a:t>
            </a:r>
          </a:p>
          <a:p>
            <a:endParaRPr lang="en-US" sz="1600"/>
          </a:p>
          <a:p>
            <a:r>
              <a:rPr lang="en-US" sz="1600" b="1">
                <a:effectLst>
                  <a:outerShdw blurRad="38100" dist="38100" dir="2700000" algn="tl">
                    <a:srgbClr val="FFFFFF"/>
                  </a:outerShdw>
                </a:effectLst>
              </a:rPr>
              <a:t>English                 </a:t>
            </a:r>
            <a:r>
              <a:rPr lang="en-US" sz="1400"/>
              <a:t>Sunday        Monday     Tuesday      Wednesday   Thursday         Friday       Saturday</a:t>
            </a:r>
          </a:p>
        </p:txBody>
      </p:sp>
      <p:pic>
        <p:nvPicPr>
          <p:cNvPr id="20488" name="Picture 8" descr="element names ancient"/>
          <p:cNvPicPr>
            <a:picLocks noChangeAspect="1" noChangeArrowheads="1"/>
          </p:cNvPicPr>
          <p:nvPr/>
        </p:nvPicPr>
        <p:blipFill>
          <a:blip r:embed="rId3" cstate="print">
            <a:lum bright="2000" contrast="18000"/>
          </a:blip>
          <a:srcRect l="2884" t="26538" r="2884" b="60193"/>
          <a:stretch>
            <a:fillRect/>
          </a:stretch>
        </p:blipFill>
        <p:spPr bwMode="auto">
          <a:xfrm>
            <a:off x="1371600" y="2514600"/>
            <a:ext cx="7772400" cy="635000"/>
          </a:xfrm>
          <a:prstGeom prst="rect">
            <a:avLst/>
          </a:prstGeom>
          <a:solidFill>
            <a:srgbClr val="E3E2FE"/>
          </a:solidFill>
        </p:spPr>
      </p:pic>
      <p:sp>
        <p:nvSpPr>
          <p:cNvPr id="20489" name="Text Box 9"/>
          <p:cNvSpPr txBox="1">
            <a:spLocks noChangeArrowheads="1"/>
          </p:cNvSpPr>
          <p:nvPr/>
        </p:nvSpPr>
        <p:spPr bwMode="auto">
          <a:xfrm>
            <a:off x="381000" y="2208213"/>
            <a:ext cx="8235950" cy="915987"/>
          </a:xfrm>
          <a:prstGeom prst="rect">
            <a:avLst/>
          </a:prstGeom>
          <a:noFill/>
          <a:ln w="9525">
            <a:noFill/>
            <a:miter lim="800000"/>
            <a:headEnd/>
            <a:tailEnd/>
          </a:ln>
          <a:effectLst/>
        </p:spPr>
        <p:txBody>
          <a:bodyPr wrap="none">
            <a:spAutoFit/>
          </a:bodyPr>
          <a:lstStyle/>
          <a:p>
            <a:r>
              <a:rPr lang="en-US" b="1" i="1"/>
              <a:t>Metal                 </a:t>
            </a:r>
            <a:r>
              <a:rPr lang="en-US" b="1"/>
              <a:t>gold        silver      iron       mercury     tin          copper   lead</a:t>
            </a:r>
          </a:p>
          <a:p>
            <a:endParaRPr lang="en-US" b="1"/>
          </a:p>
          <a:p>
            <a:r>
              <a:rPr lang="en-US" b="1" i="1"/>
              <a:t>Symbol</a:t>
            </a:r>
          </a:p>
        </p:txBody>
      </p:sp>
      <p:sp>
        <p:nvSpPr>
          <p:cNvPr id="20495" name="Rectangle 15"/>
          <p:cNvSpPr>
            <a:spLocks noChangeArrowheads="1"/>
          </p:cNvSpPr>
          <p:nvPr/>
        </p:nvSpPr>
        <p:spPr bwMode="auto">
          <a:xfrm>
            <a:off x="1576388" y="2292350"/>
            <a:ext cx="292100" cy="423863"/>
          </a:xfrm>
          <a:prstGeom prst="rect">
            <a:avLst/>
          </a:prstGeom>
          <a:solidFill>
            <a:schemeClr val="bg1"/>
          </a:solidFill>
          <a:ln w="9525">
            <a:solidFill>
              <a:schemeClr val="bg1"/>
            </a:solidFill>
            <a:miter lim="800000"/>
            <a:headEnd/>
            <a:tailEnd/>
          </a:ln>
          <a:effectLst/>
        </p:spPr>
        <p:txBody>
          <a:bodyPr wrap="none" anchor="ctr"/>
          <a:lstStyle/>
          <a:p>
            <a:endParaRPr lang="en-US"/>
          </a:p>
        </p:txBody>
      </p:sp>
      <p:sp>
        <p:nvSpPr>
          <p:cNvPr id="20496" name="Rectangle 16"/>
          <p:cNvSpPr>
            <a:spLocks noChangeArrowheads="1"/>
          </p:cNvSpPr>
          <p:nvPr/>
        </p:nvSpPr>
        <p:spPr bwMode="auto">
          <a:xfrm>
            <a:off x="3014663" y="2868613"/>
            <a:ext cx="292100" cy="277812"/>
          </a:xfrm>
          <a:prstGeom prst="rect">
            <a:avLst/>
          </a:prstGeom>
          <a:solidFill>
            <a:schemeClr val="bg1"/>
          </a:solidFill>
          <a:ln w="9525">
            <a:solidFill>
              <a:schemeClr val="bg1"/>
            </a:solidFill>
            <a:miter lim="800000"/>
            <a:headEnd/>
            <a:tailEnd/>
          </a:ln>
          <a:effectLst/>
        </p:spPr>
        <p:txBody>
          <a:bodyPr wrap="none" anchor="ctr"/>
          <a:lstStyle/>
          <a:p>
            <a:endParaRPr lang="en-US"/>
          </a:p>
        </p:txBody>
      </p:sp>
      <p:sp>
        <p:nvSpPr>
          <p:cNvPr id="20497" name="Rectangle 17"/>
          <p:cNvSpPr>
            <a:spLocks noChangeArrowheads="1"/>
          </p:cNvSpPr>
          <p:nvPr/>
        </p:nvSpPr>
        <p:spPr bwMode="auto">
          <a:xfrm>
            <a:off x="76200" y="6567488"/>
            <a:ext cx="3070225" cy="214312"/>
          </a:xfrm>
          <a:prstGeom prst="rect">
            <a:avLst/>
          </a:prstGeom>
          <a:noFill/>
          <a:ln w="9525">
            <a:noFill/>
            <a:miter lim="800000"/>
            <a:headEnd/>
            <a:tailEnd/>
          </a:ln>
          <a:effectLst/>
        </p:spPr>
        <p:txBody>
          <a:bodyPr wrap="none">
            <a:spAutoFit/>
          </a:bodyPr>
          <a:lstStyle/>
          <a:p>
            <a:r>
              <a:rPr lang="en-US" sz="800"/>
              <a:t>Ringnes,  Journal of Chemical Education, Sept. 1989, page 731</a:t>
            </a:r>
          </a:p>
        </p:txBody>
      </p:sp>
      <p:sp>
        <p:nvSpPr>
          <p:cNvPr id="20498" name="AutoShape 18">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7"/>
                                        </p:tgtEl>
                                        <p:attrNameLst>
                                          <p:attrName>style.visibility</p:attrName>
                                        </p:attrNameLst>
                                      </p:cBhvr>
                                      <p:to>
                                        <p:strVal val="visible"/>
                                      </p:to>
                                    </p:set>
                                    <p:animEffect transition="in" filter="dissolve">
                                      <p:cBhvr>
                                        <p:cTn id="7" dur="500"/>
                                        <p:tgtEl>
                                          <p:spTgt spid="20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7" grpId="0" animBg="1"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a:xfrm>
            <a:off x="685800" y="-76200"/>
            <a:ext cx="7772400" cy="1143000"/>
          </a:xfrm>
        </p:spPr>
        <p:txBody>
          <a:bodyPr/>
          <a:lstStyle/>
          <a:p>
            <a:r>
              <a:rPr lang="en-US"/>
              <a:t>Chemical Symbols</a:t>
            </a:r>
          </a:p>
        </p:txBody>
      </p:sp>
      <p:grpSp>
        <p:nvGrpSpPr>
          <p:cNvPr id="289795" name="Group 3"/>
          <p:cNvGrpSpPr>
            <a:grpSpLocks/>
          </p:cNvGrpSpPr>
          <p:nvPr/>
        </p:nvGrpSpPr>
        <p:grpSpPr bwMode="auto">
          <a:xfrm>
            <a:off x="1219200" y="1295400"/>
            <a:ext cx="685800" cy="685800"/>
            <a:chOff x="960" y="1104"/>
            <a:chExt cx="432" cy="432"/>
          </a:xfrm>
        </p:grpSpPr>
        <p:sp>
          <p:nvSpPr>
            <p:cNvPr id="289796" name="Oval 4"/>
            <p:cNvSpPr>
              <a:spLocks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endParaRPr lang="en-US"/>
            </a:p>
          </p:txBody>
        </p:sp>
        <p:sp>
          <p:nvSpPr>
            <p:cNvPr id="289797" name="Oval 5"/>
            <p:cNvSpPr>
              <a:spLocks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289798" name="AutoShape 6"/>
          <p:cNvSpPr>
            <a:spLocks noChangeArrowheads="1"/>
          </p:cNvSpPr>
          <p:nvPr/>
        </p:nvSpPr>
        <p:spPr bwMode="auto">
          <a:xfrm flipH="1">
            <a:off x="2286000" y="1295400"/>
            <a:ext cx="381000" cy="685800"/>
          </a:xfrm>
          <a:prstGeom prst="moon">
            <a:avLst>
              <a:gd name="adj" fmla="val 50000"/>
            </a:avLst>
          </a:prstGeom>
          <a:noFill/>
          <a:ln w="9525">
            <a:solidFill>
              <a:schemeClr val="tx1"/>
            </a:solidFill>
            <a:miter lim="800000"/>
            <a:headEnd/>
            <a:tailEnd/>
          </a:ln>
          <a:effectLst/>
        </p:spPr>
        <p:txBody>
          <a:bodyPr wrap="none" anchor="ctr"/>
          <a:lstStyle/>
          <a:p>
            <a:endParaRPr lang="en-US"/>
          </a:p>
        </p:txBody>
      </p:sp>
      <p:grpSp>
        <p:nvGrpSpPr>
          <p:cNvPr id="289799" name="Group 7"/>
          <p:cNvGrpSpPr>
            <a:grpSpLocks noChangeAspect="1"/>
          </p:cNvGrpSpPr>
          <p:nvPr/>
        </p:nvGrpSpPr>
        <p:grpSpPr bwMode="auto">
          <a:xfrm>
            <a:off x="4343400" y="1290638"/>
            <a:ext cx="547688" cy="690562"/>
            <a:chOff x="2448" y="1104"/>
            <a:chExt cx="432" cy="546"/>
          </a:xfrm>
        </p:grpSpPr>
        <p:grpSp>
          <p:nvGrpSpPr>
            <p:cNvPr id="289800" name="Group 8"/>
            <p:cNvGrpSpPr>
              <a:grpSpLocks noChangeAspect="1"/>
            </p:cNvGrpSpPr>
            <p:nvPr/>
          </p:nvGrpSpPr>
          <p:grpSpPr bwMode="auto">
            <a:xfrm>
              <a:off x="2448" y="1104"/>
              <a:ext cx="432" cy="432"/>
              <a:chOff x="960" y="1104"/>
              <a:chExt cx="432" cy="432"/>
            </a:xfrm>
          </p:grpSpPr>
          <p:sp>
            <p:nvSpPr>
              <p:cNvPr id="289801" name="Oval 9"/>
              <p:cNvSpPr>
                <a:spLocks noChangeAspect="1"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endParaRPr lang="en-US"/>
              </a:p>
            </p:txBody>
          </p:sp>
          <p:sp>
            <p:nvSpPr>
              <p:cNvPr id="289802" name="Oval 10"/>
              <p:cNvSpPr>
                <a:spLocks noChangeAspect="1"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289803" name="Freeform 11"/>
            <p:cNvSpPr>
              <a:spLocks noChangeAspect="1"/>
            </p:cNvSpPr>
            <p:nvPr/>
          </p:nvSpPr>
          <p:spPr bwMode="auto">
            <a:xfrm>
              <a:off x="2670" y="1536"/>
              <a:ext cx="2" cy="114"/>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a:tailEnd/>
            </a:ln>
            <a:effectLst/>
          </p:spPr>
          <p:txBody>
            <a:bodyPr/>
            <a:lstStyle/>
            <a:p>
              <a:endParaRPr lang="en-US"/>
            </a:p>
          </p:txBody>
        </p:sp>
        <p:sp>
          <p:nvSpPr>
            <p:cNvPr id="289804" name="Freeform 12"/>
            <p:cNvSpPr>
              <a:spLocks noChangeAspect="1"/>
            </p:cNvSpPr>
            <p:nvPr/>
          </p:nvSpPr>
          <p:spPr bwMode="auto">
            <a:xfrm>
              <a:off x="2640" y="1584"/>
              <a:ext cx="69" cy="1"/>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a:tailEnd/>
            </a:ln>
            <a:effectLst/>
          </p:spPr>
          <p:txBody>
            <a:bodyPr/>
            <a:lstStyle/>
            <a:p>
              <a:endParaRPr lang="en-US"/>
            </a:p>
          </p:txBody>
        </p:sp>
      </p:grpSp>
      <p:grpSp>
        <p:nvGrpSpPr>
          <p:cNvPr id="289805" name="Group 13"/>
          <p:cNvGrpSpPr>
            <a:grpSpLocks/>
          </p:cNvGrpSpPr>
          <p:nvPr/>
        </p:nvGrpSpPr>
        <p:grpSpPr bwMode="auto">
          <a:xfrm>
            <a:off x="5410200" y="1219200"/>
            <a:ext cx="381000" cy="762000"/>
            <a:chOff x="2976" y="1056"/>
            <a:chExt cx="240" cy="480"/>
          </a:xfrm>
        </p:grpSpPr>
        <p:sp>
          <p:nvSpPr>
            <p:cNvPr id="289806" name="AutoShape 14"/>
            <p:cNvSpPr>
              <a:spLocks noChangeArrowheads="1"/>
            </p:cNvSpPr>
            <p:nvPr/>
          </p:nvSpPr>
          <p:spPr bwMode="auto">
            <a:xfrm flipH="1">
              <a:off x="2976" y="1152"/>
              <a:ext cx="240" cy="384"/>
            </a:xfrm>
            <a:prstGeom prst="moon">
              <a:avLst>
                <a:gd name="adj" fmla="val 35000"/>
              </a:avLst>
            </a:prstGeom>
            <a:noFill/>
            <a:ln w="9525">
              <a:solidFill>
                <a:schemeClr val="tx1"/>
              </a:solidFill>
              <a:miter lim="800000"/>
              <a:headEnd/>
              <a:tailEnd/>
            </a:ln>
            <a:effectLst/>
          </p:spPr>
          <p:txBody>
            <a:bodyPr wrap="none" anchor="ctr"/>
            <a:lstStyle/>
            <a:p>
              <a:endParaRPr lang="en-US"/>
            </a:p>
          </p:txBody>
        </p:sp>
        <p:sp>
          <p:nvSpPr>
            <p:cNvPr id="289807" name="Line 15"/>
            <p:cNvSpPr>
              <a:spLocks noChangeShapeType="1"/>
            </p:cNvSpPr>
            <p:nvPr/>
          </p:nvSpPr>
          <p:spPr bwMode="auto">
            <a:xfrm flipV="1">
              <a:off x="2976" y="1056"/>
              <a:ext cx="0" cy="96"/>
            </a:xfrm>
            <a:prstGeom prst="line">
              <a:avLst/>
            </a:prstGeom>
            <a:noFill/>
            <a:ln w="9525">
              <a:solidFill>
                <a:schemeClr val="tx1"/>
              </a:solidFill>
              <a:round/>
              <a:headEnd/>
              <a:tailEnd/>
            </a:ln>
            <a:effectLst/>
          </p:spPr>
          <p:txBody>
            <a:bodyPr/>
            <a:lstStyle/>
            <a:p>
              <a:endParaRPr lang="en-US"/>
            </a:p>
          </p:txBody>
        </p:sp>
        <p:sp>
          <p:nvSpPr>
            <p:cNvPr id="289808" name="Rectangle 16"/>
            <p:cNvSpPr>
              <a:spLocks noChangeArrowheads="1"/>
            </p:cNvSpPr>
            <p:nvPr/>
          </p:nvSpPr>
          <p:spPr bwMode="auto">
            <a:xfrm>
              <a:off x="2976" y="1056"/>
              <a:ext cx="48" cy="48"/>
            </a:xfrm>
            <a:prstGeom prst="rect">
              <a:avLst/>
            </a:prstGeom>
            <a:noFill/>
            <a:ln w="9525">
              <a:solidFill>
                <a:schemeClr val="tx1"/>
              </a:solidFill>
              <a:miter lim="800000"/>
              <a:headEnd/>
              <a:tailEnd/>
            </a:ln>
            <a:effectLst/>
          </p:spPr>
          <p:txBody>
            <a:bodyPr wrap="none" anchor="ctr"/>
            <a:lstStyle/>
            <a:p>
              <a:endParaRPr lang="en-US"/>
            </a:p>
          </p:txBody>
        </p:sp>
      </p:grpSp>
      <p:grpSp>
        <p:nvGrpSpPr>
          <p:cNvPr id="289809" name="Group 17"/>
          <p:cNvGrpSpPr>
            <a:grpSpLocks/>
          </p:cNvGrpSpPr>
          <p:nvPr/>
        </p:nvGrpSpPr>
        <p:grpSpPr bwMode="auto">
          <a:xfrm>
            <a:off x="6400800" y="1295400"/>
            <a:ext cx="304800" cy="685800"/>
            <a:chOff x="3504" y="1104"/>
            <a:chExt cx="192" cy="432"/>
          </a:xfrm>
        </p:grpSpPr>
        <p:sp>
          <p:nvSpPr>
            <p:cNvPr id="289810" name="AutoShape 18"/>
            <p:cNvSpPr>
              <a:spLocks noChangeArrowheads="1"/>
            </p:cNvSpPr>
            <p:nvPr/>
          </p:nvSpPr>
          <p:spPr bwMode="auto">
            <a:xfrm flipH="1">
              <a:off x="3504" y="1104"/>
              <a:ext cx="192" cy="384"/>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289811" name="Line 19"/>
            <p:cNvSpPr>
              <a:spLocks noChangeShapeType="1"/>
            </p:cNvSpPr>
            <p:nvPr/>
          </p:nvSpPr>
          <p:spPr bwMode="auto">
            <a:xfrm>
              <a:off x="3504" y="1488"/>
              <a:ext cx="192" cy="0"/>
            </a:xfrm>
            <a:prstGeom prst="line">
              <a:avLst/>
            </a:prstGeom>
            <a:noFill/>
            <a:ln w="9525">
              <a:solidFill>
                <a:schemeClr val="tx1"/>
              </a:solidFill>
              <a:round/>
              <a:headEnd/>
              <a:tailEnd/>
            </a:ln>
            <a:effectLst/>
          </p:spPr>
          <p:txBody>
            <a:bodyPr/>
            <a:lstStyle/>
            <a:p>
              <a:endParaRPr lang="en-US"/>
            </a:p>
          </p:txBody>
        </p:sp>
        <p:sp>
          <p:nvSpPr>
            <p:cNvPr id="289812" name="Line 20"/>
            <p:cNvSpPr>
              <a:spLocks noChangeShapeType="1"/>
            </p:cNvSpPr>
            <p:nvPr/>
          </p:nvSpPr>
          <p:spPr bwMode="auto">
            <a:xfrm>
              <a:off x="3648" y="1440"/>
              <a:ext cx="0" cy="96"/>
            </a:xfrm>
            <a:prstGeom prst="line">
              <a:avLst/>
            </a:prstGeom>
            <a:noFill/>
            <a:ln w="9525">
              <a:solidFill>
                <a:schemeClr val="tx1"/>
              </a:solidFill>
              <a:round/>
              <a:headEnd/>
              <a:tailEnd/>
            </a:ln>
            <a:effectLst/>
          </p:spPr>
          <p:txBody>
            <a:bodyPr/>
            <a:lstStyle/>
            <a:p>
              <a:endParaRPr lang="en-US"/>
            </a:p>
          </p:txBody>
        </p:sp>
      </p:grpSp>
      <p:grpSp>
        <p:nvGrpSpPr>
          <p:cNvPr id="289813" name="Group 21"/>
          <p:cNvGrpSpPr>
            <a:grpSpLocks noChangeAspect="1"/>
          </p:cNvGrpSpPr>
          <p:nvPr/>
        </p:nvGrpSpPr>
        <p:grpSpPr bwMode="auto">
          <a:xfrm>
            <a:off x="7239000" y="1333500"/>
            <a:ext cx="547688" cy="647700"/>
            <a:chOff x="3888" y="1104"/>
            <a:chExt cx="432" cy="510"/>
          </a:xfrm>
        </p:grpSpPr>
        <p:sp>
          <p:nvSpPr>
            <p:cNvPr id="289814" name="AutoShape 22"/>
            <p:cNvSpPr>
              <a:spLocks noChangeAspect="1" noChangeArrowheads="1"/>
            </p:cNvSpPr>
            <p:nvPr/>
          </p:nvSpPr>
          <p:spPr bwMode="auto">
            <a:xfrm rot="-2972703">
              <a:off x="4032" y="1008"/>
              <a:ext cx="144" cy="336"/>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289815" name="AutoShape 23"/>
            <p:cNvSpPr>
              <a:spLocks noChangeAspect="1" noChangeArrowheads="1"/>
            </p:cNvSpPr>
            <p:nvPr/>
          </p:nvSpPr>
          <p:spPr bwMode="auto">
            <a:xfrm rot="3365939" flipH="1">
              <a:off x="4032" y="1008"/>
              <a:ext cx="144" cy="336"/>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289816" name="Oval 24"/>
            <p:cNvSpPr>
              <a:spLocks noChangeAspect="1" noChangeArrowheads="1"/>
            </p:cNvSpPr>
            <p:nvPr/>
          </p:nvSpPr>
          <p:spPr bwMode="auto">
            <a:xfrm>
              <a:off x="3888" y="1104"/>
              <a:ext cx="432" cy="432"/>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89817" name="Freeform 25"/>
            <p:cNvSpPr>
              <a:spLocks noChangeAspect="1"/>
            </p:cNvSpPr>
            <p:nvPr/>
          </p:nvSpPr>
          <p:spPr bwMode="auto">
            <a:xfrm>
              <a:off x="4100" y="1535"/>
              <a:ext cx="1" cy="79"/>
            </a:xfrm>
            <a:custGeom>
              <a:avLst/>
              <a:gdLst/>
              <a:ahLst/>
              <a:cxnLst>
                <a:cxn ang="0">
                  <a:pos x="1" y="0"/>
                </a:cxn>
                <a:cxn ang="0">
                  <a:pos x="0" y="79"/>
                </a:cxn>
              </a:cxnLst>
              <a:rect l="0" t="0" r="r" b="b"/>
              <a:pathLst>
                <a:path w="1" h="79">
                  <a:moveTo>
                    <a:pt x="1" y="0"/>
                  </a:moveTo>
                  <a:lnTo>
                    <a:pt x="0" y="79"/>
                  </a:lnTo>
                </a:path>
              </a:pathLst>
            </a:custGeom>
            <a:noFill/>
            <a:ln w="9525">
              <a:solidFill>
                <a:schemeClr val="tx1"/>
              </a:solidFill>
              <a:round/>
              <a:headEnd/>
              <a:tailEnd/>
            </a:ln>
            <a:effectLst/>
          </p:spPr>
          <p:txBody>
            <a:bodyPr/>
            <a:lstStyle/>
            <a:p>
              <a:endParaRPr lang="en-US"/>
            </a:p>
          </p:txBody>
        </p:sp>
        <p:sp>
          <p:nvSpPr>
            <p:cNvPr id="289818" name="Freeform 26"/>
            <p:cNvSpPr>
              <a:spLocks noChangeAspect="1"/>
            </p:cNvSpPr>
            <p:nvPr/>
          </p:nvSpPr>
          <p:spPr bwMode="auto">
            <a:xfrm>
              <a:off x="4032" y="1569"/>
              <a:ext cx="143" cy="3"/>
            </a:xfrm>
            <a:custGeom>
              <a:avLst/>
              <a:gdLst/>
              <a:ahLst/>
              <a:cxnLst>
                <a:cxn ang="0">
                  <a:pos x="0" y="0"/>
                </a:cxn>
                <a:cxn ang="0">
                  <a:pos x="143" y="3"/>
                </a:cxn>
              </a:cxnLst>
              <a:rect l="0" t="0" r="r" b="b"/>
              <a:pathLst>
                <a:path w="143" h="3">
                  <a:moveTo>
                    <a:pt x="0" y="0"/>
                  </a:moveTo>
                  <a:lnTo>
                    <a:pt x="143" y="3"/>
                  </a:lnTo>
                </a:path>
              </a:pathLst>
            </a:custGeom>
            <a:noFill/>
            <a:ln w="9525">
              <a:solidFill>
                <a:schemeClr val="tx1"/>
              </a:solidFill>
              <a:round/>
              <a:headEnd/>
              <a:tailEnd/>
            </a:ln>
            <a:effectLst/>
          </p:spPr>
          <p:txBody>
            <a:bodyPr/>
            <a:lstStyle/>
            <a:p>
              <a:endParaRPr lang="en-US"/>
            </a:p>
          </p:txBody>
        </p:sp>
      </p:grpSp>
      <p:sp>
        <p:nvSpPr>
          <p:cNvPr id="289819" name="Text Box 27"/>
          <p:cNvSpPr txBox="1">
            <a:spLocks noChangeArrowheads="1"/>
          </p:cNvSpPr>
          <p:nvPr/>
        </p:nvSpPr>
        <p:spPr bwMode="auto">
          <a:xfrm>
            <a:off x="2825750" y="2376488"/>
            <a:ext cx="3270250" cy="366712"/>
          </a:xfrm>
          <a:prstGeom prst="rect">
            <a:avLst/>
          </a:prstGeom>
          <a:noFill/>
          <a:ln w="9525">
            <a:noFill/>
            <a:miter lim="800000"/>
            <a:headEnd/>
            <a:tailEnd/>
          </a:ln>
          <a:effectLst/>
        </p:spPr>
        <p:txBody>
          <a:bodyPr wrap="none">
            <a:spAutoFit/>
          </a:bodyPr>
          <a:lstStyle/>
          <a:p>
            <a:r>
              <a:rPr lang="en-US"/>
              <a:t>Ancient Astronomical Symbols</a:t>
            </a:r>
          </a:p>
        </p:txBody>
      </p:sp>
      <p:sp>
        <p:nvSpPr>
          <p:cNvPr id="289820" name="Text Box 28"/>
          <p:cNvSpPr txBox="1">
            <a:spLocks noChangeArrowheads="1"/>
          </p:cNvSpPr>
          <p:nvPr/>
        </p:nvSpPr>
        <p:spPr bwMode="auto">
          <a:xfrm>
            <a:off x="1295400" y="2068513"/>
            <a:ext cx="500063" cy="304800"/>
          </a:xfrm>
          <a:prstGeom prst="rect">
            <a:avLst/>
          </a:prstGeom>
          <a:noFill/>
          <a:ln w="9525">
            <a:noFill/>
            <a:miter lim="800000"/>
            <a:headEnd/>
            <a:tailEnd/>
          </a:ln>
          <a:effectLst/>
        </p:spPr>
        <p:txBody>
          <a:bodyPr wrap="none">
            <a:spAutoFit/>
          </a:bodyPr>
          <a:lstStyle/>
          <a:p>
            <a:r>
              <a:rPr lang="en-US" sz="1400"/>
              <a:t>Sun</a:t>
            </a:r>
          </a:p>
        </p:txBody>
      </p:sp>
      <p:sp>
        <p:nvSpPr>
          <p:cNvPr id="289821" name="Text Box 29"/>
          <p:cNvSpPr txBox="1">
            <a:spLocks noChangeArrowheads="1"/>
          </p:cNvSpPr>
          <p:nvPr/>
        </p:nvSpPr>
        <p:spPr bwMode="auto">
          <a:xfrm>
            <a:off x="2133600" y="2057400"/>
            <a:ext cx="627063" cy="304800"/>
          </a:xfrm>
          <a:prstGeom prst="rect">
            <a:avLst/>
          </a:prstGeom>
          <a:noFill/>
          <a:ln w="9525">
            <a:noFill/>
            <a:miter lim="800000"/>
            <a:headEnd/>
            <a:tailEnd/>
          </a:ln>
          <a:effectLst/>
        </p:spPr>
        <p:txBody>
          <a:bodyPr wrap="none">
            <a:spAutoFit/>
          </a:bodyPr>
          <a:lstStyle/>
          <a:p>
            <a:r>
              <a:rPr lang="en-US" sz="1400"/>
              <a:t>Moon</a:t>
            </a:r>
          </a:p>
        </p:txBody>
      </p:sp>
      <p:sp>
        <p:nvSpPr>
          <p:cNvPr id="289822" name="Text Box 30"/>
          <p:cNvSpPr txBox="1">
            <a:spLocks noChangeArrowheads="1"/>
          </p:cNvSpPr>
          <p:nvPr/>
        </p:nvSpPr>
        <p:spPr bwMode="auto">
          <a:xfrm>
            <a:off x="3276600" y="2057400"/>
            <a:ext cx="577850" cy="304800"/>
          </a:xfrm>
          <a:prstGeom prst="rect">
            <a:avLst/>
          </a:prstGeom>
          <a:noFill/>
          <a:ln w="9525">
            <a:noFill/>
            <a:miter lim="800000"/>
            <a:headEnd/>
            <a:tailEnd/>
          </a:ln>
          <a:effectLst/>
        </p:spPr>
        <p:txBody>
          <a:bodyPr wrap="none">
            <a:spAutoFit/>
          </a:bodyPr>
          <a:lstStyle/>
          <a:p>
            <a:r>
              <a:rPr lang="en-US" sz="1400"/>
              <a:t>Mars</a:t>
            </a:r>
          </a:p>
        </p:txBody>
      </p:sp>
      <p:sp>
        <p:nvSpPr>
          <p:cNvPr id="289823" name="Text Box 31"/>
          <p:cNvSpPr txBox="1">
            <a:spLocks noChangeArrowheads="1"/>
          </p:cNvSpPr>
          <p:nvPr/>
        </p:nvSpPr>
        <p:spPr bwMode="auto">
          <a:xfrm>
            <a:off x="4343400" y="2068513"/>
            <a:ext cx="687388" cy="304800"/>
          </a:xfrm>
          <a:prstGeom prst="rect">
            <a:avLst/>
          </a:prstGeom>
          <a:noFill/>
          <a:ln w="9525">
            <a:noFill/>
            <a:miter lim="800000"/>
            <a:headEnd/>
            <a:tailEnd/>
          </a:ln>
          <a:effectLst/>
        </p:spPr>
        <p:txBody>
          <a:bodyPr wrap="none">
            <a:spAutoFit/>
          </a:bodyPr>
          <a:lstStyle/>
          <a:p>
            <a:r>
              <a:rPr lang="en-US" sz="1400"/>
              <a:t>Venus</a:t>
            </a:r>
          </a:p>
        </p:txBody>
      </p:sp>
      <p:sp>
        <p:nvSpPr>
          <p:cNvPr id="289824" name="Text Box 32"/>
          <p:cNvSpPr txBox="1">
            <a:spLocks noChangeArrowheads="1"/>
          </p:cNvSpPr>
          <p:nvPr/>
        </p:nvSpPr>
        <p:spPr bwMode="auto">
          <a:xfrm>
            <a:off x="5289550" y="2057400"/>
            <a:ext cx="706438" cy="304800"/>
          </a:xfrm>
          <a:prstGeom prst="rect">
            <a:avLst/>
          </a:prstGeom>
          <a:noFill/>
          <a:ln w="9525">
            <a:noFill/>
            <a:miter lim="800000"/>
            <a:headEnd/>
            <a:tailEnd/>
          </a:ln>
          <a:effectLst/>
        </p:spPr>
        <p:txBody>
          <a:bodyPr wrap="none">
            <a:spAutoFit/>
          </a:bodyPr>
          <a:lstStyle/>
          <a:p>
            <a:r>
              <a:rPr lang="en-US" sz="1400"/>
              <a:t>Saturn</a:t>
            </a:r>
          </a:p>
        </p:txBody>
      </p:sp>
      <p:sp>
        <p:nvSpPr>
          <p:cNvPr id="289825" name="Text Box 33"/>
          <p:cNvSpPr txBox="1">
            <a:spLocks noChangeArrowheads="1"/>
          </p:cNvSpPr>
          <p:nvPr/>
        </p:nvSpPr>
        <p:spPr bwMode="auto">
          <a:xfrm>
            <a:off x="6172200" y="2057400"/>
            <a:ext cx="715963" cy="304800"/>
          </a:xfrm>
          <a:prstGeom prst="rect">
            <a:avLst/>
          </a:prstGeom>
          <a:noFill/>
          <a:ln w="9525">
            <a:noFill/>
            <a:miter lim="800000"/>
            <a:headEnd/>
            <a:tailEnd/>
          </a:ln>
          <a:effectLst/>
        </p:spPr>
        <p:txBody>
          <a:bodyPr wrap="none">
            <a:spAutoFit/>
          </a:bodyPr>
          <a:lstStyle/>
          <a:p>
            <a:r>
              <a:rPr lang="en-US" sz="1400"/>
              <a:t>Jupiter</a:t>
            </a:r>
          </a:p>
        </p:txBody>
      </p:sp>
      <p:sp>
        <p:nvSpPr>
          <p:cNvPr id="289826" name="Text Box 34"/>
          <p:cNvSpPr txBox="1">
            <a:spLocks noChangeArrowheads="1"/>
          </p:cNvSpPr>
          <p:nvPr/>
        </p:nvSpPr>
        <p:spPr bwMode="auto">
          <a:xfrm>
            <a:off x="7270750" y="2057400"/>
            <a:ext cx="823913" cy="304800"/>
          </a:xfrm>
          <a:prstGeom prst="rect">
            <a:avLst/>
          </a:prstGeom>
          <a:noFill/>
          <a:ln w="9525">
            <a:noFill/>
            <a:miter lim="800000"/>
            <a:headEnd/>
            <a:tailEnd/>
          </a:ln>
          <a:effectLst/>
        </p:spPr>
        <p:txBody>
          <a:bodyPr wrap="none">
            <a:spAutoFit/>
          </a:bodyPr>
          <a:lstStyle/>
          <a:p>
            <a:r>
              <a:rPr lang="en-US" sz="1400"/>
              <a:t>Mercury</a:t>
            </a:r>
          </a:p>
        </p:txBody>
      </p:sp>
      <p:sp>
        <p:nvSpPr>
          <p:cNvPr id="289827" name="Rectangle 35"/>
          <p:cNvSpPr>
            <a:spLocks noChangeArrowheads="1"/>
          </p:cNvSpPr>
          <p:nvPr/>
        </p:nvSpPr>
        <p:spPr bwMode="auto">
          <a:xfrm>
            <a:off x="762000" y="990600"/>
            <a:ext cx="7696200" cy="1828800"/>
          </a:xfrm>
          <a:prstGeom prst="rect">
            <a:avLst/>
          </a:prstGeom>
          <a:noFill/>
          <a:ln w="9525">
            <a:solidFill>
              <a:schemeClr val="tx1"/>
            </a:solidFill>
            <a:miter lim="800000"/>
            <a:headEnd/>
            <a:tailEnd/>
          </a:ln>
          <a:effectLst/>
        </p:spPr>
        <p:txBody>
          <a:bodyPr wrap="none" anchor="ctr"/>
          <a:lstStyle/>
          <a:p>
            <a:endParaRPr lang="en-US"/>
          </a:p>
        </p:txBody>
      </p:sp>
      <p:grpSp>
        <p:nvGrpSpPr>
          <p:cNvPr id="289828" name="Group 36"/>
          <p:cNvGrpSpPr>
            <a:grpSpLocks noChangeAspect="1"/>
          </p:cNvGrpSpPr>
          <p:nvPr/>
        </p:nvGrpSpPr>
        <p:grpSpPr bwMode="auto">
          <a:xfrm>
            <a:off x="3262313" y="1290638"/>
            <a:ext cx="547687" cy="690562"/>
            <a:chOff x="2016" y="703"/>
            <a:chExt cx="432" cy="545"/>
          </a:xfrm>
        </p:grpSpPr>
        <p:grpSp>
          <p:nvGrpSpPr>
            <p:cNvPr id="289829" name="Group 37"/>
            <p:cNvGrpSpPr>
              <a:grpSpLocks noChangeAspect="1"/>
            </p:cNvGrpSpPr>
            <p:nvPr/>
          </p:nvGrpSpPr>
          <p:grpSpPr bwMode="auto">
            <a:xfrm>
              <a:off x="2016" y="816"/>
              <a:ext cx="432" cy="432"/>
              <a:chOff x="960" y="1104"/>
              <a:chExt cx="432" cy="432"/>
            </a:xfrm>
          </p:grpSpPr>
          <p:sp>
            <p:nvSpPr>
              <p:cNvPr id="289830" name="Oval 38"/>
              <p:cNvSpPr>
                <a:spLocks noChangeAspect="1"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endParaRPr lang="en-US"/>
              </a:p>
            </p:txBody>
          </p:sp>
          <p:sp>
            <p:nvSpPr>
              <p:cNvPr id="289831" name="Oval 39"/>
              <p:cNvSpPr>
                <a:spLocks noChangeAspect="1"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289832" name="Freeform 40"/>
            <p:cNvSpPr>
              <a:spLocks noChangeAspect="1"/>
            </p:cNvSpPr>
            <p:nvPr/>
          </p:nvSpPr>
          <p:spPr bwMode="auto">
            <a:xfrm>
              <a:off x="2301" y="720"/>
              <a:ext cx="57" cy="105"/>
            </a:xfrm>
            <a:custGeom>
              <a:avLst/>
              <a:gdLst/>
              <a:ahLst/>
              <a:cxnLst>
                <a:cxn ang="0">
                  <a:pos x="0" y="105"/>
                </a:cxn>
                <a:cxn ang="0">
                  <a:pos x="57" y="0"/>
                </a:cxn>
              </a:cxnLst>
              <a:rect l="0" t="0" r="r" b="b"/>
              <a:pathLst>
                <a:path w="57" h="105">
                  <a:moveTo>
                    <a:pt x="0" y="105"/>
                  </a:moveTo>
                  <a:lnTo>
                    <a:pt x="57" y="0"/>
                  </a:lnTo>
                </a:path>
              </a:pathLst>
            </a:custGeom>
            <a:noFill/>
            <a:ln w="9525">
              <a:solidFill>
                <a:schemeClr val="tx1"/>
              </a:solidFill>
              <a:round/>
              <a:headEnd/>
              <a:tailEnd/>
            </a:ln>
            <a:effectLst/>
          </p:spPr>
          <p:txBody>
            <a:bodyPr/>
            <a:lstStyle/>
            <a:p>
              <a:endParaRPr lang="en-US"/>
            </a:p>
          </p:txBody>
        </p:sp>
        <p:sp>
          <p:nvSpPr>
            <p:cNvPr id="289833" name="Freeform 41"/>
            <p:cNvSpPr>
              <a:spLocks noChangeAspect="1"/>
            </p:cNvSpPr>
            <p:nvPr/>
          </p:nvSpPr>
          <p:spPr bwMode="auto">
            <a:xfrm>
              <a:off x="2319" y="738"/>
              <a:ext cx="48" cy="30"/>
            </a:xfrm>
            <a:custGeom>
              <a:avLst/>
              <a:gdLst/>
              <a:ahLst/>
              <a:cxnLst>
                <a:cxn ang="0">
                  <a:pos x="0" y="0"/>
                </a:cxn>
                <a:cxn ang="0">
                  <a:pos x="48" y="30"/>
                </a:cxn>
              </a:cxnLst>
              <a:rect l="0" t="0" r="r" b="b"/>
              <a:pathLst>
                <a:path w="48" h="30">
                  <a:moveTo>
                    <a:pt x="0" y="0"/>
                  </a:moveTo>
                  <a:lnTo>
                    <a:pt x="48" y="30"/>
                  </a:lnTo>
                </a:path>
              </a:pathLst>
            </a:custGeom>
            <a:noFill/>
            <a:ln w="9525">
              <a:solidFill>
                <a:schemeClr val="tx1"/>
              </a:solidFill>
              <a:round/>
              <a:headEnd/>
              <a:tailEnd/>
            </a:ln>
            <a:effectLst/>
          </p:spPr>
          <p:txBody>
            <a:bodyPr/>
            <a:lstStyle/>
            <a:p>
              <a:endParaRPr lang="en-US"/>
            </a:p>
          </p:txBody>
        </p:sp>
        <p:sp>
          <p:nvSpPr>
            <p:cNvPr id="289834" name="Oval 42"/>
            <p:cNvSpPr>
              <a:spLocks noChangeAspect="1" noChangeArrowheads="1"/>
            </p:cNvSpPr>
            <p:nvPr/>
          </p:nvSpPr>
          <p:spPr bwMode="auto">
            <a:xfrm>
              <a:off x="2304" y="720"/>
              <a:ext cx="17" cy="17"/>
            </a:xfrm>
            <a:prstGeom prst="ellipse">
              <a:avLst/>
            </a:prstGeom>
            <a:noFill/>
            <a:ln w="9525">
              <a:solidFill>
                <a:schemeClr val="tx1"/>
              </a:solidFill>
              <a:round/>
              <a:headEnd/>
              <a:tailEnd/>
            </a:ln>
            <a:effectLst/>
          </p:spPr>
          <p:txBody>
            <a:bodyPr wrap="none" anchor="ctr"/>
            <a:lstStyle/>
            <a:p>
              <a:endParaRPr lang="en-US"/>
            </a:p>
          </p:txBody>
        </p:sp>
        <p:sp>
          <p:nvSpPr>
            <p:cNvPr id="289835" name="Oval 43"/>
            <p:cNvSpPr>
              <a:spLocks noChangeAspect="1" noChangeArrowheads="1"/>
            </p:cNvSpPr>
            <p:nvPr/>
          </p:nvSpPr>
          <p:spPr bwMode="auto">
            <a:xfrm>
              <a:off x="2352" y="703"/>
              <a:ext cx="17" cy="17"/>
            </a:xfrm>
            <a:prstGeom prst="ellipse">
              <a:avLst/>
            </a:prstGeom>
            <a:noFill/>
            <a:ln w="9525">
              <a:solidFill>
                <a:schemeClr val="tx1"/>
              </a:solidFill>
              <a:round/>
              <a:headEnd/>
              <a:tailEnd/>
            </a:ln>
            <a:effectLst/>
          </p:spPr>
          <p:txBody>
            <a:bodyPr wrap="none" anchor="ctr"/>
            <a:lstStyle/>
            <a:p>
              <a:endParaRPr lang="en-US"/>
            </a:p>
          </p:txBody>
        </p:sp>
        <p:sp>
          <p:nvSpPr>
            <p:cNvPr id="289836" name="Oval 44"/>
            <p:cNvSpPr>
              <a:spLocks noChangeAspect="1" noChangeArrowheads="1"/>
            </p:cNvSpPr>
            <p:nvPr/>
          </p:nvSpPr>
          <p:spPr bwMode="auto">
            <a:xfrm>
              <a:off x="2368" y="768"/>
              <a:ext cx="17" cy="17"/>
            </a:xfrm>
            <a:prstGeom prst="ellipse">
              <a:avLst/>
            </a:prstGeom>
            <a:noFill/>
            <a:ln w="9525">
              <a:solidFill>
                <a:schemeClr val="tx1"/>
              </a:solidFill>
              <a:round/>
              <a:headEnd/>
              <a:tailEnd/>
            </a:ln>
            <a:effectLst/>
          </p:spPr>
          <p:txBody>
            <a:bodyPr wrap="none" anchor="ctr"/>
            <a:lstStyle/>
            <a:p>
              <a:endParaRPr lang="en-US"/>
            </a:p>
          </p:txBody>
        </p:sp>
      </p:grpSp>
      <p:grpSp>
        <p:nvGrpSpPr>
          <p:cNvPr id="289837" name="Group 45"/>
          <p:cNvGrpSpPr>
            <a:grpSpLocks/>
          </p:cNvGrpSpPr>
          <p:nvPr/>
        </p:nvGrpSpPr>
        <p:grpSpPr bwMode="auto">
          <a:xfrm>
            <a:off x="762000" y="990600"/>
            <a:ext cx="7696200" cy="1828800"/>
            <a:chOff x="480" y="3072"/>
            <a:chExt cx="4848" cy="1152"/>
          </a:xfrm>
        </p:grpSpPr>
        <p:sp>
          <p:nvSpPr>
            <p:cNvPr id="289838" name="Freeform 46"/>
            <p:cNvSpPr>
              <a:spLocks/>
            </p:cNvSpPr>
            <p:nvPr/>
          </p:nvSpPr>
          <p:spPr bwMode="auto">
            <a:xfrm>
              <a:off x="4752" y="3281"/>
              <a:ext cx="48" cy="79"/>
            </a:xfrm>
            <a:custGeom>
              <a:avLst/>
              <a:gdLst/>
              <a:ahLst/>
              <a:cxnLst>
                <a:cxn ang="0">
                  <a:pos x="0" y="79"/>
                </a:cxn>
                <a:cxn ang="0">
                  <a:pos x="48" y="0"/>
                </a:cxn>
              </a:cxnLst>
              <a:rect l="0" t="0" r="r" b="b"/>
              <a:pathLst>
                <a:path w="48" h="79">
                  <a:moveTo>
                    <a:pt x="0" y="79"/>
                  </a:moveTo>
                  <a:lnTo>
                    <a:pt x="48" y="0"/>
                  </a:lnTo>
                </a:path>
              </a:pathLst>
            </a:custGeom>
            <a:noFill/>
            <a:ln w="9525">
              <a:solidFill>
                <a:schemeClr val="tx1"/>
              </a:solidFill>
              <a:round/>
              <a:headEnd/>
              <a:tailEnd/>
            </a:ln>
            <a:effectLst/>
          </p:spPr>
          <p:txBody>
            <a:bodyPr/>
            <a:lstStyle/>
            <a:p>
              <a:endParaRPr lang="en-US"/>
            </a:p>
          </p:txBody>
        </p:sp>
        <p:sp>
          <p:nvSpPr>
            <p:cNvPr id="289839" name="Freeform 47"/>
            <p:cNvSpPr>
              <a:spLocks/>
            </p:cNvSpPr>
            <p:nvPr/>
          </p:nvSpPr>
          <p:spPr bwMode="auto">
            <a:xfrm>
              <a:off x="4665" y="3284"/>
              <a:ext cx="39" cy="76"/>
            </a:xfrm>
            <a:custGeom>
              <a:avLst/>
              <a:gdLst/>
              <a:ahLst/>
              <a:cxnLst>
                <a:cxn ang="0">
                  <a:pos x="39" y="76"/>
                </a:cxn>
                <a:cxn ang="0">
                  <a:pos x="0" y="0"/>
                </a:cxn>
              </a:cxnLst>
              <a:rect l="0" t="0" r="r" b="b"/>
              <a:pathLst>
                <a:path w="39" h="76">
                  <a:moveTo>
                    <a:pt x="39" y="76"/>
                  </a:moveTo>
                  <a:lnTo>
                    <a:pt x="0" y="0"/>
                  </a:lnTo>
                </a:path>
              </a:pathLst>
            </a:custGeom>
            <a:noFill/>
            <a:ln w="9525">
              <a:solidFill>
                <a:schemeClr val="tx1"/>
              </a:solidFill>
              <a:round/>
              <a:headEnd/>
              <a:tailEnd/>
            </a:ln>
            <a:effectLst/>
          </p:spPr>
          <p:txBody>
            <a:bodyPr/>
            <a:lstStyle/>
            <a:p>
              <a:endParaRPr lang="en-US"/>
            </a:p>
          </p:txBody>
        </p:sp>
        <p:grpSp>
          <p:nvGrpSpPr>
            <p:cNvPr id="289840" name="Group 48"/>
            <p:cNvGrpSpPr>
              <a:grpSpLocks/>
            </p:cNvGrpSpPr>
            <p:nvPr/>
          </p:nvGrpSpPr>
          <p:grpSpPr bwMode="auto">
            <a:xfrm>
              <a:off x="768" y="3216"/>
              <a:ext cx="432" cy="432"/>
              <a:chOff x="960" y="1104"/>
              <a:chExt cx="432" cy="432"/>
            </a:xfrm>
          </p:grpSpPr>
          <p:sp>
            <p:nvSpPr>
              <p:cNvPr id="289841" name="Oval 49"/>
              <p:cNvSpPr>
                <a:spLocks noChangeArrowheads="1"/>
              </p:cNvSpPr>
              <p:nvPr/>
            </p:nvSpPr>
            <p:spPr bwMode="auto">
              <a:xfrm>
                <a:off x="960" y="1104"/>
                <a:ext cx="432" cy="432"/>
              </a:xfrm>
              <a:prstGeom prst="ellipse">
                <a:avLst/>
              </a:prstGeom>
              <a:noFill/>
              <a:ln w="9525">
                <a:solidFill>
                  <a:schemeClr val="tx1"/>
                </a:solidFill>
                <a:round/>
                <a:headEnd/>
                <a:tailEnd/>
              </a:ln>
              <a:effectLst/>
            </p:spPr>
            <p:txBody>
              <a:bodyPr wrap="none" anchor="ctr"/>
              <a:lstStyle/>
              <a:p>
                <a:endParaRPr lang="en-US"/>
              </a:p>
            </p:txBody>
          </p:sp>
          <p:sp>
            <p:nvSpPr>
              <p:cNvPr id="289842" name="Oval 50"/>
              <p:cNvSpPr>
                <a:spLocks noChangeArrowheads="1"/>
              </p:cNvSpPr>
              <p:nvPr/>
            </p:nvSpPr>
            <p:spPr bwMode="auto">
              <a:xfrm>
                <a:off x="1152" y="1296"/>
                <a:ext cx="48" cy="48"/>
              </a:xfrm>
              <a:prstGeom prst="ellipse">
                <a:avLst/>
              </a:prstGeom>
              <a:noFill/>
              <a:ln w="9525">
                <a:solidFill>
                  <a:schemeClr val="tx1"/>
                </a:solidFill>
                <a:round/>
                <a:headEnd/>
                <a:tailEnd/>
              </a:ln>
              <a:effectLst/>
            </p:spPr>
            <p:txBody>
              <a:bodyPr wrap="none" anchor="ctr"/>
              <a:lstStyle/>
              <a:p>
                <a:endParaRPr lang="en-US"/>
              </a:p>
            </p:txBody>
          </p:sp>
        </p:grpSp>
        <p:sp>
          <p:nvSpPr>
            <p:cNvPr id="289843" name="AutoShape 51"/>
            <p:cNvSpPr>
              <a:spLocks noChangeArrowheads="1"/>
            </p:cNvSpPr>
            <p:nvPr/>
          </p:nvSpPr>
          <p:spPr bwMode="auto">
            <a:xfrm flipH="1">
              <a:off x="1440" y="3216"/>
              <a:ext cx="240" cy="432"/>
            </a:xfrm>
            <a:prstGeom prst="moon">
              <a:avLst>
                <a:gd name="adj" fmla="val 50000"/>
              </a:avLst>
            </a:prstGeom>
            <a:noFill/>
            <a:ln w="9525">
              <a:solidFill>
                <a:schemeClr val="tx1"/>
              </a:solidFill>
              <a:miter lim="800000"/>
              <a:headEnd/>
              <a:tailEnd/>
            </a:ln>
            <a:effectLst/>
          </p:spPr>
          <p:txBody>
            <a:bodyPr wrap="none" anchor="ctr"/>
            <a:lstStyle/>
            <a:p>
              <a:endParaRPr lang="en-US"/>
            </a:p>
          </p:txBody>
        </p:sp>
        <p:sp>
          <p:nvSpPr>
            <p:cNvPr id="289844" name="Oval 52"/>
            <p:cNvSpPr>
              <a:spLocks noChangeArrowheads="1"/>
            </p:cNvSpPr>
            <p:nvPr/>
          </p:nvSpPr>
          <p:spPr bwMode="auto">
            <a:xfrm>
              <a:off x="2064" y="3360"/>
              <a:ext cx="288" cy="288"/>
            </a:xfrm>
            <a:prstGeom prst="ellipse">
              <a:avLst/>
            </a:prstGeom>
            <a:noFill/>
            <a:ln w="9525">
              <a:solidFill>
                <a:schemeClr val="tx1"/>
              </a:solidFill>
              <a:round/>
              <a:headEnd/>
              <a:tailEnd/>
            </a:ln>
            <a:effectLst/>
          </p:spPr>
          <p:txBody>
            <a:bodyPr wrap="none" anchor="ctr"/>
            <a:lstStyle/>
            <a:p>
              <a:endParaRPr lang="en-US"/>
            </a:p>
          </p:txBody>
        </p:sp>
        <p:sp>
          <p:nvSpPr>
            <p:cNvPr id="289845" name="Freeform 53"/>
            <p:cNvSpPr>
              <a:spLocks/>
            </p:cNvSpPr>
            <p:nvPr/>
          </p:nvSpPr>
          <p:spPr bwMode="auto">
            <a:xfrm>
              <a:off x="2292" y="3270"/>
              <a:ext cx="66" cy="116"/>
            </a:xfrm>
            <a:custGeom>
              <a:avLst/>
              <a:gdLst/>
              <a:ahLst/>
              <a:cxnLst>
                <a:cxn ang="0">
                  <a:pos x="0" y="116"/>
                </a:cxn>
                <a:cxn ang="0">
                  <a:pos x="66" y="0"/>
                </a:cxn>
              </a:cxnLst>
              <a:rect l="0" t="0" r="r" b="b"/>
              <a:pathLst>
                <a:path w="66" h="116">
                  <a:moveTo>
                    <a:pt x="0" y="116"/>
                  </a:moveTo>
                  <a:lnTo>
                    <a:pt x="66" y="0"/>
                  </a:lnTo>
                </a:path>
              </a:pathLst>
            </a:custGeom>
            <a:noFill/>
            <a:ln w="9525">
              <a:solidFill>
                <a:schemeClr val="tx1"/>
              </a:solidFill>
              <a:round/>
              <a:headEnd/>
              <a:tailEnd/>
            </a:ln>
            <a:effectLst/>
          </p:spPr>
          <p:txBody>
            <a:bodyPr/>
            <a:lstStyle/>
            <a:p>
              <a:endParaRPr lang="en-US"/>
            </a:p>
          </p:txBody>
        </p:sp>
        <p:sp>
          <p:nvSpPr>
            <p:cNvPr id="289846" name="Oval 54"/>
            <p:cNvSpPr>
              <a:spLocks noChangeAspect="1" noChangeArrowheads="1"/>
            </p:cNvSpPr>
            <p:nvPr/>
          </p:nvSpPr>
          <p:spPr bwMode="auto">
            <a:xfrm>
              <a:off x="2832" y="3312"/>
              <a:ext cx="276" cy="275"/>
            </a:xfrm>
            <a:prstGeom prst="ellipse">
              <a:avLst/>
            </a:prstGeom>
            <a:noFill/>
            <a:ln w="9525">
              <a:solidFill>
                <a:schemeClr val="tx1"/>
              </a:solidFill>
              <a:round/>
              <a:headEnd/>
              <a:tailEnd/>
            </a:ln>
            <a:effectLst/>
          </p:spPr>
          <p:txBody>
            <a:bodyPr wrap="none" anchor="ctr"/>
            <a:lstStyle/>
            <a:p>
              <a:endParaRPr lang="en-US"/>
            </a:p>
          </p:txBody>
        </p:sp>
        <p:sp>
          <p:nvSpPr>
            <p:cNvPr id="289847" name="Freeform 55"/>
            <p:cNvSpPr>
              <a:spLocks noChangeAspect="1"/>
            </p:cNvSpPr>
            <p:nvPr/>
          </p:nvSpPr>
          <p:spPr bwMode="auto">
            <a:xfrm>
              <a:off x="2974" y="3587"/>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a:tailEnd/>
            </a:ln>
            <a:effectLst/>
          </p:spPr>
          <p:txBody>
            <a:bodyPr/>
            <a:lstStyle/>
            <a:p>
              <a:endParaRPr lang="en-US"/>
            </a:p>
          </p:txBody>
        </p:sp>
        <p:sp>
          <p:nvSpPr>
            <p:cNvPr id="289848" name="Freeform 56"/>
            <p:cNvSpPr>
              <a:spLocks noChangeAspect="1"/>
            </p:cNvSpPr>
            <p:nvPr/>
          </p:nvSpPr>
          <p:spPr bwMode="auto">
            <a:xfrm>
              <a:off x="2954" y="3618"/>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a:tailEnd/>
            </a:ln>
            <a:effectLst/>
          </p:spPr>
          <p:txBody>
            <a:bodyPr/>
            <a:lstStyle/>
            <a:p>
              <a:endParaRPr lang="en-US"/>
            </a:p>
          </p:txBody>
        </p:sp>
        <p:sp>
          <p:nvSpPr>
            <p:cNvPr id="289849" name="Oval 57"/>
            <p:cNvSpPr>
              <a:spLocks noChangeAspect="1" noChangeArrowheads="1"/>
            </p:cNvSpPr>
            <p:nvPr/>
          </p:nvSpPr>
          <p:spPr bwMode="auto">
            <a:xfrm>
              <a:off x="4608" y="3312"/>
              <a:ext cx="259" cy="260"/>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89850" name="Freeform 58"/>
            <p:cNvSpPr>
              <a:spLocks noChangeAspect="1"/>
            </p:cNvSpPr>
            <p:nvPr/>
          </p:nvSpPr>
          <p:spPr bwMode="auto">
            <a:xfrm>
              <a:off x="4737" y="3575"/>
              <a:ext cx="1" cy="73"/>
            </a:xfrm>
            <a:custGeom>
              <a:avLst/>
              <a:gdLst/>
              <a:ahLst/>
              <a:cxnLst>
                <a:cxn ang="0">
                  <a:pos x="0" y="0"/>
                </a:cxn>
                <a:cxn ang="0">
                  <a:pos x="0" y="73"/>
                </a:cxn>
              </a:cxnLst>
              <a:rect l="0" t="0" r="r" b="b"/>
              <a:pathLst>
                <a:path w="1" h="73">
                  <a:moveTo>
                    <a:pt x="0" y="0"/>
                  </a:moveTo>
                  <a:lnTo>
                    <a:pt x="0" y="73"/>
                  </a:lnTo>
                </a:path>
              </a:pathLst>
            </a:custGeom>
            <a:noFill/>
            <a:ln w="9525">
              <a:solidFill>
                <a:schemeClr val="tx1"/>
              </a:solidFill>
              <a:round/>
              <a:headEnd/>
              <a:tailEnd/>
            </a:ln>
            <a:effectLst/>
          </p:spPr>
          <p:txBody>
            <a:bodyPr/>
            <a:lstStyle/>
            <a:p>
              <a:endParaRPr lang="en-US"/>
            </a:p>
          </p:txBody>
        </p:sp>
        <p:sp>
          <p:nvSpPr>
            <p:cNvPr id="289851" name="Freeform 59"/>
            <p:cNvSpPr>
              <a:spLocks noChangeAspect="1"/>
            </p:cNvSpPr>
            <p:nvPr/>
          </p:nvSpPr>
          <p:spPr bwMode="auto">
            <a:xfrm>
              <a:off x="4688" y="3614"/>
              <a:ext cx="101" cy="1"/>
            </a:xfrm>
            <a:custGeom>
              <a:avLst/>
              <a:gdLst/>
              <a:ahLst/>
              <a:cxnLst>
                <a:cxn ang="0">
                  <a:pos x="0" y="0"/>
                </a:cxn>
                <a:cxn ang="0">
                  <a:pos x="101" y="0"/>
                </a:cxn>
              </a:cxnLst>
              <a:rect l="0" t="0" r="r" b="b"/>
              <a:pathLst>
                <a:path w="101" h="1">
                  <a:moveTo>
                    <a:pt x="0" y="0"/>
                  </a:moveTo>
                  <a:lnTo>
                    <a:pt x="101" y="0"/>
                  </a:lnTo>
                </a:path>
              </a:pathLst>
            </a:custGeom>
            <a:noFill/>
            <a:ln w="9525">
              <a:solidFill>
                <a:schemeClr val="tx1"/>
              </a:solidFill>
              <a:round/>
              <a:headEnd/>
              <a:tailEnd/>
            </a:ln>
            <a:effectLst/>
          </p:spPr>
          <p:txBody>
            <a:bodyPr/>
            <a:lstStyle/>
            <a:p>
              <a:endParaRPr lang="en-US"/>
            </a:p>
          </p:txBody>
        </p:sp>
        <p:sp>
          <p:nvSpPr>
            <p:cNvPr id="289852" name="Text Box 60"/>
            <p:cNvSpPr txBox="1">
              <a:spLocks noChangeArrowheads="1"/>
            </p:cNvSpPr>
            <p:nvPr/>
          </p:nvSpPr>
          <p:spPr bwMode="auto">
            <a:xfrm>
              <a:off x="1524" y="3945"/>
              <a:ext cx="2796" cy="231"/>
            </a:xfrm>
            <a:prstGeom prst="rect">
              <a:avLst/>
            </a:prstGeom>
            <a:noFill/>
            <a:ln w="9525">
              <a:noFill/>
              <a:miter lim="800000"/>
              <a:headEnd/>
              <a:tailEnd/>
            </a:ln>
            <a:effectLst/>
          </p:spPr>
          <p:txBody>
            <a:bodyPr wrap="none">
              <a:spAutoFit/>
            </a:bodyPr>
            <a:lstStyle/>
            <a:p>
              <a:r>
                <a:rPr lang="en-US"/>
                <a:t>Symbols used in the 16</a:t>
              </a:r>
              <a:r>
                <a:rPr lang="en-US" baseline="30000"/>
                <a:t>th</a:t>
              </a:r>
              <a:r>
                <a:rPr lang="en-US"/>
                <a:t> and 17</a:t>
              </a:r>
              <a:r>
                <a:rPr lang="en-US" baseline="30000"/>
                <a:t>th</a:t>
              </a:r>
              <a:r>
                <a:rPr lang="en-US"/>
                <a:t> Century</a:t>
              </a:r>
            </a:p>
          </p:txBody>
        </p:sp>
        <p:sp>
          <p:nvSpPr>
            <p:cNvPr id="289853" name="Text Box 61"/>
            <p:cNvSpPr txBox="1">
              <a:spLocks noChangeArrowheads="1"/>
            </p:cNvSpPr>
            <p:nvPr/>
          </p:nvSpPr>
          <p:spPr bwMode="auto">
            <a:xfrm>
              <a:off x="816" y="3703"/>
              <a:ext cx="352" cy="192"/>
            </a:xfrm>
            <a:prstGeom prst="rect">
              <a:avLst/>
            </a:prstGeom>
            <a:noFill/>
            <a:ln w="9525">
              <a:noFill/>
              <a:miter lim="800000"/>
              <a:headEnd/>
              <a:tailEnd/>
            </a:ln>
            <a:effectLst/>
          </p:spPr>
          <p:txBody>
            <a:bodyPr wrap="none">
              <a:spAutoFit/>
            </a:bodyPr>
            <a:lstStyle/>
            <a:p>
              <a:r>
                <a:rPr lang="en-US" sz="1400"/>
                <a:t>Gold</a:t>
              </a:r>
            </a:p>
          </p:txBody>
        </p:sp>
        <p:sp>
          <p:nvSpPr>
            <p:cNvPr id="289854" name="Text Box 62"/>
            <p:cNvSpPr txBox="1">
              <a:spLocks noChangeArrowheads="1"/>
            </p:cNvSpPr>
            <p:nvPr/>
          </p:nvSpPr>
          <p:spPr bwMode="auto">
            <a:xfrm>
              <a:off x="1344" y="3696"/>
              <a:ext cx="396" cy="192"/>
            </a:xfrm>
            <a:prstGeom prst="rect">
              <a:avLst/>
            </a:prstGeom>
            <a:noFill/>
            <a:ln w="9525">
              <a:noFill/>
              <a:miter lim="800000"/>
              <a:headEnd/>
              <a:tailEnd/>
            </a:ln>
            <a:effectLst/>
          </p:spPr>
          <p:txBody>
            <a:bodyPr wrap="none">
              <a:spAutoFit/>
            </a:bodyPr>
            <a:lstStyle/>
            <a:p>
              <a:r>
                <a:rPr lang="en-US" sz="1400"/>
                <a:t>Silver</a:t>
              </a:r>
            </a:p>
          </p:txBody>
        </p:sp>
        <p:sp>
          <p:nvSpPr>
            <p:cNvPr id="289855" name="Text Box 63"/>
            <p:cNvSpPr txBox="1">
              <a:spLocks noChangeArrowheads="1"/>
            </p:cNvSpPr>
            <p:nvPr/>
          </p:nvSpPr>
          <p:spPr bwMode="auto">
            <a:xfrm>
              <a:off x="2064" y="3696"/>
              <a:ext cx="308" cy="192"/>
            </a:xfrm>
            <a:prstGeom prst="rect">
              <a:avLst/>
            </a:prstGeom>
            <a:noFill/>
            <a:ln w="9525">
              <a:noFill/>
              <a:miter lim="800000"/>
              <a:headEnd/>
              <a:tailEnd/>
            </a:ln>
            <a:effectLst/>
          </p:spPr>
          <p:txBody>
            <a:bodyPr wrap="none">
              <a:spAutoFit/>
            </a:bodyPr>
            <a:lstStyle/>
            <a:p>
              <a:r>
                <a:rPr lang="en-US" sz="1400"/>
                <a:t>Iron</a:t>
              </a:r>
            </a:p>
          </p:txBody>
        </p:sp>
        <p:sp>
          <p:nvSpPr>
            <p:cNvPr id="289856" name="Text Box 64"/>
            <p:cNvSpPr txBox="1">
              <a:spLocks noChangeArrowheads="1"/>
            </p:cNvSpPr>
            <p:nvPr/>
          </p:nvSpPr>
          <p:spPr bwMode="auto">
            <a:xfrm>
              <a:off x="2736" y="3703"/>
              <a:ext cx="482" cy="192"/>
            </a:xfrm>
            <a:prstGeom prst="rect">
              <a:avLst/>
            </a:prstGeom>
            <a:noFill/>
            <a:ln w="9525">
              <a:noFill/>
              <a:miter lim="800000"/>
              <a:headEnd/>
              <a:tailEnd/>
            </a:ln>
            <a:effectLst/>
          </p:spPr>
          <p:txBody>
            <a:bodyPr wrap="none">
              <a:spAutoFit/>
            </a:bodyPr>
            <a:lstStyle/>
            <a:p>
              <a:r>
                <a:rPr lang="en-US" sz="1400"/>
                <a:t>Copper</a:t>
              </a:r>
            </a:p>
          </p:txBody>
        </p:sp>
        <p:sp>
          <p:nvSpPr>
            <p:cNvPr id="289857" name="Text Box 65"/>
            <p:cNvSpPr txBox="1">
              <a:spLocks noChangeArrowheads="1"/>
            </p:cNvSpPr>
            <p:nvPr/>
          </p:nvSpPr>
          <p:spPr bwMode="auto">
            <a:xfrm>
              <a:off x="3380" y="3696"/>
              <a:ext cx="364" cy="192"/>
            </a:xfrm>
            <a:prstGeom prst="rect">
              <a:avLst/>
            </a:prstGeom>
            <a:noFill/>
            <a:ln w="9525">
              <a:noFill/>
              <a:miter lim="800000"/>
              <a:headEnd/>
              <a:tailEnd/>
            </a:ln>
            <a:effectLst/>
          </p:spPr>
          <p:txBody>
            <a:bodyPr wrap="none">
              <a:spAutoFit/>
            </a:bodyPr>
            <a:lstStyle/>
            <a:p>
              <a:r>
                <a:rPr lang="en-US" sz="1400"/>
                <a:t>Lead</a:t>
              </a:r>
            </a:p>
          </p:txBody>
        </p:sp>
        <p:sp>
          <p:nvSpPr>
            <p:cNvPr id="289858" name="Text Box 66"/>
            <p:cNvSpPr txBox="1">
              <a:spLocks noChangeArrowheads="1"/>
            </p:cNvSpPr>
            <p:nvPr/>
          </p:nvSpPr>
          <p:spPr bwMode="auto">
            <a:xfrm>
              <a:off x="4001" y="3696"/>
              <a:ext cx="271" cy="192"/>
            </a:xfrm>
            <a:prstGeom prst="rect">
              <a:avLst/>
            </a:prstGeom>
            <a:noFill/>
            <a:ln w="9525">
              <a:noFill/>
              <a:miter lim="800000"/>
              <a:headEnd/>
              <a:tailEnd/>
            </a:ln>
            <a:effectLst/>
          </p:spPr>
          <p:txBody>
            <a:bodyPr wrap="none">
              <a:spAutoFit/>
            </a:bodyPr>
            <a:lstStyle/>
            <a:p>
              <a:r>
                <a:rPr lang="en-US" sz="1400"/>
                <a:t>Tin</a:t>
              </a:r>
            </a:p>
          </p:txBody>
        </p:sp>
        <p:sp>
          <p:nvSpPr>
            <p:cNvPr id="289859" name="Text Box 67"/>
            <p:cNvSpPr txBox="1">
              <a:spLocks noChangeArrowheads="1"/>
            </p:cNvSpPr>
            <p:nvPr/>
          </p:nvSpPr>
          <p:spPr bwMode="auto">
            <a:xfrm>
              <a:off x="4580" y="3696"/>
              <a:ext cx="519" cy="192"/>
            </a:xfrm>
            <a:prstGeom prst="rect">
              <a:avLst/>
            </a:prstGeom>
            <a:noFill/>
            <a:ln w="9525">
              <a:noFill/>
              <a:miter lim="800000"/>
              <a:headEnd/>
              <a:tailEnd/>
            </a:ln>
            <a:effectLst/>
          </p:spPr>
          <p:txBody>
            <a:bodyPr wrap="none">
              <a:spAutoFit/>
            </a:bodyPr>
            <a:lstStyle/>
            <a:p>
              <a:r>
                <a:rPr lang="en-US" sz="1400"/>
                <a:t>Mercury</a:t>
              </a:r>
            </a:p>
          </p:txBody>
        </p:sp>
        <p:sp>
          <p:nvSpPr>
            <p:cNvPr id="289860" name="Rectangle 68"/>
            <p:cNvSpPr>
              <a:spLocks noChangeArrowheads="1"/>
            </p:cNvSpPr>
            <p:nvPr/>
          </p:nvSpPr>
          <p:spPr bwMode="auto">
            <a:xfrm>
              <a:off x="480" y="3072"/>
              <a:ext cx="4848" cy="1152"/>
            </a:xfrm>
            <a:prstGeom prst="rect">
              <a:avLst/>
            </a:prstGeom>
            <a:noFill/>
            <a:ln w="9525">
              <a:solidFill>
                <a:schemeClr val="tx1"/>
              </a:solidFill>
              <a:miter lim="800000"/>
              <a:headEnd/>
              <a:tailEnd/>
            </a:ln>
            <a:effectLst/>
          </p:spPr>
          <p:txBody>
            <a:bodyPr wrap="none" anchor="ctr"/>
            <a:lstStyle/>
            <a:p>
              <a:endParaRPr lang="en-US"/>
            </a:p>
          </p:txBody>
        </p:sp>
        <p:sp>
          <p:nvSpPr>
            <p:cNvPr id="289861" name="Freeform 69"/>
            <p:cNvSpPr>
              <a:spLocks/>
            </p:cNvSpPr>
            <p:nvPr/>
          </p:nvSpPr>
          <p:spPr bwMode="auto">
            <a:xfrm>
              <a:off x="2304" y="3269"/>
              <a:ext cx="51" cy="43"/>
            </a:xfrm>
            <a:custGeom>
              <a:avLst/>
              <a:gdLst/>
              <a:ahLst/>
              <a:cxnLst>
                <a:cxn ang="0">
                  <a:pos x="51" y="0"/>
                </a:cxn>
                <a:cxn ang="0">
                  <a:pos x="0" y="43"/>
                </a:cxn>
              </a:cxnLst>
              <a:rect l="0" t="0" r="r" b="b"/>
              <a:pathLst>
                <a:path w="51" h="43">
                  <a:moveTo>
                    <a:pt x="51" y="0"/>
                  </a:moveTo>
                  <a:lnTo>
                    <a:pt x="0" y="43"/>
                  </a:lnTo>
                </a:path>
              </a:pathLst>
            </a:custGeom>
            <a:noFill/>
            <a:ln w="9525">
              <a:solidFill>
                <a:schemeClr val="tx1"/>
              </a:solidFill>
              <a:round/>
              <a:headEnd/>
              <a:tailEnd/>
            </a:ln>
            <a:effectLst/>
          </p:spPr>
          <p:txBody>
            <a:bodyPr/>
            <a:lstStyle/>
            <a:p>
              <a:endParaRPr lang="en-US"/>
            </a:p>
          </p:txBody>
        </p:sp>
        <p:sp>
          <p:nvSpPr>
            <p:cNvPr id="289862" name="Freeform 70"/>
            <p:cNvSpPr>
              <a:spLocks/>
            </p:cNvSpPr>
            <p:nvPr/>
          </p:nvSpPr>
          <p:spPr bwMode="auto">
            <a:xfrm>
              <a:off x="2358" y="3272"/>
              <a:ext cx="3" cy="58"/>
            </a:xfrm>
            <a:custGeom>
              <a:avLst/>
              <a:gdLst/>
              <a:ahLst/>
              <a:cxnLst>
                <a:cxn ang="0">
                  <a:pos x="0" y="0"/>
                </a:cxn>
                <a:cxn ang="0">
                  <a:pos x="3" y="58"/>
                </a:cxn>
              </a:cxnLst>
              <a:rect l="0" t="0" r="r" b="b"/>
              <a:pathLst>
                <a:path w="3" h="58">
                  <a:moveTo>
                    <a:pt x="0" y="0"/>
                  </a:moveTo>
                  <a:lnTo>
                    <a:pt x="3" y="58"/>
                  </a:lnTo>
                </a:path>
              </a:pathLst>
            </a:custGeom>
            <a:noFill/>
            <a:ln w="9525">
              <a:solidFill>
                <a:schemeClr val="tx1"/>
              </a:solidFill>
              <a:round/>
              <a:headEnd/>
              <a:tailEnd/>
            </a:ln>
            <a:effectLst/>
          </p:spPr>
          <p:txBody>
            <a:bodyPr/>
            <a:lstStyle/>
            <a:p>
              <a:endParaRPr lang="en-US"/>
            </a:p>
          </p:txBody>
        </p:sp>
        <p:grpSp>
          <p:nvGrpSpPr>
            <p:cNvPr id="289863" name="Group 71"/>
            <p:cNvGrpSpPr>
              <a:grpSpLocks/>
            </p:cNvGrpSpPr>
            <p:nvPr/>
          </p:nvGrpSpPr>
          <p:grpSpPr bwMode="auto">
            <a:xfrm>
              <a:off x="3360" y="3245"/>
              <a:ext cx="336" cy="403"/>
              <a:chOff x="3072" y="3341"/>
              <a:chExt cx="336" cy="403"/>
            </a:xfrm>
          </p:grpSpPr>
          <p:sp>
            <p:nvSpPr>
              <p:cNvPr id="289864" name="AutoShape 72"/>
              <p:cNvSpPr>
                <a:spLocks noChangeArrowheads="1"/>
              </p:cNvSpPr>
              <p:nvPr/>
            </p:nvSpPr>
            <p:spPr bwMode="auto">
              <a:xfrm>
                <a:off x="3120" y="3408"/>
                <a:ext cx="288" cy="336"/>
              </a:xfrm>
              <a:custGeom>
                <a:avLst/>
                <a:gdLst>
                  <a:gd name="T0" fmla="*/ 10860 w 21600"/>
                  <a:gd name="T1" fmla="*/ 2187 h 21600"/>
                  <a:gd name="T2" fmla="*/ 2928 w 21600"/>
                  <a:gd name="T3" fmla="*/ 10800 h 21600"/>
                  <a:gd name="T4" fmla="*/ 10860 w 21600"/>
                  <a:gd name="T5" fmla="*/ 21600 h 21600"/>
                  <a:gd name="T6" fmla="*/ 18672 w 21600"/>
                  <a:gd name="T7" fmla="*/ 10800 h 21600"/>
                  <a:gd name="T8" fmla="*/ 17694720 60000 65536"/>
                  <a:gd name="T9" fmla="*/ 11796480 60000 65536"/>
                  <a:gd name="T10" fmla="*/ 589824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noFill/>
              <a:ln w="9525">
                <a:solidFill>
                  <a:schemeClr val="tx1"/>
                </a:solidFill>
                <a:miter lim="800000"/>
                <a:headEnd/>
                <a:tailEnd/>
              </a:ln>
              <a:effectLst/>
            </p:spPr>
            <p:txBody>
              <a:bodyPr wrap="none" anchor="ctr"/>
              <a:lstStyle/>
              <a:p>
                <a:endParaRPr lang="en-US"/>
              </a:p>
            </p:txBody>
          </p:sp>
          <p:sp>
            <p:nvSpPr>
              <p:cNvPr id="289865" name="Rectangle 73"/>
              <p:cNvSpPr>
                <a:spLocks noChangeArrowheads="1"/>
              </p:cNvSpPr>
              <p:nvPr/>
            </p:nvSpPr>
            <p:spPr bwMode="auto">
              <a:xfrm>
                <a:off x="3072" y="3360"/>
                <a:ext cx="192" cy="384"/>
              </a:xfrm>
              <a:prstGeom prst="rect">
                <a:avLst/>
              </a:prstGeom>
              <a:solidFill>
                <a:schemeClr val="bg1"/>
              </a:solidFill>
              <a:ln w="9525">
                <a:noFill/>
                <a:miter lim="800000"/>
                <a:headEnd/>
                <a:tailEnd/>
              </a:ln>
              <a:effectLst/>
            </p:spPr>
            <p:txBody>
              <a:bodyPr wrap="none" anchor="ctr"/>
              <a:lstStyle/>
              <a:p>
                <a:endParaRPr lang="en-US"/>
              </a:p>
            </p:txBody>
          </p:sp>
          <p:sp>
            <p:nvSpPr>
              <p:cNvPr id="289866" name="Freeform 74"/>
              <p:cNvSpPr>
                <a:spLocks noChangeAspect="1"/>
              </p:cNvSpPr>
              <p:nvPr/>
            </p:nvSpPr>
            <p:spPr bwMode="auto">
              <a:xfrm>
                <a:off x="3264" y="3341"/>
                <a:ext cx="1" cy="100"/>
              </a:xfrm>
              <a:custGeom>
                <a:avLst/>
                <a:gdLst/>
                <a:ahLst/>
                <a:cxnLst>
                  <a:cxn ang="0">
                    <a:pos x="0" y="0"/>
                  </a:cxn>
                  <a:cxn ang="0">
                    <a:pos x="0" y="100"/>
                  </a:cxn>
                </a:cxnLst>
                <a:rect l="0" t="0" r="r" b="b"/>
                <a:pathLst>
                  <a:path w="1" h="100">
                    <a:moveTo>
                      <a:pt x="0" y="0"/>
                    </a:moveTo>
                    <a:lnTo>
                      <a:pt x="0" y="100"/>
                    </a:lnTo>
                  </a:path>
                </a:pathLst>
              </a:custGeom>
              <a:noFill/>
              <a:ln w="9525">
                <a:solidFill>
                  <a:schemeClr val="tx1"/>
                </a:solidFill>
                <a:round/>
                <a:headEnd/>
                <a:tailEnd/>
              </a:ln>
              <a:effectLst/>
            </p:spPr>
            <p:txBody>
              <a:bodyPr/>
              <a:lstStyle/>
              <a:p>
                <a:endParaRPr lang="en-US"/>
              </a:p>
            </p:txBody>
          </p:sp>
          <p:sp>
            <p:nvSpPr>
              <p:cNvPr id="289867" name="Freeform 75"/>
              <p:cNvSpPr>
                <a:spLocks noChangeAspect="1"/>
              </p:cNvSpPr>
              <p:nvPr/>
            </p:nvSpPr>
            <p:spPr bwMode="auto">
              <a:xfrm>
                <a:off x="3228" y="3369"/>
                <a:ext cx="66" cy="1"/>
              </a:xfrm>
              <a:custGeom>
                <a:avLst/>
                <a:gdLst/>
                <a:ahLst/>
                <a:cxnLst>
                  <a:cxn ang="0">
                    <a:pos x="0" y="0"/>
                  </a:cxn>
                  <a:cxn ang="0">
                    <a:pos x="66" y="0"/>
                  </a:cxn>
                </a:cxnLst>
                <a:rect l="0" t="0" r="r" b="b"/>
                <a:pathLst>
                  <a:path w="66" h="1">
                    <a:moveTo>
                      <a:pt x="0" y="0"/>
                    </a:moveTo>
                    <a:lnTo>
                      <a:pt x="66" y="0"/>
                    </a:lnTo>
                  </a:path>
                </a:pathLst>
              </a:custGeom>
              <a:noFill/>
              <a:ln w="9525">
                <a:solidFill>
                  <a:schemeClr val="tx1"/>
                </a:solidFill>
                <a:round/>
                <a:headEnd/>
                <a:tailEnd/>
              </a:ln>
              <a:effectLst/>
            </p:spPr>
            <p:txBody>
              <a:bodyPr/>
              <a:lstStyle/>
              <a:p>
                <a:endParaRPr lang="en-US"/>
              </a:p>
            </p:txBody>
          </p:sp>
        </p:grpSp>
        <p:grpSp>
          <p:nvGrpSpPr>
            <p:cNvPr id="289868" name="Group 76"/>
            <p:cNvGrpSpPr>
              <a:grpSpLocks/>
            </p:cNvGrpSpPr>
            <p:nvPr/>
          </p:nvGrpSpPr>
          <p:grpSpPr bwMode="auto">
            <a:xfrm>
              <a:off x="4090" y="3360"/>
              <a:ext cx="151" cy="240"/>
              <a:chOff x="3881" y="3456"/>
              <a:chExt cx="151" cy="240"/>
            </a:xfrm>
          </p:grpSpPr>
          <p:sp>
            <p:nvSpPr>
              <p:cNvPr id="289869" name="Freeform 77"/>
              <p:cNvSpPr>
                <a:spLocks/>
              </p:cNvSpPr>
              <p:nvPr/>
            </p:nvSpPr>
            <p:spPr bwMode="auto">
              <a:xfrm>
                <a:off x="3881" y="3458"/>
                <a:ext cx="151" cy="149"/>
              </a:xfrm>
              <a:custGeom>
                <a:avLst/>
                <a:gdLst/>
                <a:ahLst/>
                <a:cxnLst>
                  <a:cxn ang="0">
                    <a:pos x="12" y="0"/>
                  </a:cxn>
                  <a:cxn ang="0">
                    <a:pos x="31" y="36"/>
                  </a:cxn>
                  <a:cxn ang="0">
                    <a:pos x="40" y="76"/>
                  </a:cxn>
                  <a:cxn ang="0">
                    <a:pos x="25" y="117"/>
                  </a:cxn>
                  <a:cxn ang="0">
                    <a:pos x="9" y="147"/>
                  </a:cxn>
                  <a:cxn ang="0">
                    <a:pos x="82" y="130"/>
                  </a:cxn>
                  <a:cxn ang="0">
                    <a:pos x="151" y="142"/>
                  </a:cxn>
                </a:cxnLst>
                <a:rect l="0" t="0" r="r" b="b"/>
                <a:pathLst>
                  <a:path w="151" h="149">
                    <a:moveTo>
                      <a:pt x="12" y="0"/>
                    </a:moveTo>
                    <a:cubicBezTo>
                      <a:pt x="15" y="6"/>
                      <a:pt x="26" y="23"/>
                      <a:pt x="31" y="36"/>
                    </a:cubicBezTo>
                    <a:cubicBezTo>
                      <a:pt x="36" y="49"/>
                      <a:pt x="41" y="63"/>
                      <a:pt x="40" y="76"/>
                    </a:cubicBezTo>
                    <a:cubicBezTo>
                      <a:pt x="39" y="89"/>
                      <a:pt x="30" y="105"/>
                      <a:pt x="25" y="117"/>
                    </a:cubicBezTo>
                    <a:cubicBezTo>
                      <a:pt x="20" y="129"/>
                      <a:pt x="0" y="145"/>
                      <a:pt x="9" y="147"/>
                    </a:cubicBezTo>
                    <a:cubicBezTo>
                      <a:pt x="18" y="149"/>
                      <a:pt x="58" y="131"/>
                      <a:pt x="82" y="130"/>
                    </a:cubicBezTo>
                    <a:cubicBezTo>
                      <a:pt x="106" y="129"/>
                      <a:pt x="137" y="140"/>
                      <a:pt x="151" y="142"/>
                    </a:cubicBezTo>
                  </a:path>
                </a:pathLst>
              </a:custGeom>
              <a:noFill/>
              <a:ln w="9525">
                <a:solidFill>
                  <a:schemeClr val="tx1"/>
                </a:solidFill>
                <a:round/>
                <a:headEnd/>
                <a:tailEnd/>
              </a:ln>
              <a:effectLst/>
            </p:spPr>
            <p:txBody>
              <a:bodyPr/>
              <a:lstStyle/>
              <a:p>
                <a:endParaRPr lang="en-US"/>
              </a:p>
            </p:txBody>
          </p:sp>
          <p:sp>
            <p:nvSpPr>
              <p:cNvPr id="289870" name="Line 78"/>
              <p:cNvSpPr>
                <a:spLocks noChangeShapeType="1"/>
              </p:cNvSpPr>
              <p:nvPr/>
            </p:nvSpPr>
            <p:spPr bwMode="auto">
              <a:xfrm>
                <a:off x="3984" y="3552"/>
                <a:ext cx="0" cy="144"/>
              </a:xfrm>
              <a:prstGeom prst="line">
                <a:avLst/>
              </a:prstGeom>
              <a:noFill/>
              <a:ln w="9525">
                <a:solidFill>
                  <a:schemeClr val="tx1"/>
                </a:solidFill>
                <a:round/>
                <a:headEnd/>
                <a:tailEnd/>
              </a:ln>
              <a:effectLst/>
            </p:spPr>
            <p:txBody>
              <a:bodyPr/>
              <a:lstStyle/>
              <a:p>
                <a:endParaRPr lang="en-US"/>
              </a:p>
            </p:txBody>
          </p:sp>
          <p:sp>
            <p:nvSpPr>
              <p:cNvPr id="289871" name="AutoShape 79"/>
              <p:cNvSpPr>
                <a:spLocks noChangeArrowheads="1"/>
              </p:cNvSpPr>
              <p:nvPr/>
            </p:nvSpPr>
            <p:spPr bwMode="auto">
              <a:xfrm flipH="1">
                <a:off x="3888" y="3456"/>
                <a:ext cx="48" cy="144"/>
              </a:xfrm>
              <a:prstGeom prst="moon">
                <a:avLst>
                  <a:gd name="adj" fmla="val 31250"/>
                </a:avLst>
              </a:prstGeom>
              <a:noFill/>
              <a:ln w="9525">
                <a:solidFill>
                  <a:schemeClr val="tx1"/>
                </a:solidFill>
                <a:miter lim="800000"/>
                <a:headEnd/>
                <a:tailEnd/>
              </a:ln>
              <a:effectLst/>
            </p:spPr>
            <p:txBody>
              <a:bodyPr wrap="none" anchor="ctr"/>
              <a:lstStyle/>
              <a:p>
                <a:endParaRPr lang="en-US"/>
              </a:p>
            </p:txBody>
          </p:sp>
        </p:grpSp>
      </p:grpSp>
      <p:grpSp>
        <p:nvGrpSpPr>
          <p:cNvPr id="289872" name="Group 80"/>
          <p:cNvGrpSpPr>
            <a:grpSpLocks/>
          </p:cNvGrpSpPr>
          <p:nvPr/>
        </p:nvGrpSpPr>
        <p:grpSpPr bwMode="auto">
          <a:xfrm>
            <a:off x="762000" y="2895600"/>
            <a:ext cx="7696200" cy="1752600"/>
            <a:chOff x="480" y="1824"/>
            <a:chExt cx="4848" cy="1104"/>
          </a:xfrm>
        </p:grpSpPr>
        <p:sp>
          <p:nvSpPr>
            <p:cNvPr id="289873" name="Text Box 81"/>
            <p:cNvSpPr txBox="1">
              <a:spLocks noChangeArrowheads="1"/>
            </p:cNvSpPr>
            <p:nvPr/>
          </p:nvSpPr>
          <p:spPr bwMode="auto">
            <a:xfrm>
              <a:off x="1440" y="2649"/>
              <a:ext cx="2972" cy="231"/>
            </a:xfrm>
            <a:prstGeom prst="rect">
              <a:avLst/>
            </a:prstGeom>
            <a:noFill/>
            <a:ln w="9525">
              <a:noFill/>
              <a:miter lim="800000"/>
              <a:headEnd/>
              <a:tailEnd/>
            </a:ln>
            <a:effectLst/>
          </p:spPr>
          <p:txBody>
            <a:bodyPr wrap="none">
              <a:spAutoFit/>
            </a:bodyPr>
            <a:lstStyle/>
            <a:p>
              <a:r>
                <a:rPr lang="en-US"/>
                <a:t>Alchemical Symbols used in the 15</a:t>
              </a:r>
              <a:r>
                <a:rPr lang="en-US" baseline="30000"/>
                <a:t>th</a:t>
              </a:r>
              <a:r>
                <a:rPr lang="en-US"/>
                <a:t> Century</a:t>
              </a:r>
            </a:p>
          </p:txBody>
        </p:sp>
        <p:sp>
          <p:nvSpPr>
            <p:cNvPr id="289874" name="Text Box 82"/>
            <p:cNvSpPr txBox="1">
              <a:spLocks noChangeArrowheads="1"/>
            </p:cNvSpPr>
            <p:nvPr/>
          </p:nvSpPr>
          <p:spPr bwMode="auto">
            <a:xfrm>
              <a:off x="816" y="2496"/>
              <a:ext cx="308" cy="192"/>
            </a:xfrm>
            <a:prstGeom prst="rect">
              <a:avLst/>
            </a:prstGeom>
            <a:noFill/>
            <a:ln w="9525">
              <a:noFill/>
              <a:miter lim="800000"/>
              <a:headEnd/>
              <a:tailEnd/>
            </a:ln>
            <a:effectLst/>
          </p:spPr>
          <p:txBody>
            <a:bodyPr wrap="none">
              <a:spAutoFit/>
            </a:bodyPr>
            <a:lstStyle/>
            <a:p>
              <a:r>
                <a:rPr lang="en-US" sz="1400"/>
                <a:t>Fire</a:t>
              </a:r>
            </a:p>
          </p:txBody>
        </p:sp>
        <p:sp>
          <p:nvSpPr>
            <p:cNvPr id="289875" name="Text Box 83"/>
            <p:cNvSpPr txBox="1">
              <a:spLocks noChangeArrowheads="1"/>
            </p:cNvSpPr>
            <p:nvPr/>
          </p:nvSpPr>
          <p:spPr bwMode="auto">
            <a:xfrm>
              <a:off x="2064" y="2489"/>
              <a:ext cx="253" cy="192"/>
            </a:xfrm>
            <a:prstGeom prst="rect">
              <a:avLst/>
            </a:prstGeom>
            <a:noFill/>
            <a:ln w="9525">
              <a:noFill/>
              <a:miter lim="800000"/>
              <a:headEnd/>
              <a:tailEnd/>
            </a:ln>
            <a:effectLst/>
          </p:spPr>
          <p:txBody>
            <a:bodyPr wrap="none">
              <a:spAutoFit/>
            </a:bodyPr>
            <a:lstStyle/>
            <a:p>
              <a:r>
                <a:rPr lang="en-US" sz="1400"/>
                <a:t>Air</a:t>
              </a:r>
            </a:p>
          </p:txBody>
        </p:sp>
        <p:sp>
          <p:nvSpPr>
            <p:cNvPr id="289876" name="Text Box 84"/>
            <p:cNvSpPr txBox="1">
              <a:spLocks noChangeArrowheads="1"/>
            </p:cNvSpPr>
            <p:nvPr/>
          </p:nvSpPr>
          <p:spPr bwMode="auto">
            <a:xfrm>
              <a:off x="3332" y="2489"/>
              <a:ext cx="383" cy="192"/>
            </a:xfrm>
            <a:prstGeom prst="rect">
              <a:avLst/>
            </a:prstGeom>
            <a:noFill/>
            <a:ln w="9525">
              <a:noFill/>
              <a:miter lim="800000"/>
              <a:headEnd/>
              <a:tailEnd/>
            </a:ln>
            <a:effectLst/>
          </p:spPr>
          <p:txBody>
            <a:bodyPr wrap="none">
              <a:spAutoFit/>
            </a:bodyPr>
            <a:lstStyle/>
            <a:p>
              <a:r>
                <a:rPr lang="en-US" sz="1400"/>
                <a:t>Earth</a:t>
              </a:r>
            </a:p>
          </p:txBody>
        </p:sp>
        <p:sp>
          <p:nvSpPr>
            <p:cNvPr id="289877" name="Text Box 85"/>
            <p:cNvSpPr txBox="1">
              <a:spLocks noChangeArrowheads="1"/>
            </p:cNvSpPr>
            <p:nvPr/>
          </p:nvSpPr>
          <p:spPr bwMode="auto">
            <a:xfrm>
              <a:off x="4580" y="2489"/>
              <a:ext cx="414" cy="192"/>
            </a:xfrm>
            <a:prstGeom prst="rect">
              <a:avLst/>
            </a:prstGeom>
            <a:noFill/>
            <a:ln w="9525">
              <a:noFill/>
              <a:miter lim="800000"/>
              <a:headEnd/>
              <a:tailEnd/>
            </a:ln>
            <a:effectLst/>
          </p:spPr>
          <p:txBody>
            <a:bodyPr wrap="none">
              <a:spAutoFit/>
            </a:bodyPr>
            <a:lstStyle/>
            <a:p>
              <a:r>
                <a:rPr lang="en-US" sz="1400"/>
                <a:t>Water</a:t>
              </a:r>
            </a:p>
          </p:txBody>
        </p:sp>
        <p:sp>
          <p:nvSpPr>
            <p:cNvPr id="289878" name="Rectangle 86"/>
            <p:cNvSpPr>
              <a:spLocks noChangeArrowheads="1"/>
            </p:cNvSpPr>
            <p:nvPr/>
          </p:nvSpPr>
          <p:spPr bwMode="auto">
            <a:xfrm>
              <a:off x="480" y="1824"/>
              <a:ext cx="4848" cy="1104"/>
            </a:xfrm>
            <a:prstGeom prst="rect">
              <a:avLst/>
            </a:prstGeom>
            <a:noFill/>
            <a:ln w="9525">
              <a:solidFill>
                <a:schemeClr val="tx1"/>
              </a:solidFill>
              <a:miter lim="800000"/>
              <a:headEnd/>
              <a:tailEnd/>
            </a:ln>
            <a:effectLst/>
          </p:spPr>
          <p:txBody>
            <a:bodyPr wrap="none" anchor="ctr"/>
            <a:lstStyle/>
            <a:p>
              <a:endParaRPr lang="en-US"/>
            </a:p>
          </p:txBody>
        </p:sp>
        <p:sp>
          <p:nvSpPr>
            <p:cNvPr id="289879" name="AutoShape 87"/>
            <p:cNvSpPr>
              <a:spLocks noChangeArrowheads="1"/>
            </p:cNvSpPr>
            <p:nvPr/>
          </p:nvSpPr>
          <p:spPr bwMode="auto">
            <a:xfrm>
              <a:off x="720"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89880" name="AutoShape 88"/>
            <p:cNvSpPr>
              <a:spLocks noChangeArrowheads="1"/>
            </p:cNvSpPr>
            <p:nvPr/>
          </p:nvSpPr>
          <p:spPr bwMode="auto">
            <a:xfrm>
              <a:off x="1920"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89881" name="AutoShape 89"/>
            <p:cNvSpPr>
              <a:spLocks noChangeArrowheads="1"/>
            </p:cNvSpPr>
            <p:nvPr/>
          </p:nvSpPr>
          <p:spPr bwMode="auto">
            <a:xfrm flipV="1">
              <a:off x="3264"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89882" name="AutoShape 90"/>
            <p:cNvSpPr>
              <a:spLocks noChangeArrowheads="1"/>
            </p:cNvSpPr>
            <p:nvPr/>
          </p:nvSpPr>
          <p:spPr bwMode="auto">
            <a:xfrm flipV="1">
              <a:off x="4512" y="1913"/>
              <a:ext cx="528" cy="528"/>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89883" name="Line 91"/>
            <p:cNvSpPr>
              <a:spLocks noChangeShapeType="1"/>
            </p:cNvSpPr>
            <p:nvPr/>
          </p:nvSpPr>
          <p:spPr bwMode="auto">
            <a:xfrm>
              <a:off x="2016" y="2249"/>
              <a:ext cx="336" cy="0"/>
            </a:xfrm>
            <a:prstGeom prst="line">
              <a:avLst/>
            </a:prstGeom>
            <a:noFill/>
            <a:ln w="9525">
              <a:solidFill>
                <a:schemeClr val="tx1"/>
              </a:solidFill>
              <a:round/>
              <a:headEnd/>
              <a:tailEnd/>
            </a:ln>
            <a:effectLst/>
          </p:spPr>
          <p:txBody>
            <a:bodyPr/>
            <a:lstStyle/>
            <a:p>
              <a:endParaRPr lang="en-US"/>
            </a:p>
          </p:txBody>
        </p:sp>
        <p:sp>
          <p:nvSpPr>
            <p:cNvPr id="289884" name="Freeform 92"/>
            <p:cNvSpPr>
              <a:spLocks/>
            </p:cNvSpPr>
            <p:nvPr/>
          </p:nvSpPr>
          <p:spPr bwMode="auto">
            <a:xfrm>
              <a:off x="3384" y="2152"/>
              <a:ext cx="288" cy="1"/>
            </a:xfrm>
            <a:custGeom>
              <a:avLst/>
              <a:gdLst/>
              <a:ahLst/>
              <a:cxnLst>
                <a:cxn ang="0">
                  <a:pos x="0" y="0"/>
                </a:cxn>
                <a:cxn ang="0">
                  <a:pos x="288" y="1"/>
                </a:cxn>
              </a:cxnLst>
              <a:rect l="0" t="0" r="r" b="b"/>
              <a:pathLst>
                <a:path w="288" h="1">
                  <a:moveTo>
                    <a:pt x="0" y="0"/>
                  </a:moveTo>
                  <a:lnTo>
                    <a:pt x="288" y="1"/>
                  </a:lnTo>
                </a:path>
              </a:pathLst>
            </a:custGeom>
            <a:noFill/>
            <a:ln w="9525">
              <a:solidFill>
                <a:schemeClr val="tx1"/>
              </a:solidFill>
              <a:round/>
              <a:headEnd/>
              <a:tailEnd/>
            </a:ln>
            <a:effectLst/>
          </p:spPr>
          <p:txBody>
            <a:bodyPr/>
            <a:lstStyle/>
            <a:p>
              <a:endParaRPr lang="en-US"/>
            </a:p>
          </p:txBody>
        </p:sp>
        <p:sp>
          <p:nvSpPr>
            <p:cNvPr id="289885" name="Freeform 93"/>
            <p:cNvSpPr>
              <a:spLocks/>
            </p:cNvSpPr>
            <p:nvPr/>
          </p:nvSpPr>
          <p:spPr bwMode="auto">
            <a:xfrm>
              <a:off x="4781" y="2158"/>
              <a:ext cx="264" cy="103"/>
            </a:xfrm>
            <a:custGeom>
              <a:avLst/>
              <a:gdLst/>
              <a:ahLst/>
              <a:cxnLst>
                <a:cxn ang="0">
                  <a:pos x="0" y="45"/>
                </a:cxn>
                <a:cxn ang="0">
                  <a:pos x="66" y="4"/>
                </a:cxn>
                <a:cxn ang="0">
                  <a:pos x="115" y="69"/>
                </a:cxn>
                <a:cxn ang="0">
                  <a:pos x="195" y="30"/>
                </a:cxn>
                <a:cxn ang="0">
                  <a:pos x="241" y="93"/>
                </a:cxn>
                <a:cxn ang="0">
                  <a:pos x="264" y="93"/>
                </a:cxn>
              </a:cxnLst>
              <a:rect l="0" t="0" r="r" b="b"/>
              <a:pathLst>
                <a:path w="264" h="103">
                  <a:moveTo>
                    <a:pt x="0" y="45"/>
                  </a:moveTo>
                  <a:cubicBezTo>
                    <a:pt x="11" y="38"/>
                    <a:pt x="47" y="0"/>
                    <a:pt x="66" y="4"/>
                  </a:cubicBezTo>
                  <a:cubicBezTo>
                    <a:pt x="85" y="8"/>
                    <a:pt x="94" y="65"/>
                    <a:pt x="115" y="69"/>
                  </a:cubicBezTo>
                  <a:cubicBezTo>
                    <a:pt x="136" y="73"/>
                    <a:pt x="174" y="26"/>
                    <a:pt x="195" y="30"/>
                  </a:cubicBezTo>
                  <a:cubicBezTo>
                    <a:pt x="216" y="34"/>
                    <a:pt x="230" y="83"/>
                    <a:pt x="241" y="93"/>
                  </a:cubicBezTo>
                  <a:cubicBezTo>
                    <a:pt x="252" y="103"/>
                    <a:pt x="259" y="93"/>
                    <a:pt x="264" y="93"/>
                  </a:cubicBezTo>
                </a:path>
              </a:pathLst>
            </a:custGeom>
            <a:noFill/>
            <a:ln w="9525">
              <a:solidFill>
                <a:schemeClr val="tx1"/>
              </a:solidFill>
              <a:round/>
              <a:headEnd/>
              <a:tailEnd/>
            </a:ln>
            <a:effectLst/>
          </p:spPr>
          <p:txBody>
            <a:bodyPr/>
            <a:lstStyle/>
            <a:p>
              <a:endParaRPr lang="en-US"/>
            </a:p>
          </p:txBody>
        </p:sp>
        <p:sp>
          <p:nvSpPr>
            <p:cNvPr id="289886" name="Freeform 94"/>
            <p:cNvSpPr>
              <a:spLocks/>
            </p:cNvSpPr>
            <p:nvPr/>
          </p:nvSpPr>
          <p:spPr bwMode="auto">
            <a:xfrm>
              <a:off x="4776" y="2201"/>
              <a:ext cx="264" cy="103"/>
            </a:xfrm>
            <a:custGeom>
              <a:avLst/>
              <a:gdLst/>
              <a:ahLst/>
              <a:cxnLst>
                <a:cxn ang="0">
                  <a:pos x="0" y="45"/>
                </a:cxn>
                <a:cxn ang="0">
                  <a:pos x="66" y="4"/>
                </a:cxn>
                <a:cxn ang="0">
                  <a:pos x="115" y="69"/>
                </a:cxn>
                <a:cxn ang="0">
                  <a:pos x="195" y="30"/>
                </a:cxn>
                <a:cxn ang="0">
                  <a:pos x="241" y="93"/>
                </a:cxn>
                <a:cxn ang="0">
                  <a:pos x="264" y="93"/>
                </a:cxn>
              </a:cxnLst>
              <a:rect l="0" t="0" r="r" b="b"/>
              <a:pathLst>
                <a:path w="264" h="103">
                  <a:moveTo>
                    <a:pt x="0" y="45"/>
                  </a:moveTo>
                  <a:cubicBezTo>
                    <a:pt x="11" y="38"/>
                    <a:pt x="47" y="0"/>
                    <a:pt x="66" y="4"/>
                  </a:cubicBezTo>
                  <a:cubicBezTo>
                    <a:pt x="85" y="8"/>
                    <a:pt x="94" y="65"/>
                    <a:pt x="115" y="69"/>
                  </a:cubicBezTo>
                  <a:cubicBezTo>
                    <a:pt x="136" y="73"/>
                    <a:pt x="174" y="26"/>
                    <a:pt x="195" y="30"/>
                  </a:cubicBezTo>
                  <a:cubicBezTo>
                    <a:pt x="216" y="34"/>
                    <a:pt x="230" y="83"/>
                    <a:pt x="241" y="93"/>
                  </a:cubicBezTo>
                  <a:cubicBezTo>
                    <a:pt x="252" y="103"/>
                    <a:pt x="259" y="93"/>
                    <a:pt x="264" y="93"/>
                  </a:cubicBezTo>
                </a:path>
              </a:pathLst>
            </a:custGeom>
            <a:noFill/>
            <a:ln w="9525">
              <a:solidFill>
                <a:schemeClr val="tx1"/>
              </a:solidFill>
              <a:round/>
              <a:headEnd/>
              <a:tailEnd/>
            </a:ln>
            <a:effectLst/>
          </p:spPr>
          <p:txBody>
            <a:bodyPr/>
            <a:lstStyle/>
            <a:p>
              <a:endParaRPr lang="en-US"/>
            </a:p>
          </p:txBody>
        </p:sp>
      </p:grpSp>
      <p:sp>
        <p:nvSpPr>
          <p:cNvPr id="289887" name="Rectangle 95"/>
          <p:cNvSpPr>
            <a:spLocks noChangeArrowheads="1"/>
          </p:cNvSpPr>
          <p:nvPr/>
        </p:nvSpPr>
        <p:spPr bwMode="auto">
          <a:xfrm>
            <a:off x="76200" y="6553200"/>
            <a:ext cx="4129088" cy="214313"/>
          </a:xfrm>
          <a:prstGeom prst="rect">
            <a:avLst/>
          </a:prstGeom>
          <a:noFill/>
          <a:ln w="9525">
            <a:noFill/>
            <a:miter lim="800000"/>
            <a:headEnd/>
            <a:tailEnd/>
          </a:ln>
          <a:effectLst/>
        </p:spPr>
        <p:txBody>
          <a:bodyPr wrap="none">
            <a:spAutoFit/>
          </a:bodyPr>
          <a:lstStyle/>
          <a:p>
            <a:r>
              <a:rPr lang="en-US" sz="800"/>
              <a:t>Brownlee, Fuller, Hancock, Sohon, Whitsit, </a:t>
            </a:r>
            <a:r>
              <a:rPr lang="en-US" sz="800" u="sng"/>
              <a:t>First Principles of Chemistry</a:t>
            </a:r>
            <a:r>
              <a:rPr lang="en-US" sz="800"/>
              <a:t>, 1931, page 74</a:t>
            </a:r>
          </a:p>
        </p:txBody>
      </p:sp>
      <p:sp>
        <p:nvSpPr>
          <p:cNvPr id="289888" name="AutoShape 9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9837"/>
                                        </p:tgtEl>
                                        <p:attrNameLst>
                                          <p:attrName>style.visibility</p:attrName>
                                        </p:attrNameLst>
                                      </p:cBhvr>
                                      <p:to>
                                        <p:strVal val="visible"/>
                                      </p:to>
                                    </p:set>
                                    <p:animEffect transition="in" filter="fade">
                                      <p:cBhvr>
                                        <p:cTn id="7" dur="2000"/>
                                        <p:tgtEl>
                                          <p:spTgt spid="289837"/>
                                        </p:tgtEl>
                                      </p:cBhvr>
                                    </p:animEffect>
                                  </p:childTnLst>
                                </p:cTn>
                              </p:par>
                              <p:par>
                                <p:cTn id="8" presetID="0" presetClass="path" presetSubtype="0" accel="50000" decel="50000" fill="hold" nodeType="withEffect">
                                  <p:stCondLst>
                                    <p:cond delay="0"/>
                                  </p:stCondLst>
                                  <p:childTnLst>
                                    <p:animMotion origin="layout" path="M -6.66667E-6 3.33333E-6 L -6.66667E-6 0.55555 " pathEditMode="relative" ptsTypes="AA">
                                      <p:cBhvr>
                                        <p:cTn id="9" dur="5000" fill="hold"/>
                                        <p:tgtEl>
                                          <p:spTgt spid="289837"/>
                                        </p:tgtEl>
                                        <p:attrNameLst>
                                          <p:attrName>ppt_x,ppt_y</p:attrName>
                                        </p:attrNameLst>
                                      </p:cBhvr>
                                    </p:animMotion>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289872"/>
                                        </p:tgtEl>
                                        <p:attrNameLst>
                                          <p:attrName>style.visibility</p:attrName>
                                        </p:attrNameLst>
                                      </p:cBhvr>
                                      <p:to>
                                        <p:strVal val="visible"/>
                                      </p:to>
                                    </p:set>
                                    <p:animEffect transition="in" filter="dissolve">
                                      <p:cBhvr>
                                        <p:cTn id="14" dur="500"/>
                                        <p:tgtEl>
                                          <p:spTgt spid="289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7234" name="Rectangle 2"/>
          <p:cNvSpPr>
            <a:spLocks noChangeArrowheads="1"/>
          </p:cNvSpPr>
          <p:nvPr/>
        </p:nvSpPr>
        <p:spPr bwMode="auto">
          <a:xfrm>
            <a:off x="457200" y="609600"/>
            <a:ext cx="8382000" cy="5745163"/>
          </a:xfrm>
          <a:prstGeom prst="rect">
            <a:avLst/>
          </a:prstGeom>
          <a:noFill/>
          <a:ln w="9525">
            <a:noFill/>
            <a:miter lim="800000"/>
            <a:headEnd/>
            <a:tailEnd/>
          </a:ln>
          <a:effectLst/>
        </p:spPr>
        <p:txBody>
          <a:bodyPr>
            <a:spAutoFit/>
          </a:bodyPr>
          <a:lstStyle/>
          <a:p>
            <a:pPr algn="ctr"/>
            <a:r>
              <a:rPr lang="en-US" b="1"/>
              <a:t>Chemistry: </a:t>
            </a:r>
            <a:r>
              <a:rPr lang="en-US" b="1" i="1"/>
              <a:t>The Periodic Table and Periodicity</a:t>
            </a:r>
            <a:endParaRPr lang="en-US" sz="1600" i="1"/>
          </a:p>
          <a:p>
            <a:r>
              <a:rPr lang="en-US" sz="1600" i="1"/>
              <a:t> </a:t>
            </a:r>
            <a:endParaRPr lang="en-US" sz="1600"/>
          </a:p>
          <a:p>
            <a:r>
              <a:rPr lang="en-US" sz="1600"/>
              <a:t>1.  Who first published the classification of the elements that is the basis of our periodic table today?</a:t>
            </a:r>
          </a:p>
          <a:p>
            <a:endParaRPr lang="en-US" sz="800" b="1"/>
          </a:p>
          <a:p>
            <a:r>
              <a:rPr lang="en-US" sz="1600" b="1" i="1">
                <a:solidFill>
                  <a:srgbClr val="0000FF"/>
                </a:solidFill>
              </a:rPr>
              <a:t>	 </a:t>
            </a:r>
          </a:p>
          <a:p>
            <a:endParaRPr lang="en-US" sz="1600"/>
          </a:p>
          <a:p>
            <a:r>
              <a:rPr lang="en-US" sz="1600"/>
              <a:t>2.  By what property did Mendeleev arrange the elements?</a:t>
            </a:r>
          </a:p>
          <a:p>
            <a:endParaRPr lang="en-US" sz="800" b="1" i="1"/>
          </a:p>
          <a:p>
            <a:r>
              <a:rPr lang="en-US" sz="1600" b="1" i="1">
                <a:solidFill>
                  <a:srgbClr val="0000FF"/>
                </a:solidFill>
              </a:rPr>
              <a:t>	 </a:t>
            </a:r>
          </a:p>
          <a:p>
            <a:endParaRPr lang="en-US" sz="1600" b="1" i="1"/>
          </a:p>
          <a:p>
            <a:r>
              <a:rPr lang="en-US" sz="1600"/>
              <a:t>3.  By what property did Moseley suggest that the periodic table be arranged?</a:t>
            </a:r>
          </a:p>
          <a:p>
            <a:endParaRPr lang="en-US" sz="800" b="1" i="1"/>
          </a:p>
          <a:p>
            <a:r>
              <a:rPr lang="en-US" sz="1600" b="1" i="1">
                <a:solidFill>
                  <a:srgbClr val="0000FF"/>
                </a:solidFill>
              </a:rPr>
              <a:t>	 </a:t>
            </a:r>
          </a:p>
          <a:p>
            <a:endParaRPr lang="en-US" sz="1600" b="1" i="1"/>
          </a:p>
          <a:p>
            <a:r>
              <a:rPr lang="en-US" sz="1600"/>
              <a:t>4.  What is the periodic law?</a:t>
            </a:r>
            <a:endParaRPr lang="en-US" sz="800"/>
          </a:p>
          <a:p>
            <a:endParaRPr lang="en-US" sz="800"/>
          </a:p>
          <a:p>
            <a:r>
              <a:rPr lang="en-US" sz="1600" b="1" i="1"/>
              <a:t>	</a:t>
            </a:r>
            <a:r>
              <a:rPr lang="en-US" sz="1600" b="1" i="1">
                <a:solidFill>
                  <a:srgbClr val="0000FF"/>
                </a:solidFill>
              </a:rPr>
              <a:t> </a:t>
            </a:r>
          </a:p>
          <a:p>
            <a:endParaRPr lang="en-US" sz="1600" b="1" i="1"/>
          </a:p>
          <a:p>
            <a:r>
              <a:rPr lang="en-US" sz="1600"/>
              <a:t>5.  What is a period? How many are there in the periodic table?</a:t>
            </a:r>
            <a:endParaRPr lang="en-US" sz="800"/>
          </a:p>
          <a:p>
            <a:endParaRPr lang="en-US" sz="800"/>
          </a:p>
          <a:p>
            <a:r>
              <a:rPr lang="en-US" sz="1600" b="1" i="1"/>
              <a:t>	</a:t>
            </a:r>
            <a:r>
              <a:rPr lang="en-US" sz="1600" b="1" i="1">
                <a:solidFill>
                  <a:srgbClr val="0000FF"/>
                </a:solidFill>
              </a:rPr>
              <a:t> </a:t>
            </a:r>
          </a:p>
          <a:p>
            <a:endParaRPr lang="en-US" sz="1600" b="1" i="1"/>
          </a:p>
          <a:p>
            <a:r>
              <a:rPr lang="en-US" sz="1600"/>
              <a:t>6.  What is a group (also called a family)? How many are there in the periodic table?</a:t>
            </a:r>
            <a:endParaRPr lang="en-US" sz="800"/>
          </a:p>
          <a:p>
            <a:endParaRPr lang="en-US" sz="800"/>
          </a:p>
          <a:p>
            <a:r>
              <a:rPr lang="en-US" sz="1600" b="1" i="1"/>
              <a:t>	</a:t>
            </a:r>
            <a:r>
              <a:rPr lang="en-US" sz="1600" b="1" i="1">
                <a:solidFill>
                  <a:srgbClr val="0000FF"/>
                </a:solidFill>
              </a:rPr>
              <a:t> </a:t>
            </a:r>
          </a:p>
        </p:txBody>
      </p:sp>
      <p:sp>
        <p:nvSpPr>
          <p:cNvPr id="607235" name="Text Box 3"/>
          <p:cNvSpPr txBox="1">
            <a:spLocks noChangeArrowheads="1"/>
          </p:cNvSpPr>
          <p:nvPr/>
        </p:nvSpPr>
        <p:spPr bwMode="auto">
          <a:xfrm>
            <a:off x="141288" y="146050"/>
            <a:ext cx="603250" cy="366713"/>
          </a:xfrm>
          <a:prstGeom prst="rect">
            <a:avLst/>
          </a:prstGeom>
          <a:noFill/>
          <a:ln w="9525">
            <a:noFill/>
            <a:miter lim="800000"/>
            <a:headEnd/>
            <a:tailEnd/>
          </a:ln>
          <a:effectLst/>
        </p:spPr>
        <p:txBody>
          <a:bodyPr wrap="none">
            <a:spAutoFit/>
          </a:bodyPr>
          <a:lstStyle/>
          <a:p>
            <a:r>
              <a:rPr lang="en-US" b="1" i="1">
                <a:solidFill>
                  <a:srgbClr val="FF0000"/>
                </a:solidFill>
              </a:rPr>
              <a:t>Key</a:t>
            </a:r>
          </a:p>
        </p:txBody>
      </p:sp>
      <p:sp>
        <p:nvSpPr>
          <p:cNvPr id="607236" name="Rectangle 4"/>
          <p:cNvSpPr>
            <a:spLocks noChangeArrowheads="1"/>
          </p:cNvSpPr>
          <p:nvPr/>
        </p:nvSpPr>
        <p:spPr bwMode="auto">
          <a:xfrm>
            <a:off x="1377950" y="1741488"/>
            <a:ext cx="2201863" cy="336550"/>
          </a:xfrm>
          <a:prstGeom prst="rect">
            <a:avLst/>
          </a:prstGeom>
          <a:noFill/>
          <a:ln w="9525">
            <a:noFill/>
            <a:miter lim="800000"/>
            <a:headEnd/>
            <a:tailEnd/>
          </a:ln>
          <a:effectLst/>
        </p:spPr>
        <p:txBody>
          <a:bodyPr wrap="none">
            <a:spAutoFit/>
          </a:bodyPr>
          <a:lstStyle/>
          <a:p>
            <a:r>
              <a:rPr lang="en-US" sz="1600" b="1" i="1">
                <a:solidFill>
                  <a:srgbClr val="0000FF"/>
                </a:solidFill>
              </a:rPr>
              <a:t>DMITRI MENDELEEV</a:t>
            </a:r>
          </a:p>
        </p:txBody>
      </p:sp>
      <p:sp>
        <p:nvSpPr>
          <p:cNvPr id="607237" name="Rectangle 5"/>
          <p:cNvSpPr>
            <a:spLocks noChangeArrowheads="1"/>
          </p:cNvSpPr>
          <p:nvPr/>
        </p:nvSpPr>
        <p:spPr bwMode="auto">
          <a:xfrm>
            <a:off x="1377950" y="2600325"/>
            <a:ext cx="1628775" cy="336550"/>
          </a:xfrm>
          <a:prstGeom prst="rect">
            <a:avLst/>
          </a:prstGeom>
          <a:noFill/>
          <a:ln w="9525">
            <a:noFill/>
            <a:miter lim="800000"/>
            <a:headEnd/>
            <a:tailEnd/>
          </a:ln>
          <a:effectLst/>
        </p:spPr>
        <p:txBody>
          <a:bodyPr wrap="none">
            <a:spAutoFit/>
          </a:bodyPr>
          <a:lstStyle/>
          <a:p>
            <a:r>
              <a:rPr lang="en-US" sz="1600" b="1" i="1">
                <a:solidFill>
                  <a:srgbClr val="0000FF"/>
                </a:solidFill>
              </a:rPr>
              <a:t>ATOMIC MASS</a:t>
            </a:r>
          </a:p>
        </p:txBody>
      </p:sp>
      <p:sp>
        <p:nvSpPr>
          <p:cNvPr id="607238" name="Rectangle 6"/>
          <p:cNvSpPr>
            <a:spLocks noChangeArrowheads="1"/>
          </p:cNvSpPr>
          <p:nvPr/>
        </p:nvSpPr>
        <p:spPr bwMode="auto">
          <a:xfrm>
            <a:off x="1370013" y="3451225"/>
            <a:ext cx="1931987" cy="336550"/>
          </a:xfrm>
          <a:prstGeom prst="rect">
            <a:avLst/>
          </a:prstGeom>
          <a:noFill/>
          <a:ln w="9525">
            <a:noFill/>
            <a:miter lim="800000"/>
            <a:headEnd/>
            <a:tailEnd/>
          </a:ln>
          <a:effectLst/>
        </p:spPr>
        <p:txBody>
          <a:bodyPr wrap="none">
            <a:spAutoFit/>
          </a:bodyPr>
          <a:lstStyle/>
          <a:p>
            <a:r>
              <a:rPr lang="en-US" sz="1600" b="1" i="1">
                <a:solidFill>
                  <a:srgbClr val="0000FF"/>
                </a:solidFill>
              </a:rPr>
              <a:t>ATOMIC NUMBER</a:t>
            </a:r>
          </a:p>
        </p:txBody>
      </p:sp>
      <p:sp>
        <p:nvSpPr>
          <p:cNvPr id="607239" name="Rectangle 7"/>
          <p:cNvSpPr>
            <a:spLocks noChangeArrowheads="1"/>
          </p:cNvSpPr>
          <p:nvPr/>
        </p:nvSpPr>
        <p:spPr bwMode="auto">
          <a:xfrm>
            <a:off x="1370013" y="4308475"/>
            <a:ext cx="6359525" cy="336550"/>
          </a:xfrm>
          <a:prstGeom prst="rect">
            <a:avLst/>
          </a:prstGeom>
          <a:noFill/>
          <a:ln w="9525">
            <a:noFill/>
            <a:miter lim="800000"/>
            <a:headEnd/>
            <a:tailEnd/>
          </a:ln>
          <a:effectLst/>
        </p:spPr>
        <p:txBody>
          <a:bodyPr wrap="none">
            <a:spAutoFit/>
          </a:bodyPr>
          <a:lstStyle/>
          <a:p>
            <a:r>
              <a:rPr lang="en-US" sz="1600" b="1" i="1">
                <a:solidFill>
                  <a:srgbClr val="0000FF"/>
                </a:solidFill>
              </a:rPr>
              <a:t>THE PROPERTIES OF THE ELEMENTS REPEAT PERIODICALLY</a:t>
            </a:r>
          </a:p>
        </p:txBody>
      </p:sp>
      <p:sp>
        <p:nvSpPr>
          <p:cNvPr id="607240" name="Rectangle 8"/>
          <p:cNvSpPr>
            <a:spLocks noChangeArrowheads="1"/>
          </p:cNvSpPr>
          <p:nvPr/>
        </p:nvSpPr>
        <p:spPr bwMode="auto">
          <a:xfrm>
            <a:off x="1376363" y="5167313"/>
            <a:ext cx="5002212" cy="336550"/>
          </a:xfrm>
          <a:prstGeom prst="rect">
            <a:avLst/>
          </a:prstGeom>
          <a:noFill/>
          <a:ln w="9525">
            <a:noFill/>
            <a:miter lim="800000"/>
            <a:headEnd/>
            <a:tailEnd/>
          </a:ln>
          <a:effectLst/>
        </p:spPr>
        <p:txBody>
          <a:bodyPr wrap="none">
            <a:spAutoFit/>
          </a:bodyPr>
          <a:lstStyle/>
          <a:p>
            <a:r>
              <a:rPr lang="en-US" sz="1600" b="1" i="1">
                <a:solidFill>
                  <a:srgbClr val="0000FF"/>
                </a:solidFill>
              </a:rPr>
              <a:t>A HORIZONTAL ROW IN THE PERIODIC TABLE; 7</a:t>
            </a:r>
          </a:p>
        </p:txBody>
      </p:sp>
      <p:sp>
        <p:nvSpPr>
          <p:cNvPr id="607241" name="Rectangle 9"/>
          <p:cNvSpPr>
            <a:spLocks noChangeArrowheads="1"/>
          </p:cNvSpPr>
          <p:nvPr/>
        </p:nvSpPr>
        <p:spPr bwMode="auto">
          <a:xfrm>
            <a:off x="1370013" y="6026150"/>
            <a:ext cx="5191125" cy="336550"/>
          </a:xfrm>
          <a:prstGeom prst="rect">
            <a:avLst/>
          </a:prstGeom>
          <a:noFill/>
          <a:ln w="9525">
            <a:noFill/>
            <a:miter lim="800000"/>
            <a:headEnd/>
            <a:tailEnd/>
          </a:ln>
          <a:effectLst/>
        </p:spPr>
        <p:txBody>
          <a:bodyPr wrap="none">
            <a:spAutoFit/>
          </a:bodyPr>
          <a:lstStyle/>
          <a:p>
            <a:r>
              <a:rPr lang="en-US" sz="1600" b="1" i="1">
                <a:solidFill>
                  <a:srgbClr val="0000FF"/>
                </a:solidFill>
              </a:rPr>
              <a:t>A VERTICAL COLUMN IN THE PERIODIC TABLE; 18</a:t>
            </a:r>
          </a:p>
        </p:txBody>
      </p:sp>
      <p:sp>
        <p:nvSpPr>
          <p:cNvPr id="607242" name="Document">
            <a:hlinkClick r:id="rId3" action="ppaction://hlinkfile" tooltip="COPY of Worksheet in Word"/>
          </p:cNvPr>
          <p:cNvSpPr>
            <a:spLocks noChangeAspect="1" noEditPoints="1" noChangeArrowheads="1"/>
          </p:cNvSpPr>
          <p:nvPr/>
        </p:nvSpPr>
        <p:spPr bwMode="auto">
          <a:xfrm>
            <a:off x="8297863" y="106363"/>
            <a:ext cx="676275" cy="904875"/>
          </a:xfrm>
          <a:custGeom>
            <a:avLst/>
            <a:gdLst>
              <a:gd name="T0" fmla="*/ 10757 w 21600"/>
              <a:gd name="T1" fmla="*/ 21632 h 21600"/>
              <a:gd name="T2" fmla="*/ 85 w 21600"/>
              <a:gd name="T3" fmla="*/ 10849 h 21600"/>
              <a:gd name="T4" fmla="*/ 10757 w 21600"/>
              <a:gd name="T5" fmla="*/ 81 h 21600"/>
              <a:gd name="T6" fmla="*/ 21706 w 21600"/>
              <a:gd name="T7" fmla="*/ 10652 h 21600"/>
              <a:gd name="T8" fmla="*/ 10757 w 21600"/>
              <a:gd name="T9" fmla="*/ 21632 h 21600"/>
              <a:gd name="T10" fmla="*/ 0 w 21600"/>
              <a:gd name="T11" fmla="*/ 0 h 21600"/>
              <a:gd name="T12" fmla="*/ 21600 w 21600"/>
              <a:gd name="T13" fmla="*/ 0 h 21600"/>
              <a:gd name="T14" fmla="*/ 21600 w 21600"/>
              <a:gd name="T15" fmla="*/ 21600 h 21600"/>
              <a:gd name="T16" fmla="*/ 977 w 21600"/>
              <a:gd name="T17" fmla="*/ 818 h 21600"/>
              <a:gd name="T18" fmla="*/ 20622 w 21600"/>
              <a:gd name="T19" fmla="*/ 16429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10757" y="21632"/>
                </a:moveTo>
                <a:lnTo>
                  <a:pt x="5187" y="21632"/>
                </a:lnTo>
                <a:lnTo>
                  <a:pt x="85" y="17509"/>
                </a:lnTo>
                <a:lnTo>
                  <a:pt x="85" y="10849"/>
                </a:lnTo>
                <a:lnTo>
                  <a:pt x="85" y="81"/>
                </a:lnTo>
                <a:lnTo>
                  <a:pt x="10757" y="81"/>
                </a:lnTo>
                <a:lnTo>
                  <a:pt x="21706" y="81"/>
                </a:lnTo>
                <a:lnTo>
                  <a:pt x="21706" y="10652"/>
                </a:lnTo>
                <a:lnTo>
                  <a:pt x="21706" y="21632"/>
                </a:lnTo>
                <a:lnTo>
                  <a:pt x="10757" y="21632"/>
                </a:lnTo>
                <a:close/>
              </a:path>
              <a:path w="21600" h="21600">
                <a:moveTo>
                  <a:pt x="85" y="17509"/>
                </a:moveTo>
                <a:lnTo>
                  <a:pt x="5187" y="17509"/>
                </a:lnTo>
                <a:lnTo>
                  <a:pt x="5187" y="21632"/>
                </a:lnTo>
                <a:lnTo>
                  <a:pt x="85" y="17509"/>
                </a:lnTo>
                <a:close/>
              </a:path>
            </a:pathLst>
          </a:custGeom>
          <a:solidFill>
            <a:schemeClr val="bg1"/>
          </a:solidFill>
          <a:ln w="9525">
            <a:solidFill>
              <a:srgbClr val="000000"/>
            </a:solidFill>
            <a:miter lim="800000"/>
            <a:headEnd/>
            <a:tailEnd/>
          </a:ln>
          <a:effectLst>
            <a:outerShdw dist="107763" dir="2700000" algn="ctr" rotWithShape="0">
              <a:srgbClr val="808080"/>
            </a:outerShdw>
          </a:effectLst>
        </p:spPr>
        <p:txBody>
          <a:bodyPr/>
          <a:lstStyle/>
          <a:p>
            <a:pPr algn="ctr"/>
            <a:r>
              <a:rPr lang="en-US" sz="1000"/>
              <a:t>Click Here for </a:t>
            </a:r>
            <a:r>
              <a:rPr lang="en-US" sz="800"/>
              <a:t>COPY</a:t>
            </a:r>
          </a:p>
        </p:txBody>
      </p:sp>
      <p:pic>
        <p:nvPicPr>
          <p:cNvPr id="607243" name="Picture 11"/>
          <p:cNvPicPr>
            <a:picLocks noChangeAspect="1" noChangeArrowheads="1"/>
          </p:cNvPicPr>
          <p:nvPr/>
        </p:nvPicPr>
        <p:blipFill>
          <a:blip r:embed="rId4" cstate="print">
            <a:lum bright="-6000" contrast="12000"/>
          </a:blip>
          <a:srcRect l="2693" t="775" r="937"/>
          <a:stretch>
            <a:fillRect/>
          </a:stretch>
        </p:blipFill>
        <p:spPr bwMode="auto">
          <a:xfrm>
            <a:off x="3609975" y="1416050"/>
            <a:ext cx="835025" cy="909638"/>
          </a:xfrm>
          <a:prstGeom prst="rect">
            <a:avLst/>
          </a:prstGeom>
          <a:noFill/>
          <a:ln w="9525">
            <a:noFill/>
            <a:miter lim="800000"/>
            <a:headEnd/>
            <a:tailEnd/>
          </a:ln>
          <a:effectLst/>
        </p:spPr>
      </p:pic>
      <p:pic>
        <p:nvPicPr>
          <p:cNvPr id="607244" name="Picture 12" descr="Henry Mosely">
            <a:hlinkClick r:id="rId5" tooltip="Wikipedia -  HENRY  M O S E L E Y"/>
          </p:cNvPr>
          <p:cNvPicPr>
            <a:picLocks noChangeAspect="1" noChangeArrowheads="1"/>
          </p:cNvPicPr>
          <p:nvPr/>
        </p:nvPicPr>
        <p:blipFill>
          <a:blip r:embed="rId6" cstate="print">
            <a:lum bright="6000" contrast="-6000"/>
          </a:blip>
          <a:srcRect l="27998" r="17401" b="46527"/>
          <a:stretch>
            <a:fillRect/>
          </a:stretch>
        </p:blipFill>
        <p:spPr bwMode="auto">
          <a:xfrm>
            <a:off x="7726363" y="3182938"/>
            <a:ext cx="681037" cy="963612"/>
          </a:xfrm>
          <a:prstGeom prst="rect">
            <a:avLst/>
          </a:prstGeom>
          <a:noFill/>
        </p:spPr>
      </p:pic>
      <p:sp>
        <p:nvSpPr>
          <p:cNvPr id="607245" name="AutoShape 13"/>
          <p:cNvSpPr>
            <a:spLocks noChangeArrowheads="1"/>
          </p:cNvSpPr>
          <p:nvPr/>
        </p:nvSpPr>
        <p:spPr bwMode="auto">
          <a:xfrm>
            <a:off x="6864350" y="5956300"/>
            <a:ext cx="300038" cy="750888"/>
          </a:xfrm>
          <a:prstGeom prst="upDownArrow">
            <a:avLst>
              <a:gd name="adj1" fmla="val 50000"/>
              <a:gd name="adj2" fmla="val 50053"/>
            </a:avLst>
          </a:prstGeom>
          <a:solidFill>
            <a:schemeClr val="accent2">
              <a:alpha val="50000"/>
            </a:schemeClr>
          </a:solidFill>
          <a:ln w="9525">
            <a:solidFill>
              <a:schemeClr val="tx1"/>
            </a:solidFill>
            <a:miter lim="800000"/>
            <a:headEnd/>
            <a:tailEnd/>
          </a:ln>
          <a:effectLst/>
        </p:spPr>
        <p:txBody>
          <a:bodyPr vert="eaVert" wrap="none" anchor="ctr"/>
          <a:lstStyle/>
          <a:p>
            <a:endParaRPr lang="en-US"/>
          </a:p>
        </p:txBody>
      </p:sp>
      <p:sp>
        <p:nvSpPr>
          <p:cNvPr id="607246" name="AutoShape 14"/>
          <p:cNvSpPr>
            <a:spLocks noChangeArrowheads="1"/>
          </p:cNvSpPr>
          <p:nvPr/>
        </p:nvSpPr>
        <p:spPr bwMode="auto">
          <a:xfrm rot="5400000">
            <a:off x="6823075" y="4959350"/>
            <a:ext cx="300038" cy="750888"/>
          </a:xfrm>
          <a:prstGeom prst="upDownArrow">
            <a:avLst>
              <a:gd name="adj1" fmla="val 50000"/>
              <a:gd name="adj2" fmla="val 50053"/>
            </a:avLst>
          </a:prstGeom>
          <a:solidFill>
            <a:schemeClr val="accent2">
              <a:alpha val="50000"/>
            </a:schemeClr>
          </a:solidFill>
          <a:ln w="9525">
            <a:solidFill>
              <a:schemeClr val="tx1"/>
            </a:solidFill>
            <a:miter lim="800000"/>
            <a:headEnd/>
            <a:tailEnd/>
          </a:ln>
          <a:effectLst/>
        </p:spPr>
        <p:txBody>
          <a:bodyPr vert="eaVert"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07236"/>
                                        </p:tgtEl>
                                        <p:attrNameLst>
                                          <p:attrName>style.visibility</p:attrName>
                                        </p:attrNameLst>
                                      </p:cBhvr>
                                      <p:to>
                                        <p:strVal val="visible"/>
                                      </p:to>
                                    </p:set>
                                    <p:animEffect transition="in" filter="dissolve">
                                      <p:cBhvr>
                                        <p:cTn id="7" dur="500"/>
                                        <p:tgtEl>
                                          <p:spTgt spid="607236"/>
                                        </p:tgtEl>
                                      </p:cBhvr>
                                    </p:animEffect>
                                  </p:childTnLst>
                                </p:cTn>
                              </p:par>
                              <p:par>
                                <p:cTn id="8" presetID="39" presetClass="entr" presetSubtype="0" accel="100000" fill="hold" nodeType="withEffect">
                                  <p:stCondLst>
                                    <p:cond delay="0"/>
                                  </p:stCondLst>
                                  <p:childTnLst>
                                    <p:set>
                                      <p:cBhvr>
                                        <p:cTn id="9" dur="1" fill="hold">
                                          <p:stCondLst>
                                            <p:cond delay="0"/>
                                          </p:stCondLst>
                                        </p:cTn>
                                        <p:tgtEl>
                                          <p:spTgt spid="607243"/>
                                        </p:tgtEl>
                                        <p:attrNameLst>
                                          <p:attrName>style.visibility</p:attrName>
                                        </p:attrNameLst>
                                      </p:cBhvr>
                                      <p:to>
                                        <p:strVal val="visible"/>
                                      </p:to>
                                    </p:set>
                                    <p:anim calcmode="lin" valueType="num">
                                      <p:cBhvr>
                                        <p:cTn id="10" dur="500" fill="hold"/>
                                        <p:tgtEl>
                                          <p:spTgt spid="607243"/>
                                        </p:tgtEl>
                                        <p:attrNameLst>
                                          <p:attrName>ppt_h</p:attrName>
                                        </p:attrNameLst>
                                      </p:cBhvr>
                                      <p:tavLst>
                                        <p:tav tm="0">
                                          <p:val>
                                            <p:strVal val="#ppt_h/20"/>
                                          </p:val>
                                        </p:tav>
                                        <p:tav tm="50000">
                                          <p:val>
                                            <p:strVal val="#ppt_h/20"/>
                                          </p:val>
                                        </p:tav>
                                        <p:tav tm="100000">
                                          <p:val>
                                            <p:strVal val="#ppt_h"/>
                                          </p:val>
                                        </p:tav>
                                      </p:tavLst>
                                    </p:anim>
                                    <p:anim calcmode="lin" valueType="num">
                                      <p:cBhvr>
                                        <p:cTn id="11" dur="500" fill="hold"/>
                                        <p:tgtEl>
                                          <p:spTgt spid="607243"/>
                                        </p:tgtEl>
                                        <p:attrNameLst>
                                          <p:attrName>ppt_w</p:attrName>
                                        </p:attrNameLst>
                                      </p:cBhvr>
                                      <p:tavLst>
                                        <p:tav tm="0">
                                          <p:val>
                                            <p:strVal val="#ppt_w+.3"/>
                                          </p:val>
                                        </p:tav>
                                        <p:tav tm="50000">
                                          <p:val>
                                            <p:strVal val="#ppt_w+.3"/>
                                          </p:val>
                                        </p:tav>
                                        <p:tav tm="100000">
                                          <p:val>
                                            <p:strVal val="#ppt_w"/>
                                          </p:val>
                                        </p:tav>
                                      </p:tavLst>
                                    </p:anim>
                                    <p:anim calcmode="lin" valueType="num">
                                      <p:cBhvr>
                                        <p:cTn id="12" dur="500" fill="hold"/>
                                        <p:tgtEl>
                                          <p:spTgt spid="607243"/>
                                        </p:tgtEl>
                                        <p:attrNameLst>
                                          <p:attrName>ppt_x</p:attrName>
                                        </p:attrNameLst>
                                      </p:cBhvr>
                                      <p:tavLst>
                                        <p:tav tm="0">
                                          <p:val>
                                            <p:strVal val="#ppt_x-.3"/>
                                          </p:val>
                                        </p:tav>
                                        <p:tav tm="50000">
                                          <p:val>
                                            <p:strVal val="#ppt_x"/>
                                          </p:val>
                                        </p:tav>
                                        <p:tav tm="100000">
                                          <p:val>
                                            <p:strVal val="#ppt_x"/>
                                          </p:val>
                                        </p:tav>
                                      </p:tavLst>
                                    </p:anim>
                                    <p:anim calcmode="lin" valueType="num">
                                      <p:cBhvr>
                                        <p:cTn id="13" dur="500" fill="hold"/>
                                        <p:tgtEl>
                                          <p:spTgt spid="607243"/>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607237"/>
                                        </p:tgtEl>
                                        <p:attrNameLst>
                                          <p:attrName>style.visibility</p:attrName>
                                        </p:attrNameLst>
                                      </p:cBhvr>
                                      <p:to>
                                        <p:strVal val="visible"/>
                                      </p:to>
                                    </p:set>
                                    <p:animEffect transition="in" filter="dissolve">
                                      <p:cBhvr>
                                        <p:cTn id="18" dur="500"/>
                                        <p:tgtEl>
                                          <p:spTgt spid="607237"/>
                                        </p:tgtEl>
                                      </p:cBhvr>
                                    </p:animEffect>
                                  </p:childTnLst>
                                </p:cTn>
                              </p:par>
                            </p:childTnLst>
                          </p:cTn>
                        </p:par>
                        <p:par>
                          <p:cTn id="19" fill="hold">
                            <p:stCondLst>
                              <p:cond delay="500"/>
                            </p:stCondLst>
                            <p:childTnLst>
                              <p:par>
                                <p:cTn id="20" presetID="9" presetClass="emph" presetSubtype="0" grpId="1" nodeType="afterEffect">
                                  <p:stCondLst>
                                    <p:cond delay="0"/>
                                  </p:stCondLst>
                                  <p:childTnLst>
                                    <p:set>
                                      <p:cBhvr rctx="PPT">
                                        <p:cTn id="21" dur="indefinite"/>
                                        <p:tgtEl>
                                          <p:spTgt spid="607236"/>
                                        </p:tgtEl>
                                        <p:attrNameLst>
                                          <p:attrName>style.opacity</p:attrName>
                                        </p:attrNameLst>
                                      </p:cBhvr>
                                      <p:to>
                                        <p:strVal val="0.5"/>
                                      </p:to>
                                    </p:set>
                                    <p:animEffect filter="image" prLst="opacity: 0.5">
                                      <p:cBhvr rctx="IE">
                                        <p:cTn id="22" dur="indefinite"/>
                                        <p:tgtEl>
                                          <p:spTgt spid="6072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07238"/>
                                        </p:tgtEl>
                                        <p:attrNameLst>
                                          <p:attrName>style.visibility</p:attrName>
                                        </p:attrNameLst>
                                      </p:cBhvr>
                                      <p:to>
                                        <p:strVal val="visible"/>
                                      </p:to>
                                    </p:set>
                                    <p:animEffect transition="in" filter="dissolve">
                                      <p:cBhvr>
                                        <p:cTn id="27" dur="500"/>
                                        <p:tgtEl>
                                          <p:spTgt spid="607238"/>
                                        </p:tgtEl>
                                      </p:cBhvr>
                                    </p:animEffect>
                                  </p:childTnLst>
                                </p:cTn>
                              </p:par>
                            </p:childTnLst>
                          </p:cTn>
                        </p:par>
                        <p:par>
                          <p:cTn id="28" fill="hold">
                            <p:stCondLst>
                              <p:cond delay="500"/>
                            </p:stCondLst>
                            <p:childTnLst>
                              <p:par>
                                <p:cTn id="29" presetID="9" presetClass="emph" presetSubtype="0" grpId="1" nodeType="afterEffect">
                                  <p:stCondLst>
                                    <p:cond delay="0"/>
                                  </p:stCondLst>
                                  <p:childTnLst>
                                    <p:set>
                                      <p:cBhvr rctx="PPT">
                                        <p:cTn id="30" dur="indefinite"/>
                                        <p:tgtEl>
                                          <p:spTgt spid="607237"/>
                                        </p:tgtEl>
                                        <p:attrNameLst>
                                          <p:attrName>style.opacity</p:attrName>
                                        </p:attrNameLst>
                                      </p:cBhvr>
                                      <p:to>
                                        <p:strVal val="0.5"/>
                                      </p:to>
                                    </p:set>
                                    <p:animEffect filter="image" prLst="opacity: 0.5">
                                      <p:cBhvr rctx="IE">
                                        <p:cTn id="31" dur="indefinite"/>
                                        <p:tgtEl>
                                          <p:spTgt spid="607237"/>
                                        </p:tgtEl>
                                      </p:cBhvr>
                                    </p:animEffect>
                                  </p:childTnLst>
                                </p:cTn>
                              </p:par>
                              <p:par>
                                <p:cTn id="32" presetID="39" presetClass="entr" presetSubtype="0" accel="100000" fill="hold" nodeType="withEffect">
                                  <p:stCondLst>
                                    <p:cond delay="0"/>
                                  </p:stCondLst>
                                  <p:childTnLst>
                                    <p:set>
                                      <p:cBhvr>
                                        <p:cTn id="33" dur="1" fill="hold">
                                          <p:stCondLst>
                                            <p:cond delay="0"/>
                                          </p:stCondLst>
                                        </p:cTn>
                                        <p:tgtEl>
                                          <p:spTgt spid="607244"/>
                                        </p:tgtEl>
                                        <p:attrNameLst>
                                          <p:attrName>style.visibility</p:attrName>
                                        </p:attrNameLst>
                                      </p:cBhvr>
                                      <p:to>
                                        <p:strVal val="visible"/>
                                      </p:to>
                                    </p:set>
                                    <p:anim calcmode="lin" valueType="num">
                                      <p:cBhvr>
                                        <p:cTn id="34" dur="500" fill="hold"/>
                                        <p:tgtEl>
                                          <p:spTgt spid="607244"/>
                                        </p:tgtEl>
                                        <p:attrNameLst>
                                          <p:attrName>ppt_h</p:attrName>
                                        </p:attrNameLst>
                                      </p:cBhvr>
                                      <p:tavLst>
                                        <p:tav tm="0">
                                          <p:val>
                                            <p:strVal val="#ppt_h/20"/>
                                          </p:val>
                                        </p:tav>
                                        <p:tav tm="50000">
                                          <p:val>
                                            <p:strVal val="#ppt_h/20"/>
                                          </p:val>
                                        </p:tav>
                                        <p:tav tm="100000">
                                          <p:val>
                                            <p:strVal val="#ppt_h"/>
                                          </p:val>
                                        </p:tav>
                                      </p:tavLst>
                                    </p:anim>
                                    <p:anim calcmode="lin" valueType="num">
                                      <p:cBhvr>
                                        <p:cTn id="35" dur="500" fill="hold"/>
                                        <p:tgtEl>
                                          <p:spTgt spid="607244"/>
                                        </p:tgtEl>
                                        <p:attrNameLst>
                                          <p:attrName>ppt_w</p:attrName>
                                        </p:attrNameLst>
                                      </p:cBhvr>
                                      <p:tavLst>
                                        <p:tav tm="0">
                                          <p:val>
                                            <p:strVal val="#ppt_w+.3"/>
                                          </p:val>
                                        </p:tav>
                                        <p:tav tm="50000">
                                          <p:val>
                                            <p:strVal val="#ppt_w+.3"/>
                                          </p:val>
                                        </p:tav>
                                        <p:tav tm="100000">
                                          <p:val>
                                            <p:strVal val="#ppt_w"/>
                                          </p:val>
                                        </p:tav>
                                      </p:tavLst>
                                    </p:anim>
                                    <p:anim calcmode="lin" valueType="num">
                                      <p:cBhvr>
                                        <p:cTn id="36" dur="500" fill="hold"/>
                                        <p:tgtEl>
                                          <p:spTgt spid="607244"/>
                                        </p:tgtEl>
                                        <p:attrNameLst>
                                          <p:attrName>ppt_x</p:attrName>
                                        </p:attrNameLst>
                                      </p:cBhvr>
                                      <p:tavLst>
                                        <p:tav tm="0">
                                          <p:val>
                                            <p:strVal val="#ppt_x-.3"/>
                                          </p:val>
                                        </p:tav>
                                        <p:tav tm="50000">
                                          <p:val>
                                            <p:strVal val="#ppt_x"/>
                                          </p:val>
                                        </p:tav>
                                        <p:tav tm="100000">
                                          <p:val>
                                            <p:strVal val="#ppt_x"/>
                                          </p:val>
                                        </p:tav>
                                      </p:tavLst>
                                    </p:anim>
                                    <p:anim calcmode="lin" valueType="num">
                                      <p:cBhvr>
                                        <p:cTn id="37" dur="500" fill="hold"/>
                                        <p:tgtEl>
                                          <p:spTgt spid="607244"/>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607239"/>
                                        </p:tgtEl>
                                        <p:attrNameLst>
                                          <p:attrName>style.visibility</p:attrName>
                                        </p:attrNameLst>
                                      </p:cBhvr>
                                      <p:to>
                                        <p:strVal val="visible"/>
                                      </p:to>
                                    </p:set>
                                    <p:animEffect transition="in" filter="dissolve">
                                      <p:cBhvr>
                                        <p:cTn id="42" dur="500"/>
                                        <p:tgtEl>
                                          <p:spTgt spid="607239"/>
                                        </p:tgtEl>
                                      </p:cBhvr>
                                    </p:animEffect>
                                  </p:childTnLst>
                                </p:cTn>
                              </p:par>
                            </p:childTnLst>
                          </p:cTn>
                        </p:par>
                        <p:par>
                          <p:cTn id="43" fill="hold">
                            <p:stCondLst>
                              <p:cond delay="500"/>
                            </p:stCondLst>
                            <p:childTnLst>
                              <p:par>
                                <p:cTn id="44" presetID="9" presetClass="emph" presetSubtype="0" grpId="1" nodeType="afterEffect">
                                  <p:stCondLst>
                                    <p:cond delay="0"/>
                                  </p:stCondLst>
                                  <p:childTnLst>
                                    <p:set>
                                      <p:cBhvr rctx="PPT">
                                        <p:cTn id="45" dur="indefinite"/>
                                        <p:tgtEl>
                                          <p:spTgt spid="607238"/>
                                        </p:tgtEl>
                                        <p:attrNameLst>
                                          <p:attrName>style.opacity</p:attrName>
                                        </p:attrNameLst>
                                      </p:cBhvr>
                                      <p:to>
                                        <p:strVal val="0.5"/>
                                      </p:to>
                                    </p:set>
                                    <p:animEffect filter="image" prLst="opacity: 0.5">
                                      <p:cBhvr rctx="IE">
                                        <p:cTn id="46" dur="indefinite"/>
                                        <p:tgtEl>
                                          <p:spTgt spid="60723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607240"/>
                                        </p:tgtEl>
                                        <p:attrNameLst>
                                          <p:attrName>style.visibility</p:attrName>
                                        </p:attrNameLst>
                                      </p:cBhvr>
                                      <p:to>
                                        <p:strVal val="visible"/>
                                      </p:to>
                                    </p:set>
                                    <p:animEffect transition="in" filter="dissolve">
                                      <p:cBhvr>
                                        <p:cTn id="51" dur="500"/>
                                        <p:tgtEl>
                                          <p:spTgt spid="607240"/>
                                        </p:tgtEl>
                                      </p:cBhvr>
                                    </p:animEffect>
                                  </p:childTnLst>
                                </p:cTn>
                              </p:par>
                            </p:childTnLst>
                          </p:cTn>
                        </p:par>
                        <p:par>
                          <p:cTn id="52" fill="hold">
                            <p:stCondLst>
                              <p:cond delay="500"/>
                            </p:stCondLst>
                            <p:childTnLst>
                              <p:par>
                                <p:cTn id="53" presetID="9" presetClass="emph" presetSubtype="0" grpId="1" nodeType="afterEffect">
                                  <p:stCondLst>
                                    <p:cond delay="0"/>
                                  </p:stCondLst>
                                  <p:childTnLst>
                                    <p:set>
                                      <p:cBhvr rctx="PPT">
                                        <p:cTn id="54" dur="indefinite"/>
                                        <p:tgtEl>
                                          <p:spTgt spid="607239"/>
                                        </p:tgtEl>
                                        <p:attrNameLst>
                                          <p:attrName>style.opacity</p:attrName>
                                        </p:attrNameLst>
                                      </p:cBhvr>
                                      <p:to>
                                        <p:strVal val="0.5"/>
                                      </p:to>
                                    </p:set>
                                    <p:animEffect filter="image" prLst="opacity: 0.5">
                                      <p:cBhvr rctx="IE">
                                        <p:cTn id="55" dur="indefinite"/>
                                        <p:tgtEl>
                                          <p:spTgt spid="607239"/>
                                        </p:tgtEl>
                                      </p:cBhvr>
                                    </p:animEffect>
                                  </p:childTnLst>
                                </p:cTn>
                              </p:par>
                            </p:childTnLst>
                          </p:cTn>
                        </p:par>
                        <p:par>
                          <p:cTn id="56" fill="hold">
                            <p:stCondLst>
                              <p:cond delay="500"/>
                            </p:stCondLst>
                            <p:childTnLst>
                              <p:par>
                                <p:cTn id="57" presetID="55" presetClass="entr" presetSubtype="0" fill="hold" grpId="0" nodeType="afterEffect">
                                  <p:stCondLst>
                                    <p:cond delay="0"/>
                                  </p:stCondLst>
                                  <p:childTnLst>
                                    <p:set>
                                      <p:cBhvr>
                                        <p:cTn id="58" dur="1" fill="hold">
                                          <p:stCondLst>
                                            <p:cond delay="0"/>
                                          </p:stCondLst>
                                        </p:cTn>
                                        <p:tgtEl>
                                          <p:spTgt spid="607246"/>
                                        </p:tgtEl>
                                        <p:attrNameLst>
                                          <p:attrName>style.visibility</p:attrName>
                                        </p:attrNameLst>
                                      </p:cBhvr>
                                      <p:to>
                                        <p:strVal val="visible"/>
                                      </p:to>
                                    </p:set>
                                    <p:anim calcmode="lin" valueType="num">
                                      <p:cBhvr>
                                        <p:cTn id="59" dur="1000" fill="hold"/>
                                        <p:tgtEl>
                                          <p:spTgt spid="607246"/>
                                        </p:tgtEl>
                                        <p:attrNameLst>
                                          <p:attrName>ppt_w</p:attrName>
                                        </p:attrNameLst>
                                      </p:cBhvr>
                                      <p:tavLst>
                                        <p:tav tm="0">
                                          <p:val>
                                            <p:strVal val="#ppt_w*0.70"/>
                                          </p:val>
                                        </p:tav>
                                        <p:tav tm="100000">
                                          <p:val>
                                            <p:strVal val="#ppt_w"/>
                                          </p:val>
                                        </p:tav>
                                      </p:tavLst>
                                    </p:anim>
                                    <p:anim calcmode="lin" valueType="num">
                                      <p:cBhvr>
                                        <p:cTn id="60" dur="1000" fill="hold"/>
                                        <p:tgtEl>
                                          <p:spTgt spid="607246"/>
                                        </p:tgtEl>
                                        <p:attrNameLst>
                                          <p:attrName>ppt_h</p:attrName>
                                        </p:attrNameLst>
                                      </p:cBhvr>
                                      <p:tavLst>
                                        <p:tav tm="0">
                                          <p:val>
                                            <p:strVal val="#ppt_h"/>
                                          </p:val>
                                        </p:tav>
                                        <p:tav tm="100000">
                                          <p:val>
                                            <p:strVal val="#ppt_h"/>
                                          </p:val>
                                        </p:tav>
                                      </p:tavLst>
                                    </p:anim>
                                    <p:animEffect transition="in" filter="fade">
                                      <p:cBhvr>
                                        <p:cTn id="61" dur="1000"/>
                                        <p:tgtEl>
                                          <p:spTgt spid="607246"/>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607241"/>
                                        </p:tgtEl>
                                        <p:attrNameLst>
                                          <p:attrName>style.visibility</p:attrName>
                                        </p:attrNameLst>
                                      </p:cBhvr>
                                      <p:to>
                                        <p:strVal val="visible"/>
                                      </p:to>
                                    </p:set>
                                    <p:animEffect transition="in" filter="dissolve">
                                      <p:cBhvr>
                                        <p:cTn id="66" dur="500"/>
                                        <p:tgtEl>
                                          <p:spTgt spid="607241"/>
                                        </p:tgtEl>
                                      </p:cBhvr>
                                    </p:animEffect>
                                  </p:childTnLst>
                                </p:cTn>
                              </p:par>
                            </p:childTnLst>
                          </p:cTn>
                        </p:par>
                        <p:par>
                          <p:cTn id="67" fill="hold">
                            <p:stCondLst>
                              <p:cond delay="500"/>
                            </p:stCondLst>
                            <p:childTnLst>
                              <p:par>
                                <p:cTn id="68" presetID="55" presetClass="entr" presetSubtype="0" fill="hold" grpId="0" nodeType="afterEffect">
                                  <p:stCondLst>
                                    <p:cond delay="0"/>
                                  </p:stCondLst>
                                  <p:childTnLst>
                                    <p:set>
                                      <p:cBhvr>
                                        <p:cTn id="69" dur="1" fill="hold">
                                          <p:stCondLst>
                                            <p:cond delay="0"/>
                                          </p:stCondLst>
                                        </p:cTn>
                                        <p:tgtEl>
                                          <p:spTgt spid="607245"/>
                                        </p:tgtEl>
                                        <p:attrNameLst>
                                          <p:attrName>style.visibility</p:attrName>
                                        </p:attrNameLst>
                                      </p:cBhvr>
                                      <p:to>
                                        <p:strVal val="visible"/>
                                      </p:to>
                                    </p:set>
                                    <p:anim calcmode="lin" valueType="num">
                                      <p:cBhvr>
                                        <p:cTn id="70" dur="1000" fill="hold"/>
                                        <p:tgtEl>
                                          <p:spTgt spid="607245"/>
                                        </p:tgtEl>
                                        <p:attrNameLst>
                                          <p:attrName>ppt_w</p:attrName>
                                        </p:attrNameLst>
                                      </p:cBhvr>
                                      <p:tavLst>
                                        <p:tav tm="0">
                                          <p:val>
                                            <p:strVal val="#ppt_w*0.70"/>
                                          </p:val>
                                        </p:tav>
                                        <p:tav tm="100000">
                                          <p:val>
                                            <p:strVal val="#ppt_w"/>
                                          </p:val>
                                        </p:tav>
                                      </p:tavLst>
                                    </p:anim>
                                    <p:anim calcmode="lin" valueType="num">
                                      <p:cBhvr>
                                        <p:cTn id="71" dur="1000" fill="hold"/>
                                        <p:tgtEl>
                                          <p:spTgt spid="607245"/>
                                        </p:tgtEl>
                                        <p:attrNameLst>
                                          <p:attrName>ppt_h</p:attrName>
                                        </p:attrNameLst>
                                      </p:cBhvr>
                                      <p:tavLst>
                                        <p:tav tm="0">
                                          <p:val>
                                            <p:strVal val="#ppt_h"/>
                                          </p:val>
                                        </p:tav>
                                        <p:tav tm="100000">
                                          <p:val>
                                            <p:strVal val="#ppt_h"/>
                                          </p:val>
                                        </p:tav>
                                      </p:tavLst>
                                    </p:anim>
                                    <p:animEffect transition="in" filter="fade">
                                      <p:cBhvr>
                                        <p:cTn id="72" dur="1000"/>
                                        <p:tgtEl>
                                          <p:spTgt spid="607245"/>
                                        </p:tgtEl>
                                      </p:cBhvr>
                                    </p:animEffect>
                                  </p:childTnLst>
                                </p:cTn>
                              </p:par>
                              <p:par>
                                <p:cTn id="73" presetID="9" presetClass="emph" presetSubtype="0" grpId="1" nodeType="withEffect">
                                  <p:stCondLst>
                                    <p:cond delay="0"/>
                                  </p:stCondLst>
                                  <p:childTnLst>
                                    <p:set>
                                      <p:cBhvr rctx="PPT">
                                        <p:cTn id="74" dur="indefinite"/>
                                        <p:tgtEl>
                                          <p:spTgt spid="607246"/>
                                        </p:tgtEl>
                                        <p:attrNameLst>
                                          <p:attrName>style.opacity</p:attrName>
                                        </p:attrNameLst>
                                      </p:cBhvr>
                                      <p:to>
                                        <p:strVal val="0.5"/>
                                      </p:to>
                                    </p:set>
                                    <p:animEffect filter="image" prLst="opacity: 0.5">
                                      <p:cBhvr rctx="IE">
                                        <p:cTn id="75" dur="indefinite"/>
                                        <p:tgtEl>
                                          <p:spTgt spid="607246"/>
                                        </p:tgtEl>
                                      </p:cBhvr>
                                    </p:animEffect>
                                  </p:childTnLst>
                                </p:cTn>
                              </p:par>
                            </p:childTnLst>
                          </p:cTn>
                        </p:par>
                        <p:par>
                          <p:cTn id="76" fill="hold">
                            <p:stCondLst>
                              <p:cond delay="1500"/>
                            </p:stCondLst>
                            <p:childTnLst>
                              <p:par>
                                <p:cTn id="77" presetID="9" presetClass="emph" presetSubtype="0" grpId="1" nodeType="afterEffect">
                                  <p:stCondLst>
                                    <p:cond delay="0"/>
                                  </p:stCondLst>
                                  <p:childTnLst>
                                    <p:set>
                                      <p:cBhvr rctx="PPT">
                                        <p:cTn id="78" dur="indefinite"/>
                                        <p:tgtEl>
                                          <p:spTgt spid="607240"/>
                                        </p:tgtEl>
                                        <p:attrNameLst>
                                          <p:attrName>style.opacity</p:attrName>
                                        </p:attrNameLst>
                                      </p:cBhvr>
                                      <p:to>
                                        <p:strVal val="0.5"/>
                                      </p:to>
                                    </p:set>
                                    <p:animEffect filter="image" prLst="opacity: 0.5">
                                      <p:cBhvr rctx="IE">
                                        <p:cTn id="79" dur="indefinite"/>
                                        <p:tgtEl>
                                          <p:spTgt spid="607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236" grpId="0"/>
      <p:bldP spid="607236" grpId="1"/>
      <p:bldP spid="607237" grpId="0"/>
      <p:bldP spid="607237" grpId="1"/>
      <p:bldP spid="607238" grpId="0"/>
      <p:bldP spid="607238" grpId="1"/>
      <p:bldP spid="607239" grpId="0"/>
      <p:bldP spid="607239" grpId="1"/>
      <p:bldP spid="607240" grpId="0"/>
      <p:bldP spid="607240" grpId="1"/>
      <p:bldP spid="607241" grpId="0"/>
      <p:bldP spid="607245" grpId="0" animBg="1"/>
      <p:bldP spid="607246" grpId="0" animBg="1"/>
      <p:bldP spid="607246"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title"/>
          </p:nvPr>
        </p:nvSpPr>
        <p:spPr>
          <a:xfrm>
            <a:off x="685800" y="76200"/>
            <a:ext cx="7772400" cy="1143000"/>
          </a:xfrm>
        </p:spPr>
        <p:txBody>
          <a:bodyPr/>
          <a:lstStyle/>
          <a:p>
            <a:r>
              <a:rPr lang="en-US"/>
              <a:t>Chemical Symbols</a:t>
            </a:r>
          </a:p>
        </p:txBody>
      </p:sp>
      <p:grpSp>
        <p:nvGrpSpPr>
          <p:cNvPr id="290819" name="Group 3"/>
          <p:cNvGrpSpPr>
            <a:grpSpLocks/>
          </p:cNvGrpSpPr>
          <p:nvPr/>
        </p:nvGrpSpPr>
        <p:grpSpPr bwMode="auto">
          <a:xfrm>
            <a:off x="762000" y="1066800"/>
            <a:ext cx="7696200" cy="1828800"/>
            <a:chOff x="480" y="672"/>
            <a:chExt cx="4848" cy="1152"/>
          </a:xfrm>
        </p:grpSpPr>
        <p:sp>
          <p:nvSpPr>
            <p:cNvPr id="290820" name="Text Box 4"/>
            <p:cNvSpPr txBox="1">
              <a:spLocks noChangeArrowheads="1"/>
            </p:cNvSpPr>
            <p:nvPr/>
          </p:nvSpPr>
          <p:spPr bwMode="auto">
            <a:xfrm>
              <a:off x="1780" y="1545"/>
              <a:ext cx="2236" cy="231"/>
            </a:xfrm>
            <a:prstGeom prst="rect">
              <a:avLst/>
            </a:prstGeom>
            <a:noFill/>
            <a:ln w="9525">
              <a:noFill/>
              <a:miter lim="800000"/>
              <a:headEnd/>
              <a:tailEnd/>
            </a:ln>
            <a:effectLst/>
          </p:spPr>
          <p:txBody>
            <a:bodyPr wrap="none">
              <a:spAutoFit/>
            </a:bodyPr>
            <a:lstStyle/>
            <a:p>
              <a:r>
                <a:rPr lang="en-US"/>
                <a:t>Symbols used in the 18</a:t>
              </a:r>
              <a:r>
                <a:rPr lang="en-US" baseline="30000"/>
                <a:t>th</a:t>
              </a:r>
              <a:r>
                <a:rPr lang="en-US"/>
                <a:t> Century</a:t>
              </a:r>
            </a:p>
          </p:txBody>
        </p:sp>
        <p:sp>
          <p:nvSpPr>
            <p:cNvPr id="290821" name="Text Box 5"/>
            <p:cNvSpPr txBox="1">
              <a:spLocks noChangeArrowheads="1"/>
            </p:cNvSpPr>
            <p:nvPr/>
          </p:nvSpPr>
          <p:spPr bwMode="auto">
            <a:xfrm>
              <a:off x="816" y="1351"/>
              <a:ext cx="582" cy="192"/>
            </a:xfrm>
            <a:prstGeom prst="rect">
              <a:avLst/>
            </a:prstGeom>
            <a:noFill/>
            <a:ln w="9525">
              <a:noFill/>
              <a:miter lim="800000"/>
              <a:headEnd/>
              <a:tailEnd/>
            </a:ln>
            <a:effectLst/>
          </p:spPr>
          <p:txBody>
            <a:bodyPr wrap="none">
              <a:spAutoFit/>
            </a:bodyPr>
            <a:lstStyle/>
            <a:p>
              <a:r>
                <a:rPr lang="en-US" sz="1400"/>
                <a:t>Antimony</a:t>
              </a:r>
            </a:p>
          </p:txBody>
        </p:sp>
        <p:sp>
          <p:nvSpPr>
            <p:cNvPr id="290822" name="Text Box 6"/>
            <p:cNvSpPr txBox="1">
              <a:spLocks noChangeArrowheads="1"/>
            </p:cNvSpPr>
            <p:nvPr/>
          </p:nvSpPr>
          <p:spPr bwMode="auto">
            <a:xfrm>
              <a:off x="1776" y="1344"/>
              <a:ext cx="414" cy="192"/>
            </a:xfrm>
            <a:prstGeom prst="rect">
              <a:avLst/>
            </a:prstGeom>
            <a:noFill/>
            <a:ln w="9525">
              <a:noFill/>
              <a:miter lim="800000"/>
              <a:headEnd/>
              <a:tailEnd/>
            </a:ln>
            <a:effectLst/>
          </p:spPr>
          <p:txBody>
            <a:bodyPr wrap="none">
              <a:spAutoFit/>
            </a:bodyPr>
            <a:lstStyle/>
            <a:p>
              <a:r>
                <a:rPr lang="en-US" sz="1400"/>
                <a:t>Water</a:t>
              </a:r>
            </a:p>
          </p:txBody>
        </p:sp>
        <p:sp>
          <p:nvSpPr>
            <p:cNvPr id="290823" name="Text Box 7"/>
            <p:cNvSpPr txBox="1">
              <a:spLocks noChangeArrowheads="1"/>
            </p:cNvSpPr>
            <p:nvPr/>
          </p:nvSpPr>
          <p:spPr bwMode="auto">
            <a:xfrm>
              <a:off x="4416" y="1344"/>
              <a:ext cx="725" cy="192"/>
            </a:xfrm>
            <a:prstGeom prst="rect">
              <a:avLst/>
            </a:prstGeom>
            <a:noFill/>
            <a:ln w="9525">
              <a:noFill/>
              <a:miter lim="800000"/>
              <a:headEnd/>
              <a:tailEnd/>
            </a:ln>
            <a:effectLst/>
          </p:spPr>
          <p:txBody>
            <a:bodyPr wrap="none">
              <a:spAutoFit/>
            </a:bodyPr>
            <a:lstStyle/>
            <a:p>
              <a:r>
                <a:rPr lang="en-US" sz="1400"/>
                <a:t>Sulfuric acid</a:t>
              </a:r>
            </a:p>
          </p:txBody>
        </p:sp>
        <p:sp>
          <p:nvSpPr>
            <p:cNvPr id="290824" name="Rectangle 8"/>
            <p:cNvSpPr>
              <a:spLocks noChangeArrowheads="1"/>
            </p:cNvSpPr>
            <p:nvPr/>
          </p:nvSpPr>
          <p:spPr bwMode="auto">
            <a:xfrm>
              <a:off x="480" y="672"/>
              <a:ext cx="4848" cy="1152"/>
            </a:xfrm>
            <a:prstGeom prst="rect">
              <a:avLst/>
            </a:prstGeom>
            <a:noFill/>
            <a:ln w="9525">
              <a:solidFill>
                <a:schemeClr val="tx1"/>
              </a:solidFill>
              <a:miter lim="800000"/>
              <a:headEnd/>
              <a:tailEnd/>
            </a:ln>
            <a:effectLst/>
          </p:spPr>
          <p:txBody>
            <a:bodyPr wrap="none" anchor="ctr"/>
            <a:lstStyle/>
            <a:p>
              <a:endParaRPr lang="en-US"/>
            </a:p>
          </p:txBody>
        </p:sp>
        <p:sp>
          <p:nvSpPr>
            <p:cNvPr id="290825" name="Oval 9"/>
            <p:cNvSpPr>
              <a:spLocks noChangeAspect="1" noChangeArrowheads="1"/>
            </p:cNvSpPr>
            <p:nvPr/>
          </p:nvSpPr>
          <p:spPr bwMode="auto">
            <a:xfrm>
              <a:off x="2832" y="935"/>
              <a:ext cx="276" cy="275"/>
            </a:xfrm>
            <a:prstGeom prst="ellipse">
              <a:avLst/>
            </a:prstGeom>
            <a:noFill/>
            <a:ln w="9525">
              <a:solidFill>
                <a:schemeClr val="tx1"/>
              </a:solidFill>
              <a:round/>
              <a:headEnd/>
              <a:tailEnd/>
            </a:ln>
            <a:effectLst/>
          </p:spPr>
          <p:txBody>
            <a:bodyPr wrap="none" anchor="ctr"/>
            <a:lstStyle/>
            <a:p>
              <a:endParaRPr lang="en-US"/>
            </a:p>
          </p:txBody>
        </p:sp>
        <p:sp>
          <p:nvSpPr>
            <p:cNvPr id="290826" name="Freeform 10"/>
            <p:cNvSpPr>
              <a:spLocks noChangeAspect="1"/>
            </p:cNvSpPr>
            <p:nvPr/>
          </p:nvSpPr>
          <p:spPr bwMode="auto">
            <a:xfrm>
              <a:off x="2974" y="1210"/>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a:tailEnd/>
            </a:ln>
            <a:effectLst/>
          </p:spPr>
          <p:txBody>
            <a:bodyPr/>
            <a:lstStyle/>
            <a:p>
              <a:endParaRPr lang="en-US"/>
            </a:p>
          </p:txBody>
        </p:sp>
        <p:sp>
          <p:nvSpPr>
            <p:cNvPr id="290827" name="Freeform 11"/>
            <p:cNvSpPr>
              <a:spLocks noChangeAspect="1"/>
            </p:cNvSpPr>
            <p:nvPr/>
          </p:nvSpPr>
          <p:spPr bwMode="auto">
            <a:xfrm>
              <a:off x="2954" y="1241"/>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a:tailEnd/>
            </a:ln>
            <a:effectLst/>
          </p:spPr>
          <p:txBody>
            <a:bodyPr/>
            <a:lstStyle/>
            <a:p>
              <a:endParaRPr lang="en-US"/>
            </a:p>
          </p:txBody>
        </p:sp>
        <p:sp>
          <p:nvSpPr>
            <p:cNvPr id="290828" name="Text Box 12"/>
            <p:cNvSpPr txBox="1">
              <a:spLocks noChangeArrowheads="1"/>
            </p:cNvSpPr>
            <p:nvPr/>
          </p:nvSpPr>
          <p:spPr bwMode="auto">
            <a:xfrm>
              <a:off x="2736" y="1344"/>
              <a:ext cx="482" cy="192"/>
            </a:xfrm>
            <a:prstGeom prst="rect">
              <a:avLst/>
            </a:prstGeom>
            <a:noFill/>
            <a:ln w="9525">
              <a:noFill/>
              <a:miter lim="800000"/>
              <a:headEnd/>
              <a:tailEnd/>
            </a:ln>
            <a:effectLst/>
          </p:spPr>
          <p:txBody>
            <a:bodyPr wrap="none">
              <a:spAutoFit/>
            </a:bodyPr>
            <a:lstStyle/>
            <a:p>
              <a:r>
                <a:rPr lang="en-US" sz="1400"/>
                <a:t>Copper</a:t>
              </a:r>
            </a:p>
          </p:txBody>
        </p:sp>
        <p:grpSp>
          <p:nvGrpSpPr>
            <p:cNvPr id="290829" name="Group 13"/>
            <p:cNvGrpSpPr>
              <a:grpSpLocks/>
            </p:cNvGrpSpPr>
            <p:nvPr/>
          </p:nvGrpSpPr>
          <p:grpSpPr bwMode="auto">
            <a:xfrm>
              <a:off x="903" y="864"/>
              <a:ext cx="345" cy="414"/>
              <a:chOff x="903" y="834"/>
              <a:chExt cx="345" cy="414"/>
            </a:xfrm>
          </p:grpSpPr>
          <p:sp>
            <p:nvSpPr>
              <p:cNvPr id="290830" name="Freeform 14"/>
              <p:cNvSpPr>
                <a:spLocks/>
              </p:cNvSpPr>
              <p:nvPr/>
            </p:nvSpPr>
            <p:spPr bwMode="auto">
              <a:xfrm>
                <a:off x="1073" y="834"/>
                <a:ext cx="1" cy="72"/>
              </a:xfrm>
              <a:custGeom>
                <a:avLst/>
                <a:gdLst/>
                <a:ahLst/>
                <a:cxnLst>
                  <a:cxn ang="0">
                    <a:pos x="0" y="72"/>
                  </a:cxn>
                  <a:cxn ang="0">
                    <a:pos x="0" y="0"/>
                  </a:cxn>
                </a:cxnLst>
                <a:rect l="0" t="0" r="r" b="b"/>
                <a:pathLst>
                  <a:path w="1" h="72">
                    <a:moveTo>
                      <a:pt x="0" y="72"/>
                    </a:moveTo>
                    <a:lnTo>
                      <a:pt x="0" y="0"/>
                    </a:lnTo>
                  </a:path>
                </a:pathLst>
              </a:custGeom>
              <a:noFill/>
              <a:ln w="9525">
                <a:solidFill>
                  <a:schemeClr val="tx1"/>
                </a:solidFill>
                <a:round/>
                <a:headEnd/>
                <a:tailEnd/>
              </a:ln>
              <a:effectLst/>
            </p:spPr>
            <p:txBody>
              <a:bodyPr/>
              <a:lstStyle/>
              <a:p>
                <a:endParaRPr lang="en-US"/>
              </a:p>
            </p:txBody>
          </p:sp>
          <p:sp>
            <p:nvSpPr>
              <p:cNvPr id="290831" name="Freeform 15"/>
              <p:cNvSpPr>
                <a:spLocks/>
              </p:cNvSpPr>
              <p:nvPr/>
            </p:nvSpPr>
            <p:spPr bwMode="auto">
              <a:xfrm>
                <a:off x="1008" y="864"/>
                <a:ext cx="129" cy="1"/>
              </a:xfrm>
              <a:custGeom>
                <a:avLst/>
                <a:gdLst/>
                <a:ahLst/>
                <a:cxnLst>
                  <a:cxn ang="0">
                    <a:pos x="0" y="0"/>
                  </a:cxn>
                  <a:cxn ang="0">
                    <a:pos x="129" y="0"/>
                  </a:cxn>
                </a:cxnLst>
                <a:rect l="0" t="0" r="r" b="b"/>
                <a:pathLst>
                  <a:path w="129" h="1">
                    <a:moveTo>
                      <a:pt x="0" y="0"/>
                    </a:moveTo>
                    <a:lnTo>
                      <a:pt x="129" y="0"/>
                    </a:lnTo>
                  </a:path>
                </a:pathLst>
              </a:custGeom>
              <a:noFill/>
              <a:ln w="9525">
                <a:solidFill>
                  <a:schemeClr val="tx1"/>
                </a:solidFill>
                <a:round/>
                <a:headEnd/>
                <a:tailEnd/>
              </a:ln>
              <a:effectLst/>
            </p:spPr>
            <p:txBody>
              <a:bodyPr/>
              <a:lstStyle/>
              <a:p>
                <a:endParaRPr lang="en-US"/>
              </a:p>
            </p:txBody>
          </p:sp>
          <p:sp>
            <p:nvSpPr>
              <p:cNvPr id="290832" name="Oval 16"/>
              <p:cNvSpPr>
                <a:spLocks noChangeAspect="1" noChangeArrowheads="1"/>
              </p:cNvSpPr>
              <p:nvPr/>
            </p:nvSpPr>
            <p:spPr bwMode="auto">
              <a:xfrm>
                <a:off x="903" y="903"/>
                <a:ext cx="345" cy="345"/>
              </a:xfrm>
              <a:prstGeom prst="ellipse">
                <a:avLst/>
              </a:prstGeom>
              <a:solidFill>
                <a:schemeClr val="bg1"/>
              </a:solidFill>
              <a:ln w="9525">
                <a:solidFill>
                  <a:schemeClr val="tx1"/>
                </a:solidFill>
                <a:round/>
                <a:headEnd/>
                <a:tailEnd/>
              </a:ln>
              <a:effectLst/>
            </p:spPr>
            <p:txBody>
              <a:bodyPr wrap="none" anchor="ctr"/>
              <a:lstStyle/>
              <a:p>
                <a:endParaRPr lang="en-US"/>
              </a:p>
            </p:txBody>
          </p:sp>
        </p:grpSp>
        <p:sp>
          <p:nvSpPr>
            <p:cNvPr id="290833" name="Text Box 17"/>
            <p:cNvSpPr txBox="1">
              <a:spLocks noChangeArrowheads="1"/>
            </p:cNvSpPr>
            <p:nvPr/>
          </p:nvSpPr>
          <p:spPr bwMode="auto">
            <a:xfrm>
              <a:off x="3744" y="1344"/>
              <a:ext cx="408" cy="192"/>
            </a:xfrm>
            <a:prstGeom prst="rect">
              <a:avLst/>
            </a:prstGeom>
            <a:noFill/>
            <a:ln w="9525">
              <a:noFill/>
              <a:miter lim="800000"/>
              <a:headEnd/>
              <a:tailEnd/>
            </a:ln>
            <a:effectLst/>
          </p:spPr>
          <p:txBody>
            <a:bodyPr wrap="none">
              <a:spAutoFit/>
            </a:bodyPr>
            <a:lstStyle/>
            <a:p>
              <a:r>
                <a:rPr lang="en-US" sz="1400"/>
                <a:t>Sulfur</a:t>
              </a:r>
            </a:p>
          </p:txBody>
        </p:sp>
        <p:grpSp>
          <p:nvGrpSpPr>
            <p:cNvPr id="290834" name="Group 18"/>
            <p:cNvGrpSpPr>
              <a:grpSpLocks noChangeAspect="1"/>
            </p:cNvGrpSpPr>
            <p:nvPr/>
          </p:nvGrpSpPr>
          <p:grpSpPr bwMode="auto">
            <a:xfrm>
              <a:off x="3765" y="912"/>
              <a:ext cx="363" cy="400"/>
              <a:chOff x="4180" y="3456"/>
              <a:chExt cx="240" cy="265"/>
            </a:xfrm>
          </p:grpSpPr>
          <p:sp>
            <p:nvSpPr>
              <p:cNvPr id="290835" name="AutoShape 19"/>
              <p:cNvSpPr>
                <a:spLocks noChangeAspect="1" noChangeArrowheads="1"/>
              </p:cNvSpPr>
              <p:nvPr/>
            </p:nvSpPr>
            <p:spPr bwMode="auto">
              <a:xfrm>
                <a:off x="4180" y="3456"/>
                <a:ext cx="240" cy="192"/>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90836" name="Freeform 20"/>
              <p:cNvSpPr>
                <a:spLocks noChangeAspect="1"/>
              </p:cNvSpPr>
              <p:nvPr/>
            </p:nvSpPr>
            <p:spPr bwMode="auto">
              <a:xfrm>
                <a:off x="4300" y="3648"/>
                <a:ext cx="1" cy="73"/>
              </a:xfrm>
              <a:custGeom>
                <a:avLst/>
                <a:gdLst/>
                <a:ahLst/>
                <a:cxnLst>
                  <a:cxn ang="0">
                    <a:pos x="0" y="0"/>
                  </a:cxn>
                  <a:cxn ang="0">
                    <a:pos x="2" y="114"/>
                  </a:cxn>
                </a:cxnLst>
                <a:rect l="0" t="0" r="r" b="b"/>
                <a:pathLst>
                  <a:path w="2" h="114">
                    <a:moveTo>
                      <a:pt x="0" y="0"/>
                    </a:moveTo>
                    <a:lnTo>
                      <a:pt x="2" y="114"/>
                    </a:lnTo>
                  </a:path>
                </a:pathLst>
              </a:custGeom>
              <a:noFill/>
              <a:ln w="9525">
                <a:solidFill>
                  <a:schemeClr val="tx1"/>
                </a:solidFill>
                <a:round/>
                <a:headEnd/>
                <a:tailEnd/>
              </a:ln>
              <a:effectLst/>
            </p:spPr>
            <p:txBody>
              <a:bodyPr/>
              <a:lstStyle/>
              <a:p>
                <a:endParaRPr lang="en-US"/>
              </a:p>
            </p:txBody>
          </p:sp>
          <p:sp>
            <p:nvSpPr>
              <p:cNvPr id="290837" name="Freeform 21"/>
              <p:cNvSpPr>
                <a:spLocks noChangeAspect="1"/>
              </p:cNvSpPr>
              <p:nvPr/>
            </p:nvSpPr>
            <p:spPr bwMode="auto">
              <a:xfrm>
                <a:off x="4280" y="3679"/>
                <a:ext cx="44" cy="0"/>
              </a:xfrm>
              <a:custGeom>
                <a:avLst/>
                <a:gdLst/>
                <a:ahLst/>
                <a:cxnLst>
                  <a:cxn ang="0">
                    <a:pos x="0" y="0"/>
                  </a:cxn>
                  <a:cxn ang="0">
                    <a:pos x="69" y="0"/>
                  </a:cxn>
                </a:cxnLst>
                <a:rect l="0" t="0" r="r" b="b"/>
                <a:pathLst>
                  <a:path w="69" h="1">
                    <a:moveTo>
                      <a:pt x="0" y="0"/>
                    </a:moveTo>
                    <a:lnTo>
                      <a:pt x="69" y="0"/>
                    </a:lnTo>
                  </a:path>
                </a:pathLst>
              </a:custGeom>
              <a:noFill/>
              <a:ln w="9525">
                <a:solidFill>
                  <a:schemeClr val="tx1"/>
                </a:solidFill>
                <a:round/>
                <a:headEnd/>
                <a:tailEnd/>
              </a:ln>
              <a:effectLst/>
            </p:spPr>
            <p:txBody>
              <a:bodyPr/>
              <a:lstStyle/>
              <a:p>
                <a:endParaRPr lang="en-US"/>
              </a:p>
            </p:txBody>
          </p:sp>
        </p:grpSp>
        <p:grpSp>
          <p:nvGrpSpPr>
            <p:cNvPr id="290838" name="Group 22"/>
            <p:cNvGrpSpPr>
              <a:grpSpLocks noChangeAspect="1"/>
            </p:cNvGrpSpPr>
            <p:nvPr/>
          </p:nvGrpSpPr>
          <p:grpSpPr bwMode="auto">
            <a:xfrm>
              <a:off x="1824" y="912"/>
              <a:ext cx="363" cy="395"/>
              <a:chOff x="1776" y="987"/>
              <a:chExt cx="240" cy="261"/>
            </a:xfrm>
          </p:grpSpPr>
          <p:sp>
            <p:nvSpPr>
              <p:cNvPr id="290839" name="AutoShape 23"/>
              <p:cNvSpPr>
                <a:spLocks noChangeAspect="1" noChangeArrowheads="1"/>
              </p:cNvSpPr>
              <p:nvPr/>
            </p:nvSpPr>
            <p:spPr bwMode="auto">
              <a:xfrm rot="-10800000">
                <a:off x="1776" y="1056"/>
                <a:ext cx="240" cy="192"/>
              </a:xfrm>
              <a:prstGeom prst="triangle">
                <a:avLst>
                  <a:gd name="adj" fmla="val 50000"/>
                </a:avLst>
              </a:prstGeom>
              <a:noFill/>
              <a:ln w="9525">
                <a:solidFill>
                  <a:schemeClr val="tx1"/>
                </a:solidFill>
                <a:miter lim="800000"/>
                <a:headEnd/>
                <a:tailEnd/>
              </a:ln>
              <a:effectLst/>
            </p:spPr>
            <p:txBody>
              <a:bodyPr wrap="none" anchor="ctr"/>
              <a:lstStyle/>
              <a:p>
                <a:endParaRPr lang="en-US"/>
              </a:p>
            </p:txBody>
          </p:sp>
          <p:sp>
            <p:nvSpPr>
              <p:cNvPr id="290840" name="Freeform 24"/>
              <p:cNvSpPr>
                <a:spLocks noChangeAspect="1"/>
              </p:cNvSpPr>
              <p:nvPr/>
            </p:nvSpPr>
            <p:spPr bwMode="auto">
              <a:xfrm>
                <a:off x="1869" y="987"/>
                <a:ext cx="27" cy="69"/>
              </a:xfrm>
              <a:custGeom>
                <a:avLst/>
                <a:gdLst/>
                <a:ahLst/>
                <a:cxnLst>
                  <a:cxn ang="0">
                    <a:pos x="27" y="69"/>
                  </a:cxn>
                  <a:cxn ang="0">
                    <a:pos x="0" y="0"/>
                  </a:cxn>
                </a:cxnLst>
                <a:rect l="0" t="0" r="r" b="b"/>
                <a:pathLst>
                  <a:path w="27" h="69">
                    <a:moveTo>
                      <a:pt x="27" y="69"/>
                    </a:moveTo>
                    <a:lnTo>
                      <a:pt x="0" y="0"/>
                    </a:lnTo>
                  </a:path>
                </a:pathLst>
              </a:custGeom>
              <a:noFill/>
              <a:ln w="9525">
                <a:solidFill>
                  <a:schemeClr val="tx1"/>
                </a:solidFill>
                <a:round/>
                <a:headEnd/>
                <a:tailEnd/>
              </a:ln>
              <a:effectLst/>
            </p:spPr>
            <p:txBody>
              <a:bodyPr/>
              <a:lstStyle/>
              <a:p>
                <a:endParaRPr lang="en-US"/>
              </a:p>
            </p:txBody>
          </p:sp>
          <p:sp>
            <p:nvSpPr>
              <p:cNvPr id="290841" name="Freeform 25"/>
              <p:cNvSpPr>
                <a:spLocks noChangeAspect="1"/>
              </p:cNvSpPr>
              <p:nvPr/>
            </p:nvSpPr>
            <p:spPr bwMode="auto">
              <a:xfrm flipH="1">
                <a:off x="1893" y="987"/>
                <a:ext cx="27" cy="69"/>
              </a:xfrm>
              <a:custGeom>
                <a:avLst/>
                <a:gdLst/>
                <a:ahLst/>
                <a:cxnLst>
                  <a:cxn ang="0">
                    <a:pos x="27" y="69"/>
                  </a:cxn>
                  <a:cxn ang="0">
                    <a:pos x="0" y="0"/>
                  </a:cxn>
                </a:cxnLst>
                <a:rect l="0" t="0" r="r" b="b"/>
                <a:pathLst>
                  <a:path w="27" h="69">
                    <a:moveTo>
                      <a:pt x="27" y="69"/>
                    </a:moveTo>
                    <a:lnTo>
                      <a:pt x="0" y="0"/>
                    </a:lnTo>
                  </a:path>
                </a:pathLst>
              </a:custGeom>
              <a:noFill/>
              <a:ln w="9525">
                <a:solidFill>
                  <a:schemeClr val="tx1"/>
                </a:solidFill>
                <a:round/>
                <a:headEnd/>
                <a:tailEnd/>
              </a:ln>
              <a:effectLst/>
            </p:spPr>
            <p:txBody>
              <a:bodyPr/>
              <a:lstStyle/>
              <a:p>
                <a:endParaRPr lang="en-US"/>
              </a:p>
            </p:txBody>
          </p:sp>
        </p:grpSp>
        <p:grpSp>
          <p:nvGrpSpPr>
            <p:cNvPr id="290842" name="Group 26"/>
            <p:cNvGrpSpPr>
              <a:grpSpLocks/>
            </p:cNvGrpSpPr>
            <p:nvPr/>
          </p:nvGrpSpPr>
          <p:grpSpPr bwMode="auto">
            <a:xfrm>
              <a:off x="4520" y="870"/>
              <a:ext cx="385" cy="408"/>
              <a:chOff x="4424" y="840"/>
              <a:chExt cx="385" cy="408"/>
            </a:xfrm>
          </p:grpSpPr>
          <p:sp>
            <p:nvSpPr>
              <p:cNvPr id="290843" name="Oval 27"/>
              <p:cNvSpPr>
                <a:spLocks noChangeAspect="1" noChangeArrowheads="1"/>
              </p:cNvSpPr>
              <p:nvPr/>
            </p:nvSpPr>
            <p:spPr bwMode="auto">
              <a:xfrm>
                <a:off x="4464" y="840"/>
                <a:ext cx="345" cy="346"/>
              </a:xfrm>
              <a:prstGeom prst="ellipse">
                <a:avLst/>
              </a:prstGeom>
              <a:solidFill>
                <a:schemeClr val="bg1"/>
              </a:solidFill>
              <a:ln w="9525">
                <a:solidFill>
                  <a:schemeClr val="tx1"/>
                </a:solidFill>
                <a:round/>
                <a:headEnd/>
                <a:tailEnd/>
              </a:ln>
              <a:effectLst/>
            </p:spPr>
            <p:txBody>
              <a:bodyPr wrap="none" anchor="ctr"/>
              <a:lstStyle/>
              <a:p>
                <a:endParaRPr lang="en-US"/>
              </a:p>
            </p:txBody>
          </p:sp>
          <p:sp>
            <p:nvSpPr>
              <p:cNvPr id="290844" name="Freeform 28"/>
              <p:cNvSpPr>
                <a:spLocks noChangeAspect="1"/>
              </p:cNvSpPr>
              <p:nvPr/>
            </p:nvSpPr>
            <p:spPr bwMode="auto">
              <a:xfrm>
                <a:off x="4464" y="1038"/>
                <a:ext cx="2" cy="210"/>
              </a:xfrm>
              <a:custGeom>
                <a:avLst/>
                <a:gdLst/>
                <a:ahLst/>
                <a:cxnLst>
                  <a:cxn ang="0">
                    <a:pos x="2" y="0"/>
                  </a:cxn>
                  <a:cxn ang="0">
                    <a:pos x="0" y="210"/>
                  </a:cxn>
                </a:cxnLst>
                <a:rect l="0" t="0" r="r" b="b"/>
                <a:pathLst>
                  <a:path w="2" h="210">
                    <a:moveTo>
                      <a:pt x="2" y="0"/>
                    </a:moveTo>
                    <a:lnTo>
                      <a:pt x="0" y="210"/>
                    </a:lnTo>
                  </a:path>
                </a:pathLst>
              </a:custGeom>
              <a:noFill/>
              <a:ln w="9525">
                <a:solidFill>
                  <a:schemeClr val="tx1"/>
                </a:solidFill>
                <a:round/>
                <a:headEnd/>
                <a:tailEnd/>
              </a:ln>
              <a:effectLst/>
            </p:spPr>
            <p:txBody>
              <a:bodyPr/>
              <a:lstStyle/>
              <a:p>
                <a:endParaRPr lang="en-US"/>
              </a:p>
            </p:txBody>
          </p:sp>
          <p:sp>
            <p:nvSpPr>
              <p:cNvPr id="290845" name="Freeform 29"/>
              <p:cNvSpPr>
                <a:spLocks noChangeAspect="1"/>
              </p:cNvSpPr>
              <p:nvPr/>
            </p:nvSpPr>
            <p:spPr bwMode="auto">
              <a:xfrm>
                <a:off x="4424" y="1214"/>
                <a:ext cx="76" cy="1"/>
              </a:xfrm>
              <a:custGeom>
                <a:avLst/>
                <a:gdLst/>
                <a:ahLst/>
                <a:cxnLst>
                  <a:cxn ang="0">
                    <a:pos x="0" y="0"/>
                  </a:cxn>
                  <a:cxn ang="0">
                    <a:pos x="76" y="1"/>
                  </a:cxn>
                </a:cxnLst>
                <a:rect l="0" t="0" r="r" b="b"/>
                <a:pathLst>
                  <a:path w="76" h="1">
                    <a:moveTo>
                      <a:pt x="0" y="0"/>
                    </a:moveTo>
                    <a:lnTo>
                      <a:pt x="76" y="1"/>
                    </a:lnTo>
                  </a:path>
                </a:pathLst>
              </a:custGeom>
              <a:noFill/>
              <a:ln w="9525">
                <a:solidFill>
                  <a:schemeClr val="tx1"/>
                </a:solidFill>
                <a:round/>
                <a:headEnd/>
                <a:tailEnd/>
              </a:ln>
              <a:effectLst/>
            </p:spPr>
            <p:txBody>
              <a:bodyPr/>
              <a:lstStyle/>
              <a:p>
                <a:endParaRPr lang="en-US"/>
              </a:p>
            </p:txBody>
          </p:sp>
          <p:sp>
            <p:nvSpPr>
              <p:cNvPr id="290846" name="Freeform 30"/>
              <p:cNvSpPr>
                <a:spLocks/>
              </p:cNvSpPr>
              <p:nvPr/>
            </p:nvSpPr>
            <p:spPr bwMode="auto">
              <a:xfrm>
                <a:off x="4646" y="962"/>
                <a:ext cx="1" cy="144"/>
              </a:xfrm>
              <a:custGeom>
                <a:avLst/>
                <a:gdLst/>
                <a:ahLst/>
                <a:cxnLst>
                  <a:cxn ang="0">
                    <a:pos x="0" y="0"/>
                  </a:cxn>
                  <a:cxn ang="0">
                    <a:pos x="0" y="144"/>
                  </a:cxn>
                </a:cxnLst>
                <a:rect l="0" t="0" r="r" b="b"/>
                <a:pathLst>
                  <a:path w="1" h="144">
                    <a:moveTo>
                      <a:pt x="0" y="0"/>
                    </a:moveTo>
                    <a:lnTo>
                      <a:pt x="0" y="144"/>
                    </a:lnTo>
                  </a:path>
                </a:pathLst>
              </a:custGeom>
              <a:noFill/>
              <a:ln w="9525">
                <a:solidFill>
                  <a:schemeClr val="tx1"/>
                </a:solidFill>
                <a:round/>
                <a:headEnd/>
                <a:tailEnd/>
              </a:ln>
              <a:effectLst/>
            </p:spPr>
            <p:txBody>
              <a:bodyPr/>
              <a:lstStyle/>
              <a:p>
                <a:endParaRPr lang="en-US"/>
              </a:p>
            </p:txBody>
          </p:sp>
          <p:sp>
            <p:nvSpPr>
              <p:cNvPr id="290847" name="Freeform 31"/>
              <p:cNvSpPr>
                <a:spLocks/>
              </p:cNvSpPr>
              <p:nvPr/>
            </p:nvSpPr>
            <p:spPr bwMode="auto">
              <a:xfrm>
                <a:off x="4656" y="1056"/>
                <a:ext cx="146" cy="144"/>
              </a:xfrm>
              <a:custGeom>
                <a:avLst/>
                <a:gdLst/>
                <a:ahLst/>
                <a:cxnLst>
                  <a:cxn ang="0">
                    <a:pos x="0" y="0"/>
                  </a:cxn>
                  <a:cxn ang="0">
                    <a:pos x="62" y="30"/>
                  </a:cxn>
                  <a:cxn ang="0">
                    <a:pos x="105" y="127"/>
                  </a:cxn>
                  <a:cxn ang="0">
                    <a:pos x="146" y="136"/>
                  </a:cxn>
                </a:cxnLst>
                <a:rect l="0" t="0" r="r" b="b"/>
                <a:pathLst>
                  <a:path w="146" h="144">
                    <a:moveTo>
                      <a:pt x="0" y="0"/>
                    </a:moveTo>
                    <a:cubicBezTo>
                      <a:pt x="10" y="5"/>
                      <a:pt x="45" y="9"/>
                      <a:pt x="62" y="30"/>
                    </a:cubicBezTo>
                    <a:cubicBezTo>
                      <a:pt x="79" y="51"/>
                      <a:pt x="91" y="110"/>
                      <a:pt x="105" y="127"/>
                    </a:cubicBezTo>
                    <a:cubicBezTo>
                      <a:pt x="119" y="144"/>
                      <a:pt x="138" y="134"/>
                      <a:pt x="146" y="136"/>
                    </a:cubicBezTo>
                  </a:path>
                </a:pathLst>
              </a:custGeom>
              <a:noFill/>
              <a:ln w="9525">
                <a:solidFill>
                  <a:schemeClr val="tx1"/>
                </a:solidFill>
                <a:round/>
                <a:headEnd/>
                <a:tailEnd/>
              </a:ln>
              <a:effectLst/>
            </p:spPr>
            <p:txBody>
              <a:bodyPr/>
              <a:lstStyle/>
              <a:p>
                <a:endParaRPr lang="en-US"/>
              </a:p>
            </p:txBody>
          </p:sp>
        </p:grpSp>
      </p:grpSp>
      <p:grpSp>
        <p:nvGrpSpPr>
          <p:cNvPr id="290848" name="Group 32"/>
          <p:cNvGrpSpPr>
            <a:grpSpLocks/>
          </p:cNvGrpSpPr>
          <p:nvPr/>
        </p:nvGrpSpPr>
        <p:grpSpPr bwMode="auto">
          <a:xfrm>
            <a:off x="762000" y="3048000"/>
            <a:ext cx="7696200" cy="3276600"/>
            <a:chOff x="480" y="1920"/>
            <a:chExt cx="4848" cy="2064"/>
          </a:xfrm>
        </p:grpSpPr>
        <p:sp>
          <p:nvSpPr>
            <p:cNvPr id="290849" name="Text Box 33"/>
            <p:cNvSpPr txBox="1">
              <a:spLocks noChangeArrowheads="1"/>
            </p:cNvSpPr>
            <p:nvPr/>
          </p:nvSpPr>
          <p:spPr bwMode="auto">
            <a:xfrm>
              <a:off x="1916" y="3705"/>
              <a:ext cx="2020" cy="231"/>
            </a:xfrm>
            <a:prstGeom prst="rect">
              <a:avLst/>
            </a:prstGeom>
            <a:noFill/>
            <a:ln w="9525">
              <a:noFill/>
              <a:miter lim="800000"/>
              <a:headEnd/>
              <a:tailEnd/>
            </a:ln>
            <a:effectLst/>
          </p:spPr>
          <p:txBody>
            <a:bodyPr wrap="none">
              <a:spAutoFit/>
            </a:bodyPr>
            <a:lstStyle/>
            <a:p>
              <a:r>
                <a:rPr lang="en-US"/>
                <a:t>Symbols used by John Dalton</a:t>
              </a:r>
            </a:p>
          </p:txBody>
        </p:sp>
        <p:sp>
          <p:nvSpPr>
            <p:cNvPr id="290850" name="Rectangle 34"/>
            <p:cNvSpPr>
              <a:spLocks noChangeArrowheads="1"/>
            </p:cNvSpPr>
            <p:nvPr/>
          </p:nvSpPr>
          <p:spPr bwMode="auto">
            <a:xfrm>
              <a:off x="480" y="1920"/>
              <a:ext cx="4848" cy="2064"/>
            </a:xfrm>
            <a:prstGeom prst="rect">
              <a:avLst/>
            </a:prstGeom>
            <a:noFill/>
            <a:ln w="9525">
              <a:solidFill>
                <a:schemeClr val="tx1"/>
              </a:solidFill>
              <a:miter lim="800000"/>
              <a:headEnd/>
              <a:tailEnd/>
            </a:ln>
            <a:effectLst/>
          </p:spPr>
          <p:txBody>
            <a:bodyPr wrap="none" anchor="ctr"/>
            <a:lstStyle/>
            <a:p>
              <a:endParaRPr lang="en-US"/>
            </a:p>
          </p:txBody>
        </p:sp>
        <p:grpSp>
          <p:nvGrpSpPr>
            <p:cNvPr id="290851" name="Group 35"/>
            <p:cNvGrpSpPr>
              <a:grpSpLocks/>
            </p:cNvGrpSpPr>
            <p:nvPr/>
          </p:nvGrpSpPr>
          <p:grpSpPr bwMode="auto">
            <a:xfrm>
              <a:off x="528" y="2160"/>
              <a:ext cx="4560" cy="768"/>
              <a:chOff x="528" y="2160"/>
              <a:chExt cx="4560" cy="768"/>
            </a:xfrm>
          </p:grpSpPr>
          <p:sp>
            <p:nvSpPr>
              <p:cNvPr id="290852" name="Text Box 36"/>
              <p:cNvSpPr txBox="1">
                <a:spLocks noChangeArrowheads="1"/>
              </p:cNvSpPr>
              <p:nvPr/>
            </p:nvSpPr>
            <p:spPr bwMode="auto">
              <a:xfrm>
                <a:off x="528" y="2736"/>
                <a:ext cx="482" cy="192"/>
              </a:xfrm>
              <a:prstGeom prst="rect">
                <a:avLst/>
              </a:prstGeom>
              <a:noFill/>
              <a:ln w="9525">
                <a:noFill/>
                <a:miter lim="800000"/>
                <a:headEnd/>
                <a:tailEnd/>
              </a:ln>
              <a:effectLst/>
            </p:spPr>
            <p:txBody>
              <a:bodyPr wrap="none">
                <a:spAutoFit/>
              </a:bodyPr>
              <a:lstStyle/>
              <a:p>
                <a:r>
                  <a:rPr lang="en-US" sz="1400"/>
                  <a:t>Carbon</a:t>
                </a:r>
              </a:p>
            </p:txBody>
          </p:sp>
          <p:sp>
            <p:nvSpPr>
              <p:cNvPr id="290853" name="Text Box 37"/>
              <p:cNvSpPr txBox="1">
                <a:spLocks noChangeArrowheads="1"/>
              </p:cNvSpPr>
              <p:nvPr/>
            </p:nvSpPr>
            <p:spPr bwMode="auto">
              <a:xfrm>
                <a:off x="528" y="2448"/>
                <a:ext cx="600" cy="192"/>
              </a:xfrm>
              <a:prstGeom prst="rect">
                <a:avLst/>
              </a:prstGeom>
              <a:noFill/>
              <a:ln w="9525">
                <a:noFill/>
                <a:miter lim="800000"/>
                <a:headEnd/>
                <a:tailEnd/>
              </a:ln>
              <a:effectLst/>
            </p:spPr>
            <p:txBody>
              <a:bodyPr wrap="none">
                <a:spAutoFit/>
              </a:bodyPr>
              <a:lstStyle/>
              <a:p>
                <a:r>
                  <a:rPr lang="en-US" sz="1400"/>
                  <a:t>Hydrogen</a:t>
                </a:r>
              </a:p>
            </p:txBody>
          </p:sp>
          <p:grpSp>
            <p:nvGrpSpPr>
              <p:cNvPr id="290854" name="Group 38"/>
              <p:cNvGrpSpPr>
                <a:grpSpLocks noChangeAspect="1"/>
              </p:cNvGrpSpPr>
              <p:nvPr/>
            </p:nvGrpSpPr>
            <p:grpSpPr bwMode="auto">
              <a:xfrm>
                <a:off x="1269" y="2448"/>
                <a:ext cx="173" cy="173"/>
                <a:chOff x="672" y="3312"/>
                <a:chExt cx="432" cy="432"/>
              </a:xfrm>
            </p:grpSpPr>
            <p:sp>
              <p:nvSpPr>
                <p:cNvPr id="290855" name="Oval 39"/>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endParaRPr lang="en-US"/>
                </a:p>
              </p:txBody>
            </p:sp>
            <p:sp>
              <p:nvSpPr>
                <p:cNvPr id="290856" name="Oval 40"/>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290857" name="Text Box 41"/>
              <p:cNvSpPr txBox="1">
                <a:spLocks noChangeArrowheads="1"/>
              </p:cNvSpPr>
              <p:nvPr/>
            </p:nvSpPr>
            <p:spPr bwMode="auto">
              <a:xfrm>
                <a:off x="528" y="2160"/>
                <a:ext cx="501" cy="192"/>
              </a:xfrm>
              <a:prstGeom prst="rect">
                <a:avLst/>
              </a:prstGeom>
              <a:noFill/>
              <a:ln w="9525">
                <a:noFill/>
                <a:miter lim="800000"/>
                <a:headEnd/>
                <a:tailEnd/>
              </a:ln>
              <a:effectLst/>
            </p:spPr>
            <p:txBody>
              <a:bodyPr wrap="none">
                <a:spAutoFit/>
              </a:bodyPr>
              <a:lstStyle/>
              <a:p>
                <a:r>
                  <a:rPr lang="en-US" sz="1400"/>
                  <a:t>Oxygen</a:t>
                </a:r>
              </a:p>
            </p:txBody>
          </p:sp>
          <p:sp>
            <p:nvSpPr>
              <p:cNvPr id="290858" name="Oval 42"/>
              <p:cNvSpPr>
                <a:spLocks noChangeAspect="1" noChangeArrowheads="1"/>
              </p:cNvSpPr>
              <p:nvPr/>
            </p:nvSpPr>
            <p:spPr bwMode="auto">
              <a:xfrm>
                <a:off x="1273" y="2160"/>
                <a:ext cx="167" cy="167"/>
              </a:xfrm>
              <a:prstGeom prst="ellipse">
                <a:avLst/>
              </a:prstGeom>
              <a:noFill/>
              <a:ln w="9525">
                <a:solidFill>
                  <a:schemeClr val="tx1"/>
                </a:solidFill>
                <a:round/>
                <a:headEnd/>
                <a:tailEnd/>
              </a:ln>
              <a:effectLst/>
            </p:spPr>
            <p:txBody>
              <a:bodyPr wrap="none" anchor="ctr"/>
              <a:lstStyle/>
              <a:p>
                <a:endParaRPr lang="en-US"/>
              </a:p>
            </p:txBody>
          </p:sp>
          <p:sp>
            <p:nvSpPr>
              <p:cNvPr id="290859" name="Oval 43"/>
              <p:cNvSpPr>
                <a:spLocks noChangeAspect="1" noChangeArrowheads="1"/>
              </p:cNvSpPr>
              <p:nvPr/>
            </p:nvSpPr>
            <p:spPr bwMode="auto">
              <a:xfrm>
                <a:off x="1273" y="2761"/>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290860" name="Text Box 44"/>
              <p:cNvSpPr txBox="1">
                <a:spLocks noChangeArrowheads="1"/>
              </p:cNvSpPr>
              <p:nvPr/>
            </p:nvSpPr>
            <p:spPr bwMode="auto">
              <a:xfrm>
                <a:off x="1728" y="2736"/>
                <a:ext cx="396" cy="192"/>
              </a:xfrm>
              <a:prstGeom prst="rect">
                <a:avLst/>
              </a:prstGeom>
              <a:noFill/>
              <a:ln w="9525">
                <a:noFill/>
                <a:miter lim="800000"/>
                <a:headEnd/>
                <a:tailEnd/>
              </a:ln>
              <a:effectLst/>
            </p:spPr>
            <p:txBody>
              <a:bodyPr wrap="none">
                <a:spAutoFit/>
              </a:bodyPr>
              <a:lstStyle/>
              <a:p>
                <a:r>
                  <a:rPr lang="en-US" sz="1400"/>
                  <a:t>Silver</a:t>
                </a:r>
              </a:p>
            </p:txBody>
          </p:sp>
          <p:sp>
            <p:nvSpPr>
              <p:cNvPr id="290861" name="Text Box 45"/>
              <p:cNvSpPr txBox="1">
                <a:spLocks noChangeArrowheads="1"/>
              </p:cNvSpPr>
              <p:nvPr/>
            </p:nvSpPr>
            <p:spPr bwMode="auto">
              <a:xfrm>
                <a:off x="1728" y="2448"/>
                <a:ext cx="408" cy="192"/>
              </a:xfrm>
              <a:prstGeom prst="rect">
                <a:avLst/>
              </a:prstGeom>
              <a:noFill/>
              <a:ln w="9525">
                <a:noFill/>
                <a:miter lim="800000"/>
                <a:headEnd/>
                <a:tailEnd/>
              </a:ln>
              <a:effectLst/>
            </p:spPr>
            <p:txBody>
              <a:bodyPr wrap="none">
                <a:spAutoFit/>
              </a:bodyPr>
              <a:lstStyle/>
              <a:p>
                <a:r>
                  <a:rPr lang="en-US" sz="1400"/>
                  <a:t>Sulfur</a:t>
                </a:r>
              </a:p>
            </p:txBody>
          </p:sp>
          <p:sp>
            <p:nvSpPr>
              <p:cNvPr id="290862" name="Oval 46"/>
              <p:cNvSpPr>
                <a:spLocks noChangeAspect="1" noChangeArrowheads="1"/>
              </p:cNvSpPr>
              <p:nvPr/>
            </p:nvSpPr>
            <p:spPr bwMode="auto">
              <a:xfrm>
                <a:off x="2469" y="2448"/>
                <a:ext cx="173" cy="173"/>
              </a:xfrm>
              <a:prstGeom prst="ellipse">
                <a:avLst/>
              </a:prstGeom>
              <a:noFill/>
              <a:ln w="9525">
                <a:solidFill>
                  <a:schemeClr val="tx1"/>
                </a:solidFill>
                <a:round/>
                <a:headEnd/>
                <a:tailEnd/>
              </a:ln>
              <a:effectLst/>
            </p:spPr>
            <p:txBody>
              <a:bodyPr wrap="none" anchor="ctr"/>
              <a:lstStyle/>
              <a:p>
                <a:endParaRPr lang="en-US"/>
              </a:p>
            </p:txBody>
          </p:sp>
          <p:sp>
            <p:nvSpPr>
              <p:cNvPr id="290863" name="Text Box 47"/>
              <p:cNvSpPr txBox="1">
                <a:spLocks noChangeArrowheads="1"/>
              </p:cNvSpPr>
              <p:nvPr/>
            </p:nvSpPr>
            <p:spPr bwMode="auto">
              <a:xfrm>
                <a:off x="1728" y="2160"/>
                <a:ext cx="538" cy="192"/>
              </a:xfrm>
              <a:prstGeom prst="rect">
                <a:avLst/>
              </a:prstGeom>
              <a:noFill/>
              <a:ln w="9525">
                <a:noFill/>
                <a:miter lim="800000"/>
                <a:headEnd/>
                <a:tailEnd/>
              </a:ln>
              <a:effectLst/>
            </p:spPr>
            <p:txBody>
              <a:bodyPr wrap="none">
                <a:spAutoFit/>
              </a:bodyPr>
              <a:lstStyle/>
              <a:p>
                <a:r>
                  <a:rPr lang="en-US" sz="1400"/>
                  <a:t>Nitrogen</a:t>
                </a:r>
              </a:p>
            </p:txBody>
          </p:sp>
          <p:sp>
            <p:nvSpPr>
              <p:cNvPr id="290864" name="Oval 48"/>
              <p:cNvSpPr>
                <a:spLocks noChangeAspect="1" noChangeArrowheads="1"/>
              </p:cNvSpPr>
              <p:nvPr/>
            </p:nvSpPr>
            <p:spPr bwMode="auto">
              <a:xfrm>
                <a:off x="2473" y="2160"/>
                <a:ext cx="167" cy="167"/>
              </a:xfrm>
              <a:prstGeom prst="ellipse">
                <a:avLst/>
              </a:prstGeom>
              <a:noFill/>
              <a:ln w="9525">
                <a:solidFill>
                  <a:schemeClr val="tx1"/>
                </a:solidFill>
                <a:round/>
                <a:headEnd/>
                <a:tailEnd/>
              </a:ln>
              <a:effectLst/>
            </p:spPr>
            <p:txBody>
              <a:bodyPr wrap="none" anchor="ctr"/>
              <a:lstStyle/>
              <a:p>
                <a:endParaRPr lang="en-US"/>
              </a:p>
            </p:txBody>
          </p:sp>
          <p:sp>
            <p:nvSpPr>
              <p:cNvPr id="290865" name="Oval 49"/>
              <p:cNvSpPr>
                <a:spLocks noChangeAspect="1" noChangeArrowheads="1"/>
              </p:cNvSpPr>
              <p:nvPr/>
            </p:nvSpPr>
            <p:spPr bwMode="auto">
              <a:xfrm>
                <a:off x="2473" y="2761"/>
                <a:ext cx="167" cy="167"/>
              </a:xfrm>
              <a:prstGeom prst="ellipse">
                <a:avLst/>
              </a:prstGeom>
              <a:noFill/>
              <a:ln w="9525">
                <a:solidFill>
                  <a:schemeClr val="tx1"/>
                </a:solidFill>
                <a:round/>
                <a:headEnd/>
                <a:tailEnd/>
              </a:ln>
              <a:effectLst/>
            </p:spPr>
            <p:txBody>
              <a:bodyPr wrap="none" anchor="ctr"/>
              <a:lstStyle/>
              <a:p>
                <a:pPr algn="ctr"/>
                <a:r>
                  <a:rPr lang="en-US" sz="1000">
                    <a:latin typeface="Papyrus" pitchFamily="66" charset="0"/>
                  </a:rPr>
                  <a:t>S</a:t>
                </a:r>
              </a:p>
            </p:txBody>
          </p:sp>
          <p:sp>
            <p:nvSpPr>
              <p:cNvPr id="290866" name="Text Box 50"/>
              <p:cNvSpPr txBox="1">
                <a:spLocks noChangeArrowheads="1"/>
              </p:cNvSpPr>
              <p:nvPr/>
            </p:nvSpPr>
            <p:spPr bwMode="auto">
              <a:xfrm>
                <a:off x="2974" y="2736"/>
                <a:ext cx="364" cy="192"/>
              </a:xfrm>
              <a:prstGeom prst="rect">
                <a:avLst/>
              </a:prstGeom>
              <a:noFill/>
              <a:ln w="9525">
                <a:noFill/>
                <a:miter lim="800000"/>
                <a:headEnd/>
                <a:tailEnd/>
              </a:ln>
              <a:effectLst/>
            </p:spPr>
            <p:txBody>
              <a:bodyPr wrap="none">
                <a:spAutoFit/>
              </a:bodyPr>
              <a:lstStyle/>
              <a:p>
                <a:r>
                  <a:rPr lang="en-US" sz="1400"/>
                  <a:t>Lead</a:t>
                </a:r>
              </a:p>
            </p:txBody>
          </p:sp>
          <p:sp>
            <p:nvSpPr>
              <p:cNvPr id="290867" name="Text Box 51"/>
              <p:cNvSpPr txBox="1">
                <a:spLocks noChangeArrowheads="1"/>
              </p:cNvSpPr>
              <p:nvPr/>
            </p:nvSpPr>
            <p:spPr bwMode="auto">
              <a:xfrm>
                <a:off x="2974" y="2448"/>
                <a:ext cx="519" cy="192"/>
              </a:xfrm>
              <a:prstGeom prst="rect">
                <a:avLst/>
              </a:prstGeom>
              <a:noFill/>
              <a:ln w="9525">
                <a:noFill/>
                <a:miter lim="800000"/>
                <a:headEnd/>
                <a:tailEnd/>
              </a:ln>
              <a:effectLst/>
            </p:spPr>
            <p:txBody>
              <a:bodyPr wrap="none">
                <a:spAutoFit/>
              </a:bodyPr>
              <a:lstStyle/>
              <a:p>
                <a:r>
                  <a:rPr lang="en-US" sz="1400"/>
                  <a:t>Mercury</a:t>
                </a:r>
              </a:p>
            </p:txBody>
          </p:sp>
          <p:sp>
            <p:nvSpPr>
              <p:cNvPr id="290868" name="Oval 52"/>
              <p:cNvSpPr>
                <a:spLocks noChangeAspect="1" noChangeArrowheads="1"/>
              </p:cNvSpPr>
              <p:nvPr/>
            </p:nvSpPr>
            <p:spPr bwMode="auto">
              <a:xfrm>
                <a:off x="3715" y="2448"/>
                <a:ext cx="173" cy="173"/>
              </a:xfrm>
              <a:prstGeom prst="ellipse">
                <a:avLst/>
              </a:prstGeom>
              <a:noFill/>
              <a:ln w="9525">
                <a:solidFill>
                  <a:schemeClr val="tx1"/>
                </a:solidFill>
                <a:round/>
                <a:headEnd/>
                <a:tailEnd/>
              </a:ln>
              <a:effectLst/>
            </p:spPr>
            <p:txBody>
              <a:bodyPr wrap="none" anchor="ctr"/>
              <a:lstStyle/>
              <a:p>
                <a:endParaRPr lang="en-US"/>
              </a:p>
            </p:txBody>
          </p:sp>
          <p:sp>
            <p:nvSpPr>
              <p:cNvPr id="290869" name="Text Box 53"/>
              <p:cNvSpPr txBox="1">
                <a:spLocks noChangeArrowheads="1"/>
              </p:cNvSpPr>
              <p:nvPr/>
            </p:nvSpPr>
            <p:spPr bwMode="auto">
              <a:xfrm>
                <a:off x="2974" y="2160"/>
                <a:ext cx="482" cy="192"/>
              </a:xfrm>
              <a:prstGeom prst="rect">
                <a:avLst/>
              </a:prstGeom>
              <a:noFill/>
              <a:ln w="9525">
                <a:noFill/>
                <a:miter lim="800000"/>
                <a:headEnd/>
                <a:tailEnd/>
              </a:ln>
              <a:effectLst/>
            </p:spPr>
            <p:txBody>
              <a:bodyPr wrap="none">
                <a:spAutoFit/>
              </a:bodyPr>
              <a:lstStyle/>
              <a:p>
                <a:r>
                  <a:rPr lang="en-US" sz="1400"/>
                  <a:t>Copper</a:t>
                </a:r>
              </a:p>
            </p:txBody>
          </p:sp>
          <p:sp>
            <p:nvSpPr>
              <p:cNvPr id="290870" name="Oval 54"/>
              <p:cNvSpPr>
                <a:spLocks noChangeAspect="1" noChangeArrowheads="1"/>
              </p:cNvSpPr>
              <p:nvPr/>
            </p:nvSpPr>
            <p:spPr bwMode="auto">
              <a:xfrm>
                <a:off x="3719" y="2160"/>
                <a:ext cx="167" cy="167"/>
              </a:xfrm>
              <a:prstGeom prst="ellipse">
                <a:avLst/>
              </a:prstGeom>
              <a:noFill/>
              <a:ln w="9525">
                <a:solidFill>
                  <a:schemeClr val="tx1"/>
                </a:solidFill>
                <a:round/>
                <a:headEnd/>
                <a:tailEnd/>
              </a:ln>
              <a:effectLst/>
            </p:spPr>
            <p:txBody>
              <a:bodyPr wrap="none" anchor="ctr"/>
              <a:lstStyle/>
              <a:p>
                <a:pPr algn="ctr"/>
                <a:r>
                  <a:rPr lang="en-US" sz="1000">
                    <a:latin typeface="Papyrus" pitchFamily="66" charset="0"/>
                  </a:rPr>
                  <a:t>C</a:t>
                </a:r>
              </a:p>
            </p:txBody>
          </p:sp>
          <p:sp>
            <p:nvSpPr>
              <p:cNvPr id="290871" name="Oval 55"/>
              <p:cNvSpPr>
                <a:spLocks noChangeAspect="1" noChangeArrowheads="1"/>
              </p:cNvSpPr>
              <p:nvPr/>
            </p:nvSpPr>
            <p:spPr bwMode="auto">
              <a:xfrm>
                <a:off x="3719" y="2761"/>
                <a:ext cx="167" cy="167"/>
              </a:xfrm>
              <a:prstGeom prst="ellipse">
                <a:avLst/>
              </a:prstGeom>
              <a:noFill/>
              <a:ln w="9525">
                <a:solidFill>
                  <a:schemeClr val="tx1"/>
                </a:solidFill>
                <a:round/>
                <a:headEnd/>
                <a:tailEnd/>
              </a:ln>
              <a:effectLst/>
            </p:spPr>
            <p:txBody>
              <a:bodyPr wrap="none" anchor="ctr"/>
              <a:lstStyle/>
              <a:p>
                <a:pPr algn="ctr"/>
                <a:r>
                  <a:rPr lang="en-US" sz="1000">
                    <a:latin typeface="Papyrus" pitchFamily="66" charset="0"/>
                  </a:rPr>
                  <a:t>L</a:t>
                </a:r>
              </a:p>
            </p:txBody>
          </p:sp>
          <p:sp>
            <p:nvSpPr>
              <p:cNvPr id="290872" name="Text Box 56"/>
              <p:cNvSpPr txBox="1">
                <a:spLocks noChangeArrowheads="1"/>
              </p:cNvSpPr>
              <p:nvPr/>
            </p:nvSpPr>
            <p:spPr bwMode="auto">
              <a:xfrm>
                <a:off x="4174" y="2736"/>
                <a:ext cx="352" cy="192"/>
              </a:xfrm>
              <a:prstGeom prst="rect">
                <a:avLst/>
              </a:prstGeom>
              <a:noFill/>
              <a:ln w="9525">
                <a:noFill/>
                <a:miter lim="800000"/>
                <a:headEnd/>
                <a:tailEnd/>
              </a:ln>
              <a:effectLst/>
            </p:spPr>
            <p:txBody>
              <a:bodyPr wrap="none">
                <a:spAutoFit/>
              </a:bodyPr>
              <a:lstStyle/>
              <a:p>
                <a:r>
                  <a:rPr lang="en-US" sz="1400"/>
                  <a:t>Gold</a:t>
                </a:r>
              </a:p>
            </p:txBody>
          </p:sp>
          <p:sp>
            <p:nvSpPr>
              <p:cNvPr id="290873" name="Text Box 57"/>
              <p:cNvSpPr txBox="1">
                <a:spLocks noChangeArrowheads="1"/>
              </p:cNvSpPr>
              <p:nvPr/>
            </p:nvSpPr>
            <p:spPr bwMode="auto">
              <a:xfrm>
                <a:off x="4174" y="2448"/>
                <a:ext cx="520" cy="192"/>
              </a:xfrm>
              <a:prstGeom prst="rect">
                <a:avLst/>
              </a:prstGeom>
              <a:noFill/>
              <a:ln w="9525">
                <a:noFill/>
                <a:miter lim="800000"/>
                <a:headEnd/>
                <a:tailEnd/>
              </a:ln>
              <a:effectLst/>
            </p:spPr>
            <p:txBody>
              <a:bodyPr wrap="none">
                <a:spAutoFit/>
              </a:bodyPr>
              <a:lstStyle/>
              <a:p>
                <a:r>
                  <a:rPr lang="en-US" sz="1400"/>
                  <a:t>Potassa</a:t>
                </a:r>
              </a:p>
            </p:txBody>
          </p:sp>
          <p:sp>
            <p:nvSpPr>
              <p:cNvPr id="290874" name="Text Box 58"/>
              <p:cNvSpPr txBox="1">
                <a:spLocks noChangeArrowheads="1"/>
              </p:cNvSpPr>
              <p:nvPr/>
            </p:nvSpPr>
            <p:spPr bwMode="auto">
              <a:xfrm>
                <a:off x="4174" y="2160"/>
                <a:ext cx="377" cy="192"/>
              </a:xfrm>
              <a:prstGeom prst="rect">
                <a:avLst/>
              </a:prstGeom>
              <a:noFill/>
              <a:ln w="9525">
                <a:noFill/>
                <a:miter lim="800000"/>
                <a:headEnd/>
                <a:tailEnd/>
              </a:ln>
              <a:effectLst/>
            </p:spPr>
            <p:txBody>
              <a:bodyPr wrap="none">
                <a:spAutoFit/>
              </a:bodyPr>
              <a:lstStyle/>
              <a:p>
                <a:r>
                  <a:rPr lang="en-US" sz="1400"/>
                  <a:t>Soda</a:t>
                </a:r>
              </a:p>
            </p:txBody>
          </p:sp>
          <p:sp>
            <p:nvSpPr>
              <p:cNvPr id="290875" name="Oval 59"/>
              <p:cNvSpPr>
                <a:spLocks noChangeAspect="1" noChangeArrowheads="1"/>
              </p:cNvSpPr>
              <p:nvPr/>
            </p:nvSpPr>
            <p:spPr bwMode="auto">
              <a:xfrm>
                <a:off x="4919" y="2160"/>
                <a:ext cx="167" cy="167"/>
              </a:xfrm>
              <a:prstGeom prst="ellipse">
                <a:avLst/>
              </a:prstGeom>
              <a:noFill/>
              <a:ln w="9525">
                <a:solidFill>
                  <a:schemeClr val="tx1"/>
                </a:solidFill>
                <a:round/>
                <a:headEnd/>
                <a:tailEnd/>
              </a:ln>
              <a:effectLst/>
            </p:spPr>
            <p:txBody>
              <a:bodyPr wrap="none" anchor="ctr"/>
              <a:lstStyle/>
              <a:p>
                <a:endParaRPr lang="en-US"/>
              </a:p>
            </p:txBody>
          </p:sp>
          <p:sp>
            <p:nvSpPr>
              <p:cNvPr id="290876" name="Oval 60"/>
              <p:cNvSpPr>
                <a:spLocks noChangeAspect="1" noChangeArrowheads="1"/>
              </p:cNvSpPr>
              <p:nvPr/>
            </p:nvSpPr>
            <p:spPr bwMode="auto">
              <a:xfrm>
                <a:off x="4919" y="2761"/>
                <a:ext cx="167" cy="167"/>
              </a:xfrm>
              <a:prstGeom prst="ellipse">
                <a:avLst/>
              </a:prstGeom>
              <a:noFill/>
              <a:ln w="9525">
                <a:solidFill>
                  <a:schemeClr val="tx1"/>
                </a:solidFill>
                <a:round/>
                <a:headEnd/>
                <a:tailEnd/>
              </a:ln>
              <a:effectLst/>
            </p:spPr>
            <p:txBody>
              <a:bodyPr wrap="none" anchor="ctr"/>
              <a:lstStyle/>
              <a:p>
                <a:pPr algn="ctr"/>
                <a:r>
                  <a:rPr lang="en-US" sz="1000">
                    <a:latin typeface="Papyrus" pitchFamily="66" charset="0"/>
                  </a:rPr>
                  <a:t>G</a:t>
                </a:r>
              </a:p>
            </p:txBody>
          </p:sp>
          <p:sp>
            <p:nvSpPr>
              <p:cNvPr id="290877" name="Freeform 61"/>
              <p:cNvSpPr>
                <a:spLocks/>
              </p:cNvSpPr>
              <p:nvPr/>
            </p:nvSpPr>
            <p:spPr bwMode="auto">
              <a:xfrm>
                <a:off x="2553" y="2162"/>
                <a:ext cx="1" cy="160"/>
              </a:xfrm>
              <a:custGeom>
                <a:avLst/>
                <a:gdLst/>
                <a:ahLst/>
                <a:cxnLst>
                  <a:cxn ang="0">
                    <a:pos x="0" y="0"/>
                  </a:cxn>
                  <a:cxn ang="0">
                    <a:pos x="0" y="160"/>
                  </a:cxn>
                </a:cxnLst>
                <a:rect l="0" t="0" r="r" b="b"/>
                <a:pathLst>
                  <a:path w="1" h="160">
                    <a:moveTo>
                      <a:pt x="0" y="0"/>
                    </a:moveTo>
                    <a:lnTo>
                      <a:pt x="0" y="160"/>
                    </a:lnTo>
                  </a:path>
                </a:pathLst>
              </a:custGeom>
              <a:noFill/>
              <a:ln w="9525">
                <a:solidFill>
                  <a:schemeClr val="tx1"/>
                </a:solidFill>
                <a:round/>
                <a:headEnd/>
                <a:tailEnd/>
              </a:ln>
              <a:effectLst/>
            </p:spPr>
            <p:txBody>
              <a:bodyPr/>
              <a:lstStyle/>
              <a:p>
                <a:endParaRPr lang="en-US"/>
              </a:p>
            </p:txBody>
          </p:sp>
          <p:sp>
            <p:nvSpPr>
              <p:cNvPr id="290878" name="Freeform 62"/>
              <p:cNvSpPr>
                <a:spLocks/>
              </p:cNvSpPr>
              <p:nvPr/>
            </p:nvSpPr>
            <p:spPr bwMode="auto">
              <a:xfrm>
                <a:off x="2499" y="2543"/>
                <a:ext cx="116" cy="1"/>
              </a:xfrm>
              <a:custGeom>
                <a:avLst/>
                <a:gdLst/>
                <a:ahLst/>
                <a:cxnLst>
                  <a:cxn ang="0">
                    <a:pos x="0" y="0"/>
                  </a:cxn>
                  <a:cxn ang="0">
                    <a:pos x="116" y="0"/>
                  </a:cxn>
                </a:cxnLst>
                <a:rect l="0" t="0" r="r" b="b"/>
                <a:pathLst>
                  <a:path w="116" h="1">
                    <a:moveTo>
                      <a:pt x="0" y="0"/>
                    </a:moveTo>
                    <a:lnTo>
                      <a:pt x="116" y="0"/>
                    </a:lnTo>
                  </a:path>
                </a:pathLst>
              </a:custGeom>
              <a:noFill/>
              <a:ln w="9525">
                <a:solidFill>
                  <a:schemeClr val="tx1"/>
                </a:solidFill>
                <a:round/>
                <a:headEnd/>
                <a:tailEnd/>
              </a:ln>
              <a:effectLst/>
            </p:spPr>
            <p:txBody>
              <a:bodyPr/>
              <a:lstStyle/>
              <a:p>
                <a:endParaRPr lang="en-US"/>
              </a:p>
            </p:txBody>
          </p:sp>
          <p:sp>
            <p:nvSpPr>
              <p:cNvPr id="290879" name="Freeform 63"/>
              <p:cNvSpPr>
                <a:spLocks/>
              </p:cNvSpPr>
              <p:nvPr/>
            </p:nvSpPr>
            <p:spPr bwMode="auto">
              <a:xfrm>
                <a:off x="3792" y="2448"/>
                <a:ext cx="3" cy="33"/>
              </a:xfrm>
              <a:custGeom>
                <a:avLst/>
                <a:gdLst/>
                <a:ahLst/>
                <a:cxnLst>
                  <a:cxn ang="0">
                    <a:pos x="0" y="0"/>
                  </a:cxn>
                  <a:cxn ang="0">
                    <a:pos x="3" y="33"/>
                  </a:cxn>
                </a:cxnLst>
                <a:rect l="0" t="0" r="r" b="b"/>
                <a:pathLst>
                  <a:path w="3" h="33">
                    <a:moveTo>
                      <a:pt x="0" y="0"/>
                    </a:moveTo>
                    <a:lnTo>
                      <a:pt x="3" y="33"/>
                    </a:lnTo>
                  </a:path>
                </a:pathLst>
              </a:custGeom>
              <a:noFill/>
              <a:ln w="9525">
                <a:solidFill>
                  <a:schemeClr val="tx1"/>
                </a:solidFill>
                <a:round/>
                <a:headEnd/>
                <a:tailEnd/>
              </a:ln>
              <a:effectLst/>
            </p:spPr>
            <p:txBody>
              <a:bodyPr/>
              <a:lstStyle/>
              <a:p>
                <a:endParaRPr lang="en-US"/>
              </a:p>
            </p:txBody>
          </p:sp>
          <p:sp>
            <p:nvSpPr>
              <p:cNvPr id="290880" name="Freeform 64"/>
              <p:cNvSpPr>
                <a:spLocks/>
              </p:cNvSpPr>
              <p:nvPr/>
            </p:nvSpPr>
            <p:spPr bwMode="auto">
              <a:xfrm>
                <a:off x="3841" y="2468"/>
                <a:ext cx="14" cy="28"/>
              </a:xfrm>
              <a:custGeom>
                <a:avLst/>
                <a:gdLst/>
                <a:ahLst/>
                <a:cxnLst>
                  <a:cxn ang="0">
                    <a:pos x="14" y="0"/>
                  </a:cxn>
                  <a:cxn ang="0">
                    <a:pos x="0" y="28"/>
                  </a:cxn>
                </a:cxnLst>
                <a:rect l="0" t="0" r="r" b="b"/>
                <a:pathLst>
                  <a:path w="14" h="28">
                    <a:moveTo>
                      <a:pt x="14" y="0"/>
                    </a:moveTo>
                    <a:lnTo>
                      <a:pt x="0" y="28"/>
                    </a:lnTo>
                  </a:path>
                </a:pathLst>
              </a:custGeom>
              <a:noFill/>
              <a:ln w="9525">
                <a:solidFill>
                  <a:schemeClr val="tx1"/>
                </a:solidFill>
                <a:round/>
                <a:headEnd/>
                <a:tailEnd/>
              </a:ln>
              <a:effectLst/>
            </p:spPr>
            <p:txBody>
              <a:bodyPr/>
              <a:lstStyle/>
              <a:p>
                <a:endParaRPr lang="en-US"/>
              </a:p>
            </p:txBody>
          </p:sp>
          <p:sp>
            <p:nvSpPr>
              <p:cNvPr id="290881" name="Freeform 65"/>
              <p:cNvSpPr>
                <a:spLocks/>
              </p:cNvSpPr>
              <p:nvPr/>
            </p:nvSpPr>
            <p:spPr bwMode="auto">
              <a:xfrm>
                <a:off x="3857" y="2537"/>
                <a:ext cx="31" cy="8"/>
              </a:xfrm>
              <a:custGeom>
                <a:avLst/>
                <a:gdLst/>
                <a:ahLst/>
                <a:cxnLst>
                  <a:cxn ang="0">
                    <a:pos x="0" y="0"/>
                  </a:cxn>
                  <a:cxn ang="0">
                    <a:pos x="31" y="8"/>
                  </a:cxn>
                </a:cxnLst>
                <a:rect l="0" t="0" r="r" b="b"/>
                <a:pathLst>
                  <a:path w="31" h="8">
                    <a:moveTo>
                      <a:pt x="0" y="0"/>
                    </a:moveTo>
                    <a:lnTo>
                      <a:pt x="31" y="8"/>
                    </a:lnTo>
                  </a:path>
                </a:pathLst>
              </a:custGeom>
              <a:noFill/>
              <a:ln w="9525">
                <a:solidFill>
                  <a:schemeClr val="tx1"/>
                </a:solidFill>
                <a:round/>
                <a:headEnd/>
                <a:tailEnd/>
              </a:ln>
              <a:effectLst/>
            </p:spPr>
            <p:txBody>
              <a:bodyPr/>
              <a:lstStyle/>
              <a:p>
                <a:endParaRPr lang="en-US"/>
              </a:p>
            </p:txBody>
          </p:sp>
          <p:sp>
            <p:nvSpPr>
              <p:cNvPr id="290882" name="Freeform 66"/>
              <p:cNvSpPr>
                <a:spLocks/>
              </p:cNvSpPr>
              <p:nvPr/>
            </p:nvSpPr>
            <p:spPr bwMode="auto">
              <a:xfrm>
                <a:off x="3795" y="2589"/>
                <a:ext cx="1" cy="29"/>
              </a:xfrm>
              <a:custGeom>
                <a:avLst/>
                <a:gdLst/>
                <a:ahLst/>
                <a:cxnLst>
                  <a:cxn ang="0">
                    <a:pos x="0" y="0"/>
                  </a:cxn>
                  <a:cxn ang="0">
                    <a:pos x="0" y="29"/>
                  </a:cxn>
                </a:cxnLst>
                <a:rect l="0" t="0" r="r" b="b"/>
                <a:pathLst>
                  <a:path w="1" h="29">
                    <a:moveTo>
                      <a:pt x="0" y="0"/>
                    </a:moveTo>
                    <a:lnTo>
                      <a:pt x="0" y="29"/>
                    </a:lnTo>
                  </a:path>
                </a:pathLst>
              </a:custGeom>
              <a:noFill/>
              <a:ln w="9525">
                <a:solidFill>
                  <a:schemeClr val="tx1"/>
                </a:solidFill>
                <a:round/>
                <a:headEnd/>
                <a:tailEnd/>
              </a:ln>
              <a:effectLst/>
            </p:spPr>
            <p:txBody>
              <a:bodyPr/>
              <a:lstStyle/>
              <a:p>
                <a:endParaRPr lang="en-US"/>
              </a:p>
            </p:txBody>
          </p:sp>
          <p:sp>
            <p:nvSpPr>
              <p:cNvPr id="290883" name="Freeform 67"/>
              <p:cNvSpPr>
                <a:spLocks/>
              </p:cNvSpPr>
              <p:nvPr/>
            </p:nvSpPr>
            <p:spPr bwMode="auto">
              <a:xfrm>
                <a:off x="3717" y="2532"/>
                <a:ext cx="29" cy="5"/>
              </a:xfrm>
              <a:custGeom>
                <a:avLst/>
                <a:gdLst/>
                <a:ahLst/>
                <a:cxnLst>
                  <a:cxn ang="0">
                    <a:pos x="0" y="0"/>
                  </a:cxn>
                  <a:cxn ang="0">
                    <a:pos x="29" y="5"/>
                  </a:cxn>
                </a:cxnLst>
                <a:rect l="0" t="0" r="r" b="b"/>
                <a:pathLst>
                  <a:path w="29" h="5">
                    <a:moveTo>
                      <a:pt x="0" y="0"/>
                    </a:moveTo>
                    <a:lnTo>
                      <a:pt x="29" y="5"/>
                    </a:lnTo>
                  </a:path>
                </a:pathLst>
              </a:custGeom>
              <a:noFill/>
              <a:ln w="9525">
                <a:solidFill>
                  <a:schemeClr val="tx1"/>
                </a:solidFill>
                <a:round/>
                <a:headEnd/>
                <a:tailEnd/>
              </a:ln>
              <a:effectLst/>
            </p:spPr>
            <p:txBody>
              <a:bodyPr/>
              <a:lstStyle/>
              <a:p>
                <a:endParaRPr lang="en-US"/>
              </a:p>
            </p:txBody>
          </p:sp>
          <p:sp>
            <p:nvSpPr>
              <p:cNvPr id="290884" name="Freeform 68"/>
              <p:cNvSpPr>
                <a:spLocks/>
              </p:cNvSpPr>
              <p:nvPr/>
            </p:nvSpPr>
            <p:spPr bwMode="auto">
              <a:xfrm>
                <a:off x="3852" y="2502"/>
                <a:ext cx="26" cy="14"/>
              </a:xfrm>
              <a:custGeom>
                <a:avLst/>
                <a:gdLst/>
                <a:ahLst/>
                <a:cxnLst>
                  <a:cxn ang="0">
                    <a:pos x="26" y="0"/>
                  </a:cxn>
                  <a:cxn ang="0">
                    <a:pos x="0" y="14"/>
                  </a:cxn>
                </a:cxnLst>
                <a:rect l="0" t="0" r="r" b="b"/>
                <a:pathLst>
                  <a:path w="26" h="14">
                    <a:moveTo>
                      <a:pt x="26" y="0"/>
                    </a:moveTo>
                    <a:lnTo>
                      <a:pt x="0" y="14"/>
                    </a:lnTo>
                  </a:path>
                </a:pathLst>
              </a:custGeom>
              <a:noFill/>
              <a:ln w="9525">
                <a:solidFill>
                  <a:schemeClr val="tx1"/>
                </a:solidFill>
                <a:round/>
                <a:headEnd/>
                <a:tailEnd/>
              </a:ln>
              <a:effectLst/>
            </p:spPr>
            <p:txBody>
              <a:bodyPr/>
              <a:lstStyle/>
              <a:p>
                <a:endParaRPr lang="en-US"/>
              </a:p>
            </p:txBody>
          </p:sp>
          <p:sp>
            <p:nvSpPr>
              <p:cNvPr id="290885" name="Freeform 69"/>
              <p:cNvSpPr>
                <a:spLocks/>
              </p:cNvSpPr>
              <p:nvPr/>
            </p:nvSpPr>
            <p:spPr bwMode="auto">
              <a:xfrm>
                <a:off x="3848" y="2556"/>
                <a:ext cx="28" cy="17"/>
              </a:xfrm>
              <a:custGeom>
                <a:avLst/>
                <a:gdLst/>
                <a:ahLst/>
                <a:cxnLst>
                  <a:cxn ang="0">
                    <a:pos x="28" y="17"/>
                  </a:cxn>
                  <a:cxn ang="0">
                    <a:pos x="0" y="0"/>
                  </a:cxn>
                </a:cxnLst>
                <a:rect l="0" t="0" r="r" b="b"/>
                <a:pathLst>
                  <a:path w="28" h="17">
                    <a:moveTo>
                      <a:pt x="28" y="17"/>
                    </a:moveTo>
                    <a:lnTo>
                      <a:pt x="0" y="0"/>
                    </a:lnTo>
                  </a:path>
                </a:pathLst>
              </a:custGeom>
              <a:noFill/>
              <a:ln w="9525">
                <a:solidFill>
                  <a:schemeClr val="tx1"/>
                </a:solidFill>
                <a:round/>
                <a:headEnd/>
                <a:tailEnd/>
              </a:ln>
              <a:effectLst/>
            </p:spPr>
            <p:txBody>
              <a:bodyPr/>
              <a:lstStyle/>
              <a:p>
                <a:endParaRPr lang="en-US"/>
              </a:p>
            </p:txBody>
          </p:sp>
          <p:sp>
            <p:nvSpPr>
              <p:cNvPr id="290886" name="Freeform 70"/>
              <p:cNvSpPr>
                <a:spLocks/>
              </p:cNvSpPr>
              <p:nvPr/>
            </p:nvSpPr>
            <p:spPr bwMode="auto">
              <a:xfrm rot="3911652">
                <a:off x="3806" y="2602"/>
                <a:ext cx="31" cy="1"/>
              </a:xfrm>
              <a:custGeom>
                <a:avLst/>
                <a:gdLst/>
                <a:ahLst/>
                <a:cxnLst>
                  <a:cxn ang="0">
                    <a:pos x="0" y="0"/>
                  </a:cxn>
                  <a:cxn ang="0">
                    <a:pos x="31" y="1"/>
                  </a:cxn>
                </a:cxnLst>
                <a:rect l="0" t="0" r="r" b="b"/>
                <a:pathLst>
                  <a:path w="31" h="1">
                    <a:moveTo>
                      <a:pt x="0" y="0"/>
                    </a:moveTo>
                    <a:lnTo>
                      <a:pt x="31" y="1"/>
                    </a:lnTo>
                  </a:path>
                </a:pathLst>
              </a:custGeom>
              <a:noFill/>
              <a:ln w="9525">
                <a:solidFill>
                  <a:schemeClr val="tx1"/>
                </a:solidFill>
                <a:round/>
                <a:headEnd/>
                <a:tailEnd/>
              </a:ln>
              <a:effectLst/>
            </p:spPr>
            <p:txBody>
              <a:bodyPr/>
              <a:lstStyle/>
              <a:p>
                <a:endParaRPr lang="en-US"/>
              </a:p>
            </p:txBody>
          </p:sp>
          <p:sp>
            <p:nvSpPr>
              <p:cNvPr id="290887" name="Freeform 71"/>
              <p:cNvSpPr>
                <a:spLocks/>
              </p:cNvSpPr>
              <p:nvPr/>
            </p:nvSpPr>
            <p:spPr bwMode="auto">
              <a:xfrm rot="3911652">
                <a:off x="3735" y="2543"/>
                <a:ext cx="1" cy="29"/>
              </a:xfrm>
              <a:custGeom>
                <a:avLst/>
                <a:gdLst/>
                <a:ahLst/>
                <a:cxnLst>
                  <a:cxn ang="0">
                    <a:pos x="0" y="0"/>
                  </a:cxn>
                  <a:cxn ang="0">
                    <a:pos x="0" y="29"/>
                  </a:cxn>
                </a:cxnLst>
                <a:rect l="0" t="0" r="r" b="b"/>
                <a:pathLst>
                  <a:path w="1" h="29">
                    <a:moveTo>
                      <a:pt x="0" y="0"/>
                    </a:moveTo>
                    <a:lnTo>
                      <a:pt x="0" y="29"/>
                    </a:lnTo>
                  </a:path>
                </a:pathLst>
              </a:custGeom>
              <a:noFill/>
              <a:ln w="9525">
                <a:solidFill>
                  <a:schemeClr val="tx1"/>
                </a:solidFill>
                <a:round/>
                <a:headEnd/>
                <a:tailEnd/>
              </a:ln>
              <a:effectLst/>
            </p:spPr>
            <p:txBody>
              <a:bodyPr/>
              <a:lstStyle/>
              <a:p>
                <a:endParaRPr lang="en-US"/>
              </a:p>
            </p:txBody>
          </p:sp>
          <p:sp>
            <p:nvSpPr>
              <p:cNvPr id="290888" name="Freeform 72"/>
              <p:cNvSpPr>
                <a:spLocks/>
              </p:cNvSpPr>
              <p:nvPr/>
            </p:nvSpPr>
            <p:spPr bwMode="auto">
              <a:xfrm>
                <a:off x="3752" y="2465"/>
                <a:ext cx="14" cy="20"/>
              </a:xfrm>
              <a:custGeom>
                <a:avLst/>
                <a:gdLst/>
                <a:ahLst/>
                <a:cxnLst>
                  <a:cxn ang="0">
                    <a:pos x="0" y="0"/>
                  </a:cxn>
                  <a:cxn ang="0">
                    <a:pos x="14" y="20"/>
                  </a:cxn>
                </a:cxnLst>
                <a:rect l="0" t="0" r="r" b="b"/>
                <a:pathLst>
                  <a:path w="14" h="20">
                    <a:moveTo>
                      <a:pt x="0" y="0"/>
                    </a:moveTo>
                    <a:lnTo>
                      <a:pt x="14" y="20"/>
                    </a:lnTo>
                  </a:path>
                </a:pathLst>
              </a:custGeom>
              <a:noFill/>
              <a:ln w="9525">
                <a:solidFill>
                  <a:schemeClr val="tx1"/>
                </a:solidFill>
                <a:round/>
                <a:headEnd/>
                <a:tailEnd/>
              </a:ln>
              <a:effectLst/>
            </p:spPr>
            <p:txBody>
              <a:bodyPr/>
              <a:lstStyle/>
              <a:p>
                <a:endParaRPr lang="en-US"/>
              </a:p>
            </p:txBody>
          </p:sp>
          <p:sp>
            <p:nvSpPr>
              <p:cNvPr id="290889" name="Line 73"/>
              <p:cNvSpPr>
                <a:spLocks noChangeShapeType="1"/>
              </p:cNvSpPr>
              <p:nvPr/>
            </p:nvSpPr>
            <p:spPr bwMode="auto">
              <a:xfrm>
                <a:off x="3744" y="2496"/>
                <a:ext cx="0" cy="0"/>
              </a:xfrm>
              <a:prstGeom prst="line">
                <a:avLst/>
              </a:prstGeom>
              <a:noFill/>
              <a:ln w="9525">
                <a:solidFill>
                  <a:schemeClr val="tx1"/>
                </a:solidFill>
                <a:round/>
                <a:headEnd/>
                <a:tailEnd/>
              </a:ln>
              <a:effectLst/>
            </p:spPr>
            <p:txBody>
              <a:bodyPr/>
              <a:lstStyle/>
              <a:p>
                <a:endParaRPr lang="en-US"/>
              </a:p>
            </p:txBody>
          </p:sp>
          <p:sp>
            <p:nvSpPr>
              <p:cNvPr id="290890" name="Freeform 74"/>
              <p:cNvSpPr>
                <a:spLocks/>
              </p:cNvSpPr>
              <p:nvPr/>
            </p:nvSpPr>
            <p:spPr bwMode="auto">
              <a:xfrm>
                <a:off x="3744" y="2574"/>
                <a:ext cx="21" cy="18"/>
              </a:xfrm>
              <a:custGeom>
                <a:avLst/>
                <a:gdLst/>
                <a:ahLst/>
                <a:cxnLst>
                  <a:cxn ang="0">
                    <a:pos x="0" y="18"/>
                  </a:cxn>
                  <a:cxn ang="0">
                    <a:pos x="21" y="0"/>
                  </a:cxn>
                </a:cxnLst>
                <a:rect l="0" t="0" r="r" b="b"/>
                <a:pathLst>
                  <a:path w="21" h="18">
                    <a:moveTo>
                      <a:pt x="0" y="18"/>
                    </a:moveTo>
                    <a:lnTo>
                      <a:pt x="21" y="0"/>
                    </a:lnTo>
                  </a:path>
                </a:pathLst>
              </a:custGeom>
              <a:noFill/>
              <a:ln w="9525">
                <a:solidFill>
                  <a:schemeClr val="tx1"/>
                </a:solidFill>
                <a:round/>
                <a:headEnd/>
                <a:tailEnd/>
              </a:ln>
              <a:effectLst/>
            </p:spPr>
            <p:txBody>
              <a:bodyPr/>
              <a:lstStyle/>
              <a:p>
                <a:endParaRPr lang="en-US"/>
              </a:p>
            </p:txBody>
          </p:sp>
          <p:sp>
            <p:nvSpPr>
              <p:cNvPr id="290891" name="Line 75"/>
              <p:cNvSpPr>
                <a:spLocks noChangeShapeType="1"/>
              </p:cNvSpPr>
              <p:nvPr/>
            </p:nvSpPr>
            <p:spPr bwMode="auto">
              <a:xfrm>
                <a:off x="3744" y="2496"/>
                <a:ext cx="0" cy="0"/>
              </a:xfrm>
              <a:prstGeom prst="line">
                <a:avLst/>
              </a:prstGeom>
              <a:noFill/>
              <a:ln w="9525">
                <a:solidFill>
                  <a:schemeClr val="tx1"/>
                </a:solidFill>
                <a:round/>
                <a:headEnd/>
                <a:tailEnd/>
              </a:ln>
              <a:effectLst/>
            </p:spPr>
            <p:txBody>
              <a:bodyPr/>
              <a:lstStyle/>
              <a:p>
                <a:endParaRPr lang="en-US"/>
              </a:p>
            </p:txBody>
          </p:sp>
          <p:sp>
            <p:nvSpPr>
              <p:cNvPr id="290892" name="Freeform 76"/>
              <p:cNvSpPr>
                <a:spLocks/>
              </p:cNvSpPr>
              <p:nvPr/>
            </p:nvSpPr>
            <p:spPr bwMode="auto">
              <a:xfrm>
                <a:off x="3728" y="2495"/>
                <a:ext cx="22" cy="13"/>
              </a:xfrm>
              <a:custGeom>
                <a:avLst/>
                <a:gdLst/>
                <a:ahLst/>
                <a:cxnLst>
                  <a:cxn ang="0">
                    <a:pos x="0" y="0"/>
                  </a:cxn>
                  <a:cxn ang="0">
                    <a:pos x="22" y="13"/>
                  </a:cxn>
                </a:cxnLst>
                <a:rect l="0" t="0" r="r" b="b"/>
                <a:pathLst>
                  <a:path w="22" h="13">
                    <a:moveTo>
                      <a:pt x="0" y="0"/>
                    </a:moveTo>
                    <a:lnTo>
                      <a:pt x="22" y="13"/>
                    </a:lnTo>
                  </a:path>
                </a:pathLst>
              </a:custGeom>
              <a:noFill/>
              <a:ln w="9525">
                <a:solidFill>
                  <a:schemeClr val="tx1"/>
                </a:solidFill>
                <a:round/>
                <a:headEnd/>
                <a:tailEnd/>
              </a:ln>
              <a:effectLst/>
            </p:spPr>
            <p:txBody>
              <a:bodyPr/>
              <a:lstStyle/>
              <a:p>
                <a:endParaRPr lang="en-US"/>
              </a:p>
            </p:txBody>
          </p:sp>
          <p:sp>
            <p:nvSpPr>
              <p:cNvPr id="290893" name="Freeform 77"/>
              <p:cNvSpPr>
                <a:spLocks/>
              </p:cNvSpPr>
              <p:nvPr/>
            </p:nvSpPr>
            <p:spPr bwMode="auto">
              <a:xfrm>
                <a:off x="3834" y="2574"/>
                <a:ext cx="26" cy="23"/>
              </a:xfrm>
              <a:custGeom>
                <a:avLst/>
                <a:gdLst/>
                <a:ahLst/>
                <a:cxnLst>
                  <a:cxn ang="0">
                    <a:pos x="0" y="0"/>
                  </a:cxn>
                  <a:cxn ang="0">
                    <a:pos x="26" y="23"/>
                  </a:cxn>
                </a:cxnLst>
                <a:rect l="0" t="0" r="r" b="b"/>
                <a:pathLst>
                  <a:path w="26" h="23">
                    <a:moveTo>
                      <a:pt x="0" y="0"/>
                    </a:moveTo>
                    <a:lnTo>
                      <a:pt x="26" y="23"/>
                    </a:lnTo>
                  </a:path>
                </a:pathLst>
              </a:custGeom>
              <a:noFill/>
              <a:ln w="9525">
                <a:solidFill>
                  <a:schemeClr val="tx1"/>
                </a:solidFill>
                <a:round/>
                <a:headEnd/>
                <a:tailEnd/>
              </a:ln>
              <a:effectLst/>
            </p:spPr>
            <p:txBody>
              <a:bodyPr/>
              <a:lstStyle/>
              <a:p>
                <a:endParaRPr lang="en-US"/>
              </a:p>
            </p:txBody>
          </p:sp>
          <p:sp>
            <p:nvSpPr>
              <p:cNvPr id="290894" name="Freeform 78"/>
              <p:cNvSpPr>
                <a:spLocks/>
              </p:cNvSpPr>
              <p:nvPr/>
            </p:nvSpPr>
            <p:spPr bwMode="auto">
              <a:xfrm>
                <a:off x="3815" y="2454"/>
                <a:ext cx="15" cy="30"/>
              </a:xfrm>
              <a:custGeom>
                <a:avLst/>
                <a:gdLst/>
                <a:ahLst/>
                <a:cxnLst>
                  <a:cxn ang="0">
                    <a:pos x="15" y="0"/>
                  </a:cxn>
                  <a:cxn ang="0">
                    <a:pos x="0" y="30"/>
                  </a:cxn>
                </a:cxnLst>
                <a:rect l="0" t="0" r="r" b="b"/>
                <a:pathLst>
                  <a:path w="15" h="30">
                    <a:moveTo>
                      <a:pt x="15" y="0"/>
                    </a:moveTo>
                    <a:lnTo>
                      <a:pt x="0" y="30"/>
                    </a:lnTo>
                  </a:path>
                </a:pathLst>
              </a:custGeom>
              <a:noFill/>
              <a:ln w="9525">
                <a:solidFill>
                  <a:schemeClr val="tx1"/>
                </a:solidFill>
                <a:round/>
                <a:headEnd/>
                <a:tailEnd/>
              </a:ln>
              <a:effectLst/>
            </p:spPr>
            <p:txBody>
              <a:bodyPr/>
              <a:lstStyle/>
              <a:p>
                <a:endParaRPr lang="en-US"/>
              </a:p>
            </p:txBody>
          </p:sp>
          <p:sp>
            <p:nvSpPr>
              <p:cNvPr id="290895" name="Freeform 79"/>
              <p:cNvSpPr>
                <a:spLocks/>
              </p:cNvSpPr>
              <p:nvPr/>
            </p:nvSpPr>
            <p:spPr bwMode="auto">
              <a:xfrm>
                <a:off x="4953" y="2175"/>
                <a:ext cx="1" cy="132"/>
              </a:xfrm>
              <a:custGeom>
                <a:avLst/>
                <a:gdLst/>
                <a:ahLst/>
                <a:cxnLst>
                  <a:cxn ang="0">
                    <a:pos x="0" y="0"/>
                  </a:cxn>
                  <a:cxn ang="0">
                    <a:pos x="0" y="132"/>
                  </a:cxn>
                </a:cxnLst>
                <a:rect l="0" t="0" r="r" b="b"/>
                <a:pathLst>
                  <a:path w="1" h="132">
                    <a:moveTo>
                      <a:pt x="0" y="0"/>
                    </a:moveTo>
                    <a:lnTo>
                      <a:pt x="0" y="132"/>
                    </a:lnTo>
                  </a:path>
                </a:pathLst>
              </a:custGeom>
              <a:noFill/>
              <a:ln w="9525">
                <a:solidFill>
                  <a:schemeClr val="tx1"/>
                </a:solidFill>
                <a:round/>
                <a:headEnd/>
                <a:tailEnd/>
              </a:ln>
              <a:effectLst/>
            </p:spPr>
            <p:txBody>
              <a:bodyPr/>
              <a:lstStyle/>
              <a:p>
                <a:endParaRPr lang="en-US"/>
              </a:p>
            </p:txBody>
          </p:sp>
          <p:sp>
            <p:nvSpPr>
              <p:cNvPr id="290896" name="Freeform 80"/>
              <p:cNvSpPr>
                <a:spLocks/>
              </p:cNvSpPr>
              <p:nvPr/>
            </p:nvSpPr>
            <p:spPr bwMode="auto">
              <a:xfrm>
                <a:off x="5052" y="2177"/>
                <a:ext cx="2" cy="129"/>
              </a:xfrm>
              <a:custGeom>
                <a:avLst/>
                <a:gdLst/>
                <a:ahLst/>
                <a:cxnLst>
                  <a:cxn ang="0">
                    <a:pos x="0" y="0"/>
                  </a:cxn>
                  <a:cxn ang="0">
                    <a:pos x="2" y="129"/>
                  </a:cxn>
                </a:cxnLst>
                <a:rect l="0" t="0" r="r" b="b"/>
                <a:pathLst>
                  <a:path w="2" h="129">
                    <a:moveTo>
                      <a:pt x="0" y="0"/>
                    </a:moveTo>
                    <a:lnTo>
                      <a:pt x="2" y="129"/>
                    </a:lnTo>
                  </a:path>
                </a:pathLst>
              </a:custGeom>
              <a:noFill/>
              <a:ln w="9525">
                <a:solidFill>
                  <a:schemeClr val="tx1"/>
                </a:solidFill>
                <a:round/>
                <a:headEnd/>
                <a:tailEnd/>
              </a:ln>
              <a:effectLst/>
            </p:spPr>
            <p:txBody>
              <a:bodyPr/>
              <a:lstStyle/>
              <a:p>
                <a:endParaRPr lang="en-US"/>
              </a:p>
            </p:txBody>
          </p:sp>
          <p:sp>
            <p:nvSpPr>
              <p:cNvPr id="290897" name="Oval 81"/>
              <p:cNvSpPr>
                <a:spLocks noChangeAspect="1" noChangeArrowheads="1"/>
              </p:cNvSpPr>
              <p:nvPr/>
            </p:nvSpPr>
            <p:spPr bwMode="auto">
              <a:xfrm>
                <a:off x="4921" y="2473"/>
                <a:ext cx="167" cy="167"/>
              </a:xfrm>
              <a:prstGeom prst="ellipse">
                <a:avLst/>
              </a:prstGeom>
              <a:noFill/>
              <a:ln w="9525">
                <a:solidFill>
                  <a:schemeClr val="tx1"/>
                </a:solidFill>
                <a:round/>
                <a:headEnd/>
                <a:tailEnd/>
              </a:ln>
              <a:effectLst/>
            </p:spPr>
            <p:txBody>
              <a:bodyPr wrap="none" anchor="ctr"/>
              <a:lstStyle/>
              <a:p>
                <a:endParaRPr lang="en-US"/>
              </a:p>
            </p:txBody>
          </p:sp>
          <p:sp>
            <p:nvSpPr>
              <p:cNvPr id="290898" name="Freeform 82"/>
              <p:cNvSpPr>
                <a:spLocks/>
              </p:cNvSpPr>
              <p:nvPr/>
            </p:nvSpPr>
            <p:spPr bwMode="auto">
              <a:xfrm>
                <a:off x="4955" y="2488"/>
                <a:ext cx="1" cy="132"/>
              </a:xfrm>
              <a:custGeom>
                <a:avLst/>
                <a:gdLst/>
                <a:ahLst/>
                <a:cxnLst>
                  <a:cxn ang="0">
                    <a:pos x="0" y="0"/>
                  </a:cxn>
                  <a:cxn ang="0">
                    <a:pos x="0" y="132"/>
                  </a:cxn>
                </a:cxnLst>
                <a:rect l="0" t="0" r="r" b="b"/>
                <a:pathLst>
                  <a:path w="1" h="132">
                    <a:moveTo>
                      <a:pt x="0" y="0"/>
                    </a:moveTo>
                    <a:lnTo>
                      <a:pt x="0" y="132"/>
                    </a:lnTo>
                  </a:path>
                </a:pathLst>
              </a:custGeom>
              <a:noFill/>
              <a:ln w="9525">
                <a:solidFill>
                  <a:schemeClr val="tx1"/>
                </a:solidFill>
                <a:round/>
                <a:headEnd/>
                <a:tailEnd/>
              </a:ln>
              <a:effectLst/>
            </p:spPr>
            <p:txBody>
              <a:bodyPr/>
              <a:lstStyle/>
              <a:p>
                <a:endParaRPr lang="en-US"/>
              </a:p>
            </p:txBody>
          </p:sp>
          <p:sp>
            <p:nvSpPr>
              <p:cNvPr id="290899" name="Freeform 83"/>
              <p:cNvSpPr>
                <a:spLocks/>
              </p:cNvSpPr>
              <p:nvPr/>
            </p:nvSpPr>
            <p:spPr bwMode="auto">
              <a:xfrm>
                <a:off x="5054" y="2490"/>
                <a:ext cx="2" cy="129"/>
              </a:xfrm>
              <a:custGeom>
                <a:avLst/>
                <a:gdLst/>
                <a:ahLst/>
                <a:cxnLst>
                  <a:cxn ang="0">
                    <a:pos x="0" y="0"/>
                  </a:cxn>
                  <a:cxn ang="0">
                    <a:pos x="2" y="129"/>
                  </a:cxn>
                </a:cxnLst>
                <a:rect l="0" t="0" r="r" b="b"/>
                <a:pathLst>
                  <a:path w="2" h="129">
                    <a:moveTo>
                      <a:pt x="0" y="0"/>
                    </a:moveTo>
                    <a:lnTo>
                      <a:pt x="2" y="129"/>
                    </a:lnTo>
                  </a:path>
                </a:pathLst>
              </a:custGeom>
              <a:noFill/>
              <a:ln w="9525">
                <a:solidFill>
                  <a:schemeClr val="tx1"/>
                </a:solidFill>
                <a:round/>
                <a:headEnd/>
                <a:tailEnd/>
              </a:ln>
              <a:effectLst/>
            </p:spPr>
            <p:txBody>
              <a:bodyPr/>
              <a:lstStyle/>
              <a:p>
                <a:endParaRPr lang="en-US"/>
              </a:p>
            </p:txBody>
          </p:sp>
          <p:sp>
            <p:nvSpPr>
              <p:cNvPr id="290900" name="Freeform 84"/>
              <p:cNvSpPr>
                <a:spLocks/>
              </p:cNvSpPr>
              <p:nvPr/>
            </p:nvSpPr>
            <p:spPr bwMode="auto">
              <a:xfrm>
                <a:off x="5003" y="2475"/>
                <a:ext cx="4" cy="164"/>
              </a:xfrm>
              <a:custGeom>
                <a:avLst/>
                <a:gdLst/>
                <a:ahLst/>
                <a:cxnLst>
                  <a:cxn ang="0">
                    <a:pos x="0" y="0"/>
                  </a:cxn>
                  <a:cxn ang="0">
                    <a:pos x="4" y="164"/>
                  </a:cxn>
                </a:cxnLst>
                <a:rect l="0" t="0" r="r" b="b"/>
                <a:pathLst>
                  <a:path w="4" h="164">
                    <a:moveTo>
                      <a:pt x="0" y="0"/>
                    </a:moveTo>
                    <a:lnTo>
                      <a:pt x="4" y="164"/>
                    </a:lnTo>
                  </a:path>
                </a:pathLst>
              </a:custGeom>
              <a:noFill/>
              <a:ln w="9525">
                <a:solidFill>
                  <a:schemeClr val="tx1"/>
                </a:solidFill>
                <a:round/>
                <a:headEnd/>
                <a:tailEnd/>
              </a:ln>
              <a:effectLst/>
            </p:spPr>
            <p:txBody>
              <a:bodyPr/>
              <a:lstStyle/>
              <a:p>
                <a:endParaRPr lang="en-US"/>
              </a:p>
            </p:txBody>
          </p:sp>
        </p:grpSp>
      </p:grpSp>
      <p:grpSp>
        <p:nvGrpSpPr>
          <p:cNvPr id="290901" name="Group 85"/>
          <p:cNvGrpSpPr>
            <a:grpSpLocks/>
          </p:cNvGrpSpPr>
          <p:nvPr/>
        </p:nvGrpSpPr>
        <p:grpSpPr bwMode="auto">
          <a:xfrm>
            <a:off x="1295400" y="4983163"/>
            <a:ext cx="6629400" cy="731837"/>
            <a:chOff x="816" y="3139"/>
            <a:chExt cx="4176" cy="461"/>
          </a:xfrm>
        </p:grpSpPr>
        <p:sp>
          <p:nvSpPr>
            <p:cNvPr id="290902" name="Text Box 86"/>
            <p:cNvSpPr txBox="1">
              <a:spLocks noChangeArrowheads="1"/>
            </p:cNvSpPr>
            <p:nvPr/>
          </p:nvSpPr>
          <p:spPr bwMode="auto">
            <a:xfrm>
              <a:off x="816" y="3264"/>
              <a:ext cx="414" cy="192"/>
            </a:xfrm>
            <a:prstGeom prst="rect">
              <a:avLst/>
            </a:prstGeom>
            <a:noFill/>
            <a:ln w="9525">
              <a:noFill/>
              <a:miter lim="800000"/>
              <a:headEnd/>
              <a:tailEnd/>
            </a:ln>
            <a:effectLst/>
          </p:spPr>
          <p:txBody>
            <a:bodyPr wrap="none">
              <a:spAutoFit/>
            </a:bodyPr>
            <a:lstStyle/>
            <a:p>
              <a:r>
                <a:rPr lang="en-US" sz="1400"/>
                <a:t>Water</a:t>
              </a:r>
            </a:p>
          </p:txBody>
        </p:sp>
        <p:grpSp>
          <p:nvGrpSpPr>
            <p:cNvPr id="290903" name="Group 87"/>
            <p:cNvGrpSpPr>
              <a:grpSpLocks noChangeAspect="1"/>
            </p:cNvGrpSpPr>
            <p:nvPr/>
          </p:nvGrpSpPr>
          <p:grpSpPr bwMode="auto">
            <a:xfrm>
              <a:off x="1288" y="3264"/>
              <a:ext cx="173" cy="173"/>
              <a:chOff x="672" y="3312"/>
              <a:chExt cx="432" cy="432"/>
            </a:xfrm>
          </p:grpSpPr>
          <p:sp>
            <p:nvSpPr>
              <p:cNvPr id="290904" name="Oval 88"/>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endParaRPr lang="en-US"/>
              </a:p>
            </p:txBody>
          </p:sp>
          <p:sp>
            <p:nvSpPr>
              <p:cNvPr id="290905" name="Oval 89"/>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290906" name="Oval 90"/>
            <p:cNvSpPr>
              <a:spLocks noChangeAspect="1" noChangeArrowheads="1"/>
            </p:cNvSpPr>
            <p:nvPr/>
          </p:nvSpPr>
          <p:spPr bwMode="auto">
            <a:xfrm>
              <a:off x="1461" y="3264"/>
              <a:ext cx="167" cy="167"/>
            </a:xfrm>
            <a:prstGeom prst="ellipse">
              <a:avLst/>
            </a:prstGeom>
            <a:noFill/>
            <a:ln w="9525">
              <a:solidFill>
                <a:schemeClr val="tx1"/>
              </a:solidFill>
              <a:round/>
              <a:headEnd/>
              <a:tailEnd/>
            </a:ln>
            <a:effectLst/>
          </p:spPr>
          <p:txBody>
            <a:bodyPr wrap="none" anchor="ctr"/>
            <a:lstStyle/>
            <a:p>
              <a:endParaRPr lang="en-US"/>
            </a:p>
          </p:txBody>
        </p:sp>
        <p:sp>
          <p:nvSpPr>
            <p:cNvPr id="290907" name="Text Box 91"/>
            <p:cNvSpPr txBox="1">
              <a:spLocks noChangeArrowheads="1"/>
            </p:cNvSpPr>
            <p:nvPr/>
          </p:nvSpPr>
          <p:spPr bwMode="auto">
            <a:xfrm>
              <a:off x="1966" y="3264"/>
              <a:ext cx="867" cy="192"/>
            </a:xfrm>
            <a:prstGeom prst="rect">
              <a:avLst/>
            </a:prstGeom>
            <a:noFill/>
            <a:ln w="9525">
              <a:noFill/>
              <a:miter lim="800000"/>
              <a:headEnd/>
              <a:tailEnd/>
            </a:ln>
            <a:effectLst/>
          </p:spPr>
          <p:txBody>
            <a:bodyPr wrap="none">
              <a:spAutoFit/>
            </a:bodyPr>
            <a:lstStyle/>
            <a:p>
              <a:r>
                <a:rPr lang="en-US" sz="1400"/>
                <a:t>Carbon dioxide</a:t>
              </a:r>
            </a:p>
          </p:txBody>
        </p:sp>
        <p:sp>
          <p:nvSpPr>
            <p:cNvPr id="290908" name="Oval 92"/>
            <p:cNvSpPr>
              <a:spLocks noChangeAspect="1" noChangeArrowheads="1"/>
            </p:cNvSpPr>
            <p:nvPr/>
          </p:nvSpPr>
          <p:spPr bwMode="auto">
            <a:xfrm>
              <a:off x="3072"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290909" name="Oval 93"/>
            <p:cNvSpPr>
              <a:spLocks noChangeAspect="1" noChangeArrowheads="1"/>
            </p:cNvSpPr>
            <p:nvPr/>
          </p:nvSpPr>
          <p:spPr bwMode="auto">
            <a:xfrm>
              <a:off x="2905" y="3289"/>
              <a:ext cx="167" cy="167"/>
            </a:xfrm>
            <a:prstGeom prst="ellipse">
              <a:avLst/>
            </a:prstGeom>
            <a:noFill/>
            <a:ln w="9525">
              <a:solidFill>
                <a:schemeClr val="tx1"/>
              </a:solidFill>
              <a:round/>
              <a:headEnd/>
              <a:tailEnd/>
            </a:ln>
            <a:effectLst/>
          </p:spPr>
          <p:txBody>
            <a:bodyPr wrap="none" anchor="ctr"/>
            <a:lstStyle/>
            <a:p>
              <a:endParaRPr lang="en-US"/>
            </a:p>
          </p:txBody>
        </p:sp>
        <p:sp>
          <p:nvSpPr>
            <p:cNvPr id="290910" name="Oval 94"/>
            <p:cNvSpPr>
              <a:spLocks noChangeAspect="1" noChangeArrowheads="1"/>
            </p:cNvSpPr>
            <p:nvPr/>
          </p:nvSpPr>
          <p:spPr bwMode="auto">
            <a:xfrm>
              <a:off x="3241" y="3289"/>
              <a:ext cx="167" cy="167"/>
            </a:xfrm>
            <a:prstGeom prst="ellipse">
              <a:avLst/>
            </a:prstGeom>
            <a:noFill/>
            <a:ln w="9525">
              <a:solidFill>
                <a:schemeClr val="tx1"/>
              </a:solidFill>
              <a:round/>
              <a:headEnd/>
              <a:tailEnd/>
            </a:ln>
            <a:effectLst/>
          </p:spPr>
          <p:txBody>
            <a:bodyPr wrap="none" anchor="ctr"/>
            <a:lstStyle/>
            <a:p>
              <a:endParaRPr lang="en-US"/>
            </a:p>
          </p:txBody>
        </p:sp>
        <p:sp>
          <p:nvSpPr>
            <p:cNvPr id="290911" name="Text Box 95"/>
            <p:cNvSpPr txBox="1">
              <a:spLocks noChangeArrowheads="1"/>
            </p:cNvSpPr>
            <p:nvPr/>
          </p:nvSpPr>
          <p:spPr bwMode="auto">
            <a:xfrm>
              <a:off x="3618" y="3264"/>
              <a:ext cx="483" cy="192"/>
            </a:xfrm>
            <a:prstGeom prst="rect">
              <a:avLst/>
            </a:prstGeom>
            <a:noFill/>
            <a:ln w="9525">
              <a:noFill/>
              <a:miter lim="800000"/>
              <a:headEnd/>
              <a:tailEnd/>
            </a:ln>
            <a:effectLst/>
          </p:spPr>
          <p:txBody>
            <a:bodyPr wrap="none">
              <a:spAutoFit/>
            </a:bodyPr>
            <a:lstStyle/>
            <a:p>
              <a:r>
                <a:rPr lang="en-US" sz="1400"/>
                <a:t>Alcohol</a:t>
              </a:r>
            </a:p>
          </p:txBody>
        </p:sp>
        <p:sp>
          <p:nvSpPr>
            <p:cNvPr id="290912" name="Oval 96"/>
            <p:cNvSpPr>
              <a:spLocks noChangeAspect="1" noChangeArrowheads="1"/>
            </p:cNvSpPr>
            <p:nvPr/>
          </p:nvSpPr>
          <p:spPr bwMode="auto">
            <a:xfrm>
              <a:off x="4489"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sp>
          <p:nvSpPr>
            <p:cNvPr id="290913" name="Oval 97"/>
            <p:cNvSpPr>
              <a:spLocks noChangeAspect="1" noChangeArrowheads="1"/>
            </p:cNvSpPr>
            <p:nvPr/>
          </p:nvSpPr>
          <p:spPr bwMode="auto">
            <a:xfrm>
              <a:off x="4656" y="3289"/>
              <a:ext cx="167" cy="167"/>
            </a:xfrm>
            <a:prstGeom prst="ellipse">
              <a:avLst/>
            </a:prstGeom>
            <a:solidFill>
              <a:schemeClr val="bg2"/>
            </a:solidFill>
            <a:ln w="9525">
              <a:solidFill>
                <a:schemeClr val="tx1"/>
              </a:solidFill>
              <a:round/>
              <a:headEnd/>
              <a:tailEnd/>
            </a:ln>
            <a:effectLst/>
          </p:spPr>
          <p:txBody>
            <a:bodyPr wrap="none" anchor="ctr"/>
            <a:lstStyle/>
            <a:p>
              <a:endParaRPr lang="en-US"/>
            </a:p>
          </p:txBody>
        </p:sp>
        <p:grpSp>
          <p:nvGrpSpPr>
            <p:cNvPr id="290914" name="Group 98"/>
            <p:cNvGrpSpPr>
              <a:grpSpLocks noChangeAspect="1"/>
            </p:cNvGrpSpPr>
            <p:nvPr/>
          </p:nvGrpSpPr>
          <p:grpSpPr bwMode="auto">
            <a:xfrm>
              <a:off x="4579" y="3139"/>
              <a:ext cx="173" cy="173"/>
              <a:chOff x="672" y="3312"/>
              <a:chExt cx="432" cy="432"/>
            </a:xfrm>
          </p:grpSpPr>
          <p:sp>
            <p:nvSpPr>
              <p:cNvPr id="290915" name="Oval 99"/>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endParaRPr lang="en-US"/>
              </a:p>
            </p:txBody>
          </p:sp>
          <p:sp>
            <p:nvSpPr>
              <p:cNvPr id="290916" name="Oval 100"/>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grpSp>
          <p:nvGrpSpPr>
            <p:cNvPr id="290917" name="Group 101"/>
            <p:cNvGrpSpPr>
              <a:grpSpLocks noChangeAspect="1"/>
            </p:cNvGrpSpPr>
            <p:nvPr/>
          </p:nvGrpSpPr>
          <p:grpSpPr bwMode="auto">
            <a:xfrm>
              <a:off x="4320" y="3283"/>
              <a:ext cx="173" cy="173"/>
              <a:chOff x="672" y="3312"/>
              <a:chExt cx="432" cy="432"/>
            </a:xfrm>
          </p:grpSpPr>
          <p:sp>
            <p:nvSpPr>
              <p:cNvPr id="290918" name="Oval 102"/>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endParaRPr lang="en-US"/>
              </a:p>
            </p:txBody>
          </p:sp>
          <p:sp>
            <p:nvSpPr>
              <p:cNvPr id="290919" name="Oval 103"/>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grpSp>
          <p:nvGrpSpPr>
            <p:cNvPr id="290920" name="Group 104"/>
            <p:cNvGrpSpPr>
              <a:grpSpLocks noChangeAspect="1"/>
            </p:cNvGrpSpPr>
            <p:nvPr/>
          </p:nvGrpSpPr>
          <p:grpSpPr bwMode="auto">
            <a:xfrm>
              <a:off x="4819" y="3283"/>
              <a:ext cx="173" cy="173"/>
              <a:chOff x="672" y="3312"/>
              <a:chExt cx="432" cy="432"/>
            </a:xfrm>
          </p:grpSpPr>
          <p:sp>
            <p:nvSpPr>
              <p:cNvPr id="290921" name="Oval 105"/>
              <p:cNvSpPr>
                <a:spLocks noChangeAspect="1" noChangeArrowheads="1"/>
              </p:cNvSpPr>
              <p:nvPr/>
            </p:nvSpPr>
            <p:spPr bwMode="auto">
              <a:xfrm>
                <a:off x="672" y="3312"/>
                <a:ext cx="432" cy="432"/>
              </a:xfrm>
              <a:prstGeom prst="ellipse">
                <a:avLst/>
              </a:prstGeom>
              <a:noFill/>
              <a:ln w="9525">
                <a:solidFill>
                  <a:schemeClr val="tx1"/>
                </a:solidFill>
                <a:round/>
                <a:headEnd/>
                <a:tailEnd/>
              </a:ln>
              <a:effectLst/>
            </p:spPr>
            <p:txBody>
              <a:bodyPr wrap="none" anchor="ctr"/>
              <a:lstStyle/>
              <a:p>
                <a:endParaRPr lang="en-US"/>
              </a:p>
            </p:txBody>
          </p:sp>
          <p:sp>
            <p:nvSpPr>
              <p:cNvPr id="290922" name="Oval 106"/>
              <p:cNvSpPr>
                <a:spLocks noChangeAspect="1" noChangeArrowheads="1"/>
              </p:cNvSpPr>
              <p:nvPr/>
            </p:nvSpPr>
            <p:spPr bwMode="auto">
              <a:xfrm>
                <a:off x="864" y="3504"/>
                <a:ext cx="48" cy="48"/>
              </a:xfrm>
              <a:prstGeom prst="ellipse">
                <a:avLst/>
              </a:prstGeom>
              <a:noFill/>
              <a:ln w="9525">
                <a:solidFill>
                  <a:schemeClr val="tx1"/>
                </a:solidFill>
                <a:round/>
                <a:headEnd/>
                <a:tailEnd/>
              </a:ln>
              <a:effectLst/>
            </p:spPr>
            <p:txBody>
              <a:bodyPr wrap="none" anchor="ctr"/>
              <a:lstStyle/>
              <a:p>
                <a:endParaRPr lang="en-US"/>
              </a:p>
            </p:txBody>
          </p:sp>
        </p:grpSp>
        <p:sp>
          <p:nvSpPr>
            <p:cNvPr id="290923" name="Oval 107"/>
            <p:cNvSpPr>
              <a:spLocks noChangeAspect="1" noChangeArrowheads="1"/>
            </p:cNvSpPr>
            <p:nvPr/>
          </p:nvSpPr>
          <p:spPr bwMode="auto">
            <a:xfrm>
              <a:off x="4585" y="3433"/>
              <a:ext cx="167" cy="167"/>
            </a:xfrm>
            <a:prstGeom prst="ellipse">
              <a:avLst/>
            </a:prstGeom>
            <a:noFill/>
            <a:ln w="9525">
              <a:solidFill>
                <a:schemeClr val="tx1"/>
              </a:solidFill>
              <a:round/>
              <a:headEnd/>
              <a:tailEnd/>
            </a:ln>
            <a:effectLst/>
          </p:spPr>
          <p:txBody>
            <a:bodyPr wrap="none" anchor="ctr"/>
            <a:lstStyle/>
            <a:p>
              <a:endParaRPr lang="en-US"/>
            </a:p>
          </p:txBody>
        </p:sp>
      </p:grpSp>
      <p:sp>
        <p:nvSpPr>
          <p:cNvPr id="290924" name="Rectangle 108"/>
          <p:cNvSpPr>
            <a:spLocks noChangeArrowheads="1"/>
          </p:cNvSpPr>
          <p:nvPr/>
        </p:nvSpPr>
        <p:spPr bwMode="auto">
          <a:xfrm>
            <a:off x="76200" y="6567488"/>
            <a:ext cx="4129088" cy="214312"/>
          </a:xfrm>
          <a:prstGeom prst="rect">
            <a:avLst/>
          </a:prstGeom>
          <a:noFill/>
          <a:ln w="9525">
            <a:noFill/>
            <a:miter lim="800000"/>
            <a:headEnd/>
            <a:tailEnd/>
          </a:ln>
          <a:effectLst/>
        </p:spPr>
        <p:txBody>
          <a:bodyPr wrap="none">
            <a:spAutoFit/>
          </a:bodyPr>
          <a:lstStyle/>
          <a:p>
            <a:r>
              <a:rPr lang="en-US" sz="800"/>
              <a:t>Brownlee, Fuller, Hancock, Sohon, Whitsit, </a:t>
            </a:r>
            <a:r>
              <a:rPr lang="en-US" sz="800" u="sng"/>
              <a:t>First Principles of Chemistry</a:t>
            </a:r>
            <a:r>
              <a:rPr lang="en-US" sz="800"/>
              <a:t>, 1931, page 74</a:t>
            </a:r>
          </a:p>
        </p:txBody>
      </p:sp>
      <p:sp>
        <p:nvSpPr>
          <p:cNvPr id="290925" name="AutoShape 109">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848"/>
                                        </p:tgtEl>
                                        <p:attrNameLst>
                                          <p:attrName>style.visibility</p:attrName>
                                        </p:attrNameLst>
                                      </p:cBhvr>
                                      <p:to>
                                        <p:strVal val="visible"/>
                                      </p:to>
                                    </p:set>
                                    <p:animEffect transition="in" filter="fade">
                                      <p:cBhvr>
                                        <p:cTn id="7" dur="2000"/>
                                        <p:tgtEl>
                                          <p:spTgt spid="290848"/>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nodeType="clickEffect">
                                  <p:stCondLst>
                                    <p:cond delay="0"/>
                                  </p:stCondLst>
                                  <p:childTnLst>
                                    <p:set>
                                      <p:cBhvr>
                                        <p:cTn id="11" dur="1" fill="hold">
                                          <p:stCondLst>
                                            <p:cond delay="0"/>
                                          </p:stCondLst>
                                        </p:cTn>
                                        <p:tgtEl>
                                          <p:spTgt spid="290901"/>
                                        </p:tgtEl>
                                        <p:attrNameLst>
                                          <p:attrName>style.visibility</p:attrName>
                                        </p:attrNameLst>
                                      </p:cBhvr>
                                      <p:to>
                                        <p:strVal val="visible"/>
                                      </p:to>
                                    </p:set>
                                    <p:anim calcmode="lin" valueType="num">
                                      <p:cBhvr>
                                        <p:cTn id="12" dur="500" fill="hold"/>
                                        <p:tgtEl>
                                          <p:spTgt spid="290901"/>
                                        </p:tgtEl>
                                        <p:attrNameLst>
                                          <p:attrName>ppt_w</p:attrName>
                                        </p:attrNameLst>
                                      </p:cBhvr>
                                      <p:tavLst>
                                        <p:tav tm="0">
                                          <p:val>
                                            <p:fltVal val="0"/>
                                          </p:val>
                                        </p:tav>
                                        <p:tav tm="100000">
                                          <p:val>
                                            <p:strVal val="#ppt_w"/>
                                          </p:val>
                                        </p:tav>
                                      </p:tavLst>
                                    </p:anim>
                                    <p:anim calcmode="lin" valueType="num">
                                      <p:cBhvr>
                                        <p:cTn id="13" dur="500" fill="hold"/>
                                        <p:tgtEl>
                                          <p:spTgt spid="29090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p:txBody>
          <a:bodyPr/>
          <a:lstStyle/>
          <a:p>
            <a:r>
              <a:rPr lang="en-US">
                <a:solidFill>
                  <a:schemeClr val="bg1"/>
                </a:solidFill>
              </a:rPr>
              <a:t>Origin of Names of Elements</a:t>
            </a:r>
          </a:p>
        </p:txBody>
      </p:sp>
      <p:sp>
        <p:nvSpPr>
          <p:cNvPr id="113667"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13668" name="Rectangle 4"/>
          <p:cNvSpPr>
            <a:spLocks noChangeArrowheads="1"/>
          </p:cNvSpPr>
          <p:nvPr/>
        </p:nvSpPr>
        <p:spPr bwMode="auto">
          <a:xfrm>
            <a:off x="2514600" y="2879725"/>
            <a:ext cx="4456113" cy="457200"/>
          </a:xfrm>
          <a:prstGeom prst="rect">
            <a:avLst/>
          </a:prstGeom>
          <a:noFill/>
          <a:ln w="9525">
            <a:noFill/>
            <a:miter lim="800000"/>
            <a:headEnd/>
            <a:tailEnd/>
          </a:ln>
          <a:effectLst/>
        </p:spPr>
        <p:txBody>
          <a:bodyPr wrap="none" anchor="ctr">
            <a:spAutoFit/>
          </a:bodyPr>
          <a:lstStyle/>
          <a:p>
            <a:r>
              <a:rPr lang="en-US" sz="2400">
                <a:hlinkClick r:id="rId4"/>
              </a:rPr>
              <a:t>Timeline of Elements Discovery</a:t>
            </a:r>
            <a:endParaRPr lang="en-US" sz="1400"/>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noFill/>
        </p:spPr>
        <p:txBody>
          <a:bodyPr/>
          <a:lstStyle/>
          <a:p>
            <a:r>
              <a:rPr lang="en-US" sz="4000"/>
              <a:t>Origin of the Names of Elements</a:t>
            </a:r>
          </a:p>
        </p:txBody>
      </p:sp>
      <p:sp>
        <p:nvSpPr>
          <p:cNvPr id="33796" name="Text Box 4"/>
          <p:cNvSpPr txBox="1">
            <a:spLocks noChangeArrowheads="1"/>
          </p:cNvSpPr>
          <p:nvPr/>
        </p:nvSpPr>
        <p:spPr bwMode="auto">
          <a:xfrm>
            <a:off x="568325" y="1882775"/>
            <a:ext cx="8093075" cy="4784725"/>
          </a:xfrm>
          <a:prstGeom prst="rect">
            <a:avLst/>
          </a:prstGeom>
          <a:noFill/>
          <a:ln w="9525">
            <a:noFill/>
            <a:miter lim="800000"/>
            <a:headEnd/>
            <a:tailEnd/>
          </a:ln>
          <a:effectLst/>
        </p:spPr>
        <p:txBody>
          <a:bodyPr>
            <a:spAutoFit/>
          </a:bodyPr>
          <a:lstStyle/>
          <a:p>
            <a:r>
              <a:rPr lang="en-US" sz="2400"/>
              <a:t>	</a:t>
            </a:r>
            <a:r>
              <a:rPr lang="en-US" sz="2400" u="sng"/>
              <a:t>Title</a:t>
            </a:r>
            <a:r>
              <a:rPr lang="en-US" sz="2400"/>
              <a:t>				      </a:t>
            </a:r>
            <a:r>
              <a:rPr lang="en-US" sz="2400" u="sng"/>
              <a:t>Number of Elements</a:t>
            </a:r>
          </a:p>
          <a:p>
            <a:endParaRPr lang="en-US" sz="2400" u="sng"/>
          </a:p>
          <a:p>
            <a:r>
              <a:rPr lang="en-US" sz="2000"/>
              <a:t>Pre-chemical Names					10</a:t>
            </a:r>
          </a:p>
          <a:p>
            <a:r>
              <a:rPr lang="en-US" sz="2000"/>
              <a:t>Names from celestial bodies				  8</a:t>
            </a:r>
          </a:p>
          <a:p>
            <a:r>
              <a:rPr lang="en-US" sz="2000"/>
              <a:t>Names from mythology / superstition			10</a:t>
            </a:r>
          </a:p>
          <a:p>
            <a:r>
              <a:rPr lang="en-US" sz="2000"/>
              <a:t>Names from minerals / ores, </a:t>
            </a:r>
          </a:p>
          <a:p>
            <a:r>
              <a:rPr lang="en-US" sz="2000"/>
              <a:t>	other than geographical names			13</a:t>
            </a:r>
          </a:p>
          <a:p>
            <a:r>
              <a:rPr lang="en-US" sz="2000"/>
              <a:t>Names from colors					  9</a:t>
            </a:r>
          </a:p>
          <a:p>
            <a:r>
              <a:rPr lang="en-US" sz="2000"/>
              <a:t>Names from properties other than color			  8</a:t>
            </a:r>
          </a:p>
          <a:p>
            <a:r>
              <a:rPr lang="en-US" sz="2000"/>
              <a:t>Geographical names from the domicile or</a:t>
            </a:r>
          </a:p>
          <a:p>
            <a:r>
              <a:rPr lang="en-US" sz="2000"/>
              <a:t>	workplace of the discoverer(s)			13</a:t>
            </a:r>
          </a:p>
          <a:p>
            <a:r>
              <a:rPr lang="en-US" sz="2000"/>
              <a:t>Geographical names from minerals / ores		10</a:t>
            </a:r>
          </a:p>
          <a:p>
            <a:r>
              <a:rPr lang="en-US" sz="2000"/>
              <a:t>Constructed names					16</a:t>
            </a:r>
          </a:p>
          <a:p>
            <a:r>
              <a:rPr lang="en-US" sz="2000"/>
              <a:t>Names from persons					10	</a:t>
            </a:r>
          </a:p>
          <a:p>
            <a:endParaRPr lang="en-US" sz="2000"/>
          </a:p>
        </p:txBody>
      </p:sp>
      <p:sp>
        <p:nvSpPr>
          <p:cNvPr id="33797" name="Rectangle 5"/>
          <p:cNvSpPr>
            <a:spLocks noChangeArrowheads="1"/>
          </p:cNvSpPr>
          <p:nvPr/>
        </p:nvSpPr>
        <p:spPr bwMode="auto">
          <a:xfrm>
            <a:off x="76200" y="6567488"/>
            <a:ext cx="3070225" cy="214312"/>
          </a:xfrm>
          <a:prstGeom prst="rect">
            <a:avLst/>
          </a:prstGeom>
          <a:noFill/>
          <a:ln w="9525">
            <a:noFill/>
            <a:miter lim="800000"/>
            <a:headEnd/>
            <a:tailEnd/>
          </a:ln>
          <a:effectLst/>
        </p:spPr>
        <p:txBody>
          <a:bodyPr wrap="none">
            <a:spAutoFit/>
          </a:bodyPr>
          <a:lstStyle/>
          <a:p>
            <a:r>
              <a:rPr lang="en-US" sz="800"/>
              <a:t>Ringnes,  Journal of Chemical Education, Sept. 1989, page 731</a:t>
            </a:r>
          </a:p>
        </p:txBody>
      </p:sp>
      <p:sp>
        <p:nvSpPr>
          <p:cNvPr id="33798" name="AutoShape 6">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pic>
        <p:nvPicPr>
          <p:cNvPr id="33800" name="Picture 8" descr="origins"/>
          <p:cNvPicPr>
            <a:picLocks noChangeAspect="1" noChangeArrowheads="1"/>
          </p:cNvPicPr>
          <p:nvPr/>
        </p:nvPicPr>
        <p:blipFill>
          <a:blip r:embed="rId4" cstate="print"/>
          <a:srcRect/>
          <a:stretch>
            <a:fillRect/>
          </a:stretch>
        </p:blipFill>
        <p:spPr bwMode="auto">
          <a:xfrm>
            <a:off x="0" y="-6350"/>
            <a:ext cx="9156700" cy="686435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2000"/>
                                        <p:tgtEl>
                                          <p:spTgt spid="33800"/>
                                        </p:tgtEl>
                                      </p:cBhvr>
                                    </p:animEffect>
                                    <p:set>
                                      <p:cBhvr>
                                        <p:cTn id="7" dur="1" fill="hold">
                                          <p:stCondLst>
                                            <p:cond delay="1999"/>
                                          </p:stCondLst>
                                        </p:cTn>
                                        <p:tgtEl>
                                          <p:spTgt spid="3380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6994" name="Rectangle 2"/>
          <p:cNvSpPr>
            <a:spLocks noGrp="1" noChangeArrowheads="1"/>
          </p:cNvSpPr>
          <p:nvPr>
            <p:ph type="title"/>
          </p:nvPr>
        </p:nvSpPr>
        <p:spPr>
          <a:noFill/>
        </p:spPr>
        <p:txBody>
          <a:bodyPr/>
          <a:lstStyle/>
          <a:p>
            <a:r>
              <a:rPr lang="en-US" sz="4000"/>
              <a:t>Origin of the Names of Elements</a:t>
            </a:r>
          </a:p>
        </p:txBody>
      </p:sp>
      <p:sp>
        <p:nvSpPr>
          <p:cNvPr id="596995" name="Text Box 3"/>
          <p:cNvSpPr txBox="1">
            <a:spLocks noChangeArrowheads="1"/>
          </p:cNvSpPr>
          <p:nvPr/>
        </p:nvSpPr>
        <p:spPr bwMode="auto">
          <a:xfrm>
            <a:off x="568325" y="1882775"/>
            <a:ext cx="8093075" cy="4784725"/>
          </a:xfrm>
          <a:prstGeom prst="rect">
            <a:avLst/>
          </a:prstGeom>
          <a:noFill/>
          <a:ln w="9525">
            <a:noFill/>
            <a:miter lim="800000"/>
            <a:headEnd/>
            <a:tailEnd/>
          </a:ln>
          <a:effectLst/>
        </p:spPr>
        <p:txBody>
          <a:bodyPr>
            <a:spAutoFit/>
          </a:bodyPr>
          <a:lstStyle/>
          <a:p>
            <a:r>
              <a:rPr lang="en-US" sz="2400"/>
              <a:t>	</a:t>
            </a:r>
            <a:r>
              <a:rPr lang="en-US" sz="2400" u="sng"/>
              <a:t>Title</a:t>
            </a:r>
            <a:r>
              <a:rPr lang="en-US" sz="2400"/>
              <a:t>				      </a:t>
            </a:r>
            <a:r>
              <a:rPr lang="en-US" sz="2400" u="sng"/>
              <a:t>Number of Elements</a:t>
            </a:r>
          </a:p>
          <a:p>
            <a:endParaRPr lang="en-US" sz="2400" u="sng"/>
          </a:p>
          <a:p>
            <a:r>
              <a:rPr lang="en-US" sz="2000"/>
              <a:t>Pre-chemical Names					10</a:t>
            </a:r>
          </a:p>
          <a:p>
            <a:r>
              <a:rPr lang="en-US" sz="2000"/>
              <a:t>Names from celestial bodies				  8</a:t>
            </a:r>
          </a:p>
          <a:p>
            <a:r>
              <a:rPr lang="en-US" sz="2000"/>
              <a:t>Names from mythology / superstition			10</a:t>
            </a:r>
          </a:p>
          <a:p>
            <a:r>
              <a:rPr lang="en-US" sz="2000"/>
              <a:t>Names from minerals / ores, </a:t>
            </a:r>
          </a:p>
          <a:p>
            <a:r>
              <a:rPr lang="en-US" sz="2000"/>
              <a:t>	other than geographical names			13</a:t>
            </a:r>
          </a:p>
          <a:p>
            <a:r>
              <a:rPr lang="en-US" sz="2000"/>
              <a:t>Names from colors					  9</a:t>
            </a:r>
          </a:p>
          <a:p>
            <a:r>
              <a:rPr lang="en-US" sz="2000"/>
              <a:t>Names from properties other than color			  8</a:t>
            </a:r>
          </a:p>
          <a:p>
            <a:r>
              <a:rPr lang="en-US" sz="2000"/>
              <a:t>Geographical names from the domicile or</a:t>
            </a:r>
          </a:p>
          <a:p>
            <a:r>
              <a:rPr lang="en-US" sz="2000"/>
              <a:t>	workplace of the discoverer(s)			13</a:t>
            </a:r>
          </a:p>
          <a:p>
            <a:r>
              <a:rPr lang="en-US" sz="2000"/>
              <a:t>Geographical names from minerals / ores		10</a:t>
            </a:r>
          </a:p>
          <a:p>
            <a:r>
              <a:rPr lang="en-US" sz="2000"/>
              <a:t>Constructed names					16</a:t>
            </a:r>
          </a:p>
          <a:p>
            <a:r>
              <a:rPr lang="en-US" sz="2000"/>
              <a:t>Names from persons					10	</a:t>
            </a:r>
          </a:p>
          <a:p>
            <a:endParaRPr lang="en-US" sz="2000"/>
          </a:p>
        </p:txBody>
      </p:sp>
      <p:sp>
        <p:nvSpPr>
          <p:cNvPr id="596996" name="Rectangle 4"/>
          <p:cNvSpPr>
            <a:spLocks noChangeArrowheads="1"/>
          </p:cNvSpPr>
          <p:nvPr/>
        </p:nvSpPr>
        <p:spPr bwMode="auto">
          <a:xfrm>
            <a:off x="76200" y="6567488"/>
            <a:ext cx="3070225" cy="214312"/>
          </a:xfrm>
          <a:prstGeom prst="rect">
            <a:avLst/>
          </a:prstGeom>
          <a:noFill/>
          <a:ln w="9525">
            <a:noFill/>
            <a:miter lim="800000"/>
            <a:headEnd/>
            <a:tailEnd/>
          </a:ln>
          <a:effectLst/>
        </p:spPr>
        <p:txBody>
          <a:bodyPr wrap="none">
            <a:spAutoFit/>
          </a:bodyPr>
          <a:lstStyle/>
          <a:p>
            <a:r>
              <a:rPr lang="en-US" sz="800"/>
              <a:t>Ringnes,  Journal of Chemical Education, Sept. 1989, page 731</a:t>
            </a:r>
          </a:p>
        </p:txBody>
      </p:sp>
      <p:sp>
        <p:nvSpPr>
          <p:cNvPr id="596997" name="AutoShape 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r>
              <a:rPr lang="en-US"/>
              <a:t>Map of Elements Discovered</a:t>
            </a:r>
          </a:p>
        </p:txBody>
      </p:sp>
      <p:pic>
        <p:nvPicPr>
          <p:cNvPr id="68611" name="Picture 3" descr="European map"/>
          <p:cNvPicPr>
            <a:picLocks noChangeAspect="1" noChangeArrowheads="1"/>
          </p:cNvPicPr>
          <p:nvPr/>
        </p:nvPicPr>
        <p:blipFill>
          <a:blip r:embed="rId3" cstate="print">
            <a:lum bright="8000" contrast="10000"/>
          </a:blip>
          <a:srcRect/>
          <a:stretch>
            <a:fillRect/>
          </a:stretch>
        </p:blipFill>
        <p:spPr bwMode="auto">
          <a:xfrm>
            <a:off x="1905000" y="1600200"/>
            <a:ext cx="5897563" cy="4751388"/>
          </a:xfrm>
          <a:prstGeom prst="rect">
            <a:avLst/>
          </a:prstGeom>
          <a:solidFill>
            <a:srgbClr val="98D818"/>
          </a:solidFill>
        </p:spPr>
      </p:pic>
      <p:sp>
        <p:nvSpPr>
          <p:cNvPr id="68612" name="Rectangle 4"/>
          <p:cNvSpPr>
            <a:spLocks noChangeArrowheads="1"/>
          </p:cNvSpPr>
          <p:nvPr/>
        </p:nvSpPr>
        <p:spPr bwMode="auto">
          <a:xfrm>
            <a:off x="76200" y="6567488"/>
            <a:ext cx="3070225" cy="214312"/>
          </a:xfrm>
          <a:prstGeom prst="rect">
            <a:avLst/>
          </a:prstGeom>
          <a:noFill/>
          <a:ln w="9525">
            <a:noFill/>
            <a:miter lim="800000"/>
            <a:headEnd/>
            <a:tailEnd/>
          </a:ln>
          <a:effectLst/>
        </p:spPr>
        <p:txBody>
          <a:bodyPr wrap="none">
            <a:spAutoFit/>
          </a:bodyPr>
          <a:lstStyle/>
          <a:p>
            <a:r>
              <a:rPr lang="en-US" sz="800"/>
              <a:t>Ringnes,  Journal of Chemical Education, Sept. 1989, page 732</a:t>
            </a:r>
          </a:p>
        </p:txBody>
      </p:sp>
      <p:sp>
        <p:nvSpPr>
          <p:cNvPr id="68613"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lstStyle/>
          <a:p>
            <a:r>
              <a:rPr lang="en-US"/>
              <a:t>Several Synthetic Elements</a:t>
            </a:r>
          </a:p>
        </p:txBody>
      </p:sp>
      <p:sp>
        <p:nvSpPr>
          <p:cNvPr id="59395" name="Rectangle 3"/>
          <p:cNvSpPr>
            <a:spLocks noGrp="1" noChangeArrowheads="1"/>
          </p:cNvSpPr>
          <p:nvPr>
            <p:ph type="body" idx="1"/>
          </p:nvPr>
        </p:nvSpPr>
        <p:spPr>
          <a:xfrm>
            <a:off x="457200" y="1600200"/>
            <a:ext cx="8229600" cy="2849563"/>
          </a:xfrm>
        </p:spPr>
        <p:txBody>
          <a:bodyPr/>
          <a:lstStyle/>
          <a:p>
            <a:r>
              <a:rPr lang="en-US"/>
              <a:t>Man-made</a:t>
            </a:r>
          </a:p>
          <a:p>
            <a:r>
              <a:rPr lang="en-US"/>
              <a:t>Bk = Berkelium</a:t>
            </a:r>
          </a:p>
          <a:p>
            <a:r>
              <a:rPr lang="en-US"/>
              <a:t>Cf = Californium</a:t>
            </a:r>
          </a:p>
          <a:p>
            <a:r>
              <a:rPr lang="en-US"/>
              <a:t>Am = Americium</a:t>
            </a:r>
          </a:p>
        </p:txBody>
      </p:sp>
      <p:sp>
        <p:nvSpPr>
          <p:cNvPr id="59396" name="AutoShape 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9398" name="Rectangle 6"/>
          <p:cNvSpPr>
            <a:spLocks noChangeArrowheads="1"/>
          </p:cNvSpPr>
          <p:nvPr/>
        </p:nvSpPr>
        <p:spPr bwMode="auto">
          <a:xfrm>
            <a:off x="3333750" y="936625"/>
            <a:ext cx="2063750" cy="641350"/>
          </a:xfrm>
          <a:prstGeom prst="rect">
            <a:avLst/>
          </a:prstGeom>
          <a:noFill/>
          <a:ln w="9525">
            <a:noFill/>
            <a:miter lim="800000"/>
            <a:headEnd/>
            <a:tailEnd/>
          </a:ln>
          <a:effectLst/>
        </p:spPr>
        <p:txBody>
          <a:bodyPr wrap="none">
            <a:spAutoFit/>
          </a:bodyPr>
          <a:lstStyle/>
          <a:p>
            <a:pPr algn="ctr"/>
            <a:r>
              <a:rPr lang="en-US" sz="3600">
                <a:solidFill>
                  <a:schemeClr val="tx2"/>
                </a:solidFill>
              </a:rPr>
              <a:t>Synthetic</a:t>
            </a:r>
          </a:p>
        </p:txBody>
      </p:sp>
      <p:grpSp>
        <p:nvGrpSpPr>
          <p:cNvPr id="59401" name="Group 9"/>
          <p:cNvGrpSpPr>
            <a:grpSpLocks/>
          </p:cNvGrpSpPr>
          <p:nvPr/>
        </p:nvGrpSpPr>
        <p:grpSpPr bwMode="auto">
          <a:xfrm>
            <a:off x="4114800" y="1905000"/>
            <a:ext cx="4522788" cy="2286000"/>
            <a:chOff x="2592" y="1200"/>
            <a:chExt cx="2849" cy="1440"/>
          </a:xfrm>
        </p:grpSpPr>
        <p:sp>
          <p:nvSpPr>
            <p:cNvPr id="59399" name="Rectangle 7"/>
            <p:cNvSpPr>
              <a:spLocks noChangeArrowheads="1"/>
            </p:cNvSpPr>
            <p:nvPr/>
          </p:nvSpPr>
          <p:spPr bwMode="auto">
            <a:xfrm>
              <a:off x="2592" y="1664"/>
              <a:ext cx="2849" cy="496"/>
            </a:xfrm>
            <a:prstGeom prst="rect">
              <a:avLst/>
            </a:prstGeom>
            <a:noFill/>
            <a:ln w="9525">
              <a:noFill/>
              <a:miter lim="800000"/>
              <a:headEnd/>
              <a:tailEnd/>
            </a:ln>
            <a:effectLst/>
          </p:spPr>
          <p:txBody>
            <a:bodyPr wrap="none">
              <a:spAutoFit/>
            </a:bodyPr>
            <a:lstStyle/>
            <a:p>
              <a:pPr lvl="1" algn="ctr">
                <a:spcBef>
                  <a:spcPct val="20000"/>
                </a:spcBef>
                <a:buFontTx/>
                <a:buChar char="–"/>
              </a:pPr>
              <a:r>
                <a:rPr lang="en-US" sz="2400"/>
                <a:t>  </a:t>
              </a:r>
              <a:r>
                <a:rPr lang="en-US"/>
                <a:t>All made by nuclear bombardment </a:t>
              </a:r>
            </a:p>
            <a:p>
              <a:pPr lvl="1" algn="ctr">
                <a:spcBef>
                  <a:spcPct val="20000"/>
                </a:spcBef>
              </a:pPr>
              <a:r>
                <a:rPr lang="en-US"/>
                <a:t>at Berkeley, California, U.S.A.</a:t>
              </a:r>
            </a:p>
          </p:txBody>
        </p:sp>
        <p:sp>
          <p:nvSpPr>
            <p:cNvPr id="59400" name="AutoShape 8"/>
            <p:cNvSpPr>
              <a:spLocks/>
            </p:cNvSpPr>
            <p:nvPr/>
          </p:nvSpPr>
          <p:spPr bwMode="auto">
            <a:xfrm>
              <a:off x="2736" y="1200"/>
              <a:ext cx="48" cy="1440"/>
            </a:xfrm>
            <a:prstGeom prst="rightBracket">
              <a:avLst>
                <a:gd name="adj" fmla="val 250000"/>
              </a:avLst>
            </a:prstGeom>
            <a:noFill/>
            <a:ln w="9525">
              <a:solidFill>
                <a:schemeClr val="tx1"/>
              </a:solidFill>
              <a:round/>
              <a:headEnd/>
              <a:tailEnd/>
            </a:ln>
            <a:effectLst/>
          </p:spPr>
          <p:txBody>
            <a:bodyPr wrap="none" anchor="ctr"/>
            <a:lstStyle/>
            <a:p>
              <a:endParaRPr lang="en-US"/>
            </a:p>
          </p:txBody>
        </p:sp>
      </p:grpSp>
      <p:pic>
        <p:nvPicPr>
          <p:cNvPr id="59402" name="Picture 10" descr="testmap"/>
          <p:cNvPicPr>
            <a:picLocks noChangeAspect="1" noChangeArrowheads="1"/>
          </p:cNvPicPr>
          <p:nvPr/>
        </p:nvPicPr>
        <p:blipFill>
          <a:blip r:embed="rId4" cstate="print">
            <a:lum bright="-6000" contrast="36000"/>
          </a:blip>
          <a:srcRect/>
          <a:stretch>
            <a:fillRect/>
          </a:stretch>
        </p:blipFill>
        <p:spPr bwMode="auto">
          <a:xfrm>
            <a:off x="4648200" y="3581400"/>
            <a:ext cx="4191000" cy="2747963"/>
          </a:xfrm>
          <a:prstGeom prst="rect">
            <a:avLst/>
          </a:prstGeom>
          <a:noFill/>
          <a:ln w="9525">
            <a:solidFill>
              <a:srgbClr val="333333"/>
            </a:solidFill>
            <a:miter lim="800000"/>
            <a:headEnd/>
            <a:tailEnd/>
          </a:ln>
        </p:spPr>
      </p:pic>
      <p:sp>
        <p:nvSpPr>
          <p:cNvPr id="59404" name="Rectangle 12">
            <a:hlinkClick r:id="rId5" tooltip="Wikipedia -  B E R K E L I U M"/>
          </p:cNvPr>
          <p:cNvSpPr>
            <a:spLocks noChangeArrowheads="1"/>
          </p:cNvSpPr>
          <p:nvPr/>
        </p:nvSpPr>
        <p:spPr bwMode="auto">
          <a:xfrm>
            <a:off x="1803400" y="2305050"/>
            <a:ext cx="1892300" cy="387350"/>
          </a:xfrm>
          <a:prstGeom prst="rect">
            <a:avLst/>
          </a:prstGeom>
          <a:noFill/>
          <a:ln w="9525">
            <a:noFill/>
            <a:miter lim="800000"/>
            <a:headEnd/>
            <a:tailEnd/>
          </a:ln>
          <a:effectLst/>
        </p:spPr>
        <p:txBody>
          <a:bodyPr wrap="none" anchor="ctr"/>
          <a:lstStyle/>
          <a:p>
            <a:endParaRPr lang="en-US"/>
          </a:p>
        </p:txBody>
      </p:sp>
      <p:sp>
        <p:nvSpPr>
          <p:cNvPr id="59405" name="Rectangle 13">
            <a:hlinkClick r:id="rId6" tooltip="Wikipedia -  C A L I F O R N I U M"/>
          </p:cNvPr>
          <p:cNvSpPr>
            <a:spLocks noChangeArrowheads="1"/>
          </p:cNvSpPr>
          <p:nvPr/>
        </p:nvSpPr>
        <p:spPr bwMode="auto">
          <a:xfrm>
            <a:off x="1751013" y="2871788"/>
            <a:ext cx="2100262" cy="400050"/>
          </a:xfrm>
          <a:prstGeom prst="rect">
            <a:avLst/>
          </a:prstGeom>
          <a:noFill/>
          <a:ln w="9525">
            <a:noFill/>
            <a:miter lim="800000"/>
            <a:headEnd/>
            <a:tailEnd/>
          </a:ln>
          <a:effectLst/>
        </p:spPr>
        <p:txBody>
          <a:bodyPr wrap="none" anchor="ctr"/>
          <a:lstStyle/>
          <a:p>
            <a:endParaRPr lang="en-US"/>
          </a:p>
        </p:txBody>
      </p:sp>
      <p:sp>
        <p:nvSpPr>
          <p:cNvPr id="59406" name="Rectangle 14">
            <a:hlinkClick r:id="rId7" tooltip="Wikipedia -  A M E R I C I U M"/>
          </p:cNvPr>
          <p:cNvSpPr>
            <a:spLocks noChangeArrowheads="1"/>
          </p:cNvSpPr>
          <p:nvPr/>
        </p:nvSpPr>
        <p:spPr bwMode="auto">
          <a:xfrm>
            <a:off x="1957388" y="3429000"/>
            <a:ext cx="1957387" cy="447675"/>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dissolve">
                                      <p:cBhvr>
                                        <p:cTn id="7" dur="500"/>
                                        <p:tgtEl>
                                          <p:spTgt spid="59398"/>
                                        </p:tgtEl>
                                      </p:cBhvr>
                                    </p:animEffect>
                                  </p:childTnLst>
                                </p:cTn>
                              </p:par>
                              <p:par>
                                <p:cTn id="8" presetID="0" presetClass="path" presetSubtype="0" accel="50000" decel="50000" fill="hold" grpId="1" nodeType="withEffect">
                                  <p:stCondLst>
                                    <p:cond delay="0"/>
                                  </p:stCondLst>
                                  <p:childTnLst>
                                    <p:animMotion origin="layout" path="M -5.55556E-7 -3.33333E-6 C 0.01632 0.02755 0.0309 0.05648 -0.01111 0.08148 C -0.05312 0.10648 -0.20208 0.13565 -0.25243 0.15 " pathEditMode="relative" rAng="0" ptsTypes="aaa">
                                      <p:cBhvr>
                                        <p:cTn id="9" dur="2000" fill="hold"/>
                                        <p:tgtEl>
                                          <p:spTgt spid="59398"/>
                                        </p:tgtEl>
                                        <p:attrNameLst>
                                          <p:attrName>ppt_x,ppt_y</p:attrName>
                                        </p:attrNameLst>
                                      </p:cBhvr>
                                      <p:rCtr x="-111" y="75"/>
                                    </p:animMotion>
                                  </p:childTnLst>
                                </p:cTn>
                              </p:par>
                            </p:childTnLst>
                          </p:cTn>
                        </p:par>
                        <p:par>
                          <p:cTn id="10" fill="hold">
                            <p:stCondLst>
                              <p:cond delay="2000"/>
                            </p:stCondLst>
                            <p:childTnLst>
                              <p:par>
                                <p:cTn id="11" presetID="9" presetClass="exit" presetSubtype="0" fill="hold" grpId="2" nodeType="afterEffect">
                                  <p:stCondLst>
                                    <p:cond delay="0"/>
                                  </p:stCondLst>
                                  <p:childTnLst>
                                    <p:animEffect transition="out" filter="dissolve">
                                      <p:cBhvr>
                                        <p:cTn id="12" dur="500"/>
                                        <p:tgtEl>
                                          <p:spTgt spid="59398"/>
                                        </p:tgtEl>
                                      </p:cBhvr>
                                    </p:animEffect>
                                    <p:set>
                                      <p:cBhvr>
                                        <p:cTn id="13" dur="1" fill="hold">
                                          <p:stCondLst>
                                            <p:cond delay="499"/>
                                          </p:stCondLst>
                                        </p:cTn>
                                        <p:tgtEl>
                                          <p:spTgt spid="59398"/>
                                        </p:tgtEl>
                                        <p:attrNameLst>
                                          <p:attrName>style.visibility</p:attrName>
                                        </p:attrNameLst>
                                      </p:cBhvr>
                                      <p:to>
                                        <p:strVal val="hidden"/>
                                      </p:to>
                                    </p:set>
                                  </p:childTnLst>
                                </p:cTn>
                              </p:par>
                              <p:par>
                                <p:cTn id="14" presetID="9" presetClass="entr" presetSubtype="0" fill="hold" nodeType="withEffect">
                                  <p:stCondLst>
                                    <p:cond delay="0"/>
                                  </p:stCondLst>
                                  <p:childTnLst>
                                    <p:set>
                                      <p:cBhvr>
                                        <p:cTn id="15" dur="1" fill="hold">
                                          <p:stCondLst>
                                            <p:cond delay="0"/>
                                          </p:stCondLst>
                                        </p:cTn>
                                        <p:tgtEl>
                                          <p:spTgt spid="59395">
                                            <p:txEl>
                                              <p:pRg st="0" end="0"/>
                                            </p:txEl>
                                          </p:spTgt>
                                        </p:tgtEl>
                                        <p:attrNameLst>
                                          <p:attrName>style.visibility</p:attrName>
                                        </p:attrNameLst>
                                      </p:cBhvr>
                                      <p:to>
                                        <p:strVal val="visible"/>
                                      </p:to>
                                    </p:set>
                                    <p:animEffect transition="in" filter="dissolve">
                                      <p:cBhvr>
                                        <p:cTn id="16" dur="500"/>
                                        <p:tgtEl>
                                          <p:spTgt spid="59395">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59395">
                                            <p:txEl>
                                              <p:pRg st="1" end="1"/>
                                            </p:txEl>
                                          </p:spTgt>
                                        </p:tgtEl>
                                        <p:attrNameLst>
                                          <p:attrName>style.visibility</p:attrName>
                                        </p:attrNameLst>
                                      </p:cBhvr>
                                      <p:to>
                                        <p:strVal val="visible"/>
                                      </p:to>
                                    </p:set>
                                    <p:anim calcmode="lin" valueType="num">
                                      <p:cBhvr>
                                        <p:cTn id="21" dur="500" fill="hold"/>
                                        <p:tgtEl>
                                          <p:spTgt spid="59395">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5939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59395">
                                            <p:txEl>
                                              <p:pRg st="2" end="2"/>
                                            </p:txEl>
                                          </p:spTgt>
                                        </p:tgtEl>
                                        <p:attrNameLst>
                                          <p:attrName>style.visibility</p:attrName>
                                        </p:attrNameLst>
                                      </p:cBhvr>
                                      <p:to>
                                        <p:strVal val="visible"/>
                                      </p:to>
                                    </p:set>
                                    <p:anim calcmode="lin" valueType="num">
                                      <p:cBhvr>
                                        <p:cTn id="27" dur="500" fill="hold"/>
                                        <p:tgtEl>
                                          <p:spTgt spid="59395">
                                            <p:txEl>
                                              <p:pRg st="2" end="2"/>
                                            </p:txEl>
                                          </p:spTgt>
                                        </p:tgtEl>
                                        <p:attrNameLst>
                                          <p:attrName>ppt_w</p:attrName>
                                        </p:attrNameLst>
                                      </p:cBhvr>
                                      <p:tavLst>
                                        <p:tav tm="0">
                                          <p:val>
                                            <p:fltVal val="0"/>
                                          </p:val>
                                        </p:tav>
                                        <p:tav tm="100000">
                                          <p:val>
                                            <p:strVal val="#ppt_w"/>
                                          </p:val>
                                        </p:tav>
                                      </p:tavLst>
                                    </p:anim>
                                    <p:anim calcmode="lin" valueType="num">
                                      <p:cBhvr>
                                        <p:cTn id="28" dur="500" fill="hold"/>
                                        <p:tgtEl>
                                          <p:spTgt spid="5939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59395">
                                            <p:txEl>
                                              <p:pRg st="3" end="3"/>
                                            </p:txEl>
                                          </p:spTgt>
                                        </p:tgtEl>
                                        <p:attrNameLst>
                                          <p:attrName>style.visibility</p:attrName>
                                        </p:attrNameLst>
                                      </p:cBhvr>
                                      <p:to>
                                        <p:strVal val="visible"/>
                                      </p:to>
                                    </p:set>
                                    <p:anim calcmode="lin" valueType="num">
                                      <p:cBhvr>
                                        <p:cTn id="33" dur="500" fill="hold"/>
                                        <p:tgtEl>
                                          <p:spTgt spid="59395">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59395">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10" fill="hold" nodeType="clickEffect">
                                  <p:stCondLst>
                                    <p:cond delay="0"/>
                                  </p:stCondLst>
                                  <p:childTnLst>
                                    <p:set>
                                      <p:cBhvr>
                                        <p:cTn id="38" dur="1" fill="hold">
                                          <p:stCondLst>
                                            <p:cond delay="0"/>
                                          </p:stCondLst>
                                        </p:cTn>
                                        <p:tgtEl>
                                          <p:spTgt spid="59401"/>
                                        </p:tgtEl>
                                        <p:attrNameLst>
                                          <p:attrName>style.visibility</p:attrName>
                                        </p:attrNameLst>
                                      </p:cBhvr>
                                      <p:to>
                                        <p:strVal val="visible"/>
                                      </p:to>
                                    </p:set>
                                    <p:anim calcmode="lin" valueType="num">
                                      <p:cBhvr>
                                        <p:cTn id="39" dur="500" fill="hold"/>
                                        <p:tgtEl>
                                          <p:spTgt spid="59401"/>
                                        </p:tgtEl>
                                        <p:attrNameLst>
                                          <p:attrName>ppt_w</p:attrName>
                                        </p:attrNameLst>
                                      </p:cBhvr>
                                      <p:tavLst>
                                        <p:tav tm="0">
                                          <p:val>
                                            <p:fltVal val="0"/>
                                          </p:val>
                                        </p:tav>
                                        <p:tav tm="100000">
                                          <p:val>
                                            <p:strVal val="#ppt_w"/>
                                          </p:val>
                                        </p:tav>
                                      </p:tavLst>
                                    </p:anim>
                                    <p:anim calcmode="lin" valueType="num">
                                      <p:cBhvr>
                                        <p:cTn id="40" dur="500" fill="hold"/>
                                        <p:tgtEl>
                                          <p:spTgt spid="59401"/>
                                        </p:tgtEl>
                                        <p:attrNameLst>
                                          <p:attrName>ppt_h</p:attrName>
                                        </p:attrNameLst>
                                      </p:cBhvr>
                                      <p:tavLst>
                                        <p:tav tm="0">
                                          <p:val>
                                            <p:strVal val="#ppt_h"/>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59402"/>
                                        </p:tgtEl>
                                        <p:attrNameLst>
                                          <p:attrName>style.visibility</p:attrName>
                                        </p:attrNameLst>
                                      </p:cBhvr>
                                      <p:to>
                                        <p:strVal val="visible"/>
                                      </p:to>
                                    </p:set>
                                    <p:anim calcmode="lin" valueType="num">
                                      <p:cBhvr>
                                        <p:cTn id="43" dur="500" fill="hold"/>
                                        <p:tgtEl>
                                          <p:spTgt spid="59402"/>
                                        </p:tgtEl>
                                        <p:attrNameLst>
                                          <p:attrName>ppt_w</p:attrName>
                                        </p:attrNameLst>
                                      </p:cBhvr>
                                      <p:tavLst>
                                        <p:tav tm="0">
                                          <p:val>
                                            <p:fltVal val="0"/>
                                          </p:val>
                                        </p:tav>
                                        <p:tav tm="100000">
                                          <p:val>
                                            <p:strVal val="#ppt_w"/>
                                          </p:val>
                                        </p:tav>
                                      </p:tavLst>
                                    </p:anim>
                                    <p:anim calcmode="lin" valueType="num">
                                      <p:cBhvr>
                                        <p:cTn id="44" dur="500" fill="hold"/>
                                        <p:tgtEl>
                                          <p:spTgt spid="5940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8" grpId="0"/>
      <p:bldP spid="59398" grpId="1"/>
      <p:bldP spid="59398" grpId="2"/>
    </p:bldLst>
  </p:timing>
</p:sld>
</file>

<file path=ppt/slides/slide86.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p:txBody>
          <a:bodyPr/>
          <a:lstStyle/>
          <a:p>
            <a:r>
              <a:rPr lang="en-US">
                <a:solidFill>
                  <a:schemeClr val="bg1"/>
                </a:solidFill>
              </a:rPr>
              <a:t>Selected Elements</a:t>
            </a:r>
          </a:p>
        </p:txBody>
      </p:sp>
      <p:sp>
        <p:nvSpPr>
          <p:cNvPr id="114691"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r>
              <a:rPr lang="en-US"/>
              <a:t>Einsteinium (Es)</a:t>
            </a:r>
          </a:p>
        </p:txBody>
      </p:sp>
      <p:sp>
        <p:nvSpPr>
          <p:cNvPr id="56323" name="Rectangle 3"/>
          <p:cNvSpPr>
            <a:spLocks noGrp="1" noChangeArrowheads="1"/>
          </p:cNvSpPr>
          <p:nvPr>
            <p:ph type="body" idx="1"/>
          </p:nvPr>
        </p:nvSpPr>
        <p:spPr>
          <a:xfrm>
            <a:off x="3429000" y="1981200"/>
            <a:ext cx="5486400" cy="4114800"/>
          </a:xfrm>
        </p:spPr>
        <p:txBody>
          <a:bodyPr/>
          <a:lstStyle/>
          <a:p>
            <a:pPr>
              <a:buFontTx/>
              <a:buNone/>
            </a:pPr>
            <a:r>
              <a:rPr lang="en-US"/>
              <a:t>Albert Einstein</a:t>
            </a:r>
          </a:p>
          <a:p>
            <a:pPr lvl="1"/>
            <a:r>
              <a:rPr lang="en-US"/>
              <a:t>Relativity</a:t>
            </a:r>
          </a:p>
          <a:p>
            <a:pPr lvl="1"/>
            <a:r>
              <a:rPr lang="en-US"/>
              <a:t>E = mc</a:t>
            </a:r>
            <a:r>
              <a:rPr lang="en-US" baseline="30000"/>
              <a:t>2</a:t>
            </a:r>
          </a:p>
          <a:p>
            <a:pPr lvl="1"/>
            <a:r>
              <a:rPr lang="en-US"/>
              <a:t>Offered Presidency of Israel</a:t>
            </a:r>
          </a:p>
          <a:p>
            <a:pPr lvl="1"/>
            <a:r>
              <a:rPr lang="en-US"/>
              <a:t>Element 99</a:t>
            </a:r>
          </a:p>
          <a:p>
            <a:pPr lvl="1"/>
            <a:r>
              <a:rPr lang="en-US"/>
              <a:t>Photoelectric effect</a:t>
            </a:r>
          </a:p>
          <a:p>
            <a:pPr lvl="2"/>
            <a:r>
              <a:rPr lang="en-US"/>
              <a:t>Solar calculator</a:t>
            </a:r>
          </a:p>
        </p:txBody>
      </p:sp>
      <p:pic>
        <p:nvPicPr>
          <p:cNvPr id="56324" name="Picture 4" descr="Albert Einstein">
            <a:hlinkClick r:id="rId3" tooltip="Wikipedia -  A L B E R T   E I N S T E I N"/>
          </p:cNvPr>
          <p:cNvPicPr>
            <a:picLocks noChangeAspect="1" noChangeArrowheads="1"/>
          </p:cNvPicPr>
          <p:nvPr/>
        </p:nvPicPr>
        <p:blipFill>
          <a:blip r:embed="rId4" cstate="print">
            <a:lum bright="12000" contrast="18000"/>
          </a:blip>
          <a:srcRect/>
          <a:stretch>
            <a:fillRect/>
          </a:stretch>
        </p:blipFill>
        <p:spPr bwMode="auto">
          <a:xfrm>
            <a:off x="493713" y="2590800"/>
            <a:ext cx="2859087" cy="2971800"/>
          </a:xfrm>
          <a:prstGeom prst="rect">
            <a:avLst/>
          </a:prstGeom>
          <a:noFill/>
        </p:spPr>
      </p:pic>
      <p:sp>
        <p:nvSpPr>
          <p:cNvPr id="56325" name="AutoShape 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6326" name="Rectangle 6">
            <a:hlinkClick r:id="rId6" tooltip="Wikipedia -  E I N S T E I N I U M"/>
          </p:cNvPr>
          <p:cNvSpPr>
            <a:spLocks noChangeArrowheads="1"/>
          </p:cNvSpPr>
          <p:nvPr/>
        </p:nvSpPr>
        <p:spPr bwMode="auto">
          <a:xfrm>
            <a:off x="2460625" y="617538"/>
            <a:ext cx="2987675" cy="515937"/>
          </a:xfrm>
          <a:prstGeom prst="rect">
            <a:avLst/>
          </a:prstGeom>
          <a:noFill/>
          <a:ln w="9525">
            <a:noFill/>
            <a:miter lim="800000"/>
            <a:headEnd/>
            <a:tailEnd/>
          </a:ln>
          <a:effectLst/>
        </p:spPr>
        <p:txBody>
          <a:bodyPr wrap="none" anchor="ctr"/>
          <a:lstStyle/>
          <a:p>
            <a:endParaRPr lang="en-US"/>
          </a:p>
        </p:txBody>
      </p:sp>
      <p:sp>
        <p:nvSpPr>
          <p:cNvPr id="56327" name="Rectangle 7">
            <a:hlinkClick r:id="rId7" tooltip="Wikipedia -  P H O T O E L E C T R I C   Effect"/>
          </p:cNvPr>
          <p:cNvSpPr>
            <a:spLocks noChangeArrowheads="1"/>
          </p:cNvSpPr>
          <p:nvPr/>
        </p:nvSpPr>
        <p:spPr bwMode="auto">
          <a:xfrm>
            <a:off x="4224338" y="4700588"/>
            <a:ext cx="3128962" cy="347662"/>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r>
              <a:rPr lang="en-US"/>
              <a:t>Curium (Cm)</a:t>
            </a:r>
          </a:p>
        </p:txBody>
      </p:sp>
      <p:sp>
        <p:nvSpPr>
          <p:cNvPr id="57347" name="Rectangle 3"/>
          <p:cNvSpPr>
            <a:spLocks noGrp="1" noChangeArrowheads="1"/>
          </p:cNvSpPr>
          <p:nvPr>
            <p:ph type="body" idx="1"/>
          </p:nvPr>
        </p:nvSpPr>
        <p:spPr>
          <a:xfrm>
            <a:off x="457200" y="1600200"/>
            <a:ext cx="4921250" cy="3938588"/>
          </a:xfrm>
        </p:spPr>
        <p:txBody>
          <a:bodyPr/>
          <a:lstStyle/>
          <a:p>
            <a:pPr>
              <a:lnSpc>
                <a:spcPct val="90000"/>
              </a:lnSpc>
            </a:pPr>
            <a:r>
              <a:rPr lang="en-US" sz="2800"/>
              <a:t>Madame Curie</a:t>
            </a:r>
          </a:p>
          <a:p>
            <a:pPr lvl="1">
              <a:lnSpc>
                <a:spcPct val="90000"/>
              </a:lnSpc>
            </a:pPr>
            <a:r>
              <a:rPr lang="en-US" sz="2400"/>
              <a:t>Pioneer in radioactivity</a:t>
            </a:r>
          </a:p>
          <a:p>
            <a:pPr lvl="2">
              <a:lnSpc>
                <a:spcPct val="90000"/>
              </a:lnSpc>
            </a:pPr>
            <a:r>
              <a:rPr lang="en-US" sz="2000"/>
              <a:t>(Ra = radium)</a:t>
            </a:r>
          </a:p>
          <a:p>
            <a:pPr lvl="3">
              <a:lnSpc>
                <a:spcPct val="90000"/>
              </a:lnSpc>
            </a:pPr>
            <a:r>
              <a:rPr lang="en-US" sz="1800"/>
              <a:t>25 pounds of pitchblende ore yields </a:t>
            </a:r>
            <a:r>
              <a:rPr lang="en-US" sz="1800" baseline="30000"/>
              <a:t>1</a:t>
            </a:r>
            <a:r>
              <a:rPr lang="en-US" sz="1800"/>
              <a:t>/</a:t>
            </a:r>
            <a:r>
              <a:rPr lang="en-US" sz="1800" baseline="-25000"/>
              <a:t>1000</a:t>
            </a:r>
            <a:r>
              <a:rPr lang="en-US" sz="1800"/>
              <a:t> of a gram of radium</a:t>
            </a:r>
          </a:p>
          <a:p>
            <a:pPr lvl="3">
              <a:lnSpc>
                <a:spcPct val="90000"/>
              </a:lnSpc>
            </a:pPr>
            <a:r>
              <a:rPr lang="en-US" sz="1800"/>
              <a:t>Emits 2 millions times as much radiation as uranium</a:t>
            </a:r>
          </a:p>
          <a:p>
            <a:pPr lvl="2">
              <a:lnSpc>
                <a:spcPct val="90000"/>
              </a:lnSpc>
            </a:pPr>
            <a:r>
              <a:rPr lang="en-US" sz="2000"/>
              <a:t>(Rn = radon gas)</a:t>
            </a:r>
          </a:p>
          <a:p>
            <a:pPr lvl="1">
              <a:lnSpc>
                <a:spcPct val="90000"/>
              </a:lnSpc>
            </a:pPr>
            <a:r>
              <a:rPr lang="en-US" sz="2400"/>
              <a:t>Discovered 5 elements</a:t>
            </a:r>
          </a:p>
          <a:p>
            <a:pPr lvl="1">
              <a:lnSpc>
                <a:spcPct val="90000"/>
              </a:lnSpc>
            </a:pPr>
            <a:r>
              <a:rPr lang="en-US" sz="2400"/>
              <a:t>Nobel Prize </a:t>
            </a:r>
            <a:r>
              <a:rPr lang="en-US" sz="2000"/>
              <a:t>(5 in Curie family)</a:t>
            </a:r>
          </a:p>
          <a:p>
            <a:pPr lvl="1">
              <a:lnSpc>
                <a:spcPct val="90000"/>
              </a:lnSpc>
            </a:pPr>
            <a:r>
              <a:rPr lang="en-US" sz="2400"/>
              <a:t>Born in Poland </a:t>
            </a:r>
          </a:p>
          <a:p>
            <a:pPr lvl="2">
              <a:lnSpc>
                <a:spcPct val="90000"/>
              </a:lnSpc>
            </a:pPr>
            <a:r>
              <a:rPr lang="en-US" sz="2000"/>
              <a:t>(Po = polonium)</a:t>
            </a:r>
          </a:p>
        </p:txBody>
      </p:sp>
      <p:pic>
        <p:nvPicPr>
          <p:cNvPr id="57349" name="Picture 5" descr="Madame Curie">
            <a:hlinkClick r:id="rId3" tooltip="Wikipedia -  M A R I E   C U R I E"/>
          </p:cNvPr>
          <p:cNvPicPr>
            <a:picLocks noChangeAspect="1" noChangeArrowheads="1"/>
          </p:cNvPicPr>
          <p:nvPr/>
        </p:nvPicPr>
        <p:blipFill>
          <a:blip r:embed="rId4" cstate="print">
            <a:lum bright="12000" contrast="-6000"/>
          </a:blip>
          <a:srcRect/>
          <a:stretch>
            <a:fillRect/>
          </a:stretch>
        </p:blipFill>
        <p:spPr bwMode="auto">
          <a:xfrm>
            <a:off x="5486400" y="1981200"/>
            <a:ext cx="2946400" cy="3810000"/>
          </a:xfrm>
          <a:prstGeom prst="rect">
            <a:avLst/>
          </a:prstGeom>
          <a:noFill/>
        </p:spPr>
      </p:pic>
      <p:sp>
        <p:nvSpPr>
          <p:cNvPr id="57350" name="Rectangle 6"/>
          <p:cNvSpPr>
            <a:spLocks noChangeArrowheads="1"/>
          </p:cNvSpPr>
          <p:nvPr/>
        </p:nvSpPr>
        <p:spPr bwMode="auto">
          <a:xfrm>
            <a:off x="5410200" y="5943600"/>
            <a:ext cx="3076575" cy="396875"/>
          </a:xfrm>
          <a:prstGeom prst="rect">
            <a:avLst/>
          </a:prstGeom>
          <a:noFill/>
          <a:ln w="9525">
            <a:noFill/>
            <a:miter lim="800000"/>
            <a:headEnd/>
            <a:tailEnd/>
          </a:ln>
          <a:effectLst/>
        </p:spPr>
        <p:txBody>
          <a:bodyPr wrap="none">
            <a:spAutoFit/>
          </a:bodyPr>
          <a:lstStyle/>
          <a:p>
            <a:r>
              <a:rPr lang="en-US" sz="2000" i="1"/>
              <a:t>Marie Curie  </a:t>
            </a:r>
            <a:r>
              <a:rPr lang="en-US" sz="2000"/>
              <a:t>(1876–1934)</a:t>
            </a:r>
          </a:p>
        </p:txBody>
      </p:sp>
      <p:sp>
        <p:nvSpPr>
          <p:cNvPr id="57351" name="AutoShape 7">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r>
              <a:rPr lang="en-US"/>
              <a:t>Radium (Ra)</a:t>
            </a:r>
          </a:p>
        </p:txBody>
      </p:sp>
      <p:pic>
        <p:nvPicPr>
          <p:cNvPr id="64515" name="Picture 3" descr="clock with radium dial"/>
          <p:cNvPicPr>
            <a:picLocks noChangeAspect="1" noChangeArrowheads="1"/>
          </p:cNvPicPr>
          <p:nvPr/>
        </p:nvPicPr>
        <p:blipFill>
          <a:blip r:embed="rId3" cstate="print">
            <a:lum bright="-18000" contrast="42000"/>
          </a:blip>
          <a:srcRect/>
          <a:stretch>
            <a:fillRect/>
          </a:stretch>
        </p:blipFill>
        <p:spPr bwMode="auto">
          <a:xfrm>
            <a:off x="1193800" y="1657350"/>
            <a:ext cx="6754813" cy="3543300"/>
          </a:xfrm>
          <a:prstGeom prst="rect">
            <a:avLst/>
          </a:prstGeom>
          <a:noFill/>
        </p:spPr>
      </p:pic>
      <p:sp>
        <p:nvSpPr>
          <p:cNvPr id="64516" name="Text Box 4"/>
          <p:cNvSpPr txBox="1">
            <a:spLocks noChangeArrowheads="1"/>
          </p:cNvSpPr>
          <p:nvPr/>
        </p:nvSpPr>
        <p:spPr bwMode="auto">
          <a:xfrm>
            <a:off x="860425" y="5421313"/>
            <a:ext cx="7673975" cy="1006475"/>
          </a:xfrm>
          <a:prstGeom prst="rect">
            <a:avLst/>
          </a:prstGeom>
          <a:noFill/>
          <a:ln w="9525">
            <a:noFill/>
            <a:miter lim="800000"/>
            <a:headEnd/>
            <a:tailEnd/>
          </a:ln>
          <a:effectLst/>
        </p:spPr>
        <p:txBody>
          <a:bodyPr wrap="none">
            <a:spAutoFit/>
          </a:bodyPr>
          <a:lstStyle/>
          <a:p>
            <a:r>
              <a:rPr lang="en-US" sz="2000"/>
              <a:t>   Radium was used as a </a:t>
            </a:r>
            <a:r>
              <a:rPr lang="en-US" sz="2000" i="1"/>
              <a:t>fluorescent paint</a:t>
            </a:r>
            <a:r>
              <a:rPr lang="en-US" sz="2000"/>
              <a:t> on watch dials.  It was</a:t>
            </a:r>
          </a:p>
          <a:p>
            <a:r>
              <a:rPr lang="en-US" sz="2000"/>
              <a:t>applied with thin brushes that workers would lick to keep a fine tip. </a:t>
            </a:r>
          </a:p>
          <a:p>
            <a:r>
              <a:rPr lang="en-US" sz="2000"/>
              <a:t>Many people died from the exposure to radium.</a:t>
            </a:r>
          </a:p>
        </p:txBody>
      </p:sp>
      <p:sp>
        <p:nvSpPr>
          <p:cNvPr id="64517"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4518" name="Rectangle 6">
            <a:hlinkClick r:id="rId5" tooltip="Wikipedia -  R A D I U M"/>
          </p:cNvPr>
          <p:cNvSpPr>
            <a:spLocks noChangeArrowheads="1"/>
          </p:cNvSpPr>
          <p:nvPr/>
        </p:nvSpPr>
        <p:spPr bwMode="auto">
          <a:xfrm>
            <a:off x="2936875" y="566738"/>
            <a:ext cx="2008188" cy="592137"/>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8258" name="Rectangle 2"/>
          <p:cNvSpPr>
            <a:spLocks noChangeArrowheads="1"/>
          </p:cNvSpPr>
          <p:nvPr/>
        </p:nvSpPr>
        <p:spPr bwMode="auto">
          <a:xfrm>
            <a:off x="455613" y="525463"/>
            <a:ext cx="8539162" cy="6326187"/>
          </a:xfrm>
          <a:prstGeom prst="rect">
            <a:avLst/>
          </a:prstGeom>
          <a:noFill/>
          <a:ln w="9525">
            <a:noFill/>
            <a:miter lim="800000"/>
            <a:headEnd/>
            <a:tailEnd/>
          </a:ln>
          <a:effectLst/>
        </p:spPr>
        <p:txBody>
          <a:bodyPr>
            <a:spAutoFit/>
          </a:bodyPr>
          <a:lstStyle/>
          <a:p>
            <a:r>
              <a:rPr lang="en-US" sz="1600"/>
              <a:t>7.  State the number of valence electrons in an atom of:</a:t>
            </a:r>
          </a:p>
          <a:p>
            <a:r>
              <a:rPr lang="en-US" sz="1600"/>
              <a:t>	a. sulfur		b. calcium	c. chlorine	d. arsenic</a:t>
            </a:r>
          </a:p>
          <a:p>
            <a:r>
              <a:rPr lang="en-US" sz="1600" b="1" i="1">
                <a:solidFill>
                  <a:srgbClr val="0000FF"/>
                </a:solidFill>
              </a:rPr>
              <a:t>      	      </a:t>
            </a:r>
          </a:p>
          <a:p>
            <a:endParaRPr lang="en-US" sz="1600" b="1" i="1">
              <a:solidFill>
                <a:srgbClr val="0000FF"/>
              </a:solidFill>
            </a:endParaRPr>
          </a:p>
          <a:p>
            <a:r>
              <a:rPr lang="en-US" sz="1600"/>
              <a:t>8.  Give the names and chemical symbols for the elements that correspond to  </a:t>
            </a:r>
          </a:p>
          <a:p>
            <a:r>
              <a:rPr lang="en-US" sz="1600"/>
              <a:t>     these atomic numbers:</a:t>
            </a:r>
          </a:p>
          <a:p>
            <a:r>
              <a:rPr lang="en-US" sz="1600"/>
              <a:t>	a. 10		b. 18		c. 36		d. 90</a:t>
            </a:r>
            <a:endParaRPr lang="en-US" sz="1600" b="1" i="1"/>
          </a:p>
          <a:p>
            <a:r>
              <a:rPr lang="en-US" sz="1600" b="1" i="1">
                <a:solidFill>
                  <a:srgbClr val="0000FF"/>
                </a:solidFill>
              </a:rPr>
              <a:t>          </a:t>
            </a:r>
          </a:p>
          <a:p>
            <a:endParaRPr lang="en-US" sz="1600" b="1" i="1"/>
          </a:p>
          <a:p>
            <a:r>
              <a:rPr lang="en-US" sz="1600"/>
              <a:t>9.  List, by number, both the period and group of each of these elements.</a:t>
            </a:r>
          </a:p>
          <a:p>
            <a:r>
              <a:rPr lang="en-US" sz="1600"/>
              <a:t>	</a:t>
            </a:r>
            <a:r>
              <a:rPr lang="en-US" sz="1600" u="sng"/>
              <a:t>Symbol</a:t>
            </a:r>
            <a:r>
              <a:rPr lang="en-US" sz="1600"/>
              <a:t>			</a:t>
            </a:r>
            <a:r>
              <a:rPr lang="en-US" sz="1600" u="sng"/>
              <a:t>Period</a:t>
            </a:r>
            <a:r>
              <a:rPr lang="en-US" sz="1600"/>
              <a:t>			</a:t>
            </a:r>
            <a:r>
              <a:rPr lang="en-US" sz="1600" u="sng"/>
              <a:t>Group</a:t>
            </a:r>
            <a:endParaRPr lang="en-US" sz="1600"/>
          </a:p>
          <a:p>
            <a:r>
              <a:rPr lang="en-US" sz="1600"/>
              <a:t> 	a. beryllium Be		 </a:t>
            </a:r>
            <a:r>
              <a:rPr lang="en-US" sz="1600" b="1" i="1">
                <a:solidFill>
                  <a:srgbClr val="0000FF"/>
                </a:solidFill>
              </a:rPr>
              <a:t> </a:t>
            </a:r>
            <a:endParaRPr lang="en-US" sz="1600"/>
          </a:p>
          <a:p>
            <a:r>
              <a:rPr lang="en-US" sz="1600"/>
              <a:t>	b. iron	Fe		 </a:t>
            </a:r>
            <a:r>
              <a:rPr lang="en-US" sz="1600" b="1" i="1">
                <a:solidFill>
                  <a:srgbClr val="0000FF"/>
                </a:solidFill>
              </a:rPr>
              <a:t> </a:t>
            </a:r>
            <a:endParaRPr lang="en-US" sz="1600"/>
          </a:p>
          <a:p>
            <a:r>
              <a:rPr lang="en-US" sz="1600"/>
              <a:t>	c. lead	Pb		 </a:t>
            </a:r>
            <a:r>
              <a:rPr lang="en-US" sz="1600" b="1" i="1">
                <a:solidFill>
                  <a:srgbClr val="0000FF"/>
                </a:solidFill>
              </a:rPr>
              <a:t> </a:t>
            </a:r>
          </a:p>
          <a:p>
            <a:endParaRPr lang="en-US" sz="1600"/>
          </a:p>
          <a:p>
            <a:r>
              <a:rPr lang="en-US" sz="1600"/>
              <a:t>10.  Which of the following pairs of elements belong to the same period?</a:t>
            </a:r>
          </a:p>
          <a:p>
            <a:r>
              <a:rPr lang="en-US" sz="1600" b="1" i="1">
                <a:solidFill>
                  <a:srgbClr val="0000FF"/>
                </a:solidFill>
              </a:rPr>
              <a:t>	</a:t>
            </a:r>
            <a:r>
              <a:rPr lang="en-US" sz="1600"/>
              <a:t>a.  Na  and  Cl	b.  Na  and  Li	c.  Na  and  Cu	d.  Na  and  Ne</a:t>
            </a:r>
          </a:p>
          <a:p>
            <a:endParaRPr lang="en-US" sz="1600"/>
          </a:p>
          <a:p>
            <a:r>
              <a:rPr lang="en-US" sz="1600"/>
              <a:t>11.  Which of the following pairs of elements belong to the same group?</a:t>
            </a:r>
          </a:p>
          <a:p>
            <a:r>
              <a:rPr lang="en-US" sz="1600"/>
              <a:t>	a.  H  and  He	b.  Li  and  Be	c.  C  and  Pb	d.  Ga  and  Ge</a:t>
            </a:r>
          </a:p>
          <a:p>
            <a:endParaRPr lang="en-US" sz="1600"/>
          </a:p>
          <a:p>
            <a:r>
              <a:rPr lang="en-US" sz="1600"/>
              <a:t>12.  How does an element’s period number relate to the number of the energy </a:t>
            </a:r>
          </a:p>
          <a:p>
            <a:r>
              <a:rPr lang="en-US" sz="1600"/>
              <a:t>       level of its valence electrons?</a:t>
            </a:r>
          </a:p>
          <a:p>
            <a:r>
              <a:rPr lang="en-US" sz="1600" b="1" i="1"/>
              <a:t>	</a:t>
            </a:r>
            <a:r>
              <a:rPr lang="en-US" sz="1600" b="1" i="1">
                <a:solidFill>
                  <a:srgbClr val="0000FF"/>
                </a:solidFill>
              </a:rPr>
              <a:t> </a:t>
            </a:r>
            <a:endParaRPr lang="en-US" sz="1600" b="1" i="1"/>
          </a:p>
          <a:p>
            <a:pPr eaLnBrk="0" hangingPunct="0">
              <a:spcBef>
                <a:spcPct val="50000"/>
              </a:spcBef>
            </a:pPr>
            <a:endParaRPr lang="en-US" sz="1600"/>
          </a:p>
        </p:txBody>
      </p:sp>
      <p:sp>
        <p:nvSpPr>
          <p:cNvPr id="608259" name="Rectangle 3"/>
          <p:cNvSpPr>
            <a:spLocks noChangeArrowheads="1"/>
          </p:cNvSpPr>
          <p:nvPr/>
        </p:nvSpPr>
        <p:spPr bwMode="auto">
          <a:xfrm>
            <a:off x="1692275" y="1012825"/>
            <a:ext cx="296863" cy="336550"/>
          </a:xfrm>
          <a:prstGeom prst="rect">
            <a:avLst/>
          </a:prstGeom>
          <a:noFill/>
          <a:ln w="9525">
            <a:noFill/>
            <a:miter lim="800000"/>
            <a:headEnd/>
            <a:tailEnd/>
          </a:ln>
          <a:effectLst/>
        </p:spPr>
        <p:txBody>
          <a:bodyPr wrap="none">
            <a:spAutoFit/>
          </a:bodyPr>
          <a:lstStyle/>
          <a:p>
            <a:r>
              <a:rPr lang="en-US" sz="1600" b="1" i="1">
                <a:solidFill>
                  <a:srgbClr val="0000FF"/>
                </a:solidFill>
              </a:rPr>
              <a:t>6</a:t>
            </a:r>
          </a:p>
        </p:txBody>
      </p:sp>
      <p:sp>
        <p:nvSpPr>
          <p:cNvPr id="608260" name="Rectangle 4"/>
          <p:cNvSpPr>
            <a:spLocks noChangeArrowheads="1"/>
          </p:cNvSpPr>
          <p:nvPr/>
        </p:nvSpPr>
        <p:spPr bwMode="auto">
          <a:xfrm>
            <a:off x="3608388" y="1012825"/>
            <a:ext cx="296862" cy="336550"/>
          </a:xfrm>
          <a:prstGeom prst="rect">
            <a:avLst/>
          </a:prstGeom>
          <a:noFill/>
          <a:ln w="9525">
            <a:noFill/>
            <a:miter lim="800000"/>
            <a:headEnd/>
            <a:tailEnd/>
          </a:ln>
          <a:effectLst/>
        </p:spPr>
        <p:txBody>
          <a:bodyPr wrap="none">
            <a:spAutoFit/>
          </a:bodyPr>
          <a:lstStyle/>
          <a:p>
            <a:r>
              <a:rPr lang="en-US" sz="1600" b="1" i="1">
                <a:solidFill>
                  <a:srgbClr val="0000FF"/>
                </a:solidFill>
              </a:rPr>
              <a:t>2</a:t>
            </a:r>
          </a:p>
        </p:txBody>
      </p:sp>
      <p:sp>
        <p:nvSpPr>
          <p:cNvPr id="608261" name="Rectangle 5"/>
          <p:cNvSpPr>
            <a:spLocks noChangeArrowheads="1"/>
          </p:cNvSpPr>
          <p:nvPr/>
        </p:nvSpPr>
        <p:spPr bwMode="auto">
          <a:xfrm>
            <a:off x="5459413" y="1012825"/>
            <a:ext cx="296862" cy="336550"/>
          </a:xfrm>
          <a:prstGeom prst="rect">
            <a:avLst/>
          </a:prstGeom>
          <a:noFill/>
          <a:ln w="9525">
            <a:noFill/>
            <a:miter lim="800000"/>
            <a:headEnd/>
            <a:tailEnd/>
          </a:ln>
          <a:effectLst/>
        </p:spPr>
        <p:txBody>
          <a:bodyPr wrap="none">
            <a:spAutoFit/>
          </a:bodyPr>
          <a:lstStyle/>
          <a:p>
            <a:r>
              <a:rPr lang="en-US" sz="1600" b="1" i="1">
                <a:solidFill>
                  <a:srgbClr val="0000FF"/>
                </a:solidFill>
              </a:rPr>
              <a:t>7</a:t>
            </a:r>
          </a:p>
        </p:txBody>
      </p:sp>
      <p:sp>
        <p:nvSpPr>
          <p:cNvPr id="608262" name="Rectangle 6"/>
          <p:cNvSpPr>
            <a:spLocks noChangeArrowheads="1"/>
          </p:cNvSpPr>
          <p:nvPr/>
        </p:nvSpPr>
        <p:spPr bwMode="auto">
          <a:xfrm>
            <a:off x="7265988" y="1012825"/>
            <a:ext cx="296862" cy="336550"/>
          </a:xfrm>
          <a:prstGeom prst="rect">
            <a:avLst/>
          </a:prstGeom>
          <a:noFill/>
          <a:ln w="9525">
            <a:noFill/>
            <a:miter lim="800000"/>
            <a:headEnd/>
            <a:tailEnd/>
          </a:ln>
          <a:effectLst/>
        </p:spPr>
        <p:txBody>
          <a:bodyPr wrap="none">
            <a:spAutoFit/>
          </a:bodyPr>
          <a:lstStyle/>
          <a:p>
            <a:r>
              <a:rPr lang="en-US" sz="1600" b="1" i="1">
                <a:solidFill>
                  <a:srgbClr val="0000FF"/>
                </a:solidFill>
              </a:rPr>
              <a:t>5</a:t>
            </a:r>
          </a:p>
        </p:txBody>
      </p:sp>
      <p:sp>
        <p:nvSpPr>
          <p:cNvPr id="608263" name="Rectangle 7"/>
          <p:cNvSpPr>
            <a:spLocks noChangeArrowheads="1"/>
          </p:cNvSpPr>
          <p:nvPr/>
        </p:nvSpPr>
        <p:spPr bwMode="auto">
          <a:xfrm>
            <a:off x="1081088" y="2281238"/>
            <a:ext cx="1143000" cy="336550"/>
          </a:xfrm>
          <a:prstGeom prst="rect">
            <a:avLst/>
          </a:prstGeom>
          <a:noFill/>
          <a:ln w="9525">
            <a:noFill/>
            <a:miter lim="800000"/>
            <a:headEnd/>
            <a:tailEnd/>
          </a:ln>
          <a:effectLst/>
        </p:spPr>
        <p:txBody>
          <a:bodyPr wrap="none">
            <a:spAutoFit/>
          </a:bodyPr>
          <a:lstStyle/>
          <a:p>
            <a:r>
              <a:rPr lang="en-US" sz="1600" b="1" i="1">
                <a:solidFill>
                  <a:srgbClr val="0000FF"/>
                </a:solidFill>
              </a:rPr>
              <a:t>Ne, NEON</a:t>
            </a:r>
          </a:p>
        </p:txBody>
      </p:sp>
      <p:sp>
        <p:nvSpPr>
          <p:cNvPr id="608264" name="Rectangle 8"/>
          <p:cNvSpPr>
            <a:spLocks noChangeArrowheads="1"/>
          </p:cNvSpPr>
          <p:nvPr/>
        </p:nvSpPr>
        <p:spPr bwMode="auto">
          <a:xfrm>
            <a:off x="2843213" y="2281238"/>
            <a:ext cx="1279525" cy="336550"/>
          </a:xfrm>
          <a:prstGeom prst="rect">
            <a:avLst/>
          </a:prstGeom>
          <a:noFill/>
          <a:ln w="9525">
            <a:noFill/>
            <a:miter lim="800000"/>
            <a:headEnd/>
            <a:tailEnd/>
          </a:ln>
          <a:effectLst/>
        </p:spPr>
        <p:txBody>
          <a:bodyPr wrap="none">
            <a:spAutoFit/>
          </a:bodyPr>
          <a:lstStyle/>
          <a:p>
            <a:r>
              <a:rPr lang="en-US" sz="1600" b="1" i="1">
                <a:solidFill>
                  <a:srgbClr val="0000FF"/>
                </a:solidFill>
              </a:rPr>
              <a:t>Ar, ARGON</a:t>
            </a:r>
          </a:p>
        </p:txBody>
      </p:sp>
      <p:sp>
        <p:nvSpPr>
          <p:cNvPr id="608265" name="Rectangle 9"/>
          <p:cNvSpPr>
            <a:spLocks noChangeArrowheads="1"/>
          </p:cNvSpPr>
          <p:nvPr/>
        </p:nvSpPr>
        <p:spPr bwMode="auto">
          <a:xfrm>
            <a:off x="4560888" y="2281238"/>
            <a:ext cx="1514475" cy="336550"/>
          </a:xfrm>
          <a:prstGeom prst="rect">
            <a:avLst/>
          </a:prstGeom>
          <a:noFill/>
          <a:ln w="9525">
            <a:noFill/>
            <a:miter lim="800000"/>
            <a:headEnd/>
            <a:tailEnd/>
          </a:ln>
          <a:effectLst/>
        </p:spPr>
        <p:txBody>
          <a:bodyPr wrap="none">
            <a:spAutoFit/>
          </a:bodyPr>
          <a:lstStyle/>
          <a:p>
            <a:r>
              <a:rPr lang="en-US" sz="1600" b="1" i="1">
                <a:solidFill>
                  <a:srgbClr val="0000FF"/>
                </a:solidFill>
              </a:rPr>
              <a:t>Kr, KRYPTON</a:t>
            </a:r>
          </a:p>
        </p:txBody>
      </p:sp>
      <p:sp>
        <p:nvSpPr>
          <p:cNvPr id="608266" name="Rectangle 10"/>
          <p:cNvSpPr>
            <a:spLocks noChangeArrowheads="1"/>
          </p:cNvSpPr>
          <p:nvPr/>
        </p:nvSpPr>
        <p:spPr bwMode="auto">
          <a:xfrm>
            <a:off x="6388100" y="2281238"/>
            <a:ext cx="1504950" cy="336550"/>
          </a:xfrm>
          <a:prstGeom prst="rect">
            <a:avLst/>
          </a:prstGeom>
          <a:noFill/>
          <a:ln w="9525">
            <a:noFill/>
            <a:miter lim="800000"/>
            <a:headEnd/>
            <a:tailEnd/>
          </a:ln>
          <a:effectLst/>
        </p:spPr>
        <p:txBody>
          <a:bodyPr wrap="none">
            <a:spAutoFit/>
          </a:bodyPr>
          <a:lstStyle/>
          <a:p>
            <a:r>
              <a:rPr lang="en-US" sz="1600" b="1" i="1">
                <a:solidFill>
                  <a:srgbClr val="0000FF"/>
                </a:solidFill>
              </a:rPr>
              <a:t>Th; THORIUM</a:t>
            </a:r>
          </a:p>
        </p:txBody>
      </p:sp>
      <p:sp>
        <p:nvSpPr>
          <p:cNvPr id="608267" name="Rectangle 11"/>
          <p:cNvSpPr>
            <a:spLocks noChangeArrowheads="1"/>
          </p:cNvSpPr>
          <p:nvPr/>
        </p:nvSpPr>
        <p:spPr bwMode="auto">
          <a:xfrm>
            <a:off x="4308475" y="3216275"/>
            <a:ext cx="296863" cy="336550"/>
          </a:xfrm>
          <a:prstGeom prst="rect">
            <a:avLst/>
          </a:prstGeom>
          <a:noFill/>
          <a:ln w="9525">
            <a:noFill/>
            <a:miter lim="800000"/>
            <a:headEnd/>
            <a:tailEnd/>
          </a:ln>
          <a:effectLst/>
        </p:spPr>
        <p:txBody>
          <a:bodyPr wrap="none">
            <a:spAutoFit/>
          </a:bodyPr>
          <a:lstStyle/>
          <a:p>
            <a:r>
              <a:rPr lang="en-US" sz="1600" b="1" i="1">
                <a:solidFill>
                  <a:srgbClr val="0000FF"/>
                </a:solidFill>
              </a:rPr>
              <a:t>2</a:t>
            </a:r>
          </a:p>
        </p:txBody>
      </p:sp>
      <p:sp>
        <p:nvSpPr>
          <p:cNvPr id="608268" name="Rectangle 12"/>
          <p:cNvSpPr>
            <a:spLocks noChangeArrowheads="1"/>
          </p:cNvSpPr>
          <p:nvPr/>
        </p:nvSpPr>
        <p:spPr bwMode="auto">
          <a:xfrm>
            <a:off x="7034213" y="3216275"/>
            <a:ext cx="296862" cy="336550"/>
          </a:xfrm>
          <a:prstGeom prst="rect">
            <a:avLst/>
          </a:prstGeom>
          <a:noFill/>
          <a:ln w="9525">
            <a:noFill/>
            <a:miter lim="800000"/>
            <a:headEnd/>
            <a:tailEnd/>
          </a:ln>
          <a:effectLst/>
        </p:spPr>
        <p:txBody>
          <a:bodyPr wrap="none">
            <a:spAutoFit/>
          </a:bodyPr>
          <a:lstStyle/>
          <a:p>
            <a:r>
              <a:rPr lang="en-US" sz="1600" b="1" i="1">
                <a:solidFill>
                  <a:srgbClr val="0000FF"/>
                </a:solidFill>
              </a:rPr>
              <a:t>2</a:t>
            </a:r>
          </a:p>
        </p:txBody>
      </p:sp>
      <p:sp>
        <p:nvSpPr>
          <p:cNvPr id="608269" name="Rectangle 13"/>
          <p:cNvSpPr>
            <a:spLocks noChangeArrowheads="1"/>
          </p:cNvSpPr>
          <p:nvPr/>
        </p:nvSpPr>
        <p:spPr bwMode="auto">
          <a:xfrm>
            <a:off x="4305300" y="3451225"/>
            <a:ext cx="296863" cy="336550"/>
          </a:xfrm>
          <a:prstGeom prst="rect">
            <a:avLst/>
          </a:prstGeom>
          <a:noFill/>
          <a:ln w="9525">
            <a:noFill/>
            <a:miter lim="800000"/>
            <a:headEnd/>
            <a:tailEnd/>
          </a:ln>
          <a:effectLst/>
        </p:spPr>
        <p:txBody>
          <a:bodyPr wrap="none">
            <a:spAutoFit/>
          </a:bodyPr>
          <a:lstStyle/>
          <a:p>
            <a:r>
              <a:rPr lang="en-US" sz="1600" b="1" i="1">
                <a:solidFill>
                  <a:srgbClr val="0000FF"/>
                </a:solidFill>
              </a:rPr>
              <a:t>4</a:t>
            </a:r>
          </a:p>
        </p:txBody>
      </p:sp>
      <p:sp>
        <p:nvSpPr>
          <p:cNvPr id="608270" name="Rectangle 14"/>
          <p:cNvSpPr>
            <a:spLocks noChangeArrowheads="1"/>
          </p:cNvSpPr>
          <p:nvPr/>
        </p:nvSpPr>
        <p:spPr bwMode="auto">
          <a:xfrm>
            <a:off x="7024688" y="3451225"/>
            <a:ext cx="296862" cy="336550"/>
          </a:xfrm>
          <a:prstGeom prst="rect">
            <a:avLst/>
          </a:prstGeom>
          <a:noFill/>
          <a:ln w="9525">
            <a:noFill/>
            <a:miter lim="800000"/>
            <a:headEnd/>
            <a:tailEnd/>
          </a:ln>
          <a:effectLst/>
        </p:spPr>
        <p:txBody>
          <a:bodyPr wrap="none">
            <a:spAutoFit/>
          </a:bodyPr>
          <a:lstStyle/>
          <a:p>
            <a:r>
              <a:rPr lang="en-US" sz="1600" b="1" i="1">
                <a:solidFill>
                  <a:srgbClr val="0000FF"/>
                </a:solidFill>
              </a:rPr>
              <a:t>8</a:t>
            </a:r>
          </a:p>
        </p:txBody>
      </p:sp>
      <p:sp>
        <p:nvSpPr>
          <p:cNvPr id="608271" name="Rectangle 15"/>
          <p:cNvSpPr>
            <a:spLocks noChangeArrowheads="1"/>
          </p:cNvSpPr>
          <p:nvPr/>
        </p:nvSpPr>
        <p:spPr bwMode="auto">
          <a:xfrm>
            <a:off x="4308475" y="3711575"/>
            <a:ext cx="296863" cy="336550"/>
          </a:xfrm>
          <a:prstGeom prst="rect">
            <a:avLst/>
          </a:prstGeom>
          <a:noFill/>
          <a:ln w="9525">
            <a:noFill/>
            <a:miter lim="800000"/>
            <a:headEnd/>
            <a:tailEnd/>
          </a:ln>
          <a:effectLst/>
        </p:spPr>
        <p:txBody>
          <a:bodyPr wrap="none">
            <a:spAutoFit/>
          </a:bodyPr>
          <a:lstStyle/>
          <a:p>
            <a:r>
              <a:rPr lang="en-US" sz="1600" b="1" i="1">
                <a:solidFill>
                  <a:srgbClr val="0000FF"/>
                </a:solidFill>
              </a:rPr>
              <a:t>6</a:t>
            </a:r>
          </a:p>
        </p:txBody>
      </p:sp>
      <p:sp>
        <p:nvSpPr>
          <p:cNvPr id="608272" name="Rectangle 16"/>
          <p:cNvSpPr>
            <a:spLocks noChangeArrowheads="1"/>
          </p:cNvSpPr>
          <p:nvPr/>
        </p:nvSpPr>
        <p:spPr bwMode="auto">
          <a:xfrm>
            <a:off x="6967538" y="3713163"/>
            <a:ext cx="409575" cy="336550"/>
          </a:xfrm>
          <a:prstGeom prst="rect">
            <a:avLst/>
          </a:prstGeom>
          <a:noFill/>
          <a:ln w="9525">
            <a:noFill/>
            <a:miter lim="800000"/>
            <a:headEnd/>
            <a:tailEnd/>
          </a:ln>
          <a:effectLst/>
        </p:spPr>
        <p:txBody>
          <a:bodyPr wrap="none">
            <a:spAutoFit/>
          </a:bodyPr>
          <a:lstStyle/>
          <a:p>
            <a:r>
              <a:rPr lang="en-US" sz="1600" b="1" i="1">
                <a:solidFill>
                  <a:srgbClr val="0000FF"/>
                </a:solidFill>
              </a:rPr>
              <a:t>14</a:t>
            </a:r>
          </a:p>
        </p:txBody>
      </p:sp>
      <p:sp>
        <p:nvSpPr>
          <p:cNvPr id="608273" name="Rectangle 17"/>
          <p:cNvSpPr>
            <a:spLocks noChangeArrowheads="1"/>
          </p:cNvSpPr>
          <p:nvPr/>
        </p:nvSpPr>
        <p:spPr bwMode="auto">
          <a:xfrm>
            <a:off x="1377950" y="4440238"/>
            <a:ext cx="1519238"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a.  Na  and  Cl</a:t>
            </a:r>
          </a:p>
        </p:txBody>
      </p:sp>
      <p:sp>
        <p:nvSpPr>
          <p:cNvPr id="608274" name="Rectangle 18"/>
          <p:cNvSpPr>
            <a:spLocks noChangeArrowheads="1"/>
          </p:cNvSpPr>
          <p:nvPr/>
        </p:nvSpPr>
        <p:spPr bwMode="auto">
          <a:xfrm>
            <a:off x="5032375" y="5178425"/>
            <a:ext cx="1462088" cy="336550"/>
          </a:xfrm>
          <a:prstGeom prst="rect">
            <a:avLst/>
          </a:prstGeom>
          <a:solidFill>
            <a:schemeClr val="bg1"/>
          </a:solidFill>
          <a:ln w="9525">
            <a:noFill/>
            <a:miter lim="800000"/>
            <a:headEnd/>
            <a:tailEnd/>
          </a:ln>
          <a:effectLst/>
        </p:spPr>
        <p:txBody>
          <a:bodyPr wrap="none">
            <a:spAutoFit/>
          </a:bodyPr>
          <a:lstStyle/>
          <a:p>
            <a:r>
              <a:rPr lang="en-US" sz="1600" b="1" i="1">
                <a:solidFill>
                  <a:srgbClr val="0000FF"/>
                </a:solidFill>
              </a:rPr>
              <a:t>c.  C  and  Pb</a:t>
            </a:r>
          </a:p>
        </p:txBody>
      </p:sp>
      <p:sp>
        <p:nvSpPr>
          <p:cNvPr id="608275" name="Rectangle 19"/>
          <p:cNvSpPr>
            <a:spLocks noChangeArrowheads="1"/>
          </p:cNvSpPr>
          <p:nvPr/>
        </p:nvSpPr>
        <p:spPr bwMode="auto">
          <a:xfrm>
            <a:off x="1382713" y="6192838"/>
            <a:ext cx="6376987" cy="336550"/>
          </a:xfrm>
          <a:prstGeom prst="rect">
            <a:avLst/>
          </a:prstGeom>
          <a:noFill/>
          <a:ln w="9525">
            <a:noFill/>
            <a:miter lim="800000"/>
            <a:headEnd/>
            <a:tailEnd/>
          </a:ln>
          <a:effectLst/>
        </p:spPr>
        <p:txBody>
          <a:bodyPr wrap="none">
            <a:spAutoFit/>
          </a:bodyPr>
          <a:lstStyle/>
          <a:p>
            <a:r>
              <a:rPr lang="en-US" sz="1600" b="1" i="1">
                <a:solidFill>
                  <a:srgbClr val="0000FF"/>
                </a:solidFill>
              </a:rPr>
              <a:t>PERIOD NUMBER = ENERGY LEVEL OF VALENCE ELECTRONS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08259"/>
                                        </p:tgtEl>
                                        <p:attrNameLst>
                                          <p:attrName>style.visibility</p:attrName>
                                        </p:attrNameLst>
                                      </p:cBhvr>
                                      <p:to>
                                        <p:strVal val="visible"/>
                                      </p:to>
                                    </p:set>
                                    <p:animEffect transition="in" filter="fade">
                                      <p:cBhvr>
                                        <p:cTn id="7" dur="1000"/>
                                        <p:tgtEl>
                                          <p:spTgt spid="608259"/>
                                        </p:tgtEl>
                                      </p:cBhvr>
                                    </p:animEffect>
                                    <p:anim calcmode="lin" valueType="num">
                                      <p:cBhvr>
                                        <p:cTn id="8" dur="1000" fill="hold"/>
                                        <p:tgtEl>
                                          <p:spTgt spid="608259"/>
                                        </p:tgtEl>
                                        <p:attrNameLst>
                                          <p:attrName>ppt_x</p:attrName>
                                        </p:attrNameLst>
                                      </p:cBhvr>
                                      <p:tavLst>
                                        <p:tav tm="0">
                                          <p:val>
                                            <p:strVal val="#ppt_x"/>
                                          </p:val>
                                        </p:tav>
                                        <p:tav tm="100000">
                                          <p:val>
                                            <p:strVal val="#ppt_x"/>
                                          </p:val>
                                        </p:tav>
                                      </p:tavLst>
                                    </p:anim>
                                    <p:anim calcmode="lin" valueType="num">
                                      <p:cBhvr>
                                        <p:cTn id="9" dur="1000" fill="hold"/>
                                        <p:tgtEl>
                                          <p:spTgt spid="6082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08260"/>
                                        </p:tgtEl>
                                        <p:attrNameLst>
                                          <p:attrName>style.visibility</p:attrName>
                                        </p:attrNameLst>
                                      </p:cBhvr>
                                      <p:to>
                                        <p:strVal val="visible"/>
                                      </p:to>
                                    </p:set>
                                    <p:animEffect transition="in" filter="fade">
                                      <p:cBhvr>
                                        <p:cTn id="14" dur="1000"/>
                                        <p:tgtEl>
                                          <p:spTgt spid="608260"/>
                                        </p:tgtEl>
                                      </p:cBhvr>
                                    </p:animEffect>
                                    <p:anim calcmode="lin" valueType="num">
                                      <p:cBhvr>
                                        <p:cTn id="15" dur="1000" fill="hold"/>
                                        <p:tgtEl>
                                          <p:spTgt spid="608260"/>
                                        </p:tgtEl>
                                        <p:attrNameLst>
                                          <p:attrName>ppt_x</p:attrName>
                                        </p:attrNameLst>
                                      </p:cBhvr>
                                      <p:tavLst>
                                        <p:tav tm="0">
                                          <p:val>
                                            <p:strVal val="#ppt_x"/>
                                          </p:val>
                                        </p:tav>
                                        <p:tav tm="100000">
                                          <p:val>
                                            <p:strVal val="#ppt_x"/>
                                          </p:val>
                                        </p:tav>
                                      </p:tavLst>
                                    </p:anim>
                                    <p:anim calcmode="lin" valueType="num">
                                      <p:cBhvr>
                                        <p:cTn id="16" dur="1000" fill="hold"/>
                                        <p:tgtEl>
                                          <p:spTgt spid="60826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08261"/>
                                        </p:tgtEl>
                                        <p:attrNameLst>
                                          <p:attrName>style.visibility</p:attrName>
                                        </p:attrNameLst>
                                      </p:cBhvr>
                                      <p:to>
                                        <p:strVal val="visible"/>
                                      </p:to>
                                    </p:set>
                                    <p:animEffect transition="in" filter="fade">
                                      <p:cBhvr>
                                        <p:cTn id="21" dur="1000"/>
                                        <p:tgtEl>
                                          <p:spTgt spid="608261"/>
                                        </p:tgtEl>
                                      </p:cBhvr>
                                    </p:animEffect>
                                    <p:anim calcmode="lin" valueType="num">
                                      <p:cBhvr>
                                        <p:cTn id="22" dur="1000" fill="hold"/>
                                        <p:tgtEl>
                                          <p:spTgt spid="608261"/>
                                        </p:tgtEl>
                                        <p:attrNameLst>
                                          <p:attrName>ppt_x</p:attrName>
                                        </p:attrNameLst>
                                      </p:cBhvr>
                                      <p:tavLst>
                                        <p:tav tm="0">
                                          <p:val>
                                            <p:strVal val="#ppt_x"/>
                                          </p:val>
                                        </p:tav>
                                        <p:tav tm="100000">
                                          <p:val>
                                            <p:strVal val="#ppt_x"/>
                                          </p:val>
                                        </p:tav>
                                      </p:tavLst>
                                    </p:anim>
                                    <p:anim calcmode="lin" valueType="num">
                                      <p:cBhvr>
                                        <p:cTn id="23" dur="1000" fill="hold"/>
                                        <p:tgtEl>
                                          <p:spTgt spid="60826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08262"/>
                                        </p:tgtEl>
                                        <p:attrNameLst>
                                          <p:attrName>style.visibility</p:attrName>
                                        </p:attrNameLst>
                                      </p:cBhvr>
                                      <p:to>
                                        <p:strVal val="visible"/>
                                      </p:to>
                                    </p:set>
                                    <p:animEffect transition="in" filter="fade">
                                      <p:cBhvr>
                                        <p:cTn id="28" dur="1000"/>
                                        <p:tgtEl>
                                          <p:spTgt spid="608262"/>
                                        </p:tgtEl>
                                      </p:cBhvr>
                                    </p:animEffect>
                                    <p:anim calcmode="lin" valueType="num">
                                      <p:cBhvr>
                                        <p:cTn id="29" dur="1000" fill="hold"/>
                                        <p:tgtEl>
                                          <p:spTgt spid="608262"/>
                                        </p:tgtEl>
                                        <p:attrNameLst>
                                          <p:attrName>ppt_x</p:attrName>
                                        </p:attrNameLst>
                                      </p:cBhvr>
                                      <p:tavLst>
                                        <p:tav tm="0">
                                          <p:val>
                                            <p:strVal val="#ppt_x"/>
                                          </p:val>
                                        </p:tav>
                                        <p:tav tm="100000">
                                          <p:val>
                                            <p:strVal val="#ppt_x"/>
                                          </p:val>
                                        </p:tav>
                                      </p:tavLst>
                                    </p:anim>
                                    <p:anim calcmode="lin" valueType="num">
                                      <p:cBhvr>
                                        <p:cTn id="30" dur="1000" fill="hold"/>
                                        <p:tgtEl>
                                          <p:spTgt spid="60826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608263"/>
                                        </p:tgtEl>
                                        <p:attrNameLst>
                                          <p:attrName>style.visibility</p:attrName>
                                        </p:attrNameLst>
                                      </p:cBhvr>
                                      <p:to>
                                        <p:strVal val="visible"/>
                                      </p:to>
                                    </p:set>
                                    <p:animEffect transition="in" filter="fade">
                                      <p:cBhvr>
                                        <p:cTn id="35" dur="1000"/>
                                        <p:tgtEl>
                                          <p:spTgt spid="608263"/>
                                        </p:tgtEl>
                                      </p:cBhvr>
                                    </p:animEffect>
                                    <p:anim calcmode="lin" valueType="num">
                                      <p:cBhvr>
                                        <p:cTn id="36" dur="1000" fill="hold"/>
                                        <p:tgtEl>
                                          <p:spTgt spid="608263"/>
                                        </p:tgtEl>
                                        <p:attrNameLst>
                                          <p:attrName>ppt_x</p:attrName>
                                        </p:attrNameLst>
                                      </p:cBhvr>
                                      <p:tavLst>
                                        <p:tav tm="0">
                                          <p:val>
                                            <p:strVal val="#ppt_x"/>
                                          </p:val>
                                        </p:tav>
                                        <p:tav tm="100000">
                                          <p:val>
                                            <p:strVal val="#ppt_x"/>
                                          </p:val>
                                        </p:tav>
                                      </p:tavLst>
                                    </p:anim>
                                    <p:anim calcmode="lin" valueType="num">
                                      <p:cBhvr>
                                        <p:cTn id="37" dur="1000" fill="hold"/>
                                        <p:tgtEl>
                                          <p:spTgt spid="608263"/>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9" presetClass="emph" presetSubtype="0" grpId="1" nodeType="afterEffect">
                                  <p:stCondLst>
                                    <p:cond delay="0"/>
                                  </p:stCondLst>
                                  <p:childTnLst>
                                    <p:set>
                                      <p:cBhvr rctx="PPT">
                                        <p:cTn id="40" dur="indefinite"/>
                                        <p:tgtEl>
                                          <p:spTgt spid="608259"/>
                                        </p:tgtEl>
                                        <p:attrNameLst>
                                          <p:attrName>style.opacity</p:attrName>
                                        </p:attrNameLst>
                                      </p:cBhvr>
                                      <p:to>
                                        <p:strVal val="0.5"/>
                                      </p:to>
                                    </p:set>
                                    <p:animEffect filter="image" prLst="opacity: 0.5">
                                      <p:cBhvr rctx="IE">
                                        <p:cTn id="41" dur="indefinite"/>
                                        <p:tgtEl>
                                          <p:spTgt spid="608259"/>
                                        </p:tgtEl>
                                      </p:cBhvr>
                                    </p:animEffect>
                                  </p:childTnLst>
                                </p:cTn>
                              </p:par>
                              <p:par>
                                <p:cTn id="42" presetID="9" presetClass="emph" presetSubtype="0" grpId="1" nodeType="withEffect">
                                  <p:stCondLst>
                                    <p:cond delay="0"/>
                                  </p:stCondLst>
                                  <p:childTnLst>
                                    <p:set>
                                      <p:cBhvr rctx="PPT">
                                        <p:cTn id="43" dur="indefinite"/>
                                        <p:tgtEl>
                                          <p:spTgt spid="608260"/>
                                        </p:tgtEl>
                                        <p:attrNameLst>
                                          <p:attrName>style.opacity</p:attrName>
                                        </p:attrNameLst>
                                      </p:cBhvr>
                                      <p:to>
                                        <p:strVal val="0.5"/>
                                      </p:to>
                                    </p:set>
                                    <p:animEffect filter="image" prLst="opacity: 0.5">
                                      <p:cBhvr rctx="IE">
                                        <p:cTn id="44" dur="indefinite"/>
                                        <p:tgtEl>
                                          <p:spTgt spid="608260"/>
                                        </p:tgtEl>
                                      </p:cBhvr>
                                    </p:animEffect>
                                  </p:childTnLst>
                                </p:cTn>
                              </p:par>
                              <p:par>
                                <p:cTn id="45" presetID="9" presetClass="emph" presetSubtype="0" grpId="1" nodeType="withEffect">
                                  <p:stCondLst>
                                    <p:cond delay="0"/>
                                  </p:stCondLst>
                                  <p:childTnLst>
                                    <p:set>
                                      <p:cBhvr rctx="PPT">
                                        <p:cTn id="46" dur="indefinite"/>
                                        <p:tgtEl>
                                          <p:spTgt spid="608261"/>
                                        </p:tgtEl>
                                        <p:attrNameLst>
                                          <p:attrName>style.opacity</p:attrName>
                                        </p:attrNameLst>
                                      </p:cBhvr>
                                      <p:to>
                                        <p:strVal val="0.5"/>
                                      </p:to>
                                    </p:set>
                                    <p:animEffect filter="image" prLst="opacity: 0.5">
                                      <p:cBhvr rctx="IE">
                                        <p:cTn id="47" dur="indefinite"/>
                                        <p:tgtEl>
                                          <p:spTgt spid="608261"/>
                                        </p:tgtEl>
                                      </p:cBhvr>
                                    </p:animEffect>
                                  </p:childTnLst>
                                </p:cTn>
                              </p:par>
                              <p:par>
                                <p:cTn id="48" presetID="9" presetClass="emph" presetSubtype="0" grpId="1" nodeType="withEffect">
                                  <p:stCondLst>
                                    <p:cond delay="0"/>
                                  </p:stCondLst>
                                  <p:childTnLst>
                                    <p:set>
                                      <p:cBhvr rctx="PPT">
                                        <p:cTn id="49" dur="indefinite"/>
                                        <p:tgtEl>
                                          <p:spTgt spid="608262"/>
                                        </p:tgtEl>
                                        <p:attrNameLst>
                                          <p:attrName>style.opacity</p:attrName>
                                        </p:attrNameLst>
                                      </p:cBhvr>
                                      <p:to>
                                        <p:strVal val="0.5"/>
                                      </p:to>
                                    </p:set>
                                    <p:animEffect filter="image" prLst="opacity: 0.5">
                                      <p:cBhvr rctx="IE">
                                        <p:cTn id="50" dur="indefinite"/>
                                        <p:tgtEl>
                                          <p:spTgt spid="608262"/>
                                        </p:tgtEl>
                                      </p:cBhvr>
                                    </p:animEffect>
                                  </p:childTnLst>
                                </p:cTn>
                              </p:par>
                            </p:childTnLst>
                          </p:cTn>
                        </p:par>
                      </p:childTnLst>
                    </p:cTn>
                  </p:par>
                  <p:par>
                    <p:cTn id="51" fill="hold">
                      <p:stCondLst>
                        <p:cond delay="indefinite"/>
                      </p:stCondLst>
                      <p:childTnLst>
                        <p:par>
                          <p:cTn id="52" fill="hold">
                            <p:stCondLst>
                              <p:cond delay="0"/>
                            </p:stCondLst>
                            <p:childTnLst>
                              <p:par>
                                <p:cTn id="53" presetID="47" presetClass="entr" presetSubtype="0" fill="hold" grpId="0" nodeType="clickEffect">
                                  <p:stCondLst>
                                    <p:cond delay="0"/>
                                  </p:stCondLst>
                                  <p:childTnLst>
                                    <p:set>
                                      <p:cBhvr>
                                        <p:cTn id="54" dur="1" fill="hold">
                                          <p:stCondLst>
                                            <p:cond delay="0"/>
                                          </p:stCondLst>
                                        </p:cTn>
                                        <p:tgtEl>
                                          <p:spTgt spid="608264"/>
                                        </p:tgtEl>
                                        <p:attrNameLst>
                                          <p:attrName>style.visibility</p:attrName>
                                        </p:attrNameLst>
                                      </p:cBhvr>
                                      <p:to>
                                        <p:strVal val="visible"/>
                                      </p:to>
                                    </p:set>
                                    <p:animEffect transition="in" filter="fade">
                                      <p:cBhvr>
                                        <p:cTn id="55" dur="1000"/>
                                        <p:tgtEl>
                                          <p:spTgt spid="608264"/>
                                        </p:tgtEl>
                                      </p:cBhvr>
                                    </p:animEffect>
                                    <p:anim calcmode="lin" valueType="num">
                                      <p:cBhvr>
                                        <p:cTn id="56" dur="1000" fill="hold"/>
                                        <p:tgtEl>
                                          <p:spTgt spid="608264"/>
                                        </p:tgtEl>
                                        <p:attrNameLst>
                                          <p:attrName>ppt_x</p:attrName>
                                        </p:attrNameLst>
                                      </p:cBhvr>
                                      <p:tavLst>
                                        <p:tav tm="0">
                                          <p:val>
                                            <p:strVal val="#ppt_x"/>
                                          </p:val>
                                        </p:tav>
                                        <p:tav tm="100000">
                                          <p:val>
                                            <p:strVal val="#ppt_x"/>
                                          </p:val>
                                        </p:tav>
                                      </p:tavLst>
                                    </p:anim>
                                    <p:anim calcmode="lin" valueType="num">
                                      <p:cBhvr>
                                        <p:cTn id="57" dur="1000" fill="hold"/>
                                        <p:tgtEl>
                                          <p:spTgt spid="608264"/>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7" presetClass="entr" presetSubtype="0" fill="hold" grpId="0" nodeType="clickEffect">
                                  <p:stCondLst>
                                    <p:cond delay="0"/>
                                  </p:stCondLst>
                                  <p:childTnLst>
                                    <p:set>
                                      <p:cBhvr>
                                        <p:cTn id="61" dur="1" fill="hold">
                                          <p:stCondLst>
                                            <p:cond delay="0"/>
                                          </p:stCondLst>
                                        </p:cTn>
                                        <p:tgtEl>
                                          <p:spTgt spid="608265"/>
                                        </p:tgtEl>
                                        <p:attrNameLst>
                                          <p:attrName>style.visibility</p:attrName>
                                        </p:attrNameLst>
                                      </p:cBhvr>
                                      <p:to>
                                        <p:strVal val="visible"/>
                                      </p:to>
                                    </p:set>
                                    <p:animEffect transition="in" filter="fade">
                                      <p:cBhvr>
                                        <p:cTn id="62" dur="1000"/>
                                        <p:tgtEl>
                                          <p:spTgt spid="608265"/>
                                        </p:tgtEl>
                                      </p:cBhvr>
                                    </p:animEffect>
                                    <p:anim calcmode="lin" valueType="num">
                                      <p:cBhvr>
                                        <p:cTn id="63" dur="1000" fill="hold"/>
                                        <p:tgtEl>
                                          <p:spTgt spid="608265"/>
                                        </p:tgtEl>
                                        <p:attrNameLst>
                                          <p:attrName>ppt_x</p:attrName>
                                        </p:attrNameLst>
                                      </p:cBhvr>
                                      <p:tavLst>
                                        <p:tav tm="0">
                                          <p:val>
                                            <p:strVal val="#ppt_x"/>
                                          </p:val>
                                        </p:tav>
                                        <p:tav tm="100000">
                                          <p:val>
                                            <p:strVal val="#ppt_x"/>
                                          </p:val>
                                        </p:tav>
                                      </p:tavLst>
                                    </p:anim>
                                    <p:anim calcmode="lin" valueType="num">
                                      <p:cBhvr>
                                        <p:cTn id="64" dur="1000" fill="hold"/>
                                        <p:tgtEl>
                                          <p:spTgt spid="608265"/>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7" presetClass="entr" presetSubtype="0" fill="hold" grpId="0" nodeType="clickEffect">
                                  <p:stCondLst>
                                    <p:cond delay="0"/>
                                  </p:stCondLst>
                                  <p:childTnLst>
                                    <p:set>
                                      <p:cBhvr>
                                        <p:cTn id="68" dur="1" fill="hold">
                                          <p:stCondLst>
                                            <p:cond delay="0"/>
                                          </p:stCondLst>
                                        </p:cTn>
                                        <p:tgtEl>
                                          <p:spTgt spid="608266"/>
                                        </p:tgtEl>
                                        <p:attrNameLst>
                                          <p:attrName>style.visibility</p:attrName>
                                        </p:attrNameLst>
                                      </p:cBhvr>
                                      <p:to>
                                        <p:strVal val="visible"/>
                                      </p:to>
                                    </p:set>
                                    <p:animEffect transition="in" filter="fade">
                                      <p:cBhvr>
                                        <p:cTn id="69" dur="1000"/>
                                        <p:tgtEl>
                                          <p:spTgt spid="608266"/>
                                        </p:tgtEl>
                                      </p:cBhvr>
                                    </p:animEffect>
                                    <p:anim calcmode="lin" valueType="num">
                                      <p:cBhvr>
                                        <p:cTn id="70" dur="1000" fill="hold"/>
                                        <p:tgtEl>
                                          <p:spTgt spid="608266"/>
                                        </p:tgtEl>
                                        <p:attrNameLst>
                                          <p:attrName>ppt_x</p:attrName>
                                        </p:attrNameLst>
                                      </p:cBhvr>
                                      <p:tavLst>
                                        <p:tav tm="0">
                                          <p:val>
                                            <p:strVal val="#ppt_x"/>
                                          </p:val>
                                        </p:tav>
                                        <p:tav tm="100000">
                                          <p:val>
                                            <p:strVal val="#ppt_x"/>
                                          </p:val>
                                        </p:tav>
                                      </p:tavLst>
                                    </p:anim>
                                    <p:anim calcmode="lin" valueType="num">
                                      <p:cBhvr>
                                        <p:cTn id="71" dur="1000" fill="hold"/>
                                        <p:tgtEl>
                                          <p:spTgt spid="608266"/>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608267"/>
                                        </p:tgtEl>
                                        <p:attrNameLst>
                                          <p:attrName>style.visibility</p:attrName>
                                        </p:attrNameLst>
                                      </p:cBhvr>
                                      <p:to>
                                        <p:strVal val="visible"/>
                                      </p:to>
                                    </p:set>
                                    <p:animEffect transition="in" filter="dissolve">
                                      <p:cBhvr>
                                        <p:cTn id="76" dur="500"/>
                                        <p:tgtEl>
                                          <p:spTgt spid="608267"/>
                                        </p:tgtEl>
                                      </p:cBhvr>
                                    </p:animEffect>
                                  </p:childTnLst>
                                </p:cTn>
                              </p:par>
                            </p:childTnLst>
                          </p:cTn>
                        </p:par>
                        <p:par>
                          <p:cTn id="77" fill="hold">
                            <p:stCondLst>
                              <p:cond delay="500"/>
                            </p:stCondLst>
                            <p:childTnLst>
                              <p:par>
                                <p:cTn id="78" presetID="9" presetClass="emph" presetSubtype="0" grpId="1" nodeType="afterEffect">
                                  <p:stCondLst>
                                    <p:cond delay="0"/>
                                  </p:stCondLst>
                                  <p:childTnLst>
                                    <p:set>
                                      <p:cBhvr rctx="PPT">
                                        <p:cTn id="79" dur="indefinite"/>
                                        <p:tgtEl>
                                          <p:spTgt spid="608263"/>
                                        </p:tgtEl>
                                        <p:attrNameLst>
                                          <p:attrName>style.opacity</p:attrName>
                                        </p:attrNameLst>
                                      </p:cBhvr>
                                      <p:to>
                                        <p:strVal val="0.5"/>
                                      </p:to>
                                    </p:set>
                                    <p:animEffect filter="image" prLst="opacity: 0.5">
                                      <p:cBhvr rctx="IE">
                                        <p:cTn id="80" dur="indefinite"/>
                                        <p:tgtEl>
                                          <p:spTgt spid="608263"/>
                                        </p:tgtEl>
                                      </p:cBhvr>
                                    </p:animEffect>
                                  </p:childTnLst>
                                </p:cTn>
                              </p:par>
                              <p:par>
                                <p:cTn id="81" presetID="9" presetClass="emph" presetSubtype="0" grpId="1" nodeType="withEffect">
                                  <p:stCondLst>
                                    <p:cond delay="0"/>
                                  </p:stCondLst>
                                  <p:childTnLst>
                                    <p:set>
                                      <p:cBhvr rctx="PPT">
                                        <p:cTn id="82" dur="indefinite"/>
                                        <p:tgtEl>
                                          <p:spTgt spid="608264"/>
                                        </p:tgtEl>
                                        <p:attrNameLst>
                                          <p:attrName>style.opacity</p:attrName>
                                        </p:attrNameLst>
                                      </p:cBhvr>
                                      <p:to>
                                        <p:strVal val="0.5"/>
                                      </p:to>
                                    </p:set>
                                    <p:animEffect filter="image" prLst="opacity: 0.5">
                                      <p:cBhvr rctx="IE">
                                        <p:cTn id="83" dur="indefinite"/>
                                        <p:tgtEl>
                                          <p:spTgt spid="608264"/>
                                        </p:tgtEl>
                                      </p:cBhvr>
                                    </p:animEffect>
                                  </p:childTnLst>
                                </p:cTn>
                              </p:par>
                              <p:par>
                                <p:cTn id="84" presetID="9" presetClass="emph" presetSubtype="0" grpId="1" nodeType="withEffect">
                                  <p:stCondLst>
                                    <p:cond delay="0"/>
                                  </p:stCondLst>
                                  <p:childTnLst>
                                    <p:set>
                                      <p:cBhvr rctx="PPT">
                                        <p:cTn id="85" dur="indefinite"/>
                                        <p:tgtEl>
                                          <p:spTgt spid="608265"/>
                                        </p:tgtEl>
                                        <p:attrNameLst>
                                          <p:attrName>style.opacity</p:attrName>
                                        </p:attrNameLst>
                                      </p:cBhvr>
                                      <p:to>
                                        <p:strVal val="0.5"/>
                                      </p:to>
                                    </p:set>
                                    <p:animEffect filter="image" prLst="opacity: 0.5">
                                      <p:cBhvr rctx="IE">
                                        <p:cTn id="86" dur="indefinite"/>
                                        <p:tgtEl>
                                          <p:spTgt spid="608265"/>
                                        </p:tgtEl>
                                      </p:cBhvr>
                                    </p:animEffect>
                                  </p:childTnLst>
                                </p:cTn>
                              </p:par>
                              <p:par>
                                <p:cTn id="87" presetID="9" presetClass="emph" presetSubtype="0" grpId="1" nodeType="withEffect">
                                  <p:stCondLst>
                                    <p:cond delay="0"/>
                                  </p:stCondLst>
                                  <p:childTnLst>
                                    <p:set>
                                      <p:cBhvr rctx="PPT">
                                        <p:cTn id="88" dur="indefinite"/>
                                        <p:tgtEl>
                                          <p:spTgt spid="608266"/>
                                        </p:tgtEl>
                                        <p:attrNameLst>
                                          <p:attrName>style.opacity</p:attrName>
                                        </p:attrNameLst>
                                      </p:cBhvr>
                                      <p:to>
                                        <p:strVal val="0.5"/>
                                      </p:to>
                                    </p:set>
                                    <p:animEffect filter="image" prLst="opacity: 0.5">
                                      <p:cBhvr rctx="IE">
                                        <p:cTn id="89" dur="indefinite"/>
                                        <p:tgtEl>
                                          <p:spTgt spid="608266"/>
                                        </p:tgtEl>
                                      </p:cBhvr>
                                    </p:animEffect>
                                  </p:childTnLst>
                                </p:cTn>
                              </p:par>
                            </p:childTnLst>
                          </p:cTn>
                        </p:par>
                      </p:childTnLst>
                    </p:cTn>
                  </p:par>
                  <p:par>
                    <p:cTn id="90" fill="hold">
                      <p:stCondLst>
                        <p:cond delay="indefinite"/>
                      </p:stCondLst>
                      <p:childTnLst>
                        <p:par>
                          <p:cTn id="91" fill="hold">
                            <p:stCondLst>
                              <p:cond delay="0"/>
                            </p:stCondLst>
                            <p:childTnLst>
                              <p:par>
                                <p:cTn id="92" presetID="9" presetClass="entr" presetSubtype="0" fill="hold" grpId="0" nodeType="clickEffect">
                                  <p:stCondLst>
                                    <p:cond delay="0"/>
                                  </p:stCondLst>
                                  <p:childTnLst>
                                    <p:set>
                                      <p:cBhvr>
                                        <p:cTn id="93" dur="1" fill="hold">
                                          <p:stCondLst>
                                            <p:cond delay="0"/>
                                          </p:stCondLst>
                                        </p:cTn>
                                        <p:tgtEl>
                                          <p:spTgt spid="608268"/>
                                        </p:tgtEl>
                                        <p:attrNameLst>
                                          <p:attrName>style.visibility</p:attrName>
                                        </p:attrNameLst>
                                      </p:cBhvr>
                                      <p:to>
                                        <p:strVal val="visible"/>
                                      </p:to>
                                    </p:set>
                                    <p:animEffect transition="in" filter="dissolve">
                                      <p:cBhvr>
                                        <p:cTn id="94" dur="500"/>
                                        <p:tgtEl>
                                          <p:spTgt spid="608268"/>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608269"/>
                                        </p:tgtEl>
                                        <p:attrNameLst>
                                          <p:attrName>style.visibility</p:attrName>
                                        </p:attrNameLst>
                                      </p:cBhvr>
                                      <p:to>
                                        <p:strVal val="visible"/>
                                      </p:to>
                                    </p:set>
                                    <p:animEffect transition="in" filter="dissolve">
                                      <p:cBhvr>
                                        <p:cTn id="99" dur="500"/>
                                        <p:tgtEl>
                                          <p:spTgt spid="608269"/>
                                        </p:tgtEl>
                                      </p:cBhvr>
                                    </p:animEffect>
                                  </p:childTnLst>
                                </p:cTn>
                              </p:par>
                            </p:childTnLst>
                          </p:cTn>
                        </p:par>
                      </p:childTnLst>
                    </p:cTn>
                  </p:par>
                  <p:par>
                    <p:cTn id="100" fill="hold">
                      <p:stCondLst>
                        <p:cond delay="indefinite"/>
                      </p:stCondLst>
                      <p:childTnLst>
                        <p:par>
                          <p:cTn id="101" fill="hold">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608270"/>
                                        </p:tgtEl>
                                        <p:attrNameLst>
                                          <p:attrName>style.visibility</p:attrName>
                                        </p:attrNameLst>
                                      </p:cBhvr>
                                      <p:to>
                                        <p:strVal val="visible"/>
                                      </p:to>
                                    </p:set>
                                    <p:animEffect transition="in" filter="dissolve">
                                      <p:cBhvr>
                                        <p:cTn id="104" dur="500"/>
                                        <p:tgtEl>
                                          <p:spTgt spid="608270"/>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608271"/>
                                        </p:tgtEl>
                                        <p:attrNameLst>
                                          <p:attrName>style.visibility</p:attrName>
                                        </p:attrNameLst>
                                      </p:cBhvr>
                                      <p:to>
                                        <p:strVal val="visible"/>
                                      </p:to>
                                    </p:set>
                                    <p:animEffect transition="in" filter="dissolve">
                                      <p:cBhvr>
                                        <p:cTn id="109" dur="500"/>
                                        <p:tgtEl>
                                          <p:spTgt spid="608271"/>
                                        </p:tgtEl>
                                      </p:cBhvr>
                                    </p:animEffect>
                                  </p:childTnLst>
                                </p:cTn>
                              </p:par>
                            </p:childTnLst>
                          </p:cTn>
                        </p:par>
                      </p:childTnLst>
                    </p:cTn>
                  </p:par>
                  <p:par>
                    <p:cTn id="110" fill="hold">
                      <p:stCondLst>
                        <p:cond delay="indefinite"/>
                      </p:stCondLst>
                      <p:childTnLst>
                        <p:par>
                          <p:cTn id="111" fill="hold">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608272"/>
                                        </p:tgtEl>
                                        <p:attrNameLst>
                                          <p:attrName>style.visibility</p:attrName>
                                        </p:attrNameLst>
                                      </p:cBhvr>
                                      <p:to>
                                        <p:strVal val="visible"/>
                                      </p:to>
                                    </p:set>
                                    <p:animEffect transition="in" filter="dissolve">
                                      <p:cBhvr>
                                        <p:cTn id="114" dur="500"/>
                                        <p:tgtEl>
                                          <p:spTgt spid="608272"/>
                                        </p:tgtEl>
                                      </p:cBhvr>
                                    </p:animEffect>
                                  </p:childTnLst>
                                </p:cTn>
                              </p:par>
                            </p:childTnLst>
                          </p:cTn>
                        </p:par>
                      </p:childTnLst>
                    </p:cTn>
                  </p:par>
                  <p:par>
                    <p:cTn id="115" fill="hold">
                      <p:stCondLst>
                        <p:cond delay="indefinite"/>
                      </p:stCondLst>
                      <p:childTnLst>
                        <p:par>
                          <p:cTn id="116" fill="hold">
                            <p:stCondLst>
                              <p:cond delay="0"/>
                            </p:stCondLst>
                            <p:childTnLst>
                              <p:par>
                                <p:cTn id="117" presetID="9" presetClass="entr" presetSubtype="0" fill="hold" grpId="0" nodeType="clickEffect">
                                  <p:stCondLst>
                                    <p:cond delay="0"/>
                                  </p:stCondLst>
                                  <p:childTnLst>
                                    <p:set>
                                      <p:cBhvr>
                                        <p:cTn id="118" dur="1" fill="hold">
                                          <p:stCondLst>
                                            <p:cond delay="0"/>
                                          </p:stCondLst>
                                        </p:cTn>
                                        <p:tgtEl>
                                          <p:spTgt spid="608273"/>
                                        </p:tgtEl>
                                        <p:attrNameLst>
                                          <p:attrName>style.visibility</p:attrName>
                                        </p:attrNameLst>
                                      </p:cBhvr>
                                      <p:to>
                                        <p:strVal val="visible"/>
                                      </p:to>
                                    </p:set>
                                    <p:animEffect transition="in" filter="dissolve">
                                      <p:cBhvr>
                                        <p:cTn id="119" dur="500"/>
                                        <p:tgtEl>
                                          <p:spTgt spid="608273"/>
                                        </p:tgtEl>
                                      </p:cBhvr>
                                    </p:animEffect>
                                  </p:childTnLst>
                                </p:cTn>
                              </p:par>
                            </p:childTnLst>
                          </p:cTn>
                        </p:par>
                        <p:par>
                          <p:cTn id="120" fill="hold">
                            <p:stCondLst>
                              <p:cond delay="500"/>
                            </p:stCondLst>
                            <p:childTnLst>
                              <p:par>
                                <p:cTn id="121" presetID="9" presetClass="emph" presetSubtype="0" grpId="1" nodeType="afterEffect">
                                  <p:stCondLst>
                                    <p:cond delay="0"/>
                                  </p:stCondLst>
                                  <p:childTnLst>
                                    <p:set>
                                      <p:cBhvr rctx="PPT">
                                        <p:cTn id="122" dur="indefinite"/>
                                        <p:tgtEl>
                                          <p:spTgt spid="608267"/>
                                        </p:tgtEl>
                                        <p:attrNameLst>
                                          <p:attrName>style.opacity</p:attrName>
                                        </p:attrNameLst>
                                      </p:cBhvr>
                                      <p:to>
                                        <p:strVal val="0.5"/>
                                      </p:to>
                                    </p:set>
                                    <p:animEffect filter="image" prLst="opacity: 0.5">
                                      <p:cBhvr rctx="IE">
                                        <p:cTn id="123" dur="indefinite"/>
                                        <p:tgtEl>
                                          <p:spTgt spid="608267"/>
                                        </p:tgtEl>
                                      </p:cBhvr>
                                    </p:animEffect>
                                  </p:childTnLst>
                                </p:cTn>
                              </p:par>
                              <p:par>
                                <p:cTn id="124" presetID="9" presetClass="emph" presetSubtype="0" grpId="1" nodeType="withEffect">
                                  <p:stCondLst>
                                    <p:cond delay="0"/>
                                  </p:stCondLst>
                                  <p:childTnLst>
                                    <p:set>
                                      <p:cBhvr rctx="PPT">
                                        <p:cTn id="125" dur="indefinite"/>
                                        <p:tgtEl>
                                          <p:spTgt spid="608268"/>
                                        </p:tgtEl>
                                        <p:attrNameLst>
                                          <p:attrName>style.opacity</p:attrName>
                                        </p:attrNameLst>
                                      </p:cBhvr>
                                      <p:to>
                                        <p:strVal val="0.5"/>
                                      </p:to>
                                    </p:set>
                                    <p:animEffect filter="image" prLst="opacity: 0.5">
                                      <p:cBhvr rctx="IE">
                                        <p:cTn id="126" dur="indefinite"/>
                                        <p:tgtEl>
                                          <p:spTgt spid="608268"/>
                                        </p:tgtEl>
                                      </p:cBhvr>
                                    </p:animEffect>
                                  </p:childTnLst>
                                </p:cTn>
                              </p:par>
                              <p:par>
                                <p:cTn id="127" presetID="9" presetClass="emph" presetSubtype="0" grpId="1" nodeType="withEffect">
                                  <p:stCondLst>
                                    <p:cond delay="0"/>
                                  </p:stCondLst>
                                  <p:childTnLst>
                                    <p:set>
                                      <p:cBhvr rctx="PPT">
                                        <p:cTn id="128" dur="indefinite"/>
                                        <p:tgtEl>
                                          <p:spTgt spid="608269"/>
                                        </p:tgtEl>
                                        <p:attrNameLst>
                                          <p:attrName>style.opacity</p:attrName>
                                        </p:attrNameLst>
                                      </p:cBhvr>
                                      <p:to>
                                        <p:strVal val="0.5"/>
                                      </p:to>
                                    </p:set>
                                    <p:animEffect filter="image" prLst="opacity: 0.5">
                                      <p:cBhvr rctx="IE">
                                        <p:cTn id="129" dur="indefinite"/>
                                        <p:tgtEl>
                                          <p:spTgt spid="608269"/>
                                        </p:tgtEl>
                                      </p:cBhvr>
                                    </p:animEffect>
                                  </p:childTnLst>
                                </p:cTn>
                              </p:par>
                              <p:par>
                                <p:cTn id="130" presetID="9" presetClass="emph" presetSubtype="0" grpId="1" nodeType="withEffect">
                                  <p:stCondLst>
                                    <p:cond delay="0"/>
                                  </p:stCondLst>
                                  <p:childTnLst>
                                    <p:set>
                                      <p:cBhvr rctx="PPT">
                                        <p:cTn id="131" dur="indefinite"/>
                                        <p:tgtEl>
                                          <p:spTgt spid="608270"/>
                                        </p:tgtEl>
                                        <p:attrNameLst>
                                          <p:attrName>style.opacity</p:attrName>
                                        </p:attrNameLst>
                                      </p:cBhvr>
                                      <p:to>
                                        <p:strVal val="0.5"/>
                                      </p:to>
                                    </p:set>
                                    <p:animEffect filter="image" prLst="opacity: 0.5">
                                      <p:cBhvr rctx="IE">
                                        <p:cTn id="132" dur="indefinite"/>
                                        <p:tgtEl>
                                          <p:spTgt spid="608270"/>
                                        </p:tgtEl>
                                      </p:cBhvr>
                                    </p:animEffect>
                                  </p:childTnLst>
                                </p:cTn>
                              </p:par>
                              <p:par>
                                <p:cTn id="133" presetID="9" presetClass="emph" presetSubtype="0" grpId="1" nodeType="withEffect">
                                  <p:stCondLst>
                                    <p:cond delay="0"/>
                                  </p:stCondLst>
                                  <p:childTnLst>
                                    <p:set>
                                      <p:cBhvr rctx="PPT">
                                        <p:cTn id="134" dur="indefinite"/>
                                        <p:tgtEl>
                                          <p:spTgt spid="608271"/>
                                        </p:tgtEl>
                                        <p:attrNameLst>
                                          <p:attrName>style.opacity</p:attrName>
                                        </p:attrNameLst>
                                      </p:cBhvr>
                                      <p:to>
                                        <p:strVal val="0.5"/>
                                      </p:to>
                                    </p:set>
                                    <p:animEffect filter="image" prLst="opacity: 0.5">
                                      <p:cBhvr rctx="IE">
                                        <p:cTn id="135" dur="indefinite"/>
                                        <p:tgtEl>
                                          <p:spTgt spid="608271"/>
                                        </p:tgtEl>
                                      </p:cBhvr>
                                    </p:animEffect>
                                  </p:childTnLst>
                                </p:cTn>
                              </p:par>
                              <p:par>
                                <p:cTn id="136" presetID="9" presetClass="emph" presetSubtype="0" grpId="1" nodeType="withEffect">
                                  <p:stCondLst>
                                    <p:cond delay="0"/>
                                  </p:stCondLst>
                                  <p:childTnLst>
                                    <p:set>
                                      <p:cBhvr rctx="PPT">
                                        <p:cTn id="137" dur="indefinite"/>
                                        <p:tgtEl>
                                          <p:spTgt spid="608272"/>
                                        </p:tgtEl>
                                        <p:attrNameLst>
                                          <p:attrName>style.opacity</p:attrName>
                                        </p:attrNameLst>
                                      </p:cBhvr>
                                      <p:to>
                                        <p:strVal val="0.5"/>
                                      </p:to>
                                    </p:set>
                                    <p:animEffect filter="image" prLst="opacity: 0.5">
                                      <p:cBhvr rctx="IE">
                                        <p:cTn id="138" dur="indefinite"/>
                                        <p:tgtEl>
                                          <p:spTgt spid="608272"/>
                                        </p:tgtEl>
                                      </p:cBhvr>
                                    </p:animEffect>
                                  </p:childTnLst>
                                </p:cTn>
                              </p:par>
                            </p:childTnLst>
                          </p:cTn>
                        </p:par>
                      </p:childTnLst>
                    </p:cTn>
                  </p:par>
                  <p:par>
                    <p:cTn id="139" fill="hold">
                      <p:stCondLst>
                        <p:cond delay="indefinite"/>
                      </p:stCondLst>
                      <p:childTnLst>
                        <p:par>
                          <p:cTn id="140" fill="hold">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608274"/>
                                        </p:tgtEl>
                                        <p:attrNameLst>
                                          <p:attrName>style.visibility</p:attrName>
                                        </p:attrNameLst>
                                      </p:cBhvr>
                                      <p:to>
                                        <p:strVal val="visible"/>
                                      </p:to>
                                    </p:set>
                                    <p:animEffect transition="in" filter="dissolve">
                                      <p:cBhvr>
                                        <p:cTn id="143" dur="500"/>
                                        <p:tgtEl>
                                          <p:spTgt spid="608274"/>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grpId="0" nodeType="clickEffect">
                                  <p:stCondLst>
                                    <p:cond delay="0"/>
                                  </p:stCondLst>
                                  <p:childTnLst>
                                    <p:set>
                                      <p:cBhvr>
                                        <p:cTn id="147" dur="1" fill="hold">
                                          <p:stCondLst>
                                            <p:cond delay="0"/>
                                          </p:stCondLst>
                                        </p:cTn>
                                        <p:tgtEl>
                                          <p:spTgt spid="608275"/>
                                        </p:tgtEl>
                                        <p:attrNameLst>
                                          <p:attrName>style.visibility</p:attrName>
                                        </p:attrNameLst>
                                      </p:cBhvr>
                                      <p:to>
                                        <p:strVal val="visible"/>
                                      </p:to>
                                    </p:set>
                                    <p:animEffect transition="in" filter="wipe(down)">
                                      <p:cBhvr>
                                        <p:cTn id="148" dur="500"/>
                                        <p:tgtEl>
                                          <p:spTgt spid="608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59" grpId="0"/>
      <p:bldP spid="608259" grpId="1"/>
      <p:bldP spid="608260" grpId="0"/>
      <p:bldP spid="608260" grpId="1"/>
      <p:bldP spid="608261" grpId="0"/>
      <p:bldP spid="608261" grpId="1"/>
      <p:bldP spid="608262" grpId="0"/>
      <p:bldP spid="608262" grpId="1"/>
      <p:bldP spid="608263" grpId="0"/>
      <p:bldP spid="608263" grpId="1"/>
      <p:bldP spid="608264" grpId="0"/>
      <p:bldP spid="608264" grpId="1"/>
      <p:bldP spid="608265" grpId="0"/>
      <p:bldP spid="608265" grpId="1"/>
      <p:bldP spid="608266" grpId="0"/>
      <p:bldP spid="608266" grpId="1"/>
      <p:bldP spid="608267" grpId="0"/>
      <p:bldP spid="608267" grpId="1"/>
      <p:bldP spid="608268" grpId="0"/>
      <p:bldP spid="608268" grpId="1"/>
      <p:bldP spid="608269" grpId="0"/>
      <p:bldP spid="608269" grpId="1"/>
      <p:bldP spid="608270" grpId="0"/>
      <p:bldP spid="608270" grpId="1"/>
      <p:bldP spid="608271" grpId="0"/>
      <p:bldP spid="608271" grpId="1"/>
      <p:bldP spid="608272" grpId="0"/>
      <p:bldP spid="608272" grpId="1"/>
      <p:bldP spid="608273" grpId="0" animBg="1"/>
      <p:bldP spid="608274" grpId="0" animBg="1"/>
      <p:bldP spid="608275"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73" name="Rectangle 85"/>
          <p:cNvSpPr>
            <a:spLocks noChangeArrowheads="1"/>
          </p:cNvSpPr>
          <p:nvPr/>
        </p:nvSpPr>
        <p:spPr bwMode="auto">
          <a:xfrm>
            <a:off x="5160963" y="1189038"/>
            <a:ext cx="3013075" cy="762000"/>
          </a:xfrm>
          <a:prstGeom prst="rect">
            <a:avLst/>
          </a:prstGeom>
          <a:noFill/>
          <a:ln w="9525">
            <a:noFill/>
            <a:miter lim="800000"/>
            <a:headEnd/>
            <a:tailEnd/>
          </a:ln>
          <a:effectLst/>
        </p:spPr>
        <p:txBody>
          <a:bodyPr wrap="none">
            <a:spAutoFit/>
          </a:bodyPr>
          <a:lstStyle/>
          <a:p>
            <a:r>
              <a:rPr lang="en-US" sz="4400">
                <a:solidFill>
                  <a:schemeClr val="tx2"/>
                </a:solidFill>
              </a:rPr>
              <a:t>Radon Gas</a:t>
            </a:r>
          </a:p>
        </p:txBody>
      </p:sp>
      <p:pic>
        <p:nvPicPr>
          <p:cNvPr id="63491" name="Picture 3" descr="radon gas in basement"/>
          <p:cNvPicPr>
            <a:picLocks noChangeAspect="1" noChangeArrowheads="1"/>
          </p:cNvPicPr>
          <p:nvPr/>
        </p:nvPicPr>
        <p:blipFill>
          <a:blip r:embed="rId3" cstate="print"/>
          <a:srcRect l="1158" t="1599" r="2547" b="3073"/>
          <a:stretch>
            <a:fillRect/>
          </a:stretch>
        </p:blipFill>
        <p:spPr bwMode="auto">
          <a:xfrm>
            <a:off x="504825" y="442913"/>
            <a:ext cx="3962400" cy="3692525"/>
          </a:xfrm>
          <a:prstGeom prst="rect">
            <a:avLst/>
          </a:prstGeom>
          <a:noFill/>
        </p:spPr>
      </p:pic>
      <p:pic>
        <p:nvPicPr>
          <p:cNvPr id="63492" name="Picture 4" descr="US map showing radon gas levels"/>
          <p:cNvPicPr>
            <a:picLocks noChangeAspect="1" noChangeArrowheads="1"/>
          </p:cNvPicPr>
          <p:nvPr/>
        </p:nvPicPr>
        <p:blipFill>
          <a:blip r:embed="rId4" cstate="print"/>
          <a:srcRect/>
          <a:stretch>
            <a:fillRect/>
          </a:stretch>
        </p:blipFill>
        <p:spPr bwMode="auto">
          <a:xfrm>
            <a:off x="3962400" y="3200400"/>
            <a:ext cx="4953000" cy="3421063"/>
          </a:xfrm>
          <a:prstGeom prst="rect">
            <a:avLst/>
          </a:prstGeom>
          <a:noFill/>
        </p:spPr>
      </p:pic>
      <p:sp>
        <p:nvSpPr>
          <p:cNvPr id="63493" name="Text Box 5"/>
          <p:cNvSpPr txBox="1">
            <a:spLocks noChangeArrowheads="1"/>
          </p:cNvSpPr>
          <p:nvPr/>
        </p:nvSpPr>
        <p:spPr bwMode="auto">
          <a:xfrm>
            <a:off x="692150" y="4219575"/>
            <a:ext cx="3041650" cy="1190625"/>
          </a:xfrm>
          <a:prstGeom prst="rect">
            <a:avLst/>
          </a:prstGeom>
          <a:noFill/>
          <a:ln w="9525">
            <a:noFill/>
            <a:miter lim="800000"/>
            <a:headEnd/>
            <a:tailEnd/>
          </a:ln>
          <a:effectLst/>
        </p:spPr>
        <p:txBody>
          <a:bodyPr wrap="none">
            <a:spAutoFit/>
          </a:bodyPr>
          <a:lstStyle/>
          <a:p>
            <a:r>
              <a:rPr lang="en-US"/>
              <a:t>Radon gas occurs naturally</a:t>
            </a:r>
          </a:p>
          <a:p>
            <a:r>
              <a:rPr lang="en-US"/>
              <a:t>from the radioactive decay</a:t>
            </a:r>
          </a:p>
          <a:p>
            <a:r>
              <a:rPr lang="en-US"/>
              <a:t>of radium.  Radium is found </a:t>
            </a:r>
          </a:p>
          <a:p>
            <a:r>
              <a:rPr lang="en-US"/>
              <a:t>in small amounts in rock.</a:t>
            </a:r>
          </a:p>
        </p:txBody>
      </p:sp>
      <p:sp>
        <p:nvSpPr>
          <p:cNvPr id="63494" name="Text Box 6"/>
          <p:cNvSpPr txBox="1">
            <a:spLocks noChangeArrowheads="1"/>
          </p:cNvSpPr>
          <p:nvPr/>
        </p:nvSpPr>
        <p:spPr bwMode="auto">
          <a:xfrm>
            <a:off x="762000" y="5715000"/>
            <a:ext cx="2509838" cy="366713"/>
          </a:xfrm>
          <a:prstGeom prst="rect">
            <a:avLst/>
          </a:prstGeom>
          <a:noFill/>
          <a:ln w="9525">
            <a:noFill/>
            <a:miter lim="800000"/>
            <a:headEnd/>
            <a:tailEnd/>
          </a:ln>
          <a:effectLst/>
        </p:spPr>
        <p:txBody>
          <a:bodyPr wrap="none">
            <a:spAutoFit/>
          </a:bodyPr>
          <a:lstStyle/>
          <a:p>
            <a:r>
              <a:rPr lang="en-US"/>
              <a:t>Ra  </a:t>
            </a:r>
            <a:r>
              <a:rPr lang="en-US" b="1">
                <a:sym typeface="Wingdings" pitchFamily="2" charset="2"/>
              </a:rPr>
              <a:t></a:t>
            </a:r>
            <a:r>
              <a:rPr lang="en-US"/>
              <a:t>  Rn  +  radiation</a:t>
            </a:r>
          </a:p>
        </p:txBody>
      </p:sp>
      <p:pic>
        <p:nvPicPr>
          <p:cNvPr id="63495" name="Picture 7" descr="poison sign"/>
          <p:cNvPicPr>
            <a:picLocks noChangeAspect="1" noChangeArrowheads="1"/>
          </p:cNvPicPr>
          <p:nvPr/>
        </p:nvPicPr>
        <p:blipFill>
          <a:blip r:embed="rId5" cstate="print"/>
          <a:srcRect/>
          <a:stretch>
            <a:fillRect/>
          </a:stretch>
        </p:blipFill>
        <p:spPr bwMode="auto">
          <a:xfrm>
            <a:off x="5943600" y="1981200"/>
            <a:ext cx="1295400" cy="1295400"/>
          </a:xfrm>
          <a:prstGeom prst="rect">
            <a:avLst/>
          </a:prstGeom>
          <a:noFill/>
        </p:spPr>
      </p:pic>
      <p:sp>
        <p:nvSpPr>
          <p:cNvPr id="63496" name="Text Box 8"/>
          <p:cNvSpPr txBox="1">
            <a:spLocks noChangeArrowheads="1"/>
          </p:cNvSpPr>
          <p:nvPr/>
        </p:nvSpPr>
        <p:spPr bwMode="auto">
          <a:xfrm>
            <a:off x="4611688" y="6342063"/>
            <a:ext cx="4333875" cy="304800"/>
          </a:xfrm>
          <a:prstGeom prst="rect">
            <a:avLst/>
          </a:prstGeom>
          <a:solidFill>
            <a:schemeClr val="bg1"/>
          </a:solidFill>
          <a:ln w="9525">
            <a:noFill/>
            <a:miter lim="800000"/>
            <a:headEnd/>
            <a:tailEnd/>
          </a:ln>
          <a:effectLst/>
        </p:spPr>
        <p:txBody>
          <a:bodyPr wrap="none">
            <a:spAutoFit/>
          </a:bodyPr>
          <a:lstStyle/>
          <a:p>
            <a:r>
              <a:rPr lang="en-US" sz="1200" b="1"/>
              <a:t>Predicted fraction of homes over 4 picocuries/liter radon</a:t>
            </a:r>
            <a:r>
              <a:rPr lang="en-US" sz="1400" b="1"/>
              <a:t> </a:t>
            </a:r>
          </a:p>
        </p:txBody>
      </p:sp>
      <p:sp>
        <p:nvSpPr>
          <p:cNvPr id="63497" name="AutoShape 9">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3498" name="Rectangle 10">
            <a:hlinkClick r:id="rId7" tooltip="Wikipedia -  R A D O N"/>
          </p:cNvPr>
          <p:cNvSpPr>
            <a:spLocks noChangeArrowheads="1"/>
          </p:cNvSpPr>
          <p:nvPr/>
        </p:nvSpPr>
        <p:spPr bwMode="auto">
          <a:xfrm>
            <a:off x="5216525" y="1312863"/>
            <a:ext cx="1660525" cy="503237"/>
          </a:xfrm>
          <a:prstGeom prst="rect">
            <a:avLst/>
          </a:prstGeom>
          <a:noFill/>
          <a:ln w="9525">
            <a:noFill/>
            <a:miter lim="800000"/>
            <a:headEnd/>
            <a:tailEnd/>
          </a:ln>
          <a:effectLst/>
        </p:spPr>
        <p:txBody>
          <a:bodyPr wrap="none" anchor="ctr"/>
          <a:lstStyle/>
          <a:p>
            <a:endParaRPr lang="en-US"/>
          </a:p>
        </p:txBody>
      </p:sp>
      <p:pic>
        <p:nvPicPr>
          <p:cNvPr id="63500" name="Picture 12" descr="Illinois Zone Map"/>
          <p:cNvPicPr>
            <a:picLocks noChangeAspect="1" noChangeArrowheads="1"/>
          </p:cNvPicPr>
          <p:nvPr/>
        </p:nvPicPr>
        <p:blipFill>
          <a:blip r:embed="rId8" cstate="print"/>
          <a:srcRect/>
          <a:stretch>
            <a:fillRect/>
          </a:stretch>
        </p:blipFill>
        <p:spPr bwMode="auto">
          <a:xfrm rot="193132">
            <a:off x="5405438" y="3279775"/>
            <a:ext cx="2503487" cy="3536950"/>
          </a:xfrm>
          <a:prstGeom prst="rect">
            <a:avLst/>
          </a:prstGeom>
          <a:noFill/>
        </p:spPr>
      </p:pic>
      <p:pic>
        <p:nvPicPr>
          <p:cNvPr id="63536" name="Picture 48" descr="zone 1"/>
          <p:cNvPicPr>
            <a:picLocks noChangeAspect="1" noChangeArrowheads="1"/>
          </p:cNvPicPr>
          <p:nvPr/>
        </p:nvPicPr>
        <p:blipFill>
          <a:blip r:embed="rId9" cstate="print"/>
          <a:srcRect/>
          <a:stretch>
            <a:fillRect/>
          </a:stretch>
        </p:blipFill>
        <p:spPr bwMode="auto">
          <a:xfrm>
            <a:off x="4830763" y="2216150"/>
            <a:ext cx="119062" cy="119063"/>
          </a:xfrm>
          <a:prstGeom prst="rect">
            <a:avLst/>
          </a:prstGeom>
          <a:noFill/>
        </p:spPr>
      </p:pic>
      <p:pic>
        <p:nvPicPr>
          <p:cNvPr id="63540" name="Picture 52" descr="zone 2"/>
          <p:cNvPicPr>
            <a:picLocks noChangeAspect="1" noChangeArrowheads="1"/>
          </p:cNvPicPr>
          <p:nvPr/>
        </p:nvPicPr>
        <p:blipFill>
          <a:blip r:embed="rId10" cstate="print"/>
          <a:srcRect/>
          <a:stretch>
            <a:fillRect/>
          </a:stretch>
        </p:blipFill>
        <p:spPr bwMode="auto">
          <a:xfrm>
            <a:off x="4827588" y="2606675"/>
            <a:ext cx="119062" cy="119063"/>
          </a:xfrm>
          <a:prstGeom prst="rect">
            <a:avLst/>
          </a:prstGeom>
          <a:noFill/>
        </p:spPr>
      </p:pic>
      <p:pic>
        <p:nvPicPr>
          <p:cNvPr id="63544" name="Picture 56" descr="zone 3"/>
          <p:cNvPicPr>
            <a:picLocks noChangeAspect="1" noChangeArrowheads="1"/>
          </p:cNvPicPr>
          <p:nvPr/>
        </p:nvPicPr>
        <p:blipFill>
          <a:blip r:embed="rId11" cstate="print"/>
          <a:srcRect/>
          <a:stretch>
            <a:fillRect/>
          </a:stretch>
        </p:blipFill>
        <p:spPr bwMode="auto">
          <a:xfrm>
            <a:off x="4832350" y="3005138"/>
            <a:ext cx="119063" cy="119062"/>
          </a:xfrm>
          <a:prstGeom prst="rect">
            <a:avLst/>
          </a:prstGeom>
          <a:noFill/>
        </p:spPr>
      </p:pic>
      <p:sp>
        <p:nvSpPr>
          <p:cNvPr id="63566" name="Rectangle 78"/>
          <p:cNvSpPr>
            <a:spLocks noChangeArrowheads="1"/>
          </p:cNvSpPr>
          <p:nvPr/>
        </p:nvSpPr>
        <p:spPr bwMode="auto">
          <a:xfrm>
            <a:off x="4995863" y="2160588"/>
            <a:ext cx="3914775" cy="396875"/>
          </a:xfrm>
          <a:prstGeom prst="rect">
            <a:avLst/>
          </a:prstGeom>
          <a:noFill/>
          <a:ln w="9525">
            <a:noFill/>
            <a:miter lim="800000"/>
            <a:headEnd/>
            <a:tailEnd/>
          </a:ln>
          <a:effectLst/>
        </p:spPr>
        <p:txBody>
          <a:bodyPr wrap="none">
            <a:spAutoFit/>
          </a:bodyPr>
          <a:lstStyle/>
          <a:p>
            <a:r>
              <a:rPr lang="en-US" sz="1000" b="1"/>
              <a:t>Zone 1 </a:t>
            </a:r>
            <a:r>
              <a:rPr lang="en-US" sz="1000"/>
              <a:t>counties have a predicted average indoor radon screening </a:t>
            </a:r>
          </a:p>
          <a:p>
            <a:r>
              <a:rPr lang="en-US" sz="1000"/>
              <a:t>            level greater than 4 pCi/L (pico curies per liter) (red zones)</a:t>
            </a:r>
          </a:p>
        </p:txBody>
      </p:sp>
      <p:sp>
        <p:nvSpPr>
          <p:cNvPr id="63568" name="Rectangle 80"/>
          <p:cNvSpPr>
            <a:spLocks noChangeArrowheads="1"/>
          </p:cNvSpPr>
          <p:nvPr/>
        </p:nvSpPr>
        <p:spPr bwMode="auto">
          <a:xfrm>
            <a:off x="4995863" y="2557463"/>
            <a:ext cx="3914775" cy="396875"/>
          </a:xfrm>
          <a:prstGeom prst="rect">
            <a:avLst/>
          </a:prstGeom>
          <a:noFill/>
          <a:ln w="9525">
            <a:noFill/>
            <a:miter lim="800000"/>
            <a:headEnd/>
            <a:tailEnd/>
          </a:ln>
          <a:effectLst/>
        </p:spPr>
        <p:txBody>
          <a:bodyPr wrap="none">
            <a:spAutoFit/>
          </a:bodyPr>
          <a:lstStyle/>
          <a:p>
            <a:r>
              <a:rPr lang="en-US" sz="1000" b="1"/>
              <a:t>Zone 2 </a:t>
            </a:r>
            <a:r>
              <a:rPr lang="en-US" sz="1000"/>
              <a:t>counties have a predicted average indoor radon screening </a:t>
            </a:r>
          </a:p>
          <a:p>
            <a:r>
              <a:rPr lang="en-US" sz="1000"/>
              <a:t>            level between 2 and 4 pCi/L (orange zones)</a:t>
            </a:r>
          </a:p>
        </p:txBody>
      </p:sp>
      <p:sp>
        <p:nvSpPr>
          <p:cNvPr id="63570" name="Rectangle 82"/>
          <p:cNvSpPr>
            <a:spLocks noChangeArrowheads="1"/>
          </p:cNvSpPr>
          <p:nvPr/>
        </p:nvSpPr>
        <p:spPr bwMode="auto">
          <a:xfrm>
            <a:off x="5000625" y="2943225"/>
            <a:ext cx="3914775" cy="396875"/>
          </a:xfrm>
          <a:prstGeom prst="rect">
            <a:avLst/>
          </a:prstGeom>
          <a:noFill/>
          <a:ln w="9525">
            <a:noFill/>
            <a:miter lim="800000"/>
            <a:headEnd/>
            <a:tailEnd/>
          </a:ln>
          <a:effectLst/>
        </p:spPr>
        <p:txBody>
          <a:bodyPr wrap="none">
            <a:spAutoFit/>
          </a:bodyPr>
          <a:lstStyle/>
          <a:p>
            <a:r>
              <a:rPr lang="en-US" sz="1000" b="1"/>
              <a:t>Zone 3 </a:t>
            </a:r>
            <a:r>
              <a:rPr lang="en-US" sz="1000"/>
              <a:t>counties have a predicted average indoor radon screening </a:t>
            </a:r>
          </a:p>
          <a:p>
            <a:r>
              <a:rPr lang="en-US" sz="1000"/>
              <a:t>            level less than 2 pCi/L (yellow zones)</a:t>
            </a:r>
          </a:p>
        </p:txBody>
      </p:sp>
      <p:sp>
        <p:nvSpPr>
          <p:cNvPr id="63575" name="Text Box 87"/>
          <p:cNvSpPr txBox="1">
            <a:spLocks noChangeArrowheads="1"/>
          </p:cNvSpPr>
          <p:nvPr/>
        </p:nvSpPr>
        <p:spPr bwMode="auto">
          <a:xfrm>
            <a:off x="0" y="6643688"/>
            <a:ext cx="2014538" cy="214312"/>
          </a:xfrm>
          <a:prstGeom prst="rect">
            <a:avLst/>
          </a:prstGeom>
          <a:noFill/>
          <a:ln w="9525">
            <a:noFill/>
            <a:miter lim="800000"/>
            <a:headEnd/>
            <a:tailEnd/>
          </a:ln>
          <a:effectLst/>
        </p:spPr>
        <p:txBody>
          <a:bodyPr wrap="none">
            <a:spAutoFit/>
          </a:bodyPr>
          <a:lstStyle/>
          <a:p>
            <a:r>
              <a:rPr lang="en-US" sz="800">
                <a:solidFill>
                  <a:schemeClr val="bg2"/>
                </a:solidFill>
              </a:rPr>
              <a:t>http://www.epa.gov/radon/zonemap.html</a:t>
            </a:r>
          </a:p>
        </p:txBody>
      </p:sp>
      <p:pic>
        <p:nvPicPr>
          <p:cNvPr id="63577" name="Picture 89" descr="fig1"/>
          <p:cNvPicPr>
            <a:picLocks noChangeAspect="1" noChangeArrowheads="1"/>
          </p:cNvPicPr>
          <p:nvPr/>
        </p:nvPicPr>
        <p:blipFill>
          <a:blip r:embed="rId12" cstate="print"/>
          <a:srcRect/>
          <a:stretch>
            <a:fillRect/>
          </a:stretch>
        </p:blipFill>
        <p:spPr bwMode="auto">
          <a:xfrm>
            <a:off x="4221163" y="3324225"/>
            <a:ext cx="4659312" cy="3571875"/>
          </a:xfrm>
          <a:prstGeom prst="rect">
            <a:avLst/>
          </a:prstGeom>
          <a:noFill/>
        </p:spPr>
      </p:pic>
      <p:sp>
        <p:nvSpPr>
          <p:cNvPr id="63578" name="Rectangle 90"/>
          <p:cNvSpPr>
            <a:spLocks noChangeArrowheads="1"/>
          </p:cNvSpPr>
          <p:nvPr/>
        </p:nvSpPr>
        <p:spPr bwMode="auto">
          <a:xfrm>
            <a:off x="3838575" y="4702175"/>
            <a:ext cx="452438" cy="2155825"/>
          </a:xfrm>
          <a:prstGeom prst="rect">
            <a:avLst/>
          </a:prstGeom>
          <a:solidFill>
            <a:schemeClr val="bg1"/>
          </a:solid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xit" presetSubtype="0" fill="hold" nodeType="clickEffect">
                                  <p:stCondLst>
                                    <p:cond delay="0"/>
                                  </p:stCondLst>
                                  <p:childTnLst>
                                    <p:anim calcmode="lin" valueType="num">
                                      <p:cBhvr>
                                        <p:cTn id="6" dur="1000"/>
                                        <p:tgtEl>
                                          <p:spTgt spid="63577"/>
                                        </p:tgtEl>
                                        <p:attrNameLst>
                                          <p:attrName>ppt_w</p:attrName>
                                        </p:attrNameLst>
                                      </p:cBhvr>
                                      <p:tavLst>
                                        <p:tav tm="0">
                                          <p:val>
                                            <p:strVal val="ppt_w"/>
                                          </p:val>
                                        </p:tav>
                                        <p:tav tm="100000">
                                          <p:val>
                                            <p:strVal val="ppt_w*0.70"/>
                                          </p:val>
                                        </p:tav>
                                      </p:tavLst>
                                    </p:anim>
                                    <p:anim calcmode="lin" valueType="num">
                                      <p:cBhvr>
                                        <p:cTn id="7" dur="1000"/>
                                        <p:tgtEl>
                                          <p:spTgt spid="63577"/>
                                        </p:tgtEl>
                                        <p:attrNameLst>
                                          <p:attrName>ppt_h</p:attrName>
                                        </p:attrNameLst>
                                      </p:cBhvr>
                                      <p:tavLst>
                                        <p:tav tm="0">
                                          <p:val>
                                            <p:strVal val="ppt_h"/>
                                          </p:val>
                                        </p:tav>
                                        <p:tav tm="100000">
                                          <p:val>
                                            <p:strVal val="ppt_h"/>
                                          </p:val>
                                        </p:tav>
                                      </p:tavLst>
                                    </p:anim>
                                    <p:animEffect transition="out" filter="fade">
                                      <p:cBhvr>
                                        <p:cTn id="8" dur="1000"/>
                                        <p:tgtEl>
                                          <p:spTgt spid="63577"/>
                                        </p:tgtEl>
                                      </p:cBhvr>
                                    </p:animEffect>
                                    <p:set>
                                      <p:cBhvr>
                                        <p:cTn id="9" dur="1" fill="hold">
                                          <p:stCondLst>
                                            <p:cond delay="999"/>
                                          </p:stCondLst>
                                        </p:cTn>
                                        <p:tgtEl>
                                          <p:spTgt spid="63577"/>
                                        </p:tgtEl>
                                        <p:attrNameLst>
                                          <p:attrName>style.visibility</p:attrName>
                                        </p:attrNameLst>
                                      </p:cBhvr>
                                      <p:to>
                                        <p:strVal val="hidden"/>
                                      </p:to>
                                    </p:set>
                                  </p:childTnLst>
                                </p:cTn>
                              </p:par>
                              <p:par>
                                <p:cTn id="10" presetID="9" presetClass="exit" presetSubtype="0" fill="hold" grpId="0" nodeType="withEffect">
                                  <p:stCondLst>
                                    <p:cond delay="0"/>
                                  </p:stCondLst>
                                  <p:childTnLst>
                                    <p:animEffect transition="out" filter="dissolve">
                                      <p:cBhvr>
                                        <p:cTn id="11" dur="500"/>
                                        <p:tgtEl>
                                          <p:spTgt spid="63578"/>
                                        </p:tgtEl>
                                      </p:cBhvr>
                                    </p:animEffect>
                                    <p:set>
                                      <p:cBhvr>
                                        <p:cTn id="12" dur="1" fill="hold">
                                          <p:stCondLst>
                                            <p:cond delay="499"/>
                                          </p:stCondLst>
                                        </p:cTn>
                                        <p:tgtEl>
                                          <p:spTgt spid="6357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63492"/>
                                        </p:tgtEl>
                                        <p:attrNameLst>
                                          <p:attrName>style.opacity</p:attrName>
                                        </p:attrNameLst>
                                      </p:cBhvr>
                                      <p:to>
                                        <p:strVal val="0.25"/>
                                      </p:to>
                                    </p:set>
                                    <p:animEffect filter="image" prLst="opacity: 0.25">
                                      <p:cBhvr rctx="IE">
                                        <p:cTn id="17" dur="indefinite"/>
                                        <p:tgtEl>
                                          <p:spTgt spid="63492"/>
                                        </p:tgtEl>
                                      </p:cBhvr>
                                    </p:animEffect>
                                  </p:childTnLst>
                                </p:cTn>
                              </p:par>
                              <p:par>
                                <p:cTn id="18" presetID="0" presetClass="path" presetSubtype="0" accel="50000" decel="50000" fill="hold" nodeType="withEffect">
                                  <p:stCondLst>
                                    <p:cond delay="0"/>
                                  </p:stCondLst>
                                  <p:childTnLst>
                                    <p:animMotion origin="layout" path="M 0 0 L 0 -0.17418 " pathEditMode="relative" ptsTypes="AA">
                                      <p:cBhvr>
                                        <p:cTn id="19" dur="2000" fill="hold"/>
                                        <p:tgtEl>
                                          <p:spTgt spid="63495"/>
                                        </p:tgtEl>
                                        <p:attrNameLst>
                                          <p:attrName>ppt_x</p:attrName>
                                          <p:attrName>ppt_y</p:attrName>
                                        </p:attrNameLst>
                                      </p:cBhvr>
                                    </p:animMotion>
                                  </p:childTnLst>
                                </p:cTn>
                              </p:par>
                              <p:par>
                                <p:cTn id="20" presetID="0" presetClass="path" presetSubtype="0" accel="50000" decel="50000" fill="hold" grpId="0" nodeType="withEffect">
                                  <p:stCondLst>
                                    <p:cond delay="0"/>
                                  </p:stCondLst>
                                  <p:childTnLst>
                                    <p:animMotion origin="layout" path="M -8.05556E-6 -9.62963E-6 L -8.05556E-6 -0.17269 " pathEditMode="relative" ptsTypes="AA">
                                      <p:cBhvr>
                                        <p:cTn id="21" dur="2000" fill="hold"/>
                                        <p:tgtEl>
                                          <p:spTgt spid="63573"/>
                                        </p:tgtEl>
                                        <p:attrNameLst>
                                          <p:attrName>ppt_x</p:attrName>
                                          <p:attrName>ppt_y</p:attrName>
                                        </p:attrNameLst>
                                      </p:cBhvr>
                                    </p:animMotion>
                                  </p:childTnLst>
                                </p:cTn>
                              </p:par>
                              <p:par>
                                <p:cTn id="22" presetID="55" presetClass="exit" presetSubtype="0" fill="hold" grpId="0" nodeType="withEffect">
                                  <p:stCondLst>
                                    <p:cond delay="0"/>
                                  </p:stCondLst>
                                  <p:childTnLst>
                                    <p:anim calcmode="lin" valueType="num">
                                      <p:cBhvr>
                                        <p:cTn id="23" dur="1000"/>
                                        <p:tgtEl>
                                          <p:spTgt spid="63496"/>
                                        </p:tgtEl>
                                        <p:attrNameLst>
                                          <p:attrName>ppt_w</p:attrName>
                                        </p:attrNameLst>
                                      </p:cBhvr>
                                      <p:tavLst>
                                        <p:tav tm="0">
                                          <p:val>
                                            <p:strVal val="ppt_w"/>
                                          </p:val>
                                        </p:tav>
                                        <p:tav tm="100000">
                                          <p:val>
                                            <p:strVal val="ppt_w*0.70"/>
                                          </p:val>
                                        </p:tav>
                                      </p:tavLst>
                                    </p:anim>
                                    <p:anim calcmode="lin" valueType="num">
                                      <p:cBhvr>
                                        <p:cTn id="24" dur="1000"/>
                                        <p:tgtEl>
                                          <p:spTgt spid="63496"/>
                                        </p:tgtEl>
                                        <p:attrNameLst>
                                          <p:attrName>ppt_h</p:attrName>
                                        </p:attrNameLst>
                                      </p:cBhvr>
                                      <p:tavLst>
                                        <p:tav tm="0">
                                          <p:val>
                                            <p:strVal val="ppt_h"/>
                                          </p:val>
                                        </p:tav>
                                        <p:tav tm="100000">
                                          <p:val>
                                            <p:strVal val="ppt_h"/>
                                          </p:val>
                                        </p:tav>
                                      </p:tavLst>
                                    </p:anim>
                                    <p:animEffect transition="out" filter="fade">
                                      <p:cBhvr>
                                        <p:cTn id="25" dur="1000"/>
                                        <p:tgtEl>
                                          <p:spTgt spid="63496"/>
                                        </p:tgtEl>
                                      </p:cBhvr>
                                    </p:animEffect>
                                    <p:set>
                                      <p:cBhvr>
                                        <p:cTn id="26" dur="1" fill="hold">
                                          <p:stCondLst>
                                            <p:cond delay="999"/>
                                          </p:stCondLst>
                                        </p:cTn>
                                        <p:tgtEl>
                                          <p:spTgt spid="63496"/>
                                        </p:tgtEl>
                                        <p:attrNameLst>
                                          <p:attrName>style.visibility</p:attrName>
                                        </p:attrNameLst>
                                      </p:cBhvr>
                                      <p:to>
                                        <p:strVal val="hidden"/>
                                      </p:to>
                                    </p:set>
                                  </p:childTnLst>
                                </p:cTn>
                              </p:par>
                            </p:childTnLst>
                          </p:cTn>
                        </p:par>
                        <p:par>
                          <p:cTn id="27" fill="hold">
                            <p:stCondLst>
                              <p:cond delay="2000"/>
                            </p:stCondLst>
                            <p:childTnLst>
                              <p:par>
                                <p:cTn id="28" presetID="53" presetClass="entr" presetSubtype="0" fill="hold" nodeType="afterEffect">
                                  <p:stCondLst>
                                    <p:cond delay="0"/>
                                  </p:stCondLst>
                                  <p:childTnLst>
                                    <p:set>
                                      <p:cBhvr>
                                        <p:cTn id="29" dur="1" fill="hold">
                                          <p:stCondLst>
                                            <p:cond delay="0"/>
                                          </p:stCondLst>
                                        </p:cTn>
                                        <p:tgtEl>
                                          <p:spTgt spid="63500"/>
                                        </p:tgtEl>
                                        <p:attrNameLst>
                                          <p:attrName>style.visibility</p:attrName>
                                        </p:attrNameLst>
                                      </p:cBhvr>
                                      <p:to>
                                        <p:strVal val="visible"/>
                                      </p:to>
                                    </p:set>
                                    <p:anim calcmode="lin" valueType="num">
                                      <p:cBhvr>
                                        <p:cTn id="30" dur="500" fill="hold"/>
                                        <p:tgtEl>
                                          <p:spTgt spid="63500"/>
                                        </p:tgtEl>
                                        <p:attrNameLst>
                                          <p:attrName>ppt_w</p:attrName>
                                        </p:attrNameLst>
                                      </p:cBhvr>
                                      <p:tavLst>
                                        <p:tav tm="0">
                                          <p:val>
                                            <p:fltVal val="0"/>
                                          </p:val>
                                        </p:tav>
                                        <p:tav tm="100000">
                                          <p:val>
                                            <p:strVal val="#ppt_w"/>
                                          </p:val>
                                        </p:tav>
                                      </p:tavLst>
                                    </p:anim>
                                    <p:anim calcmode="lin" valueType="num">
                                      <p:cBhvr>
                                        <p:cTn id="31" dur="500" fill="hold"/>
                                        <p:tgtEl>
                                          <p:spTgt spid="63500"/>
                                        </p:tgtEl>
                                        <p:attrNameLst>
                                          <p:attrName>ppt_h</p:attrName>
                                        </p:attrNameLst>
                                      </p:cBhvr>
                                      <p:tavLst>
                                        <p:tav tm="0">
                                          <p:val>
                                            <p:fltVal val="0"/>
                                          </p:val>
                                        </p:tav>
                                        <p:tav tm="100000">
                                          <p:val>
                                            <p:strVal val="#ppt_h"/>
                                          </p:val>
                                        </p:tav>
                                      </p:tavLst>
                                    </p:anim>
                                    <p:animEffect transition="in" filter="fade">
                                      <p:cBhvr>
                                        <p:cTn id="32" dur="500"/>
                                        <p:tgtEl>
                                          <p:spTgt spid="63500"/>
                                        </p:tgtEl>
                                      </p:cBhvr>
                                    </p:animEffect>
                                  </p:childTnLst>
                                </p:cTn>
                              </p:par>
                            </p:childTnLst>
                          </p:cTn>
                        </p:par>
                        <p:par>
                          <p:cTn id="33" fill="hold">
                            <p:stCondLst>
                              <p:cond delay="2500"/>
                            </p:stCondLst>
                            <p:childTnLst>
                              <p:par>
                                <p:cTn id="34" presetID="42" presetClass="entr" presetSubtype="0" fill="hold" nodeType="afterEffect">
                                  <p:stCondLst>
                                    <p:cond delay="0"/>
                                  </p:stCondLst>
                                  <p:childTnLst>
                                    <p:set>
                                      <p:cBhvr>
                                        <p:cTn id="35" dur="1" fill="hold">
                                          <p:stCondLst>
                                            <p:cond delay="0"/>
                                          </p:stCondLst>
                                        </p:cTn>
                                        <p:tgtEl>
                                          <p:spTgt spid="63536"/>
                                        </p:tgtEl>
                                        <p:attrNameLst>
                                          <p:attrName>style.visibility</p:attrName>
                                        </p:attrNameLst>
                                      </p:cBhvr>
                                      <p:to>
                                        <p:strVal val="visible"/>
                                      </p:to>
                                    </p:set>
                                    <p:animEffect transition="in" filter="fade">
                                      <p:cBhvr>
                                        <p:cTn id="36" dur="1000"/>
                                        <p:tgtEl>
                                          <p:spTgt spid="63536"/>
                                        </p:tgtEl>
                                      </p:cBhvr>
                                    </p:animEffect>
                                    <p:anim calcmode="lin" valueType="num">
                                      <p:cBhvr>
                                        <p:cTn id="37" dur="1000" fill="hold"/>
                                        <p:tgtEl>
                                          <p:spTgt spid="63536"/>
                                        </p:tgtEl>
                                        <p:attrNameLst>
                                          <p:attrName>ppt_x</p:attrName>
                                        </p:attrNameLst>
                                      </p:cBhvr>
                                      <p:tavLst>
                                        <p:tav tm="0">
                                          <p:val>
                                            <p:strVal val="#ppt_x"/>
                                          </p:val>
                                        </p:tav>
                                        <p:tav tm="100000">
                                          <p:val>
                                            <p:strVal val="#ppt_x"/>
                                          </p:val>
                                        </p:tav>
                                      </p:tavLst>
                                    </p:anim>
                                    <p:anim calcmode="lin" valueType="num">
                                      <p:cBhvr>
                                        <p:cTn id="38" dur="1000" fill="hold"/>
                                        <p:tgtEl>
                                          <p:spTgt spid="6353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3540"/>
                                        </p:tgtEl>
                                        <p:attrNameLst>
                                          <p:attrName>style.visibility</p:attrName>
                                        </p:attrNameLst>
                                      </p:cBhvr>
                                      <p:to>
                                        <p:strVal val="visible"/>
                                      </p:to>
                                    </p:set>
                                    <p:animEffect transition="in" filter="fade">
                                      <p:cBhvr>
                                        <p:cTn id="41" dur="1000"/>
                                        <p:tgtEl>
                                          <p:spTgt spid="63540"/>
                                        </p:tgtEl>
                                      </p:cBhvr>
                                    </p:animEffect>
                                    <p:anim calcmode="lin" valueType="num">
                                      <p:cBhvr>
                                        <p:cTn id="42" dur="1000" fill="hold"/>
                                        <p:tgtEl>
                                          <p:spTgt spid="63540"/>
                                        </p:tgtEl>
                                        <p:attrNameLst>
                                          <p:attrName>ppt_x</p:attrName>
                                        </p:attrNameLst>
                                      </p:cBhvr>
                                      <p:tavLst>
                                        <p:tav tm="0">
                                          <p:val>
                                            <p:strVal val="#ppt_x"/>
                                          </p:val>
                                        </p:tav>
                                        <p:tav tm="100000">
                                          <p:val>
                                            <p:strVal val="#ppt_x"/>
                                          </p:val>
                                        </p:tav>
                                      </p:tavLst>
                                    </p:anim>
                                    <p:anim calcmode="lin" valueType="num">
                                      <p:cBhvr>
                                        <p:cTn id="43" dur="1000" fill="hold"/>
                                        <p:tgtEl>
                                          <p:spTgt spid="63540"/>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63544"/>
                                        </p:tgtEl>
                                        <p:attrNameLst>
                                          <p:attrName>style.visibility</p:attrName>
                                        </p:attrNameLst>
                                      </p:cBhvr>
                                      <p:to>
                                        <p:strVal val="visible"/>
                                      </p:to>
                                    </p:set>
                                    <p:animEffect transition="in" filter="fade">
                                      <p:cBhvr>
                                        <p:cTn id="46" dur="1000"/>
                                        <p:tgtEl>
                                          <p:spTgt spid="63544"/>
                                        </p:tgtEl>
                                      </p:cBhvr>
                                    </p:animEffect>
                                    <p:anim calcmode="lin" valueType="num">
                                      <p:cBhvr>
                                        <p:cTn id="47" dur="1000" fill="hold"/>
                                        <p:tgtEl>
                                          <p:spTgt spid="63544"/>
                                        </p:tgtEl>
                                        <p:attrNameLst>
                                          <p:attrName>ppt_x</p:attrName>
                                        </p:attrNameLst>
                                      </p:cBhvr>
                                      <p:tavLst>
                                        <p:tav tm="0">
                                          <p:val>
                                            <p:strVal val="#ppt_x"/>
                                          </p:val>
                                        </p:tav>
                                        <p:tav tm="100000">
                                          <p:val>
                                            <p:strVal val="#ppt_x"/>
                                          </p:val>
                                        </p:tav>
                                      </p:tavLst>
                                    </p:anim>
                                    <p:anim calcmode="lin" valueType="num">
                                      <p:cBhvr>
                                        <p:cTn id="48" dur="1000" fill="hold"/>
                                        <p:tgtEl>
                                          <p:spTgt spid="63544"/>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3566"/>
                                        </p:tgtEl>
                                        <p:attrNameLst>
                                          <p:attrName>style.visibility</p:attrName>
                                        </p:attrNameLst>
                                      </p:cBhvr>
                                      <p:to>
                                        <p:strVal val="visible"/>
                                      </p:to>
                                    </p:set>
                                    <p:animEffect transition="in" filter="fade">
                                      <p:cBhvr>
                                        <p:cTn id="51" dur="1000"/>
                                        <p:tgtEl>
                                          <p:spTgt spid="63566"/>
                                        </p:tgtEl>
                                      </p:cBhvr>
                                    </p:animEffect>
                                    <p:anim calcmode="lin" valueType="num">
                                      <p:cBhvr>
                                        <p:cTn id="52" dur="1000" fill="hold"/>
                                        <p:tgtEl>
                                          <p:spTgt spid="63566"/>
                                        </p:tgtEl>
                                        <p:attrNameLst>
                                          <p:attrName>ppt_x</p:attrName>
                                        </p:attrNameLst>
                                      </p:cBhvr>
                                      <p:tavLst>
                                        <p:tav tm="0">
                                          <p:val>
                                            <p:strVal val="#ppt_x"/>
                                          </p:val>
                                        </p:tav>
                                        <p:tav tm="100000">
                                          <p:val>
                                            <p:strVal val="#ppt_x"/>
                                          </p:val>
                                        </p:tav>
                                      </p:tavLst>
                                    </p:anim>
                                    <p:anim calcmode="lin" valueType="num">
                                      <p:cBhvr>
                                        <p:cTn id="53" dur="1000" fill="hold"/>
                                        <p:tgtEl>
                                          <p:spTgt spid="63566"/>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63568"/>
                                        </p:tgtEl>
                                        <p:attrNameLst>
                                          <p:attrName>style.visibility</p:attrName>
                                        </p:attrNameLst>
                                      </p:cBhvr>
                                      <p:to>
                                        <p:strVal val="visible"/>
                                      </p:to>
                                    </p:set>
                                    <p:animEffect transition="in" filter="fade">
                                      <p:cBhvr>
                                        <p:cTn id="56" dur="1000"/>
                                        <p:tgtEl>
                                          <p:spTgt spid="63568"/>
                                        </p:tgtEl>
                                      </p:cBhvr>
                                    </p:animEffect>
                                    <p:anim calcmode="lin" valueType="num">
                                      <p:cBhvr>
                                        <p:cTn id="57" dur="1000" fill="hold"/>
                                        <p:tgtEl>
                                          <p:spTgt spid="63568"/>
                                        </p:tgtEl>
                                        <p:attrNameLst>
                                          <p:attrName>ppt_x</p:attrName>
                                        </p:attrNameLst>
                                      </p:cBhvr>
                                      <p:tavLst>
                                        <p:tav tm="0">
                                          <p:val>
                                            <p:strVal val="#ppt_x"/>
                                          </p:val>
                                        </p:tav>
                                        <p:tav tm="100000">
                                          <p:val>
                                            <p:strVal val="#ppt_x"/>
                                          </p:val>
                                        </p:tav>
                                      </p:tavLst>
                                    </p:anim>
                                    <p:anim calcmode="lin" valueType="num">
                                      <p:cBhvr>
                                        <p:cTn id="58" dur="1000" fill="hold"/>
                                        <p:tgtEl>
                                          <p:spTgt spid="63568"/>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63570"/>
                                        </p:tgtEl>
                                        <p:attrNameLst>
                                          <p:attrName>style.visibility</p:attrName>
                                        </p:attrNameLst>
                                      </p:cBhvr>
                                      <p:to>
                                        <p:strVal val="visible"/>
                                      </p:to>
                                    </p:set>
                                    <p:animEffect transition="in" filter="fade">
                                      <p:cBhvr>
                                        <p:cTn id="61" dur="1000"/>
                                        <p:tgtEl>
                                          <p:spTgt spid="63570"/>
                                        </p:tgtEl>
                                      </p:cBhvr>
                                    </p:animEffect>
                                    <p:anim calcmode="lin" valueType="num">
                                      <p:cBhvr>
                                        <p:cTn id="62" dur="1000" fill="hold"/>
                                        <p:tgtEl>
                                          <p:spTgt spid="63570"/>
                                        </p:tgtEl>
                                        <p:attrNameLst>
                                          <p:attrName>ppt_x</p:attrName>
                                        </p:attrNameLst>
                                      </p:cBhvr>
                                      <p:tavLst>
                                        <p:tav tm="0">
                                          <p:val>
                                            <p:strVal val="#ppt_x"/>
                                          </p:val>
                                        </p:tav>
                                        <p:tav tm="100000">
                                          <p:val>
                                            <p:strVal val="#ppt_x"/>
                                          </p:val>
                                        </p:tav>
                                      </p:tavLst>
                                    </p:anim>
                                    <p:anim calcmode="lin" valueType="num">
                                      <p:cBhvr>
                                        <p:cTn id="63" dur="1000" fill="hold"/>
                                        <p:tgtEl>
                                          <p:spTgt spid="635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73" grpId="0"/>
      <p:bldP spid="63496" grpId="0" animBg="1"/>
      <p:bldP spid="63566" grpId="0"/>
      <p:bldP spid="63568" grpId="0"/>
      <p:bldP spid="63570" grpId="0"/>
      <p:bldP spid="6357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026"/>
          <p:cNvSpPr>
            <a:spLocks noGrp="1" noChangeArrowheads="1"/>
          </p:cNvSpPr>
          <p:nvPr>
            <p:ph type="title"/>
          </p:nvPr>
        </p:nvSpPr>
        <p:spPr>
          <a:xfrm>
            <a:off x="685800" y="457200"/>
            <a:ext cx="7772400" cy="1143000"/>
          </a:xfrm>
        </p:spPr>
        <p:txBody>
          <a:bodyPr/>
          <a:lstStyle/>
          <a:p>
            <a:r>
              <a:rPr lang="en-US"/>
              <a:t>Nobelium (No)</a:t>
            </a:r>
            <a:br>
              <a:rPr lang="en-US"/>
            </a:br>
            <a:r>
              <a:rPr lang="en-US" sz="2800"/>
              <a:t>Element 102</a:t>
            </a:r>
          </a:p>
        </p:txBody>
      </p:sp>
      <p:pic>
        <p:nvPicPr>
          <p:cNvPr id="61444" name="Picture 1028" descr="dynamite"/>
          <p:cNvPicPr>
            <a:picLocks noChangeAspect="1" noChangeArrowheads="1"/>
          </p:cNvPicPr>
          <p:nvPr/>
        </p:nvPicPr>
        <p:blipFill>
          <a:blip r:embed="rId5" cstate="print"/>
          <a:srcRect/>
          <a:stretch>
            <a:fillRect/>
          </a:stretch>
        </p:blipFill>
        <p:spPr bwMode="auto">
          <a:xfrm>
            <a:off x="6324600" y="5224463"/>
            <a:ext cx="2819400" cy="1633537"/>
          </a:xfrm>
          <a:prstGeom prst="rect">
            <a:avLst/>
          </a:prstGeom>
          <a:noFill/>
        </p:spPr>
      </p:pic>
      <p:pic>
        <p:nvPicPr>
          <p:cNvPr id="61445" name="Picture 1029" descr="Nobel prize">
            <a:hlinkClick r:id="rId6" tooltip="Nobel Prize Website "/>
          </p:cNvPr>
          <p:cNvPicPr>
            <a:picLocks noChangeAspect="1" noChangeArrowheads="1"/>
          </p:cNvPicPr>
          <p:nvPr/>
        </p:nvPicPr>
        <p:blipFill>
          <a:blip r:embed="rId7" cstate="print"/>
          <a:srcRect/>
          <a:stretch>
            <a:fillRect/>
          </a:stretch>
        </p:blipFill>
        <p:spPr bwMode="auto">
          <a:xfrm>
            <a:off x="6477000" y="228600"/>
            <a:ext cx="2057400" cy="2006600"/>
          </a:xfrm>
          <a:prstGeom prst="rect">
            <a:avLst/>
          </a:prstGeom>
          <a:noFill/>
        </p:spPr>
      </p:pic>
      <p:pic>
        <p:nvPicPr>
          <p:cNvPr id="61446" name="Picture 1030" descr="dynamite"/>
          <p:cNvPicPr>
            <a:picLocks noChangeAspect="1" noChangeArrowheads="1"/>
          </p:cNvPicPr>
          <p:nvPr/>
        </p:nvPicPr>
        <p:blipFill>
          <a:blip r:embed="rId8" cstate="print"/>
          <a:srcRect/>
          <a:stretch>
            <a:fillRect/>
          </a:stretch>
        </p:blipFill>
        <p:spPr bwMode="auto">
          <a:xfrm>
            <a:off x="1600200" y="1371600"/>
            <a:ext cx="1219200" cy="1203325"/>
          </a:xfrm>
          <a:prstGeom prst="rect">
            <a:avLst/>
          </a:prstGeom>
          <a:noFill/>
        </p:spPr>
      </p:pic>
      <p:sp>
        <p:nvSpPr>
          <p:cNvPr id="61447" name="Text Box 1031"/>
          <p:cNvSpPr txBox="1">
            <a:spLocks noChangeArrowheads="1"/>
          </p:cNvSpPr>
          <p:nvPr/>
        </p:nvSpPr>
        <p:spPr bwMode="auto">
          <a:xfrm>
            <a:off x="3641725" y="5602288"/>
            <a:ext cx="1863725" cy="457200"/>
          </a:xfrm>
          <a:prstGeom prst="rect">
            <a:avLst/>
          </a:prstGeom>
          <a:noFill/>
          <a:ln w="9525">
            <a:noFill/>
            <a:miter lim="800000"/>
            <a:headEnd/>
            <a:tailEnd/>
          </a:ln>
          <a:effectLst/>
        </p:spPr>
        <p:txBody>
          <a:bodyPr wrap="none">
            <a:spAutoFit/>
          </a:bodyPr>
          <a:lstStyle/>
          <a:p>
            <a:r>
              <a:rPr lang="en-US" sz="2400"/>
              <a:t>Alfred Nobel</a:t>
            </a:r>
          </a:p>
        </p:txBody>
      </p:sp>
      <p:sp>
        <p:nvSpPr>
          <p:cNvPr id="61448" name="Text Box 1032"/>
          <p:cNvSpPr txBox="1">
            <a:spLocks noChangeArrowheads="1"/>
          </p:cNvSpPr>
          <p:nvPr/>
        </p:nvSpPr>
        <p:spPr bwMode="auto">
          <a:xfrm>
            <a:off x="6842125" y="2246313"/>
            <a:ext cx="1365250" cy="366712"/>
          </a:xfrm>
          <a:prstGeom prst="rect">
            <a:avLst/>
          </a:prstGeom>
          <a:noFill/>
          <a:ln w="9525">
            <a:noFill/>
            <a:miter lim="800000"/>
            <a:headEnd/>
            <a:tailEnd/>
          </a:ln>
          <a:effectLst/>
        </p:spPr>
        <p:txBody>
          <a:bodyPr wrap="none">
            <a:spAutoFit/>
          </a:bodyPr>
          <a:lstStyle/>
          <a:p>
            <a:r>
              <a:rPr lang="en-US"/>
              <a:t>Nobel Prize</a:t>
            </a:r>
          </a:p>
        </p:txBody>
      </p:sp>
      <p:sp>
        <p:nvSpPr>
          <p:cNvPr id="61449" name="Text Box 1033"/>
          <p:cNvSpPr txBox="1">
            <a:spLocks noChangeArrowheads="1"/>
          </p:cNvSpPr>
          <p:nvPr/>
        </p:nvSpPr>
        <p:spPr bwMode="auto">
          <a:xfrm>
            <a:off x="304800" y="2209800"/>
            <a:ext cx="2554288" cy="1552575"/>
          </a:xfrm>
          <a:prstGeom prst="rect">
            <a:avLst/>
          </a:prstGeom>
          <a:noFill/>
          <a:ln w="9525">
            <a:noFill/>
            <a:miter lim="800000"/>
            <a:headEnd/>
            <a:tailEnd/>
          </a:ln>
          <a:effectLst/>
        </p:spPr>
        <p:txBody>
          <a:bodyPr wrap="none">
            <a:spAutoFit/>
          </a:bodyPr>
          <a:lstStyle/>
          <a:p>
            <a:r>
              <a:rPr lang="en-US" sz="2400"/>
              <a:t>Inventor:</a:t>
            </a:r>
          </a:p>
          <a:p>
            <a:r>
              <a:rPr lang="en-US" sz="2400"/>
              <a:t>   dynamite (TNT)</a:t>
            </a:r>
          </a:p>
          <a:p>
            <a:r>
              <a:rPr lang="en-US" sz="2400"/>
              <a:t>   blasting gelatin</a:t>
            </a:r>
          </a:p>
          <a:p>
            <a:endParaRPr lang="en-US" sz="2400"/>
          </a:p>
        </p:txBody>
      </p:sp>
      <p:sp>
        <p:nvSpPr>
          <p:cNvPr id="61450" name="Text Box 1034"/>
          <p:cNvSpPr txBox="1">
            <a:spLocks noChangeArrowheads="1"/>
          </p:cNvSpPr>
          <p:nvPr/>
        </p:nvSpPr>
        <p:spPr bwMode="auto">
          <a:xfrm>
            <a:off x="3184525" y="6059488"/>
            <a:ext cx="2895600" cy="457200"/>
          </a:xfrm>
          <a:prstGeom prst="rect">
            <a:avLst/>
          </a:prstGeom>
          <a:noFill/>
          <a:ln w="9525">
            <a:noFill/>
            <a:miter lim="800000"/>
            <a:headEnd/>
            <a:tailEnd/>
          </a:ln>
          <a:effectLst/>
        </p:spPr>
        <p:txBody>
          <a:bodyPr wrap="none">
            <a:spAutoFit/>
          </a:bodyPr>
          <a:lstStyle/>
          <a:p>
            <a:r>
              <a:rPr lang="en-US" sz="2400" i="1"/>
              <a:t>“Merchant of Death”</a:t>
            </a:r>
          </a:p>
        </p:txBody>
      </p:sp>
      <p:sp>
        <p:nvSpPr>
          <p:cNvPr id="61451" name="AutoShape 1035">
            <a:hlinkClick r:id="rId9"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aphicFrame>
        <p:nvGraphicFramePr>
          <p:cNvPr id="61452" name="Object 1036" descr="structure of TNT">
            <a:hlinkClick r:id="rId10" tooltip="Wikipedia -  T R I N I T R O T O L U E N E"/>
          </p:cNvPr>
          <p:cNvGraphicFramePr>
            <a:graphicFrameLocks noChangeAspect="1"/>
          </p:cNvGraphicFramePr>
          <p:nvPr/>
        </p:nvGraphicFramePr>
        <p:xfrm>
          <a:off x="990600" y="4162425"/>
          <a:ext cx="1371600" cy="1247775"/>
        </p:xfrm>
        <a:graphic>
          <a:graphicData uri="http://schemas.openxmlformats.org/presentationml/2006/ole">
            <p:oleObj spid="_x0000_s61452" name="ISIS/Draw Sketch" r:id="rId11" imgW="1373508" imgH="1246331" progId="ISISServer">
              <p:embed/>
            </p:oleObj>
          </a:graphicData>
        </a:graphic>
      </p:graphicFrame>
      <p:sp>
        <p:nvSpPr>
          <p:cNvPr id="61453" name="Text Box 1037"/>
          <p:cNvSpPr txBox="1">
            <a:spLocks noChangeArrowheads="1"/>
          </p:cNvSpPr>
          <p:nvPr/>
        </p:nvSpPr>
        <p:spPr bwMode="auto">
          <a:xfrm>
            <a:off x="869950" y="5446713"/>
            <a:ext cx="1644650" cy="366712"/>
          </a:xfrm>
          <a:prstGeom prst="rect">
            <a:avLst/>
          </a:prstGeom>
          <a:noFill/>
          <a:ln w="9525">
            <a:noFill/>
            <a:miter lim="800000"/>
            <a:headEnd/>
            <a:tailEnd/>
          </a:ln>
          <a:effectLst/>
        </p:spPr>
        <p:txBody>
          <a:bodyPr wrap="none">
            <a:spAutoFit/>
          </a:bodyPr>
          <a:lstStyle/>
          <a:p>
            <a:r>
              <a:rPr lang="en-US"/>
              <a:t>Trinitrotoluene</a:t>
            </a:r>
          </a:p>
        </p:txBody>
      </p:sp>
      <p:pic>
        <p:nvPicPr>
          <p:cNvPr id="61457" name="Picture 1041" descr="pict_20070507PHT06394">
            <a:hlinkClick r:id="rId12" tooltip="Wikipedia -  A L F R E D   N O B E L"/>
          </p:cNvPr>
          <p:cNvPicPr>
            <a:picLocks noChangeAspect="1" noChangeArrowheads="1"/>
          </p:cNvPicPr>
          <p:nvPr/>
        </p:nvPicPr>
        <p:blipFill>
          <a:blip r:embed="rId13" cstate="print"/>
          <a:srcRect/>
          <a:stretch>
            <a:fillRect/>
          </a:stretch>
        </p:blipFill>
        <p:spPr bwMode="auto">
          <a:xfrm>
            <a:off x="3338513" y="2139950"/>
            <a:ext cx="2452687" cy="3429000"/>
          </a:xfrm>
          <a:prstGeom prst="rect">
            <a:avLst/>
          </a:prstGeom>
          <a:noFill/>
          <a:ln w="3175">
            <a:solidFill>
              <a:srgbClr val="333333"/>
            </a:solidFill>
            <a:miter lim="800000"/>
            <a:headEnd/>
            <a:tailEnd/>
          </a:ln>
        </p:spPr>
      </p:pic>
      <p:sp>
        <p:nvSpPr>
          <p:cNvPr id="61460" name="Rectangle 1044">
            <a:hlinkClick r:id="rId14" tooltip="Wikipedia -  N O B E L   P R I Z E"/>
          </p:cNvPr>
          <p:cNvSpPr>
            <a:spLocks noChangeArrowheads="1"/>
          </p:cNvSpPr>
          <p:nvPr/>
        </p:nvSpPr>
        <p:spPr bwMode="auto">
          <a:xfrm>
            <a:off x="6864350" y="2279650"/>
            <a:ext cx="1314450" cy="309563"/>
          </a:xfrm>
          <a:prstGeom prst="rect">
            <a:avLst/>
          </a:prstGeom>
          <a:noFill/>
          <a:ln w="9525">
            <a:noFill/>
            <a:miter lim="800000"/>
            <a:headEnd/>
            <a:tailEnd/>
          </a:ln>
          <a:effectLst/>
        </p:spPr>
        <p:txBody>
          <a:bodyPr wrap="none" anchor="ctr"/>
          <a:lstStyle/>
          <a:p>
            <a:endParaRPr lang="en-US"/>
          </a:p>
        </p:txBody>
      </p:sp>
      <p:sp>
        <p:nvSpPr>
          <p:cNvPr id="61461" name="Rectangle 1045">
            <a:hlinkClick r:id="rId15" tooltip="Wikipedia - Nobel Prizes in Chemistry"/>
          </p:cNvPr>
          <p:cNvSpPr>
            <a:spLocks noChangeArrowheads="1"/>
          </p:cNvSpPr>
          <p:nvPr/>
        </p:nvSpPr>
        <p:spPr bwMode="auto">
          <a:xfrm>
            <a:off x="7046913" y="2689225"/>
            <a:ext cx="977900" cy="312738"/>
          </a:xfrm>
          <a:prstGeom prst="rect">
            <a:avLst/>
          </a:prstGeom>
          <a:noFill/>
          <a:ln w="9525">
            <a:noFill/>
            <a:miter lim="800000"/>
            <a:headEnd/>
            <a:tailEnd/>
          </a:ln>
          <a:effectLst/>
        </p:spPr>
        <p:txBody>
          <a:bodyPr wrap="none" anchor="ctr"/>
          <a:lstStyle/>
          <a:p>
            <a:endParaRPr lang="en-US"/>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1450"/>
                                        </p:tgtEl>
                                        <p:attrNameLst>
                                          <p:attrName>style.visibility</p:attrName>
                                        </p:attrNameLst>
                                      </p:cBhvr>
                                      <p:to>
                                        <p:strVal val="visible"/>
                                      </p:to>
                                    </p:set>
                                    <p:animEffect transition="in" filter="slide(fromBottom)">
                                      <p:cBhvr>
                                        <p:cTn id="7" dur="500"/>
                                        <p:tgtEl>
                                          <p:spTgt spid="61450"/>
                                        </p:tgtEl>
                                      </p:cBhvr>
                                    </p:animEffect>
                                  </p:childTnLst>
                                  <p:subTnLst>
                                    <p:set>
                                      <p:cBhvr override="childStyle">
                                        <p:cTn dur="1" fill="hold" display="0" masterRel="nextClick" afterEffect="1" nodeType="withEffect">
                                          <p:stCondLst>
                                            <p:cond delay="0"/>
                                          </p:stCondLst>
                                        </p:cTn>
                                        <p:tgtEl>
                                          <p:spTgt spid="61450"/>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iterate type="wd">
                                    <p:tmPct val="100000"/>
                                  </p:iterate>
                                  <p:childTnLst>
                                    <p:set>
                                      <p:cBhvr>
                                        <p:cTn id="11" dur="1" fill="hold">
                                          <p:stCondLst>
                                            <p:cond delay="0"/>
                                          </p:stCondLst>
                                        </p:cTn>
                                        <p:tgtEl>
                                          <p:spTgt spid="61448">
                                            <p:txEl>
                                              <p:pRg st="0" end="0"/>
                                            </p:txEl>
                                          </p:spTgt>
                                        </p:tgtEl>
                                        <p:attrNameLst>
                                          <p:attrName>style.visibility</p:attrName>
                                        </p:attrNameLst>
                                      </p:cBhvr>
                                      <p:to>
                                        <p:strVal val="visible"/>
                                      </p:to>
                                    </p:set>
                                    <p:anim calcmode="lin" valueType="num">
                                      <p:cBhvr additive="base">
                                        <p:cTn id="12" dur="300" fill="hold"/>
                                        <p:tgtEl>
                                          <p:spTgt spid="61448">
                                            <p:txEl>
                                              <p:pRg st="0" end="0"/>
                                            </p:txEl>
                                          </p:spTgt>
                                        </p:tgtEl>
                                        <p:attrNameLst>
                                          <p:attrName>ppt_x</p:attrName>
                                        </p:attrNameLst>
                                      </p:cBhvr>
                                      <p:tavLst>
                                        <p:tav tm="0">
                                          <p:val>
                                            <p:strVal val="#ppt_x"/>
                                          </p:val>
                                        </p:tav>
                                        <p:tav tm="100000">
                                          <p:val>
                                            <p:strVal val="#ppt_x"/>
                                          </p:val>
                                        </p:tav>
                                      </p:tavLst>
                                    </p:anim>
                                    <p:anim calcmode="lin" valueType="num">
                                      <p:cBhvr additive="base">
                                        <p:cTn id="13" dur="300" fill="hold"/>
                                        <p:tgtEl>
                                          <p:spTgt spid="6144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61446"/>
                                        </p:tgtEl>
                                        <p:attrNameLst>
                                          <p:attrName>style.visibility</p:attrName>
                                        </p:attrNameLst>
                                      </p:cBhvr>
                                      <p:to>
                                        <p:strVal val="visible"/>
                                      </p:to>
                                    </p:set>
                                    <p:animEffect transition="in" filter="wipe(left)">
                                      <p:cBhvr>
                                        <p:cTn id="18" dur="500"/>
                                        <p:tgtEl>
                                          <p:spTgt spid="61446"/>
                                        </p:tgtEl>
                                      </p:cBhvr>
                                    </p:animEffect>
                                  </p:childTnLst>
                                </p:cTn>
                              </p:par>
                            </p:childTnLst>
                          </p:cTn>
                        </p:par>
                        <p:par>
                          <p:cTn id="19" fill="hold">
                            <p:stCondLst>
                              <p:cond delay="500"/>
                            </p:stCondLst>
                            <p:childTnLst>
                              <p:par>
                                <p:cTn id="20" presetID="1" presetClass="entr" presetSubtype="0" fill="hold" nodeType="afterEffect">
                                  <p:stCondLst>
                                    <p:cond delay="0"/>
                                  </p:stCondLst>
                                  <p:childTnLst>
                                    <p:set>
                                      <p:cBhvr>
                                        <p:cTn id="21" dur="1" fill="hold">
                                          <p:stCondLst>
                                            <p:cond delay="499"/>
                                          </p:stCondLst>
                                        </p:cTn>
                                        <p:tgtEl>
                                          <p:spTgt spid="61452"/>
                                        </p:tgtEl>
                                        <p:attrNameLst>
                                          <p:attrName>style.visibility</p:attrName>
                                        </p:attrNameLst>
                                      </p:cBhvr>
                                      <p:to>
                                        <p:strVal val="visible"/>
                                      </p:to>
                                    </p:se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499"/>
                                          </p:stCondLst>
                                        </p:cTn>
                                        <p:tgtEl>
                                          <p:spTgt spid="6145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1449">
                                            <p:txEl>
                                              <p:pRg st="0" end="0"/>
                                            </p:txEl>
                                          </p:spTgt>
                                        </p:tgtEl>
                                        <p:attrNameLst>
                                          <p:attrName>style.visibility</p:attrName>
                                        </p:attrNameLst>
                                      </p:cBhvr>
                                      <p:to>
                                        <p:strVal val="visible"/>
                                      </p:to>
                                    </p:set>
                                    <p:animEffect transition="in" filter="wipe(left)">
                                      <p:cBhvr>
                                        <p:cTn id="29" dur="500"/>
                                        <p:tgtEl>
                                          <p:spTgt spid="61449">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1449">
                                            <p:txEl>
                                              <p:pRg st="1" end="1"/>
                                            </p:txEl>
                                          </p:spTgt>
                                        </p:tgtEl>
                                        <p:attrNameLst>
                                          <p:attrName>style.visibility</p:attrName>
                                        </p:attrNameLst>
                                      </p:cBhvr>
                                      <p:to>
                                        <p:strVal val="visible"/>
                                      </p:to>
                                    </p:set>
                                    <p:animEffect transition="in" filter="wipe(left)">
                                      <p:cBhvr>
                                        <p:cTn id="34" dur="500"/>
                                        <p:tgtEl>
                                          <p:spTgt spid="61449">
                                            <p:txEl>
                                              <p:pRg st="1" end="1"/>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1449">
                                            <p:txEl>
                                              <p:pRg st="2" end="2"/>
                                            </p:txEl>
                                          </p:spTgt>
                                        </p:tgtEl>
                                        <p:attrNameLst>
                                          <p:attrName>style.visibility</p:attrName>
                                        </p:attrNameLst>
                                      </p:cBhvr>
                                      <p:to>
                                        <p:strVal val="visible"/>
                                      </p:to>
                                    </p:set>
                                    <p:animEffect transition="in" filter="wipe(left)">
                                      <p:cBhvr>
                                        <p:cTn id="39" dur="500"/>
                                        <p:tgtEl>
                                          <p:spTgt spid="61449">
                                            <p:txEl>
                                              <p:pRg st="2" end="2"/>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nodeType="clickEffect">
                                  <p:stCondLst>
                                    <p:cond delay="0"/>
                                  </p:stCondLst>
                                  <p:childTnLst>
                                    <p:set>
                                      <p:cBhvr>
                                        <p:cTn id="43" dur="1" fill="hold">
                                          <p:stCondLst>
                                            <p:cond delay="0"/>
                                          </p:stCondLst>
                                        </p:cTn>
                                        <p:tgtEl>
                                          <p:spTgt spid="61444"/>
                                        </p:tgtEl>
                                        <p:attrNameLst>
                                          <p:attrName>style.visibility</p:attrName>
                                        </p:attrNameLst>
                                      </p:cBhvr>
                                      <p:to>
                                        <p:strVal val="visible"/>
                                      </p:to>
                                    </p:set>
                                    <p:animEffect transition="in" filter="dissolve">
                                      <p:cBhvr>
                                        <p:cTn id="44" dur="500"/>
                                        <p:tgtEl>
                                          <p:spTgt spid="61444"/>
                                        </p:tgtEl>
                                      </p:cBhvr>
                                    </p:animEffect>
                                  </p:childTnLst>
                                  <p:subTnLst>
                                    <p:audio>
                                      <p:cMediaNode>
                                        <p:cTn display="0" masterRel="sameClick" nodeType="withEffect">
                                          <p:stCondLst>
                                            <p:cond evt="begin" delay="0">
                                              <p:tn val="42"/>
                                            </p:cond>
                                          </p:stCondLst>
                                          <p:endCondLst>
                                            <p:cond evt="onStopAudio" delay="0">
                                              <p:tgtEl>
                                                <p:sldTgt/>
                                              </p:tgtEl>
                                            </p:cond>
                                          </p:endCondLst>
                                        </p:cTn>
                                        <p:tgtEl>
                                          <p:sndTgt r:embed="rId4"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8" grpId="0" build="p" autoUpdateAnimBg="0"/>
      <p:bldP spid="61449" grpId="0" build="p" autoUpdateAnimBg="0"/>
      <p:bldP spid="61450" grpId="0" autoUpdateAnimBg="0"/>
      <p:bldP spid="61453"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533400" y="762000"/>
            <a:ext cx="6477000" cy="1143000"/>
          </a:xfrm>
        </p:spPr>
        <p:txBody>
          <a:bodyPr/>
          <a:lstStyle/>
          <a:p>
            <a:r>
              <a:rPr lang="en-US"/>
              <a:t>Seaborgium (Sg)</a:t>
            </a:r>
          </a:p>
        </p:txBody>
      </p:sp>
      <p:sp>
        <p:nvSpPr>
          <p:cNvPr id="58371" name="Rectangle 3"/>
          <p:cNvSpPr>
            <a:spLocks noGrp="1" noChangeArrowheads="1"/>
          </p:cNvSpPr>
          <p:nvPr>
            <p:ph type="body" idx="1"/>
          </p:nvPr>
        </p:nvSpPr>
        <p:spPr>
          <a:xfrm>
            <a:off x="685800" y="2667000"/>
            <a:ext cx="8153400" cy="4114800"/>
          </a:xfrm>
        </p:spPr>
        <p:txBody>
          <a:bodyPr/>
          <a:lstStyle/>
          <a:p>
            <a:pPr>
              <a:buFontTx/>
              <a:buNone/>
            </a:pPr>
            <a:r>
              <a:rPr lang="en-US"/>
              <a:t>Glenn Seaborg</a:t>
            </a:r>
          </a:p>
          <a:p>
            <a:pPr lvl="1"/>
            <a:r>
              <a:rPr lang="en-US"/>
              <a:t>Separated f-block from rest of periodic table</a:t>
            </a:r>
          </a:p>
          <a:p>
            <a:pPr lvl="1"/>
            <a:r>
              <a:rPr lang="en-US"/>
              <a:t>Worked on Manhattan Project </a:t>
            </a:r>
          </a:p>
          <a:p>
            <a:pPr lvl="1">
              <a:buFontTx/>
              <a:buNone/>
            </a:pPr>
            <a:r>
              <a:rPr lang="en-US"/>
              <a:t>   (Atomic bomb)</a:t>
            </a:r>
          </a:p>
          <a:p>
            <a:pPr lvl="1"/>
            <a:r>
              <a:rPr lang="en-US"/>
              <a:t>Classified until after WW II</a:t>
            </a:r>
          </a:p>
          <a:p>
            <a:pPr lvl="1"/>
            <a:r>
              <a:rPr lang="en-US"/>
              <a:t>Element 106</a:t>
            </a:r>
          </a:p>
          <a:p>
            <a:pPr lvl="2"/>
            <a:r>
              <a:rPr lang="en-US"/>
              <a:t>Only living person to have an element named for them</a:t>
            </a:r>
          </a:p>
        </p:txBody>
      </p:sp>
      <p:pic>
        <p:nvPicPr>
          <p:cNvPr id="58373" name="Picture 5" descr="Glenn Seaborg">
            <a:hlinkClick r:id="rId3" tooltip="Wikipedia -  GLENN T.  S E A B O R G"/>
          </p:cNvPr>
          <p:cNvPicPr>
            <a:picLocks noChangeAspect="1" noChangeArrowheads="1"/>
          </p:cNvPicPr>
          <p:nvPr/>
        </p:nvPicPr>
        <p:blipFill>
          <a:blip r:embed="rId4" cstate="print"/>
          <a:srcRect/>
          <a:stretch>
            <a:fillRect/>
          </a:stretch>
        </p:blipFill>
        <p:spPr bwMode="auto">
          <a:xfrm>
            <a:off x="6400800" y="304800"/>
            <a:ext cx="2232025" cy="2971800"/>
          </a:xfrm>
          <a:prstGeom prst="rect">
            <a:avLst/>
          </a:prstGeom>
          <a:noFill/>
        </p:spPr>
      </p:pic>
      <p:sp>
        <p:nvSpPr>
          <p:cNvPr id="58374" name="AutoShape 6">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58375" name="Rectangle 7">
            <a:hlinkClick r:id="rId6" tooltip="Wikipedia -  S E A B O R G I U M"/>
          </p:cNvPr>
          <p:cNvSpPr>
            <a:spLocks noChangeArrowheads="1"/>
          </p:cNvSpPr>
          <p:nvPr/>
        </p:nvSpPr>
        <p:spPr bwMode="auto">
          <a:xfrm>
            <a:off x="1609725" y="1095375"/>
            <a:ext cx="3155950" cy="566738"/>
          </a:xfrm>
          <a:prstGeom prst="rect">
            <a:avLst/>
          </a:prstGeom>
          <a:noFill/>
          <a:ln w="9525">
            <a:noFill/>
            <a:miter lim="800000"/>
            <a:headEnd/>
            <a:tailEnd/>
          </a:ln>
          <a:effectLst/>
        </p:spPr>
        <p:txBody>
          <a:bodyPr wrap="none" anchor="ctr"/>
          <a:lstStyle/>
          <a:p>
            <a:endParaRPr lang="en-US"/>
          </a:p>
        </p:txBody>
      </p:sp>
      <p:pic>
        <p:nvPicPr>
          <p:cNvPr id="58377" name="Picture 9" descr="Seaborg_Lab_Portrait"/>
          <p:cNvPicPr>
            <a:picLocks noChangeAspect="1" noChangeArrowheads="1"/>
          </p:cNvPicPr>
          <p:nvPr/>
        </p:nvPicPr>
        <p:blipFill>
          <a:blip r:embed="rId7" cstate="print"/>
          <a:srcRect/>
          <a:stretch>
            <a:fillRect/>
          </a:stretch>
        </p:blipFill>
        <p:spPr bwMode="auto">
          <a:xfrm>
            <a:off x="6238875" y="431800"/>
            <a:ext cx="2479675" cy="2687638"/>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xit" presetSubtype="0" fill="hold" nodeType="clickEffect">
                                  <p:stCondLst>
                                    <p:cond delay="0"/>
                                  </p:stCondLst>
                                  <p:childTnLst>
                                    <p:anim calcmode="lin" valueType="num">
                                      <p:cBhvr>
                                        <p:cTn id="6" dur="1000"/>
                                        <p:tgtEl>
                                          <p:spTgt spid="58377"/>
                                        </p:tgtEl>
                                        <p:attrNameLst>
                                          <p:attrName>ppt_w</p:attrName>
                                        </p:attrNameLst>
                                      </p:cBhvr>
                                      <p:tavLst>
                                        <p:tav tm="0">
                                          <p:val>
                                            <p:strVal val="ppt_w"/>
                                          </p:val>
                                        </p:tav>
                                        <p:tav tm="100000">
                                          <p:val>
                                            <p:strVal val="ppt_w*0.70"/>
                                          </p:val>
                                        </p:tav>
                                      </p:tavLst>
                                    </p:anim>
                                    <p:anim calcmode="lin" valueType="num">
                                      <p:cBhvr>
                                        <p:cTn id="7" dur="1000"/>
                                        <p:tgtEl>
                                          <p:spTgt spid="58377"/>
                                        </p:tgtEl>
                                        <p:attrNameLst>
                                          <p:attrName>ppt_h</p:attrName>
                                        </p:attrNameLst>
                                      </p:cBhvr>
                                      <p:tavLst>
                                        <p:tav tm="0">
                                          <p:val>
                                            <p:strVal val="ppt_h"/>
                                          </p:val>
                                        </p:tav>
                                        <p:tav tm="100000">
                                          <p:val>
                                            <p:strVal val="ppt_h"/>
                                          </p:val>
                                        </p:tav>
                                      </p:tavLst>
                                    </p:anim>
                                    <p:animEffect transition="out" filter="fade">
                                      <p:cBhvr>
                                        <p:cTn id="8" dur="1000"/>
                                        <p:tgtEl>
                                          <p:spTgt spid="58377"/>
                                        </p:tgtEl>
                                      </p:cBhvr>
                                    </p:animEffect>
                                    <p:set>
                                      <p:cBhvr>
                                        <p:cTn id="9" dur="1" fill="hold">
                                          <p:stCondLst>
                                            <p:cond delay="999"/>
                                          </p:stCondLst>
                                        </p:cTn>
                                        <p:tgtEl>
                                          <p:spTgt spid="58377"/>
                                        </p:tgtEl>
                                        <p:attrNameLst>
                                          <p:attrName>style.visibility</p:attrName>
                                        </p:attrNameLst>
                                      </p:cBhvr>
                                      <p:to>
                                        <p:strVal val="hidden"/>
                                      </p:to>
                                    </p:se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58373"/>
                                        </p:tgtEl>
                                        <p:attrNameLst>
                                          <p:attrName>style.visibility</p:attrName>
                                        </p:attrNameLst>
                                      </p:cBhvr>
                                      <p:to>
                                        <p:strVal val="visible"/>
                                      </p:to>
                                    </p:set>
                                    <p:animEffect transition="in" filter="fade">
                                      <p:cBhvr>
                                        <p:cTn id="13" dur="2000"/>
                                        <p:tgtEl>
                                          <p:spTgt spid="58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2057400" y="457200"/>
            <a:ext cx="6400800" cy="1143000"/>
          </a:xfrm>
        </p:spPr>
        <p:txBody>
          <a:bodyPr/>
          <a:lstStyle/>
          <a:p>
            <a:r>
              <a:rPr lang="en-US"/>
              <a:t>Silicon vs. Silicone</a:t>
            </a:r>
          </a:p>
        </p:txBody>
      </p:sp>
      <p:sp>
        <p:nvSpPr>
          <p:cNvPr id="60419" name="Rectangle 3"/>
          <p:cNvSpPr>
            <a:spLocks noGrp="1" noChangeArrowheads="1"/>
          </p:cNvSpPr>
          <p:nvPr>
            <p:ph type="body" idx="1"/>
          </p:nvPr>
        </p:nvSpPr>
        <p:spPr>
          <a:xfrm>
            <a:off x="685800" y="1828800"/>
            <a:ext cx="7772400" cy="2362200"/>
          </a:xfrm>
        </p:spPr>
        <p:txBody>
          <a:bodyPr/>
          <a:lstStyle/>
          <a:p>
            <a:pPr>
              <a:lnSpc>
                <a:spcPct val="90000"/>
              </a:lnSpc>
            </a:pPr>
            <a:r>
              <a:rPr lang="en-US" sz="2800"/>
              <a:t>Silicon (Si) element</a:t>
            </a:r>
          </a:p>
          <a:p>
            <a:pPr>
              <a:lnSpc>
                <a:spcPct val="90000"/>
              </a:lnSpc>
            </a:pPr>
            <a:r>
              <a:rPr lang="en-US" sz="2800"/>
              <a:t>Silicone (…Si – O – Si…) polymer</a:t>
            </a:r>
          </a:p>
          <a:p>
            <a:pPr lvl="1">
              <a:lnSpc>
                <a:spcPct val="90000"/>
              </a:lnSpc>
            </a:pPr>
            <a:r>
              <a:rPr lang="en-US" sz="2400"/>
              <a:t>Sealant (caulk) prevents leaks</a:t>
            </a:r>
          </a:p>
          <a:p>
            <a:pPr lvl="1">
              <a:lnSpc>
                <a:spcPct val="90000"/>
              </a:lnSpc>
            </a:pPr>
            <a:endParaRPr lang="en-US" sz="2400"/>
          </a:p>
          <a:p>
            <a:pPr lvl="1">
              <a:lnSpc>
                <a:spcPct val="90000"/>
              </a:lnSpc>
              <a:buFontTx/>
              <a:buNone/>
            </a:pPr>
            <a:endParaRPr lang="en-US" sz="2400"/>
          </a:p>
          <a:p>
            <a:pPr lvl="1">
              <a:lnSpc>
                <a:spcPct val="90000"/>
              </a:lnSpc>
              <a:buFontTx/>
              <a:buNone/>
            </a:pPr>
            <a:endParaRPr lang="en-US" sz="2400"/>
          </a:p>
          <a:p>
            <a:pPr lvl="1">
              <a:lnSpc>
                <a:spcPct val="90000"/>
              </a:lnSpc>
              <a:buFontTx/>
              <a:buNone/>
            </a:pPr>
            <a:endParaRPr lang="en-US" sz="2400"/>
          </a:p>
          <a:p>
            <a:pPr lvl="1">
              <a:lnSpc>
                <a:spcPct val="90000"/>
              </a:lnSpc>
            </a:pPr>
            <a:r>
              <a:rPr lang="en-US" sz="2400"/>
              <a:t>Breast augmentation</a:t>
            </a:r>
          </a:p>
        </p:txBody>
      </p:sp>
      <p:sp>
        <p:nvSpPr>
          <p:cNvPr id="60420" name="Text Box 4"/>
          <p:cNvSpPr txBox="1">
            <a:spLocks noChangeArrowheads="1"/>
          </p:cNvSpPr>
          <p:nvPr/>
        </p:nvSpPr>
        <p:spPr bwMode="auto">
          <a:xfrm>
            <a:off x="822325" y="5318125"/>
            <a:ext cx="5695950" cy="1006475"/>
          </a:xfrm>
          <a:prstGeom prst="rect">
            <a:avLst/>
          </a:prstGeom>
          <a:noFill/>
          <a:ln w="9525">
            <a:noFill/>
            <a:miter lim="800000"/>
            <a:headEnd/>
            <a:tailEnd/>
          </a:ln>
          <a:effectLst/>
        </p:spPr>
        <p:txBody>
          <a:bodyPr wrap="none">
            <a:spAutoFit/>
          </a:bodyPr>
          <a:lstStyle/>
          <a:p>
            <a:r>
              <a:rPr lang="en-US" sz="2000"/>
              <a:t>No cause-and-effect relationship exists between </a:t>
            </a:r>
          </a:p>
          <a:p>
            <a:r>
              <a:rPr lang="en-US" sz="2000"/>
              <a:t>breast enlargement and breast cancer.  Only one</a:t>
            </a:r>
          </a:p>
          <a:p>
            <a:r>
              <a:rPr lang="en-US" sz="2000"/>
              <a:t>researcher found a causal link.</a:t>
            </a:r>
          </a:p>
        </p:txBody>
      </p:sp>
      <p:pic>
        <p:nvPicPr>
          <p:cNvPr id="60421" name="Picture 5" descr="silicone caulk"/>
          <p:cNvPicPr>
            <a:picLocks noChangeAspect="1" noChangeArrowheads="1"/>
          </p:cNvPicPr>
          <p:nvPr/>
        </p:nvPicPr>
        <p:blipFill>
          <a:blip r:embed="rId3" cstate="print"/>
          <a:srcRect/>
          <a:stretch>
            <a:fillRect/>
          </a:stretch>
        </p:blipFill>
        <p:spPr bwMode="auto">
          <a:xfrm>
            <a:off x="2895600" y="3287713"/>
            <a:ext cx="2209800" cy="1436687"/>
          </a:xfrm>
          <a:prstGeom prst="rect">
            <a:avLst/>
          </a:prstGeom>
          <a:noFill/>
        </p:spPr>
      </p:pic>
      <p:pic>
        <p:nvPicPr>
          <p:cNvPr id="60422" name="Picture 6" descr="silicone implant"/>
          <p:cNvPicPr>
            <a:picLocks noChangeAspect="1" noChangeArrowheads="1"/>
          </p:cNvPicPr>
          <p:nvPr/>
        </p:nvPicPr>
        <p:blipFill>
          <a:blip r:embed="rId4" cstate="print"/>
          <a:srcRect/>
          <a:stretch>
            <a:fillRect/>
          </a:stretch>
        </p:blipFill>
        <p:spPr bwMode="auto">
          <a:xfrm>
            <a:off x="6781800" y="4749800"/>
            <a:ext cx="1409700" cy="1879600"/>
          </a:xfrm>
          <a:prstGeom prst="rect">
            <a:avLst/>
          </a:prstGeom>
          <a:noFill/>
        </p:spPr>
      </p:pic>
      <p:pic>
        <p:nvPicPr>
          <p:cNvPr id="60423" name="Picture 7" descr="silicon wafer"/>
          <p:cNvPicPr>
            <a:picLocks noChangeAspect="1" noChangeArrowheads="1"/>
          </p:cNvPicPr>
          <p:nvPr/>
        </p:nvPicPr>
        <p:blipFill>
          <a:blip r:embed="rId5" cstate="print"/>
          <a:srcRect/>
          <a:stretch>
            <a:fillRect/>
          </a:stretch>
        </p:blipFill>
        <p:spPr bwMode="auto">
          <a:xfrm>
            <a:off x="990600" y="609600"/>
            <a:ext cx="971550" cy="990600"/>
          </a:xfrm>
          <a:prstGeom prst="rect">
            <a:avLst/>
          </a:prstGeom>
          <a:noFill/>
        </p:spPr>
      </p:pic>
      <p:sp>
        <p:nvSpPr>
          <p:cNvPr id="60424" name="AutoShape 8">
            <a:hlinkClick r:id="rId6"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60425" name="Rectangle 9">
            <a:hlinkClick r:id="rId7" tooltip="Wikipedia -  S I L I C O N"/>
          </p:cNvPr>
          <p:cNvSpPr>
            <a:spLocks noChangeArrowheads="1"/>
          </p:cNvSpPr>
          <p:nvPr/>
        </p:nvSpPr>
        <p:spPr bwMode="auto">
          <a:xfrm>
            <a:off x="2873375" y="754063"/>
            <a:ext cx="1698625" cy="566737"/>
          </a:xfrm>
          <a:prstGeom prst="rect">
            <a:avLst/>
          </a:prstGeom>
          <a:noFill/>
          <a:ln w="9525">
            <a:noFill/>
            <a:miter lim="800000"/>
            <a:headEnd/>
            <a:tailEnd/>
          </a:ln>
          <a:effectLst/>
        </p:spPr>
        <p:txBody>
          <a:bodyPr wrap="none" anchor="ctr"/>
          <a:lstStyle/>
          <a:p>
            <a:endParaRPr lang="en-US"/>
          </a:p>
        </p:txBody>
      </p:sp>
      <p:sp>
        <p:nvSpPr>
          <p:cNvPr id="60426" name="Rectangle 10">
            <a:hlinkClick r:id="rId8" tooltip="Wikipedia -  S I L I C O N E"/>
          </p:cNvPr>
          <p:cNvSpPr>
            <a:spLocks noChangeArrowheads="1"/>
          </p:cNvSpPr>
          <p:nvPr/>
        </p:nvSpPr>
        <p:spPr bwMode="auto">
          <a:xfrm>
            <a:off x="5588000" y="754063"/>
            <a:ext cx="2032000" cy="566737"/>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152400" y="609600"/>
            <a:ext cx="7772400" cy="1143000"/>
          </a:xfrm>
        </p:spPr>
        <p:txBody>
          <a:bodyPr/>
          <a:lstStyle/>
          <a:p>
            <a:r>
              <a:rPr lang="en-US"/>
              <a:t>Magnesium</a:t>
            </a:r>
          </a:p>
        </p:txBody>
      </p:sp>
      <p:pic>
        <p:nvPicPr>
          <p:cNvPr id="98307" name="Picture 3" descr="photographer (magnesium flash)"/>
          <p:cNvPicPr>
            <a:picLocks noChangeAspect="1" noChangeArrowheads="1" noCrop="1"/>
          </p:cNvPicPr>
          <p:nvPr/>
        </p:nvPicPr>
        <p:blipFill>
          <a:blip r:embed="rId4" cstate="print"/>
          <a:srcRect/>
          <a:stretch>
            <a:fillRect/>
          </a:stretch>
        </p:blipFill>
        <p:spPr bwMode="auto">
          <a:xfrm>
            <a:off x="5486400" y="0"/>
            <a:ext cx="3733800" cy="2667000"/>
          </a:xfrm>
          <a:prstGeom prst="rect">
            <a:avLst/>
          </a:prstGeom>
          <a:noFill/>
        </p:spPr>
      </p:pic>
      <p:sp>
        <p:nvSpPr>
          <p:cNvPr id="98308" name="Text Box 4"/>
          <p:cNvSpPr txBox="1">
            <a:spLocks noChangeArrowheads="1"/>
          </p:cNvSpPr>
          <p:nvPr/>
        </p:nvSpPr>
        <p:spPr bwMode="auto">
          <a:xfrm>
            <a:off x="1409700" y="2792413"/>
            <a:ext cx="7300913" cy="3378200"/>
          </a:xfrm>
          <a:prstGeom prst="rect">
            <a:avLst/>
          </a:prstGeom>
          <a:noFill/>
          <a:ln w="9525">
            <a:noFill/>
            <a:miter lim="800000"/>
            <a:headEnd/>
            <a:tailEnd/>
          </a:ln>
          <a:effectLst/>
        </p:spPr>
        <p:txBody>
          <a:bodyPr wrap="none">
            <a:spAutoFit/>
          </a:bodyPr>
          <a:lstStyle/>
          <a:p>
            <a:endParaRPr lang="en-US" sz="2400"/>
          </a:p>
          <a:p>
            <a:r>
              <a:rPr lang="en-US" sz="2400"/>
              <a:t>	Atomic Mass  24 amu</a:t>
            </a:r>
          </a:p>
          <a:p>
            <a:r>
              <a:rPr lang="en-US" sz="2400"/>
              <a:t>	melting point = 650</a:t>
            </a:r>
            <a:r>
              <a:rPr lang="en-US" sz="2400" baseline="30000"/>
              <a:t>o</a:t>
            </a:r>
            <a:r>
              <a:rPr lang="en-US" sz="2400"/>
              <a:t>C    </a:t>
            </a:r>
            <a:r>
              <a:rPr lang="en-US" sz="2000"/>
              <a:t>(1202</a:t>
            </a:r>
            <a:r>
              <a:rPr lang="en-US" sz="2000" baseline="30000"/>
              <a:t>o</a:t>
            </a:r>
            <a:r>
              <a:rPr lang="en-US" sz="2000"/>
              <a:t>F)</a:t>
            </a:r>
          </a:p>
          <a:p>
            <a:r>
              <a:rPr lang="en-US" sz="2400"/>
              <a:t>	silver gray metal</a:t>
            </a:r>
          </a:p>
          <a:p>
            <a:endParaRPr lang="en-US" sz="2400"/>
          </a:p>
          <a:p>
            <a:r>
              <a:rPr lang="en-US" sz="2400"/>
              <a:t>	used in flash bulbs, bombs,and flares</a:t>
            </a:r>
          </a:p>
          <a:p>
            <a:r>
              <a:rPr lang="en-US" sz="2400"/>
              <a:t>	8</a:t>
            </a:r>
            <a:r>
              <a:rPr lang="en-US" sz="2400" baseline="30000"/>
              <a:t>th</a:t>
            </a:r>
            <a:r>
              <a:rPr lang="en-US" sz="2400"/>
              <a:t> most abundant element </a:t>
            </a:r>
            <a:r>
              <a:rPr lang="en-US" sz="2000"/>
              <a:t>(2.2% of Earth’s crust)</a:t>
            </a:r>
          </a:p>
          <a:p>
            <a:r>
              <a:rPr lang="en-US" sz="2400"/>
              <a:t>	lack of Mg produces same biological effect </a:t>
            </a:r>
          </a:p>
          <a:p>
            <a:r>
              <a:rPr lang="en-US" sz="2400"/>
              <a:t>	as alcoholism (delirium tremens)</a:t>
            </a:r>
          </a:p>
        </p:txBody>
      </p:sp>
      <p:sp>
        <p:nvSpPr>
          <p:cNvPr id="98309" name="AutoShape 5">
            <a:hlinkClick r:id="rId5"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98310" name="Group 6"/>
          <p:cNvGrpSpPr>
            <a:grpSpLocks/>
          </p:cNvGrpSpPr>
          <p:nvPr/>
        </p:nvGrpSpPr>
        <p:grpSpPr bwMode="auto">
          <a:xfrm>
            <a:off x="8153400" y="152400"/>
            <a:ext cx="895350" cy="1006475"/>
            <a:chOff x="5136" y="96"/>
            <a:chExt cx="564" cy="634"/>
          </a:xfrm>
        </p:grpSpPr>
        <p:sp>
          <p:nvSpPr>
            <p:cNvPr id="98311" name="Rectangle 7"/>
            <p:cNvSpPr>
              <a:spLocks noChangeArrowheads="1"/>
            </p:cNvSpPr>
            <p:nvPr/>
          </p:nvSpPr>
          <p:spPr bwMode="auto">
            <a:xfrm>
              <a:off x="5136" y="96"/>
              <a:ext cx="528" cy="624"/>
            </a:xfrm>
            <a:prstGeom prst="rect">
              <a:avLst/>
            </a:prstGeom>
            <a:noFill/>
            <a:ln w="9525">
              <a:solidFill>
                <a:schemeClr val="tx1"/>
              </a:solidFill>
              <a:miter lim="800000"/>
              <a:headEnd/>
              <a:tailEnd/>
            </a:ln>
            <a:effectLst/>
          </p:spPr>
          <p:txBody>
            <a:bodyPr wrap="none" anchor="ctr"/>
            <a:lstStyle/>
            <a:p>
              <a:endParaRPr lang="en-US"/>
            </a:p>
          </p:txBody>
        </p:sp>
        <p:sp>
          <p:nvSpPr>
            <p:cNvPr id="98312" name="Text Box 8"/>
            <p:cNvSpPr txBox="1">
              <a:spLocks noChangeArrowheads="1"/>
            </p:cNvSpPr>
            <p:nvPr/>
          </p:nvSpPr>
          <p:spPr bwMode="auto">
            <a:xfrm>
              <a:off x="5210" y="240"/>
              <a:ext cx="471" cy="365"/>
            </a:xfrm>
            <a:prstGeom prst="rect">
              <a:avLst/>
            </a:prstGeom>
            <a:noFill/>
            <a:ln w="9525">
              <a:noFill/>
              <a:miter lim="800000"/>
              <a:headEnd/>
              <a:tailEnd/>
            </a:ln>
            <a:effectLst/>
          </p:spPr>
          <p:txBody>
            <a:bodyPr wrap="none">
              <a:spAutoFit/>
            </a:bodyPr>
            <a:lstStyle/>
            <a:p>
              <a:r>
                <a:rPr lang="en-US" sz="3200"/>
                <a:t>Mg</a:t>
              </a:r>
            </a:p>
          </p:txBody>
        </p:sp>
        <p:sp>
          <p:nvSpPr>
            <p:cNvPr id="98313" name="Text Box 9"/>
            <p:cNvSpPr txBox="1">
              <a:spLocks noChangeArrowheads="1"/>
            </p:cNvSpPr>
            <p:nvPr/>
          </p:nvSpPr>
          <p:spPr bwMode="auto">
            <a:xfrm>
              <a:off x="5166" y="538"/>
              <a:ext cx="457" cy="192"/>
            </a:xfrm>
            <a:prstGeom prst="rect">
              <a:avLst/>
            </a:prstGeom>
            <a:noFill/>
            <a:ln w="9525">
              <a:noFill/>
              <a:miter lim="800000"/>
              <a:headEnd/>
              <a:tailEnd/>
            </a:ln>
            <a:effectLst/>
          </p:spPr>
          <p:txBody>
            <a:bodyPr wrap="none">
              <a:spAutoFit/>
            </a:bodyPr>
            <a:lstStyle/>
            <a:p>
              <a:r>
                <a:rPr lang="en-US" sz="1400" b="1">
                  <a:solidFill>
                    <a:srgbClr val="FF0000"/>
                  </a:solidFill>
                </a:rPr>
                <a:t>24.305</a:t>
              </a:r>
            </a:p>
          </p:txBody>
        </p:sp>
        <p:sp>
          <p:nvSpPr>
            <p:cNvPr id="98314" name="Text Box 10"/>
            <p:cNvSpPr txBox="1">
              <a:spLocks noChangeArrowheads="1"/>
            </p:cNvSpPr>
            <p:nvPr/>
          </p:nvSpPr>
          <p:spPr bwMode="auto">
            <a:xfrm>
              <a:off x="5424" y="96"/>
              <a:ext cx="276" cy="231"/>
            </a:xfrm>
            <a:prstGeom prst="rect">
              <a:avLst/>
            </a:prstGeom>
            <a:noFill/>
            <a:ln w="9525">
              <a:noFill/>
              <a:miter lim="800000"/>
              <a:headEnd/>
              <a:tailEnd/>
            </a:ln>
            <a:effectLst/>
          </p:spPr>
          <p:txBody>
            <a:bodyPr wrap="none">
              <a:spAutoFit/>
            </a:bodyPr>
            <a:lstStyle/>
            <a:p>
              <a:r>
                <a:rPr lang="en-US">
                  <a:solidFill>
                    <a:schemeClr val="accent2"/>
                  </a:solidFill>
                </a:rPr>
                <a:t>12</a:t>
              </a:r>
            </a:p>
          </p:txBody>
        </p:sp>
      </p:grpSp>
      <p:sp>
        <p:nvSpPr>
          <p:cNvPr id="98315" name="Rectangle 11">
            <a:hlinkClick r:id="rId6" tooltip="Wikipedia -  M A G N E S I U M"/>
          </p:cNvPr>
          <p:cNvSpPr>
            <a:spLocks noChangeArrowheads="1"/>
          </p:cNvSpPr>
          <p:nvPr/>
        </p:nvSpPr>
        <p:spPr bwMode="auto">
          <a:xfrm>
            <a:off x="2466975" y="871538"/>
            <a:ext cx="3106738" cy="681037"/>
          </a:xfrm>
          <a:prstGeom prst="rect">
            <a:avLst/>
          </a:prstGeom>
          <a:noFill/>
          <a:ln w="9525">
            <a:noFill/>
            <a:miter lim="800000"/>
            <a:headEnd/>
            <a:tailEnd/>
          </a:ln>
          <a:effectLst/>
        </p:spPr>
        <p:txBody>
          <a:bodyPr wrap="none" anchor="ctr"/>
          <a:lstStyle/>
          <a:p>
            <a:endParaRPr lang="en-US"/>
          </a:p>
        </p:txBody>
      </p:sp>
      <p:pic>
        <p:nvPicPr>
          <p:cNvPr id="98317" name="Picture 13" descr="magnesium-fire-starter"/>
          <p:cNvPicPr>
            <a:picLocks noChangeAspect="1" noChangeArrowheads="1"/>
          </p:cNvPicPr>
          <p:nvPr/>
        </p:nvPicPr>
        <p:blipFill>
          <a:blip r:embed="rId7" cstate="print"/>
          <a:srcRect r="41754"/>
          <a:stretch>
            <a:fillRect/>
          </a:stretch>
        </p:blipFill>
        <p:spPr bwMode="auto">
          <a:xfrm>
            <a:off x="422275" y="647700"/>
            <a:ext cx="1485900" cy="2295525"/>
          </a:xfrm>
          <a:prstGeom prst="rect">
            <a:avLst/>
          </a:prstGeom>
          <a:noFill/>
        </p:spPr>
      </p:pic>
      <p:pic>
        <p:nvPicPr>
          <p:cNvPr id="98319" name="Picture 15" descr="magnesium spark"/>
          <p:cNvPicPr>
            <a:picLocks noChangeAspect="1" noChangeArrowheads="1"/>
          </p:cNvPicPr>
          <p:nvPr/>
        </p:nvPicPr>
        <p:blipFill>
          <a:blip r:embed="rId8" cstate="print"/>
          <a:srcRect/>
          <a:stretch>
            <a:fillRect/>
          </a:stretch>
        </p:blipFill>
        <p:spPr bwMode="auto">
          <a:xfrm>
            <a:off x="393700" y="3203575"/>
            <a:ext cx="1657350" cy="2925763"/>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98307"/>
                                        </p:tgtEl>
                                        <p:attrNameLst>
                                          <p:attrName>style.visibility</p:attrName>
                                        </p:attrNameLst>
                                      </p:cBhvr>
                                      <p:to>
                                        <p:strVal val="visible"/>
                                      </p:to>
                                    </p:set>
                                    <p:anim calcmode="lin" valueType="num">
                                      <p:cBhvr additive="base">
                                        <p:cTn id="7" dur="500" fill="hold"/>
                                        <p:tgtEl>
                                          <p:spTgt spid="98307"/>
                                        </p:tgtEl>
                                        <p:attrNameLst>
                                          <p:attrName>ppt_x</p:attrName>
                                        </p:attrNameLst>
                                      </p:cBhvr>
                                      <p:tavLst>
                                        <p:tav tm="0">
                                          <p:val>
                                            <p:strVal val="0-#ppt_w/2"/>
                                          </p:val>
                                        </p:tav>
                                        <p:tav tm="100000">
                                          <p:val>
                                            <p:strVal val="#ppt_x"/>
                                          </p:val>
                                        </p:tav>
                                      </p:tavLst>
                                    </p:anim>
                                    <p:anim calcmode="lin" valueType="num">
                                      <p:cBhvr additive="base">
                                        <p:cTn id="8" dur="500" fill="hold"/>
                                        <p:tgtEl>
                                          <p:spTgt spid="98307"/>
                                        </p:tgtEl>
                                        <p:attrNameLst>
                                          <p:attrName>ppt_y</p:attrName>
                                        </p:attrNameLst>
                                      </p:cBhvr>
                                      <p:tavLst>
                                        <p:tav tm="0">
                                          <p:val>
                                            <p:strVal val="#ppt_y"/>
                                          </p:val>
                                        </p:tav>
                                        <p:tav tm="100000">
                                          <p:val>
                                            <p:strVal val="#ppt_y"/>
                                          </p:val>
                                        </p:tav>
                                      </p:tavLst>
                                    </p:anim>
                                  </p:childTnLst>
                                  <p:subTnLst>
                                    <p:audio>
                                      <p:cMediaNode>
                                        <p:cTn display="0" masterRel="sameClick" nodeType="withEffect">
                                          <p:stCondLst>
                                            <p:cond evt="begin" delay="0">
                                              <p:tn val="5"/>
                                            </p:cond>
                                          </p:stCondLst>
                                          <p:endCondLst>
                                            <p:cond evt="onStopAudio" delay="0">
                                              <p:tgtEl>
                                                <p:sldTgt/>
                                              </p:tgtEl>
                                            </p:cond>
                                          </p:endCondLst>
                                        </p:cTn>
                                        <p:tgtEl>
                                          <p:sndTgt r:embed="rId3" name="camera.wav"/>
                                        </p:tgtEl>
                                      </p:cMediaNode>
                                    </p:audio>
                                  </p:subTnLst>
                                </p:cTn>
                              </p:par>
                            </p:childTnLst>
                          </p:cTn>
                        </p:par>
                      </p:childTnLst>
                    </p:cTn>
                  </p:par>
                  <p:par>
                    <p:cTn id="9" fill="hold">
                      <p:stCondLst>
                        <p:cond delay="indefinite"/>
                      </p:stCondLst>
                      <p:childTnLst>
                        <p:par>
                          <p:cTn id="10" fill="hold">
                            <p:stCondLst>
                              <p:cond delay="0"/>
                            </p:stCondLst>
                            <p:childTnLst>
                              <p:par>
                                <p:cTn id="11" presetID="53" presetClass="entr" presetSubtype="0" fill="hold" nodeType="clickEffect">
                                  <p:stCondLst>
                                    <p:cond delay="0"/>
                                  </p:stCondLst>
                                  <p:childTnLst>
                                    <p:set>
                                      <p:cBhvr>
                                        <p:cTn id="12" dur="1" fill="hold">
                                          <p:stCondLst>
                                            <p:cond delay="0"/>
                                          </p:stCondLst>
                                        </p:cTn>
                                        <p:tgtEl>
                                          <p:spTgt spid="98317"/>
                                        </p:tgtEl>
                                        <p:attrNameLst>
                                          <p:attrName>style.visibility</p:attrName>
                                        </p:attrNameLst>
                                      </p:cBhvr>
                                      <p:to>
                                        <p:strVal val="visible"/>
                                      </p:to>
                                    </p:set>
                                    <p:anim calcmode="lin" valueType="num">
                                      <p:cBhvr>
                                        <p:cTn id="13" dur="500" fill="hold"/>
                                        <p:tgtEl>
                                          <p:spTgt spid="98317"/>
                                        </p:tgtEl>
                                        <p:attrNameLst>
                                          <p:attrName>ppt_w</p:attrName>
                                        </p:attrNameLst>
                                      </p:cBhvr>
                                      <p:tavLst>
                                        <p:tav tm="0">
                                          <p:val>
                                            <p:fltVal val="0"/>
                                          </p:val>
                                        </p:tav>
                                        <p:tav tm="100000">
                                          <p:val>
                                            <p:strVal val="#ppt_w"/>
                                          </p:val>
                                        </p:tav>
                                      </p:tavLst>
                                    </p:anim>
                                    <p:anim calcmode="lin" valueType="num">
                                      <p:cBhvr>
                                        <p:cTn id="14" dur="500" fill="hold"/>
                                        <p:tgtEl>
                                          <p:spTgt spid="98317"/>
                                        </p:tgtEl>
                                        <p:attrNameLst>
                                          <p:attrName>ppt_h</p:attrName>
                                        </p:attrNameLst>
                                      </p:cBhvr>
                                      <p:tavLst>
                                        <p:tav tm="0">
                                          <p:val>
                                            <p:fltVal val="0"/>
                                          </p:val>
                                        </p:tav>
                                        <p:tav tm="100000">
                                          <p:val>
                                            <p:strVal val="#ppt_h"/>
                                          </p:val>
                                        </p:tav>
                                      </p:tavLst>
                                    </p:anim>
                                    <p:animEffect transition="in" filter="fade">
                                      <p:cBhvr>
                                        <p:cTn id="15" dur="500"/>
                                        <p:tgtEl>
                                          <p:spTgt spid="98317"/>
                                        </p:tgtEl>
                                      </p:cBhvr>
                                    </p:animEffect>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nodeType="clickEffect">
                                  <p:stCondLst>
                                    <p:cond delay="0"/>
                                  </p:stCondLst>
                                  <p:childTnLst>
                                    <p:set>
                                      <p:cBhvr>
                                        <p:cTn id="19" dur="1" fill="hold">
                                          <p:stCondLst>
                                            <p:cond delay="0"/>
                                          </p:stCondLst>
                                        </p:cTn>
                                        <p:tgtEl>
                                          <p:spTgt spid="98319"/>
                                        </p:tgtEl>
                                        <p:attrNameLst>
                                          <p:attrName>style.visibility</p:attrName>
                                        </p:attrNameLst>
                                      </p:cBhvr>
                                      <p:to>
                                        <p:strVal val="visible"/>
                                      </p:to>
                                    </p:set>
                                    <p:animEffect transition="in" filter="fade">
                                      <p:cBhvr>
                                        <p:cTn id="20" dur="1000"/>
                                        <p:tgtEl>
                                          <p:spTgt spid="98319"/>
                                        </p:tgtEl>
                                      </p:cBhvr>
                                    </p:animEffect>
                                    <p:anim calcmode="lin" valueType="num">
                                      <p:cBhvr>
                                        <p:cTn id="21" dur="1000" fill="hold"/>
                                        <p:tgtEl>
                                          <p:spTgt spid="98319"/>
                                        </p:tgtEl>
                                        <p:attrNameLst>
                                          <p:attrName>ppt_x</p:attrName>
                                        </p:attrNameLst>
                                      </p:cBhvr>
                                      <p:tavLst>
                                        <p:tav tm="0">
                                          <p:val>
                                            <p:strVal val="#ppt_x"/>
                                          </p:val>
                                        </p:tav>
                                        <p:tav tm="100000">
                                          <p:val>
                                            <p:strVal val="#ppt_x"/>
                                          </p:val>
                                        </p:tav>
                                      </p:tavLst>
                                    </p:anim>
                                    <p:anim calcmode="lin" valueType="num">
                                      <p:cBhvr>
                                        <p:cTn id="22" dur="1000" fill="hold"/>
                                        <p:tgtEl>
                                          <p:spTgt spid="983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685800" y="304800"/>
            <a:ext cx="7772400" cy="1143000"/>
          </a:xfrm>
        </p:spPr>
        <p:txBody>
          <a:bodyPr/>
          <a:lstStyle/>
          <a:p>
            <a:r>
              <a:rPr lang="en-US">
                <a:solidFill>
                  <a:schemeClr val="bg1"/>
                </a:solidFill>
              </a:rPr>
              <a:t>Potassium Metal in Water</a:t>
            </a:r>
          </a:p>
        </p:txBody>
      </p:sp>
      <p:pic>
        <p:nvPicPr>
          <p:cNvPr id="101379" name="Picture 3" descr="potassium metal in water"/>
          <p:cNvPicPr>
            <a:picLocks noChangeAspect="1" noChangeArrowheads="1"/>
          </p:cNvPicPr>
          <p:nvPr/>
        </p:nvPicPr>
        <p:blipFill>
          <a:blip r:embed="rId3" cstate="print"/>
          <a:srcRect l="1988" t="1497"/>
          <a:stretch>
            <a:fillRect/>
          </a:stretch>
        </p:blipFill>
        <p:spPr bwMode="auto">
          <a:xfrm>
            <a:off x="2363788" y="1292225"/>
            <a:ext cx="4506912" cy="5413375"/>
          </a:xfrm>
          <a:prstGeom prst="rect">
            <a:avLst/>
          </a:prstGeom>
          <a:noFill/>
        </p:spPr>
      </p:pic>
      <p:sp>
        <p:nvSpPr>
          <p:cNvPr id="101380" name="Rectangle 4"/>
          <p:cNvSpPr>
            <a:spLocks noChangeArrowheads="1"/>
          </p:cNvSpPr>
          <p:nvPr/>
        </p:nvSpPr>
        <p:spPr bwMode="auto">
          <a:xfrm>
            <a:off x="76200" y="6567488"/>
            <a:ext cx="2011363" cy="214312"/>
          </a:xfrm>
          <a:prstGeom prst="rect">
            <a:avLst/>
          </a:prstGeom>
          <a:noFill/>
          <a:ln w="9525">
            <a:noFill/>
            <a:miter lim="800000"/>
            <a:headEnd/>
            <a:tailEnd/>
          </a:ln>
          <a:effectLst/>
        </p:spPr>
        <p:txBody>
          <a:bodyPr wrap="none">
            <a:spAutoFit/>
          </a:bodyPr>
          <a:lstStyle/>
          <a:p>
            <a:r>
              <a:rPr lang="en-US" sz="800">
                <a:solidFill>
                  <a:schemeClr val="bg1"/>
                </a:solidFill>
              </a:rPr>
              <a:t>Newmark, </a:t>
            </a:r>
            <a:r>
              <a:rPr lang="en-US" sz="800" u="sng">
                <a:solidFill>
                  <a:schemeClr val="bg1"/>
                </a:solidFill>
              </a:rPr>
              <a:t>CHEMISTRY</a:t>
            </a:r>
            <a:r>
              <a:rPr lang="en-US" sz="800">
                <a:solidFill>
                  <a:schemeClr val="bg1"/>
                </a:solidFill>
              </a:rPr>
              <a:t>, 1993,  page 25</a:t>
            </a:r>
          </a:p>
        </p:txBody>
      </p:sp>
      <p:sp>
        <p:nvSpPr>
          <p:cNvPr id="101381" name="AutoShape 5">
            <a:hlinkClick r:id="rId4"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
        <p:nvSpPr>
          <p:cNvPr id="101382" name="Rectangle 6">
            <a:hlinkClick r:id="rId5" tooltip="Wikipedia -  P O T A S S I U M"/>
          </p:cNvPr>
          <p:cNvSpPr>
            <a:spLocks noChangeArrowheads="1"/>
          </p:cNvSpPr>
          <p:nvPr/>
        </p:nvSpPr>
        <p:spPr bwMode="auto">
          <a:xfrm>
            <a:off x="1320800" y="609600"/>
            <a:ext cx="2714625" cy="566738"/>
          </a:xfrm>
          <a:prstGeom prst="rect">
            <a:avLst/>
          </a:prstGeom>
          <a:noFill/>
          <a:ln w="9525">
            <a:no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accent2"/>
        </a:solidFill>
        <a:effectLst/>
      </p:bgPr>
    </p:bg>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p:txBody>
          <a:bodyPr/>
          <a:lstStyle/>
          <a:p>
            <a:r>
              <a:rPr lang="en-US">
                <a:solidFill>
                  <a:schemeClr val="bg1"/>
                </a:solidFill>
              </a:rPr>
              <a:t>Electron Filling (orbitals) in Periodic Table</a:t>
            </a:r>
          </a:p>
        </p:txBody>
      </p:sp>
      <p:sp>
        <p:nvSpPr>
          <p:cNvPr id="115715" name="AutoShape 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685800" y="0"/>
            <a:ext cx="7772400" cy="1143000"/>
          </a:xfrm>
        </p:spPr>
        <p:txBody>
          <a:bodyPr/>
          <a:lstStyle/>
          <a:p>
            <a:r>
              <a:rPr lang="en-US"/>
              <a:t>The Periodic Table</a:t>
            </a:r>
          </a:p>
        </p:txBody>
      </p:sp>
      <p:sp>
        <p:nvSpPr>
          <p:cNvPr id="311299" name="Rectangle 3"/>
          <p:cNvSpPr>
            <a:spLocks noChangeArrowheads="1"/>
          </p:cNvSpPr>
          <p:nvPr/>
        </p:nvSpPr>
        <p:spPr bwMode="auto">
          <a:xfrm>
            <a:off x="1295400" y="19812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Li</a:t>
            </a:r>
            <a:endParaRPr lang="en-US" sz="1000"/>
          </a:p>
          <a:p>
            <a:pPr algn="ctr"/>
            <a:endParaRPr lang="en-US" sz="1000"/>
          </a:p>
          <a:p>
            <a:pPr algn="ctr"/>
            <a:r>
              <a:rPr lang="en-US" sz="1000"/>
              <a:t>3</a:t>
            </a:r>
            <a:endParaRPr lang="en-US" sz="1000" baseline="30000"/>
          </a:p>
        </p:txBody>
      </p:sp>
      <p:sp>
        <p:nvSpPr>
          <p:cNvPr id="311300" name="Rectangle 4"/>
          <p:cNvSpPr>
            <a:spLocks noChangeArrowheads="1"/>
          </p:cNvSpPr>
          <p:nvPr/>
        </p:nvSpPr>
        <p:spPr bwMode="auto">
          <a:xfrm>
            <a:off x="7772400" y="14478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He</a:t>
            </a:r>
            <a:endParaRPr lang="en-US" sz="1000"/>
          </a:p>
          <a:p>
            <a:pPr algn="ctr"/>
            <a:endParaRPr lang="en-US" sz="1000"/>
          </a:p>
          <a:p>
            <a:pPr algn="ctr"/>
            <a:r>
              <a:rPr lang="en-US" sz="1000"/>
              <a:t>2</a:t>
            </a:r>
            <a:endParaRPr lang="en-US" sz="1000" baseline="30000"/>
          </a:p>
        </p:txBody>
      </p:sp>
      <p:sp>
        <p:nvSpPr>
          <p:cNvPr id="311301" name="Rectangle 5"/>
          <p:cNvSpPr>
            <a:spLocks noChangeArrowheads="1"/>
          </p:cNvSpPr>
          <p:nvPr/>
        </p:nvSpPr>
        <p:spPr bwMode="auto">
          <a:xfrm>
            <a:off x="6248400" y="19812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C</a:t>
            </a:r>
            <a:endParaRPr lang="en-US" sz="1000"/>
          </a:p>
          <a:p>
            <a:pPr algn="ctr"/>
            <a:endParaRPr lang="en-US" sz="1000"/>
          </a:p>
          <a:p>
            <a:pPr algn="ctr"/>
            <a:r>
              <a:rPr lang="en-US" sz="1000"/>
              <a:t>6</a:t>
            </a:r>
            <a:endParaRPr lang="en-US" sz="1000" baseline="30000"/>
          </a:p>
        </p:txBody>
      </p:sp>
      <p:sp>
        <p:nvSpPr>
          <p:cNvPr id="311302" name="Rectangle 6"/>
          <p:cNvSpPr>
            <a:spLocks noChangeArrowheads="1"/>
          </p:cNvSpPr>
          <p:nvPr/>
        </p:nvSpPr>
        <p:spPr bwMode="auto">
          <a:xfrm>
            <a:off x="6629400" y="19812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N</a:t>
            </a:r>
            <a:endParaRPr lang="en-US" sz="1000"/>
          </a:p>
          <a:p>
            <a:pPr algn="ctr"/>
            <a:endParaRPr lang="en-US" sz="1000"/>
          </a:p>
          <a:p>
            <a:pPr algn="ctr"/>
            <a:r>
              <a:rPr lang="en-US" sz="1000"/>
              <a:t>7</a:t>
            </a:r>
            <a:endParaRPr lang="en-US" sz="1000" baseline="30000"/>
          </a:p>
        </p:txBody>
      </p:sp>
      <p:sp>
        <p:nvSpPr>
          <p:cNvPr id="311303" name="Rectangle 7"/>
          <p:cNvSpPr>
            <a:spLocks noChangeArrowheads="1"/>
          </p:cNvSpPr>
          <p:nvPr/>
        </p:nvSpPr>
        <p:spPr bwMode="auto">
          <a:xfrm>
            <a:off x="7010400" y="19812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O</a:t>
            </a:r>
            <a:endParaRPr lang="en-US" sz="1000"/>
          </a:p>
          <a:p>
            <a:pPr algn="ctr"/>
            <a:endParaRPr lang="en-US" sz="1000"/>
          </a:p>
          <a:p>
            <a:pPr algn="ctr"/>
            <a:r>
              <a:rPr lang="en-US" sz="1000"/>
              <a:t>8</a:t>
            </a:r>
            <a:endParaRPr lang="en-US" sz="1000" baseline="30000"/>
          </a:p>
        </p:txBody>
      </p:sp>
      <p:sp>
        <p:nvSpPr>
          <p:cNvPr id="311304" name="Rectangle 8"/>
          <p:cNvSpPr>
            <a:spLocks noChangeArrowheads="1"/>
          </p:cNvSpPr>
          <p:nvPr/>
        </p:nvSpPr>
        <p:spPr bwMode="auto">
          <a:xfrm>
            <a:off x="7391400" y="1981200"/>
            <a:ext cx="381000" cy="533400"/>
          </a:xfrm>
          <a:prstGeom prst="rect">
            <a:avLst/>
          </a:prstGeom>
          <a:solidFill>
            <a:srgbClr val="FF99CC">
              <a:alpha val="50000"/>
            </a:srgbClr>
          </a:solidFill>
          <a:ln w="9525">
            <a:solidFill>
              <a:schemeClr val="tx1"/>
            </a:solidFill>
            <a:miter lim="800000"/>
            <a:headEnd/>
            <a:tailEnd/>
          </a:ln>
          <a:effectLst/>
        </p:spPr>
        <p:txBody>
          <a:bodyPr wrap="none" anchor="ctr"/>
          <a:lstStyle/>
          <a:p>
            <a:pPr algn="ctr"/>
            <a:r>
              <a:rPr lang="en-US" sz="1400" b="1"/>
              <a:t>F</a:t>
            </a:r>
            <a:endParaRPr lang="en-US" sz="1000"/>
          </a:p>
          <a:p>
            <a:pPr algn="ctr"/>
            <a:endParaRPr lang="en-US" sz="1000"/>
          </a:p>
          <a:p>
            <a:pPr algn="ctr"/>
            <a:r>
              <a:rPr lang="en-US" sz="1000"/>
              <a:t>9</a:t>
            </a:r>
            <a:endParaRPr lang="en-US" sz="1000" baseline="30000"/>
          </a:p>
        </p:txBody>
      </p:sp>
      <p:sp>
        <p:nvSpPr>
          <p:cNvPr id="311305" name="Rectangle 9"/>
          <p:cNvSpPr>
            <a:spLocks noChangeArrowheads="1"/>
          </p:cNvSpPr>
          <p:nvPr/>
        </p:nvSpPr>
        <p:spPr bwMode="auto">
          <a:xfrm>
            <a:off x="7772400" y="19812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Ne</a:t>
            </a:r>
            <a:endParaRPr lang="en-US" sz="1000"/>
          </a:p>
          <a:p>
            <a:pPr algn="ctr"/>
            <a:endParaRPr lang="en-US" sz="1000"/>
          </a:p>
          <a:p>
            <a:pPr algn="ctr"/>
            <a:r>
              <a:rPr lang="en-US" sz="1000"/>
              <a:t>10</a:t>
            </a:r>
            <a:endParaRPr lang="en-US" sz="1000" baseline="30000"/>
          </a:p>
        </p:txBody>
      </p:sp>
      <p:sp>
        <p:nvSpPr>
          <p:cNvPr id="311306" name="Rectangle 10"/>
          <p:cNvSpPr>
            <a:spLocks noChangeArrowheads="1"/>
          </p:cNvSpPr>
          <p:nvPr/>
        </p:nvSpPr>
        <p:spPr bwMode="auto">
          <a:xfrm>
            <a:off x="1295400" y="25146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Na</a:t>
            </a:r>
            <a:endParaRPr lang="en-US" sz="1000"/>
          </a:p>
          <a:p>
            <a:pPr algn="ctr"/>
            <a:endParaRPr lang="en-US" sz="1000"/>
          </a:p>
          <a:p>
            <a:pPr algn="ctr"/>
            <a:r>
              <a:rPr lang="en-US" sz="1000"/>
              <a:t>11</a:t>
            </a:r>
            <a:endParaRPr lang="en-US" sz="1000" baseline="30000"/>
          </a:p>
        </p:txBody>
      </p:sp>
      <p:sp>
        <p:nvSpPr>
          <p:cNvPr id="311307" name="Rectangle 11"/>
          <p:cNvSpPr>
            <a:spLocks noChangeArrowheads="1"/>
          </p:cNvSpPr>
          <p:nvPr/>
        </p:nvSpPr>
        <p:spPr bwMode="auto">
          <a:xfrm>
            <a:off x="5867400" y="19812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B</a:t>
            </a:r>
            <a:endParaRPr lang="en-US" sz="1000"/>
          </a:p>
          <a:p>
            <a:pPr algn="ctr"/>
            <a:endParaRPr lang="en-US" sz="1000"/>
          </a:p>
          <a:p>
            <a:pPr algn="ctr"/>
            <a:r>
              <a:rPr lang="en-US" sz="1000"/>
              <a:t>5</a:t>
            </a:r>
            <a:endParaRPr lang="en-US" sz="1000" baseline="30000"/>
          </a:p>
        </p:txBody>
      </p:sp>
      <p:sp>
        <p:nvSpPr>
          <p:cNvPr id="311308" name="Rectangle 12"/>
          <p:cNvSpPr>
            <a:spLocks noChangeArrowheads="1"/>
          </p:cNvSpPr>
          <p:nvPr/>
        </p:nvSpPr>
        <p:spPr bwMode="auto">
          <a:xfrm>
            <a:off x="1676400" y="19812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Be</a:t>
            </a:r>
            <a:endParaRPr lang="en-US" sz="1000"/>
          </a:p>
          <a:p>
            <a:pPr algn="ctr"/>
            <a:endParaRPr lang="en-US" sz="1000"/>
          </a:p>
          <a:p>
            <a:pPr algn="ctr"/>
            <a:r>
              <a:rPr lang="en-US" sz="1000"/>
              <a:t>4</a:t>
            </a:r>
            <a:endParaRPr lang="en-US" sz="1000" baseline="30000"/>
          </a:p>
        </p:txBody>
      </p:sp>
      <p:sp>
        <p:nvSpPr>
          <p:cNvPr id="311309" name="Rectangle 13"/>
          <p:cNvSpPr>
            <a:spLocks noChangeArrowheads="1"/>
          </p:cNvSpPr>
          <p:nvPr/>
        </p:nvSpPr>
        <p:spPr bwMode="auto">
          <a:xfrm>
            <a:off x="1295400" y="1447800"/>
            <a:ext cx="381000" cy="533400"/>
          </a:xfrm>
          <a:prstGeom prst="rect">
            <a:avLst/>
          </a:prstGeom>
          <a:solidFill>
            <a:srgbClr val="8AD88A">
              <a:alpha val="50000"/>
            </a:srgbClr>
          </a:solidFill>
          <a:ln w="9525">
            <a:solidFill>
              <a:schemeClr val="tx1"/>
            </a:solidFill>
            <a:miter lim="800000"/>
            <a:headEnd/>
            <a:tailEnd/>
          </a:ln>
          <a:effectLst/>
        </p:spPr>
        <p:txBody>
          <a:bodyPr wrap="none" anchor="ctr"/>
          <a:lstStyle/>
          <a:p>
            <a:pPr algn="ctr"/>
            <a:r>
              <a:rPr lang="en-US" sz="1400" b="1"/>
              <a:t>H</a:t>
            </a:r>
          </a:p>
          <a:p>
            <a:pPr algn="ctr"/>
            <a:endParaRPr lang="en-US" sz="1000"/>
          </a:p>
          <a:p>
            <a:pPr algn="ctr"/>
            <a:r>
              <a:rPr lang="en-US" sz="1000"/>
              <a:t>1</a:t>
            </a:r>
            <a:endParaRPr lang="en-US" sz="1000" baseline="30000"/>
          </a:p>
        </p:txBody>
      </p:sp>
      <p:sp>
        <p:nvSpPr>
          <p:cNvPr id="311310" name="Rectangle 14"/>
          <p:cNvSpPr>
            <a:spLocks noChangeArrowheads="1"/>
          </p:cNvSpPr>
          <p:nvPr/>
        </p:nvSpPr>
        <p:spPr bwMode="auto">
          <a:xfrm>
            <a:off x="5867400" y="25146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Al</a:t>
            </a:r>
            <a:endParaRPr lang="en-US" sz="1000"/>
          </a:p>
          <a:p>
            <a:pPr algn="ctr"/>
            <a:endParaRPr lang="en-US" sz="1000"/>
          </a:p>
          <a:p>
            <a:pPr algn="ctr"/>
            <a:r>
              <a:rPr lang="en-US" sz="1000"/>
              <a:t>13</a:t>
            </a:r>
            <a:endParaRPr lang="en-US" sz="1000" baseline="30000"/>
          </a:p>
        </p:txBody>
      </p:sp>
      <p:sp>
        <p:nvSpPr>
          <p:cNvPr id="311311" name="Rectangle 15"/>
          <p:cNvSpPr>
            <a:spLocks noChangeArrowheads="1"/>
          </p:cNvSpPr>
          <p:nvPr/>
        </p:nvSpPr>
        <p:spPr bwMode="auto">
          <a:xfrm>
            <a:off x="6248400" y="25146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Si</a:t>
            </a:r>
            <a:endParaRPr lang="en-US" sz="1000"/>
          </a:p>
          <a:p>
            <a:pPr algn="ctr"/>
            <a:endParaRPr lang="en-US" sz="1000"/>
          </a:p>
          <a:p>
            <a:pPr algn="ctr"/>
            <a:r>
              <a:rPr lang="en-US" sz="1000"/>
              <a:t>14</a:t>
            </a:r>
            <a:endParaRPr lang="en-US" sz="1000" baseline="30000"/>
          </a:p>
        </p:txBody>
      </p:sp>
      <p:sp>
        <p:nvSpPr>
          <p:cNvPr id="311312" name="Rectangle 16"/>
          <p:cNvSpPr>
            <a:spLocks noChangeArrowheads="1"/>
          </p:cNvSpPr>
          <p:nvPr/>
        </p:nvSpPr>
        <p:spPr bwMode="auto">
          <a:xfrm>
            <a:off x="6629400" y="25146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P</a:t>
            </a:r>
            <a:endParaRPr lang="en-US" sz="1000"/>
          </a:p>
          <a:p>
            <a:pPr algn="ctr"/>
            <a:endParaRPr lang="en-US" sz="1000"/>
          </a:p>
          <a:p>
            <a:pPr algn="ctr"/>
            <a:r>
              <a:rPr lang="en-US" sz="1000"/>
              <a:t>15</a:t>
            </a:r>
            <a:endParaRPr lang="en-US" sz="1000" baseline="30000"/>
          </a:p>
        </p:txBody>
      </p:sp>
      <p:sp>
        <p:nvSpPr>
          <p:cNvPr id="311313" name="Rectangle 17"/>
          <p:cNvSpPr>
            <a:spLocks noChangeArrowheads="1"/>
          </p:cNvSpPr>
          <p:nvPr/>
        </p:nvSpPr>
        <p:spPr bwMode="auto">
          <a:xfrm>
            <a:off x="7010400" y="25146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S</a:t>
            </a:r>
            <a:endParaRPr lang="en-US" sz="1000"/>
          </a:p>
          <a:p>
            <a:pPr algn="ctr"/>
            <a:endParaRPr lang="en-US" sz="1000"/>
          </a:p>
          <a:p>
            <a:pPr algn="ctr"/>
            <a:r>
              <a:rPr lang="en-US" sz="1000"/>
              <a:t>16</a:t>
            </a:r>
            <a:endParaRPr lang="en-US" sz="1000" baseline="30000"/>
          </a:p>
        </p:txBody>
      </p:sp>
      <p:sp>
        <p:nvSpPr>
          <p:cNvPr id="311314" name="Rectangle 18"/>
          <p:cNvSpPr>
            <a:spLocks noChangeArrowheads="1"/>
          </p:cNvSpPr>
          <p:nvPr/>
        </p:nvSpPr>
        <p:spPr bwMode="auto">
          <a:xfrm>
            <a:off x="7391400" y="2514600"/>
            <a:ext cx="381000" cy="533400"/>
          </a:xfrm>
          <a:prstGeom prst="rect">
            <a:avLst/>
          </a:prstGeom>
          <a:solidFill>
            <a:srgbClr val="FF99CC">
              <a:alpha val="50000"/>
            </a:srgbClr>
          </a:solidFill>
          <a:ln w="9525">
            <a:solidFill>
              <a:schemeClr val="tx1"/>
            </a:solidFill>
            <a:miter lim="800000"/>
            <a:headEnd/>
            <a:tailEnd/>
          </a:ln>
          <a:effectLst/>
        </p:spPr>
        <p:txBody>
          <a:bodyPr wrap="none" anchor="ctr"/>
          <a:lstStyle/>
          <a:p>
            <a:pPr algn="ctr"/>
            <a:r>
              <a:rPr lang="en-US" sz="1400" b="1"/>
              <a:t>Cl</a:t>
            </a:r>
            <a:endParaRPr lang="en-US" sz="1000"/>
          </a:p>
          <a:p>
            <a:pPr algn="ctr"/>
            <a:endParaRPr lang="en-US" sz="1000"/>
          </a:p>
          <a:p>
            <a:pPr algn="ctr"/>
            <a:r>
              <a:rPr lang="en-US" sz="1000"/>
              <a:t>17</a:t>
            </a:r>
            <a:endParaRPr lang="en-US" sz="1000" baseline="30000"/>
          </a:p>
        </p:txBody>
      </p:sp>
      <p:sp>
        <p:nvSpPr>
          <p:cNvPr id="311315" name="Rectangle 19"/>
          <p:cNvSpPr>
            <a:spLocks noChangeArrowheads="1"/>
          </p:cNvSpPr>
          <p:nvPr/>
        </p:nvSpPr>
        <p:spPr bwMode="auto">
          <a:xfrm>
            <a:off x="7772400" y="25146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Ar</a:t>
            </a:r>
            <a:endParaRPr lang="en-US" sz="1000"/>
          </a:p>
          <a:p>
            <a:pPr algn="ctr"/>
            <a:endParaRPr lang="en-US" sz="1000"/>
          </a:p>
          <a:p>
            <a:pPr algn="ctr"/>
            <a:r>
              <a:rPr lang="en-US" sz="1000"/>
              <a:t>18</a:t>
            </a:r>
            <a:endParaRPr lang="en-US" sz="1000" baseline="30000"/>
          </a:p>
        </p:txBody>
      </p:sp>
      <p:sp>
        <p:nvSpPr>
          <p:cNvPr id="311316" name="Rectangle 20"/>
          <p:cNvSpPr>
            <a:spLocks noChangeArrowheads="1"/>
          </p:cNvSpPr>
          <p:nvPr/>
        </p:nvSpPr>
        <p:spPr bwMode="auto">
          <a:xfrm>
            <a:off x="1295400" y="30480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K</a:t>
            </a:r>
            <a:endParaRPr lang="en-US" sz="1000"/>
          </a:p>
          <a:p>
            <a:pPr algn="ctr"/>
            <a:endParaRPr lang="en-US" sz="1000" baseline="30000"/>
          </a:p>
          <a:p>
            <a:pPr algn="ctr"/>
            <a:r>
              <a:rPr lang="en-US" sz="1000"/>
              <a:t>19</a:t>
            </a:r>
          </a:p>
        </p:txBody>
      </p:sp>
      <p:sp>
        <p:nvSpPr>
          <p:cNvPr id="311317" name="Rectangle 21"/>
          <p:cNvSpPr>
            <a:spLocks noChangeArrowheads="1"/>
          </p:cNvSpPr>
          <p:nvPr/>
        </p:nvSpPr>
        <p:spPr bwMode="auto">
          <a:xfrm>
            <a:off x="1676400" y="30480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Ca</a:t>
            </a:r>
            <a:endParaRPr lang="en-US" sz="1000"/>
          </a:p>
          <a:p>
            <a:pPr algn="ctr"/>
            <a:endParaRPr lang="en-US" sz="1000"/>
          </a:p>
          <a:p>
            <a:pPr algn="ctr"/>
            <a:r>
              <a:rPr lang="en-US" sz="1000"/>
              <a:t>20</a:t>
            </a:r>
            <a:endParaRPr lang="en-US" sz="1000" baseline="30000"/>
          </a:p>
        </p:txBody>
      </p:sp>
      <p:sp>
        <p:nvSpPr>
          <p:cNvPr id="311318" name="Rectangle 22"/>
          <p:cNvSpPr>
            <a:spLocks noChangeArrowheads="1"/>
          </p:cNvSpPr>
          <p:nvPr/>
        </p:nvSpPr>
        <p:spPr bwMode="auto">
          <a:xfrm>
            <a:off x="2057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Sc</a:t>
            </a:r>
            <a:endParaRPr lang="en-US" sz="1000"/>
          </a:p>
          <a:p>
            <a:pPr algn="ctr"/>
            <a:endParaRPr lang="en-US" sz="1000"/>
          </a:p>
          <a:p>
            <a:pPr algn="ctr"/>
            <a:r>
              <a:rPr lang="en-US" sz="1000"/>
              <a:t>21</a:t>
            </a:r>
            <a:endParaRPr lang="en-US" sz="1000" baseline="30000"/>
          </a:p>
        </p:txBody>
      </p:sp>
      <p:sp>
        <p:nvSpPr>
          <p:cNvPr id="311319" name="Rectangle 23"/>
          <p:cNvSpPr>
            <a:spLocks noChangeArrowheads="1"/>
          </p:cNvSpPr>
          <p:nvPr/>
        </p:nvSpPr>
        <p:spPr bwMode="auto">
          <a:xfrm>
            <a:off x="2438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Ti</a:t>
            </a:r>
            <a:endParaRPr lang="en-US" sz="1000"/>
          </a:p>
          <a:p>
            <a:pPr algn="ctr"/>
            <a:endParaRPr lang="en-US" sz="1000"/>
          </a:p>
          <a:p>
            <a:pPr algn="ctr"/>
            <a:r>
              <a:rPr lang="en-US" sz="1000"/>
              <a:t>22</a:t>
            </a:r>
            <a:endParaRPr lang="en-US" sz="1000" baseline="30000"/>
          </a:p>
        </p:txBody>
      </p:sp>
      <p:sp>
        <p:nvSpPr>
          <p:cNvPr id="311320" name="Rectangle 24"/>
          <p:cNvSpPr>
            <a:spLocks noChangeArrowheads="1"/>
          </p:cNvSpPr>
          <p:nvPr/>
        </p:nvSpPr>
        <p:spPr bwMode="auto">
          <a:xfrm>
            <a:off x="2819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V</a:t>
            </a:r>
            <a:endParaRPr lang="en-US" sz="1000"/>
          </a:p>
          <a:p>
            <a:pPr algn="ctr"/>
            <a:endParaRPr lang="en-US" sz="1000"/>
          </a:p>
          <a:p>
            <a:pPr algn="ctr"/>
            <a:r>
              <a:rPr lang="en-US" sz="1000"/>
              <a:t>23</a:t>
            </a:r>
            <a:endParaRPr lang="en-US" sz="1000" baseline="30000"/>
          </a:p>
        </p:txBody>
      </p:sp>
      <p:sp>
        <p:nvSpPr>
          <p:cNvPr id="311321" name="Rectangle 25"/>
          <p:cNvSpPr>
            <a:spLocks noChangeArrowheads="1"/>
          </p:cNvSpPr>
          <p:nvPr/>
        </p:nvSpPr>
        <p:spPr bwMode="auto">
          <a:xfrm>
            <a:off x="3200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Cr</a:t>
            </a:r>
            <a:endParaRPr lang="en-US" sz="1000"/>
          </a:p>
          <a:p>
            <a:pPr algn="ctr"/>
            <a:endParaRPr lang="en-US" sz="1000"/>
          </a:p>
          <a:p>
            <a:pPr algn="ctr"/>
            <a:r>
              <a:rPr lang="en-US" sz="1000"/>
              <a:t>24</a:t>
            </a:r>
            <a:endParaRPr lang="en-US" sz="1000" baseline="30000"/>
          </a:p>
        </p:txBody>
      </p:sp>
      <p:sp>
        <p:nvSpPr>
          <p:cNvPr id="311322" name="Rectangle 26"/>
          <p:cNvSpPr>
            <a:spLocks noChangeArrowheads="1"/>
          </p:cNvSpPr>
          <p:nvPr/>
        </p:nvSpPr>
        <p:spPr bwMode="auto">
          <a:xfrm>
            <a:off x="3581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Mn</a:t>
            </a:r>
            <a:endParaRPr lang="en-US" sz="1000"/>
          </a:p>
          <a:p>
            <a:pPr algn="ctr"/>
            <a:endParaRPr lang="en-US" sz="1000"/>
          </a:p>
          <a:p>
            <a:pPr algn="ctr"/>
            <a:r>
              <a:rPr lang="en-US" sz="1000"/>
              <a:t>25</a:t>
            </a:r>
            <a:endParaRPr lang="en-US" sz="1000" baseline="30000"/>
          </a:p>
        </p:txBody>
      </p:sp>
      <p:sp>
        <p:nvSpPr>
          <p:cNvPr id="311323" name="Rectangle 27"/>
          <p:cNvSpPr>
            <a:spLocks noChangeArrowheads="1"/>
          </p:cNvSpPr>
          <p:nvPr/>
        </p:nvSpPr>
        <p:spPr bwMode="auto">
          <a:xfrm>
            <a:off x="3962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Fe</a:t>
            </a:r>
            <a:endParaRPr lang="en-US" sz="1000"/>
          </a:p>
          <a:p>
            <a:pPr algn="ctr"/>
            <a:endParaRPr lang="en-US" sz="1000"/>
          </a:p>
          <a:p>
            <a:pPr algn="ctr"/>
            <a:r>
              <a:rPr lang="en-US" sz="1000"/>
              <a:t>26</a:t>
            </a:r>
            <a:endParaRPr lang="en-US" sz="1000" baseline="30000"/>
          </a:p>
        </p:txBody>
      </p:sp>
      <p:sp>
        <p:nvSpPr>
          <p:cNvPr id="311324" name="Rectangle 28"/>
          <p:cNvSpPr>
            <a:spLocks noChangeArrowheads="1"/>
          </p:cNvSpPr>
          <p:nvPr/>
        </p:nvSpPr>
        <p:spPr bwMode="auto">
          <a:xfrm>
            <a:off x="4343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Co</a:t>
            </a:r>
            <a:endParaRPr lang="en-US" sz="1000"/>
          </a:p>
          <a:p>
            <a:pPr algn="ctr"/>
            <a:endParaRPr lang="en-US" sz="1000"/>
          </a:p>
          <a:p>
            <a:pPr algn="ctr"/>
            <a:r>
              <a:rPr lang="en-US" sz="1000"/>
              <a:t>27</a:t>
            </a:r>
            <a:endParaRPr lang="en-US" sz="1000" baseline="30000"/>
          </a:p>
        </p:txBody>
      </p:sp>
      <p:sp>
        <p:nvSpPr>
          <p:cNvPr id="311325" name="Rectangle 29"/>
          <p:cNvSpPr>
            <a:spLocks noChangeArrowheads="1"/>
          </p:cNvSpPr>
          <p:nvPr/>
        </p:nvSpPr>
        <p:spPr bwMode="auto">
          <a:xfrm>
            <a:off x="4724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Ni</a:t>
            </a:r>
            <a:endParaRPr lang="en-US" sz="1000"/>
          </a:p>
          <a:p>
            <a:pPr algn="ctr"/>
            <a:endParaRPr lang="en-US" sz="1000"/>
          </a:p>
          <a:p>
            <a:pPr algn="ctr"/>
            <a:r>
              <a:rPr lang="en-US" sz="1000"/>
              <a:t>28</a:t>
            </a:r>
            <a:endParaRPr lang="en-US" sz="1000" baseline="30000"/>
          </a:p>
        </p:txBody>
      </p:sp>
      <p:sp>
        <p:nvSpPr>
          <p:cNvPr id="311326" name="Rectangle 30"/>
          <p:cNvSpPr>
            <a:spLocks noChangeArrowheads="1"/>
          </p:cNvSpPr>
          <p:nvPr/>
        </p:nvSpPr>
        <p:spPr bwMode="auto">
          <a:xfrm>
            <a:off x="5105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Cu</a:t>
            </a:r>
            <a:endParaRPr lang="en-US" sz="1000"/>
          </a:p>
          <a:p>
            <a:pPr algn="ctr"/>
            <a:endParaRPr lang="en-US" sz="1000"/>
          </a:p>
          <a:p>
            <a:pPr algn="ctr"/>
            <a:r>
              <a:rPr lang="en-US" sz="1000"/>
              <a:t>29</a:t>
            </a:r>
            <a:endParaRPr lang="en-US" sz="1000" baseline="30000"/>
          </a:p>
        </p:txBody>
      </p:sp>
      <p:sp>
        <p:nvSpPr>
          <p:cNvPr id="311327" name="Rectangle 31"/>
          <p:cNvSpPr>
            <a:spLocks noChangeArrowheads="1"/>
          </p:cNvSpPr>
          <p:nvPr/>
        </p:nvSpPr>
        <p:spPr bwMode="auto">
          <a:xfrm>
            <a:off x="5486400" y="30480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Zn</a:t>
            </a:r>
            <a:endParaRPr lang="en-US" sz="1000"/>
          </a:p>
          <a:p>
            <a:pPr algn="ctr"/>
            <a:endParaRPr lang="en-US" sz="1000"/>
          </a:p>
          <a:p>
            <a:pPr algn="ctr"/>
            <a:r>
              <a:rPr lang="en-US" sz="1000"/>
              <a:t>30</a:t>
            </a:r>
            <a:endParaRPr lang="en-US" sz="1000" baseline="30000"/>
          </a:p>
        </p:txBody>
      </p:sp>
      <p:sp>
        <p:nvSpPr>
          <p:cNvPr id="311328" name="Rectangle 32"/>
          <p:cNvSpPr>
            <a:spLocks noChangeArrowheads="1"/>
          </p:cNvSpPr>
          <p:nvPr/>
        </p:nvSpPr>
        <p:spPr bwMode="auto">
          <a:xfrm>
            <a:off x="5867400" y="30480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Ga</a:t>
            </a:r>
            <a:endParaRPr lang="en-US" sz="1000"/>
          </a:p>
          <a:p>
            <a:pPr algn="ctr"/>
            <a:endParaRPr lang="en-US" sz="1000"/>
          </a:p>
          <a:p>
            <a:pPr algn="ctr"/>
            <a:r>
              <a:rPr lang="en-US" sz="1000"/>
              <a:t>31</a:t>
            </a:r>
            <a:endParaRPr lang="en-US" sz="1000" baseline="30000"/>
          </a:p>
        </p:txBody>
      </p:sp>
      <p:sp>
        <p:nvSpPr>
          <p:cNvPr id="311329" name="Rectangle 33"/>
          <p:cNvSpPr>
            <a:spLocks noChangeArrowheads="1"/>
          </p:cNvSpPr>
          <p:nvPr/>
        </p:nvSpPr>
        <p:spPr bwMode="auto">
          <a:xfrm>
            <a:off x="6248400" y="30480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Ge</a:t>
            </a:r>
            <a:endParaRPr lang="en-US" sz="1000"/>
          </a:p>
          <a:p>
            <a:pPr algn="ctr"/>
            <a:endParaRPr lang="en-US" sz="1000"/>
          </a:p>
          <a:p>
            <a:pPr algn="ctr"/>
            <a:r>
              <a:rPr lang="en-US" sz="1000"/>
              <a:t>32</a:t>
            </a:r>
            <a:endParaRPr lang="en-US" sz="1000" baseline="30000"/>
          </a:p>
        </p:txBody>
      </p:sp>
      <p:sp>
        <p:nvSpPr>
          <p:cNvPr id="311330" name="Rectangle 34"/>
          <p:cNvSpPr>
            <a:spLocks noChangeArrowheads="1"/>
          </p:cNvSpPr>
          <p:nvPr/>
        </p:nvSpPr>
        <p:spPr bwMode="auto">
          <a:xfrm>
            <a:off x="6629400" y="30480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As</a:t>
            </a:r>
            <a:endParaRPr lang="en-US" sz="1000"/>
          </a:p>
          <a:p>
            <a:pPr algn="ctr"/>
            <a:endParaRPr lang="en-US" sz="1000"/>
          </a:p>
          <a:p>
            <a:pPr algn="ctr"/>
            <a:r>
              <a:rPr lang="en-US" sz="1000"/>
              <a:t>33</a:t>
            </a:r>
            <a:endParaRPr lang="en-US" sz="1000" baseline="30000"/>
          </a:p>
        </p:txBody>
      </p:sp>
      <p:sp>
        <p:nvSpPr>
          <p:cNvPr id="311331" name="Rectangle 35"/>
          <p:cNvSpPr>
            <a:spLocks noChangeArrowheads="1"/>
          </p:cNvSpPr>
          <p:nvPr/>
        </p:nvSpPr>
        <p:spPr bwMode="auto">
          <a:xfrm>
            <a:off x="7010400" y="30480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Se</a:t>
            </a:r>
            <a:endParaRPr lang="en-US" sz="1000"/>
          </a:p>
          <a:p>
            <a:pPr algn="ctr"/>
            <a:endParaRPr lang="en-US" sz="1000"/>
          </a:p>
          <a:p>
            <a:pPr algn="ctr"/>
            <a:r>
              <a:rPr lang="en-US" sz="1000"/>
              <a:t>34</a:t>
            </a:r>
            <a:endParaRPr lang="en-US" sz="1000" baseline="30000"/>
          </a:p>
        </p:txBody>
      </p:sp>
      <p:sp>
        <p:nvSpPr>
          <p:cNvPr id="311332" name="Rectangle 36"/>
          <p:cNvSpPr>
            <a:spLocks noChangeArrowheads="1"/>
          </p:cNvSpPr>
          <p:nvPr/>
        </p:nvSpPr>
        <p:spPr bwMode="auto">
          <a:xfrm>
            <a:off x="7391400" y="3048000"/>
            <a:ext cx="381000" cy="533400"/>
          </a:xfrm>
          <a:prstGeom prst="rect">
            <a:avLst/>
          </a:prstGeom>
          <a:solidFill>
            <a:srgbClr val="FF99CC">
              <a:alpha val="50000"/>
            </a:srgbClr>
          </a:solidFill>
          <a:ln w="9525">
            <a:solidFill>
              <a:schemeClr val="tx1"/>
            </a:solidFill>
            <a:miter lim="800000"/>
            <a:headEnd/>
            <a:tailEnd/>
          </a:ln>
          <a:effectLst/>
        </p:spPr>
        <p:txBody>
          <a:bodyPr wrap="none" anchor="ctr"/>
          <a:lstStyle/>
          <a:p>
            <a:pPr algn="ctr"/>
            <a:r>
              <a:rPr lang="en-US" sz="1400" b="1"/>
              <a:t>Br</a:t>
            </a:r>
            <a:endParaRPr lang="en-US" sz="1000"/>
          </a:p>
          <a:p>
            <a:pPr algn="ctr"/>
            <a:endParaRPr lang="en-US" sz="1000"/>
          </a:p>
          <a:p>
            <a:pPr algn="ctr"/>
            <a:r>
              <a:rPr lang="en-US" sz="1000"/>
              <a:t>35</a:t>
            </a:r>
            <a:endParaRPr lang="en-US" sz="1000" baseline="30000"/>
          </a:p>
        </p:txBody>
      </p:sp>
      <p:sp>
        <p:nvSpPr>
          <p:cNvPr id="311333" name="Rectangle 37"/>
          <p:cNvSpPr>
            <a:spLocks noChangeArrowheads="1"/>
          </p:cNvSpPr>
          <p:nvPr/>
        </p:nvSpPr>
        <p:spPr bwMode="auto">
          <a:xfrm>
            <a:off x="7772400" y="30480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Kr</a:t>
            </a:r>
            <a:endParaRPr lang="en-US" sz="1000"/>
          </a:p>
          <a:p>
            <a:pPr algn="ctr"/>
            <a:endParaRPr lang="en-US" sz="1000"/>
          </a:p>
          <a:p>
            <a:pPr algn="ctr"/>
            <a:r>
              <a:rPr lang="en-US" sz="1000"/>
              <a:t>36</a:t>
            </a:r>
            <a:endParaRPr lang="en-US" sz="1000" baseline="30000"/>
          </a:p>
        </p:txBody>
      </p:sp>
      <p:sp>
        <p:nvSpPr>
          <p:cNvPr id="311334" name="Rectangle 38"/>
          <p:cNvSpPr>
            <a:spLocks noChangeArrowheads="1"/>
          </p:cNvSpPr>
          <p:nvPr/>
        </p:nvSpPr>
        <p:spPr bwMode="auto">
          <a:xfrm>
            <a:off x="1295400" y="35814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Rb</a:t>
            </a:r>
            <a:endParaRPr lang="en-US" sz="1000"/>
          </a:p>
          <a:p>
            <a:pPr algn="ctr"/>
            <a:endParaRPr lang="en-US" sz="1000"/>
          </a:p>
          <a:p>
            <a:pPr algn="ctr"/>
            <a:r>
              <a:rPr lang="en-US" sz="1000"/>
              <a:t>37</a:t>
            </a:r>
            <a:endParaRPr lang="en-US" sz="1000" baseline="30000"/>
          </a:p>
        </p:txBody>
      </p:sp>
      <p:sp>
        <p:nvSpPr>
          <p:cNvPr id="311335" name="Rectangle 39"/>
          <p:cNvSpPr>
            <a:spLocks noChangeArrowheads="1"/>
          </p:cNvSpPr>
          <p:nvPr/>
        </p:nvSpPr>
        <p:spPr bwMode="auto">
          <a:xfrm>
            <a:off x="1676400" y="35814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Sr</a:t>
            </a:r>
            <a:endParaRPr lang="en-US" sz="1000"/>
          </a:p>
          <a:p>
            <a:pPr algn="ctr"/>
            <a:endParaRPr lang="en-US" sz="1000"/>
          </a:p>
          <a:p>
            <a:pPr algn="ctr"/>
            <a:r>
              <a:rPr lang="en-US" sz="1000"/>
              <a:t>38</a:t>
            </a:r>
            <a:endParaRPr lang="en-US" sz="1000" baseline="30000"/>
          </a:p>
        </p:txBody>
      </p:sp>
      <p:sp>
        <p:nvSpPr>
          <p:cNvPr id="311336" name="Rectangle 40"/>
          <p:cNvSpPr>
            <a:spLocks noChangeArrowheads="1"/>
          </p:cNvSpPr>
          <p:nvPr/>
        </p:nvSpPr>
        <p:spPr bwMode="auto">
          <a:xfrm>
            <a:off x="2057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Y</a:t>
            </a:r>
            <a:r>
              <a:rPr lang="en-US" sz="1000" b="1"/>
              <a:t> </a:t>
            </a:r>
          </a:p>
          <a:p>
            <a:pPr algn="ctr"/>
            <a:endParaRPr lang="en-US" sz="1000"/>
          </a:p>
          <a:p>
            <a:pPr algn="ctr"/>
            <a:r>
              <a:rPr lang="en-US" sz="1000"/>
              <a:t>39</a:t>
            </a:r>
            <a:endParaRPr lang="en-US" sz="1000" baseline="30000"/>
          </a:p>
        </p:txBody>
      </p:sp>
      <p:sp>
        <p:nvSpPr>
          <p:cNvPr id="311337" name="Rectangle 41"/>
          <p:cNvSpPr>
            <a:spLocks noChangeArrowheads="1"/>
          </p:cNvSpPr>
          <p:nvPr/>
        </p:nvSpPr>
        <p:spPr bwMode="auto">
          <a:xfrm>
            <a:off x="2438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Zr</a:t>
            </a:r>
            <a:endParaRPr lang="en-US" sz="1000"/>
          </a:p>
          <a:p>
            <a:pPr algn="ctr"/>
            <a:endParaRPr lang="en-US" sz="1000"/>
          </a:p>
          <a:p>
            <a:pPr algn="ctr"/>
            <a:r>
              <a:rPr lang="en-US" sz="1000"/>
              <a:t>40</a:t>
            </a:r>
            <a:endParaRPr lang="en-US" sz="1000" baseline="30000"/>
          </a:p>
        </p:txBody>
      </p:sp>
      <p:sp>
        <p:nvSpPr>
          <p:cNvPr id="311338" name="Rectangle 42"/>
          <p:cNvSpPr>
            <a:spLocks noChangeArrowheads="1"/>
          </p:cNvSpPr>
          <p:nvPr/>
        </p:nvSpPr>
        <p:spPr bwMode="auto">
          <a:xfrm>
            <a:off x="2819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Nb</a:t>
            </a:r>
            <a:endParaRPr lang="en-US" sz="1000"/>
          </a:p>
          <a:p>
            <a:pPr algn="ctr"/>
            <a:endParaRPr lang="en-US" sz="1000"/>
          </a:p>
          <a:p>
            <a:pPr algn="ctr"/>
            <a:r>
              <a:rPr lang="en-US" sz="1000"/>
              <a:t>41</a:t>
            </a:r>
            <a:endParaRPr lang="en-US" sz="1000" baseline="30000"/>
          </a:p>
        </p:txBody>
      </p:sp>
      <p:sp>
        <p:nvSpPr>
          <p:cNvPr id="311339" name="Rectangle 43"/>
          <p:cNvSpPr>
            <a:spLocks noChangeArrowheads="1"/>
          </p:cNvSpPr>
          <p:nvPr/>
        </p:nvSpPr>
        <p:spPr bwMode="auto">
          <a:xfrm>
            <a:off x="3200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Mo</a:t>
            </a:r>
            <a:endParaRPr lang="en-US" sz="1000"/>
          </a:p>
          <a:p>
            <a:pPr algn="ctr"/>
            <a:endParaRPr lang="en-US" sz="1000"/>
          </a:p>
          <a:p>
            <a:pPr algn="ctr"/>
            <a:r>
              <a:rPr lang="en-US" sz="1000"/>
              <a:t>42</a:t>
            </a:r>
            <a:endParaRPr lang="en-US" sz="1000" baseline="30000"/>
          </a:p>
        </p:txBody>
      </p:sp>
      <p:sp>
        <p:nvSpPr>
          <p:cNvPr id="311340" name="Rectangle 44"/>
          <p:cNvSpPr>
            <a:spLocks noChangeArrowheads="1"/>
          </p:cNvSpPr>
          <p:nvPr/>
        </p:nvSpPr>
        <p:spPr bwMode="auto">
          <a:xfrm>
            <a:off x="3581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Tc</a:t>
            </a:r>
            <a:endParaRPr lang="en-US" sz="1000"/>
          </a:p>
          <a:p>
            <a:pPr algn="ctr"/>
            <a:endParaRPr lang="en-US" sz="1000"/>
          </a:p>
          <a:p>
            <a:pPr algn="ctr"/>
            <a:r>
              <a:rPr lang="en-US" sz="1000"/>
              <a:t>43</a:t>
            </a:r>
            <a:endParaRPr lang="en-US" sz="1000" baseline="30000"/>
          </a:p>
        </p:txBody>
      </p:sp>
      <p:sp>
        <p:nvSpPr>
          <p:cNvPr id="311341" name="Rectangle 45"/>
          <p:cNvSpPr>
            <a:spLocks noChangeArrowheads="1"/>
          </p:cNvSpPr>
          <p:nvPr/>
        </p:nvSpPr>
        <p:spPr bwMode="auto">
          <a:xfrm>
            <a:off x="3962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Ru</a:t>
            </a:r>
            <a:endParaRPr lang="en-US" sz="1000"/>
          </a:p>
          <a:p>
            <a:pPr algn="ctr"/>
            <a:endParaRPr lang="en-US" sz="1000"/>
          </a:p>
          <a:p>
            <a:pPr algn="ctr"/>
            <a:r>
              <a:rPr lang="en-US" sz="1000"/>
              <a:t>44</a:t>
            </a:r>
            <a:endParaRPr lang="en-US" sz="1000" baseline="30000"/>
          </a:p>
        </p:txBody>
      </p:sp>
      <p:sp>
        <p:nvSpPr>
          <p:cNvPr id="311342" name="Rectangle 46"/>
          <p:cNvSpPr>
            <a:spLocks noChangeArrowheads="1"/>
          </p:cNvSpPr>
          <p:nvPr/>
        </p:nvSpPr>
        <p:spPr bwMode="auto">
          <a:xfrm>
            <a:off x="4343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Rh</a:t>
            </a:r>
            <a:endParaRPr lang="en-US" sz="1000"/>
          </a:p>
          <a:p>
            <a:pPr algn="ctr"/>
            <a:endParaRPr lang="en-US" sz="1000"/>
          </a:p>
          <a:p>
            <a:pPr algn="ctr"/>
            <a:r>
              <a:rPr lang="en-US" sz="1000"/>
              <a:t>45</a:t>
            </a:r>
            <a:endParaRPr lang="en-US" sz="1000" baseline="30000"/>
          </a:p>
        </p:txBody>
      </p:sp>
      <p:sp>
        <p:nvSpPr>
          <p:cNvPr id="311343" name="Rectangle 47"/>
          <p:cNvSpPr>
            <a:spLocks noChangeArrowheads="1"/>
          </p:cNvSpPr>
          <p:nvPr/>
        </p:nvSpPr>
        <p:spPr bwMode="auto">
          <a:xfrm>
            <a:off x="4724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Pd</a:t>
            </a:r>
            <a:endParaRPr lang="en-US" sz="1000"/>
          </a:p>
          <a:p>
            <a:pPr algn="ctr"/>
            <a:endParaRPr lang="en-US" sz="1000"/>
          </a:p>
          <a:p>
            <a:pPr algn="ctr"/>
            <a:r>
              <a:rPr lang="en-US" sz="1000"/>
              <a:t>46</a:t>
            </a:r>
            <a:endParaRPr lang="en-US" sz="1000" baseline="30000"/>
          </a:p>
        </p:txBody>
      </p:sp>
      <p:sp>
        <p:nvSpPr>
          <p:cNvPr id="311344" name="Rectangle 48"/>
          <p:cNvSpPr>
            <a:spLocks noChangeArrowheads="1"/>
          </p:cNvSpPr>
          <p:nvPr/>
        </p:nvSpPr>
        <p:spPr bwMode="auto">
          <a:xfrm>
            <a:off x="5105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Ag</a:t>
            </a:r>
            <a:endParaRPr lang="en-US" sz="1000"/>
          </a:p>
          <a:p>
            <a:pPr algn="ctr"/>
            <a:endParaRPr lang="en-US" sz="1000"/>
          </a:p>
          <a:p>
            <a:pPr algn="ctr"/>
            <a:r>
              <a:rPr lang="en-US" sz="1000"/>
              <a:t>47</a:t>
            </a:r>
            <a:endParaRPr lang="en-US" sz="1000" baseline="30000"/>
          </a:p>
        </p:txBody>
      </p:sp>
      <p:sp>
        <p:nvSpPr>
          <p:cNvPr id="311345" name="Rectangle 49"/>
          <p:cNvSpPr>
            <a:spLocks noChangeArrowheads="1"/>
          </p:cNvSpPr>
          <p:nvPr/>
        </p:nvSpPr>
        <p:spPr bwMode="auto">
          <a:xfrm>
            <a:off x="5486400" y="35814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Cd</a:t>
            </a:r>
            <a:endParaRPr lang="en-US" sz="1000"/>
          </a:p>
          <a:p>
            <a:pPr algn="ctr"/>
            <a:endParaRPr lang="en-US" sz="1000"/>
          </a:p>
          <a:p>
            <a:pPr algn="ctr"/>
            <a:r>
              <a:rPr lang="en-US" sz="1000"/>
              <a:t>48</a:t>
            </a:r>
            <a:endParaRPr lang="en-US" sz="1000" baseline="30000"/>
          </a:p>
        </p:txBody>
      </p:sp>
      <p:sp>
        <p:nvSpPr>
          <p:cNvPr id="311346" name="Rectangle 50"/>
          <p:cNvSpPr>
            <a:spLocks noChangeArrowheads="1"/>
          </p:cNvSpPr>
          <p:nvPr/>
        </p:nvSpPr>
        <p:spPr bwMode="auto">
          <a:xfrm>
            <a:off x="5867400" y="35814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In</a:t>
            </a:r>
            <a:endParaRPr lang="en-US" sz="1000"/>
          </a:p>
          <a:p>
            <a:pPr algn="ctr"/>
            <a:endParaRPr lang="en-US" sz="1000"/>
          </a:p>
          <a:p>
            <a:pPr algn="ctr"/>
            <a:r>
              <a:rPr lang="en-US" sz="1000"/>
              <a:t>49</a:t>
            </a:r>
            <a:endParaRPr lang="en-US" sz="1000" baseline="30000"/>
          </a:p>
        </p:txBody>
      </p:sp>
      <p:sp>
        <p:nvSpPr>
          <p:cNvPr id="311347" name="Rectangle 51"/>
          <p:cNvSpPr>
            <a:spLocks noChangeArrowheads="1"/>
          </p:cNvSpPr>
          <p:nvPr/>
        </p:nvSpPr>
        <p:spPr bwMode="auto">
          <a:xfrm>
            <a:off x="6248400" y="35814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Sn</a:t>
            </a:r>
            <a:endParaRPr lang="en-US" sz="1000"/>
          </a:p>
          <a:p>
            <a:pPr algn="ctr"/>
            <a:endParaRPr lang="en-US" sz="1000"/>
          </a:p>
          <a:p>
            <a:pPr algn="ctr"/>
            <a:r>
              <a:rPr lang="en-US" sz="1000"/>
              <a:t>50</a:t>
            </a:r>
            <a:endParaRPr lang="en-US" sz="1000" baseline="30000"/>
          </a:p>
        </p:txBody>
      </p:sp>
      <p:sp>
        <p:nvSpPr>
          <p:cNvPr id="311348" name="Rectangle 52"/>
          <p:cNvSpPr>
            <a:spLocks noChangeArrowheads="1"/>
          </p:cNvSpPr>
          <p:nvPr/>
        </p:nvSpPr>
        <p:spPr bwMode="auto">
          <a:xfrm>
            <a:off x="6629400" y="35814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Sb</a:t>
            </a:r>
            <a:endParaRPr lang="en-US" sz="1000"/>
          </a:p>
          <a:p>
            <a:pPr algn="ctr"/>
            <a:endParaRPr lang="en-US" sz="1000"/>
          </a:p>
          <a:p>
            <a:pPr algn="ctr"/>
            <a:r>
              <a:rPr lang="en-US" sz="1000"/>
              <a:t>51</a:t>
            </a:r>
            <a:endParaRPr lang="en-US" sz="1000" baseline="30000"/>
          </a:p>
        </p:txBody>
      </p:sp>
      <p:sp>
        <p:nvSpPr>
          <p:cNvPr id="311349" name="Rectangle 53"/>
          <p:cNvSpPr>
            <a:spLocks noChangeArrowheads="1"/>
          </p:cNvSpPr>
          <p:nvPr/>
        </p:nvSpPr>
        <p:spPr bwMode="auto">
          <a:xfrm>
            <a:off x="7010400" y="35814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Te</a:t>
            </a:r>
            <a:endParaRPr lang="en-US" sz="1000"/>
          </a:p>
          <a:p>
            <a:pPr algn="ctr"/>
            <a:endParaRPr lang="en-US" sz="1000"/>
          </a:p>
          <a:p>
            <a:pPr algn="ctr"/>
            <a:r>
              <a:rPr lang="en-US" sz="1000"/>
              <a:t>52</a:t>
            </a:r>
            <a:endParaRPr lang="en-US" sz="1000" baseline="30000"/>
          </a:p>
        </p:txBody>
      </p:sp>
      <p:sp>
        <p:nvSpPr>
          <p:cNvPr id="311350" name="Rectangle 54"/>
          <p:cNvSpPr>
            <a:spLocks noChangeArrowheads="1"/>
          </p:cNvSpPr>
          <p:nvPr/>
        </p:nvSpPr>
        <p:spPr bwMode="auto">
          <a:xfrm>
            <a:off x="7391400" y="3581400"/>
            <a:ext cx="381000" cy="533400"/>
          </a:xfrm>
          <a:prstGeom prst="rect">
            <a:avLst/>
          </a:prstGeom>
          <a:solidFill>
            <a:srgbClr val="FF99CC">
              <a:alpha val="50000"/>
            </a:srgbClr>
          </a:solidFill>
          <a:ln w="9525">
            <a:solidFill>
              <a:schemeClr val="tx1"/>
            </a:solidFill>
            <a:miter lim="800000"/>
            <a:headEnd/>
            <a:tailEnd/>
          </a:ln>
          <a:effectLst/>
        </p:spPr>
        <p:txBody>
          <a:bodyPr wrap="none" anchor="ctr"/>
          <a:lstStyle/>
          <a:p>
            <a:pPr algn="ctr"/>
            <a:r>
              <a:rPr lang="en-US" sz="1400" b="1"/>
              <a:t>I</a:t>
            </a:r>
            <a:endParaRPr lang="en-US" sz="1000"/>
          </a:p>
          <a:p>
            <a:pPr algn="ctr"/>
            <a:endParaRPr lang="en-US" sz="1000"/>
          </a:p>
          <a:p>
            <a:pPr algn="ctr"/>
            <a:r>
              <a:rPr lang="en-US" sz="1000"/>
              <a:t>53</a:t>
            </a:r>
            <a:endParaRPr lang="en-US" sz="1000" baseline="30000"/>
          </a:p>
        </p:txBody>
      </p:sp>
      <p:sp>
        <p:nvSpPr>
          <p:cNvPr id="311351" name="Rectangle 55"/>
          <p:cNvSpPr>
            <a:spLocks noChangeArrowheads="1"/>
          </p:cNvSpPr>
          <p:nvPr/>
        </p:nvSpPr>
        <p:spPr bwMode="auto">
          <a:xfrm>
            <a:off x="7772400" y="35814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Xe</a:t>
            </a:r>
            <a:endParaRPr lang="en-US" sz="1000"/>
          </a:p>
          <a:p>
            <a:pPr algn="ctr"/>
            <a:endParaRPr lang="en-US" sz="1000"/>
          </a:p>
          <a:p>
            <a:pPr algn="ctr"/>
            <a:r>
              <a:rPr lang="en-US" sz="1000"/>
              <a:t>54</a:t>
            </a:r>
            <a:endParaRPr lang="en-US" sz="1000" baseline="30000"/>
          </a:p>
        </p:txBody>
      </p:sp>
      <p:sp>
        <p:nvSpPr>
          <p:cNvPr id="311352" name="Rectangle 56"/>
          <p:cNvSpPr>
            <a:spLocks noChangeArrowheads="1"/>
          </p:cNvSpPr>
          <p:nvPr/>
        </p:nvSpPr>
        <p:spPr bwMode="auto">
          <a:xfrm>
            <a:off x="1295400" y="41148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Cs</a:t>
            </a:r>
            <a:endParaRPr lang="en-US" sz="1000"/>
          </a:p>
          <a:p>
            <a:pPr algn="ctr"/>
            <a:endParaRPr lang="en-US" sz="1000"/>
          </a:p>
          <a:p>
            <a:pPr algn="ctr"/>
            <a:r>
              <a:rPr lang="en-US" sz="1000"/>
              <a:t>55</a:t>
            </a:r>
            <a:endParaRPr lang="en-US" sz="1000" baseline="30000"/>
          </a:p>
        </p:txBody>
      </p:sp>
      <p:sp>
        <p:nvSpPr>
          <p:cNvPr id="311353" name="Rectangle 57"/>
          <p:cNvSpPr>
            <a:spLocks noChangeArrowheads="1"/>
          </p:cNvSpPr>
          <p:nvPr/>
        </p:nvSpPr>
        <p:spPr bwMode="auto">
          <a:xfrm>
            <a:off x="1676400" y="41148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Ba</a:t>
            </a:r>
            <a:endParaRPr lang="en-US" sz="1000"/>
          </a:p>
          <a:p>
            <a:pPr algn="ctr"/>
            <a:endParaRPr lang="en-US" sz="1000"/>
          </a:p>
          <a:p>
            <a:pPr algn="ctr"/>
            <a:r>
              <a:rPr lang="en-US" sz="1000"/>
              <a:t>56</a:t>
            </a:r>
            <a:endParaRPr lang="en-US" sz="1000" baseline="30000"/>
          </a:p>
        </p:txBody>
      </p:sp>
      <p:sp>
        <p:nvSpPr>
          <p:cNvPr id="311354" name="Rectangle 58"/>
          <p:cNvSpPr>
            <a:spLocks noChangeArrowheads="1"/>
          </p:cNvSpPr>
          <p:nvPr/>
        </p:nvSpPr>
        <p:spPr bwMode="auto">
          <a:xfrm>
            <a:off x="2057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2400">
                <a:latin typeface="Symbol" pitchFamily="18" charset="2"/>
              </a:rPr>
              <a:t>*</a:t>
            </a:r>
          </a:p>
        </p:txBody>
      </p:sp>
      <p:sp>
        <p:nvSpPr>
          <p:cNvPr id="311355" name="Rectangle 59"/>
          <p:cNvSpPr>
            <a:spLocks noChangeArrowheads="1"/>
          </p:cNvSpPr>
          <p:nvPr/>
        </p:nvSpPr>
        <p:spPr bwMode="auto">
          <a:xfrm>
            <a:off x="2438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Hf</a:t>
            </a:r>
            <a:endParaRPr lang="en-US" sz="1000"/>
          </a:p>
          <a:p>
            <a:pPr algn="ctr"/>
            <a:endParaRPr lang="en-US" sz="1000"/>
          </a:p>
          <a:p>
            <a:pPr algn="ctr"/>
            <a:r>
              <a:rPr lang="en-US" sz="1000"/>
              <a:t>72</a:t>
            </a:r>
            <a:endParaRPr lang="en-US" sz="1000" baseline="30000"/>
          </a:p>
        </p:txBody>
      </p:sp>
      <p:sp>
        <p:nvSpPr>
          <p:cNvPr id="311356" name="Rectangle 60"/>
          <p:cNvSpPr>
            <a:spLocks noChangeArrowheads="1"/>
          </p:cNvSpPr>
          <p:nvPr/>
        </p:nvSpPr>
        <p:spPr bwMode="auto">
          <a:xfrm>
            <a:off x="2819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Ta</a:t>
            </a:r>
            <a:endParaRPr lang="en-US" sz="1000"/>
          </a:p>
          <a:p>
            <a:pPr algn="ctr"/>
            <a:endParaRPr lang="en-US" sz="1000"/>
          </a:p>
          <a:p>
            <a:pPr algn="ctr"/>
            <a:r>
              <a:rPr lang="en-US" sz="1000"/>
              <a:t>73</a:t>
            </a:r>
            <a:endParaRPr lang="en-US" sz="1000" baseline="30000"/>
          </a:p>
        </p:txBody>
      </p:sp>
      <p:sp>
        <p:nvSpPr>
          <p:cNvPr id="311357" name="Rectangle 61"/>
          <p:cNvSpPr>
            <a:spLocks noChangeArrowheads="1"/>
          </p:cNvSpPr>
          <p:nvPr/>
        </p:nvSpPr>
        <p:spPr bwMode="auto">
          <a:xfrm>
            <a:off x="3200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W</a:t>
            </a:r>
            <a:endParaRPr lang="en-US" sz="1000"/>
          </a:p>
          <a:p>
            <a:pPr algn="ctr"/>
            <a:endParaRPr lang="en-US" sz="1000"/>
          </a:p>
          <a:p>
            <a:pPr algn="ctr"/>
            <a:r>
              <a:rPr lang="en-US" sz="1000"/>
              <a:t>74</a:t>
            </a:r>
            <a:endParaRPr lang="en-US" sz="1000" baseline="30000"/>
          </a:p>
        </p:txBody>
      </p:sp>
      <p:sp>
        <p:nvSpPr>
          <p:cNvPr id="311358" name="Rectangle 62"/>
          <p:cNvSpPr>
            <a:spLocks noChangeArrowheads="1"/>
          </p:cNvSpPr>
          <p:nvPr/>
        </p:nvSpPr>
        <p:spPr bwMode="auto">
          <a:xfrm>
            <a:off x="3581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Re</a:t>
            </a:r>
            <a:endParaRPr lang="en-US" sz="1000"/>
          </a:p>
          <a:p>
            <a:pPr algn="ctr"/>
            <a:endParaRPr lang="en-US" sz="1000"/>
          </a:p>
          <a:p>
            <a:pPr algn="ctr"/>
            <a:r>
              <a:rPr lang="en-US" sz="1000"/>
              <a:t>75</a:t>
            </a:r>
            <a:endParaRPr lang="en-US" sz="1000" baseline="30000"/>
          </a:p>
        </p:txBody>
      </p:sp>
      <p:sp>
        <p:nvSpPr>
          <p:cNvPr id="311359" name="Rectangle 63"/>
          <p:cNvSpPr>
            <a:spLocks noChangeArrowheads="1"/>
          </p:cNvSpPr>
          <p:nvPr/>
        </p:nvSpPr>
        <p:spPr bwMode="auto">
          <a:xfrm>
            <a:off x="3962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Os</a:t>
            </a:r>
            <a:endParaRPr lang="en-US" sz="1000"/>
          </a:p>
          <a:p>
            <a:pPr algn="ctr"/>
            <a:endParaRPr lang="en-US" sz="1000"/>
          </a:p>
          <a:p>
            <a:pPr algn="ctr"/>
            <a:r>
              <a:rPr lang="en-US" sz="1000"/>
              <a:t>76</a:t>
            </a:r>
            <a:endParaRPr lang="en-US" sz="1000" baseline="30000"/>
          </a:p>
        </p:txBody>
      </p:sp>
      <p:sp>
        <p:nvSpPr>
          <p:cNvPr id="311360" name="Rectangle 64"/>
          <p:cNvSpPr>
            <a:spLocks noChangeArrowheads="1"/>
          </p:cNvSpPr>
          <p:nvPr/>
        </p:nvSpPr>
        <p:spPr bwMode="auto">
          <a:xfrm>
            <a:off x="4343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Ir</a:t>
            </a:r>
            <a:endParaRPr lang="en-US" sz="1000"/>
          </a:p>
          <a:p>
            <a:pPr algn="ctr"/>
            <a:endParaRPr lang="en-US" sz="1000"/>
          </a:p>
          <a:p>
            <a:pPr algn="ctr"/>
            <a:r>
              <a:rPr lang="en-US" sz="1000"/>
              <a:t>77</a:t>
            </a:r>
            <a:endParaRPr lang="en-US" sz="1000" baseline="30000"/>
          </a:p>
        </p:txBody>
      </p:sp>
      <p:sp>
        <p:nvSpPr>
          <p:cNvPr id="311361" name="Rectangle 65"/>
          <p:cNvSpPr>
            <a:spLocks noChangeArrowheads="1"/>
          </p:cNvSpPr>
          <p:nvPr/>
        </p:nvSpPr>
        <p:spPr bwMode="auto">
          <a:xfrm>
            <a:off x="4724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Pt</a:t>
            </a:r>
            <a:endParaRPr lang="en-US" sz="1000"/>
          </a:p>
          <a:p>
            <a:pPr algn="ctr"/>
            <a:endParaRPr lang="en-US" sz="1000"/>
          </a:p>
          <a:p>
            <a:pPr algn="ctr"/>
            <a:r>
              <a:rPr lang="en-US" sz="1000"/>
              <a:t>78</a:t>
            </a:r>
            <a:endParaRPr lang="en-US" sz="1000" baseline="30000"/>
          </a:p>
        </p:txBody>
      </p:sp>
      <p:sp>
        <p:nvSpPr>
          <p:cNvPr id="311362" name="Rectangle 66"/>
          <p:cNvSpPr>
            <a:spLocks noChangeArrowheads="1"/>
          </p:cNvSpPr>
          <p:nvPr/>
        </p:nvSpPr>
        <p:spPr bwMode="auto">
          <a:xfrm>
            <a:off x="5105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Au</a:t>
            </a:r>
            <a:endParaRPr lang="en-US" sz="1000"/>
          </a:p>
          <a:p>
            <a:pPr algn="ctr"/>
            <a:endParaRPr lang="en-US" sz="1000"/>
          </a:p>
          <a:p>
            <a:pPr algn="ctr"/>
            <a:r>
              <a:rPr lang="en-US" sz="1000"/>
              <a:t>79</a:t>
            </a:r>
            <a:endParaRPr lang="en-US" sz="1000" baseline="30000"/>
          </a:p>
        </p:txBody>
      </p:sp>
      <p:sp>
        <p:nvSpPr>
          <p:cNvPr id="311363" name="Rectangle 67"/>
          <p:cNvSpPr>
            <a:spLocks noChangeArrowheads="1"/>
          </p:cNvSpPr>
          <p:nvPr/>
        </p:nvSpPr>
        <p:spPr bwMode="auto">
          <a:xfrm>
            <a:off x="5486400" y="4114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Hg</a:t>
            </a:r>
            <a:endParaRPr lang="en-US" sz="1000"/>
          </a:p>
          <a:p>
            <a:pPr algn="ctr"/>
            <a:endParaRPr lang="en-US" sz="1000"/>
          </a:p>
          <a:p>
            <a:pPr algn="ctr"/>
            <a:r>
              <a:rPr lang="en-US" sz="1000"/>
              <a:t>80</a:t>
            </a:r>
            <a:endParaRPr lang="en-US" sz="1000" baseline="30000"/>
          </a:p>
        </p:txBody>
      </p:sp>
      <p:sp>
        <p:nvSpPr>
          <p:cNvPr id="311364" name="Rectangle 68"/>
          <p:cNvSpPr>
            <a:spLocks noChangeArrowheads="1"/>
          </p:cNvSpPr>
          <p:nvPr/>
        </p:nvSpPr>
        <p:spPr bwMode="auto">
          <a:xfrm>
            <a:off x="5867400" y="41148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Tl</a:t>
            </a:r>
            <a:endParaRPr lang="en-US" sz="1000"/>
          </a:p>
          <a:p>
            <a:pPr algn="ctr"/>
            <a:endParaRPr lang="en-US" sz="1000"/>
          </a:p>
          <a:p>
            <a:pPr algn="ctr"/>
            <a:r>
              <a:rPr lang="en-US" sz="1000"/>
              <a:t>81</a:t>
            </a:r>
            <a:endParaRPr lang="en-US" sz="1000" baseline="30000"/>
          </a:p>
        </p:txBody>
      </p:sp>
      <p:sp>
        <p:nvSpPr>
          <p:cNvPr id="311365" name="Rectangle 69"/>
          <p:cNvSpPr>
            <a:spLocks noChangeArrowheads="1"/>
          </p:cNvSpPr>
          <p:nvPr/>
        </p:nvSpPr>
        <p:spPr bwMode="auto">
          <a:xfrm>
            <a:off x="6248400" y="41148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Pb</a:t>
            </a:r>
            <a:endParaRPr lang="en-US" sz="1000"/>
          </a:p>
          <a:p>
            <a:pPr algn="ctr"/>
            <a:endParaRPr lang="en-US" sz="1000"/>
          </a:p>
          <a:p>
            <a:pPr algn="ctr"/>
            <a:r>
              <a:rPr lang="en-US" sz="1000"/>
              <a:t>82</a:t>
            </a:r>
            <a:endParaRPr lang="en-US" sz="1000" baseline="30000"/>
          </a:p>
        </p:txBody>
      </p:sp>
      <p:sp>
        <p:nvSpPr>
          <p:cNvPr id="311366" name="Rectangle 70"/>
          <p:cNvSpPr>
            <a:spLocks noChangeArrowheads="1"/>
          </p:cNvSpPr>
          <p:nvPr/>
        </p:nvSpPr>
        <p:spPr bwMode="auto">
          <a:xfrm>
            <a:off x="6629400" y="41148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Bi</a:t>
            </a:r>
            <a:endParaRPr lang="en-US" sz="1000"/>
          </a:p>
          <a:p>
            <a:pPr algn="ctr"/>
            <a:endParaRPr lang="en-US" sz="1000"/>
          </a:p>
          <a:p>
            <a:pPr algn="ctr"/>
            <a:r>
              <a:rPr lang="en-US" sz="1000"/>
              <a:t>83</a:t>
            </a:r>
            <a:endParaRPr lang="en-US" sz="1000" baseline="30000"/>
          </a:p>
        </p:txBody>
      </p:sp>
      <p:sp>
        <p:nvSpPr>
          <p:cNvPr id="311367" name="Rectangle 71"/>
          <p:cNvSpPr>
            <a:spLocks noChangeArrowheads="1"/>
          </p:cNvSpPr>
          <p:nvPr/>
        </p:nvSpPr>
        <p:spPr bwMode="auto">
          <a:xfrm>
            <a:off x="7010400" y="4114800"/>
            <a:ext cx="381000" cy="533400"/>
          </a:xfrm>
          <a:prstGeom prst="rect">
            <a:avLst/>
          </a:prstGeom>
          <a:solidFill>
            <a:srgbClr val="DDDDDD">
              <a:alpha val="50000"/>
            </a:srgbClr>
          </a:solidFill>
          <a:ln w="9525">
            <a:solidFill>
              <a:schemeClr val="tx1"/>
            </a:solidFill>
            <a:miter lim="800000"/>
            <a:headEnd/>
            <a:tailEnd/>
          </a:ln>
          <a:effectLst/>
        </p:spPr>
        <p:txBody>
          <a:bodyPr wrap="none" anchor="ctr"/>
          <a:lstStyle/>
          <a:p>
            <a:pPr algn="ctr"/>
            <a:r>
              <a:rPr lang="en-US" sz="1400" b="1"/>
              <a:t>Po</a:t>
            </a:r>
            <a:endParaRPr lang="en-US" sz="1000"/>
          </a:p>
          <a:p>
            <a:pPr algn="ctr"/>
            <a:endParaRPr lang="en-US" sz="1000"/>
          </a:p>
          <a:p>
            <a:pPr algn="ctr"/>
            <a:r>
              <a:rPr lang="en-US" sz="1000"/>
              <a:t>84</a:t>
            </a:r>
            <a:endParaRPr lang="en-US" sz="1000" baseline="30000"/>
          </a:p>
        </p:txBody>
      </p:sp>
      <p:sp>
        <p:nvSpPr>
          <p:cNvPr id="311368" name="Rectangle 72"/>
          <p:cNvSpPr>
            <a:spLocks noChangeArrowheads="1"/>
          </p:cNvSpPr>
          <p:nvPr/>
        </p:nvSpPr>
        <p:spPr bwMode="auto">
          <a:xfrm>
            <a:off x="7391400" y="4114800"/>
            <a:ext cx="381000" cy="533400"/>
          </a:xfrm>
          <a:prstGeom prst="rect">
            <a:avLst/>
          </a:prstGeom>
          <a:solidFill>
            <a:srgbClr val="FF99CC">
              <a:alpha val="50000"/>
            </a:srgbClr>
          </a:solidFill>
          <a:ln w="9525">
            <a:solidFill>
              <a:schemeClr val="tx1"/>
            </a:solidFill>
            <a:miter lim="800000"/>
            <a:headEnd/>
            <a:tailEnd/>
          </a:ln>
          <a:effectLst/>
        </p:spPr>
        <p:txBody>
          <a:bodyPr wrap="none" anchor="ctr"/>
          <a:lstStyle/>
          <a:p>
            <a:pPr algn="ctr"/>
            <a:r>
              <a:rPr lang="en-US" sz="1400" b="1"/>
              <a:t>At</a:t>
            </a:r>
            <a:endParaRPr lang="en-US" sz="1000"/>
          </a:p>
          <a:p>
            <a:pPr algn="ctr"/>
            <a:endParaRPr lang="en-US" sz="1000"/>
          </a:p>
          <a:p>
            <a:pPr algn="ctr"/>
            <a:r>
              <a:rPr lang="en-US" sz="1000"/>
              <a:t>85</a:t>
            </a:r>
            <a:endParaRPr lang="en-US" sz="1000" baseline="30000"/>
          </a:p>
        </p:txBody>
      </p:sp>
      <p:sp>
        <p:nvSpPr>
          <p:cNvPr id="311369" name="Rectangle 73"/>
          <p:cNvSpPr>
            <a:spLocks noChangeArrowheads="1"/>
          </p:cNvSpPr>
          <p:nvPr/>
        </p:nvSpPr>
        <p:spPr bwMode="auto">
          <a:xfrm>
            <a:off x="7772400" y="4114800"/>
            <a:ext cx="381000" cy="533400"/>
          </a:xfrm>
          <a:prstGeom prst="rect">
            <a:avLst/>
          </a:prstGeom>
          <a:solidFill>
            <a:srgbClr val="BE9DFF">
              <a:alpha val="50000"/>
            </a:srgbClr>
          </a:solidFill>
          <a:ln w="9525">
            <a:solidFill>
              <a:schemeClr val="tx1"/>
            </a:solidFill>
            <a:miter lim="800000"/>
            <a:headEnd/>
            <a:tailEnd/>
          </a:ln>
          <a:effectLst/>
        </p:spPr>
        <p:txBody>
          <a:bodyPr wrap="none" anchor="ctr"/>
          <a:lstStyle/>
          <a:p>
            <a:pPr algn="ctr"/>
            <a:r>
              <a:rPr lang="en-US" sz="1400" b="1"/>
              <a:t>Rn</a:t>
            </a:r>
            <a:endParaRPr lang="en-US" sz="1000"/>
          </a:p>
          <a:p>
            <a:pPr algn="ctr"/>
            <a:endParaRPr lang="en-US" sz="1000"/>
          </a:p>
          <a:p>
            <a:pPr algn="ctr"/>
            <a:r>
              <a:rPr lang="en-US" sz="1000"/>
              <a:t>86</a:t>
            </a:r>
            <a:endParaRPr lang="en-US" sz="1000" baseline="30000"/>
          </a:p>
        </p:txBody>
      </p:sp>
      <p:sp>
        <p:nvSpPr>
          <p:cNvPr id="311370" name="Rectangle 74"/>
          <p:cNvSpPr>
            <a:spLocks noChangeArrowheads="1"/>
          </p:cNvSpPr>
          <p:nvPr/>
        </p:nvSpPr>
        <p:spPr bwMode="auto">
          <a:xfrm>
            <a:off x="1295400" y="4648200"/>
            <a:ext cx="381000" cy="533400"/>
          </a:xfrm>
          <a:prstGeom prst="rect">
            <a:avLst/>
          </a:prstGeom>
          <a:solidFill>
            <a:srgbClr val="66FFCC">
              <a:alpha val="50000"/>
            </a:srgbClr>
          </a:solidFill>
          <a:ln w="9525">
            <a:solidFill>
              <a:schemeClr val="tx1"/>
            </a:solidFill>
            <a:miter lim="800000"/>
            <a:headEnd/>
            <a:tailEnd/>
          </a:ln>
          <a:effectLst/>
        </p:spPr>
        <p:txBody>
          <a:bodyPr wrap="none" anchor="ctr"/>
          <a:lstStyle/>
          <a:p>
            <a:pPr algn="ctr"/>
            <a:r>
              <a:rPr lang="en-US" sz="1400" b="1"/>
              <a:t>Fr</a:t>
            </a:r>
            <a:endParaRPr lang="en-US" sz="1000"/>
          </a:p>
          <a:p>
            <a:pPr algn="ctr"/>
            <a:endParaRPr lang="en-US" sz="1000"/>
          </a:p>
          <a:p>
            <a:pPr algn="ctr"/>
            <a:r>
              <a:rPr lang="en-US" sz="1000"/>
              <a:t>87</a:t>
            </a:r>
            <a:endParaRPr lang="en-US" sz="1000" baseline="30000"/>
          </a:p>
        </p:txBody>
      </p:sp>
      <p:sp>
        <p:nvSpPr>
          <p:cNvPr id="311371" name="Rectangle 75"/>
          <p:cNvSpPr>
            <a:spLocks noChangeArrowheads="1"/>
          </p:cNvSpPr>
          <p:nvPr/>
        </p:nvSpPr>
        <p:spPr bwMode="auto">
          <a:xfrm>
            <a:off x="1676400" y="46482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Ra</a:t>
            </a:r>
            <a:endParaRPr lang="en-US" sz="1000"/>
          </a:p>
          <a:p>
            <a:pPr algn="ctr"/>
            <a:endParaRPr lang="en-US" sz="1000"/>
          </a:p>
          <a:p>
            <a:pPr algn="ctr"/>
            <a:r>
              <a:rPr lang="en-US" sz="1000"/>
              <a:t>88</a:t>
            </a:r>
            <a:endParaRPr lang="en-US" sz="1000" baseline="30000"/>
          </a:p>
        </p:txBody>
      </p:sp>
      <p:sp>
        <p:nvSpPr>
          <p:cNvPr id="311372" name="Rectangle 76"/>
          <p:cNvSpPr>
            <a:spLocks noChangeArrowheads="1"/>
          </p:cNvSpPr>
          <p:nvPr/>
        </p:nvSpPr>
        <p:spPr bwMode="auto">
          <a:xfrm>
            <a:off x="2057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a:latin typeface="Symbol" pitchFamily="18" charset="2"/>
              </a:rPr>
              <a:t>Y</a:t>
            </a:r>
          </a:p>
        </p:txBody>
      </p:sp>
      <p:sp>
        <p:nvSpPr>
          <p:cNvPr id="311373" name="Rectangle 77"/>
          <p:cNvSpPr>
            <a:spLocks noChangeArrowheads="1"/>
          </p:cNvSpPr>
          <p:nvPr/>
        </p:nvSpPr>
        <p:spPr bwMode="auto">
          <a:xfrm>
            <a:off x="2438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Rf</a:t>
            </a:r>
            <a:endParaRPr lang="en-US" sz="1000"/>
          </a:p>
          <a:p>
            <a:pPr algn="ctr"/>
            <a:endParaRPr lang="en-US" sz="1000"/>
          </a:p>
          <a:p>
            <a:pPr algn="ctr"/>
            <a:r>
              <a:rPr lang="en-US" sz="1000"/>
              <a:t>104</a:t>
            </a:r>
            <a:endParaRPr lang="en-US" sz="1000" baseline="30000"/>
          </a:p>
        </p:txBody>
      </p:sp>
      <p:sp>
        <p:nvSpPr>
          <p:cNvPr id="311374" name="Rectangle 78"/>
          <p:cNvSpPr>
            <a:spLocks noChangeArrowheads="1"/>
          </p:cNvSpPr>
          <p:nvPr/>
        </p:nvSpPr>
        <p:spPr bwMode="auto">
          <a:xfrm>
            <a:off x="2819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Db</a:t>
            </a:r>
            <a:endParaRPr lang="en-US" sz="1000"/>
          </a:p>
          <a:p>
            <a:pPr algn="ctr"/>
            <a:endParaRPr lang="en-US" sz="1000"/>
          </a:p>
          <a:p>
            <a:pPr algn="ctr"/>
            <a:r>
              <a:rPr lang="en-US" sz="1000"/>
              <a:t>105</a:t>
            </a:r>
            <a:endParaRPr lang="en-US" sz="1000" baseline="30000"/>
          </a:p>
        </p:txBody>
      </p:sp>
      <p:sp>
        <p:nvSpPr>
          <p:cNvPr id="311375" name="Rectangle 79"/>
          <p:cNvSpPr>
            <a:spLocks noChangeArrowheads="1"/>
          </p:cNvSpPr>
          <p:nvPr/>
        </p:nvSpPr>
        <p:spPr bwMode="auto">
          <a:xfrm>
            <a:off x="3200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Sg</a:t>
            </a:r>
            <a:endParaRPr lang="en-US" sz="1000"/>
          </a:p>
          <a:p>
            <a:pPr algn="ctr"/>
            <a:endParaRPr lang="en-US" sz="1000"/>
          </a:p>
          <a:p>
            <a:pPr algn="ctr"/>
            <a:r>
              <a:rPr lang="en-US" sz="1000"/>
              <a:t>106</a:t>
            </a:r>
            <a:endParaRPr lang="en-US" sz="1000" baseline="30000"/>
          </a:p>
        </p:txBody>
      </p:sp>
      <p:sp>
        <p:nvSpPr>
          <p:cNvPr id="311376" name="Rectangle 80"/>
          <p:cNvSpPr>
            <a:spLocks noChangeArrowheads="1"/>
          </p:cNvSpPr>
          <p:nvPr/>
        </p:nvSpPr>
        <p:spPr bwMode="auto">
          <a:xfrm>
            <a:off x="3581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Bh</a:t>
            </a:r>
            <a:endParaRPr lang="en-US" sz="1000"/>
          </a:p>
          <a:p>
            <a:pPr algn="ctr"/>
            <a:endParaRPr lang="en-US" sz="1000"/>
          </a:p>
          <a:p>
            <a:pPr algn="ctr"/>
            <a:r>
              <a:rPr lang="en-US" sz="1000"/>
              <a:t>107</a:t>
            </a:r>
            <a:endParaRPr lang="en-US" sz="1000" baseline="30000"/>
          </a:p>
        </p:txBody>
      </p:sp>
      <p:sp>
        <p:nvSpPr>
          <p:cNvPr id="311377" name="Rectangle 81"/>
          <p:cNvSpPr>
            <a:spLocks noChangeArrowheads="1"/>
          </p:cNvSpPr>
          <p:nvPr/>
        </p:nvSpPr>
        <p:spPr bwMode="auto">
          <a:xfrm>
            <a:off x="3962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Hs</a:t>
            </a:r>
            <a:endParaRPr lang="en-US" sz="1000"/>
          </a:p>
          <a:p>
            <a:pPr algn="ctr"/>
            <a:endParaRPr lang="en-US" sz="1000"/>
          </a:p>
          <a:p>
            <a:pPr algn="ctr"/>
            <a:r>
              <a:rPr lang="en-US" sz="1000"/>
              <a:t>108</a:t>
            </a:r>
            <a:endParaRPr lang="en-US" sz="1000" baseline="30000"/>
          </a:p>
        </p:txBody>
      </p:sp>
      <p:sp>
        <p:nvSpPr>
          <p:cNvPr id="311378" name="Rectangle 82"/>
          <p:cNvSpPr>
            <a:spLocks noChangeArrowheads="1"/>
          </p:cNvSpPr>
          <p:nvPr/>
        </p:nvSpPr>
        <p:spPr bwMode="auto">
          <a:xfrm>
            <a:off x="4343400" y="4648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Mt</a:t>
            </a:r>
            <a:endParaRPr lang="en-US" sz="1000"/>
          </a:p>
          <a:p>
            <a:pPr algn="ctr"/>
            <a:endParaRPr lang="en-US" sz="1000"/>
          </a:p>
          <a:p>
            <a:pPr algn="ctr"/>
            <a:r>
              <a:rPr lang="en-US" sz="1000"/>
              <a:t>109</a:t>
            </a:r>
            <a:endParaRPr lang="en-US" sz="1000" baseline="30000"/>
          </a:p>
        </p:txBody>
      </p:sp>
      <p:sp>
        <p:nvSpPr>
          <p:cNvPr id="311379" name="Rectangle 83"/>
          <p:cNvSpPr>
            <a:spLocks noChangeArrowheads="1"/>
          </p:cNvSpPr>
          <p:nvPr/>
        </p:nvSpPr>
        <p:spPr bwMode="auto">
          <a:xfrm>
            <a:off x="1676400" y="2514600"/>
            <a:ext cx="381000" cy="533400"/>
          </a:xfrm>
          <a:prstGeom prst="rect">
            <a:avLst/>
          </a:prstGeom>
          <a:solidFill>
            <a:srgbClr val="FFFF99"/>
          </a:solidFill>
          <a:ln w="9525">
            <a:solidFill>
              <a:schemeClr val="tx1"/>
            </a:solidFill>
            <a:miter lim="800000"/>
            <a:headEnd/>
            <a:tailEnd/>
          </a:ln>
          <a:effectLst/>
        </p:spPr>
        <p:txBody>
          <a:bodyPr wrap="none" anchor="ctr"/>
          <a:lstStyle/>
          <a:p>
            <a:pPr algn="ctr"/>
            <a:r>
              <a:rPr lang="en-US" sz="1400" b="1"/>
              <a:t>Mg</a:t>
            </a:r>
            <a:endParaRPr lang="en-US" sz="1000"/>
          </a:p>
          <a:p>
            <a:pPr algn="ctr"/>
            <a:endParaRPr lang="en-US" sz="1000"/>
          </a:p>
          <a:p>
            <a:pPr algn="ctr"/>
            <a:r>
              <a:rPr lang="en-US" sz="1000"/>
              <a:t>12</a:t>
            </a:r>
            <a:endParaRPr lang="en-US" sz="1000" baseline="30000"/>
          </a:p>
        </p:txBody>
      </p:sp>
      <p:sp>
        <p:nvSpPr>
          <p:cNvPr id="311380" name="Rectangle 84"/>
          <p:cNvSpPr>
            <a:spLocks noChangeArrowheads="1"/>
          </p:cNvSpPr>
          <p:nvPr/>
        </p:nvSpPr>
        <p:spPr bwMode="auto">
          <a:xfrm>
            <a:off x="2819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Ce</a:t>
            </a:r>
            <a:endParaRPr lang="en-US" sz="1000"/>
          </a:p>
          <a:p>
            <a:pPr algn="ctr"/>
            <a:endParaRPr lang="en-US" sz="1000"/>
          </a:p>
          <a:p>
            <a:pPr algn="ctr"/>
            <a:r>
              <a:rPr lang="en-US" sz="1000"/>
              <a:t>58</a:t>
            </a:r>
            <a:endParaRPr lang="en-US" sz="1000" baseline="30000"/>
          </a:p>
        </p:txBody>
      </p:sp>
      <p:sp>
        <p:nvSpPr>
          <p:cNvPr id="311381" name="Rectangle 85"/>
          <p:cNvSpPr>
            <a:spLocks noChangeArrowheads="1"/>
          </p:cNvSpPr>
          <p:nvPr/>
        </p:nvSpPr>
        <p:spPr bwMode="auto">
          <a:xfrm>
            <a:off x="3200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Pr</a:t>
            </a:r>
            <a:endParaRPr lang="en-US" sz="1000"/>
          </a:p>
          <a:p>
            <a:pPr algn="ctr"/>
            <a:endParaRPr lang="en-US" sz="1000"/>
          </a:p>
          <a:p>
            <a:pPr algn="ctr"/>
            <a:r>
              <a:rPr lang="en-US" sz="1000"/>
              <a:t>59</a:t>
            </a:r>
            <a:endParaRPr lang="en-US" sz="1000" baseline="30000"/>
          </a:p>
        </p:txBody>
      </p:sp>
      <p:sp>
        <p:nvSpPr>
          <p:cNvPr id="311382" name="Rectangle 86"/>
          <p:cNvSpPr>
            <a:spLocks noChangeArrowheads="1"/>
          </p:cNvSpPr>
          <p:nvPr/>
        </p:nvSpPr>
        <p:spPr bwMode="auto">
          <a:xfrm>
            <a:off x="3581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Nd</a:t>
            </a:r>
            <a:endParaRPr lang="en-US" sz="1000"/>
          </a:p>
          <a:p>
            <a:pPr algn="ctr"/>
            <a:endParaRPr lang="en-US" sz="1000"/>
          </a:p>
          <a:p>
            <a:pPr algn="ctr"/>
            <a:r>
              <a:rPr lang="en-US" sz="1000"/>
              <a:t>60</a:t>
            </a:r>
            <a:endParaRPr lang="en-US" sz="1000" baseline="30000"/>
          </a:p>
        </p:txBody>
      </p:sp>
      <p:sp>
        <p:nvSpPr>
          <p:cNvPr id="311383" name="Rectangle 87"/>
          <p:cNvSpPr>
            <a:spLocks noChangeArrowheads="1"/>
          </p:cNvSpPr>
          <p:nvPr/>
        </p:nvSpPr>
        <p:spPr bwMode="auto">
          <a:xfrm>
            <a:off x="3962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Pm</a:t>
            </a:r>
            <a:endParaRPr lang="en-US" sz="1000"/>
          </a:p>
          <a:p>
            <a:pPr algn="ctr"/>
            <a:endParaRPr lang="en-US" sz="1000"/>
          </a:p>
          <a:p>
            <a:pPr algn="ctr"/>
            <a:r>
              <a:rPr lang="en-US" sz="1000"/>
              <a:t>61</a:t>
            </a:r>
            <a:endParaRPr lang="en-US" sz="1000" baseline="30000"/>
          </a:p>
        </p:txBody>
      </p:sp>
      <p:sp>
        <p:nvSpPr>
          <p:cNvPr id="311384" name="Rectangle 88"/>
          <p:cNvSpPr>
            <a:spLocks noChangeArrowheads="1"/>
          </p:cNvSpPr>
          <p:nvPr/>
        </p:nvSpPr>
        <p:spPr bwMode="auto">
          <a:xfrm>
            <a:off x="4343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Sm</a:t>
            </a:r>
            <a:endParaRPr lang="en-US" sz="1000"/>
          </a:p>
          <a:p>
            <a:pPr algn="ctr"/>
            <a:endParaRPr lang="en-US" sz="1000"/>
          </a:p>
          <a:p>
            <a:pPr algn="ctr"/>
            <a:r>
              <a:rPr lang="en-US" sz="1000"/>
              <a:t>62</a:t>
            </a:r>
            <a:endParaRPr lang="en-US" sz="1000" baseline="30000"/>
          </a:p>
        </p:txBody>
      </p:sp>
      <p:sp>
        <p:nvSpPr>
          <p:cNvPr id="311385" name="Rectangle 89"/>
          <p:cNvSpPr>
            <a:spLocks noChangeArrowheads="1"/>
          </p:cNvSpPr>
          <p:nvPr/>
        </p:nvSpPr>
        <p:spPr bwMode="auto">
          <a:xfrm>
            <a:off x="4724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Eu</a:t>
            </a:r>
            <a:endParaRPr lang="en-US" sz="1000"/>
          </a:p>
          <a:p>
            <a:pPr algn="ctr"/>
            <a:endParaRPr lang="en-US" sz="1000"/>
          </a:p>
          <a:p>
            <a:pPr algn="ctr"/>
            <a:r>
              <a:rPr lang="en-US" sz="1000"/>
              <a:t>63</a:t>
            </a:r>
            <a:endParaRPr lang="en-US" sz="1000" baseline="30000"/>
          </a:p>
        </p:txBody>
      </p:sp>
      <p:sp>
        <p:nvSpPr>
          <p:cNvPr id="311386" name="Rectangle 90"/>
          <p:cNvSpPr>
            <a:spLocks noChangeArrowheads="1"/>
          </p:cNvSpPr>
          <p:nvPr/>
        </p:nvSpPr>
        <p:spPr bwMode="auto">
          <a:xfrm>
            <a:off x="5105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Gd</a:t>
            </a:r>
            <a:endParaRPr lang="en-US" sz="1000"/>
          </a:p>
          <a:p>
            <a:pPr algn="ctr"/>
            <a:endParaRPr lang="en-US" sz="1000"/>
          </a:p>
          <a:p>
            <a:pPr algn="ctr"/>
            <a:r>
              <a:rPr lang="en-US" sz="1000"/>
              <a:t>64</a:t>
            </a:r>
            <a:endParaRPr lang="en-US" sz="1000" baseline="30000"/>
          </a:p>
        </p:txBody>
      </p:sp>
      <p:sp>
        <p:nvSpPr>
          <p:cNvPr id="311387" name="Rectangle 91"/>
          <p:cNvSpPr>
            <a:spLocks noChangeArrowheads="1"/>
          </p:cNvSpPr>
          <p:nvPr/>
        </p:nvSpPr>
        <p:spPr bwMode="auto">
          <a:xfrm>
            <a:off x="5486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Tb</a:t>
            </a:r>
            <a:endParaRPr lang="en-US" sz="1000"/>
          </a:p>
          <a:p>
            <a:pPr algn="ctr"/>
            <a:endParaRPr lang="en-US" sz="1000"/>
          </a:p>
          <a:p>
            <a:pPr algn="ctr"/>
            <a:r>
              <a:rPr lang="en-US" sz="1000"/>
              <a:t>65</a:t>
            </a:r>
            <a:endParaRPr lang="en-US" sz="1000" baseline="30000"/>
          </a:p>
        </p:txBody>
      </p:sp>
      <p:sp>
        <p:nvSpPr>
          <p:cNvPr id="311388" name="Rectangle 92"/>
          <p:cNvSpPr>
            <a:spLocks noChangeArrowheads="1"/>
          </p:cNvSpPr>
          <p:nvPr/>
        </p:nvSpPr>
        <p:spPr bwMode="auto">
          <a:xfrm>
            <a:off x="5867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Dy</a:t>
            </a:r>
            <a:endParaRPr lang="en-US" sz="1000"/>
          </a:p>
          <a:p>
            <a:pPr algn="ctr"/>
            <a:endParaRPr lang="en-US" sz="1000"/>
          </a:p>
          <a:p>
            <a:pPr algn="ctr"/>
            <a:r>
              <a:rPr lang="en-US" sz="1000"/>
              <a:t>66</a:t>
            </a:r>
            <a:endParaRPr lang="en-US" sz="1000" baseline="30000"/>
          </a:p>
        </p:txBody>
      </p:sp>
      <p:sp>
        <p:nvSpPr>
          <p:cNvPr id="311389" name="Rectangle 93"/>
          <p:cNvSpPr>
            <a:spLocks noChangeArrowheads="1"/>
          </p:cNvSpPr>
          <p:nvPr/>
        </p:nvSpPr>
        <p:spPr bwMode="auto">
          <a:xfrm>
            <a:off x="6248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Ho</a:t>
            </a:r>
            <a:endParaRPr lang="en-US" sz="1000"/>
          </a:p>
          <a:p>
            <a:pPr algn="ctr"/>
            <a:endParaRPr lang="en-US" sz="1000"/>
          </a:p>
          <a:p>
            <a:pPr algn="ctr"/>
            <a:r>
              <a:rPr lang="en-US" sz="1000"/>
              <a:t>67</a:t>
            </a:r>
            <a:endParaRPr lang="en-US" sz="1000" baseline="30000"/>
          </a:p>
        </p:txBody>
      </p:sp>
      <p:sp>
        <p:nvSpPr>
          <p:cNvPr id="311390" name="Rectangle 94"/>
          <p:cNvSpPr>
            <a:spLocks noChangeArrowheads="1"/>
          </p:cNvSpPr>
          <p:nvPr/>
        </p:nvSpPr>
        <p:spPr bwMode="auto">
          <a:xfrm>
            <a:off x="6629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Er</a:t>
            </a:r>
            <a:endParaRPr lang="en-US" sz="1000"/>
          </a:p>
          <a:p>
            <a:pPr algn="ctr"/>
            <a:endParaRPr lang="en-US" sz="1000"/>
          </a:p>
          <a:p>
            <a:pPr algn="ctr"/>
            <a:r>
              <a:rPr lang="en-US" sz="1000"/>
              <a:t>68</a:t>
            </a:r>
            <a:endParaRPr lang="en-US" sz="1000" baseline="30000"/>
          </a:p>
        </p:txBody>
      </p:sp>
      <p:sp>
        <p:nvSpPr>
          <p:cNvPr id="311391" name="Rectangle 95"/>
          <p:cNvSpPr>
            <a:spLocks noChangeArrowheads="1"/>
          </p:cNvSpPr>
          <p:nvPr/>
        </p:nvSpPr>
        <p:spPr bwMode="auto">
          <a:xfrm>
            <a:off x="7010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Tm</a:t>
            </a:r>
            <a:endParaRPr lang="en-US" sz="1000"/>
          </a:p>
          <a:p>
            <a:pPr algn="ctr"/>
            <a:endParaRPr lang="en-US" sz="1000"/>
          </a:p>
          <a:p>
            <a:pPr algn="ctr"/>
            <a:r>
              <a:rPr lang="en-US" sz="1000"/>
              <a:t>69</a:t>
            </a:r>
            <a:endParaRPr lang="en-US" sz="1000" baseline="30000"/>
          </a:p>
        </p:txBody>
      </p:sp>
      <p:sp>
        <p:nvSpPr>
          <p:cNvPr id="311392" name="Rectangle 96"/>
          <p:cNvSpPr>
            <a:spLocks noChangeArrowheads="1"/>
          </p:cNvSpPr>
          <p:nvPr/>
        </p:nvSpPr>
        <p:spPr bwMode="auto">
          <a:xfrm>
            <a:off x="7391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Yb</a:t>
            </a:r>
            <a:endParaRPr lang="en-US" sz="1000"/>
          </a:p>
          <a:p>
            <a:pPr algn="ctr"/>
            <a:endParaRPr lang="en-US" sz="1000"/>
          </a:p>
          <a:p>
            <a:pPr algn="ctr"/>
            <a:r>
              <a:rPr lang="en-US" sz="1000"/>
              <a:t>70</a:t>
            </a:r>
            <a:endParaRPr lang="en-US" sz="1000" baseline="30000"/>
          </a:p>
        </p:txBody>
      </p:sp>
      <p:sp>
        <p:nvSpPr>
          <p:cNvPr id="311393" name="Rectangle 97"/>
          <p:cNvSpPr>
            <a:spLocks noChangeArrowheads="1"/>
          </p:cNvSpPr>
          <p:nvPr/>
        </p:nvSpPr>
        <p:spPr bwMode="auto">
          <a:xfrm>
            <a:off x="7772400" y="5638800"/>
            <a:ext cx="381000" cy="533400"/>
          </a:xfrm>
          <a:prstGeom prst="rect">
            <a:avLst/>
          </a:prstGeom>
          <a:solidFill>
            <a:srgbClr val="FFFFD5">
              <a:alpha val="50000"/>
            </a:srgbClr>
          </a:solidFill>
          <a:ln w="9525">
            <a:solidFill>
              <a:schemeClr val="tx1"/>
            </a:solidFill>
            <a:miter lim="800000"/>
            <a:headEnd/>
            <a:tailEnd/>
          </a:ln>
          <a:effectLst/>
        </p:spPr>
        <p:txBody>
          <a:bodyPr wrap="none" anchor="ctr"/>
          <a:lstStyle/>
          <a:p>
            <a:pPr algn="ctr"/>
            <a:r>
              <a:rPr lang="en-US" sz="1400" b="1"/>
              <a:t>Lu</a:t>
            </a:r>
            <a:endParaRPr lang="en-US" sz="1000"/>
          </a:p>
          <a:p>
            <a:pPr algn="ctr"/>
            <a:endParaRPr lang="en-US" sz="1000"/>
          </a:p>
          <a:p>
            <a:pPr algn="ctr"/>
            <a:r>
              <a:rPr lang="en-US" sz="1000"/>
              <a:t>71</a:t>
            </a:r>
            <a:endParaRPr lang="en-US" sz="1000" baseline="30000"/>
          </a:p>
        </p:txBody>
      </p:sp>
      <p:sp>
        <p:nvSpPr>
          <p:cNvPr id="311394" name="Rectangle 98"/>
          <p:cNvSpPr>
            <a:spLocks noChangeArrowheads="1"/>
          </p:cNvSpPr>
          <p:nvPr/>
        </p:nvSpPr>
        <p:spPr bwMode="auto">
          <a:xfrm>
            <a:off x="2819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Th</a:t>
            </a:r>
            <a:endParaRPr lang="en-US" sz="1000"/>
          </a:p>
          <a:p>
            <a:pPr algn="ctr"/>
            <a:endParaRPr lang="en-US" sz="1000"/>
          </a:p>
          <a:p>
            <a:pPr algn="ctr"/>
            <a:r>
              <a:rPr lang="en-US" sz="1000"/>
              <a:t>90</a:t>
            </a:r>
            <a:endParaRPr lang="en-US" sz="1000" baseline="30000"/>
          </a:p>
        </p:txBody>
      </p:sp>
      <p:sp>
        <p:nvSpPr>
          <p:cNvPr id="311395" name="Rectangle 99"/>
          <p:cNvSpPr>
            <a:spLocks noChangeArrowheads="1"/>
          </p:cNvSpPr>
          <p:nvPr/>
        </p:nvSpPr>
        <p:spPr bwMode="auto">
          <a:xfrm>
            <a:off x="3200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Pa</a:t>
            </a:r>
            <a:endParaRPr lang="en-US" sz="1000"/>
          </a:p>
          <a:p>
            <a:pPr algn="ctr"/>
            <a:endParaRPr lang="en-US" sz="1000"/>
          </a:p>
          <a:p>
            <a:pPr algn="ctr"/>
            <a:r>
              <a:rPr lang="en-US" sz="1000"/>
              <a:t>91</a:t>
            </a:r>
            <a:endParaRPr lang="en-US" sz="1000" baseline="30000"/>
          </a:p>
        </p:txBody>
      </p:sp>
      <p:sp>
        <p:nvSpPr>
          <p:cNvPr id="311396" name="Rectangle 100"/>
          <p:cNvSpPr>
            <a:spLocks noChangeArrowheads="1"/>
          </p:cNvSpPr>
          <p:nvPr/>
        </p:nvSpPr>
        <p:spPr bwMode="auto">
          <a:xfrm>
            <a:off x="3581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U</a:t>
            </a:r>
            <a:endParaRPr lang="en-US" sz="1000"/>
          </a:p>
          <a:p>
            <a:pPr algn="ctr"/>
            <a:endParaRPr lang="en-US" sz="1000"/>
          </a:p>
          <a:p>
            <a:pPr algn="ctr"/>
            <a:r>
              <a:rPr lang="en-US" sz="1000"/>
              <a:t>92</a:t>
            </a:r>
            <a:endParaRPr lang="en-US" sz="1000" baseline="30000"/>
          </a:p>
        </p:txBody>
      </p:sp>
      <p:sp>
        <p:nvSpPr>
          <p:cNvPr id="311397" name="Rectangle 101"/>
          <p:cNvSpPr>
            <a:spLocks noChangeArrowheads="1"/>
          </p:cNvSpPr>
          <p:nvPr/>
        </p:nvSpPr>
        <p:spPr bwMode="auto">
          <a:xfrm>
            <a:off x="3962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Np</a:t>
            </a:r>
            <a:endParaRPr lang="en-US" sz="1000"/>
          </a:p>
          <a:p>
            <a:pPr algn="ctr"/>
            <a:endParaRPr lang="en-US" sz="1000"/>
          </a:p>
          <a:p>
            <a:pPr algn="ctr"/>
            <a:r>
              <a:rPr lang="en-US" sz="1000"/>
              <a:t>93</a:t>
            </a:r>
            <a:endParaRPr lang="en-US" sz="1000" baseline="30000"/>
          </a:p>
        </p:txBody>
      </p:sp>
      <p:sp>
        <p:nvSpPr>
          <p:cNvPr id="311398" name="Rectangle 102"/>
          <p:cNvSpPr>
            <a:spLocks noChangeArrowheads="1"/>
          </p:cNvSpPr>
          <p:nvPr/>
        </p:nvSpPr>
        <p:spPr bwMode="auto">
          <a:xfrm>
            <a:off x="4343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Pu</a:t>
            </a:r>
            <a:endParaRPr lang="en-US" sz="1000"/>
          </a:p>
          <a:p>
            <a:pPr algn="ctr"/>
            <a:endParaRPr lang="en-US" sz="1000"/>
          </a:p>
          <a:p>
            <a:pPr algn="ctr"/>
            <a:r>
              <a:rPr lang="en-US" sz="1000"/>
              <a:t>94</a:t>
            </a:r>
            <a:endParaRPr lang="en-US" sz="1000" baseline="30000"/>
          </a:p>
        </p:txBody>
      </p:sp>
      <p:sp>
        <p:nvSpPr>
          <p:cNvPr id="311399" name="Rectangle 103"/>
          <p:cNvSpPr>
            <a:spLocks noChangeArrowheads="1"/>
          </p:cNvSpPr>
          <p:nvPr/>
        </p:nvSpPr>
        <p:spPr bwMode="auto">
          <a:xfrm>
            <a:off x="4724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Am</a:t>
            </a:r>
            <a:endParaRPr lang="en-US" sz="1000"/>
          </a:p>
          <a:p>
            <a:pPr algn="ctr"/>
            <a:endParaRPr lang="en-US" sz="1000"/>
          </a:p>
          <a:p>
            <a:pPr algn="ctr"/>
            <a:r>
              <a:rPr lang="en-US" sz="1000"/>
              <a:t>95</a:t>
            </a:r>
            <a:endParaRPr lang="en-US" sz="1000" baseline="30000"/>
          </a:p>
        </p:txBody>
      </p:sp>
      <p:sp>
        <p:nvSpPr>
          <p:cNvPr id="311400" name="Rectangle 104"/>
          <p:cNvSpPr>
            <a:spLocks noChangeArrowheads="1"/>
          </p:cNvSpPr>
          <p:nvPr/>
        </p:nvSpPr>
        <p:spPr bwMode="auto">
          <a:xfrm>
            <a:off x="5105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Cm</a:t>
            </a:r>
            <a:endParaRPr lang="en-US" sz="1000"/>
          </a:p>
          <a:p>
            <a:pPr algn="ctr"/>
            <a:endParaRPr lang="en-US" sz="1000"/>
          </a:p>
          <a:p>
            <a:pPr algn="ctr"/>
            <a:r>
              <a:rPr lang="en-US" sz="1000"/>
              <a:t>96</a:t>
            </a:r>
            <a:endParaRPr lang="en-US" sz="1000" baseline="30000"/>
          </a:p>
        </p:txBody>
      </p:sp>
      <p:sp>
        <p:nvSpPr>
          <p:cNvPr id="311401" name="Rectangle 105"/>
          <p:cNvSpPr>
            <a:spLocks noChangeArrowheads="1"/>
          </p:cNvSpPr>
          <p:nvPr/>
        </p:nvSpPr>
        <p:spPr bwMode="auto">
          <a:xfrm>
            <a:off x="5486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Bk</a:t>
            </a:r>
            <a:endParaRPr lang="en-US" sz="1000"/>
          </a:p>
          <a:p>
            <a:pPr algn="ctr"/>
            <a:endParaRPr lang="en-US" sz="1000"/>
          </a:p>
          <a:p>
            <a:pPr algn="ctr"/>
            <a:r>
              <a:rPr lang="en-US" sz="1000"/>
              <a:t>97</a:t>
            </a:r>
            <a:endParaRPr lang="en-US" sz="1000" baseline="30000"/>
          </a:p>
        </p:txBody>
      </p:sp>
      <p:sp>
        <p:nvSpPr>
          <p:cNvPr id="311402" name="Rectangle 106"/>
          <p:cNvSpPr>
            <a:spLocks noChangeArrowheads="1"/>
          </p:cNvSpPr>
          <p:nvPr/>
        </p:nvSpPr>
        <p:spPr bwMode="auto">
          <a:xfrm>
            <a:off x="5867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Cf</a:t>
            </a:r>
            <a:endParaRPr lang="en-US" sz="1000"/>
          </a:p>
          <a:p>
            <a:pPr algn="ctr"/>
            <a:endParaRPr lang="en-US" sz="1000"/>
          </a:p>
          <a:p>
            <a:pPr algn="ctr"/>
            <a:r>
              <a:rPr lang="en-US" sz="1000"/>
              <a:t>98</a:t>
            </a:r>
            <a:endParaRPr lang="en-US" sz="1000" baseline="30000"/>
          </a:p>
        </p:txBody>
      </p:sp>
      <p:sp>
        <p:nvSpPr>
          <p:cNvPr id="311403" name="Rectangle 107"/>
          <p:cNvSpPr>
            <a:spLocks noChangeArrowheads="1"/>
          </p:cNvSpPr>
          <p:nvPr/>
        </p:nvSpPr>
        <p:spPr bwMode="auto">
          <a:xfrm>
            <a:off x="6248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Es</a:t>
            </a:r>
            <a:endParaRPr lang="en-US" sz="1000"/>
          </a:p>
          <a:p>
            <a:pPr algn="ctr"/>
            <a:endParaRPr lang="en-US" sz="1000"/>
          </a:p>
          <a:p>
            <a:pPr algn="ctr"/>
            <a:r>
              <a:rPr lang="en-US" sz="1000"/>
              <a:t>99</a:t>
            </a:r>
            <a:endParaRPr lang="en-US" sz="1000" baseline="30000"/>
          </a:p>
        </p:txBody>
      </p:sp>
      <p:sp>
        <p:nvSpPr>
          <p:cNvPr id="311404" name="Rectangle 108"/>
          <p:cNvSpPr>
            <a:spLocks noChangeArrowheads="1"/>
          </p:cNvSpPr>
          <p:nvPr/>
        </p:nvSpPr>
        <p:spPr bwMode="auto">
          <a:xfrm>
            <a:off x="6629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Fm</a:t>
            </a:r>
            <a:endParaRPr lang="en-US" sz="1000"/>
          </a:p>
          <a:p>
            <a:pPr algn="ctr"/>
            <a:endParaRPr lang="en-US" sz="1000"/>
          </a:p>
          <a:p>
            <a:pPr algn="ctr"/>
            <a:r>
              <a:rPr lang="en-US" sz="1000"/>
              <a:t>100</a:t>
            </a:r>
            <a:endParaRPr lang="en-US" sz="1000" baseline="30000"/>
          </a:p>
        </p:txBody>
      </p:sp>
      <p:sp>
        <p:nvSpPr>
          <p:cNvPr id="311405" name="Rectangle 109"/>
          <p:cNvSpPr>
            <a:spLocks noChangeArrowheads="1"/>
          </p:cNvSpPr>
          <p:nvPr/>
        </p:nvSpPr>
        <p:spPr bwMode="auto">
          <a:xfrm>
            <a:off x="7010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Md</a:t>
            </a:r>
            <a:endParaRPr lang="en-US" sz="1000"/>
          </a:p>
          <a:p>
            <a:pPr algn="ctr"/>
            <a:endParaRPr lang="en-US" sz="1000"/>
          </a:p>
          <a:p>
            <a:pPr algn="ctr"/>
            <a:r>
              <a:rPr lang="en-US" sz="1000"/>
              <a:t>101</a:t>
            </a:r>
            <a:endParaRPr lang="en-US" sz="1000" baseline="30000"/>
          </a:p>
        </p:txBody>
      </p:sp>
      <p:sp>
        <p:nvSpPr>
          <p:cNvPr id="311406" name="Rectangle 110"/>
          <p:cNvSpPr>
            <a:spLocks noChangeArrowheads="1"/>
          </p:cNvSpPr>
          <p:nvPr/>
        </p:nvSpPr>
        <p:spPr bwMode="auto">
          <a:xfrm>
            <a:off x="7391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No</a:t>
            </a:r>
            <a:endParaRPr lang="en-US" sz="1000"/>
          </a:p>
          <a:p>
            <a:pPr algn="ctr"/>
            <a:endParaRPr lang="en-US" sz="1000"/>
          </a:p>
          <a:p>
            <a:pPr algn="ctr"/>
            <a:r>
              <a:rPr lang="en-US" sz="1000"/>
              <a:t>102</a:t>
            </a:r>
            <a:endParaRPr lang="en-US" sz="1000" baseline="30000"/>
          </a:p>
        </p:txBody>
      </p:sp>
      <p:sp>
        <p:nvSpPr>
          <p:cNvPr id="311407" name="Rectangle 111"/>
          <p:cNvSpPr>
            <a:spLocks noChangeArrowheads="1"/>
          </p:cNvSpPr>
          <p:nvPr/>
        </p:nvSpPr>
        <p:spPr bwMode="auto">
          <a:xfrm>
            <a:off x="7772400" y="6172200"/>
            <a:ext cx="381000" cy="533400"/>
          </a:xfrm>
          <a:prstGeom prst="rect">
            <a:avLst/>
          </a:prstGeom>
          <a:solidFill>
            <a:srgbClr val="FFE0A3"/>
          </a:solidFill>
          <a:ln w="9525">
            <a:solidFill>
              <a:schemeClr val="tx1"/>
            </a:solidFill>
            <a:miter lim="800000"/>
            <a:headEnd/>
            <a:tailEnd/>
          </a:ln>
          <a:effectLst/>
        </p:spPr>
        <p:txBody>
          <a:bodyPr wrap="none" anchor="ctr"/>
          <a:lstStyle/>
          <a:p>
            <a:pPr algn="ctr"/>
            <a:r>
              <a:rPr lang="en-US" sz="1400" b="1"/>
              <a:t>Lr</a:t>
            </a:r>
            <a:endParaRPr lang="en-US" sz="1000"/>
          </a:p>
          <a:p>
            <a:pPr algn="ctr"/>
            <a:endParaRPr lang="en-US" sz="1000"/>
          </a:p>
          <a:p>
            <a:pPr algn="ctr"/>
            <a:r>
              <a:rPr lang="en-US" sz="1000"/>
              <a:t>103</a:t>
            </a:r>
            <a:endParaRPr lang="en-US" sz="1000" baseline="30000"/>
          </a:p>
        </p:txBody>
      </p:sp>
      <p:sp>
        <p:nvSpPr>
          <p:cNvPr id="311408" name="Rectangle 112"/>
          <p:cNvSpPr>
            <a:spLocks noChangeArrowheads="1"/>
          </p:cNvSpPr>
          <p:nvPr/>
        </p:nvSpPr>
        <p:spPr bwMode="auto">
          <a:xfrm>
            <a:off x="2362200" y="56388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La</a:t>
            </a:r>
            <a:endParaRPr lang="en-US" sz="1000"/>
          </a:p>
          <a:p>
            <a:pPr algn="ctr"/>
            <a:endParaRPr lang="en-US" sz="1000"/>
          </a:p>
          <a:p>
            <a:pPr algn="ctr"/>
            <a:r>
              <a:rPr lang="en-US" sz="1000"/>
              <a:t>57</a:t>
            </a:r>
            <a:endParaRPr lang="en-US" sz="1000" baseline="30000"/>
          </a:p>
        </p:txBody>
      </p:sp>
      <p:sp>
        <p:nvSpPr>
          <p:cNvPr id="311409" name="Rectangle 113"/>
          <p:cNvSpPr>
            <a:spLocks noChangeArrowheads="1"/>
          </p:cNvSpPr>
          <p:nvPr/>
        </p:nvSpPr>
        <p:spPr bwMode="auto">
          <a:xfrm>
            <a:off x="2362200" y="6172200"/>
            <a:ext cx="381000" cy="533400"/>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Ac</a:t>
            </a:r>
            <a:endParaRPr lang="en-US" sz="1000"/>
          </a:p>
          <a:p>
            <a:pPr algn="ctr"/>
            <a:endParaRPr lang="en-US" sz="1000"/>
          </a:p>
          <a:p>
            <a:pPr algn="ctr"/>
            <a:r>
              <a:rPr lang="en-US" sz="1000"/>
              <a:t>89</a:t>
            </a:r>
            <a:endParaRPr lang="en-US" sz="1000" baseline="30000"/>
          </a:p>
        </p:txBody>
      </p:sp>
      <p:sp>
        <p:nvSpPr>
          <p:cNvPr id="311410" name="Text Box 114"/>
          <p:cNvSpPr txBox="1">
            <a:spLocks noChangeArrowheads="1"/>
          </p:cNvSpPr>
          <p:nvPr/>
        </p:nvSpPr>
        <p:spPr bwMode="auto">
          <a:xfrm>
            <a:off x="1331913" y="1143000"/>
            <a:ext cx="268287" cy="274638"/>
          </a:xfrm>
          <a:prstGeom prst="rect">
            <a:avLst/>
          </a:prstGeom>
          <a:noFill/>
          <a:ln w="9525">
            <a:noFill/>
            <a:miter lim="800000"/>
            <a:headEnd/>
            <a:tailEnd/>
          </a:ln>
          <a:effectLst/>
        </p:spPr>
        <p:txBody>
          <a:bodyPr wrap="none">
            <a:spAutoFit/>
          </a:bodyPr>
          <a:lstStyle/>
          <a:p>
            <a:r>
              <a:rPr lang="en-US" sz="1200" b="1"/>
              <a:t>1</a:t>
            </a:r>
          </a:p>
        </p:txBody>
      </p:sp>
      <p:sp>
        <p:nvSpPr>
          <p:cNvPr id="311411" name="Text Box 115"/>
          <p:cNvSpPr txBox="1">
            <a:spLocks noChangeArrowheads="1"/>
          </p:cNvSpPr>
          <p:nvPr/>
        </p:nvSpPr>
        <p:spPr bwMode="auto">
          <a:xfrm>
            <a:off x="1712913" y="1676400"/>
            <a:ext cx="268287" cy="274638"/>
          </a:xfrm>
          <a:prstGeom prst="rect">
            <a:avLst/>
          </a:prstGeom>
          <a:noFill/>
          <a:ln w="9525">
            <a:noFill/>
            <a:miter lim="800000"/>
            <a:headEnd/>
            <a:tailEnd/>
          </a:ln>
          <a:effectLst/>
        </p:spPr>
        <p:txBody>
          <a:bodyPr wrap="none">
            <a:spAutoFit/>
          </a:bodyPr>
          <a:lstStyle/>
          <a:p>
            <a:r>
              <a:rPr lang="en-US" sz="1200" b="1"/>
              <a:t>2</a:t>
            </a:r>
          </a:p>
        </p:txBody>
      </p:sp>
      <p:sp>
        <p:nvSpPr>
          <p:cNvPr id="311412" name="Text Box 116"/>
          <p:cNvSpPr txBox="1">
            <a:spLocks noChangeArrowheads="1"/>
          </p:cNvSpPr>
          <p:nvPr/>
        </p:nvSpPr>
        <p:spPr bwMode="auto">
          <a:xfrm>
            <a:off x="2133600" y="2468563"/>
            <a:ext cx="268288" cy="274637"/>
          </a:xfrm>
          <a:prstGeom prst="rect">
            <a:avLst/>
          </a:prstGeom>
          <a:noFill/>
          <a:ln w="9525">
            <a:noFill/>
            <a:miter lim="800000"/>
            <a:headEnd/>
            <a:tailEnd/>
          </a:ln>
          <a:effectLst/>
        </p:spPr>
        <p:txBody>
          <a:bodyPr wrap="none">
            <a:spAutoFit/>
          </a:bodyPr>
          <a:lstStyle/>
          <a:p>
            <a:r>
              <a:rPr lang="en-US" sz="1200" b="1"/>
              <a:t>3</a:t>
            </a:r>
          </a:p>
        </p:txBody>
      </p:sp>
      <p:sp>
        <p:nvSpPr>
          <p:cNvPr id="311413" name="Text Box 117"/>
          <p:cNvSpPr txBox="1">
            <a:spLocks noChangeArrowheads="1"/>
          </p:cNvSpPr>
          <p:nvPr/>
        </p:nvSpPr>
        <p:spPr bwMode="auto">
          <a:xfrm>
            <a:off x="2514600" y="2468563"/>
            <a:ext cx="268288" cy="274637"/>
          </a:xfrm>
          <a:prstGeom prst="rect">
            <a:avLst/>
          </a:prstGeom>
          <a:noFill/>
          <a:ln w="9525">
            <a:noFill/>
            <a:miter lim="800000"/>
            <a:headEnd/>
            <a:tailEnd/>
          </a:ln>
          <a:effectLst/>
        </p:spPr>
        <p:txBody>
          <a:bodyPr wrap="none">
            <a:spAutoFit/>
          </a:bodyPr>
          <a:lstStyle/>
          <a:p>
            <a:r>
              <a:rPr lang="en-US" sz="1200" b="1"/>
              <a:t>4</a:t>
            </a:r>
          </a:p>
        </p:txBody>
      </p:sp>
      <p:sp>
        <p:nvSpPr>
          <p:cNvPr id="311414" name="Text Box 118"/>
          <p:cNvSpPr txBox="1">
            <a:spLocks noChangeArrowheads="1"/>
          </p:cNvSpPr>
          <p:nvPr/>
        </p:nvSpPr>
        <p:spPr bwMode="auto">
          <a:xfrm>
            <a:off x="2855913" y="2468563"/>
            <a:ext cx="268287" cy="274637"/>
          </a:xfrm>
          <a:prstGeom prst="rect">
            <a:avLst/>
          </a:prstGeom>
          <a:noFill/>
          <a:ln w="9525">
            <a:noFill/>
            <a:miter lim="800000"/>
            <a:headEnd/>
            <a:tailEnd/>
          </a:ln>
          <a:effectLst/>
        </p:spPr>
        <p:txBody>
          <a:bodyPr wrap="none">
            <a:spAutoFit/>
          </a:bodyPr>
          <a:lstStyle/>
          <a:p>
            <a:r>
              <a:rPr lang="en-US" sz="1200" b="1"/>
              <a:t>5</a:t>
            </a:r>
          </a:p>
        </p:txBody>
      </p:sp>
      <p:sp>
        <p:nvSpPr>
          <p:cNvPr id="311415" name="Text Box 119"/>
          <p:cNvSpPr txBox="1">
            <a:spLocks noChangeArrowheads="1"/>
          </p:cNvSpPr>
          <p:nvPr/>
        </p:nvSpPr>
        <p:spPr bwMode="auto">
          <a:xfrm>
            <a:off x="3276600" y="2468563"/>
            <a:ext cx="268288" cy="274637"/>
          </a:xfrm>
          <a:prstGeom prst="rect">
            <a:avLst/>
          </a:prstGeom>
          <a:noFill/>
          <a:ln w="9525">
            <a:noFill/>
            <a:miter lim="800000"/>
            <a:headEnd/>
            <a:tailEnd/>
          </a:ln>
          <a:effectLst/>
        </p:spPr>
        <p:txBody>
          <a:bodyPr wrap="none">
            <a:spAutoFit/>
          </a:bodyPr>
          <a:lstStyle/>
          <a:p>
            <a:r>
              <a:rPr lang="en-US" sz="1200" b="1"/>
              <a:t>6</a:t>
            </a:r>
          </a:p>
        </p:txBody>
      </p:sp>
      <p:sp>
        <p:nvSpPr>
          <p:cNvPr id="311416" name="Text Box 120"/>
          <p:cNvSpPr txBox="1">
            <a:spLocks noChangeArrowheads="1"/>
          </p:cNvSpPr>
          <p:nvPr/>
        </p:nvSpPr>
        <p:spPr bwMode="auto">
          <a:xfrm>
            <a:off x="3657600" y="2468563"/>
            <a:ext cx="268288" cy="274637"/>
          </a:xfrm>
          <a:prstGeom prst="rect">
            <a:avLst/>
          </a:prstGeom>
          <a:noFill/>
          <a:ln w="9525">
            <a:noFill/>
            <a:miter lim="800000"/>
            <a:headEnd/>
            <a:tailEnd/>
          </a:ln>
          <a:effectLst/>
        </p:spPr>
        <p:txBody>
          <a:bodyPr wrap="none">
            <a:spAutoFit/>
          </a:bodyPr>
          <a:lstStyle/>
          <a:p>
            <a:r>
              <a:rPr lang="en-US" sz="1200" b="1"/>
              <a:t>7</a:t>
            </a:r>
          </a:p>
        </p:txBody>
      </p:sp>
      <p:sp>
        <p:nvSpPr>
          <p:cNvPr id="311417" name="Text Box 121"/>
          <p:cNvSpPr txBox="1">
            <a:spLocks noChangeArrowheads="1"/>
          </p:cNvSpPr>
          <p:nvPr/>
        </p:nvSpPr>
        <p:spPr bwMode="auto">
          <a:xfrm>
            <a:off x="1143000" y="5597525"/>
            <a:ext cx="1277938" cy="457200"/>
          </a:xfrm>
          <a:prstGeom prst="rect">
            <a:avLst/>
          </a:prstGeom>
          <a:noFill/>
          <a:ln w="9525">
            <a:noFill/>
            <a:miter lim="800000"/>
            <a:headEnd/>
            <a:tailEnd/>
          </a:ln>
          <a:effectLst/>
        </p:spPr>
        <p:txBody>
          <a:bodyPr wrap="none">
            <a:spAutoFit/>
          </a:bodyPr>
          <a:lstStyle/>
          <a:p>
            <a:r>
              <a:rPr lang="en-US" sz="2400">
                <a:latin typeface="Symbol" pitchFamily="18" charset="2"/>
              </a:rPr>
              <a:t>*</a:t>
            </a:r>
            <a:r>
              <a:rPr lang="en-US" sz="1200" b="1"/>
              <a:t> Lanthanides</a:t>
            </a:r>
          </a:p>
        </p:txBody>
      </p:sp>
      <p:sp>
        <p:nvSpPr>
          <p:cNvPr id="311418" name="Text Box 122"/>
          <p:cNvSpPr txBox="1">
            <a:spLocks noChangeArrowheads="1"/>
          </p:cNvSpPr>
          <p:nvPr/>
        </p:nvSpPr>
        <p:spPr bwMode="auto">
          <a:xfrm>
            <a:off x="1219200" y="6194425"/>
            <a:ext cx="1093788" cy="366713"/>
          </a:xfrm>
          <a:prstGeom prst="rect">
            <a:avLst/>
          </a:prstGeom>
          <a:noFill/>
          <a:ln w="9525">
            <a:noFill/>
            <a:miter lim="800000"/>
            <a:headEnd/>
            <a:tailEnd/>
          </a:ln>
          <a:effectLst/>
        </p:spPr>
        <p:txBody>
          <a:bodyPr wrap="none">
            <a:spAutoFit/>
          </a:bodyPr>
          <a:lstStyle/>
          <a:p>
            <a:r>
              <a:rPr lang="en-US">
                <a:latin typeface="Symbol" pitchFamily="18" charset="2"/>
              </a:rPr>
              <a:t>Y</a:t>
            </a:r>
            <a:r>
              <a:rPr lang="en-US" sz="1200" b="1"/>
              <a:t> Actinides</a:t>
            </a:r>
          </a:p>
        </p:txBody>
      </p:sp>
      <p:sp>
        <p:nvSpPr>
          <p:cNvPr id="311419" name="Text Box 123"/>
          <p:cNvSpPr txBox="1">
            <a:spLocks noChangeArrowheads="1"/>
          </p:cNvSpPr>
          <p:nvPr/>
        </p:nvSpPr>
        <p:spPr bwMode="auto">
          <a:xfrm>
            <a:off x="7691438" y="304800"/>
            <a:ext cx="614362" cy="457200"/>
          </a:xfrm>
          <a:prstGeom prst="rect">
            <a:avLst/>
          </a:prstGeom>
          <a:noFill/>
          <a:ln w="9525">
            <a:noFill/>
            <a:miter lim="800000"/>
            <a:headEnd/>
            <a:tailEnd/>
          </a:ln>
          <a:effectLst/>
        </p:spPr>
        <p:txBody>
          <a:bodyPr wrap="none">
            <a:spAutoFit/>
          </a:bodyPr>
          <a:lstStyle/>
          <a:p>
            <a:r>
              <a:rPr lang="en-US" sz="1200" b="1"/>
              <a:t>Noble</a:t>
            </a:r>
          </a:p>
          <a:p>
            <a:r>
              <a:rPr lang="en-US" sz="1200" b="1"/>
              <a:t>gases</a:t>
            </a:r>
          </a:p>
        </p:txBody>
      </p:sp>
      <p:sp>
        <p:nvSpPr>
          <p:cNvPr id="311420" name="Text Box 124"/>
          <p:cNvSpPr txBox="1">
            <a:spLocks noChangeArrowheads="1"/>
          </p:cNvSpPr>
          <p:nvPr/>
        </p:nvSpPr>
        <p:spPr bwMode="auto">
          <a:xfrm>
            <a:off x="6978650" y="914400"/>
            <a:ext cx="869950" cy="274638"/>
          </a:xfrm>
          <a:prstGeom prst="rect">
            <a:avLst/>
          </a:prstGeom>
          <a:noFill/>
          <a:ln w="9525">
            <a:noFill/>
            <a:miter lim="800000"/>
            <a:headEnd/>
            <a:tailEnd/>
          </a:ln>
          <a:effectLst/>
        </p:spPr>
        <p:txBody>
          <a:bodyPr wrap="none">
            <a:spAutoFit/>
          </a:bodyPr>
          <a:lstStyle/>
          <a:p>
            <a:r>
              <a:rPr lang="en-US" sz="1200" b="1"/>
              <a:t>Halogens</a:t>
            </a:r>
          </a:p>
        </p:txBody>
      </p:sp>
      <p:sp>
        <p:nvSpPr>
          <p:cNvPr id="311421" name="Text Box 125"/>
          <p:cNvSpPr txBox="1">
            <a:spLocks noChangeArrowheads="1"/>
          </p:cNvSpPr>
          <p:nvPr/>
        </p:nvSpPr>
        <p:spPr bwMode="auto">
          <a:xfrm>
            <a:off x="3200400" y="2667000"/>
            <a:ext cx="1446213" cy="274638"/>
          </a:xfrm>
          <a:prstGeom prst="rect">
            <a:avLst/>
          </a:prstGeom>
          <a:noFill/>
          <a:ln w="9525">
            <a:noFill/>
            <a:miter lim="800000"/>
            <a:headEnd/>
            <a:tailEnd/>
          </a:ln>
          <a:effectLst/>
        </p:spPr>
        <p:txBody>
          <a:bodyPr wrap="none">
            <a:spAutoFit/>
          </a:bodyPr>
          <a:lstStyle/>
          <a:p>
            <a:r>
              <a:rPr lang="en-US" sz="1200" b="1"/>
              <a:t>Transition metals</a:t>
            </a:r>
          </a:p>
        </p:txBody>
      </p:sp>
      <p:sp>
        <p:nvSpPr>
          <p:cNvPr id="311422" name="Text Box 126"/>
          <p:cNvSpPr txBox="1">
            <a:spLocks noChangeArrowheads="1"/>
          </p:cNvSpPr>
          <p:nvPr/>
        </p:nvSpPr>
        <p:spPr bwMode="auto">
          <a:xfrm>
            <a:off x="1663700" y="849313"/>
            <a:ext cx="1079500" cy="487362"/>
          </a:xfrm>
          <a:prstGeom prst="rect">
            <a:avLst/>
          </a:prstGeom>
          <a:noFill/>
          <a:ln w="9525">
            <a:noFill/>
            <a:miter lim="800000"/>
            <a:headEnd/>
            <a:tailEnd/>
          </a:ln>
          <a:effectLst/>
        </p:spPr>
        <p:txBody>
          <a:bodyPr wrap="none">
            <a:spAutoFit/>
          </a:bodyPr>
          <a:lstStyle/>
          <a:p>
            <a:r>
              <a:rPr lang="en-US" sz="1400" b="1"/>
              <a:t>   </a:t>
            </a:r>
            <a:r>
              <a:rPr lang="en-US" sz="1200" b="1"/>
              <a:t>Alkaline</a:t>
            </a:r>
          </a:p>
          <a:p>
            <a:r>
              <a:rPr lang="en-US" sz="1200" b="1"/>
              <a:t>earth metals</a:t>
            </a:r>
          </a:p>
        </p:txBody>
      </p:sp>
      <p:sp>
        <p:nvSpPr>
          <p:cNvPr id="311423" name="Text Box 127"/>
          <p:cNvSpPr txBox="1">
            <a:spLocks noChangeArrowheads="1"/>
          </p:cNvSpPr>
          <p:nvPr/>
        </p:nvSpPr>
        <p:spPr bwMode="auto">
          <a:xfrm rot="-5400000">
            <a:off x="372269" y="3391694"/>
            <a:ext cx="1114425" cy="274637"/>
          </a:xfrm>
          <a:prstGeom prst="rect">
            <a:avLst/>
          </a:prstGeom>
          <a:noFill/>
          <a:ln w="9525">
            <a:noFill/>
            <a:miter lim="800000"/>
            <a:headEnd/>
            <a:tailEnd/>
          </a:ln>
          <a:effectLst/>
        </p:spPr>
        <p:txBody>
          <a:bodyPr wrap="none">
            <a:spAutoFit/>
          </a:bodyPr>
          <a:lstStyle/>
          <a:p>
            <a:r>
              <a:rPr lang="en-US" sz="1200" b="1"/>
              <a:t>Alkali metals</a:t>
            </a:r>
          </a:p>
        </p:txBody>
      </p:sp>
      <p:sp>
        <p:nvSpPr>
          <p:cNvPr id="311424" name="AutoShape 128"/>
          <p:cNvSpPr>
            <a:spLocks/>
          </p:cNvSpPr>
          <p:nvPr/>
        </p:nvSpPr>
        <p:spPr bwMode="auto">
          <a:xfrm rot="10800000">
            <a:off x="1066800" y="2057400"/>
            <a:ext cx="152400" cy="3048000"/>
          </a:xfrm>
          <a:prstGeom prst="rightBrace">
            <a:avLst>
              <a:gd name="adj1" fmla="val 166667"/>
              <a:gd name="adj2" fmla="val 50000"/>
            </a:avLst>
          </a:prstGeom>
          <a:noFill/>
          <a:ln w="9525">
            <a:solidFill>
              <a:schemeClr val="tx1"/>
            </a:solidFill>
            <a:round/>
            <a:headEnd/>
            <a:tailEnd/>
          </a:ln>
          <a:effectLst/>
        </p:spPr>
        <p:txBody>
          <a:bodyPr wrap="none" anchor="ctr"/>
          <a:lstStyle/>
          <a:p>
            <a:endParaRPr lang="en-US"/>
          </a:p>
        </p:txBody>
      </p:sp>
      <p:sp>
        <p:nvSpPr>
          <p:cNvPr id="311425" name="AutoShape 129"/>
          <p:cNvSpPr>
            <a:spLocks/>
          </p:cNvSpPr>
          <p:nvPr/>
        </p:nvSpPr>
        <p:spPr bwMode="auto">
          <a:xfrm rot="-5400000">
            <a:off x="3924300" y="1104900"/>
            <a:ext cx="76200" cy="3657600"/>
          </a:xfrm>
          <a:prstGeom prst="rightBrace">
            <a:avLst>
              <a:gd name="adj1" fmla="val 400000"/>
              <a:gd name="adj2" fmla="val 50000"/>
            </a:avLst>
          </a:prstGeom>
          <a:noFill/>
          <a:ln w="9525">
            <a:solidFill>
              <a:schemeClr val="tx1"/>
            </a:solidFill>
            <a:round/>
            <a:headEnd/>
            <a:tailEnd/>
          </a:ln>
          <a:effectLst/>
        </p:spPr>
        <p:txBody>
          <a:bodyPr wrap="none" anchor="ctr"/>
          <a:lstStyle/>
          <a:p>
            <a:endParaRPr lang="en-US"/>
          </a:p>
        </p:txBody>
      </p:sp>
      <p:sp>
        <p:nvSpPr>
          <p:cNvPr id="311426" name="Line 130"/>
          <p:cNvSpPr>
            <a:spLocks noChangeShapeType="1"/>
          </p:cNvSpPr>
          <p:nvPr/>
        </p:nvSpPr>
        <p:spPr bwMode="auto">
          <a:xfrm>
            <a:off x="1905000" y="1295400"/>
            <a:ext cx="0" cy="381000"/>
          </a:xfrm>
          <a:prstGeom prst="line">
            <a:avLst/>
          </a:prstGeom>
          <a:noFill/>
          <a:ln w="9525">
            <a:solidFill>
              <a:schemeClr val="tx1"/>
            </a:solidFill>
            <a:round/>
            <a:headEnd/>
            <a:tailEnd type="triangle" w="med" len="med"/>
          </a:ln>
          <a:effectLst/>
        </p:spPr>
        <p:txBody>
          <a:bodyPr/>
          <a:lstStyle/>
          <a:p>
            <a:endParaRPr lang="en-US"/>
          </a:p>
        </p:txBody>
      </p:sp>
      <p:sp>
        <p:nvSpPr>
          <p:cNvPr id="311427" name="Line 131"/>
          <p:cNvSpPr>
            <a:spLocks noChangeShapeType="1"/>
          </p:cNvSpPr>
          <p:nvPr/>
        </p:nvSpPr>
        <p:spPr bwMode="auto">
          <a:xfrm>
            <a:off x="7543800" y="1143000"/>
            <a:ext cx="0" cy="457200"/>
          </a:xfrm>
          <a:prstGeom prst="line">
            <a:avLst/>
          </a:prstGeom>
          <a:noFill/>
          <a:ln w="9525">
            <a:solidFill>
              <a:schemeClr val="tx1"/>
            </a:solidFill>
            <a:round/>
            <a:headEnd/>
            <a:tailEnd type="triangle" w="med" len="med"/>
          </a:ln>
          <a:effectLst/>
        </p:spPr>
        <p:txBody>
          <a:bodyPr/>
          <a:lstStyle/>
          <a:p>
            <a:endParaRPr lang="en-US"/>
          </a:p>
        </p:txBody>
      </p:sp>
      <p:sp>
        <p:nvSpPr>
          <p:cNvPr id="311428" name="Line 132"/>
          <p:cNvSpPr>
            <a:spLocks noChangeShapeType="1"/>
          </p:cNvSpPr>
          <p:nvPr/>
        </p:nvSpPr>
        <p:spPr bwMode="auto">
          <a:xfrm>
            <a:off x="7924800" y="762000"/>
            <a:ext cx="0" cy="381000"/>
          </a:xfrm>
          <a:prstGeom prst="line">
            <a:avLst/>
          </a:prstGeom>
          <a:noFill/>
          <a:ln w="9525">
            <a:solidFill>
              <a:schemeClr val="tx1"/>
            </a:solidFill>
            <a:round/>
            <a:headEnd/>
            <a:tailEnd type="triangle" w="med" len="med"/>
          </a:ln>
          <a:effectLst/>
        </p:spPr>
        <p:txBody>
          <a:bodyPr/>
          <a:lstStyle/>
          <a:p>
            <a:endParaRPr lang="en-US"/>
          </a:p>
        </p:txBody>
      </p:sp>
      <p:sp>
        <p:nvSpPr>
          <p:cNvPr id="311429" name="Rectangle 133"/>
          <p:cNvSpPr>
            <a:spLocks noChangeArrowheads="1"/>
          </p:cNvSpPr>
          <p:nvPr/>
        </p:nvSpPr>
        <p:spPr bwMode="auto">
          <a:xfrm>
            <a:off x="3998913" y="2468563"/>
            <a:ext cx="268287" cy="274637"/>
          </a:xfrm>
          <a:prstGeom prst="rect">
            <a:avLst/>
          </a:prstGeom>
          <a:noFill/>
          <a:ln w="9525">
            <a:noFill/>
            <a:miter lim="800000"/>
            <a:headEnd/>
            <a:tailEnd/>
          </a:ln>
          <a:effectLst/>
        </p:spPr>
        <p:txBody>
          <a:bodyPr wrap="none">
            <a:spAutoFit/>
          </a:bodyPr>
          <a:lstStyle/>
          <a:p>
            <a:r>
              <a:rPr lang="en-US" sz="1200" b="1"/>
              <a:t>8</a:t>
            </a:r>
          </a:p>
        </p:txBody>
      </p:sp>
      <p:sp>
        <p:nvSpPr>
          <p:cNvPr id="311430" name="Rectangle 134"/>
          <p:cNvSpPr>
            <a:spLocks noChangeArrowheads="1"/>
          </p:cNvSpPr>
          <p:nvPr/>
        </p:nvSpPr>
        <p:spPr bwMode="auto">
          <a:xfrm>
            <a:off x="4419600" y="2468563"/>
            <a:ext cx="268288" cy="274637"/>
          </a:xfrm>
          <a:prstGeom prst="rect">
            <a:avLst/>
          </a:prstGeom>
          <a:noFill/>
          <a:ln w="9525">
            <a:noFill/>
            <a:miter lim="800000"/>
            <a:headEnd/>
            <a:tailEnd/>
          </a:ln>
          <a:effectLst/>
        </p:spPr>
        <p:txBody>
          <a:bodyPr wrap="none">
            <a:spAutoFit/>
          </a:bodyPr>
          <a:lstStyle/>
          <a:p>
            <a:r>
              <a:rPr lang="en-US" sz="1200" b="1"/>
              <a:t>9</a:t>
            </a:r>
          </a:p>
        </p:txBody>
      </p:sp>
      <p:sp>
        <p:nvSpPr>
          <p:cNvPr id="311431" name="Rectangle 135"/>
          <p:cNvSpPr>
            <a:spLocks noChangeArrowheads="1"/>
          </p:cNvSpPr>
          <p:nvPr/>
        </p:nvSpPr>
        <p:spPr bwMode="auto">
          <a:xfrm>
            <a:off x="4724400" y="2468563"/>
            <a:ext cx="352425" cy="274637"/>
          </a:xfrm>
          <a:prstGeom prst="rect">
            <a:avLst/>
          </a:prstGeom>
          <a:noFill/>
          <a:ln w="9525">
            <a:noFill/>
            <a:miter lim="800000"/>
            <a:headEnd/>
            <a:tailEnd/>
          </a:ln>
          <a:effectLst/>
        </p:spPr>
        <p:txBody>
          <a:bodyPr wrap="none">
            <a:spAutoFit/>
          </a:bodyPr>
          <a:lstStyle/>
          <a:p>
            <a:r>
              <a:rPr lang="en-US" sz="1200" b="1"/>
              <a:t>10</a:t>
            </a:r>
          </a:p>
        </p:txBody>
      </p:sp>
      <p:sp>
        <p:nvSpPr>
          <p:cNvPr id="311432" name="Rectangle 136"/>
          <p:cNvSpPr>
            <a:spLocks noChangeArrowheads="1"/>
          </p:cNvSpPr>
          <p:nvPr/>
        </p:nvSpPr>
        <p:spPr bwMode="auto">
          <a:xfrm>
            <a:off x="5105400" y="2468563"/>
            <a:ext cx="352425" cy="274637"/>
          </a:xfrm>
          <a:prstGeom prst="rect">
            <a:avLst/>
          </a:prstGeom>
          <a:noFill/>
          <a:ln w="9525">
            <a:noFill/>
            <a:miter lim="800000"/>
            <a:headEnd/>
            <a:tailEnd/>
          </a:ln>
          <a:effectLst/>
        </p:spPr>
        <p:txBody>
          <a:bodyPr wrap="none">
            <a:spAutoFit/>
          </a:bodyPr>
          <a:lstStyle/>
          <a:p>
            <a:r>
              <a:rPr lang="en-US" sz="1200" b="1"/>
              <a:t>11</a:t>
            </a:r>
          </a:p>
        </p:txBody>
      </p:sp>
      <p:sp>
        <p:nvSpPr>
          <p:cNvPr id="311433" name="Rectangle 137"/>
          <p:cNvSpPr>
            <a:spLocks noChangeArrowheads="1"/>
          </p:cNvSpPr>
          <p:nvPr/>
        </p:nvSpPr>
        <p:spPr bwMode="auto">
          <a:xfrm>
            <a:off x="5486400" y="2468563"/>
            <a:ext cx="352425" cy="274637"/>
          </a:xfrm>
          <a:prstGeom prst="rect">
            <a:avLst/>
          </a:prstGeom>
          <a:noFill/>
          <a:ln w="9525">
            <a:noFill/>
            <a:miter lim="800000"/>
            <a:headEnd/>
            <a:tailEnd/>
          </a:ln>
          <a:effectLst/>
        </p:spPr>
        <p:txBody>
          <a:bodyPr wrap="none">
            <a:spAutoFit/>
          </a:bodyPr>
          <a:lstStyle/>
          <a:p>
            <a:r>
              <a:rPr lang="en-US" sz="1200" b="1"/>
              <a:t>12</a:t>
            </a:r>
          </a:p>
        </p:txBody>
      </p:sp>
      <p:sp>
        <p:nvSpPr>
          <p:cNvPr id="311434" name="Rectangle 138"/>
          <p:cNvSpPr>
            <a:spLocks noChangeArrowheads="1"/>
          </p:cNvSpPr>
          <p:nvPr/>
        </p:nvSpPr>
        <p:spPr bwMode="auto">
          <a:xfrm>
            <a:off x="5867400" y="1676400"/>
            <a:ext cx="352425" cy="274638"/>
          </a:xfrm>
          <a:prstGeom prst="rect">
            <a:avLst/>
          </a:prstGeom>
          <a:noFill/>
          <a:ln w="9525">
            <a:noFill/>
            <a:miter lim="800000"/>
            <a:headEnd/>
            <a:tailEnd/>
          </a:ln>
          <a:effectLst/>
        </p:spPr>
        <p:txBody>
          <a:bodyPr wrap="none">
            <a:spAutoFit/>
          </a:bodyPr>
          <a:lstStyle/>
          <a:p>
            <a:r>
              <a:rPr lang="en-US" sz="1200" b="1"/>
              <a:t>13</a:t>
            </a:r>
          </a:p>
        </p:txBody>
      </p:sp>
      <p:sp>
        <p:nvSpPr>
          <p:cNvPr id="311435" name="Rectangle 139"/>
          <p:cNvSpPr>
            <a:spLocks noChangeArrowheads="1"/>
          </p:cNvSpPr>
          <p:nvPr/>
        </p:nvSpPr>
        <p:spPr bwMode="auto">
          <a:xfrm>
            <a:off x="6248400" y="1676400"/>
            <a:ext cx="352425" cy="274638"/>
          </a:xfrm>
          <a:prstGeom prst="rect">
            <a:avLst/>
          </a:prstGeom>
          <a:noFill/>
          <a:ln w="9525">
            <a:noFill/>
            <a:miter lim="800000"/>
            <a:headEnd/>
            <a:tailEnd/>
          </a:ln>
          <a:effectLst/>
        </p:spPr>
        <p:txBody>
          <a:bodyPr wrap="none">
            <a:spAutoFit/>
          </a:bodyPr>
          <a:lstStyle/>
          <a:p>
            <a:r>
              <a:rPr lang="en-US" sz="1200" b="1"/>
              <a:t>14</a:t>
            </a:r>
          </a:p>
        </p:txBody>
      </p:sp>
      <p:sp>
        <p:nvSpPr>
          <p:cNvPr id="311436" name="Rectangle 140"/>
          <p:cNvSpPr>
            <a:spLocks noChangeArrowheads="1"/>
          </p:cNvSpPr>
          <p:nvPr/>
        </p:nvSpPr>
        <p:spPr bwMode="auto">
          <a:xfrm>
            <a:off x="6629400" y="1676400"/>
            <a:ext cx="352425" cy="274638"/>
          </a:xfrm>
          <a:prstGeom prst="rect">
            <a:avLst/>
          </a:prstGeom>
          <a:noFill/>
          <a:ln w="9525">
            <a:noFill/>
            <a:miter lim="800000"/>
            <a:headEnd/>
            <a:tailEnd/>
          </a:ln>
          <a:effectLst/>
        </p:spPr>
        <p:txBody>
          <a:bodyPr wrap="none">
            <a:spAutoFit/>
          </a:bodyPr>
          <a:lstStyle/>
          <a:p>
            <a:r>
              <a:rPr lang="en-US" sz="1200" b="1"/>
              <a:t>15</a:t>
            </a:r>
          </a:p>
        </p:txBody>
      </p:sp>
      <p:sp>
        <p:nvSpPr>
          <p:cNvPr id="311437" name="Rectangle 141"/>
          <p:cNvSpPr>
            <a:spLocks noChangeArrowheads="1"/>
          </p:cNvSpPr>
          <p:nvPr/>
        </p:nvSpPr>
        <p:spPr bwMode="auto">
          <a:xfrm>
            <a:off x="7010400" y="1676400"/>
            <a:ext cx="352425" cy="274638"/>
          </a:xfrm>
          <a:prstGeom prst="rect">
            <a:avLst/>
          </a:prstGeom>
          <a:noFill/>
          <a:ln w="9525">
            <a:noFill/>
            <a:miter lim="800000"/>
            <a:headEnd/>
            <a:tailEnd/>
          </a:ln>
          <a:effectLst/>
        </p:spPr>
        <p:txBody>
          <a:bodyPr wrap="none">
            <a:spAutoFit/>
          </a:bodyPr>
          <a:lstStyle/>
          <a:p>
            <a:r>
              <a:rPr lang="en-US" sz="1200" b="1"/>
              <a:t>16</a:t>
            </a:r>
          </a:p>
        </p:txBody>
      </p:sp>
      <p:sp>
        <p:nvSpPr>
          <p:cNvPr id="311438" name="Rectangle 142"/>
          <p:cNvSpPr>
            <a:spLocks noChangeArrowheads="1"/>
          </p:cNvSpPr>
          <p:nvPr/>
        </p:nvSpPr>
        <p:spPr bwMode="auto">
          <a:xfrm>
            <a:off x="7391400" y="1676400"/>
            <a:ext cx="352425" cy="274638"/>
          </a:xfrm>
          <a:prstGeom prst="rect">
            <a:avLst/>
          </a:prstGeom>
          <a:noFill/>
          <a:ln w="9525">
            <a:noFill/>
            <a:miter lim="800000"/>
            <a:headEnd/>
            <a:tailEnd/>
          </a:ln>
          <a:effectLst/>
        </p:spPr>
        <p:txBody>
          <a:bodyPr wrap="none">
            <a:spAutoFit/>
          </a:bodyPr>
          <a:lstStyle/>
          <a:p>
            <a:r>
              <a:rPr lang="en-US" sz="1200" b="1"/>
              <a:t>17</a:t>
            </a:r>
          </a:p>
        </p:txBody>
      </p:sp>
      <p:sp>
        <p:nvSpPr>
          <p:cNvPr id="311439" name="Rectangle 143"/>
          <p:cNvSpPr>
            <a:spLocks noChangeArrowheads="1"/>
          </p:cNvSpPr>
          <p:nvPr/>
        </p:nvSpPr>
        <p:spPr bwMode="auto">
          <a:xfrm>
            <a:off x="7772400" y="1143000"/>
            <a:ext cx="352425" cy="274638"/>
          </a:xfrm>
          <a:prstGeom prst="rect">
            <a:avLst/>
          </a:prstGeom>
          <a:noFill/>
          <a:ln w="9525">
            <a:noFill/>
            <a:miter lim="800000"/>
            <a:headEnd/>
            <a:tailEnd/>
          </a:ln>
          <a:effectLst/>
        </p:spPr>
        <p:txBody>
          <a:bodyPr wrap="none">
            <a:spAutoFit/>
          </a:bodyPr>
          <a:lstStyle/>
          <a:p>
            <a:r>
              <a:rPr lang="en-US" sz="1200" b="1"/>
              <a:t>18</a:t>
            </a:r>
          </a:p>
        </p:txBody>
      </p:sp>
      <p:sp>
        <p:nvSpPr>
          <p:cNvPr id="311440" name="Line 144"/>
          <p:cNvSpPr>
            <a:spLocks noChangeShapeType="1"/>
          </p:cNvSpPr>
          <p:nvPr/>
        </p:nvSpPr>
        <p:spPr bwMode="auto">
          <a:xfrm>
            <a:off x="5867400" y="1981200"/>
            <a:ext cx="0" cy="533400"/>
          </a:xfrm>
          <a:prstGeom prst="line">
            <a:avLst/>
          </a:prstGeom>
          <a:noFill/>
          <a:ln w="38100">
            <a:solidFill>
              <a:schemeClr val="tx1"/>
            </a:solidFill>
            <a:round/>
            <a:headEnd/>
            <a:tailEnd/>
          </a:ln>
          <a:effectLst/>
        </p:spPr>
        <p:txBody>
          <a:bodyPr/>
          <a:lstStyle/>
          <a:p>
            <a:endParaRPr lang="en-US"/>
          </a:p>
        </p:txBody>
      </p:sp>
      <p:sp>
        <p:nvSpPr>
          <p:cNvPr id="311441" name="Line 145"/>
          <p:cNvSpPr>
            <a:spLocks noChangeShapeType="1"/>
          </p:cNvSpPr>
          <p:nvPr/>
        </p:nvSpPr>
        <p:spPr bwMode="auto">
          <a:xfrm>
            <a:off x="6248400" y="2514600"/>
            <a:ext cx="0" cy="533400"/>
          </a:xfrm>
          <a:prstGeom prst="line">
            <a:avLst/>
          </a:prstGeom>
          <a:noFill/>
          <a:ln w="38100">
            <a:solidFill>
              <a:schemeClr val="tx1"/>
            </a:solidFill>
            <a:round/>
            <a:headEnd/>
            <a:tailEnd/>
          </a:ln>
          <a:effectLst/>
        </p:spPr>
        <p:txBody>
          <a:bodyPr/>
          <a:lstStyle/>
          <a:p>
            <a:endParaRPr lang="en-US"/>
          </a:p>
        </p:txBody>
      </p:sp>
      <p:sp>
        <p:nvSpPr>
          <p:cNvPr id="311442" name="Line 146"/>
          <p:cNvSpPr>
            <a:spLocks noChangeShapeType="1"/>
          </p:cNvSpPr>
          <p:nvPr/>
        </p:nvSpPr>
        <p:spPr bwMode="auto">
          <a:xfrm>
            <a:off x="6629400" y="3048000"/>
            <a:ext cx="0" cy="533400"/>
          </a:xfrm>
          <a:prstGeom prst="line">
            <a:avLst/>
          </a:prstGeom>
          <a:noFill/>
          <a:ln w="38100">
            <a:solidFill>
              <a:schemeClr val="tx1"/>
            </a:solidFill>
            <a:round/>
            <a:headEnd/>
            <a:tailEnd/>
          </a:ln>
          <a:effectLst/>
        </p:spPr>
        <p:txBody>
          <a:bodyPr/>
          <a:lstStyle/>
          <a:p>
            <a:endParaRPr lang="en-US"/>
          </a:p>
        </p:txBody>
      </p:sp>
      <p:sp>
        <p:nvSpPr>
          <p:cNvPr id="311443" name="Line 147"/>
          <p:cNvSpPr>
            <a:spLocks noChangeShapeType="1"/>
          </p:cNvSpPr>
          <p:nvPr/>
        </p:nvSpPr>
        <p:spPr bwMode="auto">
          <a:xfrm>
            <a:off x="7010400" y="3581400"/>
            <a:ext cx="0" cy="533400"/>
          </a:xfrm>
          <a:prstGeom prst="line">
            <a:avLst/>
          </a:prstGeom>
          <a:noFill/>
          <a:ln w="38100">
            <a:solidFill>
              <a:schemeClr val="tx1"/>
            </a:solidFill>
            <a:round/>
            <a:headEnd/>
            <a:tailEnd/>
          </a:ln>
          <a:effectLst/>
        </p:spPr>
        <p:txBody>
          <a:bodyPr/>
          <a:lstStyle/>
          <a:p>
            <a:endParaRPr lang="en-US"/>
          </a:p>
        </p:txBody>
      </p:sp>
      <p:sp>
        <p:nvSpPr>
          <p:cNvPr id="311444" name="Line 148"/>
          <p:cNvSpPr>
            <a:spLocks noChangeShapeType="1"/>
          </p:cNvSpPr>
          <p:nvPr/>
        </p:nvSpPr>
        <p:spPr bwMode="auto">
          <a:xfrm>
            <a:off x="7391400" y="4114800"/>
            <a:ext cx="0" cy="533400"/>
          </a:xfrm>
          <a:prstGeom prst="line">
            <a:avLst/>
          </a:prstGeom>
          <a:noFill/>
          <a:ln w="38100">
            <a:solidFill>
              <a:schemeClr val="tx1"/>
            </a:solidFill>
            <a:round/>
            <a:headEnd/>
            <a:tailEnd/>
          </a:ln>
          <a:effectLst/>
        </p:spPr>
        <p:txBody>
          <a:bodyPr/>
          <a:lstStyle/>
          <a:p>
            <a:endParaRPr lang="en-US"/>
          </a:p>
        </p:txBody>
      </p:sp>
      <p:sp>
        <p:nvSpPr>
          <p:cNvPr id="311445" name="Line 149"/>
          <p:cNvSpPr>
            <a:spLocks noChangeShapeType="1"/>
          </p:cNvSpPr>
          <p:nvPr/>
        </p:nvSpPr>
        <p:spPr bwMode="auto">
          <a:xfrm flipH="1">
            <a:off x="7010400" y="4114800"/>
            <a:ext cx="381000" cy="0"/>
          </a:xfrm>
          <a:prstGeom prst="line">
            <a:avLst/>
          </a:prstGeom>
          <a:noFill/>
          <a:ln w="38100">
            <a:solidFill>
              <a:schemeClr val="tx1"/>
            </a:solidFill>
            <a:round/>
            <a:headEnd/>
            <a:tailEnd/>
          </a:ln>
          <a:effectLst/>
        </p:spPr>
        <p:txBody>
          <a:bodyPr/>
          <a:lstStyle/>
          <a:p>
            <a:endParaRPr lang="en-US"/>
          </a:p>
        </p:txBody>
      </p:sp>
      <p:sp>
        <p:nvSpPr>
          <p:cNvPr id="311446" name="Line 150"/>
          <p:cNvSpPr>
            <a:spLocks noChangeShapeType="1"/>
          </p:cNvSpPr>
          <p:nvPr/>
        </p:nvSpPr>
        <p:spPr bwMode="auto">
          <a:xfrm flipH="1">
            <a:off x="6629400" y="3581400"/>
            <a:ext cx="381000" cy="0"/>
          </a:xfrm>
          <a:prstGeom prst="line">
            <a:avLst/>
          </a:prstGeom>
          <a:noFill/>
          <a:ln w="38100">
            <a:solidFill>
              <a:schemeClr val="tx1"/>
            </a:solidFill>
            <a:round/>
            <a:headEnd/>
            <a:tailEnd/>
          </a:ln>
          <a:effectLst/>
        </p:spPr>
        <p:txBody>
          <a:bodyPr/>
          <a:lstStyle/>
          <a:p>
            <a:endParaRPr lang="en-US"/>
          </a:p>
        </p:txBody>
      </p:sp>
      <p:sp>
        <p:nvSpPr>
          <p:cNvPr id="311447" name="Line 151"/>
          <p:cNvSpPr>
            <a:spLocks noChangeShapeType="1"/>
          </p:cNvSpPr>
          <p:nvPr/>
        </p:nvSpPr>
        <p:spPr bwMode="auto">
          <a:xfrm flipH="1">
            <a:off x="6248400" y="3048000"/>
            <a:ext cx="381000" cy="0"/>
          </a:xfrm>
          <a:prstGeom prst="line">
            <a:avLst/>
          </a:prstGeom>
          <a:noFill/>
          <a:ln w="38100">
            <a:solidFill>
              <a:schemeClr val="tx1"/>
            </a:solidFill>
            <a:round/>
            <a:headEnd/>
            <a:tailEnd/>
          </a:ln>
          <a:effectLst/>
        </p:spPr>
        <p:txBody>
          <a:bodyPr/>
          <a:lstStyle/>
          <a:p>
            <a:endParaRPr lang="en-US"/>
          </a:p>
        </p:txBody>
      </p:sp>
      <p:sp>
        <p:nvSpPr>
          <p:cNvPr id="311448" name="Line 152"/>
          <p:cNvSpPr>
            <a:spLocks noChangeShapeType="1"/>
          </p:cNvSpPr>
          <p:nvPr/>
        </p:nvSpPr>
        <p:spPr bwMode="auto">
          <a:xfrm flipH="1">
            <a:off x="5867400" y="2514600"/>
            <a:ext cx="381000" cy="0"/>
          </a:xfrm>
          <a:prstGeom prst="line">
            <a:avLst/>
          </a:prstGeom>
          <a:noFill/>
          <a:ln w="38100">
            <a:solidFill>
              <a:schemeClr val="tx1"/>
            </a:solidFill>
            <a:round/>
            <a:headEnd/>
            <a:tailEnd/>
          </a:ln>
          <a:effectLst/>
        </p:spPr>
        <p:txBody>
          <a:bodyPr/>
          <a:lstStyle/>
          <a:p>
            <a:endParaRPr lang="en-US"/>
          </a:p>
        </p:txBody>
      </p:sp>
      <p:sp>
        <p:nvSpPr>
          <p:cNvPr id="311449" name="Line 153"/>
          <p:cNvSpPr>
            <a:spLocks noChangeShapeType="1"/>
          </p:cNvSpPr>
          <p:nvPr/>
        </p:nvSpPr>
        <p:spPr bwMode="auto">
          <a:xfrm flipH="1">
            <a:off x="1295400" y="1981200"/>
            <a:ext cx="381000" cy="0"/>
          </a:xfrm>
          <a:prstGeom prst="line">
            <a:avLst/>
          </a:prstGeom>
          <a:noFill/>
          <a:ln w="38100">
            <a:solidFill>
              <a:schemeClr val="tx1"/>
            </a:solidFill>
            <a:round/>
            <a:headEnd/>
            <a:tailEnd/>
          </a:ln>
          <a:effectLst/>
        </p:spPr>
        <p:txBody>
          <a:bodyPr/>
          <a:lstStyle/>
          <a:p>
            <a:endParaRPr lang="en-US"/>
          </a:p>
        </p:txBody>
      </p:sp>
      <p:sp>
        <p:nvSpPr>
          <p:cNvPr id="311450" name="AutoShape 154">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grpSp>
        <p:nvGrpSpPr>
          <p:cNvPr id="311451" name="Group 155"/>
          <p:cNvGrpSpPr>
            <a:grpSpLocks/>
          </p:cNvGrpSpPr>
          <p:nvPr/>
        </p:nvGrpSpPr>
        <p:grpSpPr bwMode="auto">
          <a:xfrm>
            <a:off x="4724400" y="4648200"/>
            <a:ext cx="3429000" cy="533400"/>
            <a:chOff x="2976" y="2928"/>
            <a:chExt cx="2160" cy="336"/>
          </a:xfrm>
        </p:grpSpPr>
        <p:sp>
          <p:nvSpPr>
            <p:cNvPr id="311452" name="Rectangle 156"/>
            <p:cNvSpPr>
              <a:spLocks noChangeArrowheads="1"/>
            </p:cNvSpPr>
            <p:nvPr/>
          </p:nvSpPr>
          <p:spPr bwMode="auto">
            <a:xfrm>
              <a:off x="297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Uun</a:t>
              </a:r>
              <a:endParaRPr lang="en-US" sz="1000"/>
            </a:p>
            <a:p>
              <a:pPr algn="ctr"/>
              <a:endParaRPr lang="en-US" sz="1000"/>
            </a:p>
            <a:p>
              <a:pPr algn="ctr"/>
              <a:r>
                <a:rPr lang="en-US" sz="1000"/>
                <a:t>110</a:t>
              </a:r>
              <a:endParaRPr lang="en-US" sz="1000" baseline="30000"/>
            </a:p>
          </p:txBody>
        </p:sp>
        <p:sp>
          <p:nvSpPr>
            <p:cNvPr id="311453" name="Rectangle 157"/>
            <p:cNvSpPr>
              <a:spLocks noChangeArrowheads="1"/>
            </p:cNvSpPr>
            <p:nvPr/>
          </p:nvSpPr>
          <p:spPr bwMode="auto">
            <a:xfrm>
              <a:off x="321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Uuu</a:t>
              </a:r>
              <a:endParaRPr lang="en-US" sz="1000"/>
            </a:p>
            <a:p>
              <a:pPr algn="ctr"/>
              <a:endParaRPr lang="en-US" sz="1000"/>
            </a:p>
            <a:p>
              <a:pPr algn="ctr"/>
              <a:r>
                <a:rPr lang="en-US" sz="1000"/>
                <a:t>111</a:t>
              </a:r>
              <a:endParaRPr lang="en-US" sz="1000" baseline="30000"/>
            </a:p>
          </p:txBody>
        </p:sp>
        <p:sp>
          <p:nvSpPr>
            <p:cNvPr id="311454" name="Rectangle 158"/>
            <p:cNvSpPr>
              <a:spLocks noChangeArrowheads="1"/>
            </p:cNvSpPr>
            <p:nvPr/>
          </p:nvSpPr>
          <p:spPr bwMode="auto">
            <a:xfrm>
              <a:off x="345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Uub</a:t>
              </a:r>
              <a:endParaRPr lang="en-US" sz="1000"/>
            </a:p>
            <a:p>
              <a:pPr algn="ctr"/>
              <a:endParaRPr lang="en-US" sz="1000"/>
            </a:p>
            <a:p>
              <a:pPr algn="ctr"/>
              <a:r>
                <a:rPr lang="en-US" sz="1000"/>
                <a:t>112</a:t>
              </a:r>
              <a:endParaRPr lang="en-US" sz="1000" baseline="30000"/>
            </a:p>
          </p:txBody>
        </p:sp>
        <p:sp>
          <p:nvSpPr>
            <p:cNvPr id="311455" name="Rectangle 159"/>
            <p:cNvSpPr>
              <a:spLocks noChangeArrowheads="1"/>
            </p:cNvSpPr>
            <p:nvPr/>
          </p:nvSpPr>
          <p:spPr bwMode="auto">
            <a:xfrm>
              <a:off x="393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Uuq</a:t>
              </a:r>
              <a:endParaRPr lang="en-US" sz="1000"/>
            </a:p>
            <a:p>
              <a:pPr algn="ctr"/>
              <a:endParaRPr lang="en-US" sz="1000"/>
            </a:p>
            <a:p>
              <a:pPr algn="ctr"/>
              <a:r>
                <a:rPr lang="en-US" sz="1000"/>
                <a:t>113</a:t>
              </a:r>
              <a:endParaRPr lang="en-US" sz="1000" baseline="30000"/>
            </a:p>
          </p:txBody>
        </p:sp>
        <p:sp>
          <p:nvSpPr>
            <p:cNvPr id="311456" name="Rectangle 160"/>
            <p:cNvSpPr>
              <a:spLocks noChangeArrowheads="1"/>
            </p:cNvSpPr>
            <p:nvPr/>
          </p:nvSpPr>
          <p:spPr bwMode="auto">
            <a:xfrm>
              <a:off x="441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Uuh</a:t>
              </a:r>
              <a:endParaRPr lang="en-US" sz="1000"/>
            </a:p>
            <a:p>
              <a:pPr algn="ctr"/>
              <a:endParaRPr lang="en-US" sz="1000"/>
            </a:p>
            <a:p>
              <a:pPr algn="ctr"/>
              <a:r>
                <a:rPr lang="en-US" sz="1000"/>
                <a:t>116</a:t>
              </a:r>
              <a:endParaRPr lang="en-US" sz="1000" baseline="30000"/>
            </a:p>
          </p:txBody>
        </p:sp>
        <p:sp>
          <p:nvSpPr>
            <p:cNvPr id="311457" name="Rectangle 161"/>
            <p:cNvSpPr>
              <a:spLocks noChangeArrowheads="1"/>
            </p:cNvSpPr>
            <p:nvPr/>
          </p:nvSpPr>
          <p:spPr bwMode="auto">
            <a:xfrm>
              <a:off x="4896" y="2928"/>
              <a:ext cx="240" cy="336"/>
            </a:xfrm>
            <a:prstGeom prst="rect">
              <a:avLst/>
            </a:prstGeom>
            <a:solidFill>
              <a:srgbClr val="99CCFF">
                <a:alpha val="50000"/>
              </a:srgbClr>
            </a:solidFill>
            <a:ln w="9525">
              <a:solidFill>
                <a:schemeClr val="tx1"/>
              </a:solidFill>
              <a:miter lim="800000"/>
              <a:headEnd/>
              <a:tailEnd/>
            </a:ln>
            <a:effectLst/>
          </p:spPr>
          <p:txBody>
            <a:bodyPr wrap="none" anchor="ctr"/>
            <a:lstStyle/>
            <a:p>
              <a:pPr algn="ctr"/>
              <a:r>
                <a:rPr lang="en-US" sz="1400" b="1"/>
                <a:t>Uuo</a:t>
              </a:r>
              <a:endParaRPr lang="en-US" sz="1000"/>
            </a:p>
            <a:p>
              <a:pPr algn="ctr"/>
              <a:endParaRPr lang="en-US" sz="1000"/>
            </a:p>
            <a:p>
              <a:pPr algn="ctr"/>
              <a:r>
                <a:rPr lang="en-US" sz="1000"/>
                <a:t>118</a:t>
              </a:r>
              <a:endParaRPr lang="en-US" sz="1000" baseline="3000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1451"/>
                                        </p:tgtEl>
                                        <p:attrNameLst>
                                          <p:attrName>style.visibility</p:attrName>
                                        </p:attrNameLst>
                                      </p:cBhvr>
                                      <p:to>
                                        <p:strVal val="visible"/>
                                      </p:to>
                                    </p:set>
                                    <p:animEffect transition="in" filter="fade">
                                      <p:cBhvr>
                                        <p:cTn id="7" dur="2000"/>
                                        <p:tgtEl>
                                          <p:spTgt spid="311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609600" y="533400"/>
            <a:ext cx="7772400" cy="1143000"/>
          </a:xfrm>
        </p:spPr>
        <p:txBody>
          <a:bodyPr/>
          <a:lstStyle/>
          <a:p>
            <a:r>
              <a:rPr lang="en-US"/>
              <a:t>Orbitals Being Filled</a:t>
            </a:r>
          </a:p>
        </p:txBody>
      </p:sp>
      <p:sp>
        <p:nvSpPr>
          <p:cNvPr id="73731" name="Rectangle 3"/>
          <p:cNvSpPr>
            <a:spLocks noChangeArrowheads="1"/>
          </p:cNvSpPr>
          <p:nvPr/>
        </p:nvSpPr>
        <p:spPr bwMode="auto">
          <a:xfrm>
            <a:off x="1524000" y="2057400"/>
            <a:ext cx="619125" cy="3124200"/>
          </a:xfrm>
          <a:prstGeom prst="rect">
            <a:avLst/>
          </a:prstGeom>
          <a:solidFill>
            <a:srgbClr val="FFC9FF">
              <a:alpha val="50000"/>
            </a:srgbClr>
          </a:solidFill>
          <a:ln w="9525">
            <a:solidFill>
              <a:srgbClr val="FFC9FF"/>
            </a:solidFill>
            <a:miter lim="800000"/>
            <a:headEnd/>
            <a:tailEnd/>
          </a:ln>
          <a:effectLst/>
        </p:spPr>
        <p:txBody>
          <a:bodyPr wrap="none" anchor="ctr"/>
          <a:lstStyle/>
          <a:p>
            <a:endParaRPr lang="en-US"/>
          </a:p>
        </p:txBody>
      </p:sp>
      <p:sp>
        <p:nvSpPr>
          <p:cNvPr id="73732" name="Rectangle 4"/>
          <p:cNvSpPr>
            <a:spLocks noChangeArrowheads="1"/>
          </p:cNvSpPr>
          <p:nvPr/>
        </p:nvSpPr>
        <p:spPr bwMode="auto">
          <a:xfrm>
            <a:off x="2170113" y="3352800"/>
            <a:ext cx="3087687" cy="1828800"/>
          </a:xfrm>
          <a:prstGeom prst="rect">
            <a:avLst/>
          </a:prstGeom>
          <a:solidFill>
            <a:srgbClr val="CCFFCC">
              <a:alpha val="50000"/>
            </a:srgbClr>
          </a:solidFill>
          <a:ln w="9525">
            <a:solidFill>
              <a:srgbClr val="99FF99"/>
            </a:solidFill>
            <a:miter lim="800000"/>
            <a:headEnd/>
            <a:tailEnd/>
          </a:ln>
          <a:effectLst/>
        </p:spPr>
        <p:txBody>
          <a:bodyPr wrap="none" anchor="ctr"/>
          <a:lstStyle/>
          <a:p>
            <a:endParaRPr lang="en-US"/>
          </a:p>
        </p:txBody>
      </p:sp>
      <p:sp>
        <p:nvSpPr>
          <p:cNvPr id="73733" name="Rectangle 5"/>
          <p:cNvSpPr>
            <a:spLocks noChangeArrowheads="1"/>
          </p:cNvSpPr>
          <p:nvPr/>
        </p:nvSpPr>
        <p:spPr bwMode="auto">
          <a:xfrm>
            <a:off x="5257800" y="2514600"/>
            <a:ext cx="1828800" cy="2209800"/>
          </a:xfrm>
          <a:prstGeom prst="rect">
            <a:avLst/>
          </a:prstGeom>
          <a:solidFill>
            <a:srgbClr val="99CCFF">
              <a:alpha val="50000"/>
            </a:srgbClr>
          </a:solidFill>
          <a:ln w="9525">
            <a:solidFill>
              <a:schemeClr val="hlink"/>
            </a:solidFill>
            <a:miter lim="800000"/>
            <a:headEnd/>
            <a:tailEnd/>
          </a:ln>
          <a:effectLst/>
        </p:spPr>
        <p:txBody>
          <a:bodyPr wrap="none" anchor="ctr"/>
          <a:lstStyle/>
          <a:p>
            <a:endParaRPr lang="en-US"/>
          </a:p>
        </p:txBody>
      </p:sp>
      <p:sp>
        <p:nvSpPr>
          <p:cNvPr id="73734" name="Rectangle 6"/>
          <p:cNvSpPr>
            <a:spLocks noChangeArrowheads="1"/>
          </p:cNvSpPr>
          <p:nvPr/>
        </p:nvSpPr>
        <p:spPr bwMode="auto">
          <a:xfrm>
            <a:off x="6781800" y="2057400"/>
            <a:ext cx="304800" cy="457200"/>
          </a:xfrm>
          <a:prstGeom prst="rect">
            <a:avLst/>
          </a:prstGeom>
          <a:solidFill>
            <a:srgbClr val="FF99CC">
              <a:alpha val="50000"/>
            </a:srgbClr>
          </a:solidFill>
          <a:ln w="9525">
            <a:solidFill>
              <a:srgbClr val="FF99FF"/>
            </a:solidFill>
            <a:miter lim="800000"/>
            <a:headEnd/>
            <a:tailEnd/>
          </a:ln>
          <a:effectLst/>
        </p:spPr>
        <p:txBody>
          <a:bodyPr wrap="none" anchor="ctr"/>
          <a:lstStyle/>
          <a:p>
            <a:endParaRPr lang="en-US"/>
          </a:p>
        </p:txBody>
      </p:sp>
      <p:sp>
        <p:nvSpPr>
          <p:cNvPr id="73735" name="Rectangle 7"/>
          <p:cNvSpPr>
            <a:spLocks noChangeArrowheads="1"/>
          </p:cNvSpPr>
          <p:nvPr/>
        </p:nvSpPr>
        <p:spPr bwMode="auto">
          <a:xfrm>
            <a:off x="2438400" y="5486400"/>
            <a:ext cx="4419600" cy="914400"/>
          </a:xfrm>
          <a:prstGeom prst="rect">
            <a:avLst/>
          </a:prstGeom>
          <a:solidFill>
            <a:srgbClr val="FFFF99">
              <a:alpha val="50000"/>
            </a:srgbClr>
          </a:solidFill>
          <a:ln w="9525">
            <a:solidFill>
              <a:srgbClr val="FFE989"/>
            </a:solidFill>
            <a:miter lim="800000"/>
            <a:headEnd/>
            <a:tailEnd/>
          </a:ln>
          <a:effectLst/>
        </p:spPr>
        <p:txBody>
          <a:bodyPr wrap="none" anchor="ctr"/>
          <a:lstStyle/>
          <a:p>
            <a:endParaRPr lang="en-US"/>
          </a:p>
        </p:txBody>
      </p:sp>
      <p:sp>
        <p:nvSpPr>
          <p:cNvPr id="73736" name="Line 8"/>
          <p:cNvSpPr>
            <a:spLocks noChangeShapeType="1"/>
          </p:cNvSpPr>
          <p:nvPr/>
        </p:nvSpPr>
        <p:spPr bwMode="auto">
          <a:xfrm>
            <a:off x="1828800" y="2057400"/>
            <a:ext cx="0" cy="3124200"/>
          </a:xfrm>
          <a:prstGeom prst="line">
            <a:avLst/>
          </a:prstGeom>
          <a:noFill/>
          <a:ln w="9525">
            <a:solidFill>
              <a:srgbClr val="FF99FF"/>
            </a:solidFill>
            <a:round/>
            <a:headEnd/>
            <a:tailEnd/>
          </a:ln>
          <a:effectLst/>
        </p:spPr>
        <p:txBody>
          <a:bodyPr/>
          <a:lstStyle/>
          <a:p>
            <a:endParaRPr lang="en-US"/>
          </a:p>
        </p:txBody>
      </p:sp>
      <p:sp>
        <p:nvSpPr>
          <p:cNvPr id="73737" name="Line 9"/>
          <p:cNvSpPr>
            <a:spLocks noChangeShapeType="1"/>
          </p:cNvSpPr>
          <p:nvPr/>
        </p:nvSpPr>
        <p:spPr bwMode="auto">
          <a:xfrm>
            <a:off x="1498600" y="2438400"/>
            <a:ext cx="685800" cy="0"/>
          </a:xfrm>
          <a:prstGeom prst="line">
            <a:avLst/>
          </a:prstGeom>
          <a:noFill/>
          <a:ln w="9525">
            <a:solidFill>
              <a:srgbClr val="FF99FF"/>
            </a:solidFill>
            <a:round/>
            <a:headEnd/>
            <a:tailEnd/>
          </a:ln>
          <a:effectLst/>
        </p:spPr>
        <p:txBody>
          <a:bodyPr/>
          <a:lstStyle/>
          <a:p>
            <a:endParaRPr lang="en-US"/>
          </a:p>
        </p:txBody>
      </p:sp>
      <p:sp>
        <p:nvSpPr>
          <p:cNvPr id="73742" name="Line 14"/>
          <p:cNvSpPr>
            <a:spLocks noChangeShapeType="1"/>
          </p:cNvSpPr>
          <p:nvPr/>
        </p:nvSpPr>
        <p:spPr bwMode="auto">
          <a:xfrm>
            <a:off x="1524000" y="4724400"/>
            <a:ext cx="633413" cy="0"/>
          </a:xfrm>
          <a:prstGeom prst="line">
            <a:avLst/>
          </a:prstGeom>
          <a:noFill/>
          <a:ln w="9525">
            <a:solidFill>
              <a:srgbClr val="FF99FF"/>
            </a:solidFill>
            <a:round/>
            <a:headEnd/>
            <a:tailEnd/>
          </a:ln>
          <a:effectLst/>
        </p:spPr>
        <p:txBody>
          <a:bodyPr/>
          <a:lstStyle/>
          <a:p>
            <a:endParaRPr lang="en-US"/>
          </a:p>
        </p:txBody>
      </p:sp>
      <p:sp>
        <p:nvSpPr>
          <p:cNvPr id="73743" name="Text Box 15"/>
          <p:cNvSpPr txBox="1">
            <a:spLocks noChangeArrowheads="1"/>
          </p:cNvSpPr>
          <p:nvPr/>
        </p:nvSpPr>
        <p:spPr bwMode="auto">
          <a:xfrm>
            <a:off x="1447800" y="2057400"/>
            <a:ext cx="371475" cy="304800"/>
          </a:xfrm>
          <a:prstGeom prst="rect">
            <a:avLst/>
          </a:prstGeom>
          <a:noFill/>
          <a:ln w="9525">
            <a:noFill/>
            <a:miter lim="800000"/>
            <a:headEnd/>
            <a:tailEnd/>
          </a:ln>
          <a:effectLst/>
        </p:spPr>
        <p:txBody>
          <a:bodyPr wrap="none">
            <a:spAutoFit/>
          </a:bodyPr>
          <a:lstStyle/>
          <a:p>
            <a:r>
              <a:rPr lang="en-US" sz="1400"/>
              <a:t>1</a:t>
            </a:r>
            <a:r>
              <a:rPr lang="en-US" sz="1400" i="1"/>
              <a:t>s</a:t>
            </a:r>
          </a:p>
        </p:txBody>
      </p:sp>
      <p:sp>
        <p:nvSpPr>
          <p:cNvPr id="73744" name="Text Box 16"/>
          <p:cNvSpPr txBox="1">
            <a:spLocks noChangeArrowheads="1"/>
          </p:cNvSpPr>
          <p:nvPr/>
        </p:nvSpPr>
        <p:spPr bwMode="auto">
          <a:xfrm>
            <a:off x="1609725" y="2514600"/>
            <a:ext cx="371475" cy="304800"/>
          </a:xfrm>
          <a:prstGeom prst="rect">
            <a:avLst/>
          </a:prstGeom>
          <a:noFill/>
          <a:ln w="9525">
            <a:noFill/>
            <a:miter lim="800000"/>
            <a:headEnd/>
            <a:tailEnd/>
          </a:ln>
          <a:effectLst/>
        </p:spPr>
        <p:txBody>
          <a:bodyPr wrap="none">
            <a:spAutoFit/>
          </a:bodyPr>
          <a:lstStyle/>
          <a:p>
            <a:r>
              <a:rPr lang="en-US" sz="1400"/>
              <a:t>2</a:t>
            </a:r>
            <a:r>
              <a:rPr lang="en-US" sz="1400" i="1"/>
              <a:t>s</a:t>
            </a:r>
          </a:p>
        </p:txBody>
      </p:sp>
      <p:sp>
        <p:nvSpPr>
          <p:cNvPr id="73745" name="Text Box 17"/>
          <p:cNvSpPr txBox="1">
            <a:spLocks noChangeArrowheads="1"/>
          </p:cNvSpPr>
          <p:nvPr/>
        </p:nvSpPr>
        <p:spPr bwMode="auto">
          <a:xfrm>
            <a:off x="1609725" y="3048000"/>
            <a:ext cx="371475" cy="304800"/>
          </a:xfrm>
          <a:prstGeom prst="rect">
            <a:avLst/>
          </a:prstGeom>
          <a:noFill/>
          <a:ln w="9525">
            <a:noFill/>
            <a:miter lim="800000"/>
            <a:headEnd/>
            <a:tailEnd/>
          </a:ln>
          <a:effectLst/>
        </p:spPr>
        <p:txBody>
          <a:bodyPr wrap="none">
            <a:spAutoFit/>
          </a:bodyPr>
          <a:lstStyle/>
          <a:p>
            <a:r>
              <a:rPr lang="en-US" sz="1400"/>
              <a:t>3</a:t>
            </a:r>
            <a:r>
              <a:rPr lang="en-US" sz="1400" i="1"/>
              <a:t>s</a:t>
            </a:r>
          </a:p>
        </p:txBody>
      </p:sp>
      <p:sp>
        <p:nvSpPr>
          <p:cNvPr id="73746" name="Text Box 18"/>
          <p:cNvSpPr txBox="1">
            <a:spLocks noChangeArrowheads="1"/>
          </p:cNvSpPr>
          <p:nvPr/>
        </p:nvSpPr>
        <p:spPr bwMode="auto">
          <a:xfrm>
            <a:off x="1609725" y="3505200"/>
            <a:ext cx="371475" cy="304800"/>
          </a:xfrm>
          <a:prstGeom prst="rect">
            <a:avLst/>
          </a:prstGeom>
          <a:noFill/>
          <a:ln w="9525">
            <a:noFill/>
            <a:miter lim="800000"/>
            <a:headEnd/>
            <a:tailEnd/>
          </a:ln>
          <a:effectLst/>
        </p:spPr>
        <p:txBody>
          <a:bodyPr wrap="none">
            <a:spAutoFit/>
          </a:bodyPr>
          <a:lstStyle/>
          <a:p>
            <a:r>
              <a:rPr lang="en-US" sz="1400"/>
              <a:t>4</a:t>
            </a:r>
            <a:r>
              <a:rPr lang="en-US" sz="1400" i="1"/>
              <a:t>s</a:t>
            </a:r>
          </a:p>
        </p:txBody>
      </p:sp>
      <p:sp>
        <p:nvSpPr>
          <p:cNvPr id="73747" name="Text Box 19"/>
          <p:cNvSpPr txBox="1">
            <a:spLocks noChangeArrowheads="1"/>
          </p:cNvSpPr>
          <p:nvPr/>
        </p:nvSpPr>
        <p:spPr bwMode="auto">
          <a:xfrm>
            <a:off x="1609725" y="3962400"/>
            <a:ext cx="371475" cy="304800"/>
          </a:xfrm>
          <a:prstGeom prst="rect">
            <a:avLst/>
          </a:prstGeom>
          <a:noFill/>
          <a:ln w="9525">
            <a:noFill/>
            <a:miter lim="800000"/>
            <a:headEnd/>
            <a:tailEnd/>
          </a:ln>
          <a:effectLst/>
        </p:spPr>
        <p:txBody>
          <a:bodyPr wrap="none">
            <a:spAutoFit/>
          </a:bodyPr>
          <a:lstStyle/>
          <a:p>
            <a:r>
              <a:rPr lang="en-US" sz="1400"/>
              <a:t>5</a:t>
            </a:r>
            <a:r>
              <a:rPr lang="en-US" sz="1400" i="1"/>
              <a:t>s</a:t>
            </a:r>
          </a:p>
        </p:txBody>
      </p:sp>
      <p:sp>
        <p:nvSpPr>
          <p:cNvPr id="73748" name="Text Box 20"/>
          <p:cNvSpPr txBox="1">
            <a:spLocks noChangeArrowheads="1"/>
          </p:cNvSpPr>
          <p:nvPr/>
        </p:nvSpPr>
        <p:spPr bwMode="auto">
          <a:xfrm>
            <a:off x="1609725" y="4419600"/>
            <a:ext cx="371475" cy="304800"/>
          </a:xfrm>
          <a:prstGeom prst="rect">
            <a:avLst/>
          </a:prstGeom>
          <a:noFill/>
          <a:ln w="9525">
            <a:noFill/>
            <a:miter lim="800000"/>
            <a:headEnd/>
            <a:tailEnd/>
          </a:ln>
          <a:effectLst/>
        </p:spPr>
        <p:txBody>
          <a:bodyPr wrap="none">
            <a:spAutoFit/>
          </a:bodyPr>
          <a:lstStyle/>
          <a:p>
            <a:r>
              <a:rPr lang="en-US" sz="1400"/>
              <a:t>6</a:t>
            </a:r>
            <a:r>
              <a:rPr lang="en-US" sz="1400" i="1"/>
              <a:t>s</a:t>
            </a:r>
          </a:p>
        </p:txBody>
      </p:sp>
      <p:sp>
        <p:nvSpPr>
          <p:cNvPr id="73749" name="Text Box 21"/>
          <p:cNvSpPr txBox="1">
            <a:spLocks noChangeArrowheads="1"/>
          </p:cNvSpPr>
          <p:nvPr/>
        </p:nvSpPr>
        <p:spPr bwMode="auto">
          <a:xfrm>
            <a:off x="1609725" y="4876800"/>
            <a:ext cx="371475" cy="304800"/>
          </a:xfrm>
          <a:prstGeom prst="rect">
            <a:avLst/>
          </a:prstGeom>
          <a:noFill/>
          <a:ln w="9525">
            <a:noFill/>
            <a:miter lim="800000"/>
            <a:headEnd/>
            <a:tailEnd/>
          </a:ln>
          <a:effectLst/>
        </p:spPr>
        <p:txBody>
          <a:bodyPr wrap="none">
            <a:spAutoFit/>
          </a:bodyPr>
          <a:lstStyle/>
          <a:p>
            <a:r>
              <a:rPr lang="en-US" sz="1400"/>
              <a:t>7</a:t>
            </a:r>
            <a:r>
              <a:rPr lang="en-US" sz="1400" i="1"/>
              <a:t>s</a:t>
            </a:r>
          </a:p>
        </p:txBody>
      </p:sp>
      <p:sp>
        <p:nvSpPr>
          <p:cNvPr id="73750" name="Line 22"/>
          <p:cNvSpPr>
            <a:spLocks noChangeShapeType="1"/>
          </p:cNvSpPr>
          <p:nvPr/>
        </p:nvSpPr>
        <p:spPr bwMode="auto">
          <a:xfrm>
            <a:off x="2438400" y="3352800"/>
            <a:ext cx="0" cy="1828800"/>
          </a:xfrm>
          <a:prstGeom prst="line">
            <a:avLst/>
          </a:prstGeom>
          <a:noFill/>
          <a:ln w="9525">
            <a:solidFill>
              <a:srgbClr val="99FF99"/>
            </a:solidFill>
            <a:round/>
            <a:headEnd/>
            <a:tailEnd/>
          </a:ln>
          <a:effectLst/>
        </p:spPr>
        <p:txBody>
          <a:bodyPr/>
          <a:lstStyle/>
          <a:p>
            <a:endParaRPr lang="en-US"/>
          </a:p>
        </p:txBody>
      </p:sp>
      <p:sp>
        <p:nvSpPr>
          <p:cNvPr id="73751" name="Line 23"/>
          <p:cNvSpPr>
            <a:spLocks noChangeShapeType="1"/>
          </p:cNvSpPr>
          <p:nvPr/>
        </p:nvSpPr>
        <p:spPr bwMode="auto">
          <a:xfrm>
            <a:off x="2743200" y="3352800"/>
            <a:ext cx="0" cy="1828800"/>
          </a:xfrm>
          <a:prstGeom prst="line">
            <a:avLst/>
          </a:prstGeom>
          <a:noFill/>
          <a:ln w="9525">
            <a:solidFill>
              <a:srgbClr val="99FF99"/>
            </a:solidFill>
            <a:round/>
            <a:headEnd/>
            <a:tailEnd/>
          </a:ln>
          <a:effectLst/>
        </p:spPr>
        <p:txBody>
          <a:bodyPr/>
          <a:lstStyle/>
          <a:p>
            <a:endParaRPr lang="en-US"/>
          </a:p>
        </p:txBody>
      </p:sp>
      <p:sp>
        <p:nvSpPr>
          <p:cNvPr id="73752" name="Line 24"/>
          <p:cNvSpPr>
            <a:spLocks noChangeShapeType="1"/>
          </p:cNvSpPr>
          <p:nvPr/>
        </p:nvSpPr>
        <p:spPr bwMode="auto">
          <a:xfrm>
            <a:off x="3048000" y="3352800"/>
            <a:ext cx="0" cy="1828800"/>
          </a:xfrm>
          <a:prstGeom prst="line">
            <a:avLst/>
          </a:prstGeom>
          <a:noFill/>
          <a:ln w="9525">
            <a:solidFill>
              <a:srgbClr val="99FF99"/>
            </a:solidFill>
            <a:round/>
            <a:headEnd/>
            <a:tailEnd/>
          </a:ln>
          <a:effectLst/>
        </p:spPr>
        <p:txBody>
          <a:bodyPr/>
          <a:lstStyle/>
          <a:p>
            <a:endParaRPr lang="en-US"/>
          </a:p>
        </p:txBody>
      </p:sp>
      <p:sp>
        <p:nvSpPr>
          <p:cNvPr id="73753" name="Line 25"/>
          <p:cNvSpPr>
            <a:spLocks noChangeShapeType="1"/>
          </p:cNvSpPr>
          <p:nvPr/>
        </p:nvSpPr>
        <p:spPr bwMode="auto">
          <a:xfrm>
            <a:off x="3352800" y="3352800"/>
            <a:ext cx="0" cy="1828800"/>
          </a:xfrm>
          <a:prstGeom prst="line">
            <a:avLst/>
          </a:prstGeom>
          <a:noFill/>
          <a:ln w="9525">
            <a:solidFill>
              <a:srgbClr val="99FF99"/>
            </a:solidFill>
            <a:round/>
            <a:headEnd/>
            <a:tailEnd/>
          </a:ln>
          <a:effectLst/>
        </p:spPr>
        <p:txBody>
          <a:bodyPr/>
          <a:lstStyle/>
          <a:p>
            <a:endParaRPr lang="en-US"/>
          </a:p>
        </p:txBody>
      </p:sp>
      <p:sp>
        <p:nvSpPr>
          <p:cNvPr id="73754" name="Line 26"/>
          <p:cNvSpPr>
            <a:spLocks noChangeShapeType="1"/>
          </p:cNvSpPr>
          <p:nvPr/>
        </p:nvSpPr>
        <p:spPr bwMode="auto">
          <a:xfrm>
            <a:off x="3352800" y="3352800"/>
            <a:ext cx="0" cy="1828800"/>
          </a:xfrm>
          <a:prstGeom prst="line">
            <a:avLst/>
          </a:prstGeom>
          <a:noFill/>
          <a:ln w="9525">
            <a:solidFill>
              <a:srgbClr val="99FF99"/>
            </a:solidFill>
            <a:round/>
            <a:headEnd/>
            <a:tailEnd/>
          </a:ln>
          <a:effectLst/>
        </p:spPr>
        <p:txBody>
          <a:bodyPr/>
          <a:lstStyle/>
          <a:p>
            <a:endParaRPr lang="en-US"/>
          </a:p>
        </p:txBody>
      </p:sp>
      <p:sp>
        <p:nvSpPr>
          <p:cNvPr id="73755" name="Line 27"/>
          <p:cNvSpPr>
            <a:spLocks noChangeShapeType="1"/>
          </p:cNvSpPr>
          <p:nvPr/>
        </p:nvSpPr>
        <p:spPr bwMode="auto">
          <a:xfrm>
            <a:off x="3657600" y="3352800"/>
            <a:ext cx="0" cy="1828800"/>
          </a:xfrm>
          <a:prstGeom prst="line">
            <a:avLst/>
          </a:prstGeom>
          <a:noFill/>
          <a:ln w="9525">
            <a:solidFill>
              <a:srgbClr val="99FF99"/>
            </a:solidFill>
            <a:round/>
            <a:headEnd/>
            <a:tailEnd/>
          </a:ln>
          <a:effectLst/>
        </p:spPr>
        <p:txBody>
          <a:bodyPr/>
          <a:lstStyle/>
          <a:p>
            <a:endParaRPr lang="en-US"/>
          </a:p>
        </p:txBody>
      </p:sp>
      <p:sp>
        <p:nvSpPr>
          <p:cNvPr id="73756" name="Line 28"/>
          <p:cNvSpPr>
            <a:spLocks noChangeShapeType="1"/>
          </p:cNvSpPr>
          <p:nvPr/>
        </p:nvSpPr>
        <p:spPr bwMode="auto">
          <a:xfrm>
            <a:off x="3962400" y="3352800"/>
            <a:ext cx="0" cy="1828800"/>
          </a:xfrm>
          <a:prstGeom prst="line">
            <a:avLst/>
          </a:prstGeom>
          <a:noFill/>
          <a:ln w="9525">
            <a:solidFill>
              <a:srgbClr val="99FF99"/>
            </a:solidFill>
            <a:round/>
            <a:headEnd/>
            <a:tailEnd/>
          </a:ln>
          <a:effectLst/>
        </p:spPr>
        <p:txBody>
          <a:bodyPr/>
          <a:lstStyle/>
          <a:p>
            <a:endParaRPr lang="en-US"/>
          </a:p>
        </p:txBody>
      </p:sp>
      <p:sp>
        <p:nvSpPr>
          <p:cNvPr id="73757" name="Line 29"/>
          <p:cNvSpPr>
            <a:spLocks noChangeShapeType="1"/>
          </p:cNvSpPr>
          <p:nvPr/>
        </p:nvSpPr>
        <p:spPr bwMode="auto">
          <a:xfrm>
            <a:off x="4343400" y="3352800"/>
            <a:ext cx="0" cy="1828800"/>
          </a:xfrm>
          <a:prstGeom prst="line">
            <a:avLst/>
          </a:prstGeom>
          <a:noFill/>
          <a:ln w="9525">
            <a:solidFill>
              <a:srgbClr val="99FF99"/>
            </a:solidFill>
            <a:round/>
            <a:headEnd/>
            <a:tailEnd/>
          </a:ln>
          <a:effectLst/>
        </p:spPr>
        <p:txBody>
          <a:bodyPr/>
          <a:lstStyle/>
          <a:p>
            <a:endParaRPr lang="en-US"/>
          </a:p>
        </p:txBody>
      </p:sp>
      <p:sp>
        <p:nvSpPr>
          <p:cNvPr id="73758" name="Line 30"/>
          <p:cNvSpPr>
            <a:spLocks noChangeShapeType="1"/>
          </p:cNvSpPr>
          <p:nvPr/>
        </p:nvSpPr>
        <p:spPr bwMode="auto">
          <a:xfrm>
            <a:off x="4648200" y="3352800"/>
            <a:ext cx="0" cy="1828800"/>
          </a:xfrm>
          <a:prstGeom prst="line">
            <a:avLst/>
          </a:prstGeom>
          <a:noFill/>
          <a:ln w="9525">
            <a:solidFill>
              <a:srgbClr val="99FF99"/>
            </a:solidFill>
            <a:round/>
            <a:headEnd/>
            <a:tailEnd/>
          </a:ln>
          <a:effectLst/>
        </p:spPr>
        <p:txBody>
          <a:bodyPr/>
          <a:lstStyle/>
          <a:p>
            <a:endParaRPr lang="en-US"/>
          </a:p>
        </p:txBody>
      </p:sp>
      <p:sp>
        <p:nvSpPr>
          <p:cNvPr id="73759" name="Line 31"/>
          <p:cNvSpPr>
            <a:spLocks noChangeShapeType="1"/>
          </p:cNvSpPr>
          <p:nvPr/>
        </p:nvSpPr>
        <p:spPr bwMode="auto">
          <a:xfrm>
            <a:off x="4953000" y="3352800"/>
            <a:ext cx="0" cy="1828800"/>
          </a:xfrm>
          <a:prstGeom prst="line">
            <a:avLst/>
          </a:prstGeom>
          <a:noFill/>
          <a:ln w="9525">
            <a:solidFill>
              <a:srgbClr val="99FF99"/>
            </a:solidFill>
            <a:round/>
            <a:headEnd/>
            <a:tailEnd/>
          </a:ln>
          <a:effectLst/>
        </p:spPr>
        <p:txBody>
          <a:bodyPr/>
          <a:lstStyle/>
          <a:p>
            <a:endParaRPr lang="en-US"/>
          </a:p>
        </p:txBody>
      </p:sp>
      <p:sp>
        <p:nvSpPr>
          <p:cNvPr id="73760" name="Line 32"/>
          <p:cNvSpPr>
            <a:spLocks noChangeShapeType="1"/>
          </p:cNvSpPr>
          <p:nvPr/>
        </p:nvSpPr>
        <p:spPr bwMode="auto">
          <a:xfrm>
            <a:off x="2209800" y="3810000"/>
            <a:ext cx="3048000" cy="0"/>
          </a:xfrm>
          <a:prstGeom prst="line">
            <a:avLst/>
          </a:prstGeom>
          <a:noFill/>
          <a:ln w="9525">
            <a:solidFill>
              <a:srgbClr val="99FF99"/>
            </a:solidFill>
            <a:round/>
            <a:headEnd/>
            <a:tailEnd/>
          </a:ln>
          <a:effectLst/>
        </p:spPr>
        <p:txBody>
          <a:bodyPr/>
          <a:lstStyle/>
          <a:p>
            <a:endParaRPr lang="en-US"/>
          </a:p>
        </p:txBody>
      </p:sp>
      <p:sp>
        <p:nvSpPr>
          <p:cNvPr id="73761" name="Line 33"/>
          <p:cNvSpPr>
            <a:spLocks noChangeShapeType="1"/>
          </p:cNvSpPr>
          <p:nvPr/>
        </p:nvSpPr>
        <p:spPr bwMode="auto">
          <a:xfrm>
            <a:off x="2209800" y="4267200"/>
            <a:ext cx="3048000" cy="0"/>
          </a:xfrm>
          <a:prstGeom prst="line">
            <a:avLst/>
          </a:prstGeom>
          <a:noFill/>
          <a:ln w="9525">
            <a:solidFill>
              <a:srgbClr val="99FF99"/>
            </a:solidFill>
            <a:round/>
            <a:headEnd/>
            <a:tailEnd/>
          </a:ln>
          <a:effectLst/>
        </p:spPr>
        <p:txBody>
          <a:bodyPr/>
          <a:lstStyle/>
          <a:p>
            <a:endParaRPr lang="en-US"/>
          </a:p>
        </p:txBody>
      </p:sp>
      <p:sp>
        <p:nvSpPr>
          <p:cNvPr id="73762" name="Line 34"/>
          <p:cNvSpPr>
            <a:spLocks noChangeShapeType="1"/>
          </p:cNvSpPr>
          <p:nvPr/>
        </p:nvSpPr>
        <p:spPr bwMode="auto">
          <a:xfrm>
            <a:off x="2209800" y="4724400"/>
            <a:ext cx="3048000" cy="0"/>
          </a:xfrm>
          <a:prstGeom prst="line">
            <a:avLst/>
          </a:prstGeom>
          <a:noFill/>
          <a:ln w="9525">
            <a:solidFill>
              <a:srgbClr val="99FF99"/>
            </a:solidFill>
            <a:round/>
            <a:headEnd/>
            <a:tailEnd/>
          </a:ln>
          <a:effectLst/>
        </p:spPr>
        <p:txBody>
          <a:bodyPr/>
          <a:lstStyle/>
          <a:p>
            <a:endParaRPr lang="en-US"/>
          </a:p>
        </p:txBody>
      </p:sp>
      <p:sp>
        <p:nvSpPr>
          <p:cNvPr id="73763" name="Line 35"/>
          <p:cNvSpPr>
            <a:spLocks noChangeShapeType="1"/>
          </p:cNvSpPr>
          <p:nvPr/>
        </p:nvSpPr>
        <p:spPr bwMode="auto">
          <a:xfrm>
            <a:off x="5562600" y="2514600"/>
            <a:ext cx="0" cy="2209800"/>
          </a:xfrm>
          <a:prstGeom prst="line">
            <a:avLst/>
          </a:prstGeom>
          <a:noFill/>
          <a:ln w="9525">
            <a:solidFill>
              <a:srgbClr val="99CCFF"/>
            </a:solidFill>
            <a:round/>
            <a:headEnd/>
            <a:tailEnd/>
          </a:ln>
          <a:effectLst/>
        </p:spPr>
        <p:txBody>
          <a:bodyPr/>
          <a:lstStyle/>
          <a:p>
            <a:endParaRPr lang="en-US"/>
          </a:p>
        </p:txBody>
      </p:sp>
      <p:sp>
        <p:nvSpPr>
          <p:cNvPr id="73764" name="Line 36"/>
          <p:cNvSpPr>
            <a:spLocks noChangeShapeType="1"/>
          </p:cNvSpPr>
          <p:nvPr/>
        </p:nvSpPr>
        <p:spPr bwMode="auto">
          <a:xfrm>
            <a:off x="5257800" y="2971800"/>
            <a:ext cx="1828800" cy="0"/>
          </a:xfrm>
          <a:prstGeom prst="line">
            <a:avLst/>
          </a:prstGeom>
          <a:noFill/>
          <a:ln w="9525">
            <a:solidFill>
              <a:srgbClr val="99CCFF"/>
            </a:solidFill>
            <a:round/>
            <a:headEnd/>
            <a:tailEnd/>
          </a:ln>
          <a:effectLst/>
        </p:spPr>
        <p:txBody>
          <a:bodyPr/>
          <a:lstStyle/>
          <a:p>
            <a:endParaRPr lang="en-US"/>
          </a:p>
        </p:txBody>
      </p:sp>
      <p:sp>
        <p:nvSpPr>
          <p:cNvPr id="73765" name="Line 37"/>
          <p:cNvSpPr>
            <a:spLocks noChangeShapeType="1"/>
          </p:cNvSpPr>
          <p:nvPr/>
        </p:nvSpPr>
        <p:spPr bwMode="auto">
          <a:xfrm>
            <a:off x="5257800" y="3352800"/>
            <a:ext cx="1828800" cy="0"/>
          </a:xfrm>
          <a:prstGeom prst="line">
            <a:avLst/>
          </a:prstGeom>
          <a:noFill/>
          <a:ln w="9525">
            <a:solidFill>
              <a:srgbClr val="99CCFF"/>
            </a:solidFill>
            <a:round/>
            <a:headEnd/>
            <a:tailEnd/>
          </a:ln>
          <a:effectLst/>
        </p:spPr>
        <p:txBody>
          <a:bodyPr/>
          <a:lstStyle/>
          <a:p>
            <a:endParaRPr lang="en-US"/>
          </a:p>
        </p:txBody>
      </p:sp>
      <p:sp>
        <p:nvSpPr>
          <p:cNvPr id="73766" name="Line 38"/>
          <p:cNvSpPr>
            <a:spLocks noChangeShapeType="1"/>
          </p:cNvSpPr>
          <p:nvPr/>
        </p:nvSpPr>
        <p:spPr bwMode="auto">
          <a:xfrm>
            <a:off x="5257800" y="3810000"/>
            <a:ext cx="1828800" cy="0"/>
          </a:xfrm>
          <a:prstGeom prst="line">
            <a:avLst/>
          </a:prstGeom>
          <a:noFill/>
          <a:ln w="9525">
            <a:solidFill>
              <a:srgbClr val="99CCFF"/>
            </a:solidFill>
            <a:round/>
            <a:headEnd/>
            <a:tailEnd/>
          </a:ln>
          <a:effectLst/>
        </p:spPr>
        <p:txBody>
          <a:bodyPr/>
          <a:lstStyle/>
          <a:p>
            <a:endParaRPr lang="en-US"/>
          </a:p>
        </p:txBody>
      </p:sp>
      <p:sp>
        <p:nvSpPr>
          <p:cNvPr id="73767" name="Line 39"/>
          <p:cNvSpPr>
            <a:spLocks noChangeShapeType="1"/>
          </p:cNvSpPr>
          <p:nvPr/>
        </p:nvSpPr>
        <p:spPr bwMode="auto">
          <a:xfrm>
            <a:off x="5257800" y="4343400"/>
            <a:ext cx="1828800" cy="0"/>
          </a:xfrm>
          <a:prstGeom prst="line">
            <a:avLst/>
          </a:prstGeom>
          <a:noFill/>
          <a:ln w="9525">
            <a:solidFill>
              <a:srgbClr val="99CCFF"/>
            </a:solidFill>
            <a:round/>
            <a:headEnd/>
            <a:tailEnd/>
          </a:ln>
          <a:effectLst/>
        </p:spPr>
        <p:txBody>
          <a:bodyPr/>
          <a:lstStyle/>
          <a:p>
            <a:endParaRPr lang="en-US"/>
          </a:p>
        </p:txBody>
      </p:sp>
      <p:sp>
        <p:nvSpPr>
          <p:cNvPr id="73768" name="Line 40"/>
          <p:cNvSpPr>
            <a:spLocks noChangeShapeType="1"/>
          </p:cNvSpPr>
          <p:nvPr/>
        </p:nvSpPr>
        <p:spPr bwMode="auto">
          <a:xfrm>
            <a:off x="2438400" y="5867400"/>
            <a:ext cx="4419600" cy="0"/>
          </a:xfrm>
          <a:prstGeom prst="line">
            <a:avLst/>
          </a:prstGeom>
          <a:noFill/>
          <a:ln w="9525">
            <a:solidFill>
              <a:srgbClr val="FFE989"/>
            </a:solidFill>
            <a:round/>
            <a:headEnd/>
            <a:tailEnd/>
          </a:ln>
          <a:effectLst/>
        </p:spPr>
        <p:txBody>
          <a:bodyPr/>
          <a:lstStyle/>
          <a:p>
            <a:endParaRPr lang="en-US"/>
          </a:p>
        </p:txBody>
      </p:sp>
      <p:sp>
        <p:nvSpPr>
          <p:cNvPr id="73769" name="Line 41"/>
          <p:cNvSpPr>
            <a:spLocks noChangeShapeType="1"/>
          </p:cNvSpPr>
          <p:nvPr/>
        </p:nvSpPr>
        <p:spPr bwMode="auto">
          <a:xfrm>
            <a:off x="2743200" y="5486400"/>
            <a:ext cx="0" cy="914400"/>
          </a:xfrm>
          <a:prstGeom prst="line">
            <a:avLst/>
          </a:prstGeom>
          <a:noFill/>
          <a:ln w="9525">
            <a:solidFill>
              <a:srgbClr val="FFE989"/>
            </a:solidFill>
            <a:round/>
            <a:headEnd/>
            <a:tailEnd/>
          </a:ln>
          <a:effectLst/>
        </p:spPr>
        <p:txBody>
          <a:bodyPr/>
          <a:lstStyle/>
          <a:p>
            <a:endParaRPr lang="en-US"/>
          </a:p>
        </p:txBody>
      </p:sp>
      <p:sp>
        <p:nvSpPr>
          <p:cNvPr id="73770" name="Line 42"/>
          <p:cNvSpPr>
            <a:spLocks noChangeShapeType="1"/>
          </p:cNvSpPr>
          <p:nvPr/>
        </p:nvSpPr>
        <p:spPr bwMode="auto">
          <a:xfrm>
            <a:off x="3048000" y="5486400"/>
            <a:ext cx="0" cy="914400"/>
          </a:xfrm>
          <a:prstGeom prst="line">
            <a:avLst/>
          </a:prstGeom>
          <a:noFill/>
          <a:ln w="9525">
            <a:solidFill>
              <a:srgbClr val="FFE989"/>
            </a:solidFill>
            <a:round/>
            <a:headEnd/>
            <a:tailEnd/>
          </a:ln>
          <a:effectLst/>
        </p:spPr>
        <p:txBody>
          <a:bodyPr/>
          <a:lstStyle/>
          <a:p>
            <a:endParaRPr lang="en-US"/>
          </a:p>
        </p:txBody>
      </p:sp>
      <p:sp>
        <p:nvSpPr>
          <p:cNvPr id="73771" name="Line 43"/>
          <p:cNvSpPr>
            <a:spLocks noChangeShapeType="1"/>
          </p:cNvSpPr>
          <p:nvPr/>
        </p:nvSpPr>
        <p:spPr bwMode="auto">
          <a:xfrm>
            <a:off x="3352800" y="5486400"/>
            <a:ext cx="0" cy="914400"/>
          </a:xfrm>
          <a:prstGeom prst="line">
            <a:avLst/>
          </a:prstGeom>
          <a:noFill/>
          <a:ln w="9525">
            <a:solidFill>
              <a:srgbClr val="FFE989"/>
            </a:solidFill>
            <a:round/>
            <a:headEnd/>
            <a:tailEnd/>
          </a:ln>
          <a:effectLst/>
        </p:spPr>
        <p:txBody>
          <a:bodyPr/>
          <a:lstStyle/>
          <a:p>
            <a:endParaRPr lang="en-US"/>
          </a:p>
        </p:txBody>
      </p:sp>
      <p:sp>
        <p:nvSpPr>
          <p:cNvPr id="73772" name="Line 44"/>
          <p:cNvSpPr>
            <a:spLocks noChangeShapeType="1"/>
          </p:cNvSpPr>
          <p:nvPr/>
        </p:nvSpPr>
        <p:spPr bwMode="auto">
          <a:xfrm>
            <a:off x="3657600" y="5486400"/>
            <a:ext cx="0" cy="914400"/>
          </a:xfrm>
          <a:prstGeom prst="line">
            <a:avLst/>
          </a:prstGeom>
          <a:noFill/>
          <a:ln w="9525">
            <a:solidFill>
              <a:srgbClr val="FFE989"/>
            </a:solidFill>
            <a:round/>
            <a:headEnd/>
            <a:tailEnd/>
          </a:ln>
          <a:effectLst/>
        </p:spPr>
        <p:txBody>
          <a:bodyPr/>
          <a:lstStyle/>
          <a:p>
            <a:endParaRPr lang="en-US"/>
          </a:p>
        </p:txBody>
      </p:sp>
      <p:sp>
        <p:nvSpPr>
          <p:cNvPr id="73773" name="Line 45"/>
          <p:cNvSpPr>
            <a:spLocks noChangeShapeType="1"/>
          </p:cNvSpPr>
          <p:nvPr/>
        </p:nvSpPr>
        <p:spPr bwMode="auto">
          <a:xfrm>
            <a:off x="6477000" y="5486400"/>
            <a:ext cx="0" cy="914400"/>
          </a:xfrm>
          <a:prstGeom prst="line">
            <a:avLst/>
          </a:prstGeom>
          <a:noFill/>
          <a:ln w="9525">
            <a:solidFill>
              <a:srgbClr val="FFE989"/>
            </a:solidFill>
            <a:round/>
            <a:headEnd/>
            <a:tailEnd/>
          </a:ln>
          <a:effectLst/>
        </p:spPr>
        <p:txBody>
          <a:bodyPr/>
          <a:lstStyle/>
          <a:p>
            <a:endParaRPr lang="en-US"/>
          </a:p>
        </p:txBody>
      </p:sp>
      <p:sp>
        <p:nvSpPr>
          <p:cNvPr id="73774" name="Line 46"/>
          <p:cNvSpPr>
            <a:spLocks noChangeShapeType="1"/>
          </p:cNvSpPr>
          <p:nvPr/>
        </p:nvSpPr>
        <p:spPr bwMode="auto">
          <a:xfrm>
            <a:off x="3962400" y="5486400"/>
            <a:ext cx="0" cy="914400"/>
          </a:xfrm>
          <a:prstGeom prst="line">
            <a:avLst/>
          </a:prstGeom>
          <a:noFill/>
          <a:ln w="9525">
            <a:solidFill>
              <a:srgbClr val="FFE989"/>
            </a:solidFill>
            <a:round/>
            <a:headEnd/>
            <a:tailEnd/>
          </a:ln>
          <a:effectLst/>
        </p:spPr>
        <p:txBody>
          <a:bodyPr/>
          <a:lstStyle/>
          <a:p>
            <a:endParaRPr lang="en-US"/>
          </a:p>
        </p:txBody>
      </p:sp>
      <p:sp>
        <p:nvSpPr>
          <p:cNvPr id="73775" name="Line 47"/>
          <p:cNvSpPr>
            <a:spLocks noChangeShapeType="1"/>
          </p:cNvSpPr>
          <p:nvPr/>
        </p:nvSpPr>
        <p:spPr bwMode="auto">
          <a:xfrm>
            <a:off x="6172200" y="5486400"/>
            <a:ext cx="0" cy="914400"/>
          </a:xfrm>
          <a:prstGeom prst="line">
            <a:avLst/>
          </a:prstGeom>
          <a:noFill/>
          <a:ln w="9525">
            <a:solidFill>
              <a:srgbClr val="FFE989"/>
            </a:solidFill>
            <a:round/>
            <a:headEnd/>
            <a:tailEnd/>
          </a:ln>
          <a:effectLst/>
        </p:spPr>
        <p:txBody>
          <a:bodyPr/>
          <a:lstStyle/>
          <a:p>
            <a:endParaRPr lang="en-US"/>
          </a:p>
        </p:txBody>
      </p:sp>
      <p:sp>
        <p:nvSpPr>
          <p:cNvPr id="73776" name="Line 48"/>
          <p:cNvSpPr>
            <a:spLocks noChangeShapeType="1"/>
          </p:cNvSpPr>
          <p:nvPr/>
        </p:nvSpPr>
        <p:spPr bwMode="auto">
          <a:xfrm>
            <a:off x="5867400" y="5486400"/>
            <a:ext cx="0" cy="914400"/>
          </a:xfrm>
          <a:prstGeom prst="line">
            <a:avLst/>
          </a:prstGeom>
          <a:noFill/>
          <a:ln w="9525">
            <a:solidFill>
              <a:srgbClr val="FFE989"/>
            </a:solidFill>
            <a:round/>
            <a:headEnd/>
            <a:tailEnd/>
          </a:ln>
          <a:effectLst/>
        </p:spPr>
        <p:txBody>
          <a:bodyPr/>
          <a:lstStyle/>
          <a:p>
            <a:endParaRPr lang="en-US"/>
          </a:p>
        </p:txBody>
      </p:sp>
      <p:sp>
        <p:nvSpPr>
          <p:cNvPr id="73777" name="Line 49"/>
          <p:cNvSpPr>
            <a:spLocks noChangeShapeType="1"/>
          </p:cNvSpPr>
          <p:nvPr/>
        </p:nvSpPr>
        <p:spPr bwMode="auto">
          <a:xfrm>
            <a:off x="5562600" y="5486400"/>
            <a:ext cx="0" cy="914400"/>
          </a:xfrm>
          <a:prstGeom prst="line">
            <a:avLst/>
          </a:prstGeom>
          <a:noFill/>
          <a:ln w="9525">
            <a:solidFill>
              <a:srgbClr val="FFE989"/>
            </a:solidFill>
            <a:round/>
            <a:headEnd/>
            <a:tailEnd/>
          </a:ln>
          <a:effectLst/>
        </p:spPr>
        <p:txBody>
          <a:bodyPr/>
          <a:lstStyle/>
          <a:p>
            <a:endParaRPr lang="en-US"/>
          </a:p>
        </p:txBody>
      </p:sp>
      <p:sp>
        <p:nvSpPr>
          <p:cNvPr id="73778" name="Line 50"/>
          <p:cNvSpPr>
            <a:spLocks noChangeShapeType="1"/>
          </p:cNvSpPr>
          <p:nvPr/>
        </p:nvSpPr>
        <p:spPr bwMode="auto">
          <a:xfrm>
            <a:off x="5257800" y="5486400"/>
            <a:ext cx="0" cy="914400"/>
          </a:xfrm>
          <a:prstGeom prst="line">
            <a:avLst/>
          </a:prstGeom>
          <a:noFill/>
          <a:ln w="9525">
            <a:solidFill>
              <a:srgbClr val="FFE989"/>
            </a:solidFill>
            <a:round/>
            <a:headEnd/>
            <a:tailEnd/>
          </a:ln>
          <a:effectLst/>
        </p:spPr>
        <p:txBody>
          <a:bodyPr/>
          <a:lstStyle/>
          <a:p>
            <a:endParaRPr lang="en-US"/>
          </a:p>
        </p:txBody>
      </p:sp>
      <p:sp>
        <p:nvSpPr>
          <p:cNvPr id="73779" name="Line 51"/>
          <p:cNvSpPr>
            <a:spLocks noChangeShapeType="1"/>
          </p:cNvSpPr>
          <p:nvPr/>
        </p:nvSpPr>
        <p:spPr bwMode="auto">
          <a:xfrm>
            <a:off x="4953000" y="5486400"/>
            <a:ext cx="0" cy="914400"/>
          </a:xfrm>
          <a:prstGeom prst="line">
            <a:avLst/>
          </a:prstGeom>
          <a:noFill/>
          <a:ln w="9525">
            <a:solidFill>
              <a:srgbClr val="FFE989"/>
            </a:solidFill>
            <a:round/>
            <a:headEnd/>
            <a:tailEnd/>
          </a:ln>
          <a:effectLst/>
        </p:spPr>
        <p:txBody>
          <a:bodyPr/>
          <a:lstStyle/>
          <a:p>
            <a:endParaRPr lang="en-US"/>
          </a:p>
        </p:txBody>
      </p:sp>
      <p:sp>
        <p:nvSpPr>
          <p:cNvPr id="73780" name="Line 52"/>
          <p:cNvSpPr>
            <a:spLocks noChangeShapeType="1"/>
          </p:cNvSpPr>
          <p:nvPr/>
        </p:nvSpPr>
        <p:spPr bwMode="auto">
          <a:xfrm>
            <a:off x="4572000" y="5486400"/>
            <a:ext cx="0" cy="914400"/>
          </a:xfrm>
          <a:prstGeom prst="line">
            <a:avLst/>
          </a:prstGeom>
          <a:noFill/>
          <a:ln w="9525">
            <a:solidFill>
              <a:srgbClr val="FFE989"/>
            </a:solidFill>
            <a:round/>
            <a:headEnd/>
            <a:tailEnd/>
          </a:ln>
          <a:effectLst/>
        </p:spPr>
        <p:txBody>
          <a:bodyPr/>
          <a:lstStyle/>
          <a:p>
            <a:endParaRPr lang="en-US"/>
          </a:p>
        </p:txBody>
      </p:sp>
      <p:sp>
        <p:nvSpPr>
          <p:cNvPr id="73781" name="Line 53"/>
          <p:cNvSpPr>
            <a:spLocks noChangeShapeType="1"/>
          </p:cNvSpPr>
          <p:nvPr/>
        </p:nvSpPr>
        <p:spPr bwMode="auto">
          <a:xfrm>
            <a:off x="4267200" y="5486400"/>
            <a:ext cx="0" cy="914400"/>
          </a:xfrm>
          <a:prstGeom prst="line">
            <a:avLst/>
          </a:prstGeom>
          <a:noFill/>
          <a:ln w="9525">
            <a:solidFill>
              <a:srgbClr val="FFE989"/>
            </a:solidFill>
            <a:round/>
            <a:headEnd/>
            <a:tailEnd/>
          </a:ln>
          <a:effectLst/>
        </p:spPr>
        <p:txBody>
          <a:bodyPr/>
          <a:lstStyle/>
          <a:p>
            <a:endParaRPr lang="en-US"/>
          </a:p>
        </p:txBody>
      </p:sp>
      <p:sp>
        <p:nvSpPr>
          <p:cNvPr id="73782" name="Text Box 54"/>
          <p:cNvSpPr txBox="1">
            <a:spLocks noChangeArrowheads="1"/>
          </p:cNvSpPr>
          <p:nvPr/>
        </p:nvSpPr>
        <p:spPr bwMode="auto">
          <a:xfrm>
            <a:off x="3505200" y="3448050"/>
            <a:ext cx="381000" cy="304800"/>
          </a:xfrm>
          <a:prstGeom prst="rect">
            <a:avLst/>
          </a:prstGeom>
          <a:noFill/>
          <a:ln w="9525">
            <a:noFill/>
            <a:miter lim="800000"/>
            <a:headEnd/>
            <a:tailEnd/>
          </a:ln>
          <a:effectLst/>
        </p:spPr>
        <p:txBody>
          <a:bodyPr wrap="none">
            <a:spAutoFit/>
          </a:bodyPr>
          <a:lstStyle/>
          <a:p>
            <a:r>
              <a:rPr lang="en-US" sz="1400"/>
              <a:t>3</a:t>
            </a:r>
            <a:r>
              <a:rPr lang="en-US" sz="1400" i="1"/>
              <a:t>d</a:t>
            </a:r>
            <a:endParaRPr lang="en-US" sz="1400"/>
          </a:p>
        </p:txBody>
      </p:sp>
      <p:sp>
        <p:nvSpPr>
          <p:cNvPr id="73783" name="Text Box 55"/>
          <p:cNvSpPr txBox="1">
            <a:spLocks noChangeArrowheads="1"/>
          </p:cNvSpPr>
          <p:nvPr/>
        </p:nvSpPr>
        <p:spPr bwMode="auto">
          <a:xfrm>
            <a:off x="3505200" y="3886200"/>
            <a:ext cx="381000" cy="304800"/>
          </a:xfrm>
          <a:prstGeom prst="rect">
            <a:avLst/>
          </a:prstGeom>
          <a:noFill/>
          <a:ln w="9525">
            <a:noFill/>
            <a:miter lim="800000"/>
            <a:headEnd/>
            <a:tailEnd/>
          </a:ln>
          <a:effectLst/>
        </p:spPr>
        <p:txBody>
          <a:bodyPr wrap="none">
            <a:spAutoFit/>
          </a:bodyPr>
          <a:lstStyle/>
          <a:p>
            <a:r>
              <a:rPr lang="en-US" sz="1400"/>
              <a:t>4</a:t>
            </a:r>
            <a:r>
              <a:rPr lang="en-US" sz="1400" i="1"/>
              <a:t>d</a:t>
            </a:r>
            <a:endParaRPr lang="en-US" sz="1400"/>
          </a:p>
        </p:txBody>
      </p:sp>
      <p:sp>
        <p:nvSpPr>
          <p:cNvPr id="73784" name="Text Box 56"/>
          <p:cNvSpPr txBox="1">
            <a:spLocks noChangeArrowheads="1"/>
          </p:cNvSpPr>
          <p:nvPr/>
        </p:nvSpPr>
        <p:spPr bwMode="auto">
          <a:xfrm>
            <a:off x="3505200" y="4343400"/>
            <a:ext cx="381000" cy="304800"/>
          </a:xfrm>
          <a:prstGeom prst="rect">
            <a:avLst/>
          </a:prstGeom>
          <a:noFill/>
          <a:ln w="9525">
            <a:noFill/>
            <a:miter lim="800000"/>
            <a:headEnd/>
            <a:tailEnd/>
          </a:ln>
          <a:effectLst/>
        </p:spPr>
        <p:txBody>
          <a:bodyPr wrap="none">
            <a:spAutoFit/>
          </a:bodyPr>
          <a:lstStyle/>
          <a:p>
            <a:r>
              <a:rPr lang="en-US" sz="1400"/>
              <a:t>5</a:t>
            </a:r>
            <a:r>
              <a:rPr lang="en-US" sz="1400" i="1"/>
              <a:t>d</a:t>
            </a:r>
            <a:endParaRPr lang="en-US" sz="1400"/>
          </a:p>
        </p:txBody>
      </p:sp>
      <p:sp>
        <p:nvSpPr>
          <p:cNvPr id="73785" name="Text Box 57"/>
          <p:cNvSpPr txBox="1">
            <a:spLocks noChangeArrowheads="1"/>
          </p:cNvSpPr>
          <p:nvPr/>
        </p:nvSpPr>
        <p:spPr bwMode="auto">
          <a:xfrm>
            <a:off x="3505200" y="4800600"/>
            <a:ext cx="381000" cy="304800"/>
          </a:xfrm>
          <a:prstGeom prst="rect">
            <a:avLst/>
          </a:prstGeom>
          <a:noFill/>
          <a:ln w="9525">
            <a:noFill/>
            <a:miter lim="800000"/>
            <a:headEnd/>
            <a:tailEnd/>
          </a:ln>
          <a:effectLst/>
        </p:spPr>
        <p:txBody>
          <a:bodyPr wrap="none">
            <a:spAutoFit/>
          </a:bodyPr>
          <a:lstStyle/>
          <a:p>
            <a:r>
              <a:rPr lang="en-US" sz="1400"/>
              <a:t>6</a:t>
            </a:r>
            <a:r>
              <a:rPr lang="en-US" sz="1400" i="1"/>
              <a:t>d</a:t>
            </a:r>
            <a:endParaRPr lang="en-US" sz="1400"/>
          </a:p>
        </p:txBody>
      </p:sp>
      <p:sp>
        <p:nvSpPr>
          <p:cNvPr id="73786" name="Text Box 58"/>
          <p:cNvSpPr txBox="1">
            <a:spLocks noChangeArrowheads="1"/>
          </p:cNvSpPr>
          <p:nvPr/>
        </p:nvSpPr>
        <p:spPr bwMode="auto">
          <a:xfrm>
            <a:off x="5943600" y="2590800"/>
            <a:ext cx="381000" cy="304800"/>
          </a:xfrm>
          <a:prstGeom prst="rect">
            <a:avLst/>
          </a:prstGeom>
          <a:noFill/>
          <a:ln w="9525">
            <a:noFill/>
            <a:miter lim="800000"/>
            <a:headEnd/>
            <a:tailEnd/>
          </a:ln>
          <a:effectLst/>
        </p:spPr>
        <p:txBody>
          <a:bodyPr wrap="none">
            <a:spAutoFit/>
          </a:bodyPr>
          <a:lstStyle/>
          <a:p>
            <a:r>
              <a:rPr lang="en-US" sz="1400"/>
              <a:t>2</a:t>
            </a:r>
            <a:r>
              <a:rPr lang="en-US" sz="1400" i="1"/>
              <a:t>p</a:t>
            </a:r>
            <a:endParaRPr lang="en-US" sz="1400"/>
          </a:p>
        </p:txBody>
      </p:sp>
      <p:sp>
        <p:nvSpPr>
          <p:cNvPr id="73787" name="Text Box 59"/>
          <p:cNvSpPr txBox="1">
            <a:spLocks noChangeArrowheads="1"/>
          </p:cNvSpPr>
          <p:nvPr/>
        </p:nvSpPr>
        <p:spPr bwMode="auto">
          <a:xfrm>
            <a:off x="5943600" y="3048000"/>
            <a:ext cx="381000" cy="304800"/>
          </a:xfrm>
          <a:prstGeom prst="rect">
            <a:avLst/>
          </a:prstGeom>
          <a:noFill/>
          <a:ln w="9525">
            <a:noFill/>
            <a:miter lim="800000"/>
            <a:headEnd/>
            <a:tailEnd/>
          </a:ln>
          <a:effectLst/>
        </p:spPr>
        <p:txBody>
          <a:bodyPr wrap="none">
            <a:spAutoFit/>
          </a:bodyPr>
          <a:lstStyle/>
          <a:p>
            <a:r>
              <a:rPr lang="en-US" sz="1400"/>
              <a:t>3</a:t>
            </a:r>
            <a:r>
              <a:rPr lang="en-US" sz="1400" i="1"/>
              <a:t>p</a:t>
            </a:r>
            <a:endParaRPr lang="en-US" sz="1400"/>
          </a:p>
        </p:txBody>
      </p:sp>
      <p:sp>
        <p:nvSpPr>
          <p:cNvPr id="73788" name="Text Box 60"/>
          <p:cNvSpPr txBox="1">
            <a:spLocks noChangeArrowheads="1"/>
          </p:cNvSpPr>
          <p:nvPr/>
        </p:nvSpPr>
        <p:spPr bwMode="auto">
          <a:xfrm>
            <a:off x="5943600" y="3429000"/>
            <a:ext cx="381000" cy="304800"/>
          </a:xfrm>
          <a:prstGeom prst="rect">
            <a:avLst/>
          </a:prstGeom>
          <a:noFill/>
          <a:ln w="9525">
            <a:noFill/>
            <a:miter lim="800000"/>
            <a:headEnd/>
            <a:tailEnd/>
          </a:ln>
          <a:effectLst/>
        </p:spPr>
        <p:txBody>
          <a:bodyPr wrap="none">
            <a:spAutoFit/>
          </a:bodyPr>
          <a:lstStyle/>
          <a:p>
            <a:r>
              <a:rPr lang="en-US" sz="1400"/>
              <a:t>4</a:t>
            </a:r>
            <a:r>
              <a:rPr lang="en-US" sz="1400" i="1"/>
              <a:t>p</a:t>
            </a:r>
            <a:endParaRPr lang="en-US" sz="1400"/>
          </a:p>
        </p:txBody>
      </p:sp>
      <p:sp>
        <p:nvSpPr>
          <p:cNvPr id="73789" name="Text Box 61"/>
          <p:cNvSpPr txBox="1">
            <a:spLocks noChangeArrowheads="1"/>
          </p:cNvSpPr>
          <p:nvPr/>
        </p:nvSpPr>
        <p:spPr bwMode="auto">
          <a:xfrm>
            <a:off x="5943600" y="3886200"/>
            <a:ext cx="381000" cy="304800"/>
          </a:xfrm>
          <a:prstGeom prst="rect">
            <a:avLst/>
          </a:prstGeom>
          <a:noFill/>
          <a:ln w="9525">
            <a:noFill/>
            <a:miter lim="800000"/>
            <a:headEnd/>
            <a:tailEnd/>
          </a:ln>
          <a:effectLst/>
        </p:spPr>
        <p:txBody>
          <a:bodyPr wrap="none">
            <a:spAutoFit/>
          </a:bodyPr>
          <a:lstStyle/>
          <a:p>
            <a:r>
              <a:rPr lang="en-US" sz="1400"/>
              <a:t>5</a:t>
            </a:r>
            <a:r>
              <a:rPr lang="en-US" sz="1400" i="1"/>
              <a:t>p</a:t>
            </a:r>
            <a:endParaRPr lang="en-US" sz="1400"/>
          </a:p>
        </p:txBody>
      </p:sp>
      <p:sp>
        <p:nvSpPr>
          <p:cNvPr id="73790" name="Text Box 62"/>
          <p:cNvSpPr txBox="1">
            <a:spLocks noChangeArrowheads="1"/>
          </p:cNvSpPr>
          <p:nvPr/>
        </p:nvSpPr>
        <p:spPr bwMode="auto">
          <a:xfrm>
            <a:off x="5943600" y="4343400"/>
            <a:ext cx="381000" cy="304800"/>
          </a:xfrm>
          <a:prstGeom prst="rect">
            <a:avLst/>
          </a:prstGeom>
          <a:noFill/>
          <a:ln w="9525">
            <a:noFill/>
            <a:miter lim="800000"/>
            <a:headEnd/>
            <a:tailEnd/>
          </a:ln>
          <a:effectLst/>
        </p:spPr>
        <p:txBody>
          <a:bodyPr wrap="none">
            <a:spAutoFit/>
          </a:bodyPr>
          <a:lstStyle/>
          <a:p>
            <a:r>
              <a:rPr lang="en-US" sz="1400"/>
              <a:t>6</a:t>
            </a:r>
            <a:r>
              <a:rPr lang="en-US" sz="1400" i="1"/>
              <a:t>p</a:t>
            </a:r>
            <a:endParaRPr lang="en-US" sz="1400"/>
          </a:p>
        </p:txBody>
      </p:sp>
      <p:sp>
        <p:nvSpPr>
          <p:cNvPr id="73791" name="Text Box 63"/>
          <p:cNvSpPr txBox="1">
            <a:spLocks noChangeArrowheads="1"/>
          </p:cNvSpPr>
          <p:nvPr/>
        </p:nvSpPr>
        <p:spPr bwMode="auto">
          <a:xfrm>
            <a:off x="6705600" y="2133600"/>
            <a:ext cx="371475" cy="304800"/>
          </a:xfrm>
          <a:prstGeom prst="rect">
            <a:avLst/>
          </a:prstGeom>
          <a:noFill/>
          <a:ln w="9525">
            <a:noFill/>
            <a:miter lim="800000"/>
            <a:headEnd/>
            <a:tailEnd/>
          </a:ln>
          <a:effectLst/>
        </p:spPr>
        <p:txBody>
          <a:bodyPr wrap="none">
            <a:spAutoFit/>
          </a:bodyPr>
          <a:lstStyle/>
          <a:p>
            <a:r>
              <a:rPr lang="en-US" sz="1400"/>
              <a:t>1</a:t>
            </a:r>
            <a:r>
              <a:rPr lang="en-US" sz="1400" i="1"/>
              <a:t>s</a:t>
            </a:r>
            <a:endParaRPr lang="en-US" sz="1400"/>
          </a:p>
        </p:txBody>
      </p:sp>
      <p:sp>
        <p:nvSpPr>
          <p:cNvPr id="73792" name="Text Box 64"/>
          <p:cNvSpPr txBox="1">
            <a:spLocks noChangeArrowheads="1"/>
          </p:cNvSpPr>
          <p:nvPr/>
        </p:nvSpPr>
        <p:spPr bwMode="auto">
          <a:xfrm>
            <a:off x="2133600" y="4343400"/>
            <a:ext cx="381000" cy="304800"/>
          </a:xfrm>
          <a:prstGeom prst="rect">
            <a:avLst/>
          </a:prstGeom>
          <a:noFill/>
          <a:ln w="9525">
            <a:noFill/>
            <a:miter lim="800000"/>
            <a:headEnd/>
            <a:tailEnd/>
          </a:ln>
          <a:effectLst/>
        </p:spPr>
        <p:txBody>
          <a:bodyPr wrap="none">
            <a:spAutoFit/>
          </a:bodyPr>
          <a:lstStyle/>
          <a:p>
            <a:r>
              <a:rPr lang="en-US" sz="1400"/>
              <a:t>La</a:t>
            </a:r>
          </a:p>
        </p:txBody>
      </p:sp>
      <p:sp>
        <p:nvSpPr>
          <p:cNvPr id="73793" name="Text Box 65"/>
          <p:cNvSpPr txBox="1">
            <a:spLocks noChangeArrowheads="1"/>
          </p:cNvSpPr>
          <p:nvPr/>
        </p:nvSpPr>
        <p:spPr bwMode="auto">
          <a:xfrm>
            <a:off x="2122488" y="4800600"/>
            <a:ext cx="392112" cy="304800"/>
          </a:xfrm>
          <a:prstGeom prst="rect">
            <a:avLst/>
          </a:prstGeom>
          <a:noFill/>
          <a:ln w="9525">
            <a:noFill/>
            <a:miter lim="800000"/>
            <a:headEnd/>
            <a:tailEnd/>
          </a:ln>
          <a:effectLst/>
        </p:spPr>
        <p:txBody>
          <a:bodyPr wrap="none">
            <a:spAutoFit/>
          </a:bodyPr>
          <a:lstStyle/>
          <a:p>
            <a:r>
              <a:rPr lang="en-US" sz="1400"/>
              <a:t>Ac</a:t>
            </a:r>
          </a:p>
        </p:txBody>
      </p:sp>
      <p:sp>
        <p:nvSpPr>
          <p:cNvPr id="73794" name="Text Box 66"/>
          <p:cNvSpPr txBox="1">
            <a:spLocks noChangeArrowheads="1"/>
          </p:cNvSpPr>
          <p:nvPr/>
        </p:nvSpPr>
        <p:spPr bwMode="auto">
          <a:xfrm>
            <a:off x="1524000" y="1676400"/>
            <a:ext cx="282575" cy="304800"/>
          </a:xfrm>
          <a:prstGeom prst="rect">
            <a:avLst/>
          </a:prstGeom>
          <a:noFill/>
          <a:ln w="9525">
            <a:noFill/>
            <a:miter lim="800000"/>
            <a:headEnd/>
            <a:tailEnd/>
          </a:ln>
          <a:effectLst/>
        </p:spPr>
        <p:txBody>
          <a:bodyPr wrap="none">
            <a:spAutoFit/>
          </a:bodyPr>
          <a:lstStyle/>
          <a:p>
            <a:r>
              <a:rPr lang="en-US" sz="1400"/>
              <a:t>1</a:t>
            </a:r>
          </a:p>
        </p:txBody>
      </p:sp>
      <p:sp>
        <p:nvSpPr>
          <p:cNvPr id="73795" name="Text Box 67"/>
          <p:cNvSpPr txBox="1">
            <a:spLocks noChangeArrowheads="1"/>
          </p:cNvSpPr>
          <p:nvPr/>
        </p:nvSpPr>
        <p:spPr bwMode="auto">
          <a:xfrm>
            <a:off x="5257800" y="2133600"/>
            <a:ext cx="1463675" cy="304800"/>
          </a:xfrm>
          <a:prstGeom prst="rect">
            <a:avLst/>
          </a:prstGeom>
          <a:noFill/>
          <a:ln w="9525">
            <a:noFill/>
            <a:miter lim="800000"/>
            <a:headEnd/>
            <a:tailEnd/>
          </a:ln>
          <a:effectLst/>
        </p:spPr>
        <p:txBody>
          <a:bodyPr wrap="none">
            <a:spAutoFit/>
          </a:bodyPr>
          <a:lstStyle/>
          <a:p>
            <a:r>
              <a:rPr lang="en-US" sz="1400"/>
              <a:t>3    4    5    6    7</a:t>
            </a:r>
          </a:p>
        </p:txBody>
      </p:sp>
      <p:sp>
        <p:nvSpPr>
          <p:cNvPr id="73796" name="Text Box 68"/>
          <p:cNvSpPr txBox="1">
            <a:spLocks noChangeArrowheads="1"/>
          </p:cNvSpPr>
          <p:nvPr/>
        </p:nvSpPr>
        <p:spPr bwMode="auto">
          <a:xfrm>
            <a:off x="4572000" y="5553075"/>
            <a:ext cx="331788" cy="304800"/>
          </a:xfrm>
          <a:prstGeom prst="rect">
            <a:avLst/>
          </a:prstGeom>
          <a:noFill/>
          <a:ln w="9525">
            <a:noFill/>
            <a:miter lim="800000"/>
            <a:headEnd/>
            <a:tailEnd/>
          </a:ln>
          <a:effectLst/>
        </p:spPr>
        <p:txBody>
          <a:bodyPr wrap="none">
            <a:spAutoFit/>
          </a:bodyPr>
          <a:lstStyle/>
          <a:p>
            <a:r>
              <a:rPr lang="en-US" sz="1400"/>
              <a:t>4</a:t>
            </a:r>
            <a:r>
              <a:rPr lang="en-US" sz="1400" i="1"/>
              <a:t>f</a:t>
            </a:r>
            <a:endParaRPr lang="en-US" sz="1400"/>
          </a:p>
        </p:txBody>
      </p:sp>
      <p:sp>
        <p:nvSpPr>
          <p:cNvPr id="73797" name="Text Box 69"/>
          <p:cNvSpPr txBox="1">
            <a:spLocks noChangeArrowheads="1"/>
          </p:cNvSpPr>
          <p:nvPr/>
        </p:nvSpPr>
        <p:spPr bwMode="auto">
          <a:xfrm>
            <a:off x="4572000" y="6010275"/>
            <a:ext cx="331788" cy="304800"/>
          </a:xfrm>
          <a:prstGeom prst="rect">
            <a:avLst/>
          </a:prstGeom>
          <a:noFill/>
          <a:ln w="9525">
            <a:noFill/>
            <a:miter lim="800000"/>
            <a:headEnd/>
            <a:tailEnd/>
          </a:ln>
          <a:effectLst/>
        </p:spPr>
        <p:txBody>
          <a:bodyPr wrap="none">
            <a:spAutoFit/>
          </a:bodyPr>
          <a:lstStyle/>
          <a:p>
            <a:r>
              <a:rPr lang="en-US" sz="1400"/>
              <a:t>5</a:t>
            </a:r>
            <a:r>
              <a:rPr lang="en-US" sz="1400" i="1"/>
              <a:t>f</a:t>
            </a:r>
            <a:endParaRPr lang="en-US" sz="1400"/>
          </a:p>
        </p:txBody>
      </p:sp>
      <p:sp>
        <p:nvSpPr>
          <p:cNvPr id="73798" name="Text Box 70"/>
          <p:cNvSpPr txBox="1">
            <a:spLocks noChangeArrowheads="1"/>
          </p:cNvSpPr>
          <p:nvPr/>
        </p:nvSpPr>
        <p:spPr bwMode="auto">
          <a:xfrm>
            <a:off x="7010400" y="5562600"/>
            <a:ext cx="1582738" cy="304800"/>
          </a:xfrm>
          <a:prstGeom prst="rect">
            <a:avLst/>
          </a:prstGeom>
          <a:noFill/>
          <a:ln w="9525">
            <a:noFill/>
            <a:miter lim="800000"/>
            <a:headEnd/>
            <a:tailEnd/>
          </a:ln>
          <a:effectLst/>
        </p:spPr>
        <p:txBody>
          <a:bodyPr wrap="none">
            <a:spAutoFit/>
          </a:bodyPr>
          <a:lstStyle/>
          <a:p>
            <a:r>
              <a:rPr lang="en-US" sz="1400"/>
              <a:t>Lanthanide series</a:t>
            </a:r>
          </a:p>
        </p:txBody>
      </p:sp>
      <p:sp>
        <p:nvSpPr>
          <p:cNvPr id="73799" name="Text Box 71"/>
          <p:cNvSpPr txBox="1">
            <a:spLocks noChangeArrowheads="1"/>
          </p:cNvSpPr>
          <p:nvPr/>
        </p:nvSpPr>
        <p:spPr bwMode="auto">
          <a:xfrm>
            <a:off x="6967538" y="6019800"/>
            <a:ext cx="1338262" cy="304800"/>
          </a:xfrm>
          <a:prstGeom prst="rect">
            <a:avLst/>
          </a:prstGeom>
          <a:noFill/>
          <a:ln w="9525">
            <a:noFill/>
            <a:miter lim="800000"/>
            <a:headEnd/>
            <a:tailEnd/>
          </a:ln>
          <a:effectLst/>
        </p:spPr>
        <p:txBody>
          <a:bodyPr wrap="none">
            <a:spAutoFit/>
          </a:bodyPr>
          <a:lstStyle/>
          <a:p>
            <a:r>
              <a:rPr lang="en-US" sz="1400"/>
              <a:t>Actinide series</a:t>
            </a:r>
          </a:p>
        </p:txBody>
      </p:sp>
      <p:sp>
        <p:nvSpPr>
          <p:cNvPr id="73800" name="Text Box 72"/>
          <p:cNvSpPr txBox="1">
            <a:spLocks noChangeArrowheads="1"/>
          </p:cNvSpPr>
          <p:nvPr/>
        </p:nvSpPr>
        <p:spPr bwMode="auto">
          <a:xfrm>
            <a:off x="3870325" y="1736725"/>
            <a:ext cx="850900" cy="336550"/>
          </a:xfrm>
          <a:prstGeom prst="rect">
            <a:avLst/>
          </a:prstGeom>
          <a:noFill/>
          <a:ln w="9525">
            <a:noFill/>
            <a:miter lim="800000"/>
            <a:headEnd/>
            <a:tailEnd/>
          </a:ln>
          <a:effectLst/>
        </p:spPr>
        <p:txBody>
          <a:bodyPr wrap="none">
            <a:spAutoFit/>
          </a:bodyPr>
          <a:lstStyle/>
          <a:p>
            <a:r>
              <a:rPr lang="en-US" sz="1600"/>
              <a:t>Groups</a:t>
            </a:r>
          </a:p>
        </p:txBody>
      </p:sp>
      <p:sp>
        <p:nvSpPr>
          <p:cNvPr id="73801" name="Text Box 73"/>
          <p:cNvSpPr txBox="1">
            <a:spLocks noChangeArrowheads="1"/>
          </p:cNvSpPr>
          <p:nvPr/>
        </p:nvSpPr>
        <p:spPr bwMode="auto">
          <a:xfrm>
            <a:off x="6781800" y="1676400"/>
            <a:ext cx="282575" cy="304800"/>
          </a:xfrm>
          <a:prstGeom prst="rect">
            <a:avLst/>
          </a:prstGeom>
          <a:noFill/>
          <a:ln w="9525">
            <a:noFill/>
            <a:miter lim="800000"/>
            <a:headEnd/>
            <a:tailEnd/>
          </a:ln>
          <a:effectLst/>
        </p:spPr>
        <p:txBody>
          <a:bodyPr wrap="none">
            <a:spAutoFit/>
          </a:bodyPr>
          <a:lstStyle/>
          <a:p>
            <a:r>
              <a:rPr lang="en-US" sz="1400"/>
              <a:t>8</a:t>
            </a:r>
          </a:p>
        </p:txBody>
      </p:sp>
      <p:sp>
        <p:nvSpPr>
          <p:cNvPr id="73802" name="Text Box 74"/>
          <p:cNvSpPr txBox="1">
            <a:spLocks noChangeArrowheads="1"/>
          </p:cNvSpPr>
          <p:nvPr/>
        </p:nvSpPr>
        <p:spPr bwMode="auto">
          <a:xfrm rot="16200000">
            <a:off x="445294" y="3493294"/>
            <a:ext cx="785812" cy="304800"/>
          </a:xfrm>
          <a:prstGeom prst="rect">
            <a:avLst/>
          </a:prstGeom>
          <a:noFill/>
          <a:ln w="9525">
            <a:noFill/>
            <a:miter lim="800000"/>
            <a:headEnd/>
            <a:tailEnd/>
          </a:ln>
          <a:effectLst/>
        </p:spPr>
        <p:txBody>
          <a:bodyPr wrap="none">
            <a:spAutoFit/>
          </a:bodyPr>
          <a:lstStyle/>
          <a:p>
            <a:r>
              <a:rPr lang="en-US" sz="1400"/>
              <a:t>Periods</a:t>
            </a:r>
          </a:p>
        </p:txBody>
      </p:sp>
      <p:sp>
        <p:nvSpPr>
          <p:cNvPr id="73803" name="Text Box 75"/>
          <p:cNvSpPr txBox="1">
            <a:spLocks noChangeArrowheads="1"/>
          </p:cNvSpPr>
          <p:nvPr/>
        </p:nvSpPr>
        <p:spPr bwMode="auto">
          <a:xfrm>
            <a:off x="1143000" y="2133600"/>
            <a:ext cx="282575" cy="304800"/>
          </a:xfrm>
          <a:prstGeom prst="rect">
            <a:avLst/>
          </a:prstGeom>
          <a:noFill/>
          <a:ln w="9525">
            <a:noFill/>
            <a:miter lim="800000"/>
            <a:headEnd/>
            <a:tailEnd/>
          </a:ln>
          <a:effectLst/>
        </p:spPr>
        <p:txBody>
          <a:bodyPr wrap="none">
            <a:spAutoFit/>
          </a:bodyPr>
          <a:lstStyle/>
          <a:p>
            <a:r>
              <a:rPr lang="en-US" sz="1400"/>
              <a:t>1</a:t>
            </a:r>
          </a:p>
        </p:txBody>
      </p:sp>
      <p:sp>
        <p:nvSpPr>
          <p:cNvPr id="73804" name="Rectangle 76"/>
          <p:cNvSpPr>
            <a:spLocks noChangeArrowheads="1"/>
          </p:cNvSpPr>
          <p:nvPr/>
        </p:nvSpPr>
        <p:spPr bwMode="auto">
          <a:xfrm>
            <a:off x="1828800" y="1981200"/>
            <a:ext cx="533400" cy="457200"/>
          </a:xfrm>
          <a:prstGeom prst="rect">
            <a:avLst/>
          </a:prstGeom>
          <a:solidFill>
            <a:schemeClr val="bg1"/>
          </a:solidFill>
          <a:ln w="9525">
            <a:noFill/>
            <a:miter lim="800000"/>
            <a:headEnd/>
            <a:tailEnd/>
          </a:ln>
          <a:effectLst/>
        </p:spPr>
        <p:txBody>
          <a:bodyPr wrap="none" anchor="ctr"/>
          <a:lstStyle/>
          <a:p>
            <a:pPr algn="ctr"/>
            <a:r>
              <a:rPr lang="en-US" sz="1400"/>
              <a:t>2 </a:t>
            </a:r>
          </a:p>
        </p:txBody>
      </p:sp>
      <p:sp>
        <p:nvSpPr>
          <p:cNvPr id="73805" name="Text Box 77"/>
          <p:cNvSpPr txBox="1">
            <a:spLocks noChangeArrowheads="1"/>
          </p:cNvSpPr>
          <p:nvPr/>
        </p:nvSpPr>
        <p:spPr bwMode="auto">
          <a:xfrm>
            <a:off x="1143000" y="2590800"/>
            <a:ext cx="282575" cy="304800"/>
          </a:xfrm>
          <a:prstGeom prst="rect">
            <a:avLst/>
          </a:prstGeom>
          <a:noFill/>
          <a:ln w="9525">
            <a:noFill/>
            <a:miter lim="800000"/>
            <a:headEnd/>
            <a:tailEnd/>
          </a:ln>
          <a:effectLst/>
        </p:spPr>
        <p:txBody>
          <a:bodyPr wrap="none">
            <a:spAutoFit/>
          </a:bodyPr>
          <a:lstStyle/>
          <a:p>
            <a:r>
              <a:rPr lang="en-US" sz="1400"/>
              <a:t>2</a:t>
            </a:r>
          </a:p>
        </p:txBody>
      </p:sp>
      <p:sp>
        <p:nvSpPr>
          <p:cNvPr id="73806" name="Text Box 78"/>
          <p:cNvSpPr txBox="1">
            <a:spLocks noChangeArrowheads="1"/>
          </p:cNvSpPr>
          <p:nvPr/>
        </p:nvSpPr>
        <p:spPr bwMode="auto">
          <a:xfrm>
            <a:off x="1143000" y="3059113"/>
            <a:ext cx="282575" cy="304800"/>
          </a:xfrm>
          <a:prstGeom prst="rect">
            <a:avLst/>
          </a:prstGeom>
          <a:noFill/>
          <a:ln w="9525">
            <a:noFill/>
            <a:miter lim="800000"/>
            <a:headEnd/>
            <a:tailEnd/>
          </a:ln>
          <a:effectLst/>
        </p:spPr>
        <p:txBody>
          <a:bodyPr wrap="none">
            <a:spAutoFit/>
          </a:bodyPr>
          <a:lstStyle/>
          <a:p>
            <a:r>
              <a:rPr lang="en-US" sz="1400"/>
              <a:t>3</a:t>
            </a:r>
          </a:p>
        </p:txBody>
      </p:sp>
      <p:sp>
        <p:nvSpPr>
          <p:cNvPr id="73807" name="Text Box 79"/>
          <p:cNvSpPr txBox="1">
            <a:spLocks noChangeArrowheads="1"/>
          </p:cNvSpPr>
          <p:nvPr/>
        </p:nvSpPr>
        <p:spPr bwMode="auto">
          <a:xfrm>
            <a:off x="1143000" y="3516313"/>
            <a:ext cx="282575" cy="304800"/>
          </a:xfrm>
          <a:prstGeom prst="rect">
            <a:avLst/>
          </a:prstGeom>
          <a:noFill/>
          <a:ln w="9525">
            <a:noFill/>
            <a:miter lim="800000"/>
            <a:headEnd/>
            <a:tailEnd/>
          </a:ln>
          <a:effectLst/>
        </p:spPr>
        <p:txBody>
          <a:bodyPr wrap="none">
            <a:spAutoFit/>
          </a:bodyPr>
          <a:lstStyle/>
          <a:p>
            <a:r>
              <a:rPr lang="en-US" sz="1400"/>
              <a:t>4</a:t>
            </a:r>
          </a:p>
        </p:txBody>
      </p:sp>
      <p:sp>
        <p:nvSpPr>
          <p:cNvPr id="73808" name="Text Box 80"/>
          <p:cNvSpPr txBox="1">
            <a:spLocks noChangeArrowheads="1"/>
          </p:cNvSpPr>
          <p:nvPr/>
        </p:nvSpPr>
        <p:spPr bwMode="auto">
          <a:xfrm>
            <a:off x="1127125" y="3973513"/>
            <a:ext cx="282575" cy="304800"/>
          </a:xfrm>
          <a:prstGeom prst="rect">
            <a:avLst/>
          </a:prstGeom>
          <a:noFill/>
          <a:ln w="9525">
            <a:noFill/>
            <a:miter lim="800000"/>
            <a:headEnd/>
            <a:tailEnd/>
          </a:ln>
          <a:effectLst/>
        </p:spPr>
        <p:txBody>
          <a:bodyPr wrap="none">
            <a:spAutoFit/>
          </a:bodyPr>
          <a:lstStyle/>
          <a:p>
            <a:r>
              <a:rPr lang="en-US" sz="1400"/>
              <a:t>5</a:t>
            </a:r>
          </a:p>
        </p:txBody>
      </p:sp>
      <p:sp>
        <p:nvSpPr>
          <p:cNvPr id="73809" name="Text Box 81"/>
          <p:cNvSpPr txBox="1">
            <a:spLocks noChangeArrowheads="1"/>
          </p:cNvSpPr>
          <p:nvPr/>
        </p:nvSpPr>
        <p:spPr bwMode="auto">
          <a:xfrm>
            <a:off x="1143000" y="4419600"/>
            <a:ext cx="282575" cy="304800"/>
          </a:xfrm>
          <a:prstGeom prst="rect">
            <a:avLst/>
          </a:prstGeom>
          <a:noFill/>
          <a:ln w="9525">
            <a:noFill/>
            <a:miter lim="800000"/>
            <a:headEnd/>
            <a:tailEnd/>
          </a:ln>
          <a:effectLst/>
        </p:spPr>
        <p:txBody>
          <a:bodyPr wrap="none">
            <a:spAutoFit/>
          </a:bodyPr>
          <a:lstStyle/>
          <a:p>
            <a:r>
              <a:rPr lang="en-US" sz="1400"/>
              <a:t>6</a:t>
            </a:r>
          </a:p>
        </p:txBody>
      </p:sp>
      <p:sp>
        <p:nvSpPr>
          <p:cNvPr id="73810" name="Text Box 82"/>
          <p:cNvSpPr txBox="1">
            <a:spLocks noChangeArrowheads="1"/>
          </p:cNvSpPr>
          <p:nvPr/>
        </p:nvSpPr>
        <p:spPr bwMode="auto">
          <a:xfrm>
            <a:off x="1143000" y="4876800"/>
            <a:ext cx="282575" cy="304800"/>
          </a:xfrm>
          <a:prstGeom prst="rect">
            <a:avLst/>
          </a:prstGeom>
          <a:noFill/>
          <a:ln w="9525">
            <a:noFill/>
            <a:miter lim="800000"/>
            <a:headEnd/>
            <a:tailEnd/>
          </a:ln>
          <a:effectLst/>
        </p:spPr>
        <p:txBody>
          <a:bodyPr wrap="none">
            <a:spAutoFit/>
          </a:bodyPr>
          <a:lstStyle/>
          <a:p>
            <a:r>
              <a:rPr lang="en-US" sz="1400"/>
              <a:t>7</a:t>
            </a:r>
          </a:p>
        </p:txBody>
      </p:sp>
      <p:sp>
        <p:nvSpPr>
          <p:cNvPr id="73811" name="Line 83"/>
          <p:cNvSpPr>
            <a:spLocks noChangeShapeType="1"/>
          </p:cNvSpPr>
          <p:nvPr/>
        </p:nvSpPr>
        <p:spPr bwMode="auto">
          <a:xfrm>
            <a:off x="2438400" y="4572000"/>
            <a:ext cx="228600" cy="1143000"/>
          </a:xfrm>
          <a:prstGeom prst="line">
            <a:avLst/>
          </a:prstGeom>
          <a:noFill/>
          <a:ln w="9525">
            <a:solidFill>
              <a:schemeClr val="tx1"/>
            </a:solidFill>
            <a:round/>
            <a:headEnd/>
            <a:tailEnd type="triangle" w="med" len="med"/>
          </a:ln>
          <a:effectLst/>
        </p:spPr>
        <p:txBody>
          <a:bodyPr/>
          <a:lstStyle/>
          <a:p>
            <a:endParaRPr lang="en-US"/>
          </a:p>
        </p:txBody>
      </p:sp>
      <p:sp>
        <p:nvSpPr>
          <p:cNvPr id="73812" name="Line 84"/>
          <p:cNvSpPr>
            <a:spLocks noChangeShapeType="1"/>
          </p:cNvSpPr>
          <p:nvPr/>
        </p:nvSpPr>
        <p:spPr bwMode="auto">
          <a:xfrm>
            <a:off x="2286000" y="5105400"/>
            <a:ext cx="304800" cy="1066800"/>
          </a:xfrm>
          <a:prstGeom prst="line">
            <a:avLst/>
          </a:prstGeom>
          <a:noFill/>
          <a:ln w="9525">
            <a:solidFill>
              <a:schemeClr val="tx1"/>
            </a:solidFill>
            <a:round/>
            <a:headEnd/>
            <a:tailEnd type="triangle" w="med" len="med"/>
          </a:ln>
          <a:effectLst/>
        </p:spPr>
        <p:txBody>
          <a:bodyPr/>
          <a:lstStyle/>
          <a:p>
            <a:endParaRPr lang="en-US"/>
          </a:p>
        </p:txBody>
      </p:sp>
      <p:sp>
        <p:nvSpPr>
          <p:cNvPr id="73813" name="Line 85"/>
          <p:cNvSpPr>
            <a:spLocks noChangeShapeType="1"/>
          </p:cNvSpPr>
          <p:nvPr/>
        </p:nvSpPr>
        <p:spPr bwMode="auto">
          <a:xfrm>
            <a:off x="5867400" y="2514600"/>
            <a:ext cx="0" cy="2209800"/>
          </a:xfrm>
          <a:prstGeom prst="line">
            <a:avLst/>
          </a:prstGeom>
          <a:noFill/>
          <a:ln w="9525">
            <a:solidFill>
              <a:srgbClr val="99CCFF"/>
            </a:solidFill>
            <a:round/>
            <a:headEnd/>
            <a:tailEnd/>
          </a:ln>
          <a:effectLst/>
        </p:spPr>
        <p:txBody>
          <a:bodyPr/>
          <a:lstStyle/>
          <a:p>
            <a:endParaRPr lang="en-US"/>
          </a:p>
        </p:txBody>
      </p:sp>
      <p:sp>
        <p:nvSpPr>
          <p:cNvPr id="73814" name="Line 86"/>
          <p:cNvSpPr>
            <a:spLocks noChangeShapeType="1"/>
          </p:cNvSpPr>
          <p:nvPr/>
        </p:nvSpPr>
        <p:spPr bwMode="auto">
          <a:xfrm>
            <a:off x="6172200" y="2514600"/>
            <a:ext cx="0" cy="2209800"/>
          </a:xfrm>
          <a:prstGeom prst="line">
            <a:avLst/>
          </a:prstGeom>
          <a:noFill/>
          <a:ln w="9525">
            <a:solidFill>
              <a:srgbClr val="99CCFF"/>
            </a:solidFill>
            <a:round/>
            <a:headEnd/>
            <a:tailEnd/>
          </a:ln>
          <a:effectLst/>
        </p:spPr>
        <p:txBody>
          <a:bodyPr/>
          <a:lstStyle/>
          <a:p>
            <a:endParaRPr lang="en-US"/>
          </a:p>
        </p:txBody>
      </p:sp>
      <p:sp>
        <p:nvSpPr>
          <p:cNvPr id="73815" name="Line 87"/>
          <p:cNvSpPr>
            <a:spLocks noChangeShapeType="1"/>
          </p:cNvSpPr>
          <p:nvPr/>
        </p:nvSpPr>
        <p:spPr bwMode="auto">
          <a:xfrm>
            <a:off x="6477000" y="2514600"/>
            <a:ext cx="0" cy="2209800"/>
          </a:xfrm>
          <a:prstGeom prst="line">
            <a:avLst/>
          </a:prstGeom>
          <a:noFill/>
          <a:ln w="9525">
            <a:solidFill>
              <a:srgbClr val="99CCFF"/>
            </a:solidFill>
            <a:round/>
            <a:headEnd/>
            <a:tailEnd/>
          </a:ln>
          <a:effectLst/>
        </p:spPr>
        <p:txBody>
          <a:bodyPr/>
          <a:lstStyle/>
          <a:p>
            <a:endParaRPr lang="en-US"/>
          </a:p>
        </p:txBody>
      </p:sp>
      <p:sp>
        <p:nvSpPr>
          <p:cNvPr id="73816" name="Line 88"/>
          <p:cNvSpPr>
            <a:spLocks noChangeShapeType="1"/>
          </p:cNvSpPr>
          <p:nvPr/>
        </p:nvSpPr>
        <p:spPr bwMode="auto">
          <a:xfrm>
            <a:off x="6781800" y="2514600"/>
            <a:ext cx="0" cy="2209800"/>
          </a:xfrm>
          <a:prstGeom prst="line">
            <a:avLst/>
          </a:prstGeom>
          <a:noFill/>
          <a:ln w="9525">
            <a:solidFill>
              <a:srgbClr val="99CCFF"/>
            </a:solidFill>
            <a:round/>
            <a:headEnd/>
            <a:tailEnd/>
          </a:ln>
          <a:effectLst/>
        </p:spPr>
        <p:txBody>
          <a:bodyPr/>
          <a:lstStyle/>
          <a:p>
            <a:endParaRPr lang="en-US"/>
          </a:p>
        </p:txBody>
      </p:sp>
      <p:sp>
        <p:nvSpPr>
          <p:cNvPr id="73817" name="Rectangle 89"/>
          <p:cNvSpPr>
            <a:spLocks noChangeArrowheads="1"/>
          </p:cNvSpPr>
          <p:nvPr/>
        </p:nvSpPr>
        <p:spPr bwMode="auto">
          <a:xfrm>
            <a:off x="1828800" y="1981200"/>
            <a:ext cx="76200" cy="457200"/>
          </a:xfrm>
          <a:prstGeom prst="rect">
            <a:avLst/>
          </a:prstGeom>
          <a:solidFill>
            <a:schemeClr val="bg1"/>
          </a:solidFill>
          <a:ln w="9525">
            <a:noFill/>
            <a:miter lim="800000"/>
            <a:headEnd/>
            <a:tailEnd/>
          </a:ln>
          <a:effectLst/>
        </p:spPr>
        <p:txBody>
          <a:bodyPr wrap="none" anchor="ctr"/>
          <a:lstStyle/>
          <a:p>
            <a:endParaRPr lang="en-US"/>
          </a:p>
        </p:txBody>
      </p:sp>
      <p:sp>
        <p:nvSpPr>
          <p:cNvPr id="73818" name="Line 90"/>
          <p:cNvSpPr>
            <a:spLocks noChangeShapeType="1"/>
          </p:cNvSpPr>
          <p:nvPr/>
        </p:nvSpPr>
        <p:spPr bwMode="auto">
          <a:xfrm>
            <a:off x="1447800" y="1981200"/>
            <a:ext cx="0" cy="3276600"/>
          </a:xfrm>
          <a:prstGeom prst="line">
            <a:avLst/>
          </a:prstGeom>
          <a:noFill/>
          <a:ln w="9525">
            <a:solidFill>
              <a:schemeClr val="tx1"/>
            </a:solidFill>
            <a:round/>
            <a:headEnd/>
            <a:tailEnd/>
          </a:ln>
          <a:effectLst/>
        </p:spPr>
        <p:txBody>
          <a:bodyPr/>
          <a:lstStyle/>
          <a:p>
            <a:endParaRPr lang="en-US"/>
          </a:p>
        </p:txBody>
      </p:sp>
      <p:sp>
        <p:nvSpPr>
          <p:cNvPr id="73819" name="Line 91"/>
          <p:cNvSpPr>
            <a:spLocks noChangeShapeType="1"/>
          </p:cNvSpPr>
          <p:nvPr/>
        </p:nvSpPr>
        <p:spPr bwMode="auto">
          <a:xfrm>
            <a:off x="1447800" y="5257800"/>
            <a:ext cx="3886200" cy="0"/>
          </a:xfrm>
          <a:prstGeom prst="line">
            <a:avLst/>
          </a:prstGeom>
          <a:noFill/>
          <a:ln w="9525">
            <a:solidFill>
              <a:schemeClr val="tx1"/>
            </a:solidFill>
            <a:round/>
            <a:headEnd/>
            <a:tailEnd/>
          </a:ln>
          <a:effectLst/>
        </p:spPr>
        <p:txBody>
          <a:bodyPr/>
          <a:lstStyle/>
          <a:p>
            <a:endParaRPr lang="en-US"/>
          </a:p>
        </p:txBody>
      </p:sp>
      <p:sp>
        <p:nvSpPr>
          <p:cNvPr id="73820" name="Line 92"/>
          <p:cNvSpPr>
            <a:spLocks noChangeShapeType="1"/>
          </p:cNvSpPr>
          <p:nvPr/>
        </p:nvSpPr>
        <p:spPr bwMode="auto">
          <a:xfrm flipV="1">
            <a:off x="5334000" y="4800600"/>
            <a:ext cx="0" cy="457200"/>
          </a:xfrm>
          <a:prstGeom prst="line">
            <a:avLst/>
          </a:prstGeom>
          <a:noFill/>
          <a:ln w="9525">
            <a:solidFill>
              <a:schemeClr val="tx1"/>
            </a:solidFill>
            <a:round/>
            <a:headEnd/>
            <a:tailEnd/>
          </a:ln>
          <a:effectLst/>
        </p:spPr>
        <p:txBody>
          <a:bodyPr/>
          <a:lstStyle/>
          <a:p>
            <a:endParaRPr lang="en-US"/>
          </a:p>
        </p:txBody>
      </p:sp>
      <p:sp>
        <p:nvSpPr>
          <p:cNvPr id="73821" name="Line 93"/>
          <p:cNvSpPr>
            <a:spLocks noChangeShapeType="1"/>
          </p:cNvSpPr>
          <p:nvPr/>
        </p:nvSpPr>
        <p:spPr bwMode="auto">
          <a:xfrm>
            <a:off x="5334000" y="4800600"/>
            <a:ext cx="1828800" cy="0"/>
          </a:xfrm>
          <a:prstGeom prst="line">
            <a:avLst/>
          </a:prstGeom>
          <a:noFill/>
          <a:ln w="9525">
            <a:solidFill>
              <a:schemeClr val="tx1"/>
            </a:solidFill>
            <a:round/>
            <a:headEnd/>
            <a:tailEnd/>
          </a:ln>
          <a:effectLst/>
        </p:spPr>
        <p:txBody>
          <a:bodyPr/>
          <a:lstStyle/>
          <a:p>
            <a:endParaRPr lang="en-US"/>
          </a:p>
        </p:txBody>
      </p:sp>
      <p:sp>
        <p:nvSpPr>
          <p:cNvPr id="73822" name="Line 94"/>
          <p:cNvSpPr>
            <a:spLocks noChangeShapeType="1"/>
          </p:cNvSpPr>
          <p:nvPr/>
        </p:nvSpPr>
        <p:spPr bwMode="auto">
          <a:xfrm flipV="1">
            <a:off x="7162800" y="1981200"/>
            <a:ext cx="0" cy="2819400"/>
          </a:xfrm>
          <a:prstGeom prst="line">
            <a:avLst/>
          </a:prstGeom>
          <a:noFill/>
          <a:ln w="9525">
            <a:solidFill>
              <a:schemeClr val="tx1"/>
            </a:solidFill>
            <a:round/>
            <a:headEnd/>
            <a:tailEnd/>
          </a:ln>
          <a:effectLst/>
        </p:spPr>
        <p:txBody>
          <a:bodyPr/>
          <a:lstStyle/>
          <a:p>
            <a:endParaRPr lang="en-US"/>
          </a:p>
        </p:txBody>
      </p:sp>
      <p:sp>
        <p:nvSpPr>
          <p:cNvPr id="73823" name="Line 95"/>
          <p:cNvSpPr>
            <a:spLocks noChangeShapeType="1"/>
          </p:cNvSpPr>
          <p:nvPr/>
        </p:nvSpPr>
        <p:spPr bwMode="auto">
          <a:xfrm flipH="1">
            <a:off x="6705600" y="1981200"/>
            <a:ext cx="457200" cy="0"/>
          </a:xfrm>
          <a:prstGeom prst="line">
            <a:avLst/>
          </a:prstGeom>
          <a:noFill/>
          <a:ln w="9525">
            <a:solidFill>
              <a:schemeClr val="tx1"/>
            </a:solidFill>
            <a:round/>
            <a:headEnd/>
            <a:tailEnd/>
          </a:ln>
          <a:effectLst/>
        </p:spPr>
        <p:txBody>
          <a:bodyPr/>
          <a:lstStyle/>
          <a:p>
            <a:endParaRPr lang="en-US"/>
          </a:p>
        </p:txBody>
      </p:sp>
      <p:sp>
        <p:nvSpPr>
          <p:cNvPr id="73824" name="Line 96"/>
          <p:cNvSpPr>
            <a:spLocks noChangeShapeType="1"/>
          </p:cNvSpPr>
          <p:nvPr/>
        </p:nvSpPr>
        <p:spPr bwMode="auto">
          <a:xfrm>
            <a:off x="6705600" y="1981200"/>
            <a:ext cx="0" cy="457200"/>
          </a:xfrm>
          <a:prstGeom prst="line">
            <a:avLst/>
          </a:prstGeom>
          <a:noFill/>
          <a:ln w="9525">
            <a:solidFill>
              <a:schemeClr val="tx1"/>
            </a:solidFill>
            <a:round/>
            <a:headEnd/>
            <a:tailEnd/>
          </a:ln>
          <a:effectLst/>
        </p:spPr>
        <p:txBody>
          <a:bodyPr/>
          <a:lstStyle/>
          <a:p>
            <a:endParaRPr lang="en-US"/>
          </a:p>
        </p:txBody>
      </p:sp>
      <p:sp>
        <p:nvSpPr>
          <p:cNvPr id="73825" name="Line 97"/>
          <p:cNvSpPr>
            <a:spLocks noChangeShapeType="1"/>
          </p:cNvSpPr>
          <p:nvPr/>
        </p:nvSpPr>
        <p:spPr bwMode="auto">
          <a:xfrm flipH="1">
            <a:off x="5181600" y="2438400"/>
            <a:ext cx="1524000" cy="0"/>
          </a:xfrm>
          <a:prstGeom prst="line">
            <a:avLst/>
          </a:prstGeom>
          <a:noFill/>
          <a:ln w="9525">
            <a:solidFill>
              <a:schemeClr val="tx1"/>
            </a:solidFill>
            <a:round/>
            <a:headEnd/>
            <a:tailEnd/>
          </a:ln>
          <a:effectLst/>
        </p:spPr>
        <p:txBody>
          <a:bodyPr/>
          <a:lstStyle/>
          <a:p>
            <a:endParaRPr lang="en-US"/>
          </a:p>
        </p:txBody>
      </p:sp>
      <p:sp>
        <p:nvSpPr>
          <p:cNvPr id="73826" name="Line 98"/>
          <p:cNvSpPr>
            <a:spLocks noChangeShapeType="1"/>
          </p:cNvSpPr>
          <p:nvPr/>
        </p:nvSpPr>
        <p:spPr bwMode="auto">
          <a:xfrm>
            <a:off x="5181600" y="2438400"/>
            <a:ext cx="0" cy="838200"/>
          </a:xfrm>
          <a:prstGeom prst="line">
            <a:avLst/>
          </a:prstGeom>
          <a:noFill/>
          <a:ln w="9525">
            <a:solidFill>
              <a:schemeClr val="tx1"/>
            </a:solidFill>
            <a:round/>
            <a:headEnd/>
            <a:tailEnd/>
          </a:ln>
          <a:effectLst/>
        </p:spPr>
        <p:txBody>
          <a:bodyPr/>
          <a:lstStyle/>
          <a:p>
            <a:endParaRPr lang="en-US"/>
          </a:p>
        </p:txBody>
      </p:sp>
      <p:sp>
        <p:nvSpPr>
          <p:cNvPr id="73827" name="Line 99"/>
          <p:cNvSpPr>
            <a:spLocks noChangeShapeType="1"/>
          </p:cNvSpPr>
          <p:nvPr/>
        </p:nvSpPr>
        <p:spPr bwMode="auto">
          <a:xfrm flipH="1">
            <a:off x="2286000" y="3276600"/>
            <a:ext cx="2895600" cy="0"/>
          </a:xfrm>
          <a:prstGeom prst="line">
            <a:avLst/>
          </a:prstGeom>
          <a:noFill/>
          <a:ln w="9525">
            <a:solidFill>
              <a:schemeClr val="tx1"/>
            </a:solidFill>
            <a:round/>
            <a:headEnd/>
            <a:tailEnd/>
          </a:ln>
          <a:effectLst/>
        </p:spPr>
        <p:txBody>
          <a:bodyPr/>
          <a:lstStyle/>
          <a:p>
            <a:endParaRPr lang="en-US"/>
          </a:p>
        </p:txBody>
      </p:sp>
      <p:sp>
        <p:nvSpPr>
          <p:cNvPr id="73828" name="Line 100"/>
          <p:cNvSpPr>
            <a:spLocks noChangeShapeType="1"/>
          </p:cNvSpPr>
          <p:nvPr/>
        </p:nvSpPr>
        <p:spPr bwMode="auto">
          <a:xfrm flipV="1">
            <a:off x="2286000" y="2362200"/>
            <a:ext cx="0" cy="914400"/>
          </a:xfrm>
          <a:prstGeom prst="line">
            <a:avLst/>
          </a:prstGeom>
          <a:noFill/>
          <a:ln w="9525">
            <a:solidFill>
              <a:schemeClr val="tx1"/>
            </a:solidFill>
            <a:round/>
            <a:headEnd/>
            <a:tailEnd/>
          </a:ln>
          <a:effectLst/>
        </p:spPr>
        <p:txBody>
          <a:bodyPr/>
          <a:lstStyle/>
          <a:p>
            <a:endParaRPr lang="en-US"/>
          </a:p>
        </p:txBody>
      </p:sp>
      <p:sp>
        <p:nvSpPr>
          <p:cNvPr id="73829" name="Line 101"/>
          <p:cNvSpPr>
            <a:spLocks noChangeShapeType="1"/>
          </p:cNvSpPr>
          <p:nvPr/>
        </p:nvSpPr>
        <p:spPr bwMode="auto">
          <a:xfrm flipH="1">
            <a:off x="1905000" y="2362200"/>
            <a:ext cx="381000" cy="0"/>
          </a:xfrm>
          <a:prstGeom prst="line">
            <a:avLst/>
          </a:prstGeom>
          <a:noFill/>
          <a:ln w="9525">
            <a:solidFill>
              <a:schemeClr val="tx1"/>
            </a:solidFill>
            <a:round/>
            <a:headEnd/>
            <a:tailEnd/>
          </a:ln>
          <a:effectLst/>
        </p:spPr>
        <p:txBody>
          <a:bodyPr/>
          <a:lstStyle/>
          <a:p>
            <a:endParaRPr lang="en-US"/>
          </a:p>
        </p:txBody>
      </p:sp>
      <p:sp>
        <p:nvSpPr>
          <p:cNvPr id="73830" name="Line 102"/>
          <p:cNvSpPr>
            <a:spLocks noChangeShapeType="1"/>
          </p:cNvSpPr>
          <p:nvPr/>
        </p:nvSpPr>
        <p:spPr bwMode="auto">
          <a:xfrm flipV="1">
            <a:off x="1905000" y="1981200"/>
            <a:ext cx="0" cy="381000"/>
          </a:xfrm>
          <a:prstGeom prst="line">
            <a:avLst/>
          </a:prstGeom>
          <a:noFill/>
          <a:ln w="9525">
            <a:solidFill>
              <a:schemeClr val="tx1"/>
            </a:solidFill>
            <a:round/>
            <a:headEnd/>
            <a:tailEnd/>
          </a:ln>
          <a:effectLst/>
        </p:spPr>
        <p:txBody>
          <a:bodyPr/>
          <a:lstStyle/>
          <a:p>
            <a:endParaRPr lang="en-US"/>
          </a:p>
        </p:txBody>
      </p:sp>
      <p:sp>
        <p:nvSpPr>
          <p:cNvPr id="73831" name="Line 103"/>
          <p:cNvSpPr>
            <a:spLocks noChangeShapeType="1"/>
          </p:cNvSpPr>
          <p:nvPr/>
        </p:nvSpPr>
        <p:spPr bwMode="auto">
          <a:xfrm flipH="1">
            <a:off x="1447800" y="1981200"/>
            <a:ext cx="457200" cy="0"/>
          </a:xfrm>
          <a:prstGeom prst="line">
            <a:avLst/>
          </a:prstGeom>
          <a:noFill/>
          <a:ln w="9525">
            <a:solidFill>
              <a:schemeClr val="tx1"/>
            </a:solidFill>
            <a:round/>
            <a:headEnd/>
            <a:tailEnd/>
          </a:ln>
          <a:effectLst/>
        </p:spPr>
        <p:txBody>
          <a:bodyPr/>
          <a:lstStyle/>
          <a:p>
            <a:endParaRPr lang="en-US"/>
          </a:p>
        </p:txBody>
      </p:sp>
      <p:sp>
        <p:nvSpPr>
          <p:cNvPr id="73832" name="Line 104"/>
          <p:cNvSpPr>
            <a:spLocks noChangeShapeType="1"/>
          </p:cNvSpPr>
          <p:nvPr/>
        </p:nvSpPr>
        <p:spPr bwMode="auto">
          <a:xfrm>
            <a:off x="2362200" y="6477000"/>
            <a:ext cx="4572000" cy="0"/>
          </a:xfrm>
          <a:prstGeom prst="line">
            <a:avLst/>
          </a:prstGeom>
          <a:noFill/>
          <a:ln w="9525">
            <a:solidFill>
              <a:schemeClr val="tx1"/>
            </a:solidFill>
            <a:round/>
            <a:headEnd/>
            <a:tailEnd/>
          </a:ln>
          <a:effectLst/>
        </p:spPr>
        <p:txBody>
          <a:bodyPr/>
          <a:lstStyle/>
          <a:p>
            <a:endParaRPr lang="en-US"/>
          </a:p>
        </p:txBody>
      </p:sp>
      <p:sp>
        <p:nvSpPr>
          <p:cNvPr id="73833" name="Line 105"/>
          <p:cNvSpPr>
            <a:spLocks noChangeShapeType="1"/>
          </p:cNvSpPr>
          <p:nvPr/>
        </p:nvSpPr>
        <p:spPr bwMode="auto">
          <a:xfrm flipV="1">
            <a:off x="6934200" y="5410200"/>
            <a:ext cx="0" cy="1066800"/>
          </a:xfrm>
          <a:prstGeom prst="line">
            <a:avLst/>
          </a:prstGeom>
          <a:noFill/>
          <a:ln w="9525">
            <a:solidFill>
              <a:schemeClr val="tx1"/>
            </a:solidFill>
            <a:round/>
            <a:headEnd/>
            <a:tailEnd/>
          </a:ln>
          <a:effectLst/>
        </p:spPr>
        <p:txBody>
          <a:bodyPr/>
          <a:lstStyle/>
          <a:p>
            <a:endParaRPr lang="en-US"/>
          </a:p>
        </p:txBody>
      </p:sp>
      <p:sp>
        <p:nvSpPr>
          <p:cNvPr id="73834" name="Line 106"/>
          <p:cNvSpPr>
            <a:spLocks noChangeShapeType="1"/>
          </p:cNvSpPr>
          <p:nvPr/>
        </p:nvSpPr>
        <p:spPr bwMode="auto">
          <a:xfrm flipH="1">
            <a:off x="2362200" y="5410200"/>
            <a:ext cx="4572000" cy="0"/>
          </a:xfrm>
          <a:prstGeom prst="line">
            <a:avLst/>
          </a:prstGeom>
          <a:noFill/>
          <a:ln w="9525">
            <a:solidFill>
              <a:schemeClr val="tx1"/>
            </a:solidFill>
            <a:round/>
            <a:headEnd/>
            <a:tailEnd/>
          </a:ln>
          <a:effectLst/>
        </p:spPr>
        <p:txBody>
          <a:bodyPr/>
          <a:lstStyle/>
          <a:p>
            <a:endParaRPr lang="en-US"/>
          </a:p>
        </p:txBody>
      </p:sp>
      <p:sp>
        <p:nvSpPr>
          <p:cNvPr id="73835" name="Line 107"/>
          <p:cNvSpPr>
            <a:spLocks noChangeShapeType="1"/>
          </p:cNvSpPr>
          <p:nvPr/>
        </p:nvSpPr>
        <p:spPr bwMode="auto">
          <a:xfrm>
            <a:off x="2362200" y="5410200"/>
            <a:ext cx="0" cy="1066800"/>
          </a:xfrm>
          <a:prstGeom prst="line">
            <a:avLst/>
          </a:prstGeom>
          <a:noFill/>
          <a:ln w="9525">
            <a:solidFill>
              <a:schemeClr val="tx1"/>
            </a:solidFill>
            <a:round/>
            <a:headEnd/>
            <a:tailEnd/>
          </a:ln>
          <a:effectLst/>
        </p:spPr>
        <p:txBody>
          <a:bodyPr/>
          <a:lstStyle/>
          <a:p>
            <a:endParaRPr lang="en-US"/>
          </a:p>
        </p:txBody>
      </p:sp>
      <p:sp>
        <p:nvSpPr>
          <p:cNvPr id="73836" name="Line 108"/>
          <p:cNvSpPr>
            <a:spLocks noChangeShapeType="1"/>
          </p:cNvSpPr>
          <p:nvPr/>
        </p:nvSpPr>
        <p:spPr bwMode="auto">
          <a:xfrm>
            <a:off x="1485900" y="2895600"/>
            <a:ext cx="685800" cy="0"/>
          </a:xfrm>
          <a:prstGeom prst="line">
            <a:avLst/>
          </a:prstGeom>
          <a:noFill/>
          <a:ln w="9525">
            <a:solidFill>
              <a:srgbClr val="FF99FF"/>
            </a:solidFill>
            <a:round/>
            <a:headEnd/>
            <a:tailEnd/>
          </a:ln>
          <a:effectLst/>
        </p:spPr>
        <p:txBody>
          <a:bodyPr/>
          <a:lstStyle/>
          <a:p>
            <a:endParaRPr lang="en-US"/>
          </a:p>
        </p:txBody>
      </p:sp>
      <p:sp>
        <p:nvSpPr>
          <p:cNvPr id="73837" name="Line 109"/>
          <p:cNvSpPr>
            <a:spLocks noChangeShapeType="1"/>
          </p:cNvSpPr>
          <p:nvPr/>
        </p:nvSpPr>
        <p:spPr bwMode="auto">
          <a:xfrm>
            <a:off x="1498600" y="3365500"/>
            <a:ext cx="685800" cy="0"/>
          </a:xfrm>
          <a:prstGeom prst="line">
            <a:avLst/>
          </a:prstGeom>
          <a:noFill/>
          <a:ln w="9525">
            <a:solidFill>
              <a:srgbClr val="FF99FF"/>
            </a:solidFill>
            <a:round/>
            <a:headEnd/>
            <a:tailEnd/>
          </a:ln>
          <a:effectLst/>
        </p:spPr>
        <p:txBody>
          <a:bodyPr/>
          <a:lstStyle/>
          <a:p>
            <a:endParaRPr lang="en-US"/>
          </a:p>
        </p:txBody>
      </p:sp>
      <p:sp>
        <p:nvSpPr>
          <p:cNvPr id="73838" name="Line 110"/>
          <p:cNvSpPr>
            <a:spLocks noChangeShapeType="1"/>
          </p:cNvSpPr>
          <p:nvPr/>
        </p:nvSpPr>
        <p:spPr bwMode="auto">
          <a:xfrm>
            <a:off x="1498600" y="3810000"/>
            <a:ext cx="685800" cy="0"/>
          </a:xfrm>
          <a:prstGeom prst="line">
            <a:avLst/>
          </a:prstGeom>
          <a:noFill/>
          <a:ln w="9525">
            <a:solidFill>
              <a:srgbClr val="FF99FF"/>
            </a:solidFill>
            <a:round/>
            <a:headEnd/>
            <a:tailEnd/>
          </a:ln>
          <a:effectLst/>
        </p:spPr>
        <p:txBody>
          <a:bodyPr/>
          <a:lstStyle/>
          <a:p>
            <a:endParaRPr lang="en-US"/>
          </a:p>
        </p:txBody>
      </p:sp>
      <p:sp>
        <p:nvSpPr>
          <p:cNvPr id="73839" name="Line 111"/>
          <p:cNvSpPr>
            <a:spLocks noChangeShapeType="1"/>
          </p:cNvSpPr>
          <p:nvPr/>
        </p:nvSpPr>
        <p:spPr bwMode="auto">
          <a:xfrm>
            <a:off x="1485900" y="4254500"/>
            <a:ext cx="685800" cy="0"/>
          </a:xfrm>
          <a:prstGeom prst="line">
            <a:avLst/>
          </a:prstGeom>
          <a:noFill/>
          <a:ln w="9525">
            <a:solidFill>
              <a:srgbClr val="FF99FF"/>
            </a:solidFill>
            <a:round/>
            <a:headEnd/>
            <a:tailEnd/>
          </a:ln>
          <a:effectLst/>
        </p:spPr>
        <p:txBody>
          <a:bodyPr/>
          <a:lstStyle/>
          <a:p>
            <a:endParaRPr lang="en-US"/>
          </a:p>
        </p:txBody>
      </p:sp>
      <p:sp>
        <p:nvSpPr>
          <p:cNvPr id="73840" name="Rectangle 112"/>
          <p:cNvSpPr>
            <a:spLocks noChangeArrowheads="1"/>
          </p:cNvSpPr>
          <p:nvPr/>
        </p:nvSpPr>
        <p:spPr bwMode="auto">
          <a:xfrm>
            <a:off x="76200" y="6553200"/>
            <a:ext cx="3179763" cy="214313"/>
          </a:xfrm>
          <a:prstGeom prst="rect">
            <a:avLst/>
          </a:prstGeom>
          <a:noFill/>
          <a:ln w="9525">
            <a:noFill/>
            <a:miter lim="800000"/>
            <a:headEnd/>
            <a:tailEnd/>
          </a:ln>
          <a:effectLst/>
        </p:spPr>
        <p:txBody>
          <a:bodyPr wrap="none">
            <a:spAutoFit/>
          </a:bodyPr>
          <a:lstStyle/>
          <a:p>
            <a:r>
              <a:rPr lang="en-US" sz="800"/>
              <a:t>Zumdahl, Zumdahl, DeCoste, </a:t>
            </a:r>
            <a:r>
              <a:rPr lang="en-US" sz="800" u="sng"/>
              <a:t>World of Chemistry</a:t>
            </a:r>
            <a:r>
              <a:rPr lang="en-US" sz="800"/>
              <a:t> 2002, page 345</a:t>
            </a:r>
          </a:p>
        </p:txBody>
      </p:sp>
      <p:sp>
        <p:nvSpPr>
          <p:cNvPr id="73841" name="AutoShape 113">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3731"/>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3733"/>
                                        </p:tgtEl>
                                        <p:attrNameLst>
                                          <p:attrName>style.visibility</p:attrName>
                                        </p:attrNameLst>
                                      </p:cBhvr>
                                      <p:to>
                                        <p:strVal val="visible"/>
                                      </p:to>
                                    </p:set>
                                  </p:childTnLst>
                                </p:cTn>
                              </p:par>
                            </p:childTnLst>
                          </p:cTn>
                        </p:par>
                        <p:par>
                          <p:cTn id="10" fill="hold">
                            <p:stCondLst>
                              <p:cond delay="3000"/>
                            </p:stCondLst>
                            <p:childTnLst>
                              <p:par>
                                <p:cTn id="11" presetID="1" presetClass="entr" presetSubtype="0" fill="hold" grpId="0" nodeType="afterEffect">
                                  <p:stCondLst>
                                    <p:cond delay="2000"/>
                                  </p:stCondLst>
                                  <p:childTnLst>
                                    <p:set>
                                      <p:cBhvr>
                                        <p:cTn id="12" dur="1" fill="hold">
                                          <p:stCondLst>
                                            <p:cond delay="499"/>
                                          </p:stCondLst>
                                        </p:cTn>
                                        <p:tgtEl>
                                          <p:spTgt spid="73732"/>
                                        </p:tgtEl>
                                        <p:attrNameLst>
                                          <p:attrName>style.visibility</p:attrName>
                                        </p:attrNameLst>
                                      </p:cBhvr>
                                      <p:to>
                                        <p:strVal val="visible"/>
                                      </p:to>
                                    </p:set>
                                  </p:childTnLst>
                                </p:cTn>
                              </p:par>
                            </p:childTnLst>
                          </p:cTn>
                        </p:par>
                        <p:par>
                          <p:cTn id="13" fill="hold">
                            <p:stCondLst>
                              <p:cond delay="5500"/>
                            </p:stCondLst>
                            <p:childTnLst>
                              <p:par>
                                <p:cTn id="14" presetID="1" presetClass="entr" presetSubtype="0" fill="hold" grpId="0" nodeType="afterEffect">
                                  <p:stCondLst>
                                    <p:cond delay="2000"/>
                                  </p:stCondLst>
                                  <p:childTnLst>
                                    <p:set>
                                      <p:cBhvr>
                                        <p:cTn id="15" dur="1" fill="hold">
                                          <p:stCondLst>
                                            <p:cond delay="499"/>
                                          </p:stCondLst>
                                        </p:cTn>
                                        <p:tgtEl>
                                          <p:spTgt spid="73735"/>
                                        </p:tgtEl>
                                        <p:attrNameLst>
                                          <p:attrName>style.visibility</p:attrName>
                                        </p:attrNameLst>
                                      </p:cBhvr>
                                      <p:to>
                                        <p:strVal val="visible"/>
                                      </p:to>
                                    </p:set>
                                  </p:childTnLst>
                                </p:cTn>
                              </p:par>
                            </p:childTnLst>
                          </p:cTn>
                        </p:par>
                        <p:par>
                          <p:cTn id="16" fill="hold">
                            <p:stCondLst>
                              <p:cond delay="8000"/>
                            </p:stCondLst>
                            <p:childTnLst>
                              <p:par>
                                <p:cTn id="17" presetID="1" presetClass="entr" presetSubtype="0" fill="hold" grpId="0" nodeType="afterEffect">
                                  <p:stCondLst>
                                    <p:cond delay="2000"/>
                                  </p:stCondLst>
                                  <p:childTnLst>
                                    <p:set>
                                      <p:cBhvr>
                                        <p:cTn id="18" dur="1" fill="hold">
                                          <p:stCondLst>
                                            <p:cond delay="499"/>
                                          </p:stCondLst>
                                        </p:cTn>
                                        <p:tgtEl>
                                          <p:spTgt spid="737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1" grpId="0" animBg="1"/>
      <p:bldP spid="73732" grpId="0" animBg="1"/>
      <p:bldP spid="73733" grpId="0" animBg="1"/>
      <p:bldP spid="73734" grpId="0" animBg="1"/>
      <p:bldP spid="7373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228600" y="152400"/>
            <a:ext cx="7772400" cy="762000"/>
          </a:xfrm>
        </p:spPr>
        <p:txBody>
          <a:bodyPr/>
          <a:lstStyle/>
          <a:p>
            <a:r>
              <a:rPr lang="en-US" sz="3600"/>
              <a:t>Electron Filling in Periodic Table</a:t>
            </a:r>
          </a:p>
        </p:txBody>
      </p:sp>
      <p:sp>
        <p:nvSpPr>
          <p:cNvPr id="74756" name="Rectangle 4"/>
          <p:cNvSpPr>
            <a:spLocks noChangeArrowheads="1"/>
          </p:cNvSpPr>
          <p:nvPr/>
        </p:nvSpPr>
        <p:spPr bwMode="auto">
          <a:xfrm>
            <a:off x="1295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57" name="Rectangle 5"/>
          <p:cNvSpPr>
            <a:spLocks noChangeArrowheads="1"/>
          </p:cNvSpPr>
          <p:nvPr/>
        </p:nvSpPr>
        <p:spPr bwMode="auto">
          <a:xfrm>
            <a:off x="7391400" y="1143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58" name="Rectangle 6"/>
          <p:cNvSpPr>
            <a:spLocks noChangeArrowheads="1"/>
          </p:cNvSpPr>
          <p:nvPr/>
        </p:nvSpPr>
        <p:spPr bwMode="auto">
          <a:xfrm>
            <a:off x="7772400" y="1143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759" name="Rectangle 7"/>
          <p:cNvSpPr>
            <a:spLocks noChangeArrowheads="1"/>
          </p:cNvSpPr>
          <p:nvPr/>
        </p:nvSpPr>
        <p:spPr bwMode="auto">
          <a:xfrm>
            <a:off x="6248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60" name="Rectangle 8"/>
          <p:cNvSpPr>
            <a:spLocks noChangeArrowheads="1"/>
          </p:cNvSpPr>
          <p:nvPr/>
        </p:nvSpPr>
        <p:spPr bwMode="auto">
          <a:xfrm>
            <a:off x="6629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61" name="Rectangle 9"/>
          <p:cNvSpPr>
            <a:spLocks noChangeArrowheads="1"/>
          </p:cNvSpPr>
          <p:nvPr/>
        </p:nvSpPr>
        <p:spPr bwMode="auto">
          <a:xfrm>
            <a:off x="7010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62" name="Rectangle 10"/>
          <p:cNvSpPr>
            <a:spLocks noChangeArrowheads="1"/>
          </p:cNvSpPr>
          <p:nvPr/>
        </p:nvSpPr>
        <p:spPr bwMode="auto">
          <a:xfrm>
            <a:off x="7391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63" name="Rectangle 11"/>
          <p:cNvSpPr>
            <a:spLocks noChangeArrowheads="1"/>
          </p:cNvSpPr>
          <p:nvPr/>
        </p:nvSpPr>
        <p:spPr bwMode="auto">
          <a:xfrm>
            <a:off x="7772400" y="19812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765" name="Rectangle 13"/>
          <p:cNvSpPr>
            <a:spLocks noChangeArrowheads="1"/>
          </p:cNvSpPr>
          <p:nvPr/>
        </p:nvSpPr>
        <p:spPr bwMode="auto">
          <a:xfrm>
            <a:off x="1295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66" name="Rectangle 14"/>
          <p:cNvSpPr>
            <a:spLocks noChangeArrowheads="1"/>
          </p:cNvSpPr>
          <p:nvPr/>
        </p:nvSpPr>
        <p:spPr bwMode="auto">
          <a:xfrm>
            <a:off x="5867400" y="19812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67" name="Rectangle 15"/>
          <p:cNvSpPr>
            <a:spLocks noChangeArrowheads="1"/>
          </p:cNvSpPr>
          <p:nvPr/>
        </p:nvSpPr>
        <p:spPr bwMode="auto">
          <a:xfrm>
            <a:off x="1676400" y="1981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68" name="Rectangle 16"/>
          <p:cNvSpPr>
            <a:spLocks noChangeArrowheads="1"/>
          </p:cNvSpPr>
          <p:nvPr/>
        </p:nvSpPr>
        <p:spPr bwMode="auto">
          <a:xfrm>
            <a:off x="1295400" y="1447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69" name="Rectangle 17"/>
          <p:cNvSpPr>
            <a:spLocks noChangeArrowheads="1"/>
          </p:cNvSpPr>
          <p:nvPr/>
        </p:nvSpPr>
        <p:spPr bwMode="auto">
          <a:xfrm>
            <a:off x="5867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70" name="Rectangle 18"/>
          <p:cNvSpPr>
            <a:spLocks noChangeArrowheads="1"/>
          </p:cNvSpPr>
          <p:nvPr/>
        </p:nvSpPr>
        <p:spPr bwMode="auto">
          <a:xfrm>
            <a:off x="6248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71" name="Rectangle 19"/>
          <p:cNvSpPr>
            <a:spLocks noChangeArrowheads="1"/>
          </p:cNvSpPr>
          <p:nvPr/>
        </p:nvSpPr>
        <p:spPr bwMode="auto">
          <a:xfrm>
            <a:off x="6629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72" name="Rectangle 20"/>
          <p:cNvSpPr>
            <a:spLocks noChangeArrowheads="1"/>
          </p:cNvSpPr>
          <p:nvPr/>
        </p:nvSpPr>
        <p:spPr bwMode="auto">
          <a:xfrm>
            <a:off x="7010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73" name="Rectangle 21"/>
          <p:cNvSpPr>
            <a:spLocks noChangeArrowheads="1"/>
          </p:cNvSpPr>
          <p:nvPr/>
        </p:nvSpPr>
        <p:spPr bwMode="auto">
          <a:xfrm>
            <a:off x="7391400" y="25146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74" name="Rectangle 22"/>
          <p:cNvSpPr>
            <a:spLocks noChangeArrowheads="1"/>
          </p:cNvSpPr>
          <p:nvPr/>
        </p:nvSpPr>
        <p:spPr bwMode="auto">
          <a:xfrm>
            <a:off x="7772400" y="25146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776" name="Rectangle 24"/>
          <p:cNvSpPr>
            <a:spLocks noChangeArrowheads="1"/>
          </p:cNvSpPr>
          <p:nvPr/>
        </p:nvSpPr>
        <p:spPr bwMode="auto">
          <a:xfrm>
            <a:off x="1295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77" name="Rectangle 25"/>
          <p:cNvSpPr>
            <a:spLocks noChangeArrowheads="1"/>
          </p:cNvSpPr>
          <p:nvPr/>
        </p:nvSpPr>
        <p:spPr bwMode="auto">
          <a:xfrm>
            <a:off x="1676400" y="30480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78" name="Rectangle 26"/>
          <p:cNvSpPr>
            <a:spLocks noChangeArrowheads="1"/>
          </p:cNvSpPr>
          <p:nvPr/>
        </p:nvSpPr>
        <p:spPr bwMode="auto">
          <a:xfrm>
            <a:off x="2057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79" name="Rectangle 27"/>
          <p:cNvSpPr>
            <a:spLocks noChangeArrowheads="1"/>
          </p:cNvSpPr>
          <p:nvPr/>
        </p:nvSpPr>
        <p:spPr bwMode="auto">
          <a:xfrm>
            <a:off x="2438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0" name="Rectangle 28"/>
          <p:cNvSpPr>
            <a:spLocks noChangeArrowheads="1"/>
          </p:cNvSpPr>
          <p:nvPr/>
        </p:nvSpPr>
        <p:spPr bwMode="auto">
          <a:xfrm>
            <a:off x="2819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1" name="Rectangle 29"/>
          <p:cNvSpPr>
            <a:spLocks noChangeArrowheads="1"/>
          </p:cNvSpPr>
          <p:nvPr/>
        </p:nvSpPr>
        <p:spPr bwMode="auto">
          <a:xfrm>
            <a:off x="3200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2" name="Rectangle 30"/>
          <p:cNvSpPr>
            <a:spLocks noChangeArrowheads="1"/>
          </p:cNvSpPr>
          <p:nvPr/>
        </p:nvSpPr>
        <p:spPr bwMode="auto">
          <a:xfrm>
            <a:off x="3581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3" name="Rectangle 31"/>
          <p:cNvSpPr>
            <a:spLocks noChangeArrowheads="1"/>
          </p:cNvSpPr>
          <p:nvPr/>
        </p:nvSpPr>
        <p:spPr bwMode="auto">
          <a:xfrm>
            <a:off x="3962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4" name="Rectangle 32"/>
          <p:cNvSpPr>
            <a:spLocks noChangeArrowheads="1"/>
          </p:cNvSpPr>
          <p:nvPr/>
        </p:nvSpPr>
        <p:spPr bwMode="auto">
          <a:xfrm>
            <a:off x="4343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5" name="Rectangle 33"/>
          <p:cNvSpPr>
            <a:spLocks noChangeArrowheads="1"/>
          </p:cNvSpPr>
          <p:nvPr/>
        </p:nvSpPr>
        <p:spPr bwMode="auto">
          <a:xfrm>
            <a:off x="4724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6" name="Rectangle 34"/>
          <p:cNvSpPr>
            <a:spLocks noChangeArrowheads="1"/>
          </p:cNvSpPr>
          <p:nvPr/>
        </p:nvSpPr>
        <p:spPr bwMode="auto">
          <a:xfrm>
            <a:off x="5105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7" name="Rectangle 35"/>
          <p:cNvSpPr>
            <a:spLocks noChangeArrowheads="1"/>
          </p:cNvSpPr>
          <p:nvPr/>
        </p:nvSpPr>
        <p:spPr bwMode="auto">
          <a:xfrm>
            <a:off x="5486400" y="30480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88" name="Rectangle 36"/>
          <p:cNvSpPr>
            <a:spLocks noChangeArrowheads="1"/>
          </p:cNvSpPr>
          <p:nvPr/>
        </p:nvSpPr>
        <p:spPr bwMode="auto">
          <a:xfrm>
            <a:off x="5867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89" name="Rectangle 37"/>
          <p:cNvSpPr>
            <a:spLocks noChangeArrowheads="1"/>
          </p:cNvSpPr>
          <p:nvPr/>
        </p:nvSpPr>
        <p:spPr bwMode="auto">
          <a:xfrm>
            <a:off x="6248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90" name="Rectangle 38"/>
          <p:cNvSpPr>
            <a:spLocks noChangeArrowheads="1"/>
          </p:cNvSpPr>
          <p:nvPr/>
        </p:nvSpPr>
        <p:spPr bwMode="auto">
          <a:xfrm>
            <a:off x="6629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91" name="Rectangle 39"/>
          <p:cNvSpPr>
            <a:spLocks noChangeArrowheads="1"/>
          </p:cNvSpPr>
          <p:nvPr/>
        </p:nvSpPr>
        <p:spPr bwMode="auto">
          <a:xfrm>
            <a:off x="7010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92" name="Rectangle 40"/>
          <p:cNvSpPr>
            <a:spLocks noChangeArrowheads="1"/>
          </p:cNvSpPr>
          <p:nvPr/>
        </p:nvSpPr>
        <p:spPr bwMode="auto">
          <a:xfrm>
            <a:off x="7391400" y="30480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793" name="Rectangle 41"/>
          <p:cNvSpPr>
            <a:spLocks noChangeArrowheads="1"/>
          </p:cNvSpPr>
          <p:nvPr/>
        </p:nvSpPr>
        <p:spPr bwMode="auto">
          <a:xfrm>
            <a:off x="7772400" y="30480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795" name="Rectangle 43"/>
          <p:cNvSpPr>
            <a:spLocks noChangeArrowheads="1"/>
          </p:cNvSpPr>
          <p:nvPr/>
        </p:nvSpPr>
        <p:spPr bwMode="auto">
          <a:xfrm>
            <a:off x="1295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96" name="Rectangle 44"/>
          <p:cNvSpPr>
            <a:spLocks noChangeArrowheads="1"/>
          </p:cNvSpPr>
          <p:nvPr/>
        </p:nvSpPr>
        <p:spPr bwMode="auto">
          <a:xfrm>
            <a:off x="1676400" y="35814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797" name="Rectangle 45"/>
          <p:cNvSpPr>
            <a:spLocks noChangeArrowheads="1"/>
          </p:cNvSpPr>
          <p:nvPr/>
        </p:nvSpPr>
        <p:spPr bwMode="auto">
          <a:xfrm>
            <a:off x="2057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98" name="Rectangle 46"/>
          <p:cNvSpPr>
            <a:spLocks noChangeArrowheads="1"/>
          </p:cNvSpPr>
          <p:nvPr/>
        </p:nvSpPr>
        <p:spPr bwMode="auto">
          <a:xfrm>
            <a:off x="2438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799" name="Rectangle 47"/>
          <p:cNvSpPr>
            <a:spLocks noChangeArrowheads="1"/>
          </p:cNvSpPr>
          <p:nvPr/>
        </p:nvSpPr>
        <p:spPr bwMode="auto">
          <a:xfrm>
            <a:off x="2819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0" name="Rectangle 48"/>
          <p:cNvSpPr>
            <a:spLocks noChangeArrowheads="1"/>
          </p:cNvSpPr>
          <p:nvPr/>
        </p:nvSpPr>
        <p:spPr bwMode="auto">
          <a:xfrm>
            <a:off x="3200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1" name="Rectangle 49"/>
          <p:cNvSpPr>
            <a:spLocks noChangeArrowheads="1"/>
          </p:cNvSpPr>
          <p:nvPr/>
        </p:nvSpPr>
        <p:spPr bwMode="auto">
          <a:xfrm>
            <a:off x="3581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2" name="Rectangle 50"/>
          <p:cNvSpPr>
            <a:spLocks noChangeArrowheads="1"/>
          </p:cNvSpPr>
          <p:nvPr/>
        </p:nvSpPr>
        <p:spPr bwMode="auto">
          <a:xfrm>
            <a:off x="3962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3" name="Rectangle 51"/>
          <p:cNvSpPr>
            <a:spLocks noChangeArrowheads="1"/>
          </p:cNvSpPr>
          <p:nvPr/>
        </p:nvSpPr>
        <p:spPr bwMode="auto">
          <a:xfrm>
            <a:off x="4343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4" name="Rectangle 52"/>
          <p:cNvSpPr>
            <a:spLocks noChangeArrowheads="1"/>
          </p:cNvSpPr>
          <p:nvPr/>
        </p:nvSpPr>
        <p:spPr bwMode="auto">
          <a:xfrm>
            <a:off x="4724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5" name="Rectangle 53"/>
          <p:cNvSpPr>
            <a:spLocks noChangeArrowheads="1"/>
          </p:cNvSpPr>
          <p:nvPr/>
        </p:nvSpPr>
        <p:spPr bwMode="auto">
          <a:xfrm>
            <a:off x="5105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6" name="Rectangle 54"/>
          <p:cNvSpPr>
            <a:spLocks noChangeArrowheads="1"/>
          </p:cNvSpPr>
          <p:nvPr/>
        </p:nvSpPr>
        <p:spPr bwMode="auto">
          <a:xfrm>
            <a:off x="5486400" y="35814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07" name="Rectangle 55"/>
          <p:cNvSpPr>
            <a:spLocks noChangeArrowheads="1"/>
          </p:cNvSpPr>
          <p:nvPr/>
        </p:nvSpPr>
        <p:spPr bwMode="auto">
          <a:xfrm>
            <a:off x="5867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08" name="Rectangle 56"/>
          <p:cNvSpPr>
            <a:spLocks noChangeArrowheads="1"/>
          </p:cNvSpPr>
          <p:nvPr/>
        </p:nvSpPr>
        <p:spPr bwMode="auto">
          <a:xfrm>
            <a:off x="6248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09" name="Rectangle 57"/>
          <p:cNvSpPr>
            <a:spLocks noChangeArrowheads="1"/>
          </p:cNvSpPr>
          <p:nvPr/>
        </p:nvSpPr>
        <p:spPr bwMode="auto">
          <a:xfrm>
            <a:off x="6629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10" name="Rectangle 58"/>
          <p:cNvSpPr>
            <a:spLocks noChangeArrowheads="1"/>
          </p:cNvSpPr>
          <p:nvPr/>
        </p:nvSpPr>
        <p:spPr bwMode="auto">
          <a:xfrm>
            <a:off x="7010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11" name="Rectangle 59"/>
          <p:cNvSpPr>
            <a:spLocks noChangeArrowheads="1"/>
          </p:cNvSpPr>
          <p:nvPr/>
        </p:nvSpPr>
        <p:spPr bwMode="auto">
          <a:xfrm>
            <a:off x="7391400" y="35814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12" name="Rectangle 60"/>
          <p:cNvSpPr>
            <a:spLocks noChangeArrowheads="1"/>
          </p:cNvSpPr>
          <p:nvPr/>
        </p:nvSpPr>
        <p:spPr bwMode="auto">
          <a:xfrm>
            <a:off x="7772400" y="35814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814" name="Rectangle 62"/>
          <p:cNvSpPr>
            <a:spLocks noChangeArrowheads="1"/>
          </p:cNvSpPr>
          <p:nvPr/>
        </p:nvSpPr>
        <p:spPr bwMode="auto">
          <a:xfrm>
            <a:off x="1295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815" name="Rectangle 63"/>
          <p:cNvSpPr>
            <a:spLocks noChangeArrowheads="1"/>
          </p:cNvSpPr>
          <p:nvPr/>
        </p:nvSpPr>
        <p:spPr bwMode="auto">
          <a:xfrm>
            <a:off x="1676400" y="41148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816" name="Rectangle 64"/>
          <p:cNvSpPr>
            <a:spLocks noChangeArrowheads="1"/>
          </p:cNvSpPr>
          <p:nvPr/>
        </p:nvSpPr>
        <p:spPr bwMode="auto">
          <a:xfrm>
            <a:off x="2057400" y="4114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4817" name="Rectangle 65"/>
          <p:cNvSpPr>
            <a:spLocks noChangeArrowheads="1"/>
          </p:cNvSpPr>
          <p:nvPr/>
        </p:nvSpPr>
        <p:spPr bwMode="auto">
          <a:xfrm>
            <a:off x="2438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18" name="Rectangle 66"/>
          <p:cNvSpPr>
            <a:spLocks noChangeArrowheads="1"/>
          </p:cNvSpPr>
          <p:nvPr/>
        </p:nvSpPr>
        <p:spPr bwMode="auto">
          <a:xfrm>
            <a:off x="2819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19" name="Rectangle 67"/>
          <p:cNvSpPr>
            <a:spLocks noChangeArrowheads="1"/>
          </p:cNvSpPr>
          <p:nvPr/>
        </p:nvSpPr>
        <p:spPr bwMode="auto">
          <a:xfrm>
            <a:off x="3200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0" name="Rectangle 68"/>
          <p:cNvSpPr>
            <a:spLocks noChangeArrowheads="1"/>
          </p:cNvSpPr>
          <p:nvPr/>
        </p:nvSpPr>
        <p:spPr bwMode="auto">
          <a:xfrm>
            <a:off x="3581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1" name="Rectangle 69"/>
          <p:cNvSpPr>
            <a:spLocks noChangeArrowheads="1"/>
          </p:cNvSpPr>
          <p:nvPr/>
        </p:nvSpPr>
        <p:spPr bwMode="auto">
          <a:xfrm>
            <a:off x="3962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2" name="Rectangle 70"/>
          <p:cNvSpPr>
            <a:spLocks noChangeArrowheads="1"/>
          </p:cNvSpPr>
          <p:nvPr/>
        </p:nvSpPr>
        <p:spPr bwMode="auto">
          <a:xfrm>
            <a:off x="4343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3" name="Rectangle 71"/>
          <p:cNvSpPr>
            <a:spLocks noChangeArrowheads="1"/>
          </p:cNvSpPr>
          <p:nvPr/>
        </p:nvSpPr>
        <p:spPr bwMode="auto">
          <a:xfrm>
            <a:off x="4724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4" name="Rectangle 72"/>
          <p:cNvSpPr>
            <a:spLocks noChangeArrowheads="1"/>
          </p:cNvSpPr>
          <p:nvPr/>
        </p:nvSpPr>
        <p:spPr bwMode="auto">
          <a:xfrm>
            <a:off x="5105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5" name="Rectangle 73"/>
          <p:cNvSpPr>
            <a:spLocks noChangeArrowheads="1"/>
          </p:cNvSpPr>
          <p:nvPr/>
        </p:nvSpPr>
        <p:spPr bwMode="auto">
          <a:xfrm>
            <a:off x="5486400" y="41148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26" name="Rectangle 74"/>
          <p:cNvSpPr>
            <a:spLocks noChangeArrowheads="1"/>
          </p:cNvSpPr>
          <p:nvPr/>
        </p:nvSpPr>
        <p:spPr bwMode="auto">
          <a:xfrm>
            <a:off x="5867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27" name="Rectangle 75"/>
          <p:cNvSpPr>
            <a:spLocks noChangeArrowheads="1"/>
          </p:cNvSpPr>
          <p:nvPr/>
        </p:nvSpPr>
        <p:spPr bwMode="auto">
          <a:xfrm>
            <a:off x="6248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28" name="Rectangle 76"/>
          <p:cNvSpPr>
            <a:spLocks noChangeArrowheads="1"/>
          </p:cNvSpPr>
          <p:nvPr/>
        </p:nvSpPr>
        <p:spPr bwMode="auto">
          <a:xfrm>
            <a:off x="6629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29" name="Rectangle 77"/>
          <p:cNvSpPr>
            <a:spLocks noChangeArrowheads="1"/>
          </p:cNvSpPr>
          <p:nvPr/>
        </p:nvSpPr>
        <p:spPr bwMode="auto">
          <a:xfrm>
            <a:off x="7010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30" name="Rectangle 78"/>
          <p:cNvSpPr>
            <a:spLocks noChangeArrowheads="1"/>
          </p:cNvSpPr>
          <p:nvPr/>
        </p:nvSpPr>
        <p:spPr bwMode="auto">
          <a:xfrm>
            <a:off x="7391400" y="4114800"/>
            <a:ext cx="381000" cy="533400"/>
          </a:xfrm>
          <a:prstGeom prst="rect">
            <a:avLst/>
          </a:prstGeom>
          <a:solidFill>
            <a:srgbClr val="FFFF99">
              <a:alpha val="50000"/>
            </a:srgbClr>
          </a:solidFill>
          <a:ln w="9525">
            <a:solidFill>
              <a:schemeClr val="tx1"/>
            </a:solidFill>
            <a:miter lim="800000"/>
            <a:headEnd/>
            <a:tailEnd/>
          </a:ln>
          <a:effectLst/>
        </p:spPr>
        <p:txBody>
          <a:bodyPr wrap="none" anchor="ctr"/>
          <a:lstStyle/>
          <a:p>
            <a:endParaRPr lang="en-US"/>
          </a:p>
        </p:txBody>
      </p:sp>
      <p:sp>
        <p:nvSpPr>
          <p:cNvPr id="74831" name="Rectangle 79"/>
          <p:cNvSpPr>
            <a:spLocks noChangeArrowheads="1"/>
          </p:cNvSpPr>
          <p:nvPr/>
        </p:nvSpPr>
        <p:spPr bwMode="auto">
          <a:xfrm>
            <a:off x="7772400" y="4114800"/>
            <a:ext cx="381000" cy="533400"/>
          </a:xfrm>
          <a:prstGeom prst="rect">
            <a:avLst/>
          </a:prstGeom>
          <a:solidFill>
            <a:srgbClr val="F40000"/>
          </a:solidFill>
          <a:ln w="9525">
            <a:solidFill>
              <a:schemeClr val="tx1"/>
            </a:solidFill>
            <a:miter lim="800000"/>
            <a:headEnd/>
            <a:tailEnd/>
          </a:ln>
          <a:effectLst/>
        </p:spPr>
        <p:txBody>
          <a:bodyPr wrap="none" anchor="ctr"/>
          <a:lstStyle/>
          <a:p>
            <a:endParaRPr lang="en-US"/>
          </a:p>
        </p:txBody>
      </p:sp>
      <p:sp>
        <p:nvSpPr>
          <p:cNvPr id="74833" name="Rectangle 81"/>
          <p:cNvSpPr>
            <a:spLocks noChangeArrowheads="1"/>
          </p:cNvSpPr>
          <p:nvPr/>
        </p:nvSpPr>
        <p:spPr bwMode="auto">
          <a:xfrm>
            <a:off x="1295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834" name="Rectangle 82"/>
          <p:cNvSpPr>
            <a:spLocks noChangeArrowheads="1"/>
          </p:cNvSpPr>
          <p:nvPr/>
        </p:nvSpPr>
        <p:spPr bwMode="auto">
          <a:xfrm>
            <a:off x="1676400" y="46482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835" name="Rectangle 83"/>
          <p:cNvSpPr>
            <a:spLocks noChangeArrowheads="1"/>
          </p:cNvSpPr>
          <p:nvPr/>
        </p:nvSpPr>
        <p:spPr bwMode="auto">
          <a:xfrm>
            <a:off x="2057400" y="4648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4836" name="Rectangle 84"/>
          <p:cNvSpPr>
            <a:spLocks noChangeArrowheads="1"/>
          </p:cNvSpPr>
          <p:nvPr/>
        </p:nvSpPr>
        <p:spPr bwMode="auto">
          <a:xfrm>
            <a:off x="2438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37" name="Rectangle 85"/>
          <p:cNvSpPr>
            <a:spLocks noChangeArrowheads="1"/>
          </p:cNvSpPr>
          <p:nvPr/>
        </p:nvSpPr>
        <p:spPr bwMode="auto">
          <a:xfrm>
            <a:off x="2819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38" name="Rectangle 86"/>
          <p:cNvSpPr>
            <a:spLocks noChangeArrowheads="1"/>
          </p:cNvSpPr>
          <p:nvPr/>
        </p:nvSpPr>
        <p:spPr bwMode="auto">
          <a:xfrm>
            <a:off x="3200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39" name="Rectangle 87"/>
          <p:cNvSpPr>
            <a:spLocks noChangeArrowheads="1"/>
          </p:cNvSpPr>
          <p:nvPr/>
        </p:nvSpPr>
        <p:spPr bwMode="auto">
          <a:xfrm>
            <a:off x="3581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40" name="Rectangle 88"/>
          <p:cNvSpPr>
            <a:spLocks noChangeArrowheads="1"/>
          </p:cNvSpPr>
          <p:nvPr/>
        </p:nvSpPr>
        <p:spPr bwMode="auto">
          <a:xfrm>
            <a:off x="3962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41" name="Rectangle 89"/>
          <p:cNvSpPr>
            <a:spLocks noChangeArrowheads="1"/>
          </p:cNvSpPr>
          <p:nvPr/>
        </p:nvSpPr>
        <p:spPr bwMode="auto">
          <a:xfrm>
            <a:off x="4343400" y="4648200"/>
            <a:ext cx="381000" cy="533400"/>
          </a:xfrm>
          <a:prstGeom prst="rect">
            <a:avLst/>
          </a:prstGeom>
          <a:solidFill>
            <a:schemeClr val="accent1">
              <a:alpha val="50000"/>
            </a:schemeClr>
          </a:solidFill>
          <a:ln w="9525">
            <a:solidFill>
              <a:schemeClr val="tx1"/>
            </a:solidFill>
            <a:miter lim="800000"/>
            <a:headEnd/>
            <a:tailEnd/>
          </a:ln>
          <a:effectLst/>
        </p:spPr>
        <p:txBody>
          <a:bodyPr wrap="none" anchor="ctr"/>
          <a:lstStyle/>
          <a:p>
            <a:endParaRPr lang="en-US"/>
          </a:p>
        </p:txBody>
      </p:sp>
      <p:sp>
        <p:nvSpPr>
          <p:cNvPr id="74842" name="Rectangle 90"/>
          <p:cNvSpPr>
            <a:spLocks noChangeArrowheads="1"/>
          </p:cNvSpPr>
          <p:nvPr/>
        </p:nvSpPr>
        <p:spPr bwMode="auto">
          <a:xfrm>
            <a:off x="1676400" y="2514600"/>
            <a:ext cx="381000" cy="533400"/>
          </a:xfrm>
          <a:prstGeom prst="rect">
            <a:avLst/>
          </a:prstGeom>
          <a:solidFill>
            <a:srgbClr val="FFD1D1">
              <a:alpha val="50000"/>
            </a:srgbClr>
          </a:solidFill>
          <a:ln w="9525">
            <a:solidFill>
              <a:schemeClr val="tx1"/>
            </a:solidFill>
            <a:miter lim="800000"/>
            <a:headEnd/>
            <a:tailEnd/>
          </a:ln>
          <a:effectLst/>
        </p:spPr>
        <p:txBody>
          <a:bodyPr wrap="none" anchor="ctr"/>
          <a:lstStyle/>
          <a:p>
            <a:endParaRPr lang="en-US"/>
          </a:p>
        </p:txBody>
      </p:sp>
      <p:sp>
        <p:nvSpPr>
          <p:cNvPr id="74844" name="Rectangle 92"/>
          <p:cNvSpPr>
            <a:spLocks noChangeArrowheads="1"/>
          </p:cNvSpPr>
          <p:nvPr/>
        </p:nvSpPr>
        <p:spPr bwMode="auto">
          <a:xfrm>
            <a:off x="281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45" name="Rectangle 93"/>
          <p:cNvSpPr>
            <a:spLocks noChangeArrowheads="1"/>
          </p:cNvSpPr>
          <p:nvPr/>
        </p:nvSpPr>
        <p:spPr bwMode="auto">
          <a:xfrm>
            <a:off x="320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46" name="Rectangle 94"/>
          <p:cNvSpPr>
            <a:spLocks noChangeArrowheads="1"/>
          </p:cNvSpPr>
          <p:nvPr/>
        </p:nvSpPr>
        <p:spPr bwMode="auto">
          <a:xfrm>
            <a:off x="358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47" name="Rectangle 95"/>
          <p:cNvSpPr>
            <a:spLocks noChangeArrowheads="1"/>
          </p:cNvSpPr>
          <p:nvPr/>
        </p:nvSpPr>
        <p:spPr bwMode="auto">
          <a:xfrm>
            <a:off x="396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48" name="Rectangle 96"/>
          <p:cNvSpPr>
            <a:spLocks noChangeArrowheads="1"/>
          </p:cNvSpPr>
          <p:nvPr/>
        </p:nvSpPr>
        <p:spPr bwMode="auto">
          <a:xfrm>
            <a:off x="4343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49" name="Rectangle 97"/>
          <p:cNvSpPr>
            <a:spLocks noChangeArrowheads="1"/>
          </p:cNvSpPr>
          <p:nvPr/>
        </p:nvSpPr>
        <p:spPr bwMode="auto">
          <a:xfrm>
            <a:off x="4724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0" name="Rectangle 98"/>
          <p:cNvSpPr>
            <a:spLocks noChangeArrowheads="1"/>
          </p:cNvSpPr>
          <p:nvPr/>
        </p:nvSpPr>
        <p:spPr bwMode="auto">
          <a:xfrm>
            <a:off x="5105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1" name="Rectangle 99"/>
          <p:cNvSpPr>
            <a:spLocks noChangeArrowheads="1"/>
          </p:cNvSpPr>
          <p:nvPr/>
        </p:nvSpPr>
        <p:spPr bwMode="auto">
          <a:xfrm>
            <a:off x="5486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2" name="Rectangle 100"/>
          <p:cNvSpPr>
            <a:spLocks noChangeArrowheads="1"/>
          </p:cNvSpPr>
          <p:nvPr/>
        </p:nvSpPr>
        <p:spPr bwMode="auto">
          <a:xfrm>
            <a:off x="5867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3" name="Rectangle 101"/>
          <p:cNvSpPr>
            <a:spLocks noChangeArrowheads="1"/>
          </p:cNvSpPr>
          <p:nvPr/>
        </p:nvSpPr>
        <p:spPr bwMode="auto">
          <a:xfrm>
            <a:off x="6248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4" name="Rectangle 102"/>
          <p:cNvSpPr>
            <a:spLocks noChangeArrowheads="1"/>
          </p:cNvSpPr>
          <p:nvPr/>
        </p:nvSpPr>
        <p:spPr bwMode="auto">
          <a:xfrm>
            <a:off x="6629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5" name="Rectangle 103"/>
          <p:cNvSpPr>
            <a:spLocks noChangeArrowheads="1"/>
          </p:cNvSpPr>
          <p:nvPr/>
        </p:nvSpPr>
        <p:spPr bwMode="auto">
          <a:xfrm>
            <a:off x="7010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6" name="Rectangle 104"/>
          <p:cNvSpPr>
            <a:spLocks noChangeArrowheads="1"/>
          </p:cNvSpPr>
          <p:nvPr/>
        </p:nvSpPr>
        <p:spPr bwMode="auto">
          <a:xfrm>
            <a:off x="7391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7" name="Rectangle 105"/>
          <p:cNvSpPr>
            <a:spLocks noChangeArrowheads="1"/>
          </p:cNvSpPr>
          <p:nvPr/>
        </p:nvSpPr>
        <p:spPr bwMode="auto">
          <a:xfrm>
            <a:off x="7772400" y="56388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8" name="Rectangle 106"/>
          <p:cNvSpPr>
            <a:spLocks noChangeArrowheads="1"/>
          </p:cNvSpPr>
          <p:nvPr/>
        </p:nvSpPr>
        <p:spPr bwMode="auto">
          <a:xfrm>
            <a:off x="281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59" name="Rectangle 107"/>
          <p:cNvSpPr>
            <a:spLocks noChangeArrowheads="1"/>
          </p:cNvSpPr>
          <p:nvPr/>
        </p:nvSpPr>
        <p:spPr bwMode="auto">
          <a:xfrm>
            <a:off x="320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0" name="Rectangle 108"/>
          <p:cNvSpPr>
            <a:spLocks noChangeArrowheads="1"/>
          </p:cNvSpPr>
          <p:nvPr/>
        </p:nvSpPr>
        <p:spPr bwMode="auto">
          <a:xfrm>
            <a:off x="358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1" name="Rectangle 109"/>
          <p:cNvSpPr>
            <a:spLocks noChangeArrowheads="1"/>
          </p:cNvSpPr>
          <p:nvPr/>
        </p:nvSpPr>
        <p:spPr bwMode="auto">
          <a:xfrm>
            <a:off x="396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2" name="Rectangle 110"/>
          <p:cNvSpPr>
            <a:spLocks noChangeArrowheads="1"/>
          </p:cNvSpPr>
          <p:nvPr/>
        </p:nvSpPr>
        <p:spPr bwMode="auto">
          <a:xfrm>
            <a:off x="4343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3" name="Rectangle 111"/>
          <p:cNvSpPr>
            <a:spLocks noChangeArrowheads="1"/>
          </p:cNvSpPr>
          <p:nvPr/>
        </p:nvSpPr>
        <p:spPr bwMode="auto">
          <a:xfrm>
            <a:off x="4724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4" name="Rectangle 112"/>
          <p:cNvSpPr>
            <a:spLocks noChangeArrowheads="1"/>
          </p:cNvSpPr>
          <p:nvPr/>
        </p:nvSpPr>
        <p:spPr bwMode="auto">
          <a:xfrm>
            <a:off x="5105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5" name="Rectangle 113"/>
          <p:cNvSpPr>
            <a:spLocks noChangeArrowheads="1"/>
          </p:cNvSpPr>
          <p:nvPr/>
        </p:nvSpPr>
        <p:spPr bwMode="auto">
          <a:xfrm>
            <a:off x="5486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6" name="Rectangle 114"/>
          <p:cNvSpPr>
            <a:spLocks noChangeArrowheads="1"/>
          </p:cNvSpPr>
          <p:nvPr/>
        </p:nvSpPr>
        <p:spPr bwMode="auto">
          <a:xfrm>
            <a:off x="5867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7" name="Rectangle 115"/>
          <p:cNvSpPr>
            <a:spLocks noChangeArrowheads="1"/>
          </p:cNvSpPr>
          <p:nvPr/>
        </p:nvSpPr>
        <p:spPr bwMode="auto">
          <a:xfrm>
            <a:off x="6248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8" name="Rectangle 116"/>
          <p:cNvSpPr>
            <a:spLocks noChangeArrowheads="1"/>
          </p:cNvSpPr>
          <p:nvPr/>
        </p:nvSpPr>
        <p:spPr bwMode="auto">
          <a:xfrm>
            <a:off x="6629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69" name="Rectangle 117"/>
          <p:cNvSpPr>
            <a:spLocks noChangeArrowheads="1"/>
          </p:cNvSpPr>
          <p:nvPr/>
        </p:nvSpPr>
        <p:spPr bwMode="auto">
          <a:xfrm>
            <a:off x="7010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70" name="Rectangle 118"/>
          <p:cNvSpPr>
            <a:spLocks noChangeArrowheads="1"/>
          </p:cNvSpPr>
          <p:nvPr/>
        </p:nvSpPr>
        <p:spPr bwMode="auto">
          <a:xfrm>
            <a:off x="7391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71" name="Rectangle 119"/>
          <p:cNvSpPr>
            <a:spLocks noChangeArrowheads="1"/>
          </p:cNvSpPr>
          <p:nvPr/>
        </p:nvSpPr>
        <p:spPr bwMode="auto">
          <a:xfrm>
            <a:off x="7772400" y="6172200"/>
            <a:ext cx="381000" cy="533400"/>
          </a:xfrm>
          <a:prstGeom prst="rect">
            <a:avLst/>
          </a:prstGeom>
          <a:solidFill>
            <a:schemeClr val="hlink">
              <a:alpha val="50000"/>
            </a:schemeClr>
          </a:solidFill>
          <a:ln w="9525">
            <a:solidFill>
              <a:schemeClr val="tx1"/>
            </a:solidFill>
            <a:miter lim="800000"/>
            <a:headEnd/>
            <a:tailEnd/>
          </a:ln>
          <a:effectLst/>
        </p:spPr>
        <p:txBody>
          <a:bodyPr wrap="none" anchor="ctr"/>
          <a:lstStyle/>
          <a:p>
            <a:endParaRPr lang="en-US"/>
          </a:p>
        </p:txBody>
      </p:sp>
      <p:sp>
        <p:nvSpPr>
          <p:cNvPr id="74872" name="Rectangle 120"/>
          <p:cNvSpPr>
            <a:spLocks noChangeArrowheads="1"/>
          </p:cNvSpPr>
          <p:nvPr/>
        </p:nvSpPr>
        <p:spPr bwMode="auto">
          <a:xfrm>
            <a:off x="2438400" y="56388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4873" name="Rectangle 121"/>
          <p:cNvSpPr>
            <a:spLocks noChangeArrowheads="1"/>
          </p:cNvSpPr>
          <p:nvPr/>
        </p:nvSpPr>
        <p:spPr bwMode="auto">
          <a:xfrm>
            <a:off x="2438400" y="6172200"/>
            <a:ext cx="381000" cy="533400"/>
          </a:xfrm>
          <a:prstGeom prst="rect">
            <a:avLst/>
          </a:prstGeom>
          <a:noFill/>
          <a:ln w="9525">
            <a:solidFill>
              <a:schemeClr val="tx1"/>
            </a:solidFill>
            <a:miter lim="800000"/>
            <a:headEnd/>
            <a:tailEnd/>
          </a:ln>
          <a:effectLst/>
        </p:spPr>
        <p:txBody>
          <a:bodyPr wrap="none" anchor="ctr"/>
          <a:lstStyle/>
          <a:p>
            <a:endParaRPr lang="en-US"/>
          </a:p>
        </p:txBody>
      </p:sp>
      <p:sp>
        <p:nvSpPr>
          <p:cNvPr id="74874" name="AutoShape 122"/>
          <p:cNvSpPr>
            <a:spLocks/>
          </p:cNvSpPr>
          <p:nvPr/>
        </p:nvSpPr>
        <p:spPr bwMode="auto">
          <a:xfrm rot="-5400000">
            <a:off x="1562100" y="8763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4875" name="AutoShape 123"/>
          <p:cNvSpPr>
            <a:spLocks/>
          </p:cNvSpPr>
          <p:nvPr/>
        </p:nvSpPr>
        <p:spPr bwMode="auto">
          <a:xfrm rot="-5400000">
            <a:off x="3886200" y="1066800"/>
            <a:ext cx="152400" cy="3657600"/>
          </a:xfrm>
          <a:prstGeom prst="rightBrace">
            <a:avLst>
              <a:gd name="adj1" fmla="val 200000"/>
              <a:gd name="adj2" fmla="val 50000"/>
            </a:avLst>
          </a:prstGeom>
          <a:noFill/>
          <a:ln w="9525">
            <a:solidFill>
              <a:schemeClr val="tx1"/>
            </a:solidFill>
            <a:round/>
            <a:headEnd/>
            <a:tailEnd/>
          </a:ln>
          <a:effectLst/>
        </p:spPr>
        <p:txBody>
          <a:bodyPr wrap="none" anchor="ctr"/>
          <a:lstStyle/>
          <a:p>
            <a:endParaRPr lang="en-US"/>
          </a:p>
        </p:txBody>
      </p:sp>
      <p:sp>
        <p:nvSpPr>
          <p:cNvPr id="74876" name="Line 124"/>
          <p:cNvSpPr>
            <a:spLocks noChangeShapeType="1"/>
          </p:cNvSpPr>
          <p:nvPr/>
        </p:nvSpPr>
        <p:spPr bwMode="auto">
          <a:xfrm flipV="1">
            <a:off x="2057400" y="1447800"/>
            <a:ext cx="0" cy="457200"/>
          </a:xfrm>
          <a:prstGeom prst="line">
            <a:avLst/>
          </a:prstGeom>
          <a:noFill/>
          <a:ln w="9525" cap="rnd">
            <a:solidFill>
              <a:schemeClr val="tx1"/>
            </a:solidFill>
            <a:prstDash val="sysDot"/>
            <a:round/>
            <a:headEnd/>
            <a:tailEnd/>
          </a:ln>
          <a:effectLst/>
        </p:spPr>
        <p:txBody>
          <a:bodyPr/>
          <a:lstStyle/>
          <a:p>
            <a:endParaRPr lang="en-US"/>
          </a:p>
        </p:txBody>
      </p:sp>
      <p:sp>
        <p:nvSpPr>
          <p:cNvPr id="74877" name="AutoShape 125"/>
          <p:cNvSpPr>
            <a:spLocks/>
          </p:cNvSpPr>
          <p:nvPr/>
        </p:nvSpPr>
        <p:spPr bwMode="auto">
          <a:xfrm rot="-5400000">
            <a:off x="6934200" y="685800"/>
            <a:ext cx="152400" cy="2286000"/>
          </a:xfrm>
          <a:prstGeom prst="rightBrace">
            <a:avLst>
              <a:gd name="adj1" fmla="val 125000"/>
              <a:gd name="adj2" fmla="val 50000"/>
            </a:avLst>
          </a:prstGeom>
          <a:noFill/>
          <a:ln w="9525">
            <a:solidFill>
              <a:schemeClr val="tx1"/>
            </a:solidFill>
            <a:round/>
            <a:headEnd/>
            <a:tailEnd/>
          </a:ln>
          <a:effectLst/>
        </p:spPr>
        <p:txBody>
          <a:bodyPr wrap="none" anchor="ctr"/>
          <a:lstStyle/>
          <a:p>
            <a:endParaRPr lang="en-US"/>
          </a:p>
        </p:txBody>
      </p:sp>
      <p:sp>
        <p:nvSpPr>
          <p:cNvPr id="74878" name="AutoShape 126"/>
          <p:cNvSpPr>
            <a:spLocks/>
          </p:cNvSpPr>
          <p:nvPr/>
        </p:nvSpPr>
        <p:spPr bwMode="auto">
          <a:xfrm rot="-5400000">
            <a:off x="7658100" y="571500"/>
            <a:ext cx="228600" cy="762000"/>
          </a:xfrm>
          <a:prstGeom prst="rightBrace">
            <a:avLst>
              <a:gd name="adj1" fmla="val 27778"/>
              <a:gd name="adj2" fmla="val 50000"/>
            </a:avLst>
          </a:prstGeom>
          <a:noFill/>
          <a:ln w="9525">
            <a:solidFill>
              <a:schemeClr val="tx1"/>
            </a:solidFill>
            <a:round/>
            <a:headEnd/>
            <a:tailEnd/>
          </a:ln>
          <a:effectLst/>
        </p:spPr>
        <p:txBody>
          <a:bodyPr wrap="none" anchor="ctr"/>
          <a:lstStyle/>
          <a:p>
            <a:endParaRPr lang="en-US"/>
          </a:p>
        </p:txBody>
      </p:sp>
      <p:sp>
        <p:nvSpPr>
          <p:cNvPr id="74879" name="Text Box 127"/>
          <p:cNvSpPr txBox="1">
            <a:spLocks noChangeArrowheads="1"/>
          </p:cNvSpPr>
          <p:nvPr/>
        </p:nvSpPr>
        <p:spPr bwMode="auto">
          <a:xfrm>
            <a:off x="974725" y="1557338"/>
            <a:ext cx="268288" cy="274637"/>
          </a:xfrm>
          <a:prstGeom prst="rect">
            <a:avLst/>
          </a:prstGeom>
          <a:noFill/>
          <a:ln w="9525">
            <a:noFill/>
            <a:miter lim="800000"/>
            <a:headEnd/>
            <a:tailEnd/>
          </a:ln>
          <a:effectLst/>
        </p:spPr>
        <p:txBody>
          <a:bodyPr wrap="none">
            <a:spAutoFit/>
          </a:bodyPr>
          <a:lstStyle/>
          <a:p>
            <a:r>
              <a:rPr lang="en-US" sz="1200" b="1"/>
              <a:t>1</a:t>
            </a:r>
          </a:p>
        </p:txBody>
      </p:sp>
      <p:sp>
        <p:nvSpPr>
          <p:cNvPr id="74880" name="Text Box 128"/>
          <p:cNvSpPr txBox="1">
            <a:spLocks noChangeArrowheads="1"/>
          </p:cNvSpPr>
          <p:nvPr/>
        </p:nvSpPr>
        <p:spPr bwMode="auto">
          <a:xfrm>
            <a:off x="974725" y="2090738"/>
            <a:ext cx="268288" cy="274637"/>
          </a:xfrm>
          <a:prstGeom prst="rect">
            <a:avLst/>
          </a:prstGeom>
          <a:noFill/>
          <a:ln w="9525">
            <a:noFill/>
            <a:miter lim="800000"/>
            <a:headEnd/>
            <a:tailEnd/>
          </a:ln>
          <a:effectLst/>
        </p:spPr>
        <p:txBody>
          <a:bodyPr wrap="none">
            <a:spAutoFit/>
          </a:bodyPr>
          <a:lstStyle/>
          <a:p>
            <a:r>
              <a:rPr lang="en-US" sz="1200" b="1"/>
              <a:t>2</a:t>
            </a:r>
          </a:p>
        </p:txBody>
      </p:sp>
      <p:sp>
        <p:nvSpPr>
          <p:cNvPr id="74881" name="Text Box 129"/>
          <p:cNvSpPr txBox="1">
            <a:spLocks noChangeArrowheads="1"/>
          </p:cNvSpPr>
          <p:nvPr/>
        </p:nvSpPr>
        <p:spPr bwMode="auto">
          <a:xfrm>
            <a:off x="974725" y="2624138"/>
            <a:ext cx="268288" cy="274637"/>
          </a:xfrm>
          <a:prstGeom prst="rect">
            <a:avLst/>
          </a:prstGeom>
          <a:noFill/>
          <a:ln w="9525">
            <a:noFill/>
            <a:miter lim="800000"/>
            <a:headEnd/>
            <a:tailEnd/>
          </a:ln>
          <a:effectLst/>
        </p:spPr>
        <p:txBody>
          <a:bodyPr wrap="none">
            <a:spAutoFit/>
          </a:bodyPr>
          <a:lstStyle/>
          <a:p>
            <a:r>
              <a:rPr lang="en-US" sz="1200" b="1"/>
              <a:t>3</a:t>
            </a:r>
          </a:p>
        </p:txBody>
      </p:sp>
      <p:sp>
        <p:nvSpPr>
          <p:cNvPr id="74882" name="Text Box 130"/>
          <p:cNvSpPr txBox="1">
            <a:spLocks noChangeArrowheads="1"/>
          </p:cNvSpPr>
          <p:nvPr/>
        </p:nvSpPr>
        <p:spPr bwMode="auto">
          <a:xfrm>
            <a:off x="974725" y="3157538"/>
            <a:ext cx="268288" cy="274637"/>
          </a:xfrm>
          <a:prstGeom prst="rect">
            <a:avLst/>
          </a:prstGeom>
          <a:noFill/>
          <a:ln w="9525">
            <a:noFill/>
            <a:miter lim="800000"/>
            <a:headEnd/>
            <a:tailEnd/>
          </a:ln>
          <a:effectLst/>
        </p:spPr>
        <p:txBody>
          <a:bodyPr wrap="none">
            <a:spAutoFit/>
          </a:bodyPr>
          <a:lstStyle/>
          <a:p>
            <a:r>
              <a:rPr lang="en-US" sz="1200" b="1"/>
              <a:t>4</a:t>
            </a:r>
          </a:p>
        </p:txBody>
      </p:sp>
      <p:sp>
        <p:nvSpPr>
          <p:cNvPr id="74883" name="Text Box 131"/>
          <p:cNvSpPr txBox="1">
            <a:spLocks noChangeArrowheads="1"/>
          </p:cNvSpPr>
          <p:nvPr/>
        </p:nvSpPr>
        <p:spPr bwMode="auto">
          <a:xfrm>
            <a:off x="974725" y="3690938"/>
            <a:ext cx="268288" cy="274637"/>
          </a:xfrm>
          <a:prstGeom prst="rect">
            <a:avLst/>
          </a:prstGeom>
          <a:noFill/>
          <a:ln w="9525">
            <a:noFill/>
            <a:miter lim="800000"/>
            <a:headEnd/>
            <a:tailEnd/>
          </a:ln>
          <a:effectLst/>
        </p:spPr>
        <p:txBody>
          <a:bodyPr wrap="none">
            <a:spAutoFit/>
          </a:bodyPr>
          <a:lstStyle/>
          <a:p>
            <a:r>
              <a:rPr lang="en-US" sz="1200" b="1"/>
              <a:t>5</a:t>
            </a:r>
          </a:p>
        </p:txBody>
      </p:sp>
      <p:sp>
        <p:nvSpPr>
          <p:cNvPr id="74884" name="Text Box 132"/>
          <p:cNvSpPr txBox="1">
            <a:spLocks noChangeArrowheads="1"/>
          </p:cNvSpPr>
          <p:nvPr/>
        </p:nvSpPr>
        <p:spPr bwMode="auto">
          <a:xfrm>
            <a:off x="974725" y="4224338"/>
            <a:ext cx="268288" cy="274637"/>
          </a:xfrm>
          <a:prstGeom prst="rect">
            <a:avLst/>
          </a:prstGeom>
          <a:noFill/>
          <a:ln w="9525">
            <a:noFill/>
            <a:miter lim="800000"/>
            <a:headEnd/>
            <a:tailEnd/>
          </a:ln>
          <a:effectLst/>
        </p:spPr>
        <p:txBody>
          <a:bodyPr wrap="none">
            <a:spAutoFit/>
          </a:bodyPr>
          <a:lstStyle/>
          <a:p>
            <a:r>
              <a:rPr lang="en-US" sz="1200" b="1"/>
              <a:t>6</a:t>
            </a:r>
          </a:p>
        </p:txBody>
      </p:sp>
      <p:sp>
        <p:nvSpPr>
          <p:cNvPr id="74885" name="Text Box 133"/>
          <p:cNvSpPr txBox="1">
            <a:spLocks noChangeArrowheads="1"/>
          </p:cNvSpPr>
          <p:nvPr/>
        </p:nvSpPr>
        <p:spPr bwMode="auto">
          <a:xfrm>
            <a:off x="974725" y="4757738"/>
            <a:ext cx="268288" cy="274637"/>
          </a:xfrm>
          <a:prstGeom prst="rect">
            <a:avLst/>
          </a:prstGeom>
          <a:noFill/>
          <a:ln w="9525">
            <a:noFill/>
            <a:miter lim="800000"/>
            <a:headEnd/>
            <a:tailEnd/>
          </a:ln>
          <a:effectLst/>
        </p:spPr>
        <p:txBody>
          <a:bodyPr wrap="none">
            <a:spAutoFit/>
          </a:bodyPr>
          <a:lstStyle/>
          <a:p>
            <a:r>
              <a:rPr lang="en-US" sz="1200" b="1"/>
              <a:t>7</a:t>
            </a:r>
          </a:p>
        </p:txBody>
      </p:sp>
      <p:sp>
        <p:nvSpPr>
          <p:cNvPr id="74886" name="Text Box 134"/>
          <p:cNvSpPr txBox="1">
            <a:spLocks noChangeArrowheads="1"/>
          </p:cNvSpPr>
          <p:nvPr/>
        </p:nvSpPr>
        <p:spPr bwMode="auto">
          <a:xfrm>
            <a:off x="1568450" y="8493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4887" name="Text Box 135"/>
          <p:cNvSpPr txBox="1">
            <a:spLocks noChangeArrowheads="1"/>
          </p:cNvSpPr>
          <p:nvPr/>
        </p:nvSpPr>
        <p:spPr bwMode="auto">
          <a:xfrm>
            <a:off x="3846513" y="2525713"/>
            <a:ext cx="292100" cy="304800"/>
          </a:xfrm>
          <a:prstGeom prst="rect">
            <a:avLst/>
          </a:prstGeom>
          <a:noFill/>
          <a:ln w="9525">
            <a:noFill/>
            <a:miter lim="800000"/>
            <a:headEnd/>
            <a:tailEnd/>
          </a:ln>
          <a:effectLst/>
        </p:spPr>
        <p:txBody>
          <a:bodyPr wrap="none">
            <a:spAutoFit/>
          </a:bodyPr>
          <a:lstStyle/>
          <a:p>
            <a:r>
              <a:rPr lang="en-US" sz="1400" b="1" i="1"/>
              <a:t>d</a:t>
            </a:r>
          </a:p>
        </p:txBody>
      </p:sp>
      <p:sp>
        <p:nvSpPr>
          <p:cNvPr id="74888" name="Text Box 136"/>
          <p:cNvSpPr txBox="1">
            <a:spLocks noChangeArrowheads="1"/>
          </p:cNvSpPr>
          <p:nvPr/>
        </p:nvSpPr>
        <p:spPr bwMode="auto">
          <a:xfrm>
            <a:off x="6894513" y="1458913"/>
            <a:ext cx="292100" cy="304800"/>
          </a:xfrm>
          <a:prstGeom prst="rect">
            <a:avLst/>
          </a:prstGeom>
          <a:noFill/>
          <a:ln w="9525">
            <a:noFill/>
            <a:miter lim="800000"/>
            <a:headEnd/>
            <a:tailEnd/>
          </a:ln>
          <a:effectLst/>
        </p:spPr>
        <p:txBody>
          <a:bodyPr wrap="none">
            <a:spAutoFit/>
          </a:bodyPr>
          <a:lstStyle/>
          <a:p>
            <a:r>
              <a:rPr lang="en-US" sz="1400" b="1" i="1"/>
              <a:t>p</a:t>
            </a:r>
          </a:p>
        </p:txBody>
      </p:sp>
      <p:sp>
        <p:nvSpPr>
          <p:cNvPr id="74889" name="Text Box 137"/>
          <p:cNvSpPr txBox="1">
            <a:spLocks noChangeArrowheads="1"/>
          </p:cNvSpPr>
          <p:nvPr/>
        </p:nvSpPr>
        <p:spPr bwMode="auto">
          <a:xfrm>
            <a:off x="7664450" y="544513"/>
            <a:ext cx="282575" cy="304800"/>
          </a:xfrm>
          <a:prstGeom prst="rect">
            <a:avLst/>
          </a:prstGeom>
          <a:noFill/>
          <a:ln w="9525">
            <a:noFill/>
            <a:miter lim="800000"/>
            <a:headEnd/>
            <a:tailEnd/>
          </a:ln>
          <a:effectLst/>
        </p:spPr>
        <p:txBody>
          <a:bodyPr wrap="none">
            <a:spAutoFit/>
          </a:bodyPr>
          <a:lstStyle/>
          <a:p>
            <a:r>
              <a:rPr lang="en-US" sz="1400" b="1" i="1"/>
              <a:t>s</a:t>
            </a:r>
          </a:p>
        </p:txBody>
      </p:sp>
      <p:sp>
        <p:nvSpPr>
          <p:cNvPr id="74890" name="AutoShape 138"/>
          <p:cNvSpPr>
            <a:spLocks/>
          </p:cNvSpPr>
          <p:nvPr/>
        </p:nvSpPr>
        <p:spPr bwMode="auto">
          <a:xfrm rot="-5400000">
            <a:off x="5410200" y="2819400"/>
            <a:ext cx="152400" cy="5334000"/>
          </a:xfrm>
          <a:prstGeom prst="rightBrace">
            <a:avLst>
              <a:gd name="adj1" fmla="val 291667"/>
              <a:gd name="adj2" fmla="val 50000"/>
            </a:avLst>
          </a:prstGeom>
          <a:noFill/>
          <a:ln w="9525">
            <a:solidFill>
              <a:schemeClr val="tx1"/>
            </a:solidFill>
            <a:round/>
            <a:headEnd/>
            <a:tailEnd/>
          </a:ln>
          <a:effectLst/>
        </p:spPr>
        <p:txBody>
          <a:bodyPr wrap="none" anchor="ctr"/>
          <a:lstStyle/>
          <a:p>
            <a:endParaRPr lang="en-US"/>
          </a:p>
        </p:txBody>
      </p:sp>
      <p:sp>
        <p:nvSpPr>
          <p:cNvPr id="74891" name="Text Box 139"/>
          <p:cNvSpPr txBox="1">
            <a:spLocks noChangeArrowheads="1"/>
          </p:cNvSpPr>
          <p:nvPr/>
        </p:nvSpPr>
        <p:spPr bwMode="auto">
          <a:xfrm>
            <a:off x="5394325" y="5083175"/>
            <a:ext cx="242888" cy="304800"/>
          </a:xfrm>
          <a:prstGeom prst="rect">
            <a:avLst/>
          </a:prstGeom>
          <a:noFill/>
          <a:ln w="9525">
            <a:noFill/>
            <a:miter lim="800000"/>
            <a:headEnd/>
            <a:tailEnd/>
          </a:ln>
          <a:effectLst/>
        </p:spPr>
        <p:txBody>
          <a:bodyPr wrap="none">
            <a:spAutoFit/>
          </a:bodyPr>
          <a:lstStyle/>
          <a:p>
            <a:r>
              <a:rPr lang="en-US" sz="1400" b="1" i="1"/>
              <a:t>f</a:t>
            </a:r>
          </a:p>
        </p:txBody>
      </p:sp>
      <p:sp>
        <p:nvSpPr>
          <p:cNvPr id="74892" name="Text Box 140"/>
          <p:cNvSpPr txBox="1">
            <a:spLocks noChangeArrowheads="1"/>
          </p:cNvSpPr>
          <p:nvPr/>
        </p:nvSpPr>
        <p:spPr bwMode="auto">
          <a:xfrm>
            <a:off x="2117725" y="422275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4893" name="Text Box 141"/>
          <p:cNvSpPr txBox="1">
            <a:spLocks noChangeArrowheads="1"/>
          </p:cNvSpPr>
          <p:nvPr/>
        </p:nvSpPr>
        <p:spPr bwMode="auto">
          <a:xfrm>
            <a:off x="2117725" y="475615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4894" name="Text Box 142"/>
          <p:cNvSpPr txBox="1">
            <a:spLocks noChangeArrowheads="1"/>
          </p:cNvSpPr>
          <p:nvPr/>
        </p:nvSpPr>
        <p:spPr bwMode="auto">
          <a:xfrm>
            <a:off x="2117725" y="6357938"/>
            <a:ext cx="184150" cy="274637"/>
          </a:xfrm>
          <a:prstGeom prst="rect">
            <a:avLst/>
          </a:prstGeom>
          <a:noFill/>
          <a:ln w="9525">
            <a:noFill/>
            <a:miter lim="800000"/>
            <a:headEnd/>
            <a:tailEnd/>
          </a:ln>
          <a:effectLst/>
        </p:spPr>
        <p:txBody>
          <a:bodyPr wrap="none">
            <a:spAutoFit/>
          </a:bodyPr>
          <a:lstStyle/>
          <a:p>
            <a:endParaRPr lang="en-US" sz="1200"/>
          </a:p>
        </p:txBody>
      </p:sp>
      <p:sp>
        <p:nvSpPr>
          <p:cNvPr id="74895" name="Text Box 143"/>
          <p:cNvSpPr txBox="1">
            <a:spLocks noChangeArrowheads="1"/>
          </p:cNvSpPr>
          <p:nvPr/>
        </p:nvSpPr>
        <p:spPr bwMode="auto">
          <a:xfrm>
            <a:off x="2057400" y="6324600"/>
            <a:ext cx="301625" cy="274638"/>
          </a:xfrm>
          <a:prstGeom prst="rect">
            <a:avLst/>
          </a:prstGeom>
          <a:noFill/>
          <a:ln w="9525">
            <a:noFill/>
            <a:miter lim="800000"/>
            <a:headEnd/>
            <a:tailEnd/>
          </a:ln>
          <a:effectLst/>
        </p:spPr>
        <p:txBody>
          <a:bodyPr wrap="none">
            <a:spAutoFit/>
          </a:bodyPr>
          <a:lstStyle/>
          <a:p>
            <a:r>
              <a:rPr lang="en-US" sz="1200" b="1">
                <a:latin typeface="Symbol" pitchFamily="18" charset="2"/>
              </a:rPr>
              <a:t>W</a:t>
            </a:r>
          </a:p>
        </p:txBody>
      </p:sp>
      <p:sp>
        <p:nvSpPr>
          <p:cNvPr id="74896" name="Rectangle 144"/>
          <p:cNvSpPr>
            <a:spLocks noChangeArrowheads="1"/>
          </p:cNvSpPr>
          <p:nvPr/>
        </p:nvSpPr>
        <p:spPr bwMode="auto">
          <a:xfrm>
            <a:off x="2057400" y="5791200"/>
            <a:ext cx="260350" cy="274638"/>
          </a:xfrm>
          <a:prstGeom prst="rect">
            <a:avLst/>
          </a:prstGeom>
          <a:noFill/>
          <a:ln w="9525">
            <a:noFill/>
            <a:miter lim="800000"/>
            <a:headEnd/>
            <a:tailEnd/>
          </a:ln>
          <a:effectLst/>
        </p:spPr>
        <p:txBody>
          <a:bodyPr wrap="none">
            <a:spAutoFit/>
          </a:bodyPr>
          <a:lstStyle/>
          <a:p>
            <a:r>
              <a:rPr lang="en-US" sz="1200">
                <a:latin typeface="Symbol" pitchFamily="18" charset="2"/>
              </a:rPr>
              <a:t>*</a:t>
            </a:r>
          </a:p>
        </p:txBody>
      </p:sp>
      <p:sp>
        <p:nvSpPr>
          <p:cNvPr id="74897" name="AutoShape 145">
            <a:hlinkClick r:id="rId3" action="ppaction://hlinksldjump" highlightClick="1"/>
          </p:cNvPr>
          <p:cNvSpPr>
            <a:spLocks noChangeArrowheads="1"/>
          </p:cNvSpPr>
          <p:nvPr/>
        </p:nvSpPr>
        <p:spPr bwMode="auto">
          <a:xfrm>
            <a:off x="0" y="6119813"/>
            <a:ext cx="609600" cy="357187"/>
          </a:xfrm>
          <a:prstGeom prst="actionButtonBeginning">
            <a:avLst/>
          </a:prstGeom>
          <a:solidFill>
            <a:schemeClr val="bg1">
              <a:alpha val="50000"/>
            </a:schemeClr>
          </a:solidFill>
          <a:ln w="9525">
            <a:solidFill>
              <a:schemeClr val="bg1"/>
            </a:solidFill>
            <a:miter lim="800000"/>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CC"/>
      </a:hlink>
      <a:folHlink>
        <a:srgbClr val="00006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2_Default Design 1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FFFF00"/>
      </a:hlink>
      <a:folHlink>
        <a:srgbClr val="201791"/>
      </a:folHlink>
    </a:clrScheme>
    <a:fontScheme name="2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alpha val="50000"/>
          </a:schemeClr>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2_Default Design 1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FFFF00"/>
        </a:hlink>
        <a:folHlink>
          <a:srgbClr val="201791"/>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10.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3.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6.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17.xml><?xml version="1.0" encoding="utf-8"?>
<a:themeOverride xmlns:a="http://schemas.openxmlformats.org/drawingml/2006/main">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themeOverride>
</file>

<file path=ppt/theme/themeOverride18.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19.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2.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20.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21.xml><?xml version="1.0" encoding="utf-8"?>
<a:themeOverride xmlns:a="http://schemas.openxmlformats.org/drawingml/2006/main">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themeOverride>
</file>

<file path=ppt/theme/themeOverride3.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4.xml><?xml version="1.0" encoding="utf-8"?>
<a:themeOverride xmlns:a="http://schemas.openxmlformats.org/drawingml/2006/main">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5F5F5F"/>
    </a:folHlink>
  </a:clrScheme>
</a:themeOverride>
</file>

<file path=ppt/theme/themeOverride5.xml><?xml version="1.0" encoding="utf-8"?>
<a:themeOverride xmlns:a="http://schemas.openxmlformats.org/drawingml/2006/main">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5F5F5F"/>
    </a:folHlink>
  </a:clrScheme>
</a:themeOverride>
</file>

<file path=ppt/theme/themeOverride6.xml><?xml version="1.0" encoding="utf-8"?>
<a:themeOverride xmlns:a="http://schemas.openxmlformats.org/drawingml/2006/main">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ppt/theme/themeOverride7.xml><?xml version="1.0" encoding="utf-8"?>
<a:themeOverride xmlns:a="http://schemas.openxmlformats.org/drawingml/2006/main">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5F5F5F"/>
    </a:folHlink>
  </a:clrScheme>
</a:themeOverride>
</file>

<file path=ppt/theme/themeOverride8.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ppt/theme/themeOverride9.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99"/>
    </a:hlink>
    <a:folHlink>
      <a:srgbClr val="3366FF"/>
    </a:folHlink>
  </a:clrScheme>
</a:themeOverride>
</file>

<file path=docProps/app.xml><?xml version="1.0" encoding="utf-8"?>
<Properties xmlns="http://schemas.openxmlformats.org/officeDocument/2006/extended-properties" xmlns:vt="http://schemas.openxmlformats.org/officeDocument/2006/docPropsVTypes">
  <TotalTime>4049</TotalTime>
  <Words>20968</Words>
  <Application>Microsoft Office PowerPoint</Application>
  <PresentationFormat>On-screen Show (4:3)</PresentationFormat>
  <Paragraphs>11624</Paragraphs>
  <Slides>219</Slides>
  <Notes>187</Notes>
  <HiddenSlides>60</HiddenSlides>
  <MMClips>2</MMClips>
  <ScaleCrop>false</ScaleCrop>
  <HeadingPairs>
    <vt:vector size="10" baseType="variant">
      <vt:variant>
        <vt:lpstr>Fonts Used</vt:lpstr>
      </vt:variant>
      <vt:variant>
        <vt:i4>8</vt:i4>
      </vt:variant>
      <vt:variant>
        <vt:lpstr>Theme</vt:lpstr>
      </vt:variant>
      <vt:variant>
        <vt:i4>3</vt:i4>
      </vt:variant>
      <vt:variant>
        <vt:lpstr>Embedded OLE Servers</vt:lpstr>
      </vt:variant>
      <vt:variant>
        <vt:i4>3</vt:i4>
      </vt:variant>
      <vt:variant>
        <vt:lpstr>Slide Titles</vt:lpstr>
      </vt:variant>
      <vt:variant>
        <vt:i4>219</vt:i4>
      </vt:variant>
      <vt:variant>
        <vt:lpstr>Custom Shows</vt:lpstr>
      </vt:variant>
      <vt:variant>
        <vt:i4>15</vt:i4>
      </vt:variant>
    </vt:vector>
  </HeadingPairs>
  <TitlesOfParts>
    <vt:vector size="248" baseType="lpstr">
      <vt:lpstr>Times New Roman</vt:lpstr>
      <vt:lpstr>Arial</vt:lpstr>
      <vt:lpstr>Wingdings</vt:lpstr>
      <vt:lpstr>Symbol</vt:lpstr>
      <vt:lpstr>Viner Hand ITC</vt:lpstr>
      <vt:lpstr>Papyrus</vt:lpstr>
      <vt:lpstr>Arial Narrow</vt:lpstr>
      <vt:lpstr>Monotype Sorts</vt:lpstr>
      <vt:lpstr>1_Default Design</vt:lpstr>
      <vt:lpstr>Default Design</vt:lpstr>
      <vt:lpstr>2_Default Design</vt:lpstr>
      <vt:lpstr>ISIS/Draw Sketch</vt:lpstr>
      <vt:lpstr>Microsoft PowerPoint Slide</vt:lpstr>
      <vt:lpstr>Bitmap Image</vt:lpstr>
      <vt:lpstr>Periodic Table</vt:lpstr>
      <vt:lpstr>Slide 2</vt:lpstr>
      <vt:lpstr>Guiding Questions</vt:lpstr>
      <vt:lpstr>Table of Contents ‘Periodic Table’</vt:lpstr>
      <vt:lpstr>Atomic Structure and Periodicity</vt:lpstr>
      <vt:lpstr>Vocabulary - Periodic Table</vt:lpstr>
      <vt:lpstr>Lecture Outline – Periodicity</vt:lpstr>
      <vt:lpstr>Slide 8</vt:lpstr>
      <vt:lpstr>Slide 9</vt:lpstr>
      <vt:lpstr>Slide 10</vt:lpstr>
      <vt:lpstr>Slide 11</vt:lpstr>
      <vt:lpstr>Slide 12</vt:lpstr>
      <vt:lpstr>Slide 13</vt:lpstr>
      <vt:lpstr>Slide 14</vt:lpstr>
      <vt:lpstr>Slide 15</vt:lpstr>
      <vt:lpstr>Slide 16</vt:lpstr>
      <vt:lpstr>Slide 17</vt:lpstr>
      <vt:lpstr>World of Chemistry The Annenberg Film Series</vt:lpstr>
      <vt:lpstr>Energy Level Diagram of a Many-Electron Atom</vt:lpstr>
      <vt:lpstr>How to Organize Elements… Periodic Table Designs</vt:lpstr>
      <vt:lpstr>How to Organize… </vt:lpstr>
      <vt:lpstr>Slide 22</vt:lpstr>
      <vt:lpstr>Aliens Activity</vt:lpstr>
      <vt:lpstr>Periodic Table</vt:lpstr>
      <vt:lpstr>Dutch Periodic Table</vt:lpstr>
      <vt:lpstr>Stowe’s Periodic Table</vt:lpstr>
      <vt:lpstr>Benfey’s Periodic Table</vt:lpstr>
      <vt:lpstr>Döbereiner’s Triads</vt:lpstr>
      <vt:lpstr>Newlands Law of Octaves</vt:lpstr>
      <vt:lpstr>Development of Periodic Table</vt:lpstr>
      <vt:lpstr>Mendeleev’s Periodic Table</vt:lpstr>
      <vt:lpstr>Dmitri Mendeleev</vt:lpstr>
      <vt:lpstr>Slide 33</vt:lpstr>
      <vt:lpstr>Mendeleev’s Periodic Table</vt:lpstr>
      <vt:lpstr>Slide 35</vt:lpstr>
      <vt:lpstr>Elements Properties are Predicted</vt:lpstr>
      <vt:lpstr>Modern Periodic Table</vt:lpstr>
      <vt:lpstr>Periodic Table of the Elements</vt:lpstr>
      <vt:lpstr>Modern Periodic Table</vt:lpstr>
      <vt:lpstr>Introduction to the Periodic Table</vt:lpstr>
      <vt:lpstr>Groups of Elements</vt:lpstr>
      <vt:lpstr>Slide 42</vt:lpstr>
      <vt:lpstr>Groups of Elements</vt:lpstr>
      <vt:lpstr>Groups of Elements</vt:lpstr>
      <vt:lpstr>Diatomic Elements</vt:lpstr>
      <vt:lpstr>Chemistry of the Groups</vt:lpstr>
      <vt:lpstr>Alkali Metals, Group 1</vt:lpstr>
      <vt:lpstr>Chemistry of the Groups</vt:lpstr>
      <vt:lpstr>Alkaline Earth Metals, Group 2</vt:lpstr>
      <vt:lpstr>Chemistry of the Groups</vt:lpstr>
      <vt:lpstr>Halogens, Group 17</vt:lpstr>
      <vt:lpstr>Chemistry of the Groups</vt:lpstr>
      <vt:lpstr>Noble Gases, Group 18</vt:lpstr>
      <vt:lpstr>Chemistry of the Groups</vt:lpstr>
      <vt:lpstr>Chalcogens, Group 16</vt:lpstr>
      <vt:lpstr>Chemistry of the Groups</vt:lpstr>
      <vt:lpstr>Pnicogens, Group 15</vt:lpstr>
      <vt:lpstr>Chemistry of the Groups</vt:lpstr>
      <vt:lpstr>Chemistry of the Groups</vt:lpstr>
      <vt:lpstr>Chemistry of the Groups</vt:lpstr>
      <vt:lpstr>Lanthanide Series</vt:lpstr>
      <vt:lpstr>Actinide Series</vt:lpstr>
      <vt:lpstr>Chemistry of the Groups</vt:lpstr>
      <vt:lpstr>Coloring Activity</vt:lpstr>
      <vt:lpstr>Metals, Nonmetals, Metalloids</vt:lpstr>
      <vt:lpstr>Metals and Nonmetals</vt:lpstr>
      <vt:lpstr>Metals, Nonmetals, &amp; Metalloids</vt:lpstr>
      <vt:lpstr>Properties of Metals, Nonmetals, and Metalloids</vt:lpstr>
      <vt:lpstr>Slide 69</vt:lpstr>
      <vt:lpstr>Slide 70</vt:lpstr>
      <vt:lpstr>Slide 71</vt:lpstr>
      <vt:lpstr>Periodic Table Paragraph</vt:lpstr>
      <vt:lpstr>Discovering Elements</vt:lpstr>
      <vt:lpstr>Discovering the Periodic Table</vt:lpstr>
      <vt:lpstr>Discovering the Periodic Table</vt:lpstr>
      <vt:lpstr>Discovering the Periodic Table</vt:lpstr>
      <vt:lpstr>Symbols are Useful</vt:lpstr>
      <vt:lpstr>Discovering the Elements</vt:lpstr>
      <vt:lpstr>Chemical Symbols</vt:lpstr>
      <vt:lpstr>Chemical Symbols</vt:lpstr>
      <vt:lpstr>Origin of Names of Elements</vt:lpstr>
      <vt:lpstr>Origin of the Names of Elements</vt:lpstr>
      <vt:lpstr>Origin of the Names of Elements</vt:lpstr>
      <vt:lpstr>Map of Elements Discovered</vt:lpstr>
      <vt:lpstr>Several Synthetic Elements</vt:lpstr>
      <vt:lpstr>Selected Elements</vt:lpstr>
      <vt:lpstr>Einsteinium (Es)</vt:lpstr>
      <vt:lpstr>Curium (Cm)</vt:lpstr>
      <vt:lpstr>Radium (Ra)</vt:lpstr>
      <vt:lpstr>Slide 90</vt:lpstr>
      <vt:lpstr>Nobelium (No) Element 102</vt:lpstr>
      <vt:lpstr>Seaborgium (Sg)</vt:lpstr>
      <vt:lpstr>Silicon vs. Silicone</vt:lpstr>
      <vt:lpstr>Magnesium</vt:lpstr>
      <vt:lpstr>Potassium Metal in Water</vt:lpstr>
      <vt:lpstr>Electron Filling (orbitals) in Periodic Table</vt:lpstr>
      <vt:lpstr>The Periodic Table</vt:lpstr>
      <vt:lpstr>Orbitals Being Filled</vt:lpstr>
      <vt:lpstr>Electron Filling in Periodic Table</vt:lpstr>
      <vt:lpstr>Electron Filling in Periodic Table</vt:lpstr>
      <vt:lpstr>Periodic Table</vt:lpstr>
      <vt:lpstr>Melting Points</vt:lpstr>
      <vt:lpstr>Elements with Highest Densities</vt:lpstr>
      <vt:lpstr>Densities of Elements</vt:lpstr>
      <vt:lpstr>Slide 105</vt:lpstr>
      <vt:lpstr>Slide 106</vt:lpstr>
      <vt:lpstr>Slide 107</vt:lpstr>
      <vt:lpstr>Slide 108</vt:lpstr>
      <vt:lpstr>Names and Symbols of Selected Elements</vt:lpstr>
      <vt:lpstr>Slide 110</vt:lpstr>
      <vt:lpstr>Electronegativity</vt:lpstr>
      <vt:lpstr>Electronegativities</vt:lpstr>
      <vt:lpstr>Covalent Bonds</vt:lpstr>
      <vt:lpstr>Diatomic Molecules</vt:lpstr>
      <vt:lpstr>Nitrogen gas molecules</vt:lpstr>
      <vt:lpstr>A Collection of Argon Atoms</vt:lpstr>
      <vt:lpstr>Oxygen gas molecules</vt:lpstr>
      <vt:lpstr>Diatomic Molecules</vt:lpstr>
      <vt:lpstr>Slide 119</vt:lpstr>
      <vt:lpstr>Diatomic Molecules</vt:lpstr>
      <vt:lpstr>Size of Atoms - Trends</vt:lpstr>
      <vt:lpstr>Atomic Radii</vt:lpstr>
      <vt:lpstr>Slide 123</vt:lpstr>
      <vt:lpstr>Periodic Trends in Atomic Radii</vt:lpstr>
      <vt:lpstr>Relative Size of Atoms</vt:lpstr>
      <vt:lpstr>Attraction and Repulsion of Electrical Charges</vt:lpstr>
      <vt:lpstr>Coulombic Attraction</vt:lpstr>
      <vt:lpstr>Shielding Effect</vt:lpstr>
      <vt:lpstr>Shielding Effect and  Effective Nuclear Charge</vt:lpstr>
      <vt:lpstr>Decreasing Atomic Size  Across a Period</vt:lpstr>
      <vt:lpstr>Sizes of ions: electron repulsion</vt:lpstr>
      <vt:lpstr>Atomic Radius of Atoms</vt:lpstr>
      <vt:lpstr>Atomic Radii</vt:lpstr>
      <vt:lpstr>Atomic Radii</vt:lpstr>
      <vt:lpstr>Ionic Radii</vt:lpstr>
      <vt:lpstr>Trends in Atomic and Ionic Size</vt:lpstr>
      <vt:lpstr>Slide 137</vt:lpstr>
      <vt:lpstr>Slide 138</vt:lpstr>
      <vt:lpstr>The Octet Rule and Common Ions</vt:lpstr>
      <vt:lpstr>Isoelectronic Species</vt:lpstr>
      <vt:lpstr>Lewis Structure</vt:lpstr>
      <vt:lpstr>Atomic Radius vs. Atomic Number</vt:lpstr>
      <vt:lpstr>Ionization Energy</vt:lpstr>
      <vt:lpstr>Hungry for Tater Tots?</vt:lpstr>
      <vt:lpstr>Slide 145</vt:lpstr>
      <vt:lpstr>Ionization Energies</vt:lpstr>
      <vt:lpstr>First Ionization Energies (in kilojoules per mole)</vt:lpstr>
      <vt:lpstr>First Ionization Energies (kJ/mol)</vt:lpstr>
      <vt:lpstr>First Ionization Energies (kJ/mol)</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First Ionization  Energy Plot</vt:lpstr>
      <vt:lpstr>Slide 166</vt:lpstr>
      <vt:lpstr>Slide 167</vt:lpstr>
      <vt:lpstr>Slide 168</vt:lpstr>
      <vt:lpstr>Ionization Energies</vt:lpstr>
      <vt:lpstr>Ionization Energies (in kilojoules per mole)</vt:lpstr>
      <vt:lpstr>Ionization Energies (kJ/mol)</vt:lpstr>
      <vt:lpstr>Ionization Energies (kJ/mol)</vt:lpstr>
      <vt:lpstr>Ionization Energies (kJ/mol)</vt:lpstr>
      <vt:lpstr>Slide 174</vt:lpstr>
      <vt:lpstr>Multiple Ionization Energies</vt:lpstr>
      <vt:lpstr>Ionization Energies</vt:lpstr>
      <vt:lpstr>Factors Affecting Ionization Energy</vt:lpstr>
      <vt:lpstr>Ionization Energies</vt:lpstr>
      <vt:lpstr>Driving Force</vt:lpstr>
      <vt:lpstr>2nd Ionization Energy</vt:lpstr>
      <vt:lpstr>3rd IE</vt:lpstr>
      <vt:lpstr>Electron Affinity</vt:lpstr>
      <vt:lpstr>Ionic Size</vt:lpstr>
      <vt:lpstr>Ionic size</vt:lpstr>
      <vt:lpstr>Formation of Cation</vt:lpstr>
      <vt:lpstr>Formation of Anion</vt:lpstr>
      <vt:lpstr>Formation of Ionic Bond</vt:lpstr>
      <vt:lpstr>Atoms and Ions</vt:lpstr>
      <vt:lpstr>Summary of Periodic Trends</vt:lpstr>
      <vt:lpstr>Slide 190</vt:lpstr>
      <vt:lpstr>Metallic Characteristic</vt:lpstr>
      <vt:lpstr>Summary of Periodic Trends</vt:lpstr>
      <vt:lpstr>Modern Periodic Table</vt:lpstr>
      <vt:lpstr>Essential Elements</vt:lpstr>
      <vt:lpstr>Essential Elements</vt:lpstr>
      <vt:lpstr>Trace Elements in Biological Systems</vt:lpstr>
      <vt:lpstr>Classification of the Essential Elements</vt:lpstr>
      <vt:lpstr>The Trace Elements</vt:lpstr>
      <vt:lpstr>Amplification</vt:lpstr>
      <vt:lpstr>Oxidation State of Elements</vt:lpstr>
      <vt:lpstr>Various Ions</vt:lpstr>
      <vt:lpstr>Slide 202</vt:lpstr>
      <vt:lpstr>Chemical Bonding</vt:lpstr>
      <vt:lpstr>First Four Energy Levels</vt:lpstr>
      <vt:lpstr>Modern Atomic Structure</vt:lpstr>
      <vt:lpstr> Sublevels</vt:lpstr>
      <vt:lpstr>Principal Level 2 Divided</vt:lpstr>
      <vt:lpstr>s,p, and d-orbitals</vt:lpstr>
      <vt:lpstr>Element Sublevels</vt:lpstr>
      <vt:lpstr>Element Project</vt:lpstr>
      <vt:lpstr>Element Brochure</vt:lpstr>
      <vt:lpstr>Autobiography of an Element</vt:lpstr>
      <vt:lpstr>Resume of an Element</vt:lpstr>
      <vt:lpstr>Neon Advertisement</vt:lpstr>
      <vt:lpstr>Slide 215</vt:lpstr>
      <vt:lpstr>Attraction and Repulsion of Electrical Charges</vt:lpstr>
      <vt:lpstr>Exception!</vt:lpstr>
      <vt:lpstr>Resources - Periodic Table</vt:lpstr>
      <vt:lpstr>Resources - Periodic Table</vt:lpstr>
      <vt:lpstr>How to Organize Elements</vt:lpstr>
      <vt:lpstr>Mendeleev's Periodic Table</vt:lpstr>
      <vt:lpstr>Modern Periodic Table</vt:lpstr>
      <vt:lpstr>Groups of Elements</vt:lpstr>
      <vt:lpstr>Metals, Nonmetals, Metalloids</vt:lpstr>
      <vt:lpstr>Discovering Elements</vt:lpstr>
      <vt:lpstr>Origin of Names of Elements</vt:lpstr>
      <vt:lpstr>Selected Elements</vt:lpstr>
      <vt:lpstr>Electron Filling Order</vt:lpstr>
      <vt:lpstr>Diatomic Molecules</vt:lpstr>
      <vt:lpstr>Size of Atoms - Trends</vt:lpstr>
      <vt:lpstr>Ionization Energy</vt:lpstr>
      <vt:lpstr>Summary of Periodic Trends</vt:lpstr>
      <vt:lpstr>Essential Elements</vt:lpstr>
      <vt:lpstr>Element Project</vt:lpstr>
    </vt:vector>
  </TitlesOfParts>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Periodic Table</dc:title>
  <dc:subject>Chemistry</dc:subject>
  <dc:creator>Jeff Christopherson</dc:creator>
  <cp:keywords>historical development periodic table, groups, families, sizeof atoms ,ionization energy, shieldingeffect, kernel electron, valence electron</cp:keywords>
  <dc:description>Historical development and changes of periodic table. Origin of names of elements. Trends in periodic table. </dc:description>
  <cp:lastModifiedBy>UNIT55</cp:lastModifiedBy>
  <cp:revision>414</cp:revision>
  <dcterms:created xsi:type="dcterms:W3CDTF">2001-12-23T20:26:03Z</dcterms:created>
  <dcterms:modified xsi:type="dcterms:W3CDTF">2009-07-06T14:54:00Z</dcterms:modified>
  <cp:category>Unit 4 - Chemistry</cp:category>
</cp:coreProperties>
</file>